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73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" y="152400"/>
            <a:ext cx="7857934" cy="6629400"/>
            <a:chOff x="76200" y="152400"/>
            <a:chExt cx="7857934" cy="6629400"/>
          </a:xfrm>
        </p:grpSpPr>
        <p:sp>
          <p:nvSpPr>
            <p:cNvPr id="4" name="TextBox 3"/>
            <p:cNvSpPr txBox="1"/>
            <p:nvPr/>
          </p:nvSpPr>
          <p:spPr>
            <a:xfrm>
              <a:off x="1485500" y="152400"/>
              <a:ext cx="448264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sz="2000" b="1" dirty="0" smtClean="0">
                  <a:solidFill>
                    <a:schemeClr val="accent1"/>
                  </a:solidFill>
                </a:rPr>
                <a:t>RS</a:t>
              </a:r>
              <a:endParaRPr lang="it-IT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500" y="167789"/>
              <a:ext cx="1207382" cy="7386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accent1"/>
                  </a:solidFill>
                </a:rPr>
                <a:t>fAPAR</a:t>
              </a:r>
              <a:endParaRPr lang="it-IT" dirty="0" smtClean="0">
                <a:solidFill>
                  <a:schemeClr val="accent1"/>
                </a:solidFill>
              </a:endParaRPr>
            </a:p>
            <a:p>
              <a:r>
                <a:rPr lang="it-IT" sz="1200" dirty="0" smtClean="0">
                  <a:solidFill>
                    <a:schemeClr val="accent1"/>
                  </a:solidFill>
                </a:rPr>
                <a:t>(</a:t>
              </a:r>
              <a:r>
                <a:rPr lang="it-IT" sz="1200" dirty="0" err="1" smtClean="0">
                  <a:solidFill>
                    <a:schemeClr val="accent1"/>
                  </a:solidFill>
                </a:rPr>
                <a:t>possibly</a:t>
              </a:r>
              <a:r>
                <a:rPr lang="it-IT" sz="1200" dirty="0" smtClean="0">
                  <a:solidFill>
                    <a:schemeClr val="accent1"/>
                  </a:solidFill>
                </a:rPr>
                <a:t> MODIS</a:t>
              </a:r>
            </a:p>
            <a:p>
              <a:r>
                <a:rPr lang="it-IT" sz="1200" dirty="0" smtClean="0">
                  <a:solidFill>
                    <a:schemeClr val="accent1"/>
                  </a:solidFill>
                </a:rPr>
                <a:t>250m)</a:t>
              </a:r>
              <a:endParaRPr lang="it-IT" sz="12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4003" y="167789"/>
              <a:ext cx="197579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it-IT" dirty="0" err="1" smtClean="0">
                  <a:solidFill>
                    <a:schemeClr val="accent1"/>
                  </a:solidFill>
                </a:rPr>
                <a:t>fAPAR</a:t>
              </a:r>
              <a:r>
                <a:rPr lang="it-IT" dirty="0" smtClean="0">
                  <a:solidFill>
                    <a:schemeClr val="accent1"/>
                  </a:solidFill>
                </a:rPr>
                <a:t> </a:t>
              </a:r>
              <a:r>
                <a:rPr lang="it-IT" dirty="0" err="1" smtClean="0">
                  <a:solidFill>
                    <a:schemeClr val="accent1"/>
                  </a:solidFill>
                </a:rPr>
                <a:t>evolution</a:t>
              </a:r>
              <a:endParaRPr lang="it-IT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074316" y="167789"/>
              <a:ext cx="0" cy="15292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6200" y="2209800"/>
              <a:ext cx="954557" cy="40011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sz="2000" b="1" dirty="0" smtClean="0">
                  <a:solidFill>
                    <a:schemeClr val="accent3">
                      <a:lumMod val="75000"/>
                    </a:schemeClr>
                  </a:solidFill>
                </a:rPr>
                <a:t>METEO</a:t>
              </a:r>
              <a:endParaRPr lang="it-IT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2225189"/>
              <a:ext cx="1388585" cy="36933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chemeClr val="accent3">
                      <a:lumMod val="75000"/>
                    </a:schemeClr>
                  </a:solidFill>
                </a:rPr>
                <a:t>Temperature</a:t>
              </a:r>
              <a:endParaRPr lang="it-IT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2702987"/>
              <a:ext cx="876137" cy="36933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chemeClr val="accent3">
                      <a:lumMod val="75000"/>
                    </a:schemeClr>
                  </a:solidFill>
                </a:rPr>
                <a:t>Rainfall</a:t>
              </a:r>
              <a:endParaRPr lang="it-IT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22216" y="2225189"/>
              <a:ext cx="0" cy="83906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277223" y="1143000"/>
              <a:ext cx="1045543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accent1"/>
                  </a:solidFill>
                </a:rPr>
                <a:t>Globarad</a:t>
              </a:r>
              <a:endParaRPr lang="it-IT" dirty="0" smtClean="0">
                <a:solidFill>
                  <a:schemeClr val="accent1"/>
                </a:solidFill>
              </a:endParaRPr>
            </a:p>
            <a:p>
              <a:r>
                <a:rPr lang="it-IT" sz="1200" dirty="0" smtClean="0">
                  <a:solidFill>
                    <a:schemeClr val="accent1"/>
                  </a:solidFill>
                </a:rPr>
                <a:t>(MSG)</a:t>
              </a:r>
              <a:endParaRPr lang="it-IT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55508" y="2971800"/>
              <a:ext cx="5178626" cy="286232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it-IT" sz="20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Semi-empirical</a:t>
              </a:r>
              <a:r>
                <a:rPr lang="it-IT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it-IT" sz="20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crop</a:t>
              </a:r>
              <a:r>
                <a:rPr lang="it-IT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it-IT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model </a:t>
              </a:r>
              <a:r>
                <a:rPr lang="it-IT" sz="20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coupled</a:t>
              </a:r>
              <a:r>
                <a:rPr lang="it-IT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 with CR model</a:t>
              </a:r>
              <a:endParaRPr lang="it-IT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161" y="3334674"/>
              <a:ext cx="1942639" cy="203132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it-IT" dirty="0" err="1" smtClean="0">
                  <a:solidFill>
                    <a:schemeClr val="accent2">
                      <a:lumMod val="75000"/>
                    </a:schemeClr>
                  </a:solidFill>
                </a:rPr>
                <a:t>Parameters</a:t>
              </a:r>
              <a:endParaRPr lang="it-IT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46367" y="4681955"/>
              <a:ext cx="774571" cy="36933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accent2">
                      <a:lumMod val="75000"/>
                    </a:schemeClr>
                  </a:solidFill>
                </a:rPr>
                <a:t>Inputs</a:t>
              </a:r>
              <a:endParaRPr lang="it-IT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87807" y="3639474"/>
              <a:ext cx="946093" cy="1477328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endParaRPr lang="it-IT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endParaRPr lang="it-IT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it-IT" dirty="0" err="1" smtClean="0">
                  <a:solidFill>
                    <a:schemeClr val="accent2">
                      <a:lumMod val="75000"/>
                    </a:schemeClr>
                  </a:solidFill>
                </a:rPr>
                <a:t>Outputs</a:t>
              </a:r>
              <a:endParaRPr lang="it-IT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4" idx="3"/>
              <a:endCxn id="23" idx="0"/>
            </p:cNvCxnSpPr>
            <p:nvPr/>
          </p:nvCxnSpPr>
          <p:spPr>
            <a:xfrm>
              <a:off x="2171537" y="2887653"/>
              <a:ext cx="1262116" cy="179430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3" idx="3"/>
              <a:endCxn id="23" idx="0"/>
            </p:cNvCxnSpPr>
            <p:nvPr/>
          </p:nvCxnSpPr>
          <p:spPr>
            <a:xfrm>
              <a:off x="2683985" y="2409855"/>
              <a:ext cx="749668" cy="22721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23" idx="0"/>
            </p:cNvCxnSpPr>
            <p:nvPr/>
          </p:nvCxnSpPr>
          <p:spPr>
            <a:xfrm>
              <a:off x="2799995" y="1696998"/>
              <a:ext cx="633658" cy="298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044003" y="626729"/>
              <a:ext cx="1966372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it-IT" dirty="0" err="1" smtClean="0">
                  <a:solidFill>
                    <a:schemeClr val="accent1"/>
                  </a:solidFill>
                </a:rPr>
                <a:t>Phenology</a:t>
              </a:r>
              <a:r>
                <a:rPr lang="it-IT" dirty="0" smtClean="0">
                  <a:solidFill>
                    <a:schemeClr val="accent1"/>
                  </a:solidFill>
                </a:rPr>
                <a:t>:</a:t>
              </a:r>
            </a:p>
            <a:p>
              <a:pPr marL="449263" indent="-266700">
                <a:buFontTx/>
                <a:buChar char="-"/>
              </a:pPr>
              <a:r>
                <a:rPr lang="it-IT" sz="14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SOS</a:t>
              </a:r>
            </a:p>
            <a:p>
              <a:pPr marL="449263" indent="-266700">
                <a:buFontTx/>
                <a:buChar char="-"/>
              </a:pPr>
              <a:r>
                <a:rPr lang="it-IT" sz="1400" dirty="0" err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Max</a:t>
              </a:r>
              <a:r>
                <a:rPr lang="it-IT" sz="14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it-IT" sz="1400" dirty="0" err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development</a:t>
              </a:r>
              <a:endParaRPr lang="it-IT" sz="1400" dirty="0" smtClean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 marL="449263" indent="-266700">
                <a:buFontTx/>
                <a:buChar char="-"/>
              </a:pPr>
              <a:r>
                <a:rPr lang="it-IT" sz="14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EOS (-&gt;SL)</a:t>
              </a:r>
              <a:endParaRPr lang="it-IT" sz="1400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55" idx="0"/>
            </p:cNvCxnSpPr>
            <p:nvPr/>
          </p:nvCxnSpPr>
          <p:spPr>
            <a:xfrm flipH="1">
              <a:off x="5021349" y="1642392"/>
              <a:ext cx="5840" cy="188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267200" y="3529197"/>
              <a:ext cx="1508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Phenology</a:t>
              </a:r>
              <a:r>
                <a:rPr lang="it-IT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it-IT" sz="1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param</a:t>
              </a:r>
              <a:r>
                <a:rPr lang="it-IT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.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67200" y="3919571"/>
              <a:ext cx="12891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182563" indent="-182563">
                <a:buFontTx/>
                <a:buChar char="-"/>
                <a:defRPr sz="1400">
                  <a:solidFill>
                    <a:schemeClr val="accent2">
                      <a:lumMod val="60000"/>
                      <a:lumOff val="40000"/>
                    </a:schemeClr>
                  </a:solidFill>
                </a:defRPr>
              </a:lvl1pPr>
            </a:lstStyle>
            <a:p>
              <a:pPr marL="0" indent="0">
                <a:buNone/>
              </a:pPr>
              <a:r>
                <a:rPr lang="it-IT" dirty="0" err="1"/>
                <a:t>Senescence</a:t>
              </a:r>
              <a:r>
                <a:rPr lang="it-IT" dirty="0"/>
                <a:t> </a:t>
              </a:r>
              <a:r>
                <a:rPr lang="it-IT" dirty="0" err="1"/>
                <a:t>lag</a:t>
              </a:r>
              <a:endParaRPr lang="it-IT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67200" y="4309945"/>
              <a:ext cx="15860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182563" indent="-182563">
                <a:buFontTx/>
                <a:buChar char="-"/>
                <a:defRPr sz="1400">
                  <a:solidFill>
                    <a:schemeClr val="accent2">
                      <a:lumMod val="60000"/>
                      <a:lumOff val="40000"/>
                    </a:schemeClr>
                  </a:solidFill>
                </a:defRPr>
              </a:lvl1pPr>
            </a:lstStyle>
            <a:p>
              <a:pPr marL="0" indent="0">
                <a:buNone/>
              </a:pPr>
              <a:r>
                <a:rPr lang="it-IT" dirty="0" err="1"/>
                <a:t>Sensitivity</a:t>
              </a:r>
              <a:r>
                <a:rPr lang="it-IT" dirty="0"/>
                <a:t> to stress</a:t>
              </a:r>
            </a:p>
          </p:txBody>
        </p:sp>
        <p:sp>
          <p:nvSpPr>
            <p:cNvPr id="61" name="Flowchart: Or 60"/>
            <p:cNvSpPr>
              <a:spLocks noChangeAspect="1"/>
            </p:cNvSpPr>
            <p:nvPr/>
          </p:nvSpPr>
          <p:spPr>
            <a:xfrm>
              <a:off x="7008395" y="1447800"/>
              <a:ext cx="373380" cy="392841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3" name="Elbow Connector 62"/>
            <p:cNvCxnSpPr>
              <a:stCxn id="6" idx="3"/>
              <a:endCxn id="61" idx="0"/>
            </p:cNvCxnSpPr>
            <p:nvPr/>
          </p:nvCxnSpPr>
          <p:spPr>
            <a:xfrm>
              <a:off x="6019800" y="352455"/>
              <a:ext cx="1175285" cy="109534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884410" y="3715674"/>
              <a:ext cx="625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fAPAR</a:t>
              </a:r>
              <a:endParaRPr lang="it-IT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84410" y="4550897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NPP</a:t>
              </a:r>
              <a:endParaRPr lang="it-IT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84410" y="4272490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Biomass</a:t>
              </a:r>
              <a:endParaRPr lang="it-IT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84410" y="3994082"/>
              <a:ext cx="550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Yield</a:t>
              </a:r>
              <a:endParaRPr lang="it-IT" sz="1400" b="1" dirty="0"/>
            </a:p>
          </p:txBody>
        </p:sp>
        <p:cxnSp>
          <p:nvCxnSpPr>
            <p:cNvPr id="70" name="Elbow Connector 69"/>
            <p:cNvCxnSpPr>
              <a:stCxn id="65" idx="0"/>
              <a:endCxn id="61" idx="4"/>
            </p:cNvCxnSpPr>
            <p:nvPr/>
          </p:nvCxnSpPr>
          <p:spPr>
            <a:xfrm rot="16200000" flipV="1">
              <a:off x="6258509" y="2777218"/>
              <a:ext cx="1875033" cy="187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61" idx="2"/>
              <a:endCxn id="57" idx="3"/>
            </p:cNvCxnSpPr>
            <p:nvPr/>
          </p:nvCxnSpPr>
          <p:spPr>
            <a:xfrm rot="10800000" flipV="1">
              <a:off x="5556335" y="1644220"/>
              <a:ext cx="1452060" cy="2429239"/>
            </a:xfrm>
            <a:prstGeom prst="bentConnector3">
              <a:avLst>
                <a:gd name="adj1" fmla="val 6126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61" idx="2"/>
              <a:endCxn id="58" idx="3"/>
            </p:cNvCxnSpPr>
            <p:nvPr/>
          </p:nvCxnSpPr>
          <p:spPr>
            <a:xfrm rot="10800000" flipV="1">
              <a:off x="5853213" y="1644220"/>
              <a:ext cx="1155183" cy="2819613"/>
            </a:xfrm>
            <a:prstGeom prst="bentConnector3">
              <a:avLst>
                <a:gd name="adj1" fmla="val 7749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60816" y="5919281"/>
              <a:ext cx="766557" cy="707886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FIELD</a:t>
              </a:r>
            </a:p>
            <a:p>
              <a:r>
                <a:rPr lang="it-IT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  <a:endPara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0016" y="5934670"/>
              <a:ext cx="636328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Yield</a:t>
              </a:r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80016" y="6412468"/>
              <a:ext cx="958917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Biomass</a:t>
              </a:r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306832" y="5934670"/>
              <a:ext cx="0" cy="83906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267200" y="4700320"/>
              <a:ext cx="14423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182563" indent="-182563">
                <a:buFontTx/>
                <a:buChar char="-"/>
                <a:defRPr sz="1400">
                  <a:solidFill>
                    <a:schemeClr val="accent2">
                      <a:lumMod val="60000"/>
                      <a:lumOff val="40000"/>
                    </a:schemeClr>
                  </a:solidFill>
                </a:defRPr>
              </a:lvl1pPr>
            </a:lstStyle>
            <a:p>
              <a:pPr marL="0" indent="0">
                <a:buNone/>
              </a:pPr>
              <a:r>
                <a:rPr lang="it-IT" dirty="0" err="1" smtClean="0"/>
                <a:t>Partitioning</a:t>
              </a:r>
              <a:r>
                <a:rPr lang="it-IT" dirty="0" smtClean="0"/>
                <a:t> </a:t>
              </a:r>
              <a:r>
                <a:rPr lang="it-IT" dirty="0" err="1" smtClean="0"/>
                <a:t>coeff</a:t>
              </a:r>
              <a:endParaRPr lang="it-IT" dirty="0"/>
            </a:p>
          </p:txBody>
        </p:sp>
        <p:sp>
          <p:nvSpPr>
            <p:cNvPr id="91" name="Flowchart: Or 90"/>
            <p:cNvSpPr>
              <a:spLocks noChangeAspect="1"/>
            </p:cNvSpPr>
            <p:nvPr/>
          </p:nvSpPr>
          <p:spPr>
            <a:xfrm>
              <a:off x="3979822" y="6096000"/>
              <a:ext cx="373380" cy="392841"/>
            </a:xfrm>
            <a:prstGeom prst="flowChar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3" name="Elbow Connector 92"/>
            <p:cNvCxnSpPr>
              <a:stCxn id="82" idx="3"/>
              <a:endCxn id="91" idx="2"/>
            </p:cNvCxnSpPr>
            <p:nvPr/>
          </p:nvCxnSpPr>
          <p:spPr>
            <a:xfrm>
              <a:off x="2116344" y="6119336"/>
              <a:ext cx="1863478" cy="173085"/>
            </a:xfrm>
            <a:prstGeom prst="bentConnector3">
              <a:avLst>
                <a:gd name="adj1" fmla="val 5878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83" idx="3"/>
              <a:endCxn id="91" idx="2"/>
            </p:cNvCxnSpPr>
            <p:nvPr/>
          </p:nvCxnSpPr>
          <p:spPr>
            <a:xfrm flipV="1">
              <a:off x="2438933" y="6292421"/>
              <a:ext cx="1540889" cy="304713"/>
            </a:xfrm>
            <a:prstGeom prst="bentConnector3">
              <a:avLst>
                <a:gd name="adj1" fmla="val 50625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68" idx="1"/>
              <a:endCxn id="91" idx="6"/>
            </p:cNvCxnSpPr>
            <p:nvPr/>
          </p:nvCxnSpPr>
          <p:spPr>
            <a:xfrm rot="10800000" flipV="1">
              <a:off x="4353202" y="4147971"/>
              <a:ext cx="2531208" cy="2144450"/>
            </a:xfrm>
            <a:prstGeom prst="bentConnector3">
              <a:avLst>
                <a:gd name="adj1" fmla="val 19959"/>
              </a:avLst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67" idx="1"/>
              <a:endCxn id="91" idx="6"/>
            </p:cNvCxnSpPr>
            <p:nvPr/>
          </p:nvCxnSpPr>
          <p:spPr>
            <a:xfrm rot="10800000" flipV="1">
              <a:off x="4353202" y="4426379"/>
              <a:ext cx="2531208" cy="1866042"/>
            </a:xfrm>
            <a:prstGeom prst="bentConnector3">
              <a:avLst>
                <a:gd name="adj1" fmla="val 1996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91" idx="0"/>
              <a:endCxn id="85" idx="1"/>
            </p:cNvCxnSpPr>
            <p:nvPr/>
          </p:nvCxnSpPr>
          <p:spPr>
            <a:xfrm rot="5400000" flipH="1" flipV="1">
              <a:off x="3595961" y="5424761"/>
              <a:ext cx="1241791" cy="100688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3"/>
              <a:endCxn id="6" idx="1"/>
            </p:cNvCxnSpPr>
            <p:nvPr/>
          </p:nvCxnSpPr>
          <p:spPr>
            <a:xfrm flipV="1">
              <a:off x="3454882" y="352455"/>
              <a:ext cx="589121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35" idx="1"/>
            </p:cNvCxnSpPr>
            <p:nvPr/>
          </p:nvCxnSpPr>
          <p:spPr>
            <a:xfrm>
              <a:off x="3454882" y="537121"/>
              <a:ext cx="589121" cy="597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28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53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Meroni</dc:creator>
  <cp:lastModifiedBy>Michele Meroni</cp:lastModifiedBy>
  <cp:revision>15</cp:revision>
  <dcterms:created xsi:type="dcterms:W3CDTF">2006-08-16T00:00:00Z</dcterms:created>
  <dcterms:modified xsi:type="dcterms:W3CDTF">2011-01-11T09:10:19Z</dcterms:modified>
</cp:coreProperties>
</file>