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8" r:id="rId3"/>
    <p:sldId id="298" r:id="rId4"/>
    <p:sldId id="307" r:id="rId5"/>
    <p:sldId id="309" r:id="rId6"/>
    <p:sldId id="311" r:id="rId7"/>
    <p:sldId id="310" r:id="rId8"/>
    <p:sldId id="313" r:id="rId9"/>
    <p:sldId id="316" r:id="rId10"/>
    <p:sldId id="315" r:id="rId11"/>
    <p:sldId id="323" r:id="rId12"/>
    <p:sldId id="312" r:id="rId13"/>
    <p:sldId id="317" r:id="rId14"/>
    <p:sldId id="318" r:id="rId15"/>
    <p:sldId id="348" r:id="rId16"/>
    <p:sldId id="319" r:id="rId17"/>
    <p:sldId id="320" r:id="rId18"/>
    <p:sldId id="322" r:id="rId19"/>
    <p:sldId id="260" r:id="rId20"/>
    <p:sldId id="321" r:id="rId21"/>
    <p:sldId id="325" r:id="rId22"/>
    <p:sldId id="326" r:id="rId23"/>
    <p:sldId id="324" r:id="rId24"/>
    <p:sldId id="327" r:id="rId25"/>
    <p:sldId id="328" r:id="rId26"/>
    <p:sldId id="331" r:id="rId27"/>
    <p:sldId id="329" r:id="rId28"/>
    <p:sldId id="330" r:id="rId29"/>
    <p:sldId id="333" r:id="rId30"/>
    <p:sldId id="337" r:id="rId31"/>
    <p:sldId id="338" r:id="rId32"/>
    <p:sldId id="332" r:id="rId33"/>
    <p:sldId id="335" r:id="rId34"/>
    <p:sldId id="336" r:id="rId35"/>
    <p:sldId id="334" r:id="rId36"/>
    <p:sldId id="340" r:id="rId37"/>
    <p:sldId id="341" r:id="rId38"/>
    <p:sldId id="343" r:id="rId39"/>
    <p:sldId id="342" r:id="rId40"/>
    <p:sldId id="296" r:id="rId41"/>
    <p:sldId id="344" r:id="rId42"/>
    <p:sldId id="346" r:id="rId43"/>
    <p:sldId id="347" r:id="rId44"/>
  </p:sldIdLst>
  <p:sldSz cx="9144000" cy="5143500" type="screen16x9"/>
  <p:notesSz cx="6858000" cy="9144000"/>
  <p:embeddedFontLst>
    <p:embeddedFont>
      <p:font typeface="Lexen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Montserrat Light" panose="00000400000000000000" pitchFamily="2" charset="0"/>
      <p:regular r:id="rId52"/>
      <p:italic r:id="rId53"/>
    </p:embeddedFont>
    <p:embeddedFont>
      <p:font typeface="Montserrat Medium" panose="00000600000000000000" pitchFamily="2" charset="0"/>
      <p:regular r:id="rId54"/>
      <p:italic r:id="rId55"/>
    </p:embeddedFont>
    <p:embeddedFont>
      <p:font typeface="Montserrat SemiBold" panose="000007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1">
          <p15:clr>
            <a:srgbClr val="747775"/>
          </p15:clr>
        </p15:guide>
        <p15:guide id="2" pos="260">
          <p15:clr>
            <a:srgbClr val="747775"/>
          </p15:clr>
        </p15:guide>
        <p15:guide id="3" pos="326">
          <p15:clr>
            <a:srgbClr val="747775"/>
          </p15:clr>
        </p15:guide>
        <p15:guide id="4" pos="501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C06"/>
    <a:srgbClr val="005E59"/>
    <a:srgbClr val="E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33" autoAdjust="0"/>
  </p:normalViewPr>
  <p:slideViewPr>
    <p:cSldViewPr snapToGrid="0">
      <p:cViewPr varScale="1">
        <p:scale>
          <a:sx n="68" d="100"/>
          <a:sy n="68" d="100"/>
        </p:scale>
        <p:origin x="874" y="58"/>
      </p:cViewPr>
      <p:guideLst>
        <p:guide orient="horz" pos="671"/>
        <p:guide pos="260"/>
        <p:guide pos="326"/>
        <p:guide pos="5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17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95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9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739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11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9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64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6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963c51d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963c51d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71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963c51d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963c51d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205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963c51d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963c51d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76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72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753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17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88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77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095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9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119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267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386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361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06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419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673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430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275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482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40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908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bd963c51d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bd963c51d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bd963c51d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bd963c51d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3716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bd963c51d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bd963c51d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980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bd963c51d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bd963c51d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7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0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2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963c51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963c51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99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ohdsi.org/search-terms/star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-demo.ohdsi.org/#/hom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ixabay.com/es/atenci%C3%B3n-advertencia-signo-peligro-303861/" TargetMode="Externa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854888"/>
            <a:ext cx="9144000" cy="814800"/>
          </a:xfrm>
          <a:prstGeom prst="rect">
            <a:avLst/>
          </a:prstGeom>
          <a:solidFill>
            <a:srgbClr val="EDDB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6000" y="1572216"/>
            <a:ext cx="8052000" cy="13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Phenotyping</a:t>
            </a:r>
            <a:r>
              <a:rPr lang="es-E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r>
              <a:rPr lang="es-ES" sz="24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Herramientas OMOP para definir problemas de salud I</a:t>
            </a:r>
            <a:endParaRPr sz="2400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00" y="3252385"/>
            <a:ext cx="2219200" cy="8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31800" y="3290975"/>
            <a:ext cx="30459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5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Irene López Sánchez</a:t>
            </a:r>
            <a:endParaRPr sz="155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5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Abril 2024</a:t>
            </a:r>
            <a:endParaRPr sz="155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4487325" y="3416375"/>
            <a:ext cx="2100" cy="655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1205300" y="1090488"/>
            <a:ext cx="6477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latin typeface="Montserrat"/>
                <a:ea typeface="Montserrat"/>
                <a:cs typeface="Montserrat"/>
                <a:sym typeface="Montserrat"/>
              </a:rPr>
              <a:t>CURSO OMOP</a:t>
            </a:r>
            <a:endParaRPr sz="2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Una cohorte es </a:t>
            </a:r>
            <a:r>
              <a:rPr lang="es-ES" sz="1500" strike="sngStrike" dirty="0">
                <a:solidFill>
                  <a:srgbClr val="840C06"/>
                </a:solidFill>
                <a:latin typeface="Montserrat"/>
              </a:rPr>
              <a:t>análoga a un conjunto de códigos clínicos </a:t>
            </a:r>
            <a:r>
              <a:rPr lang="es-ES" sz="1500" dirty="0">
                <a:latin typeface="Montserrat"/>
              </a:rPr>
              <a:t>específicos (por ejemplo, ICD-9/ICD-10, NDC, HCPCS, </a:t>
            </a:r>
            <a:r>
              <a:rPr lang="es-ES" sz="1500" dirty="0" err="1">
                <a:latin typeface="Montserrat"/>
              </a:rPr>
              <a:t>etc</a:t>
            </a:r>
            <a:r>
              <a:rPr lang="es-ES" sz="1500" dirty="0">
                <a:latin typeface="Montserrat"/>
              </a:rPr>
              <a:t>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A771E8-6CC1-5E32-9C13-3D573756A11C}"/>
              </a:ext>
            </a:extLst>
          </p:cNvPr>
          <p:cNvSpPr txBox="1"/>
          <p:nvPr/>
        </p:nvSpPr>
        <p:spPr>
          <a:xfrm>
            <a:off x="456962" y="1825078"/>
            <a:ext cx="8230076" cy="2823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500" u="sng" dirty="0">
                <a:latin typeface="Montserrat"/>
              </a:rPr>
              <a:t>Tenemos que preguntarnos lo siguiente: </a:t>
            </a:r>
            <a:endParaRPr lang="es-ES" sz="800" i="1" dirty="0">
              <a:latin typeface="Montserrat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evento inicial define el momento de entrada en la cohorte (</a:t>
            </a:r>
            <a:r>
              <a:rPr lang="es-ES" sz="1500" i="1" dirty="0" err="1">
                <a:latin typeface="Montserrat"/>
              </a:rPr>
              <a:t>Index</a:t>
            </a:r>
            <a:r>
              <a:rPr lang="es-ES" sz="1500" i="1" dirty="0">
                <a:latin typeface="Montserrat"/>
              </a:rPr>
              <a:t> Date)?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Primer diagnóstico de diabetes de una persona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criterios de inclusión se aplican a los eventos iniciales?                                    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Mayores de 18, con un historial médico de por lo menos un año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define el momento de salida de la cohorte?                                                               </a:t>
            </a:r>
            <a:r>
              <a:rPr lang="es-ES" sz="1500" dirty="0">
                <a:solidFill>
                  <a:srgbClr val="005E59"/>
                </a:solidFill>
                <a:latin typeface="Montserrat"/>
              </a:rPr>
              <a:t>Final del periodo de estudio o censura</a:t>
            </a:r>
            <a:r>
              <a:rPr lang="es-ES" sz="15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</a:t>
            </a:r>
            <a:r>
              <a:rPr lang="es-ES" sz="1500" dirty="0">
                <a:solidFill>
                  <a:srgbClr val="005E59"/>
                </a:solidFill>
                <a:latin typeface="Montserrat"/>
              </a:rPr>
              <a:t>(cambio de centro sanitario)</a:t>
            </a:r>
            <a:r>
              <a:rPr lang="es-ES" sz="15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                                                                                       			                         ¿Y si la persona vuelve?</a:t>
            </a:r>
          </a:p>
        </p:txBody>
      </p:sp>
    </p:spTree>
    <p:extLst>
      <p:ext uri="{BB962C8B-B14F-4D97-AF65-F5344CB8AC3E}">
        <p14:creationId xmlns:p14="http://schemas.microsoft.com/office/powerpoint/2010/main" val="13726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40012" y="1454030"/>
            <a:ext cx="82300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 SemiBold" panose="00000700000000000000" pitchFamily="2" charset="0"/>
              </a:rPr>
              <a:t>Estructura básica de una cohorte: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33875C-810A-9F4C-4B23-D5C85C938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65189"/>
              </p:ext>
            </p:extLst>
          </p:nvPr>
        </p:nvGraphicFramePr>
        <p:xfrm>
          <a:off x="929230" y="2008632"/>
          <a:ext cx="7285539" cy="11262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959574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310930136"/>
                    </a:ext>
                  </a:extLst>
                </a:gridCol>
                <a:gridCol w="1828045">
                  <a:extLst>
                    <a:ext uri="{9D8B030D-6E8A-4147-A177-3AD203B41FA5}">
                      <a16:colId xmlns:a16="http://schemas.microsoft.com/office/drawing/2014/main" val="1959016043"/>
                    </a:ext>
                  </a:extLst>
                </a:gridCol>
                <a:gridCol w="2041194">
                  <a:extLst>
                    <a:ext uri="{9D8B030D-6E8A-4147-A177-3AD203B41FA5}">
                      <a16:colId xmlns:a16="http://schemas.microsoft.com/office/drawing/2014/main" val="27914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cohort_definition_id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latin typeface="Montserrat Medium" panose="00000600000000000000" pitchFamily="2" charset="0"/>
                        </a:rPr>
                        <a:t>subject_id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cohort_start_date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cohort_end_date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9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5670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2018-02-20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2021-03-02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 1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3224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2015-06-13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2020-06-23 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0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0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</p:txBody>
      </p:sp>
    </p:spTree>
    <p:extLst>
      <p:ext uri="{BB962C8B-B14F-4D97-AF65-F5344CB8AC3E}">
        <p14:creationId xmlns:p14="http://schemas.microsoft.com/office/powerpoint/2010/main" val="48912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 diagnóstico de diabetes mellitus</a:t>
            </a:r>
          </a:p>
        </p:txBody>
      </p:sp>
      <p:pic>
        <p:nvPicPr>
          <p:cNvPr id="2" name="Picture 2" descr="FREE Digital Files - Wanna Craft">
            <a:extLst>
              <a:ext uri="{FF2B5EF4-FFF2-40B4-BE49-F238E27FC236}">
                <a16:creationId xmlns:a16="http://schemas.microsoft.com/office/drawing/2014/main" id="{034E7523-AA1E-31E5-0034-B257A06A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9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3">
            <a:extLst>
              <a:ext uri="{FF2B5EF4-FFF2-40B4-BE49-F238E27FC236}">
                <a16:creationId xmlns:a16="http://schemas.microsoft.com/office/drawing/2014/main" id="{FCADE766-B1C5-2C25-0977-FFDCB71AF6EE}"/>
              </a:ext>
            </a:extLst>
          </p:cNvPr>
          <p:cNvSpPr txBox="1"/>
          <p:nvPr/>
        </p:nvSpPr>
        <p:spPr>
          <a:xfrm>
            <a:off x="160922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50" dirty="0">
                <a:latin typeface="Montserrat Light" panose="00000400000000000000" pitchFamily="2" charset="0"/>
              </a:rPr>
              <a:t>Condiciones</a:t>
            </a:r>
          </a:p>
        </p:txBody>
      </p:sp>
    </p:spTree>
    <p:extLst>
      <p:ext uri="{BB962C8B-B14F-4D97-AF65-F5344CB8AC3E}">
        <p14:creationId xmlns:p14="http://schemas.microsoft.com/office/powerpoint/2010/main" val="380156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213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 diagnóstico de diabetes mellitus,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unos niveles de HbA1c &gt; 7.0</a:t>
            </a:r>
          </a:p>
        </p:txBody>
      </p:sp>
      <p:pic>
        <p:nvPicPr>
          <p:cNvPr id="2" name="Picture 2" descr="FREE Digital Files - Wanna Craft">
            <a:extLst>
              <a:ext uri="{FF2B5EF4-FFF2-40B4-BE49-F238E27FC236}">
                <a16:creationId xmlns:a16="http://schemas.microsoft.com/office/drawing/2014/main" id="{0B81B7DB-056D-3848-6301-6E79AE3E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9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13">
            <a:extLst>
              <a:ext uri="{FF2B5EF4-FFF2-40B4-BE49-F238E27FC236}">
                <a16:creationId xmlns:a16="http://schemas.microsoft.com/office/drawing/2014/main" id="{F6D9FB7C-741F-7120-B0C8-763D4F8FD6F3}"/>
              </a:ext>
            </a:extLst>
          </p:cNvPr>
          <p:cNvSpPr txBox="1"/>
          <p:nvPr/>
        </p:nvSpPr>
        <p:spPr>
          <a:xfrm>
            <a:off x="160922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Condiciones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5" name="Picture 2" descr="FREE Digital Files - Wanna Craft">
            <a:extLst>
              <a:ext uri="{FF2B5EF4-FFF2-40B4-BE49-F238E27FC236}">
                <a16:creationId xmlns:a16="http://schemas.microsoft.com/office/drawing/2014/main" id="{034E7523-AA1E-31E5-0034-B257A06A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13">
            <a:extLst>
              <a:ext uri="{FF2B5EF4-FFF2-40B4-BE49-F238E27FC236}">
                <a16:creationId xmlns:a16="http://schemas.microsoft.com/office/drawing/2014/main" id="{FCADE766-B1C5-2C25-0977-FFDCB71AF6EE}"/>
              </a:ext>
            </a:extLst>
          </p:cNvPr>
          <p:cNvSpPr txBox="1"/>
          <p:nvPr/>
        </p:nvSpPr>
        <p:spPr>
          <a:xfrm>
            <a:off x="160922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Mediciones</a:t>
            </a:r>
          </a:p>
        </p:txBody>
      </p:sp>
    </p:spTree>
    <p:extLst>
      <p:ext uri="{BB962C8B-B14F-4D97-AF65-F5344CB8AC3E}">
        <p14:creationId xmlns:p14="http://schemas.microsoft.com/office/powerpoint/2010/main" val="3631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2477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 diagnóstico de diabetes mellitus,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unos niveles de HbA1c &gt; 7.0,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Tomar metformina durante los últimos 3 meses</a:t>
            </a:r>
          </a:p>
        </p:txBody>
      </p:sp>
      <p:pic>
        <p:nvPicPr>
          <p:cNvPr id="5" name="Picture 2" descr="FREE Digital Files - Wanna Craft">
            <a:extLst>
              <a:ext uri="{FF2B5EF4-FFF2-40B4-BE49-F238E27FC236}">
                <a16:creationId xmlns:a16="http://schemas.microsoft.com/office/drawing/2014/main" id="{947BE74B-4797-9104-5CA1-9B068379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9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13">
            <a:extLst>
              <a:ext uri="{FF2B5EF4-FFF2-40B4-BE49-F238E27FC236}">
                <a16:creationId xmlns:a16="http://schemas.microsoft.com/office/drawing/2014/main" id="{5A0B7561-DE44-CEDE-3F73-6656CCBCA4EA}"/>
              </a:ext>
            </a:extLst>
          </p:cNvPr>
          <p:cNvSpPr txBox="1"/>
          <p:nvPr/>
        </p:nvSpPr>
        <p:spPr>
          <a:xfrm>
            <a:off x="160922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Condiciones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7" name="Picture 2" descr="FREE Digital Files - Wanna Craft">
            <a:extLst>
              <a:ext uri="{FF2B5EF4-FFF2-40B4-BE49-F238E27FC236}">
                <a16:creationId xmlns:a16="http://schemas.microsoft.com/office/drawing/2014/main" id="{A3F254AB-EE3C-BE00-F8FF-369B58BD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13">
            <a:extLst>
              <a:ext uri="{FF2B5EF4-FFF2-40B4-BE49-F238E27FC236}">
                <a16:creationId xmlns:a16="http://schemas.microsoft.com/office/drawing/2014/main" id="{E7ABDEF9-F6B8-8E2F-4CF4-5F142F24BB2F}"/>
              </a:ext>
            </a:extLst>
          </p:cNvPr>
          <p:cNvSpPr txBox="1"/>
          <p:nvPr/>
        </p:nvSpPr>
        <p:spPr>
          <a:xfrm>
            <a:off x="160922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Mediciones</a:t>
            </a:r>
          </a:p>
        </p:txBody>
      </p:sp>
      <p:pic>
        <p:nvPicPr>
          <p:cNvPr id="9" name="Picture 2" descr="FREE Digital Files - Wanna Craft">
            <a:extLst>
              <a:ext uri="{FF2B5EF4-FFF2-40B4-BE49-F238E27FC236}">
                <a16:creationId xmlns:a16="http://schemas.microsoft.com/office/drawing/2014/main" id="{034E7523-AA1E-31E5-0034-B257A06A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3732266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13">
            <a:extLst>
              <a:ext uri="{FF2B5EF4-FFF2-40B4-BE49-F238E27FC236}">
                <a16:creationId xmlns:a16="http://schemas.microsoft.com/office/drawing/2014/main" id="{FCADE766-B1C5-2C25-0977-FFDCB71AF6EE}"/>
              </a:ext>
            </a:extLst>
          </p:cNvPr>
          <p:cNvSpPr txBox="1"/>
          <p:nvPr/>
        </p:nvSpPr>
        <p:spPr>
          <a:xfrm>
            <a:off x="160922" y="439367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Fármacos</a:t>
            </a:r>
          </a:p>
        </p:txBody>
      </p:sp>
    </p:spTree>
    <p:extLst>
      <p:ext uri="{BB962C8B-B14F-4D97-AF65-F5344CB8AC3E}">
        <p14:creationId xmlns:p14="http://schemas.microsoft.com/office/powerpoint/2010/main" val="184011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2477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 diagnóstico de diabetes mellitus,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unos niveles de HbA1c &gt; 7.0,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Tomar metformina durante los últimos 3 meses</a:t>
            </a:r>
          </a:p>
        </p:txBody>
      </p:sp>
      <p:pic>
        <p:nvPicPr>
          <p:cNvPr id="5" name="Picture 2" descr="FREE Digital Files - Wanna Craft">
            <a:extLst>
              <a:ext uri="{FF2B5EF4-FFF2-40B4-BE49-F238E27FC236}">
                <a16:creationId xmlns:a16="http://schemas.microsoft.com/office/drawing/2014/main" id="{947BE74B-4797-9104-5CA1-9B068379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9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13">
            <a:extLst>
              <a:ext uri="{FF2B5EF4-FFF2-40B4-BE49-F238E27FC236}">
                <a16:creationId xmlns:a16="http://schemas.microsoft.com/office/drawing/2014/main" id="{5A0B7561-DE44-CEDE-3F73-6656CCBCA4EA}"/>
              </a:ext>
            </a:extLst>
          </p:cNvPr>
          <p:cNvSpPr txBox="1"/>
          <p:nvPr/>
        </p:nvSpPr>
        <p:spPr>
          <a:xfrm>
            <a:off x="160922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Condiciones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7" name="Picture 2" descr="FREE Digital Files - Wanna Craft">
            <a:extLst>
              <a:ext uri="{FF2B5EF4-FFF2-40B4-BE49-F238E27FC236}">
                <a16:creationId xmlns:a16="http://schemas.microsoft.com/office/drawing/2014/main" id="{A3F254AB-EE3C-BE00-F8FF-369B58BD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13">
            <a:extLst>
              <a:ext uri="{FF2B5EF4-FFF2-40B4-BE49-F238E27FC236}">
                <a16:creationId xmlns:a16="http://schemas.microsoft.com/office/drawing/2014/main" id="{E7ABDEF9-F6B8-8E2F-4CF4-5F142F24BB2F}"/>
              </a:ext>
            </a:extLst>
          </p:cNvPr>
          <p:cNvSpPr txBox="1"/>
          <p:nvPr/>
        </p:nvSpPr>
        <p:spPr>
          <a:xfrm>
            <a:off x="160922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Mediciones</a:t>
            </a:r>
          </a:p>
        </p:txBody>
      </p:sp>
      <p:pic>
        <p:nvPicPr>
          <p:cNvPr id="9" name="Picture 2" descr="FREE Digital Files - Wanna Craft">
            <a:extLst>
              <a:ext uri="{FF2B5EF4-FFF2-40B4-BE49-F238E27FC236}">
                <a16:creationId xmlns:a16="http://schemas.microsoft.com/office/drawing/2014/main" id="{034E7523-AA1E-31E5-0034-B257A06A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3732266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13">
            <a:extLst>
              <a:ext uri="{FF2B5EF4-FFF2-40B4-BE49-F238E27FC236}">
                <a16:creationId xmlns:a16="http://schemas.microsoft.com/office/drawing/2014/main" id="{FCADE766-B1C5-2C25-0977-FFDCB71AF6EE}"/>
              </a:ext>
            </a:extLst>
          </p:cNvPr>
          <p:cNvSpPr txBox="1"/>
          <p:nvPr/>
        </p:nvSpPr>
        <p:spPr>
          <a:xfrm>
            <a:off x="160922" y="439367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Fármacos</a:t>
            </a:r>
          </a:p>
        </p:txBody>
      </p:sp>
      <p:pic>
        <p:nvPicPr>
          <p:cNvPr id="12" name="Picture 2" descr="FREE Digital Files - Wanna Craft">
            <a:extLst>
              <a:ext uri="{FF2B5EF4-FFF2-40B4-BE49-F238E27FC236}">
                <a16:creationId xmlns:a16="http://schemas.microsoft.com/office/drawing/2014/main" id="{9EBDD88E-9236-1C40-743B-B4F2F0EB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96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3">
            <a:extLst>
              <a:ext uri="{FF2B5EF4-FFF2-40B4-BE49-F238E27FC236}">
                <a16:creationId xmlns:a16="http://schemas.microsoft.com/office/drawing/2014/main" id="{516C76C5-D1C5-9922-EAF9-5122E5373D51}"/>
              </a:ext>
            </a:extLst>
          </p:cNvPr>
          <p:cNvSpPr txBox="1"/>
          <p:nvPr/>
        </p:nvSpPr>
        <p:spPr>
          <a:xfrm>
            <a:off x="6529449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Procedimientos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14" name="Picture 2" descr="FREE Digital Files - Wanna Craft">
            <a:extLst>
              <a:ext uri="{FF2B5EF4-FFF2-40B4-BE49-F238E27FC236}">
                <a16:creationId xmlns:a16="http://schemas.microsoft.com/office/drawing/2014/main" id="{10848C63-4282-6C3C-78D6-004A15C1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4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3">
            <a:extLst>
              <a:ext uri="{FF2B5EF4-FFF2-40B4-BE49-F238E27FC236}">
                <a16:creationId xmlns:a16="http://schemas.microsoft.com/office/drawing/2014/main" id="{FF5947D4-4B35-56D2-8039-59EEE51538EE}"/>
              </a:ext>
            </a:extLst>
          </p:cNvPr>
          <p:cNvSpPr txBox="1"/>
          <p:nvPr/>
        </p:nvSpPr>
        <p:spPr>
          <a:xfrm>
            <a:off x="6529449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Observaciones</a:t>
            </a:r>
          </a:p>
        </p:txBody>
      </p:sp>
      <p:pic>
        <p:nvPicPr>
          <p:cNvPr id="16" name="Picture 2" descr="FREE Digital Files - Wanna Craft">
            <a:extLst>
              <a:ext uri="{FF2B5EF4-FFF2-40B4-BE49-F238E27FC236}">
                <a16:creationId xmlns:a16="http://schemas.microsoft.com/office/drawing/2014/main" id="{514CF422-A4B7-5740-A253-3F06B194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4" y="3732266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3">
            <a:extLst>
              <a:ext uri="{FF2B5EF4-FFF2-40B4-BE49-F238E27FC236}">
                <a16:creationId xmlns:a16="http://schemas.microsoft.com/office/drawing/2014/main" id="{F276F056-4DE1-E608-2FC8-8A460350F600}"/>
              </a:ext>
            </a:extLst>
          </p:cNvPr>
          <p:cNvSpPr txBox="1"/>
          <p:nvPr/>
        </p:nvSpPr>
        <p:spPr>
          <a:xfrm>
            <a:off x="6529449" y="439367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Visitas</a:t>
            </a:r>
          </a:p>
        </p:txBody>
      </p:sp>
    </p:spTree>
    <p:extLst>
      <p:ext uri="{BB962C8B-B14F-4D97-AF65-F5344CB8AC3E}">
        <p14:creationId xmlns:p14="http://schemas.microsoft.com/office/powerpoint/2010/main" val="227263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2823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 diagnóstico de diabetes mellitus,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Tener unos niveles de HbA1c &gt; 7.0,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Tomar Metformina durante los últimos 3 meses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1500" dirty="0">
                <a:latin typeface="Montserrat"/>
              </a:rPr>
              <a:t>¿Diabetes gestacional? </a:t>
            </a:r>
            <a:r>
              <a:rPr lang="es-ES" sz="1500" dirty="0">
                <a:solidFill>
                  <a:srgbClr val="840C06"/>
                </a:solidFill>
                <a:latin typeface="Montserrat"/>
              </a:rPr>
              <a:t>¡No! -&gt; Excluimos</a:t>
            </a:r>
          </a:p>
        </p:txBody>
      </p:sp>
      <p:pic>
        <p:nvPicPr>
          <p:cNvPr id="5" name="Picture 2" descr="FREE Digital Files - Wanna Craft">
            <a:extLst>
              <a:ext uri="{FF2B5EF4-FFF2-40B4-BE49-F238E27FC236}">
                <a16:creationId xmlns:a16="http://schemas.microsoft.com/office/drawing/2014/main" id="{947BE74B-4797-9104-5CA1-9B068379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9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13">
            <a:extLst>
              <a:ext uri="{FF2B5EF4-FFF2-40B4-BE49-F238E27FC236}">
                <a16:creationId xmlns:a16="http://schemas.microsoft.com/office/drawing/2014/main" id="{5A0B7561-DE44-CEDE-3F73-6656CCBCA4EA}"/>
              </a:ext>
            </a:extLst>
          </p:cNvPr>
          <p:cNvSpPr txBox="1"/>
          <p:nvPr/>
        </p:nvSpPr>
        <p:spPr>
          <a:xfrm>
            <a:off x="160922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Condiciones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7" name="Picture 2" descr="FREE Digital Files - Wanna Craft">
            <a:extLst>
              <a:ext uri="{FF2B5EF4-FFF2-40B4-BE49-F238E27FC236}">
                <a16:creationId xmlns:a16="http://schemas.microsoft.com/office/drawing/2014/main" id="{A3F254AB-EE3C-BE00-F8FF-369B58BD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13">
            <a:extLst>
              <a:ext uri="{FF2B5EF4-FFF2-40B4-BE49-F238E27FC236}">
                <a16:creationId xmlns:a16="http://schemas.microsoft.com/office/drawing/2014/main" id="{E7ABDEF9-F6B8-8E2F-4CF4-5F142F24BB2F}"/>
              </a:ext>
            </a:extLst>
          </p:cNvPr>
          <p:cNvSpPr txBox="1"/>
          <p:nvPr/>
        </p:nvSpPr>
        <p:spPr>
          <a:xfrm>
            <a:off x="160922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Mediciones</a:t>
            </a:r>
          </a:p>
        </p:txBody>
      </p:sp>
      <p:pic>
        <p:nvPicPr>
          <p:cNvPr id="9" name="Picture 2" descr="FREE Digital Files - Wanna Craft">
            <a:extLst>
              <a:ext uri="{FF2B5EF4-FFF2-40B4-BE49-F238E27FC236}">
                <a16:creationId xmlns:a16="http://schemas.microsoft.com/office/drawing/2014/main" id="{034E7523-AA1E-31E5-0034-B257A06A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" y="3732266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13">
            <a:extLst>
              <a:ext uri="{FF2B5EF4-FFF2-40B4-BE49-F238E27FC236}">
                <a16:creationId xmlns:a16="http://schemas.microsoft.com/office/drawing/2014/main" id="{FCADE766-B1C5-2C25-0977-FFDCB71AF6EE}"/>
              </a:ext>
            </a:extLst>
          </p:cNvPr>
          <p:cNvSpPr txBox="1"/>
          <p:nvPr/>
        </p:nvSpPr>
        <p:spPr>
          <a:xfrm>
            <a:off x="160922" y="439367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Fármacos</a:t>
            </a:r>
          </a:p>
        </p:txBody>
      </p:sp>
      <p:pic>
        <p:nvPicPr>
          <p:cNvPr id="4" name="Picture 2" descr="FREE Digital Files - Wanna Craft">
            <a:extLst>
              <a:ext uri="{FF2B5EF4-FFF2-40B4-BE49-F238E27FC236}">
                <a16:creationId xmlns:a16="http://schemas.microsoft.com/office/drawing/2014/main" id="{1A2092A2-2407-897F-534E-13CDC2FD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96" y="1528348"/>
            <a:ext cx="717259" cy="5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3">
            <a:extLst>
              <a:ext uri="{FF2B5EF4-FFF2-40B4-BE49-F238E27FC236}">
                <a16:creationId xmlns:a16="http://schemas.microsoft.com/office/drawing/2014/main" id="{EC008373-D7BF-A555-AB38-C6AD771A4692}"/>
              </a:ext>
            </a:extLst>
          </p:cNvPr>
          <p:cNvSpPr txBox="1"/>
          <p:nvPr/>
        </p:nvSpPr>
        <p:spPr>
          <a:xfrm>
            <a:off x="6529449" y="2176053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Procedimientos</a:t>
            </a:r>
            <a:endParaRPr lang="es-ES" sz="1050" dirty="0">
              <a:latin typeface="Montserrat Light" panose="00000400000000000000" pitchFamily="2" charset="0"/>
            </a:endParaRPr>
          </a:p>
        </p:txBody>
      </p:sp>
      <p:pic>
        <p:nvPicPr>
          <p:cNvPr id="12" name="Picture 2" descr="FREE Digital Files - Wanna Craft">
            <a:extLst>
              <a:ext uri="{FF2B5EF4-FFF2-40B4-BE49-F238E27FC236}">
                <a16:creationId xmlns:a16="http://schemas.microsoft.com/office/drawing/2014/main" id="{45973781-CD46-0FC5-F2C1-C905E22B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4" y="2558051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3">
            <a:extLst>
              <a:ext uri="{FF2B5EF4-FFF2-40B4-BE49-F238E27FC236}">
                <a16:creationId xmlns:a16="http://schemas.microsoft.com/office/drawing/2014/main" id="{AFBD6705-456A-FD8B-051D-4E676F0E28B6}"/>
              </a:ext>
            </a:extLst>
          </p:cNvPr>
          <p:cNvSpPr txBox="1"/>
          <p:nvPr/>
        </p:nvSpPr>
        <p:spPr>
          <a:xfrm>
            <a:off x="6529449" y="321606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Observaciones</a:t>
            </a:r>
          </a:p>
        </p:txBody>
      </p:sp>
      <p:pic>
        <p:nvPicPr>
          <p:cNvPr id="14" name="Picture 2" descr="FREE Digital Files - Wanna Craft">
            <a:extLst>
              <a:ext uri="{FF2B5EF4-FFF2-40B4-BE49-F238E27FC236}">
                <a16:creationId xmlns:a16="http://schemas.microsoft.com/office/drawing/2014/main" id="{8A061999-903C-3739-249D-63516929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4" y="3732266"/>
            <a:ext cx="717711" cy="53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3">
            <a:extLst>
              <a:ext uri="{FF2B5EF4-FFF2-40B4-BE49-F238E27FC236}">
                <a16:creationId xmlns:a16="http://schemas.microsoft.com/office/drawing/2014/main" id="{C45A4EBC-7AB8-399B-538C-0D6C1BFA8C7F}"/>
              </a:ext>
            </a:extLst>
          </p:cNvPr>
          <p:cNvSpPr txBox="1"/>
          <p:nvPr/>
        </p:nvSpPr>
        <p:spPr>
          <a:xfrm>
            <a:off x="6529449" y="4393678"/>
            <a:ext cx="226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 dirty="0">
                <a:latin typeface="Montserrat Light" panose="00000400000000000000" pitchFamily="2" charset="0"/>
              </a:rPr>
              <a:t>Visitas</a:t>
            </a:r>
          </a:p>
        </p:txBody>
      </p:sp>
    </p:spTree>
    <p:extLst>
      <p:ext uri="{BB962C8B-B14F-4D97-AF65-F5344CB8AC3E}">
        <p14:creationId xmlns:p14="http://schemas.microsoft.com/office/powerpoint/2010/main" val="127842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Hay que definir bien los conceptos que conformarán nuestra cohorte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dirty="0">
                <a:latin typeface="Montserrat"/>
              </a:rPr>
              <a:t> </a:t>
            </a:r>
          </a:p>
          <a:p>
            <a:pPr algn="ctr"/>
            <a:r>
              <a:rPr lang="es-ES" sz="1500" b="1" dirty="0">
                <a:latin typeface="Montserrat"/>
              </a:rPr>
              <a:t>¿Qué es ser diabético?</a:t>
            </a:r>
          </a:p>
          <a:p>
            <a:pPr algn="ctr"/>
            <a:endParaRPr lang="es-ES" sz="1500" dirty="0">
              <a:latin typeface="Montserra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55C9BAB-15BE-F45A-8C75-3B8185A5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76329"/>
              </p:ext>
            </p:extLst>
          </p:nvPr>
        </p:nvGraphicFramePr>
        <p:xfrm>
          <a:off x="1134560" y="2512318"/>
          <a:ext cx="6874879" cy="11667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62744">
                  <a:extLst>
                    <a:ext uri="{9D8B030D-6E8A-4147-A177-3AD203B41FA5}">
                      <a16:colId xmlns:a16="http://schemas.microsoft.com/office/drawing/2014/main" val="3495957404"/>
                    </a:ext>
                  </a:extLst>
                </a:gridCol>
                <a:gridCol w="3012896">
                  <a:extLst>
                    <a:ext uri="{9D8B030D-6E8A-4147-A177-3AD203B41FA5}">
                      <a16:colId xmlns:a16="http://schemas.microsoft.com/office/drawing/2014/main" val="131093013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959016043"/>
                    </a:ext>
                  </a:extLst>
                </a:gridCol>
                <a:gridCol w="1405439">
                  <a:extLst>
                    <a:ext uri="{9D8B030D-6E8A-4147-A177-3AD203B41FA5}">
                      <a16:colId xmlns:a16="http://schemas.microsoft.com/office/drawing/2014/main" val="27914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Concept Id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>
                          <a:solidFill>
                            <a:schemeClr val="tx1"/>
                          </a:solidFill>
                          <a:latin typeface="Montserrat Medium" panose="00000600000000000000" pitchFamily="2" charset="0"/>
                        </a:rPr>
                        <a:t>Concept </a:t>
                      </a:r>
                      <a:r>
                        <a:rPr lang="es-ES" b="0" u="none" dirty="0" err="1">
                          <a:solidFill>
                            <a:schemeClr val="tx1"/>
                          </a:solidFill>
                          <a:latin typeface="Montserrat Medium" panose="00000600000000000000" pitchFamily="2" charset="0"/>
                        </a:rPr>
                        <a:t>Name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Excluded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b="0" u="none" dirty="0" err="1">
                          <a:solidFill>
                            <a:schemeClr val="tx1"/>
                          </a:solidFill>
                          <a:effectLst/>
                          <a:latin typeface="Montserrat Medium" panose="00000600000000000000" pitchFamily="2" charset="0"/>
                        </a:rPr>
                        <a:t>Descendants</a:t>
                      </a:r>
                      <a:endParaRPr lang="es-ES" b="0" u="none" dirty="0">
                        <a:solidFill>
                          <a:schemeClr val="tx1"/>
                        </a:solidFill>
                        <a:latin typeface="Montserrat Medium" panose="00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9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Arial"/>
                          <a:sym typeface="Arial"/>
                        </a:rPr>
                        <a:t>201820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Diabetes mellitus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Arial"/>
                          <a:sym typeface="Arial"/>
                        </a:rPr>
                        <a:t>4024659</a:t>
                      </a:r>
                    </a:p>
                  </a:txBody>
                  <a:tcPr marL="38100" marR="381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 err="1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Gestational</a:t>
                      </a: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 diabetes </a:t>
                      </a: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ea typeface="+mn-ea"/>
                          <a:cs typeface="Arial"/>
                          <a:sym typeface="Arial"/>
                        </a:rPr>
                        <a:t>mellitus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500" b="0" i="0" u="none" strike="noStrike" cap="none" dirty="0">
                          <a:solidFill>
                            <a:srgbClr val="000000"/>
                          </a:solidFill>
                          <a:latin typeface="Montserrat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0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8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Herramientas para facilitar el phenotyping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 txBox="1"/>
          <p:nvPr/>
        </p:nvSpPr>
        <p:spPr>
          <a:xfrm>
            <a:off x="359825" y="954750"/>
            <a:ext cx="82761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500" b="1" dirty="0">
                <a:latin typeface="Montserrat SemiBold" panose="00000700000000000000" pitchFamily="2" charset="0"/>
                <a:cs typeface="Arial" panose="020B0604020202020204" pitchFamily="34" charset="0"/>
                <a:hlinkClick r:id="rId3"/>
              </a:rPr>
              <a:t>ATHENA</a:t>
            </a:r>
            <a:r>
              <a:rPr lang="de-DE" sz="1500" dirty="0">
                <a:latin typeface="Montserrat Light" panose="00000400000000000000" pitchFamily="2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Montserrat" panose="00000500000000000000" pitchFamily="2" charset="0"/>
                <a:cs typeface="Arial" panose="020B0604020202020204" pitchFamily="34" charset="0"/>
              </a:rPr>
              <a:t>es una base de datos con capacidad de búsqueda que está disponible para los investigadores para ayudar a identificar códigos y relacionarlos con su equivalente estándar de OMOP. </a:t>
            </a:r>
            <a:r>
              <a:rPr lang="es-ES" sz="1500" dirty="0">
                <a:latin typeface="Montserrat" panose="00000500000000000000" pitchFamily="2" charset="0"/>
                <a:cs typeface="Arial" panose="020B0604020202020204" pitchFamily="34" charset="0"/>
                <a:hlinkClick r:id="rId3"/>
              </a:rPr>
              <a:t>https://athena.ohdsi.org/search-terms/start</a:t>
            </a:r>
            <a:r>
              <a:rPr lang="es-ES" sz="1500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endParaRPr lang="en-US" sz="1500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ED51B0-A1FC-C190-AAC4-49AC5F196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55"/>
          <a:stretch/>
        </p:blipFill>
        <p:spPr>
          <a:xfrm>
            <a:off x="0" y="2184482"/>
            <a:ext cx="9144000" cy="29590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Phenotyping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F5153D9-9FD8-0FCD-1347-463FA639104A}"/>
              </a:ext>
            </a:extLst>
          </p:cNvPr>
          <p:cNvGrpSpPr/>
          <p:nvPr/>
        </p:nvGrpSpPr>
        <p:grpSpPr>
          <a:xfrm>
            <a:off x="474450" y="1426044"/>
            <a:ext cx="2574468" cy="1861554"/>
            <a:chOff x="667552" y="1054086"/>
            <a:chExt cx="2574468" cy="1861554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667552" y="1054086"/>
              <a:ext cx="2574468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-ES" sz="1200" u="sng" dirty="0">
                  <a:latin typeface="Montserrat"/>
                  <a:ea typeface="Montserrat"/>
                  <a:cs typeface="Montserrat"/>
                  <a:sym typeface="Montserrat"/>
                </a:rPr>
                <a:t>DATOS DE MUNDO REAL</a:t>
              </a:r>
            </a:p>
          </p:txBody>
        </p:sp>
        <p:pic>
          <p:nvPicPr>
            <p:cNvPr id="1030" name="Picture 6" descr="Salut de les Illes Balears (IBSALUT ...">
              <a:extLst>
                <a:ext uri="{FF2B5EF4-FFF2-40B4-BE49-F238E27FC236}">
                  <a16:creationId xmlns:a16="http://schemas.microsoft.com/office/drawing/2014/main" id="{3B0B3C0F-7F2A-9945-BBEC-CBF70B7A4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26" y="1581094"/>
              <a:ext cx="583926" cy="548689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cceso - Carpeta Berria">
              <a:extLst>
                <a:ext uri="{FF2B5EF4-FFF2-40B4-BE49-F238E27FC236}">
                  <a16:creationId xmlns:a16="http://schemas.microsoft.com/office/drawing/2014/main" id="{7A68A636-E20C-3E01-6D1D-B2B4B122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8"/>
            <a:stretch/>
          </p:blipFill>
          <p:spPr bwMode="auto">
            <a:xfrm>
              <a:off x="1507884" y="1510261"/>
              <a:ext cx="837288" cy="7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VA +Salut - Apps on Google Play">
              <a:extLst>
                <a:ext uri="{FF2B5EF4-FFF2-40B4-BE49-F238E27FC236}">
                  <a16:creationId xmlns:a16="http://schemas.microsoft.com/office/drawing/2014/main" id="{13C84CD5-4CC8-46C3-7F2A-886BE4B7F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437" y="2280303"/>
              <a:ext cx="582893" cy="58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Tarjeta Sanitaria - Aplicaciones en Google Play">
              <a:extLst>
                <a:ext uri="{FF2B5EF4-FFF2-40B4-BE49-F238E27FC236}">
                  <a16:creationId xmlns:a16="http://schemas.microsoft.com/office/drawing/2014/main" id="{4508D693-C7F2-EA37-EE19-DFB21DD22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402" y="2292101"/>
              <a:ext cx="623539" cy="62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0669640-7BF5-4B2C-281E-640E05187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9904" y="1590861"/>
              <a:ext cx="582893" cy="582893"/>
            </a:xfrm>
            <a:prstGeom prst="rect">
              <a:avLst/>
            </a:prstGeom>
            <a:ln>
              <a:solidFill>
                <a:schemeClr val="tx2">
                  <a:lumMod val="90000"/>
                </a:schemeClr>
              </a:solidFill>
            </a:ln>
          </p:spPr>
        </p:pic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47BEB2A-FFF2-F920-61D2-2B293F82A890}"/>
              </a:ext>
            </a:extLst>
          </p:cNvPr>
          <p:cNvSpPr/>
          <p:nvPr/>
        </p:nvSpPr>
        <p:spPr>
          <a:xfrm>
            <a:off x="395834" y="1023624"/>
            <a:ext cx="2731700" cy="2657960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017EA21-F28C-A72B-86C9-70EE5C72B362}"/>
              </a:ext>
            </a:extLst>
          </p:cNvPr>
          <p:cNvCxnSpPr>
            <a:stCxn id="12" idx="5"/>
          </p:cNvCxnSpPr>
          <p:nvPr/>
        </p:nvCxnSpPr>
        <p:spPr>
          <a:xfrm>
            <a:off x="2727486" y="3292335"/>
            <a:ext cx="1340819" cy="1271916"/>
          </a:xfrm>
          <a:prstGeom prst="line">
            <a:avLst/>
          </a:prstGeom>
          <a:ln w="762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A06DC5-761D-8412-D431-A86EB4D3FD74}"/>
              </a:ext>
            </a:extLst>
          </p:cNvPr>
          <p:cNvSpPr/>
          <p:nvPr/>
        </p:nvSpPr>
        <p:spPr>
          <a:xfrm rot="18781345">
            <a:off x="3408303" y="3179787"/>
            <a:ext cx="201478" cy="1670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Google Shape;102;p16">
            <a:extLst>
              <a:ext uri="{FF2B5EF4-FFF2-40B4-BE49-F238E27FC236}">
                <a16:creationId xmlns:a16="http://schemas.microsoft.com/office/drawing/2014/main" id="{F24B53B0-C09A-3379-A9AD-509C07472CB3}"/>
              </a:ext>
            </a:extLst>
          </p:cNvPr>
          <p:cNvSpPr txBox="1"/>
          <p:nvPr/>
        </p:nvSpPr>
        <p:spPr>
          <a:xfrm>
            <a:off x="3960008" y="1023624"/>
            <a:ext cx="4447536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Montserrat"/>
                <a:ea typeface="Montserrat"/>
                <a:cs typeface="Montserrat"/>
                <a:sym typeface="Montserrat"/>
              </a:rPr>
              <a:t>Como estos datos </a:t>
            </a:r>
            <a:r>
              <a:rPr lang="es-ES" sz="1500" u="sng" dirty="0">
                <a:latin typeface="Montserrat"/>
                <a:ea typeface="Montserrat"/>
                <a:cs typeface="Montserrat"/>
                <a:sym typeface="Montserrat"/>
              </a:rPr>
              <a:t>no se recopilaron con fines de investigación</a:t>
            </a:r>
            <a:r>
              <a:rPr lang="es-ES" sz="1500" dirty="0">
                <a:latin typeface="Montserrat"/>
                <a:ea typeface="Montserrat"/>
                <a:cs typeface="Montserrat"/>
                <a:sym typeface="Montserrat"/>
              </a:rPr>
              <a:t>, es posible que no capturen explícitamente los elementos de los datos clínicos que nos interesan.</a:t>
            </a:r>
          </a:p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ca-ES" sz="1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2FA4B8-75D4-DFF8-2AF5-46B69297E547}"/>
              </a:ext>
            </a:extLst>
          </p:cNvPr>
          <p:cNvSpPr txBox="1"/>
          <p:nvPr/>
        </p:nvSpPr>
        <p:spPr>
          <a:xfrm>
            <a:off x="3859676" y="2691275"/>
            <a:ext cx="46482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Es </a:t>
            </a:r>
            <a:r>
              <a:rPr lang="es-ES" sz="1500" u="sng" dirty="0">
                <a:latin typeface="Montserrat"/>
              </a:rPr>
              <a:t>necesario desarrollar lógica</a:t>
            </a:r>
            <a:r>
              <a:rPr lang="es-ES" sz="1500" dirty="0">
                <a:latin typeface="Montserrat"/>
              </a:rPr>
              <a:t> que utilice </a:t>
            </a:r>
            <a:r>
              <a:rPr lang="es-ES" sz="1500" i="1" dirty="0">
                <a:solidFill>
                  <a:srgbClr val="840C06"/>
                </a:solidFill>
                <a:latin typeface="Montserrat"/>
              </a:rPr>
              <a:t>lo que se captura en los datos</a:t>
            </a:r>
            <a:r>
              <a:rPr lang="es-ES" sz="1500" dirty="0">
                <a:latin typeface="Montserrat"/>
              </a:rPr>
              <a:t>, para inferir</a:t>
            </a:r>
            <a:r>
              <a:rPr lang="es-ES" sz="1500" i="1" dirty="0">
                <a:latin typeface="Montserrat"/>
              </a:rPr>
              <a:t>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lo que realmente nos interesa</a:t>
            </a:r>
            <a:r>
              <a:rPr lang="es-ES" sz="1500" i="1" dirty="0">
                <a:latin typeface="Montserrat"/>
              </a:rPr>
              <a:t>.</a:t>
            </a:r>
            <a:endParaRPr lang="es-ES" sz="1500" dirty="0">
              <a:latin typeface="Montserrat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87077AE-C599-FFDF-EE43-A3CDB2CAF3F3}"/>
              </a:ext>
            </a:extLst>
          </p:cNvPr>
          <p:cNvCxnSpPr>
            <a:cxnSpLocks/>
          </p:cNvCxnSpPr>
          <p:nvPr/>
        </p:nvCxnSpPr>
        <p:spPr>
          <a:xfrm>
            <a:off x="6058044" y="2277197"/>
            <a:ext cx="0" cy="3226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FD91E01-5AB7-15C6-EEE6-0AF000CDD67C}"/>
              </a:ext>
            </a:extLst>
          </p:cNvPr>
          <p:cNvSpPr txBox="1"/>
          <p:nvPr/>
        </p:nvSpPr>
        <p:spPr>
          <a:xfrm>
            <a:off x="3968547" y="3855369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Necesitamos crear una </a:t>
            </a:r>
            <a:r>
              <a:rPr lang="es-ES" sz="1800" b="1" dirty="0">
                <a:solidFill>
                  <a:srgbClr val="002060"/>
                </a:solidFill>
                <a:latin typeface="Montserrat"/>
              </a:rPr>
              <a:t>COHORTE</a:t>
            </a:r>
            <a:r>
              <a:rPr lang="es-ES" sz="11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s-ES" sz="1500" dirty="0">
                <a:solidFill>
                  <a:schemeClr val="tx1"/>
                </a:solidFill>
                <a:latin typeface="Montserrat"/>
              </a:rPr>
              <a:t>(fenotipo)</a:t>
            </a:r>
            <a:r>
              <a:rPr lang="es-ES" sz="1500" dirty="0">
                <a:latin typeface="Montserrat"/>
              </a:rPr>
              <a:t> utilizando alguna definición de cómo se manifiesta un evento clínico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F41793-A9DE-7378-0432-FCD6FC721925}"/>
              </a:ext>
            </a:extLst>
          </p:cNvPr>
          <p:cNvCxnSpPr>
            <a:cxnSpLocks/>
          </p:cNvCxnSpPr>
          <p:nvPr/>
        </p:nvCxnSpPr>
        <p:spPr>
          <a:xfrm>
            <a:off x="6058044" y="3520273"/>
            <a:ext cx="0" cy="3226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ATHENA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A643C95E-B8F5-89CD-2FAE-0F71153A0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6"/>
          <a:stretch/>
        </p:blipFill>
        <p:spPr>
          <a:xfrm>
            <a:off x="25172" y="1244074"/>
            <a:ext cx="9118828" cy="37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Herramientas para facilitar el phenotyping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 txBox="1"/>
          <p:nvPr/>
        </p:nvSpPr>
        <p:spPr>
          <a:xfrm>
            <a:off x="359825" y="954750"/>
            <a:ext cx="82761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b="1" dirty="0">
                <a:latin typeface="Montserrat SemiBold" panose="00000700000000000000" pitchFamily="2" charset="0"/>
                <a:cs typeface="Arial" panose="020B0604020202020204" pitchFamily="34" charset="0"/>
                <a:hlinkClick r:id="rId3"/>
              </a:rPr>
              <a:t>ATLAS</a:t>
            </a:r>
            <a:r>
              <a:rPr lang="es-ES" sz="1500" b="1" dirty="0">
                <a:latin typeface="Montserrat SemiBold" panose="00000700000000000000" pitchFamily="2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Montserrat" panose="00000500000000000000" pitchFamily="2" charset="0"/>
                <a:cs typeface="Arial" panose="020B0604020202020204" pitchFamily="34" charset="0"/>
              </a:rPr>
              <a:t>es una herramienta intuitiva de OHDSI en formato web. Atlas cuenta con las herramientas necesarias para realizar análisis en tiempo real utilizando datos observacionales a nivel de paciente. </a:t>
            </a:r>
            <a:r>
              <a:rPr lang="es-ES" sz="1500">
                <a:latin typeface="Montserrat" panose="00000500000000000000" pitchFamily="2" charset="0"/>
                <a:cs typeface="Arial" panose="020B0604020202020204" pitchFamily="34" charset="0"/>
                <a:hlinkClick r:id="rId3"/>
              </a:rPr>
              <a:t>https://atlas-demo.ohdsi.org/#/home</a:t>
            </a:r>
            <a:r>
              <a:rPr lang="es-ES" sz="150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endParaRPr lang="es-ES" sz="1500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0B5C1A-3C81-5638-4046-A1C1DB30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8132"/>
            <a:ext cx="9144000" cy="44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Herramientas para facilitar el phenotyping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 txBox="1"/>
          <p:nvPr/>
        </p:nvSpPr>
        <p:spPr>
          <a:xfrm>
            <a:off x="359825" y="954750"/>
            <a:ext cx="82761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b="1" dirty="0">
                <a:latin typeface="Montserrat SemiBold" panose="00000700000000000000" pitchFamily="2" charset="0"/>
                <a:cs typeface="Arial" panose="020B0604020202020204" pitchFamily="34" charset="0"/>
              </a:rPr>
              <a:t>ATLAS </a:t>
            </a:r>
            <a:r>
              <a:rPr lang="es-ES" sz="1500" dirty="0">
                <a:latin typeface="Montserrat" panose="00000500000000000000" pitchFamily="2" charset="0"/>
                <a:cs typeface="Arial" panose="020B0604020202020204" pitchFamily="34" charset="0"/>
              </a:rPr>
              <a:t>es una herramienta intuitiva de OHDSI en formato web. Atlas cuenta con las herramientas necesarias para realizar análisis en tiempo real utilizando datos observacionales a nivel de paciente.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0B5C1A-3C81-5638-4046-A1C1DB30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8132"/>
            <a:ext cx="9144000" cy="441237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D4D8DDA-9D9F-2BF9-CA09-0CD729E54A7C}"/>
              </a:ext>
            </a:extLst>
          </p:cNvPr>
          <p:cNvSpPr/>
          <p:nvPr/>
        </p:nvSpPr>
        <p:spPr>
          <a:xfrm>
            <a:off x="0" y="2705100"/>
            <a:ext cx="101600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96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A0AAC0D-DEF5-A3FC-E476-F09C1CCBC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4" t="5601" r="1166"/>
          <a:stretch/>
        </p:blipFill>
        <p:spPr>
          <a:xfrm>
            <a:off x="571500" y="957725"/>
            <a:ext cx="8001000" cy="35939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7F3B19-E1E9-E1F6-1BB7-E896867C2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2" t="33740" b="-5510"/>
          <a:stretch/>
        </p:blipFill>
        <p:spPr>
          <a:xfrm>
            <a:off x="571500" y="4547945"/>
            <a:ext cx="8094980" cy="5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ATLAS</a:t>
            </a: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F319A1F-C661-910A-AE86-BBF48E8EF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0" t="5202" b="36314"/>
          <a:stretch/>
        </p:blipFill>
        <p:spPr>
          <a:xfrm>
            <a:off x="277800" y="1402080"/>
            <a:ext cx="8569870" cy="273558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B5289D1-1A59-7BA5-092C-A1842BFAA992}"/>
              </a:ext>
            </a:extLst>
          </p:cNvPr>
          <p:cNvSpPr/>
          <p:nvPr/>
        </p:nvSpPr>
        <p:spPr>
          <a:xfrm>
            <a:off x="6771933" y="1790803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307439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C2E52F64-3F41-F9DF-E4FF-4182755C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t="4853" b="36041"/>
          <a:stretch/>
        </p:blipFill>
        <p:spPr>
          <a:xfrm>
            <a:off x="277800" y="1389494"/>
            <a:ext cx="8618820" cy="278892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BC8E533-ADE8-5C9B-B106-713D6C15A7D0}"/>
              </a:ext>
            </a:extLst>
          </p:cNvPr>
          <p:cNvSpPr/>
          <p:nvPr/>
        </p:nvSpPr>
        <p:spPr>
          <a:xfrm rot="1965712">
            <a:off x="6688113" y="2689963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C6864A7-7764-0A73-0F9F-A3D1658C26A2}"/>
              </a:ext>
            </a:extLst>
          </p:cNvPr>
          <p:cNvSpPr/>
          <p:nvPr/>
        </p:nvSpPr>
        <p:spPr>
          <a:xfrm rot="1965712">
            <a:off x="7460991" y="2709013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DEA125A-A4A7-3B61-E854-FDDE402E10D0}"/>
              </a:ext>
            </a:extLst>
          </p:cNvPr>
          <p:cNvSpPr/>
          <p:nvPr/>
        </p:nvSpPr>
        <p:spPr>
          <a:xfrm rot="1965712">
            <a:off x="8216368" y="2709013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210620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4E095B9-75EC-58C4-BC67-F8D886E1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t="4977"/>
          <a:stretch/>
        </p:blipFill>
        <p:spPr>
          <a:xfrm>
            <a:off x="647700" y="890350"/>
            <a:ext cx="8069580" cy="424147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B3B72C5-B1B3-C01D-14BE-AA93DDD2C51A}"/>
              </a:ext>
            </a:extLst>
          </p:cNvPr>
          <p:cNvSpPr/>
          <p:nvPr/>
        </p:nvSpPr>
        <p:spPr>
          <a:xfrm>
            <a:off x="1671320" y="1454230"/>
            <a:ext cx="1165860" cy="3352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272758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75B6C0A-8D1B-2225-C95E-6D413BCB8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t="5171"/>
          <a:stretch/>
        </p:blipFill>
        <p:spPr>
          <a:xfrm>
            <a:off x="624840" y="890350"/>
            <a:ext cx="8069580" cy="421446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52CE7DC-A172-A486-CB07-6F44AD546379}"/>
              </a:ext>
            </a:extLst>
          </p:cNvPr>
          <p:cNvSpPr/>
          <p:nvPr/>
        </p:nvSpPr>
        <p:spPr>
          <a:xfrm>
            <a:off x="8084820" y="1125220"/>
            <a:ext cx="609600" cy="260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88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6E2DEBD-9F27-9803-054D-8AD6391A7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t="4341"/>
          <a:stretch/>
        </p:blipFill>
        <p:spPr>
          <a:xfrm>
            <a:off x="643890" y="890350"/>
            <a:ext cx="8069580" cy="42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8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ATLAS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82F4EFA-534B-870B-9B05-78D7CA96D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t="5181"/>
          <a:stretch/>
        </p:blipFill>
        <p:spPr>
          <a:xfrm>
            <a:off x="601980" y="882730"/>
            <a:ext cx="8069580" cy="420511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B32FB2E-1CC2-1885-B9CE-305472BE8FD1}"/>
              </a:ext>
            </a:extLst>
          </p:cNvPr>
          <p:cNvSpPr/>
          <p:nvPr/>
        </p:nvSpPr>
        <p:spPr>
          <a:xfrm rot="1965712">
            <a:off x="7503452" y="2046152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B026A96-0032-90EB-0409-FB8C9FA7EDD2}"/>
              </a:ext>
            </a:extLst>
          </p:cNvPr>
          <p:cNvSpPr/>
          <p:nvPr/>
        </p:nvSpPr>
        <p:spPr>
          <a:xfrm>
            <a:off x="395533" y="1972503"/>
            <a:ext cx="1165860" cy="3352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15995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F5153D9-9FD8-0FCD-1347-463FA639104A}"/>
              </a:ext>
            </a:extLst>
          </p:cNvPr>
          <p:cNvGrpSpPr/>
          <p:nvPr/>
        </p:nvGrpSpPr>
        <p:grpSpPr>
          <a:xfrm>
            <a:off x="474450" y="1426044"/>
            <a:ext cx="2574468" cy="1861554"/>
            <a:chOff x="667552" y="1054086"/>
            <a:chExt cx="2574468" cy="1861554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667552" y="1054086"/>
              <a:ext cx="2574468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-ES" sz="1200" u="sng" dirty="0">
                  <a:latin typeface="Montserrat"/>
                  <a:ea typeface="Montserrat"/>
                  <a:cs typeface="Montserrat"/>
                  <a:sym typeface="Montserrat"/>
                </a:rPr>
                <a:t>DATOS DE MUNDO REAL</a:t>
              </a:r>
            </a:p>
          </p:txBody>
        </p:sp>
        <p:pic>
          <p:nvPicPr>
            <p:cNvPr id="1030" name="Picture 6" descr="Salut de les Illes Balears (IBSALUT ...">
              <a:extLst>
                <a:ext uri="{FF2B5EF4-FFF2-40B4-BE49-F238E27FC236}">
                  <a16:creationId xmlns:a16="http://schemas.microsoft.com/office/drawing/2014/main" id="{3B0B3C0F-7F2A-9945-BBEC-CBF70B7A4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26" y="1581094"/>
              <a:ext cx="583926" cy="548689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cceso - Carpeta Berria">
              <a:extLst>
                <a:ext uri="{FF2B5EF4-FFF2-40B4-BE49-F238E27FC236}">
                  <a16:creationId xmlns:a16="http://schemas.microsoft.com/office/drawing/2014/main" id="{7A68A636-E20C-3E01-6D1D-B2B4B122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8"/>
            <a:stretch/>
          </p:blipFill>
          <p:spPr bwMode="auto">
            <a:xfrm>
              <a:off x="1507884" y="1510261"/>
              <a:ext cx="837288" cy="7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VA +Salut - Apps on Google Play">
              <a:extLst>
                <a:ext uri="{FF2B5EF4-FFF2-40B4-BE49-F238E27FC236}">
                  <a16:creationId xmlns:a16="http://schemas.microsoft.com/office/drawing/2014/main" id="{13C84CD5-4CC8-46C3-7F2A-886BE4B7F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437" y="2280303"/>
              <a:ext cx="582893" cy="58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Tarjeta Sanitaria - Aplicaciones en Google Play">
              <a:extLst>
                <a:ext uri="{FF2B5EF4-FFF2-40B4-BE49-F238E27FC236}">
                  <a16:creationId xmlns:a16="http://schemas.microsoft.com/office/drawing/2014/main" id="{4508D693-C7F2-EA37-EE19-DFB21DD22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402" y="2292101"/>
              <a:ext cx="623539" cy="62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0669640-7BF5-4B2C-281E-640E05187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9904" y="1590861"/>
              <a:ext cx="582893" cy="582893"/>
            </a:xfrm>
            <a:prstGeom prst="rect">
              <a:avLst/>
            </a:prstGeom>
            <a:ln>
              <a:solidFill>
                <a:schemeClr val="tx2">
                  <a:lumMod val="90000"/>
                </a:schemeClr>
              </a:solidFill>
            </a:ln>
          </p:spPr>
        </p:pic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47BEB2A-FFF2-F920-61D2-2B293F82A890}"/>
              </a:ext>
            </a:extLst>
          </p:cNvPr>
          <p:cNvSpPr/>
          <p:nvPr/>
        </p:nvSpPr>
        <p:spPr>
          <a:xfrm>
            <a:off x="395834" y="1023624"/>
            <a:ext cx="2731700" cy="2657960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017EA21-F28C-A72B-86C9-70EE5C72B362}"/>
              </a:ext>
            </a:extLst>
          </p:cNvPr>
          <p:cNvCxnSpPr>
            <a:stCxn id="12" idx="5"/>
          </p:cNvCxnSpPr>
          <p:nvPr/>
        </p:nvCxnSpPr>
        <p:spPr>
          <a:xfrm>
            <a:off x="2727486" y="3292335"/>
            <a:ext cx="1340819" cy="1271916"/>
          </a:xfrm>
          <a:prstGeom prst="line">
            <a:avLst/>
          </a:prstGeom>
          <a:ln w="76200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A06DC5-761D-8412-D431-A86EB4D3FD74}"/>
              </a:ext>
            </a:extLst>
          </p:cNvPr>
          <p:cNvSpPr/>
          <p:nvPr/>
        </p:nvSpPr>
        <p:spPr>
          <a:xfrm rot="18781345">
            <a:off x="3408303" y="3179787"/>
            <a:ext cx="201478" cy="1670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3859676" y="1426044"/>
            <a:ext cx="4648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Una cohorte se define como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un conjunto de personas que cumplen uno o más criterios de inclusión durante un período de tiempo</a:t>
            </a:r>
            <a:r>
              <a:rPr lang="es-ES" sz="1500" dirty="0">
                <a:latin typeface="Montserrat"/>
              </a:rPr>
              <a:t>. 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dirty="0">
                <a:latin typeface="Montserrat"/>
              </a:rPr>
              <a:t>Las cohortes se utilizan en todas las herramientas analíticas de OHDSI y en estudios de redes como los </a:t>
            </a:r>
            <a:r>
              <a:rPr lang="es-ES" sz="1500" dirty="0">
                <a:solidFill>
                  <a:srgbClr val="005E59"/>
                </a:solidFill>
                <a:latin typeface="Montserrat"/>
              </a:rPr>
              <a:t>bloques de construcción principales</a:t>
            </a:r>
            <a:r>
              <a:rPr lang="es-ES" sz="1500" dirty="0">
                <a:latin typeface="Montserrat"/>
              </a:rPr>
              <a:t> para ejecutar una pregunta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118039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195BE0D-46BC-9DB7-EDA6-D41F8D3E5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55"/>
          <a:stretch/>
        </p:blipFill>
        <p:spPr>
          <a:xfrm>
            <a:off x="0" y="1802007"/>
            <a:ext cx="9144000" cy="15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195BE0D-46BC-9DB7-EDA6-D41F8D3E5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22"/>
          <a:stretch/>
        </p:blipFill>
        <p:spPr>
          <a:xfrm>
            <a:off x="0" y="1824491"/>
            <a:ext cx="9144000" cy="14945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90B506-C77D-774F-B675-3DF312EF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725" y="1085250"/>
            <a:ext cx="5354830" cy="36271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9B964F7-D3F9-9EA6-25A0-6ED7C9420312}"/>
              </a:ext>
            </a:extLst>
          </p:cNvPr>
          <p:cNvSpPr/>
          <p:nvPr/>
        </p:nvSpPr>
        <p:spPr>
          <a:xfrm rot="1965712">
            <a:off x="3716311" y="2221412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2696152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987630-F753-849B-6261-3902F12AE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37"/>
          <a:stretch/>
        </p:blipFill>
        <p:spPr>
          <a:xfrm>
            <a:off x="0" y="1798563"/>
            <a:ext cx="9144000" cy="1546374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0510D27B-E7D9-CCA0-AACB-1AD240413396}"/>
              </a:ext>
            </a:extLst>
          </p:cNvPr>
          <p:cNvSpPr/>
          <p:nvPr/>
        </p:nvSpPr>
        <p:spPr>
          <a:xfrm>
            <a:off x="7005883" y="2316593"/>
            <a:ext cx="1165860" cy="3352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957484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A729F06-438C-03F9-6AA8-ABFC1BDB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028"/>
            <a:ext cx="9144000" cy="2756404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8463775-A2E4-2DAD-E171-8BA51DBC6E08}"/>
              </a:ext>
            </a:extLst>
          </p:cNvPr>
          <p:cNvCxnSpPr/>
          <p:nvPr/>
        </p:nvCxnSpPr>
        <p:spPr>
          <a:xfrm>
            <a:off x="308280" y="2444872"/>
            <a:ext cx="13487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5C98CCB-3FFD-A76B-02F7-B30453EFF299}"/>
              </a:ext>
            </a:extLst>
          </p:cNvPr>
          <p:cNvCxnSpPr/>
          <p:nvPr/>
        </p:nvCxnSpPr>
        <p:spPr>
          <a:xfrm>
            <a:off x="300660" y="2696332"/>
            <a:ext cx="13487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7D2613E-99D2-5FFB-4A65-F87BAFF4874C}"/>
              </a:ext>
            </a:extLst>
          </p:cNvPr>
          <p:cNvCxnSpPr/>
          <p:nvPr/>
        </p:nvCxnSpPr>
        <p:spPr>
          <a:xfrm>
            <a:off x="285420" y="3229732"/>
            <a:ext cx="13487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B1C9838-FC1A-CA50-9871-39E65AC2D533}"/>
              </a:ext>
            </a:extLst>
          </p:cNvPr>
          <p:cNvCxnSpPr/>
          <p:nvPr/>
        </p:nvCxnSpPr>
        <p:spPr>
          <a:xfrm>
            <a:off x="277800" y="3481192"/>
            <a:ext cx="13487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8EE6A01-3C03-F0BD-5005-6D367502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028"/>
            <a:ext cx="9144000" cy="2756404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93007876-485D-9A12-77AC-E6E27AC5F96D}"/>
              </a:ext>
            </a:extLst>
          </p:cNvPr>
          <p:cNvSpPr/>
          <p:nvPr/>
        </p:nvSpPr>
        <p:spPr>
          <a:xfrm>
            <a:off x="1501493" y="3672839"/>
            <a:ext cx="327307" cy="16775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3721008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2252477B-88F2-2773-47CE-9272DB4D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360"/>
            <a:ext cx="9144000" cy="2842352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F67AD37-BB8E-C721-3CC9-9C30E0F67232}"/>
              </a:ext>
            </a:extLst>
          </p:cNvPr>
          <p:cNvSpPr/>
          <p:nvPr/>
        </p:nvSpPr>
        <p:spPr>
          <a:xfrm rot="12421459">
            <a:off x="1601162" y="3941522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165544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33E036D-5279-31FC-DBE1-D79D9870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305"/>
            <a:ext cx="9144000" cy="257089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CFED8E2-D9A8-5935-E773-F0AE719E85BF}"/>
              </a:ext>
            </a:extLst>
          </p:cNvPr>
          <p:cNvSpPr/>
          <p:nvPr/>
        </p:nvSpPr>
        <p:spPr>
          <a:xfrm>
            <a:off x="1387132" y="2931424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5" name="Explosión: 8 puntos 4">
            <a:extLst>
              <a:ext uri="{FF2B5EF4-FFF2-40B4-BE49-F238E27FC236}">
                <a16:creationId xmlns:a16="http://schemas.microsoft.com/office/drawing/2014/main" id="{24B48D95-CF9F-6E28-E4C3-CE0F8DE731D3}"/>
              </a:ext>
            </a:extLst>
          </p:cNvPr>
          <p:cNvSpPr/>
          <p:nvPr/>
        </p:nvSpPr>
        <p:spPr>
          <a:xfrm>
            <a:off x="6455384" y="3062558"/>
            <a:ext cx="2034540" cy="1205325"/>
          </a:xfrm>
          <a:prstGeom prst="irregularSeal1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latin typeface="Montserrat Medium" panose="00000600000000000000" pitchFamily="2" charset="0"/>
              </a:rPr>
              <a:t>Wash</a:t>
            </a:r>
            <a:r>
              <a:rPr lang="es-ES" sz="1050" dirty="0">
                <a:latin typeface="Montserrat Medium" panose="00000600000000000000" pitchFamily="2" charset="0"/>
              </a:rPr>
              <a:t> </a:t>
            </a:r>
            <a:r>
              <a:rPr lang="es-ES" sz="1050" dirty="0" err="1">
                <a:latin typeface="Montserrat Medium" panose="00000600000000000000" pitchFamily="2" charset="0"/>
              </a:rPr>
              <a:t>out</a:t>
            </a:r>
            <a:r>
              <a:rPr lang="es-ES" sz="1050" dirty="0">
                <a:latin typeface="Montserrat Medium" panose="00000600000000000000" pitchFamily="2" charset="0"/>
              </a:rPr>
              <a:t> </a:t>
            </a:r>
            <a:r>
              <a:rPr lang="es-ES" sz="1050" dirty="0" err="1">
                <a:latin typeface="Montserrat Medium" panose="00000600000000000000" pitchFamily="2" charset="0"/>
              </a:rPr>
              <a:t>period</a:t>
            </a:r>
            <a:endParaRPr lang="es-ES" sz="105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FC8470-8465-1F6C-CBAC-C27793FF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472"/>
            <a:ext cx="9144000" cy="2432556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CFED8E2-D9A8-5935-E773-F0AE719E85BF}"/>
              </a:ext>
            </a:extLst>
          </p:cNvPr>
          <p:cNvSpPr/>
          <p:nvPr/>
        </p:nvSpPr>
        <p:spPr>
          <a:xfrm>
            <a:off x="1387132" y="2931424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404023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B5DABF-B45F-AB5C-92A9-3558804E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5851"/>
            <a:ext cx="9144000" cy="1311797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CFED8E2-D9A8-5935-E773-F0AE719E85BF}"/>
              </a:ext>
            </a:extLst>
          </p:cNvPr>
          <p:cNvSpPr/>
          <p:nvPr/>
        </p:nvSpPr>
        <p:spPr>
          <a:xfrm rot="10570968">
            <a:off x="2484413" y="2579668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1802053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s-ES" sz="2800" dirty="0">
                <a:latin typeface="Lexend"/>
                <a:ea typeface="Lexend"/>
                <a:cs typeface="Lexend"/>
                <a:sym typeface="Lexend"/>
              </a:rPr>
              <a:t>ATLAS</a:t>
            </a:r>
            <a:endParaRPr lang="es-ES"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CFED8E2-D9A8-5935-E773-F0AE719E85BF}"/>
              </a:ext>
            </a:extLst>
          </p:cNvPr>
          <p:cNvSpPr/>
          <p:nvPr/>
        </p:nvSpPr>
        <p:spPr>
          <a:xfrm>
            <a:off x="1387132" y="2931424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FF239D-001A-0A2E-1708-7A37F853ED2E}"/>
              </a:ext>
            </a:extLst>
          </p:cNvPr>
          <p:cNvSpPr txBox="1"/>
          <p:nvPr/>
        </p:nvSpPr>
        <p:spPr>
          <a:xfrm>
            <a:off x="784860" y="3694643"/>
            <a:ext cx="7574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Si hay una </a:t>
            </a:r>
            <a:r>
              <a:rPr lang="es-ES" sz="1200" b="0" i="0" dirty="0">
                <a:solidFill>
                  <a:srgbClr val="005E59"/>
                </a:solidFill>
                <a:effectLst/>
                <a:latin typeface="Montserrat" panose="00000500000000000000" pitchFamily="2" charset="0"/>
              </a:rPr>
              <a:t>interrupción en la exposición al medicamento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, el paciente </a:t>
            </a:r>
            <a:r>
              <a:rPr lang="es-ES" sz="1200" b="0" i="0" dirty="0">
                <a:solidFill>
                  <a:srgbClr val="005E59"/>
                </a:solidFill>
                <a:effectLst/>
                <a:latin typeface="Montserrat" panose="00000500000000000000" pitchFamily="2" charset="0"/>
              </a:rPr>
              <a:t>sale de la cohorte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en ese momento, ya que no se puede determinar qué sucedió durante la interrupción.</a:t>
            </a:r>
          </a:p>
          <a:p>
            <a:pPr algn="ctr"/>
            <a:endParaRPr lang="es-ES" sz="1200" dirty="0">
              <a:solidFill>
                <a:srgbClr val="0D0D0D"/>
              </a:solidFill>
              <a:latin typeface="Montserrat" panose="00000500000000000000" pitchFamily="2" charset="0"/>
            </a:endParaRPr>
          </a:p>
          <a:p>
            <a:pPr algn="ctr"/>
            <a:r>
              <a:rPr lang="es-ES" sz="12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También podemos establecer un criterio en </a:t>
            </a:r>
            <a:r>
              <a:rPr lang="es-ES" sz="1200" b="0" i="0" dirty="0">
                <a:solidFill>
                  <a:srgbClr val="840C06"/>
                </a:solidFill>
                <a:effectLst/>
                <a:latin typeface="Montserrat" panose="00000500000000000000" pitchFamily="2" charset="0"/>
              </a:rPr>
              <a:t>la ventana de persistencia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para especificar un espacio permitido entre exposiciones a medicamentos</a:t>
            </a:r>
            <a:endParaRPr lang="es-ES" sz="1200" dirty="0">
              <a:latin typeface="Montserrat" panose="000005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ECC993-AD66-8102-681F-F7F8F23E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725"/>
            <a:ext cx="9144000" cy="25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Las cohortes se construyen por bloques independientes: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i="1" dirty="0">
                <a:latin typeface="Montserrat"/>
              </a:rPr>
              <a:t>“Riesgo de infarto en personas diabéticas“</a:t>
            </a:r>
          </a:p>
          <a:p>
            <a:pPr algn="ctr"/>
            <a:endParaRPr lang="es-ES" sz="1500" dirty="0">
              <a:latin typeface="Montserrat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0B411B5-8A16-07AF-ABE4-B3196ED6ABA2}"/>
              </a:ext>
            </a:extLst>
          </p:cNvPr>
          <p:cNvSpPr/>
          <p:nvPr/>
        </p:nvSpPr>
        <p:spPr>
          <a:xfrm>
            <a:off x="2259238" y="2432110"/>
            <a:ext cx="2222500" cy="1676400"/>
          </a:xfrm>
          <a:prstGeom prst="ellipse">
            <a:avLst/>
          </a:prstGeom>
          <a:solidFill>
            <a:srgbClr val="005E5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Montserrat Medium" panose="00000600000000000000" pitchFamily="2" charset="0"/>
              </a:rPr>
              <a:t>Diabeticos</a:t>
            </a:r>
            <a:endParaRPr lang="es-ES" dirty="0">
              <a:latin typeface="Montserrat Medium" panose="000006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1DD37D-4CDF-34E7-027C-E49382F203E4}"/>
              </a:ext>
            </a:extLst>
          </p:cNvPr>
          <p:cNvSpPr/>
          <p:nvPr/>
        </p:nvSpPr>
        <p:spPr>
          <a:xfrm>
            <a:off x="4776564" y="2432110"/>
            <a:ext cx="2222500" cy="1676400"/>
          </a:xfrm>
          <a:prstGeom prst="ellipse">
            <a:avLst/>
          </a:prstGeom>
          <a:solidFill>
            <a:schemeClr val="accent4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ontserrat Medium" panose="00000600000000000000" pitchFamily="2" charset="0"/>
              </a:rPr>
              <a:t>Infarto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8BCA63-DDB2-30F5-E192-C6EE7BB22C1B}"/>
              </a:ext>
            </a:extLst>
          </p:cNvPr>
          <p:cNvSpPr txBox="1"/>
          <p:nvPr/>
        </p:nvSpPr>
        <p:spPr>
          <a:xfrm>
            <a:off x="2429888" y="2004344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20F0502020204030204" pitchFamily="2" charset="0"/>
              </a:rPr>
              <a:t>Cohorte Objetivo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879FF0-4815-4253-6DE4-74C06997BEEA}"/>
              </a:ext>
            </a:extLst>
          </p:cNvPr>
          <p:cNvSpPr txBox="1"/>
          <p:nvPr/>
        </p:nvSpPr>
        <p:spPr>
          <a:xfrm>
            <a:off x="4947214" y="1968501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0000400000000000000" pitchFamily="2" charset="0"/>
              </a:rPr>
              <a:t>Cohorte Resultado</a:t>
            </a:r>
          </a:p>
        </p:txBody>
      </p:sp>
    </p:spTree>
    <p:extLst>
      <p:ext uri="{BB962C8B-B14F-4D97-AF65-F5344CB8AC3E}">
        <p14:creationId xmlns:p14="http://schemas.microsoft.com/office/powerpoint/2010/main" val="96592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C8152F-1978-CC75-68F4-C1BCB513C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92"/>
          <a:stretch/>
        </p:blipFill>
        <p:spPr>
          <a:xfrm>
            <a:off x="0" y="798900"/>
            <a:ext cx="9144000" cy="4344600"/>
          </a:xfrm>
          <a:prstGeom prst="rect">
            <a:avLst/>
          </a:prstGeom>
        </p:spPr>
      </p:pic>
      <p:sp>
        <p:nvSpPr>
          <p:cNvPr id="565" name="Google Shape;565;p53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ATLAS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67" name="Google Shape;567;p53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4E03AA9-81E2-F47B-6853-ECD586010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16" r="11672"/>
          <a:stretch/>
        </p:blipFill>
        <p:spPr>
          <a:xfrm>
            <a:off x="4602448" y="1205964"/>
            <a:ext cx="403892" cy="3516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7B056A-7A6B-7206-4489-D1EFC7F7C5F7}"/>
              </a:ext>
            </a:extLst>
          </p:cNvPr>
          <p:cNvSpPr txBox="1"/>
          <p:nvPr/>
        </p:nvSpPr>
        <p:spPr>
          <a:xfrm>
            <a:off x="3238500" y="1225459"/>
            <a:ext cx="75742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solidFill>
                  <a:srgbClr val="0D0D0D"/>
                </a:solidFill>
                <a:latin typeface="Montserrat" panose="00000500000000000000" pitchFamily="2" charset="0"/>
              </a:rPr>
              <a:t>¡Ya tenemos nuestra cohorte preparada!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E80FD8-F807-468A-4691-E35C410D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00" y="1515190"/>
            <a:ext cx="9144000" cy="2888146"/>
          </a:xfrm>
          <a:prstGeom prst="rect">
            <a:avLst/>
          </a:prstGeom>
        </p:spPr>
      </p:pic>
      <p:sp>
        <p:nvSpPr>
          <p:cNvPr id="565" name="Google Shape;565;p53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ATLAS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67" name="Google Shape;567;p53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05226B2-754A-96E0-2452-8AF031AB9EB6}"/>
              </a:ext>
            </a:extLst>
          </p:cNvPr>
          <p:cNvSpPr/>
          <p:nvPr/>
        </p:nvSpPr>
        <p:spPr>
          <a:xfrm rot="10570968">
            <a:off x="1013752" y="4065568"/>
            <a:ext cx="244169" cy="1879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889241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ATLAS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67" name="Google Shape;567;p53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1DB763B-BAFE-6587-D7EF-6CDCA935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7" y="890350"/>
            <a:ext cx="7214365" cy="42142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4CA98A-47E1-625D-6248-B9072E49BB84}"/>
              </a:ext>
            </a:extLst>
          </p:cNvPr>
          <p:cNvSpPr txBox="1"/>
          <p:nvPr/>
        </p:nvSpPr>
        <p:spPr>
          <a:xfrm>
            <a:off x="2461260" y="3244759"/>
            <a:ext cx="75742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solidFill>
                  <a:srgbClr val="0D0D0D"/>
                </a:solidFill>
                <a:latin typeface="Montserrat" panose="00000500000000000000" pitchFamily="2" charset="0"/>
              </a:rPr>
              <a:t>¡Formato .</a:t>
            </a:r>
            <a:r>
              <a:rPr lang="es-ES" sz="1500" dirty="0" err="1">
                <a:solidFill>
                  <a:srgbClr val="0D0D0D"/>
                </a:solidFill>
                <a:latin typeface="Montserrat" panose="00000500000000000000" pitchFamily="2" charset="0"/>
              </a:rPr>
              <a:t>json</a:t>
            </a:r>
            <a:r>
              <a:rPr lang="es-ES" sz="1500" dirty="0">
                <a:solidFill>
                  <a:srgbClr val="0D0D0D"/>
                </a:solidFill>
                <a:latin typeface="Montserrat" panose="00000500000000000000" pitchFamily="2" charset="0"/>
              </a:rPr>
              <a:t>!</a:t>
            </a:r>
          </a:p>
        </p:txBody>
      </p:sp>
      <p:pic>
        <p:nvPicPr>
          <p:cNvPr id="8" name="Imagen 7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D444E341-19AA-D578-2F5C-1CE76D53A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0255" y="3279333"/>
            <a:ext cx="284004" cy="2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7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Vuestro turno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67" name="Google Shape;567;p53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2B32EE3-19F6-9071-50A2-8F2DAC3833BD}"/>
              </a:ext>
            </a:extLst>
          </p:cNvPr>
          <p:cNvSpPr txBox="1"/>
          <p:nvPr/>
        </p:nvSpPr>
        <p:spPr>
          <a:xfrm>
            <a:off x="594360" y="1175802"/>
            <a:ext cx="78790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Montserrat" panose="00000500000000000000" pitchFamily="2" charset="0"/>
                <a:cs typeface="Arial" panose="020B0604020202020204" pitchFamily="34" charset="0"/>
              </a:rPr>
              <a:t>En grupos, cread las siguientes </a:t>
            </a:r>
            <a:r>
              <a:rPr lang="es-ES" sz="1400" u="sng" dirty="0">
                <a:latin typeface="Montserrat" panose="00000500000000000000" pitchFamily="2" charset="0"/>
                <a:cs typeface="Arial" panose="020B0604020202020204" pitchFamily="34" charset="0"/>
              </a:rPr>
              <a:t>3 cohortes</a:t>
            </a:r>
            <a:r>
              <a:rPr lang="es-ES" sz="1400" dirty="0">
                <a:latin typeface="Montserrat" panose="00000500000000000000" pitchFamily="2" charset="0"/>
                <a:cs typeface="Arial" panose="020B0604020202020204" pitchFamily="34" charset="0"/>
              </a:rPr>
              <a:t> con la ayuda de ATLAS: </a:t>
            </a:r>
          </a:p>
          <a:p>
            <a:pPr marL="971550" lvl="1" indent="-514350">
              <a:spcBef>
                <a:spcPts val="1200"/>
              </a:spcBef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Cohorte de diagnósticos de COVID-19</a:t>
            </a:r>
          </a:p>
          <a:p>
            <a:pPr marL="971550" lvl="1" indent="-514350">
              <a:spcBef>
                <a:spcPts val="1200"/>
              </a:spcBef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Cohorte de </a:t>
            </a:r>
            <a:r>
              <a:rPr lang="es-ES" sz="1400" dirty="0" err="1">
                <a:latin typeface="Montserrat" panose="00000500000000000000" pitchFamily="2" charset="0"/>
              </a:rPr>
              <a:t>tests</a:t>
            </a:r>
            <a:r>
              <a:rPr lang="es-ES" sz="1400" dirty="0">
                <a:latin typeface="Montserrat" panose="00000500000000000000" pitchFamily="2" charset="0"/>
              </a:rPr>
              <a:t> de COVID-19</a:t>
            </a:r>
          </a:p>
          <a:p>
            <a:pPr marL="971550" lvl="1" indent="-514350">
              <a:spcBef>
                <a:spcPts val="1200"/>
              </a:spcBef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Cohorte de diagnósticos y </a:t>
            </a:r>
            <a:r>
              <a:rPr lang="es-ES" sz="1400" dirty="0" err="1">
                <a:latin typeface="Montserrat" panose="00000500000000000000" pitchFamily="2" charset="0"/>
              </a:rPr>
              <a:t>tests</a:t>
            </a:r>
            <a:r>
              <a:rPr lang="es-ES" sz="1400" dirty="0">
                <a:latin typeface="Montserrat" panose="00000500000000000000" pitchFamily="2" charset="0"/>
              </a:rPr>
              <a:t> de COVID-19</a:t>
            </a:r>
          </a:p>
          <a:p>
            <a:endParaRPr lang="es-ES" dirty="0">
              <a:latin typeface="Montserrat" panose="00000500000000000000" pitchFamily="2" charset="0"/>
            </a:endParaRPr>
          </a:p>
          <a:p>
            <a:r>
              <a:rPr lang="es-ES" dirty="0">
                <a:latin typeface="Montserrat" panose="00000500000000000000" pitchFamily="2" charset="0"/>
              </a:rPr>
              <a:t>Exportad las cohortes en formato .</a:t>
            </a:r>
            <a:r>
              <a:rPr lang="es-ES" dirty="0" err="1">
                <a:latin typeface="Montserrat" panose="00000500000000000000" pitchFamily="2" charset="0"/>
              </a:rPr>
              <a:t>json</a:t>
            </a:r>
            <a:r>
              <a:rPr lang="es-ES" dirty="0">
                <a:latin typeface="Montserrat" panose="00000500000000000000" pitchFamily="2" charset="0"/>
              </a:rPr>
              <a:t>, y enviad los archivos al siguiente mail: </a:t>
            </a:r>
          </a:p>
          <a:p>
            <a:r>
              <a:rPr lang="es-ES" sz="1400" dirty="0">
                <a:solidFill>
                  <a:srgbClr val="0070C0"/>
                </a:solidFill>
                <a:latin typeface="Montserrat" panose="00000500000000000000" pitchFamily="2" charset="0"/>
              </a:rPr>
              <a:t>rwepi.idiapjgol@gmail.com</a:t>
            </a:r>
            <a:endParaRPr lang="es-E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3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Las cohortes se construyen por bloques independientes: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i="1" dirty="0">
                <a:latin typeface="Montserrat"/>
              </a:rPr>
              <a:t>“Riesgo de infarto en personas diabéticas“</a:t>
            </a:r>
          </a:p>
          <a:p>
            <a:pPr algn="ctr"/>
            <a:endParaRPr lang="es-ES" sz="1500" dirty="0">
              <a:latin typeface="Montserrat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0B411B5-8A16-07AF-ABE4-B3196ED6ABA2}"/>
              </a:ext>
            </a:extLst>
          </p:cNvPr>
          <p:cNvSpPr/>
          <p:nvPr/>
        </p:nvSpPr>
        <p:spPr>
          <a:xfrm>
            <a:off x="2610652" y="2432110"/>
            <a:ext cx="2222500" cy="1676400"/>
          </a:xfrm>
          <a:prstGeom prst="ellipse">
            <a:avLst/>
          </a:prstGeom>
          <a:solidFill>
            <a:srgbClr val="005E5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Montserrat Medium" panose="00000600000000000000" pitchFamily="2" charset="0"/>
              </a:rPr>
              <a:t>Diabeticos</a:t>
            </a:r>
            <a:endParaRPr lang="es-ES" dirty="0">
              <a:latin typeface="Montserrat Medium" panose="000006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1DD37D-4CDF-34E7-027C-E49382F203E4}"/>
              </a:ext>
            </a:extLst>
          </p:cNvPr>
          <p:cNvSpPr/>
          <p:nvPr/>
        </p:nvSpPr>
        <p:spPr>
          <a:xfrm>
            <a:off x="4538100" y="2432110"/>
            <a:ext cx="2222500" cy="1676400"/>
          </a:xfrm>
          <a:prstGeom prst="ellipse">
            <a:avLst/>
          </a:prstGeom>
          <a:solidFill>
            <a:schemeClr val="accent4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ontserrat Medium" panose="00000600000000000000" pitchFamily="2" charset="0"/>
              </a:rPr>
              <a:t>Infarto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8BCA63-DDB2-30F5-E192-C6EE7BB22C1B}"/>
              </a:ext>
            </a:extLst>
          </p:cNvPr>
          <p:cNvSpPr txBox="1"/>
          <p:nvPr/>
        </p:nvSpPr>
        <p:spPr>
          <a:xfrm>
            <a:off x="2429888" y="2004344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20F0502020204030204" pitchFamily="2" charset="0"/>
              </a:rPr>
              <a:t>Cohorte Objetivo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879FF0-4815-4253-6DE4-74C06997BEEA}"/>
              </a:ext>
            </a:extLst>
          </p:cNvPr>
          <p:cNvSpPr txBox="1"/>
          <p:nvPr/>
        </p:nvSpPr>
        <p:spPr>
          <a:xfrm>
            <a:off x="4947214" y="1968501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0000400000000000000" pitchFamily="2" charset="0"/>
              </a:rPr>
              <a:t>Cohorte Resultado</a:t>
            </a:r>
          </a:p>
        </p:txBody>
      </p:sp>
    </p:spTree>
    <p:extLst>
      <p:ext uri="{BB962C8B-B14F-4D97-AF65-F5344CB8AC3E}">
        <p14:creationId xmlns:p14="http://schemas.microsoft.com/office/powerpoint/2010/main" val="21352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Las cohortes se construyen por bloques independientes.</a:t>
            </a:r>
          </a:p>
          <a:p>
            <a:pPr algn="ctr"/>
            <a:endParaRPr lang="es-ES" sz="1500" dirty="0">
              <a:latin typeface="Montserrat"/>
            </a:endParaRPr>
          </a:p>
          <a:p>
            <a:pPr algn="ctr"/>
            <a:r>
              <a:rPr lang="es-ES" sz="1500" dirty="0">
                <a:latin typeface="Montserrat"/>
              </a:rPr>
              <a:t>Permite la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reutilización</a:t>
            </a:r>
            <a:r>
              <a:rPr lang="es-ES" sz="1500" dirty="0">
                <a:latin typeface="Montserrat"/>
              </a:rPr>
              <a:t> de las cohortes para otros estudios</a:t>
            </a:r>
          </a:p>
          <a:p>
            <a:pPr algn="ctr"/>
            <a:endParaRPr lang="es-ES" sz="1500" dirty="0">
              <a:latin typeface="Montserrat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0B411B5-8A16-07AF-ABE4-B3196ED6ABA2}"/>
              </a:ext>
            </a:extLst>
          </p:cNvPr>
          <p:cNvSpPr/>
          <p:nvPr/>
        </p:nvSpPr>
        <p:spPr>
          <a:xfrm>
            <a:off x="2610652" y="2432110"/>
            <a:ext cx="2222500" cy="1676400"/>
          </a:xfrm>
          <a:prstGeom prst="ellipse">
            <a:avLst/>
          </a:prstGeom>
          <a:solidFill>
            <a:srgbClr val="005E5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Montserrat Medium" panose="00000600000000000000" pitchFamily="2" charset="0"/>
              </a:rPr>
              <a:t>Diabeticos</a:t>
            </a:r>
            <a:endParaRPr lang="es-ES" dirty="0">
              <a:latin typeface="Montserrat Medium" panose="000006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1DD37D-4CDF-34E7-027C-E49382F203E4}"/>
              </a:ext>
            </a:extLst>
          </p:cNvPr>
          <p:cNvSpPr/>
          <p:nvPr/>
        </p:nvSpPr>
        <p:spPr>
          <a:xfrm>
            <a:off x="4538100" y="2432110"/>
            <a:ext cx="2222500" cy="1676400"/>
          </a:xfrm>
          <a:prstGeom prst="ellipse">
            <a:avLst/>
          </a:prstGeom>
          <a:solidFill>
            <a:schemeClr val="accent1">
              <a:lumMod val="75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ontserrat Medium" panose="00000600000000000000" pitchFamily="2" charset="0"/>
              </a:rPr>
              <a:t>Glaucoma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8BCA63-DDB2-30F5-E192-C6EE7BB22C1B}"/>
              </a:ext>
            </a:extLst>
          </p:cNvPr>
          <p:cNvSpPr txBox="1"/>
          <p:nvPr/>
        </p:nvSpPr>
        <p:spPr>
          <a:xfrm>
            <a:off x="2429888" y="2004344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20F0502020204030204" pitchFamily="2" charset="0"/>
              </a:rPr>
              <a:t>Cohorte Objetivo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879FF0-4815-4253-6DE4-74C06997BEEA}"/>
              </a:ext>
            </a:extLst>
          </p:cNvPr>
          <p:cNvSpPr txBox="1"/>
          <p:nvPr/>
        </p:nvSpPr>
        <p:spPr>
          <a:xfrm>
            <a:off x="4947214" y="1968501"/>
            <a:ext cx="18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Montserrat Light" panose="00000400000000000000" pitchFamily="2" charset="0"/>
              </a:rPr>
              <a:t>Cohorte Resultado</a:t>
            </a:r>
          </a:p>
        </p:txBody>
      </p:sp>
    </p:spTree>
    <p:extLst>
      <p:ext uri="{BB962C8B-B14F-4D97-AF65-F5344CB8AC3E}">
        <p14:creationId xmlns:p14="http://schemas.microsoft.com/office/powerpoint/2010/main" val="362867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Una cohorte es </a:t>
            </a:r>
            <a:r>
              <a:rPr lang="es-ES" sz="1500" dirty="0">
                <a:solidFill>
                  <a:srgbClr val="840C06"/>
                </a:solidFill>
                <a:latin typeface="Montserrat"/>
              </a:rPr>
              <a:t>análoga a un conjunto de códigos clínicos </a:t>
            </a:r>
            <a:r>
              <a:rPr lang="es-ES" sz="1500" dirty="0">
                <a:latin typeface="Montserrat"/>
              </a:rPr>
              <a:t>específicos (por ejemplo, ICD-9/ICD-10, NDC, HCPCS, </a:t>
            </a:r>
            <a:r>
              <a:rPr lang="es-ES" sz="1500" dirty="0" err="1">
                <a:latin typeface="Montserrat"/>
              </a:rPr>
              <a:t>etc</a:t>
            </a:r>
            <a:r>
              <a:rPr lang="es-ES" sz="1500" dirty="0">
                <a:latin typeface="Montserra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830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Una cohorte es </a:t>
            </a:r>
            <a:r>
              <a:rPr lang="es-ES" sz="1500" strike="sngStrike" dirty="0">
                <a:solidFill>
                  <a:srgbClr val="840C06"/>
                </a:solidFill>
                <a:latin typeface="Montserrat"/>
              </a:rPr>
              <a:t>análoga a un conjunto de códigos clínicos </a:t>
            </a:r>
            <a:r>
              <a:rPr lang="es-ES" sz="1500" dirty="0">
                <a:latin typeface="Montserrat"/>
              </a:rPr>
              <a:t>específicos (por ejemplo, ICD-9/ICD-10, NDC, HCPCS, </a:t>
            </a:r>
            <a:r>
              <a:rPr lang="es-ES" sz="1500" dirty="0" err="1">
                <a:latin typeface="Montserrat"/>
              </a:rPr>
              <a:t>etc</a:t>
            </a:r>
            <a:r>
              <a:rPr lang="es-ES" sz="1500" dirty="0">
                <a:latin typeface="Montserrat"/>
              </a:rPr>
              <a:t>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87F11D-DB3D-DDE6-4956-977D8F8A6309}"/>
              </a:ext>
            </a:extLst>
          </p:cNvPr>
          <p:cNvSpPr txBox="1"/>
          <p:nvPr/>
        </p:nvSpPr>
        <p:spPr>
          <a:xfrm>
            <a:off x="456962" y="1825078"/>
            <a:ext cx="8230076" cy="213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500" u="sng" dirty="0">
                <a:latin typeface="Montserrat"/>
              </a:rPr>
              <a:t>Tenemos que preguntarnos lo siguiente: </a:t>
            </a:r>
            <a:endParaRPr lang="es-ES" sz="800" i="1" dirty="0">
              <a:latin typeface="Montserrat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evento inicial define el momento de entrada en la cohorte (</a:t>
            </a:r>
            <a:r>
              <a:rPr lang="es-ES" sz="1500" i="1" dirty="0" err="1">
                <a:latin typeface="Montserrat"/>
              </a:rPr>
              <a:t>Index</a:t>
            </a:r>
            <a:r>
              <a:rPr lang="es-ES" sz="1500" i="1" dirty="0">
                <a:latin typeface="Montserrat"/>
              </a:rPr>
              <a:t> Date)? 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endParaRPr lang="es-ES" sz="1500" i="1" dirty="0">
              <a:latin typeface="Montserrat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criterios de inclusión se aplican a los eventos iniciales? 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endParaRPr lang="es-ES" sz="1500" i="1" dirty="0">
              <a:latin typeface="Montserrat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define el momento de salida de la cohorte?                                                               </a:t>
            </a:r>
            <a:endParaRPr lang="es-ES" sz="1500" dirty="0">
              <a:solidFill>
                <a:schemeClr val="accent4">
                  <a:lumMod val="7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849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33900" y="0"/>
            <a:ext cx="9177900" cy="798900"/>
          </a:xfrm>
          <a:prstGeom prst="rect">
            <a:avLst/>
          </a:prstGeom>
          <a:solidFill>
            <a:srgbClr val="840C06">
              <a:alpha val="145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7800" y="15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 dirty="0">
                <a:latin typeface="Lexend"/>
                <a:ea typeface="Lexend"/>
                <a:cs typeface="Lexend"/>
                <a:sym typeface="Lexend"/>
              </a:rPr>
              <a:t>¿Qué es una cohorte?</a:t>
            </a:r>
            <a:endParaRPr sz="2800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rot="10800000">
            <a:off x="-118500" y="44517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840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7ECCDE3-98E0-468C-1EDB-9B9CE3BDA10E}"/>
              </a:ext>
            </a:extLst>
          </p:cNvPr>
          <p:cNvSpPr txBox="1"/>
          <p:nvPr/>
        </p:nvSpPr>
        <p:spPr>
          <a:xfrm>
            <a:off x="456962" y="1034990"/>
            <a:ext cx="82300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atin typeface="Montserrat"/>
              </a:rPr>
              <a:t>Una cohorte es </a:t>
            </a:r>
            <a:r>
              <a:rPr lang="es-ES" sz="1500" strike="sngStrike" dirty="0">
                <a:solidFill>
                  <a:srgbClr val="840C06"/>
                </a:solidFill>
                <a:latin typeface="Montserrat"/>
              </a:rPr>
              <a:t>análoga a un conjunto de códigos clínicos </a:t>
            </a:r>
            <a:r>
              <a:rPr lang="es-ES" sz="1500" dirty="0">
                <a:latin typeface="Montserrat"/>
              </a:rPr>
              <a:t>específicos (por ejemplo, ICD-9/ICD-10, NDC, HCPCS, </a:t>
            </a:r>
            <a:r>
              <a:rPr lang="es-ES" sz="1500" dirty="0" err="1">
                <a:latin typeface="Montserrat"/>
              </a:rPr>
              <a:t>etc</a:t>
            </a:r>
            <a:r>
              <a:rPr lang="es-ES" sz="1500" dirty="0">
                <a:latin typeface="Montserrat"/>
              </a:rPr>
              <a:t>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B03FA9-3773-2CAD-33BC-769E632DA867}"/>
              </a:ext>
            </a:extLst>
          </p:cNvPr>
          <p:cNvSpPr txBox="1"/>
          <p:nvPr/>
        </p:nvSpPr>
        <p:spPr>
          <a:xfrm>
            <a:off x="456962" y="1825078"/>
            <a:ext cx="8230076" cy="2823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500" u="sng" dirty="0">
                <a:latin typeface="Montserrat"/>
              </a:rPr>
              <a:t>Tenemos que preguntarnos lo siguiente: </a:t>
            </a:r>
            <a:endParaRPr lang="es-ES" sz="800" i="1" dirty="0">
              <a:latin typeface="Montserrat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evento inicial define el momento de entrada en la cohorte (</a:t>
            </a:r>
            <a:r>
              <a:rPr lang="es-ES" sz="1500" i="1" dirty="0" err="1">
                <a:latin typeface="Montserrat"/>
              </a:rPr>
              <a:t>Index</a:t>
            </a:r>
            <a:r>
              <a:rPr lang="es-ES" sz="1500" i="1" dirty="0">
                <a:latin typeface="Montserrat"/>
              </a:rPr>
              <a:t> Date)?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Primer diagnóstico de diabetes de una persona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criterios de inclusión se aplican a los eventos iniciales?                                     </a:t>
            </a:r>
            <a:r>
              <a:rPr lang="es-ES" sz="1500" i="1" dirty="0">
                <a:solidFill>
                  <a:srgbClr val="005E59"/>
                </a:solidFill>
                <a:latin typeface="Montserrat"/>
              </a:rPr>
              <a:t>Mayores de 18, con un historial médico de por lo menos un año</a:t>
            </a: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s-ES" sz="1500" i="1" dirty="0">
                <a:latin typeface="Montserrat"/>
              </a:rPr>
              <a:t>¿Qué define el momento de salida de la cohorte?                                                               </a:t>
            </a:r>
            <a:r>
              <a:rPr lang="es-ES" sz="1500" dirty="0">
                <a:solidFill>
                  <a:srgbClr val="005E59"/>
                </a:solidFill>
                <a:latin typeface="Montserrat"/>
              </a:rPr>
              <a:t>Final del periodo de estudio o censura</a:t>
            </a:r>
            <a:r>
              <a:rPr lang="es-ES" sz="15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</a:t>
            </a:r>
            <a:r>
              <a:rPr lang="es-ES" sz="1500" dirty="0">
                <a:solidFill>
                  <a:srgbClr val="005E59"/>
                </a:solidFill>
                <a:latin typeface="Montserrat"/>
              </a:rPr>
              <a:t>(cambio de centro sanitario)</a:t>
            </a:r>
            <a:r>
              <a:rPr lang="es-ES" sz="15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                                                                                        			</a:t>
            </a:r>
          </a:p>
        </p:txBody>
      </p:sp>
    </p:spTree>
    <p:extLst>
      <p:ext uri="{BB962C8B-B14F-4D97-AF65-F5344CB8AC3E}">
        <p14:creationId xmlns:p14="http://schemas.microsoft.com/office/powerpoint/2010/main" val="13333812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1176</Words>
  <Application>Microsoft Office PowerPoint</Application>
  <PresentationFormat>Presentación en pantalla (16:9)</PresentationFormat>
  <Paragraphs>206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Montserrat SemiBold</vt:lpstr>
      <vt:lpstr>Montserrat</vt:lpstr>
      <vt:lpstr>Wingdings</vt:lpstr>
      <vt:lpstr>Arial</vt:lpstr>
      <vt:lpstr>Montserrat Light</vt:lpstr>
      <vt:lpstr>Montserrat Medium</vt:lpstr>
      <vt:lpstr>Lexend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López Sánchez</dc:creator>
  <cp:lastModifiedBy>IRENE LÓPEZ SÁNCHEZ</cp:lastModifiedBy>
  <cp:revision>10</cp:revision>
  <dcterms:modified xsi:type="dcterms:W3CDTF">2024-04-07T14:00:21Z</dcterms:modified>
</cp:coreProperties>
</file>