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</p:sldMasterIdLst>
  <p:sldIdLst>
    <p:sldId id="256" r:id="rId5"/>
    <p:sldId id="257" r:id="rId6"/>
    <p:sldId id="307" r:id="rId7"/>
    <p:sldId id="262" r:id="rId8"/>
    <p:sldId id="263" r:id="rId9"/>
    <p:sldId id="261" r:id="rId10"/>
    <p:sldId id="309" r:id="rId11"/>
    <p:sldId id="310" r:id="rId12"/>
    <p:sldId id="268" r:id="rId13"/>
    <p:sldId id="313" r:id="rId14"/>
    <p:sldId id="265" r:id="rId15"/>
    <p:sldId id="269" r:id="rId16"/>
    <p:sldId id="280" r:id="rId17"/>
    <p:sldId id="271" r:id="rId18"/>
    <p:sldId id="272" r:id="rId19"/>
    <p:sldId id="273" r:id="rId20"/>
    <p:sldId id="274" r:id="rId21"/>
    <p:sldId id="275" r:id="rId22"/>
    <p:sldId id="312" r:id="rId23"/>
    <p:sldId id="315" r:id="rId24"/>
    <p:sldId id="316" r:id="rId25"/>
    <p:sldId id="276" r:id="rId26"/>
    <p:sldId id="285" r:id="rId27"/>
    <p:sldId id="286" r:id="rId28"/>
    <p:sldId id="287" r:id="rId29"/>
    <p:sldId id="302" r:id="rId30"/>
    <p:sldId id="31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0C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F222A85C-9A55-9FF9-427C-9DBA76EE6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Subtítol 2">
            <a:extLst>
              <a:ext uri="{FF2B5EF4-FFF2-40B4-BE49-F238E27FC236}">
                <a16:creationId xmlns:a16="http://schemas.microsoft.com/office/drawing/2014/main" id="{CECB71C7-8475-5793-DC69-61164CA63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a-ES"/>
              <a:t>Feu clic aquí per editar l'estil de subtítols del patró</a:t>
            </a:r>
            <a:endParaRPr lang="en-GB"/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E7D2B6CD-2FAB-657B-8FB2-38A93BFAF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4/8/2024</a:t>
            </a:fld>
            <a:endParaRPr lang="en-US" dirty="0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72018205-0B43-B4A1-94A8-92FACDA4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B9B098CC-988F-D226-29CC-C545AECC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9028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F8236712-C7AC-FAFF-3AB2-36180A846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e text vertical 2">
            <a:extLst>
              <a:ext uri="{FF2B5EF4-FFF2-40B4-BE49-F238E27FC236}">
                <a16:creationId xmlns:a16="http://schemas.microsoft.com/office/drawing/2014/main" id="{62BD5139-07C6-4502-AEC9-A68E69317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AED97E54-6B08-70D5-9034-7AC6F76B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4/8/2024</a:t>
            </a:fld>
            <a:endParaRPr lang="en-US" dirty="0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DBD3478A-751B-D2B6-3BA0-431A78B7D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A45CFC3B-7501-EC1B-4343-2B209F9B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706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vertical 1">
            <a:extLst>
              <a:ext uri="{FF2B5EF4-FFF2-40B4-BE49-F238E27FC236}">
                <a16:creationId xmlns:a16="http://schemas.microsoft.com/office/drawing/2014/main" id="{0C3105EF-E92C-BACE-8A01-2B3BE2F5B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e text vertical 2">
            <a:extLst>
              <a:ext uri="{FF2B5EF4-FFF2-40B4-BE49-F238E27FC236}">
                <a16:creationId xmlns:a16="http://schemas.microsoft.com/office/drawing/2014/main" id="{01ECF256-650B-32BC-76C0-66888BCA5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A3F38BCA-38E5-DB23-887E-32735570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4/8/2024</a:t>
            </a:fld>
            <a:endParaRPr lang="en-US" dirty="0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A1E349DF-71A8-1DC4-A7F8-692E33BB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B79A53EA-4065-1664-B3E7-3DF71192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25448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3FCE123E-19F3-91A6-8725-6F404373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602608EE-7F23-4698-6277-D4C5E9CCA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4B097E05-3014-4AC9-A9A1-5E556E69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4/8/2024</a:t>
            </a:fld>
            <a:endParaRPr lang="en-US" dirty="0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1F3971A0-453E-8045-DA64-A4036475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E266079E-4BB4-15F4-B5A9-7B8936D49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1189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D23E6DFB-FA9C-993E-BED4-A97F5E5F4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DEEF5F6D-D54A-3C4A-B8EF-28EE3FD12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909C16AB-180D-4E45-BB11-D2DF68E9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4/8/2024</a:t>
            </a:fld>
            <a:endParaRPr lang="en-US" dirty="0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1E09790A-A0CC-2630-5829-391EFE59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EB09FA58-9499-0288-D6B4-185B8754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0801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9699A1A4-CB8C-73FD-B490-ADD1927A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F7FB746A-C532-50C3-2CE6-79494A986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  <p:sp>
        <p:nvSpPr>
          <p:cNvPr id="4" name="Contenidor de contingut 3">
            <a:extLst>
              <a:ext uri="{FF2B5EF4-FFF2-40B4-BE49-F238E27FC236}">
                <a16:creationId xmlns:a16="http://schemas.microsoft.com/office/drawing/2014/main" id="{121C9DE0-6FE0-85E1-7A23-DF31C5DC6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726E1DF5-6E12-120D-5EFF-1E2D99668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4/8/2024</a:t>
            </a:fld>
            <a:endParaRPr lang="en-US" dirty="0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148BF03E-67DE-FB14-3FC9-CF9DD6396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982CD97B-81BC-BD01-D65A-8959459B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9281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D8BD31AA-98EF-0AA1-AD7F-9EFDEADAB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C72CD776-99B2-59EE-4CFB-B5DBC04BF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4" name="Contenidor de contingut 3">
            <a:extLst>
              <a:ext uri="{FF2B5EF4-FFF2-40B4-BE49-F238E27FC236}">
                <a16:creationId xmlns:a16="http://schemas.microsoft.com/office/drawing/2014/main" id="{A90702AC-CF9C-1F2A-3259-013390647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  <p:sp>
        <p:nvSpPr>
          <p:cNvPr id="5" name="Contenidor de text 4">
            <a:extLst>
              <a:ext uri="{FF2B5EF4-FFF2-40B4-BE49-F238E27FC236}">
                <a16:creationId xmlns:a16="http://schemas.microsoft.com/office/drawing/2014/main" id="{F29F393D-5BB4-2EE6-7031-63033A123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6" name="Contenidor de contingut 5">
            <a:extLst>
              <a:ext uri="{FF2B5EF4-FFF2-40B4-BE49-F238E27FC236}">
                <a16:creationId xmlns:a16="http://schemas.microsoft.com/office/drawing/2014/main" id="{D960B69D-4F1B-DF51-5F39-D3544B05E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  <p:sp>
        <p:nvSpPr>
          <p:cNvPr id="7" name="Contenidor de data 6">
            <a:extLst>
              <a:ext uri="{FF2B5EF4-FFF2-40B4-BE49-F238E27FC236}">
                <a16:creationId xmlns:a16="http://schemas.microsoft.com/office/drawing/2014/main" id="{70C4734A-A4A6-1146-4A86-067A1AFB8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4/8/2024</a:t>
            </a:fld>
            <a:endParaRPr lang="en-US" dirty="0"/>
          </a:p>
        </p:txBody>
      </p:sp>
      <p:sp>
        <p:nvSpPr>
          <p:cNvPr id="8" name="Contenidor de peu de pàgina 7">
            <a:extLst>
              <a:ext uri="{FF2B5EF4-FFF2-40B4-BE49-F238E27FC236}">
                <a16:creationId xmlns:a16="http://schemas.microsoft.com/office/drawing/2014/main" id="{AEA3BCDA-C818-B5B0-2EAD-60CF429F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Contenidor de número de diapositiva 8">
            <a:extLst>
              <a:ext uri="{FF2B5EF4-FFF2-40B4-BE49-F238E27FC236}">
                <a16:creationId xmlns:a16="http://schemas.microsoft.com/office/drawing/2014/main" id="{32D774CC-5FEE-10CA-5874-54E82508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872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7490799B-99D9-309B-13B4-550DE8FE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e data 2">
            <a:extLst>
              <a:ext uri="{FF2B5EF4-FFF2-40B4-BE49-F238E27FC236}">
                <a16:creationId xmlns:a16="http://schemas.microsoft.com/office/drawing/2014/main" id="{DF7BFBFE-F17A-D3E5-8761-9C1A86DB2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4/8/2024</a:t>
            </a:fld>
            <a:endParaRPr lang="en-US" dirty="0"/>
          </a:p>
        </p:txBody>
      </p:sp>
      <p:sp>
        <p:nvSpPr>
          <p:cNvPr id="4" name="Contenidor de peu de pàgina 3">
            <a:extLst>
              <a:ext uri="{FF2B5EF4-FFF2-40B4-BE49-F238E27FC236}">
                <a16:creationId xmlns:a16="http://schemas.microsoft.com/office/drawing/2014/main" id="{E2F9B244-B54D-EE3A-14FF-1C29815A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Contenidor de número de diapositiva 4">
            <a:extLst>
              <a:ext uri="{FF2B5EF4-FFF2-40B4-BE49-F238E27FC236}">
                <a16:creationId xmlns:a16="http://schemas.microsoft.com/office/drawing/2014/main" id="{D6364BDB-35E4-77D8-BCBD-6750AFC2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4164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data 1">
            <a:extLst>
              <a:ext uri="{FF2B5EF4-FFF2-40B4-BE49-F238E27FC236}">
                <a16:creationId xmlns:a16="http://schemas.microsoft.com/office/drawing/2014/main" id="{93C36FAD-48AD-7981-7692-3F3C73E3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4/8/2024</a:t>
            </a:fld>
            <a:endParaRPr lang="en-US" dirty="0"/>
          </a:p>
        </p:txBody>
      </p:sp>
      <p:sp>
        <p:nvSpPr>
          <p:cNvPr id="3" name="Contenidor de peu de pàgina 2">
            <a:extLst>
              <a:ext uri="{FF2B5EF4-FFF2-40B4-BE49-F238E27FC236}">
                <a16:creationId xmlns:a16="http://schemas.microsoft.com/office/drawing/2014/main" id="{52889BF0-7380-0069-F499-6AED6233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" name="Contenidor de número de diapositiva 3">
            <a:extLst>
              <a:ext uri="{FF2B5EF4-FFF2-40B4-BE49-F238E27FC236}">
                <a16:creationId xmlns:a16="http://schemas.microsoft.com/office/drawing/2014/main" id="{22973C28-7413-C4F4-D233-64E3CE56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3520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02BC052B-3967-9484-7690-C73443FFF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C5F67054-A201-4CB6-0A06-26F4BDFD0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  <p:sp>
        <p:nvSpPr>
          <p:cNvPr id="4" name="Contenidor de text 3">
            <a:extLst>
              <a:ext uri="{FF2B5EF4-FFF2-40B4-BE49-F238E27FC236}">
                <a16:creationId xmlns:a16="http://schemas.microsoft.com/office/drawing/2014/main" id="{4CE71258-B73B-278B-C012-1DA091F79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54EF2381-3CDE-BF0B-A0A0-081A26DA2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4/8/2024</a:t>
            </a:fld>
            <a:endParaRPr lang="en-US" dirty="0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C59236BA-4AD2-8F81-F90A-5134D1D92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389B431D-092C-5EF0-DB87-9499059E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06346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77B7911D-CD0A-F6B0-6552-E24E751E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'imatge 2">
            <a:extLst>
              <a:ext uri="{FF2B5EF4-FFF2-40B4-BE49-F238E27FC236}">
                <a16:creationId xmlns:a16="http://schemas.microsoft.com/office/drawing/2014/main" id="{A203513B-7241-307E-024B-156D22DF9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Contenidor de text 3">
            <a:extLst>
              <a:ext uri="{FF2B5EF4-FFF2-40B4-BE49-F238E27FC236}">
                <a16:creationId xmlns:a16="http://schemas.microsoft.com/office/drawing/2014/main" id="{12A5A24D-45D3-C4C9-AE21-08FD33277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7C7EC634-EB47-4795-004F-BAF3F5AE1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4/8/2024</a:t>
            </a:fld>
            <a:endParaRPr lang="en-US" dirty="0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DDD6C756-6639-E68F-D3A1-8C1C0D604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043DDE52-A07A-8E19-13EA-80E8BD5F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79914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títol 1">
            <a:extLst>
              <a:ext uri="{FF2B5EF4-FFF2-40B4-BE49-F238E27FC236}">
                <a16:creationId xmlns:a16="http://schemas.microsoft.com/office/drawing/2014/main" id="{A5C6BC2B-1EC8-E9E0-2EAC-85B537531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D9332479-E0E7-6483-3CE9-E0BF6A576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EA068F9D-9837-1543-C754-6C9E9BB8A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4/8/2024</a:t>
            </a:fld>
            <a:endParaRPr lang="en-US" dirty="0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D9A21EA6-F746-8749-271D-E4F2FEA65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48445D00-3021-AA64-C166-29386C199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2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nuria.mercadebesora@ndorms.ox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D0A8BE21-6B5A-15BA-BA88-E9A0E0763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207" y="2517089"/>
            <a:ext cx="10823448" cy="1266896"/>
          </a:xfrm>
        </p:spPr>
        <p:txBody>
          <a:bodyPr anchor="ctr">
            <a:normAutofit fontScale="90000"/>
          </a:bodyPr>
          <a:lstStyle/>
          <a:p>
            <a:r>
              <a:rPr lang="en-GB" sz="5400" b="1" dirty="0" err="1">
                <a:latin typeface="Aptos" panose="020B0004020202020204" pitchFamily="34" charset="0"/>
              </a:rPr>
              <a:t>CDMConnector</a:t>
            </a:r>
            <a:r>
              <a:rPr lang="en-GB" sz="5400" b="1" dirty="0">
                <a:latin typeface="Aptos" panose="020B0004020202020204" pitchFamily="34" charset="0"/>
              </a:rPr>
              <a:t>: </a:t>
            </a:r>
            <a:br>
              <a:rPr lang="en-GB" sz="5400" b="1" dirty="0">
                <a:latin typeface="Aptos" panose="020B0004020202020204" pitchFamily="34" charset="0"/>
              </a:rPr>
            </a:br>
            <a:r>
              <a:rPr lang="en-GB" sz="5400" b="1" dirty="0" err="1">
                <a:latin typeface="Aptos" panose="020B0004020202020204" pitchFamily="34" charset="0"/>
              </a:rPr>
              <a:t>trabajar</a:t>
            </a:r>
            <a:r>
              <a:rPr lang="en-GB" sz="5400" b="1" dirty="0">
                <a:latin typeface="Aptos" panose="020B0004020202020204" pitchFamily="34" charset="0"/>
              </a:rPr>
              <a:t> con </a:t>
            </a:r>
            <a:r>
              <a:rPr lang="en-GB" sz="5400" b="1" dirty="0" err="1">
                <a:latin typeface="Aptos" panose="020B0004020202020204" pitchFamily="34" charset="0"/>
              </a:rPr>
              <a:t>datos</a:t>
            </a:r>
            <a:r>
              <a:rPr lang="en-GB" sz="5400" b="1" dirty="0">
                <a:latin typeface="Aptos" panose="020B0004020202020204" pitchFamily="34" charset="0"/>
              </a:rPr>
              <a:t> OMOP </a:t>
            </a:r>
            <a:r>
              <a:rPr lang="en-GB" sz="5400" b="1" dirty="0" err="1">
                <a:latin typeface="Aptos" panose="020B0004020202020204" pitchFamily="34" charset="0"/>
              </a:rPr>
              <a:t>en</a:t>
            </a:r>
            <a:r>
              <a:rPr lang="en-GB" sz="5400" b="1" dirty="0">
                <a:latin typeface="Aptos" panose="020B0004020202020204" pitchFamily="34" charset="0"/>
              </a:rPr>
              <a:t> R</a:t>
            </a:r>
          </a:p>
        </p:txBody>
      </p:sp>
      <p:sp>
        <p:nvSpPr>
          <p:cNvPr id="3" name="Subtítol 2">
            <a:extLst>
              <a:ext uri="{FF2B5EF4-FFF2-40B4-BE49-F238E27FC236}">
                <a16:creationId xmlns:a16="http://schemas.microsoft.com/office/drawing/2014/main" id="{17A249EE-AF7B-0732-6939-6F30722FD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6365" y="4536302"/>
            <a:ext cx="4631821" cy="1110751"/>
          </a:xfrm>
        </p:spPr>
        <p:txBody>
          <a:bodyPr anchor="t">
            <a:normAutofit fontScale="85000" lnSpcReduction="20000"/>
          </a:bodyPr>
          <a:lstStyle/>
          <a:p>
            <a:pPr algn="l">
              <a:lnSpc>
                <a:spcPct val="100000"/>
              </a:lnSpc>
            </a:pPr>
            <a:endParaRPr lang="es-ES" sz="200" dirty="0">
              <a:solidFill>
                <a:schemeClr val="tx1">
                  <a:lumMod val="85000"/>
                  <a:lumOff val="15000"/>
                </a:schemeClr>
              </a:solidFill>
              <a:latin typeface="Aptos" panose="020B00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Núria Mercadé Besora</a:t>
            </a:r>
          </a:p>
          <a:p>
            <a:pPr algn="l">
              <a:lnSpc>
                <a:spcPct val="100000"/>
              </a:lnSpc>
            </a:pPr>
            <a:r>
              <a:rPr lang="en-GB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  <a:hlinkClick r:id="rId2"/>
              </a:rPr>
              <a:t>nuria.mercadebesora@ndorms.ox.ac.uk</a:t>
            </a:r>
            <a:endParaRPr lang="en-GB" sz="1800" dirty="0">
              <a:solidFill>
                <a:schemeClr val="tx1">
                  <a:lumMod val="85000"/>
                  <a:lumOff val="15000"/>
                </a:schemeClr>
              </a:solidFill>
              <a:latin typeface="Aptos" panose="020B00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GB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Abril 2024</a:t>
            </a:r>
          </a:p>
        </p:txBody>
      </p:sp>
      <p:pic>
        <p:nvPicPr>
          <p:cNvPr id="4" name="Imagen 9">
            <a:extLst>
              <a:ext uri="{FF2B5EF4-FFF2-40B4-BE49-F238E27FC236}">
                <a16:creationId xmlns:a16="http://schemas.microsoft.com/office/drawing/2014/main" id="{D12AE917-C580-618F-6501-9172722E5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935" y="4330995"/>
            <a:ext cx="2834845" cy="1521366"/>
          </a:xfrm>
          <a:prstGeom prst="rect">
            <a:avLst/>
          </a:prstGeom>
        </p:spPr>
      </p:pic>
      <p:sp>
        <p:nvSpPr>
          <p:cNvPr id="7" name="QuadreDeText 6">
            <a:extLst>
              <a:ext uri="{FF2B5EF4-FFF2-40B4-BE49-F238E27FC236}">
                <a16:creationId xmlns:a16="http://schemas.microsoft.com/office/drawing/2014/main" id="{6AEE4261-E69D-6AF3-C4E2-D5092C8BCD9C}"/>
              </a:ext>
            </a:extLst>
          </p:cNvPr>
          <p:cNvSpPr txBox="1"/>
          <p:nvPr/>
        </p:nvSpPr>
        <p:spPr>
          <a:xfrm>
            <a:off x="1486296" y="1106945"/>
            <a:ext cx="92194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Iniciación práctica al análisis de datos OMOP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E4C18E-F3AA-0935-2A08-86824B93521E}"/>
              </a:ext>
            </a:extLst>
          </p:cNvPr>
          <p:cNvSpPr/>
          <p:nvPr/>
        </p:nvSpPr>
        <p:spPr>
          <a:xfrm>
            <a:off x="-241801" y="2346346"/>
            <a:ext cx="12528430" cy="1521365"/>
          </a:xfrm>
          <a:prstGeom prst="rect">
            <a:avLst/>
          </a:prstGeom>
          <a:solidFill>
            <a:srgbClr val="840C06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F5F6D02-49B5-A44F-96A8-B45F1449C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5C54"/>
                </a:solidFill>
                <a:effectLst/>
                <a:latin typeface="Lato" panose="020F0502020204030203" pitchFamily="34" charset="0"/>
              </a:rPr>
              <a:t>Iniciación práctica al análisis de datos OMOP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6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E0A1D2-7F68-611F-2CD9-6A732BD34848}"/>
              </a:ext>
            </a:extLst>
          </p:cNvPr>
          <p:cNvSpPr/>
          <p:nvPr/>
        </p:nvSpPr>
        <p:spPr>
          <a:xfrm>
            <a:off x="-168215" y="-281464"/>
            <a:ext cx="12528430" cy="1118226"/>
          </a:xfrm>
          <a:prstGeom prst="rect">
            <a:avLst/>
          </a:prstGeom>
          <a:solidFill>
            <a:srgbClr val="840C06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ol 1">
            <a:extLst>
              <a:ext uri="{FF2B5EF4-FFF2-40B4-BE49-F238E27FC236}">
                <a16:creationId xmlns:a16="http://schemas.microsoft.com/office/drawing/2014/main" id="{0D1DAA14-60A6-F862-2D18-B07A18AC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64" y="120100"/>
            <a:ext cx="10724072" cy="647650"/>
          </a:xfrm>
        </p:spPr>
        <p:txBody>
          <a:bodyPr>
            <a:normAutofit fontScale="90000"/>
          </a:bodyPr>
          <a:lstStyle/>
          <a:p>
            <a:r>
              <a:rPr lang="en-GB" b="1" dirty="0" err="1"/>
              <a:t>CDMConnector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D719E-C252-CAE5-15A1-71B6E2AB6619}"/>
              </a:ext>
            </a:extLst>
          </p:cNvPr>
          <p:cNvSpPr/>
          <p:nvPr/>
        </p:nvSpPr>
        <p:spPr>
          <a:xfrm>
            <a:off x="0" y="383706"/>
            <a:ext cx="629728" cy="120439"/>
          </a:xfrm>
          <a:prstGeom prst="rect">
            <a:avLst/>
          </a:prstGeom>
          <a:solidFill>
            <a:srgbClr val="840C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6E946AF-08B6-1FE9-33B4-652929DDE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119" y="-63609"/>
            <a:ext cx="1643560" cy="882043"/>
          </a:xfrm>
          <a:prstGeom prst="rect">
            <a:avLst/>
          </a:prstGeom>
        </p:spPr>
      </p:pic>
      <p:sp>
        <p:nvSpPr>
          <p:cNvPr id="11" name="QuadreDeText 10">
            <a:extLst>
              <a:ext uri="{FF2B5EF4-FFF2-40B4-BE49-F238E27FC236}">
                <a16:creationId xmlns:a16="http://schemas.microsoft.com/office/drawing/2014/main" id="{F65DC91C-3605-B3F5-0D50-D9C916936269}"/>
              </a:ext>
            </a:extLst>
          </p:cNvPr>
          <p:cNvSpPr txBox="1"/>
          <p:nvPr/>
        </p:nvSpPr>
        <p:spPr>
          <a:xfrm>
            <a:off x="11740549" y="6471416"/>
            <a:ext cx="43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11</a:t>
            </a:r>
          </a:p>
        </p:txBody>
      </p:sp>
      <p:sp>
        <p:nvSpPr>
          <p:cNvPr id="9" name="Contenidor de contingut 8">
            <a:extLst>
              <a:ext uri="{FF2B5EF4-FFF2-40B4-BE49-F238E27FC236}">
                <a16:creationId xmlns:a16="http://schemas.microsoft.com/office/drawing/2014/main" id="{B8141CAC-6408-BEE2-CDA5-239D1B210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5781"/>
            <a:ext cx="10515600" cy="111822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1800"/>
              </a:spcBef>
              <a:buNone/>
            </a:pP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Para acceder a las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tablas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, se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procede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igual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que para acceder a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objetos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una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lista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en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R:</a:t>
            </a:r>
            <a:endParaRPr lang="en-GB" i="1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1800"/>
              </a:spcBef>
              <a:buNone/>
            </a:pPr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Contenidor de contingut 8">
            <a:extLst>
              <a:ext uri="{FF2B5EF4-FFF2-40B4-BE49-F238E27FC236}">
                <a16:creationId xmlns:a16="http://schemas.microsoft.com/office/drawing/2014/main" id="{60B4C03C-3FF1-E529-8CE0-B4A76D2D68C9}"/>
              </a:ext>
            </a:extLst>
          </p:cNvPr>
          <p:cNvSpPr txBox="1">
            <a:spLocks/>
          </p:cNvSpPr>
          <p:nvPr/>
        </p:nvSpPr>
        <p:spPr>
          <a:xfrm>
            <a:off x="942436" y="2247957"/>
            <a:ext cx="10515600" cy="530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10000"/>
              </a:lnSpc>
              <a:spcBef>
                <a:spcPts val="1800"/>
              </a:spcBef>
              <a:buFont typeface="+mj-lt"/>
              <a:buAutoNum type="arabicPeriod" startAt="2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Con [[“…”]]:</a:t>
            </a:r>
          </a:p>
        </p:txBody>
      </p:sp>
      <p:pic>
        <p:nvPicPr>
          <p:cNvPr id="7" name="Imatge 6">
            <a:extLst>
              <a:ext uri="{FF2B5EF4-FFF2-40B4-BE49-F238E27FC236}">
                <a16:creationId xmlns:a16="http://schemas.microsoft.com/office/drawing/2014/main" id="{90E78EE0-2227-734B-847E-552A1B5D2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653" y="2960932"/>
            <a:ext cx="9814682" cy="333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62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E0A1D2-7F68-611F-2CD9-6A732BD34848}"/>
              </a:ext>
            </a:extLst>
          </p:cNvPr>
          <p:cNvSpPr/>
          <p:nvPr/>
        </p:nvSpPr>
        <p:spPr>
          <a:xfrm>
            <a:off x="-168215" y="-281464"/>
            <a:ext cx="12528430" cy="1118226"/>
          </a:xfrm>
          <a:prstGeom prst="rect">
            <a:avLst/>
          </a:prstGeom>
          <a:solidFill>
            <a:srgbClr val="840C06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ol 1">
            <a:extLst>
              <a:ext uri="{FF2B5EF4-FFF2-40B4-BE49-F238E27FC236}">
                <a16:creationId xmlns:a16="http://schemas.microsoft.com/office/drawing/2014/main" id="{0D1DAA14-60A6-F862-2D18-B07A18AC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64" y="120100"/>
            <a:ext cx="10724072" cy="64765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bg2">
                    <a:lumMod val="10000"/>
                  </a:schemeClr>
                </a:solidFill>
              </a:rPr>
              <a:t>COHORTES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D719E-C252-CAE5-15A1-71B6E2AB6619}"/>
              </a:ext>
            </a:extLst>
          </p:cNvPr>
          <p:cNvSpPr/>
          <p:nvPr/>
        </p:nvSpPr>
        <p:spPr>
          <a:xfrm>
            <a:off x="0" y="383706"/>
            <a:ext cx="629728" cy="120439"/>
          </a:xfrm>
          <a:prstGeom prst="rect">
            <a:avLst/>
          </a:prstGeom>
          <a:solidFill>
            <a:srgbClr val="840C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6E946AF-08B6-1FE9-33B4-652929DDE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119" y="-63609"/>
            <a:ext cx="1643560" cy="882043"/>
          </a:xfrm>
          <a:prstGeom prst="rect">
            <a:avLst/>
          </a:prstGeom>
        </p:spPr>
      </p:pic>
      <p:sp>
        <p:nvSpPr>
          <p:cNvPr id="11" name="QuadreDeText 10">
            <a:extLst>
              <a:ext uri="{FF2B5EF4-FFF2-40B4-BE49-F238E27FC236}">
                <a16:creationId xmlns:a16="http://schemas.microsoft.com/office/drawing/2014/main" id="{F65DC91C-3605-B3F5-0D50-D9C916936269}"/>
              </a:ext>
            </a:extLst>
          </p:cNvPr>
          <p:cNvSpPr txBox="1"/>
          <p:nvPr/>
        </p:nvSpPr>
        <p:spPr>
          <a:xfrm>
            <a:off x="11740549" y="6471416"/>
            <a:ext cx="43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12</a:t>
            </a:r>
          </a:p>
        </p:txBody>
      </p:sp>
      <p:sp>
        <p:nvSpPr>
          <p:cNvPr id="3" name="Contenidor de contingut 8">
            <a:extLst>
              <a:ext uri="{FF2B5EF4-FFF2-40B4-BE49-F238E27FC236}">
                <a16:creationId xmlns:a16="http://schemas.microsoft.com/office/drawing/2014/main" id="{BCA408CA-8BC4-A117-85A7-0CB4CE0FC2F6}"/>
              </a:ext>
            </a:extLst>
          </p:cNvPr>
          <p:cNvSpPr txBox="1">
            <a:spLocks/>
          </p:cNvSpPr>
          <p:nvPr/>
        </p:nvSpPr>
        <p:spPr>
          <a:xfrm>
            <a:off x="499098" y="1432920"/>
            <a:ext cx="11110821" cy="3852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Las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cohortes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son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el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bloque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fundamental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cuando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trabajamos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con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datos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OMOP CDM.</a:t>
            </a:r>
          </a:p>
          <a:p>
            <a:pPr marL="0" indent="0"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Ya </a:t>
            </a:r>
            <a:r>
              <a:rPr lang="en-GB" sz="2600" dirty="0" err="1">
                <a:solidFill>
                  <a:schemeClr val="bg2">
                    <a:lumMod val="10000"/>
                  </a:schemeClr>
                </a:solidFill>
              </a:rPr>
              <a:t>sean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600" dirty="0" err="1">
                <a:solidFill>
                  <a:schemeClr val="bg2">
                    <a:lumMod val="10000"/>
                  </a:schemeClr>
                </a:solidFill>
              </a:rPr>
              <a:t>definiciones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600" dirty="0" err="1">
                <a:solidFill>
                  <a:schemeClr val="bg2">
                    <a:lumMod val="10000"/>
                  </a:schemeClr>
                </a:solidFill>
              </a:rPr>
              <a:t>creadas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600" dirty="0" err="1">
                <a:solidFill>
                  <a:schemeClr val="bg2">
                    <a:lumMod val="10000"/>
                  </a:schemeClr>
                </a:solidFill>
              </a:rPr>
              <a:t>en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 Atlas o </a:t>
            </a:r>
            <a:r>
              <a:rPr lang="en-GB" sz="2600" dirty="0" err="1">
                <a:solidFill>
                  <a:schemeClr val="bg2">
                    <a:lumMod val="10000"/>
                  </a:schemeClr>
                </a:solidFill>
              </a:rPr>
              <a:t>directamente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600" dirty="0" err="1">
                <a:solidFill>
                  <a:schemeClr val="bg2">
                    <a:lumMod val="10000"/>
                  </a:schemeClr>
                </a:solidFill>
              </a:rPr>
              <a:t>usando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 R, la </a:t>
            </a:r>
            <a:r>
              <a:rPr lang="en-GB" sz="2600" dirty="0" err="1">
                <a:solidFill>
                  <a:schemeClr val="bg2">
                    <a:lumMod val="10000"/>
                  </a:schemeClr>
                </a:solidFill>
              </a:rPr>
              <a:t>representacion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GB" sz="2600" dirty="0" err="1">
                <a:solidFill>
                  <a:schemeClr val="bg2">
                    <a:lumMod val="10000"/>
                  </a:schemeClr>
                </a:solidFill>
              </a:rPr>
              <a:t>una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600" dirty="0" err="1">
                <a:solidFill>
                  <a:schemeClr val="bg2">
                    <a:lumMod val="10000"/>
                  </a:schemeClr>
                </a:solidFill>
              </a:rPr>
              <a:t>cohorte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600" dirty="0" err="1">
                <a:solidFill>
                  <a:schemeClr val="bg2">
                    <a:lumMod val="10000"/>
                  </a:schemeClr>
                </a:solidFill>
              </a:rPr>
              <a:t>en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 R </a:t>
            </a:r>
            <a:r>
              <a:rPr lang="en-GB" sz="2600" dirty="0" err="1">
                <a:solidFill>
                  <a:schemeClr val="bg2">
                    <a:lumMod val="10000"/>
                  </a:schemeClr>
                </a:solidFill>
              </a:rPr>
              <a:t>viene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 dada </a:t>
            </a:r>
            <a:r>
              <a:rPr lang="en-GB" sz="2600" dirty="0" err="1">
                <a:solidFill>
                  <a:schemeClr val="bg2">
                    <a:lumMod val="10000"/>
                  </a:schemeClr>
                </a:solidFill>
              </a:rPr>
              <a:t>por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600" dirty="0" err="1">
                <a:solidFill>
                  <a:schemeClr val="bg2">
                    <a:lumMod val="10000"/>
                  </a:schemeClr>
                </a:solidFill>
              </a:rPr>
              <a:t>una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600" dirty="0" err="1">
                <a:solidFill>
                  <a:schemeClr val="bg2">
                    <a:lumMod val="10000"/>
                  </a:schemeClr>
                </a:solidFill>
              </a:rPr>
              <a:t>tabla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 que </a:t>
            </a:r>
            <a:r>
              <a:rPr lang="en-GB" sz="2600" dirty="0" err="1">
                <a:solidFill>
                  <a:schemeClr val="bg2">
                    <a:lumMod val="10000"/>
                  </a:schemeClr>
                </a:solidFill>
              </a:rPr>
              <a:t>contiene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600" dirty="0" err="1">
                <a:solidFill>
                  <a:schemeClr val="bg2">
                    <a:lumMod val="10000"/>
                  </a:schemeClr>
                </a:solidFill>
              </a:rPr>
              <a:t>estas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 4 </a:t>
            </a:r>
            <a:r>
              <a:rPr lang="en-GB" sz="2600" dirty="0" err="1">
                <a:solidFill>
                  <a:schemeClr val="bg2">
                    <a:lumMod val="10000"/>
                  </a:schemeClr>
                </a:solidFill>
              </a:rPr>
              <a:t>columnas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</p:txBody>
      </p:sp>
      <p:sp>
        <p:nvSpPr>
          <p:cNvPr id="8" name="QuadreDeText 7">
            <a:extLst>
              <a:ext uri="{FF2B5EF4-FFF2-40B4-BE49-F238E27FC236}">
                <a16:creationId xmlns:a16="http://schemas.microsoft.com/office/drawing/2014/main" id="{999C0BD8-AD88-6554-350E-D7993CAA2982}"/>
              </a:ext>
            </a:extLst>
          </p:cNvPr>
          <p:cNvSpPr txBox="1"/>
          <p:nvPr/>
        </p:nvSpPr>
        <p:spPr>
          <a:xfrm>
            <a:off x="173691" y="3721723"/>
            <a:ext cx="11436228" cy="226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spcAft>
                <a:spcPts val="1800"/>
              </a:spcAft>
              <a:buNone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GB" sz="2400" b="1" dirty="0" err="1">
                <a:solidFill>
                  <a:schemeClr val="accent2">
                    <a:lumMod val="50000"/>
                  </a:schemeClr>
                </a:solidFill>
                <a:latin typeface="Rockwell Light" panose="020F0502020204030204" pitchFamily="18" charset="0"/>
              </a:rPr>
              <a:t>cohort_definition_id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GB" sz="2400" dirty="0" err="1">
                <a:solidFill>
                  <a:schemeClr val="bg2">
                    <a:lumMod val="10000"/>
                  </a:schemeClr>
                </a:solidFill>
              </a:rPr>
              <a:t>numero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bg2">
                    <a:lumMod val="10000"/>
                  </a:schemeClr>
                </a:solidFill>
              </a:rPr>
              <a:t>entero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bg2">
                    <a:lumMod val="10000"/>
                  </a:schemeClr>
                </a:solidFill>
              </a:rPr>
              <a:t>identificando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GB" sz="2400" dirty="0" err="1">
                <a:solidFill>
                  <a:schemeClr val="bg2">
                    <a:lumMod val="10000"/>
                  </a:schemeClr>
                </a:solidFill>
              </a:rPr>
              <a:t>cohorte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GB" sz="2400" b="1" dirty="0" err="1">
                <a:solidFill>
                  <a:schemeClr val="accent2">
                    <a:lumMod val="50000"/>
                  </a:schemeClr>
                </a:solidFill>
                <a:latin typeface="Rockwell Light" panose="020F0502020204030204" pitchFamily="18" charset="0"/>
              </a:rPr>
              <a:t>subject_id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GB" sz="2400" dirty="0" err="1">
                <a:solidFill>
                  <a:schemeClr val="bg2">
                    <a:lumMod val="10000"/>
                  </a:schemeClr>
                </a:solidFill>
              </a:rPr>
              <a:t>identificador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 de los </a:t>
            </a:r>
            <a:r>
              <a:rPr lang="en-GB" sz="2400" dirty="0" err="1">
                <a:solidFill>
                  <a:schemeClr val="bg2">
                    <a:lumMod val="10000"/>
                  </a:schemeClr>
                </a:solidFill>
              </a:rPr>
              <a:t>pacientes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 que </a:t>
            </a:r>
            <a:r>
              <a:rPr lang="en-GB" sz="2400" dirty="0" err="1">
                <a:solidFill>
                  <a:schemeClr val="bg2">
                    <a:lumMod val="10000"/>
                  </a:schemeClr>
                </a:solidFill>
              </a:rPr>
              <a:t>forman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bg2">
                    <a:lumMod val="10000"/>
                  </a:schemeClr>
                </a:solidFill>
              </a:rPr>
              <a:t>parte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GB" sz="2400" dirty="0" err="1">
                <a:solidFill>
                  <a:schemeClr val="bg2">
                    <a:lumMod val="10000"/>
                  </a:schemeClr>
                </a:solidFill>
              </a:rPr>
              <a:t>una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 cohort.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GB" sz="2400" b="1" dirty="0" err="1">
                <a:solidFill>
                  <a:schemeClr val="accent2">
                    <a:lumMod val="50000"/>
                  </a:schemeClr>
                </a:solidFill>
                <a:latin typeface="Rockwell Light" panose="020F0502020204030204" pitchFamily="18" charset="0"/>
              </a:rPr>
              <a:t>cohort_start_date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GB" sz="2400" dirty="0" err="1">
                <a:solidFill>
                  <a:schemeClr val="bg2">
                    <a:lumMod val="10000"/>
                  </a:schemeClr>
                </a:solidFill>
              </a:rPr>
              <a:t>dia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bg2">
                    <a:lumMod val="10000"/>
                  </a:schemeClr>
                </a:solidFill>
              </a:rPr>
              <a:t>en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bg2">
                    <a:lumMod val="10000"/>
                  </a:schemeClr>
                </a:solidFill>
              </a:rPr>
              <a:t>el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 que </a:t>
            </a:r>
            <a:r>
              <a:rPr lang="en-GB" sz="2400" dirty="0" err="1">
                <a:solidFill>
                  <a:schemeClr val="bg2">
                    <a:lumMod val="10000"/>
                  </a:schemeClr>
                </a:solidFill>
              </a:rPr>
              <a:t>el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bg2">
                    <a:lumMod val="10000"/>
                  </a:schemeClr>
                </a:solidFill>
              </a:rPr>
              <a:t>paciente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bg2">
                    <a:lumMod val="10000"/>
                  </a:schemeClr>
                </a:solidFill>
              </a:rPr>
              <a:t>empieza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 a </a:t>
            </a:r>
            <a:r>
              <a:rPr lang="en-GB" sz="2400" dirty="0" err="1">
                <a:solidFill>
                  <a:schemeClr val="bg2">
                    <a:lumMod val="10000"/>
                  </a:schemeClr>
                </a:solidFill>
              </a:rPr>
              <a:t>contribuir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bg2">
                    <a:lumMod val="10000"/>
                  </a:schemeClr>
                </a:solidFill>
              </a:rPr>
              <a:t>timepo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 a la </a:t>
            </a:r>
            <a:r>
              <a:rPr lang="en-GB" sz="2400" dirty="0" err="1">
                <a:solidFill>
                  <a:schemeClr val="bg2">
                    <a:lumMod val="10000"/>
                  </a:schemeClr>
                </a:solidFill>
              </a:rPr>
              <a:t>cohorte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GB" sz="2400" b="1" dirty="0" err="1">
                <a:solidFill>
                  <a:schemeClr val="accent2">
                    <a:lumMod val="50000"/>
                  </a:schemeClr>
                </a:solidFill>
                <a:latin typeface="Rockwell Light" panose="020F0502020204030204" pitchFamily="18" charset="0"/>
              </a:rPr>
              <a:t>cohort_end_date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GB" sz="2400" dirty="0" err="1">
                <a:solidFill>
                  <a:schemeClr val="bg2">
                    <a:lumMod val="10000"/>
                  </a:schemeClr>
                </a:solidFill>
              </a:rPr>
              <a:t>dia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bg2">
                    <a:lumMod val="10000"/>
                  </a:schemeClr>
                </a:solidFill>
              </a:rPr>
              <a:t>en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bg2">
                    <a:lumMod val="10000"/>
                  </a:schemeClr>
                </a:solidFill>
              </a:rPr>
              <a:t>el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 que </a:t>
            </a:r>
            <a:r>
              <a:rPr lang="en-GB" sz="2400" dirty="0" err="1">
                <a:solidFill>
                  <a:schemeClr val="bg2">
                    <a:lumMod val="10000"/>
                  </a:schemeClr>
                </a:solidFill>
              </a:rPr>
              <a:t>el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bg2">
                    <a:lumMod val="10000"/>
                  </a:schemeClr>
                </a:solidFill>
              </a:rPr>
              <a:t>paciente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 sale de la </a:t>
            </a:r>
            <a:r>
              <a:rPr lang="en-GB" sz="2400" dirty="0" err="1">
                <a:solidFill>
                  <a:schemeClr val="bg2">
                    <a:lumMod val="10000"/>
                  </a:schemeClr>
                </a:solidFill>
              </a:rPr>
              <a:t>cohorte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650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E0A1D2-7F68-611F-2CD9-6A732BD34848}"/>
              </a:ext>
            </a:extLst>
          </p:cNvPr>
          <p:cNvSpPr/>
          <p:nvPr/>
        </p:nvSpPr>
        <p:spPr>
          <a:xfrm>
            <a:off x="-168215" y="-281464"/>
            <a:ext cx="12528430" cy="1118226"/>
          </a:xfrm>
          <a:prstGeom prst="rect">
            <a:avLst/>
          </a:prstGeom>
          <a:solidFill>
            <a:srgbClr val="840C06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ol 1">
            <a:extLst>
              <a:ext uri="{FF2B5EF4-FFF2-40B4-BE49-F238E27FC236}">
                <a16:creationId xmlns:a16="http://schemas.microsoft.com/office/drawing/2014/main" id="{0D1DAA14-60A6-F862-2D18-B07A18AC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64" y="120100"/>
            <a:ext cx="10724072" cy="64765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chemeClr val="bg2">
                    <a:lumMod val="10000"/>
                  </a:schemeClr>
                </a:solidFill>
              </a:rPr>
              <a:t>Crear</a:t>
            </a:r>
            <a:r>
              <a:rPr lang="en-GB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bg2">
                    <a:lumMod val="10000"/>
                  </a:schemeClr>
                </a:solidFill>
              </a:rPr>
              <a:t>cohortes</a:t>
            </a:r>
            <a:r>
              <a:rPr lang="en-GB" b="1" dirty="0">
                <a:solidFill>
                  <a:schemeClr val="bg2">
                    <a:lumMod val="10000"/>
                  </a:schemeClr>
                </a:solidFill>
              </a:rPr>
              <a:t> de Atlas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D719E-C252-CAE5-15A1-71B6E2AB6619}"/>
              </a:ext>
            </a:extLst>
          </p:cNvPr>
          <p:cNvSpPr/>
          <p:nvPr/>
        </p:nvSpPr>
        <p:spPr>
          <a:xfrm>
            <a:off x="0" y="383706"/>
            <a:ext cx="629728" cy="120439"/>
          </a:xfrm>
          <a:prstGeom prst="rect">
            <a:avLst/>
          </a:prstGeom>
          <a:solidFill>
            <a:srgbClr val="840C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6E946AF-08B6-1FE9-33B4-652929DDE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119" y="-63609"/>
            <a:ext cx="1643560" cy="882043"/>
          </a:xfrm>
          <a:prstGeom prst="rect">
            <a:avLst/>
          </a:prstGeom>
        </p:spPr>
      </p:pic>
      <p:sp>
        <p:nvSpPr>
          <p:cNvPr id="11" name="QuadreDeText 10">
            <a:extLst>
              <a:ext uri="{FF2B5EF4-FFF2-40B4-BE49-F238E27FC236}">
                <a16:creationId xmlns:a16="http://schemas.microsoft.com/office/drawing/2014/main" id="{F65DC91C-3605-B3F5-0D50-D9C916936269}"/>
              </a:ext>
            </a:extLst>
          </p:cNvPr>
          <p:cNvSpPr txBox="1"/>
          <p:nvPr/>
        </p:nvSpPr>
        <p:spPr>
          <a:xfrm>
            <a:off x="11740549" y="6471416"/>
            <a:ext cx="43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27" name="QuadreDeText 26">
            <a:extLst>
              <a:ext uri="{FF2B5EF4-FFF2-40B4-BE49-F238E27FC236}">
                <a16:creationId xmlns:a16="http://schemas.microsoft.com/office/drawing/2014/main" id="{9765DFA2-4619-DFCC-770D-196A71514EAA}"/>
              </a:ext>
            </a:extLst>
          </p:cNvPr>
          <p:cNvSpPr txBox="1"/>
          <p:nvPr/>
        </p:nvSpPr>
        <p:spPr>
          <a:xfrm>
            <a:off x="629728" y="1117252"/>
            <a:ext cx="10579046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s-ES" sz="2400" dirty="0">
                <a:solidFill>
                  <a:schemeClr val="bg2">
                    <a:lumMod val="10000"/>
                  </a:schemeClr>
                </a:solidFill>
              </a:rPr>
              <a:t>Instanciamos las definiciones de cohortes .JSON que hemos creado en Atlas (diagnosis COVID-19, test COVID-19 positivos, diagnosis + test positivos COVID-19).</a:t>
            </a:r>
          </a:p>
          <a:p>
            <a:pPr marL="0" indent="0"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s-ES" sz="2400" dirty="0">
                <a:solidFill>
                  <a:schemeClr val="bg2">
                    <a:lumMod val="10000"/>
                  </a:schemeClr>
                </a:solidFill>
              </a:rPr>
              <a:t>Tenemos guardados estos archivos en una carpeta “</a:t>
            </a:r>
            <a:r>
              <a:rPr lang="es-ES" sz="2400" dirty="0" err="1">
                <a:solidFill>
                  <a:schemeClr val="bg2">
                    <a:lumMod val="10000"/>
                  </a:schemeClr>
                </a:solidFill>
              </a:rPr>
              <a:t>Cohorts</a:t>
            </a:r>
            <a:r>
              <a:rPr lang="es-ES" sz="2400" dirty="0">
                <a:solidFill>
                  <a:schemeClr val="bg2">
                    <a:lumMod val="10000"/>
                  </a:schemeClr>
                </a:solidFill>
              </a:rPr>
              <a:t>” dentro del directorio del proyecto R en el que trabajamos.</a:t>
            </a:r>
            <a:endParaRPr lang="en-GB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QuadreDeText 2">
            <a:extLst>
              <a:ext uri="{FF2B5EF4-FFF2-40B4-BE49-F238E27FC236}">
                <a16:creationId xmlns:a16="http://schemas.microsoft.com/office/drawing/2014/main" id="{8A7C95CA-CA11-BB6A-DE1E-272CF558070A}"/>
              </a:ext>
            </a:extLst>
          </p:cNvPr>
          <p:cNvSpPr txBox="1"/>
          <p:nvPr/>
        </p:nvSpPr>
        <p:spPr>
          <a:xfrm>
            <a:off x="629728" y="3089606"/>
            <a:ext cx="105790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GB" sz="2400" dirty="0" err="1">
                <a:solidFill>
                  <a:schemeClr val="bg2">
                    <a:lumMod val="10000"/>
                  </a:schemeClr>
                </a:solidFill>
              </a:rPr>
              <a:t>Leemos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 los .JSON de la </a:t>
            </a:r>
            <a:r>
              <a:rPr lang="en-GB" sz="2400" dirty="0" err="1">
                <a:solidFill>
                  <a:schemeClr val="bg2">
                    <a:lumMod val="10000"/>
                  </a:schemeClr>
                </a:solidFill>
              </a:rPr>
              <a:t>carpeta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 con la </a:t>
            </a:r>
            <a:r>
              <a:rPr lang="en-GB" sz="2400" dirty="0" err="1">
                <a:solidFill>
                  <a:schemeClr val="bg2">
                    <a:lumMod val="10000"/>
                  </a:schemeClr>
                </a:solidFill>
              </a:rPr>
              <a:t>función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400" b="1" dirty="0" err="1">
                <a:solidFill>
                  <a:schemeClr val="accent2">
                    <a:lumMod val="50000"/>
                  </a:schemeClr>
                </a:solidFill>
                <a:latin typeface="Rockwell Light" panose="020F0502020204030204" pitchFamily="18" charset="0"/>
              </a:rPr>
              <a:t>readCohortSet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GB" sz="2400" dirty="0" err="1">
                <a:solidFill>
                  <a:schemeClr val="bg2">
                    <a:lumMod val="10000"/>
                  </a:schemeClr>
                </a:solidFill>
              </a:rPr>
              <a:t>CDMConnector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</p:txBody>
      </p:sp>
      <p:pic>
        <p:nvPicPr>
          <p:cNvPr id="7" name="Imatge 6">
            <a:extLst>
              <a:ext uri="{FF2B5EF4-FFF2-40B4-BE49-F238E27FC236}">
                <a16:creationId xmlns:a16="http://schemas.microsoft.com/office/drawing/2014/main" id="{57FBDC9A-77B0-120A-55A1-5C5FD7EAB1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460"/>
          <a:stretch/>
        </p:blipFill>
        <p:spPr>
          <a:xfrm>
            <a:off x="1573749" y="4366979"/>
            <a:ext cx="8691004" cy="1479065"/>
          </a:xfrm>
          <a:prstGeom prst="rect">
            <a:avLst/>
          </a:prstGeom>
        </p:spPr>
      </p:pic>
      <p:sp>
        <p:nvSpPr>
          <p:cNvPr id="6" name="QuadreDeText 5">
            <a:extLst>
              <a:ext uri="{FF2B5EF4-FFF2-40B4-BE49-F238E27FC236}">
                <a16:creationId xmlns:a16="http://schemas.microsoft.com/office/drawing/2014/main" id="{D7586B65-9FCB-049D-C005-B3CBDC1FAD66}"/>
              </a:ext>
            </a:extLst>
          </p:cNvPr>
          <p:cNvSpPr txBox="1"/>
          <p:nvPr/>
        </p:nvSpPr>
        <p:spPr>
          <a:xfrm>
            <a:off x="2300514" y="3774459"/>
            <a:ext cx="69363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json_files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readCohortSet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“Cohorts”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8" name="QuadreDeText 7">
            <a:extLst>
              <a:ext uri="{FF2B5EF4-FFF2-40B4-BE49-F238E27FC236}">
                <a16:creationId xmlns:a16="http://schemas.microsoft.com/office/drawing/2014/main" id="{3262FA5D-0F6C-5E3F-7621-DF15E7A85E57}"/>
              </a:ext>
            </a:extLst>
          </p:cNvPr>
          <p:cNvSpPr txBox="1"/>
          <p:nvPr/>
        </p:nvSpPr>
        <p:spPr>
          <a:xfrm>
            <a:off x="122111" y="6399346"/>
            <a:ext cx="105790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GB" sz="1600" dirty="0">
                <a:solidFill>
                  <a:schemeClr val="bg2">
                    <a:lumMod val="10000"/>
                  </a:schemeClr>
                </a:solidFill>
              </a:rPr>
              <a:t>*La </a:t>
            </a:r>
            <a:r>
              <a:rPr lang="en-GB" sz="1600" dirty="0" err="1">
                <a:solidFill>
                  <a:schemeClr val="bg2">
                    <a:lumMod val="10000"/>
                  </a:schemeClr>
                </a:solidFill>
              </a:rPr>
              <a:t>función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1600" i="1" dirty="0">
                <a:solidFill>
                  <a:schemeClr val="bg2">
                    <a:lumMod val="10000"/>
                  </a:schemeClr>
                </a:solidFill>
              </a:rPr>
              <a:t>here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</a:rPr>
              <a:t> del </a:t>
            </a:r>
            <a:r>
              <a:rPr lang="en-GB" sz="1600" dirty="0" err="1">
                <a:solidFill>
                  <a:schemeClr val="bg2">
                    <a:lumMod val="10000"/>
                  </a:schemeClr>
                </a:solidFill>
              </a:rPr>
              <a:t>paquete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1600" i="1" dirty="0">
                <a:solidFill>
                  <a:schemeClr val="bg2">
                    <a:lumMod val="10000"/>
                  </a:schemeClr>
                </a:solidFill>
              </a:rPr>
              <a:t>here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</a:rPr>
              <a:t> indica que la </a:t>
            </a:r>
            <a:r>
              <a:rPr lang="en-GB" sz="1600" dirty="0" err="1">
                <a:solidFill>
                  <a:schemeClr val="bg2">
                    <a:lumMod val="10000"/>
                  </a:schemeClr>
                </a:solidFill>
              </a:rPr>
              <a:t>carpeta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</a:rPr>
              <a:t> “Cohorts” se </a:t>
            </a:r>
            <a:r>
              <a:rPr lang="en-GB" sz="1600" dirty="0" err="1">
                <a:solidFill>
                  <a:schemeClr val="bg2">
                    <a:lumMod val="10000"/>
                  </a:schemeClr>
                </a:solidFill>
              </a:rPr>
              <a:t>encuentra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bg2">
                    <a:lumMod val="10000"/>
                  </a:schemeClr>
                </a:solidFill>
              </a:rPr>
              <a:t>en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bg2">
                    <a:lumMod val="10000"/>
                  </a:schemeClr>
                </a:solidFill>
              </a:rPr>
              <a:t>el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1600" dirty="0" err="1">
                <a:solidFill>
                  <a:schemeClr val="bg2">
                    <a:lumMod val="10000"/>
                  </a:schemeClr>
                </a:solidFill>
              </a:rPr>
              <a:t>directorio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</a:rPr>
              <a:t> del </a:t>
            </a:r>
            <a:r>
              <a:rPr lang="en-GB" sz="1600" dirty="0" err="1">
                <a:solidFill>
                  <a:schemeClr val="bg2">
                    <a:lumMod val="10000"/>
                  </a:schemeClr>
                </a:solidFill>
              </a:rPr>
              <a:t>proyecto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</a:rPr>
              <a:t> R.</a:t>
            </a:r>
          </a:p>
        </p:txBody>
      </p:sp>
    </p:spTree>
    <p:extLst>
      <p:ext uri="{BB962C8B-B14F-4D97-AF65-F5344CB8AC3E}">
        <p14:creationId xmlns:p14="http://schemas.microsoft.com/office/powerpoint/2010/main" val="552038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E0A1D2-7F68-611F-2CD9-6A732BD34848}"/>
              </a:ext>
            </a:extLst>
          </p:cNvPr>
          <p:cNvSpPr/>
          <p:nvPr/>
        </p:nvSpPr>
        <p:spPr>
          <a:xfrm>
            <a:off x="-168215" y="-281464"/>
            <a:ext cx="12528430" cy="1118226"/>
          </a:xfrm>
          <a:prstGeom prst="rect">
            <a:avLst/>
          </a:prstGeom>
          <a:solidFill>
            <a:srgbClr val="840C06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ol 1">
            <a:extLst>
              <a:ext uri="{FF2B5EF4-FFF2-40B4-BE49-F238E27FC236}">
                <a16:creationId xmlns:a16="http://schemas.microsoft.com/office/drawing/2014/main" id="{0D1DAA14-60A6-F862-2D18-B07A18AC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64" y="120100"/>
            <a:ext cx="10724072" cy="64765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chemeClr val="bg2">
                    <a:lumMod val="10000"/>
                  </a:schemeClr>
                </a:solidFill>
              </a:rPr>
              <a:t>Crear</a:t>
            </a:r>
            <a:r>
              <a:rPr lang="en-GB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bg2">
                    <a:lumMod val="10000"/>
                  </a:schemeClr>
                </a:solidFill>
              </a:rPr>
              <a:t>cohortes</a:t>
            </a:r>
            <a:r>
              <a:rPr lang="en-GB" b="1" dirty="0">
                <a:solidFill>
                  <a:schemeClr val="bg2">
                    <a:lumMod val="10000"/>
                  </a:schemeClr>
                </a:solidFill>
              </a:rPr>
              <a:t> de Atlas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D719E-C252-CAE5-15A1-71B6E2AB6619}"/>
              </a:ext>
            </a:extLst>
          </p:cNvPr>
          <p:cNvSpPr/>
          <p:nvPr/>
        </p:nvSpPr>
        <p:spPr>
          <a:xfrm>
            <a:off x="0" y="383706"/>
            <a:ext cx="629728" cy="120439"/>
          </a:xfrm>
          <a:prstGeom prst="rect">
            <a:avLst/>
          </a:prstGeom>
          <a:solidFill>
            <a:srgbClr val="840C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6E946AF-08B6-1FE9-33B4-652929DDE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119" y="-63609"/>
            <a:ext cx="1643560" cy="882043"/>
          </a:xfrm>
          <a:prstGeom prst="rect">
            <a:avLst/>
          </a:prstGeom>
        </p:spPr>
      </p:pic>
      <p:sp>
        <p:nvSpPr>
          <p:cNvPr id="11" name="QuadreDeText 10">
            <a:extLst>
              <a:ext uri="{FF2B5EF4-FFF2-40B4-BE49-F238E27FC236}">
                <a16:creationId xmlns:a16="http://schemas.microsoft.com/office/drawing/2014/main" id="{F65DC91C-3605-B3F5-0D50-D9C916936269}"/>
              </a:ext>
            </a:extLst>
          </p:cNvPr>
          <p:cNvSpPr txBox="1"/>
          <p:nvPr/>
        </p:nvSpPr>
        <p:spPr>
          <a:xfrm>
            <a:off x="11740549" y="6471416"/>
            <a:ext cx="43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14</a:t>
            </a:r>
          </a:p>
        </p:txBody>
      </p:sp>
      <p:sp>
        <p:nvSpPr>
          <p:cNvPr id="27" name="QuadreDeText 26">
            <a:extLst>
              <a:ext uri="{FF2B5EF4-FFF2-40B4-BE49-F238E27FC236}">
                <a16:creationId xmlns:a16="http://schemas.microsoft.com/office/drawing/2014/main" id="{9765DFA2-4619-DFCC-770D-196A71514EAA}"/>
              </a:ext>
            </a:extLst>
          </p:cNvPr>
          <p:cNvSpPr txBox="1"/>
          <p:nvPr/>
        </p:nvSpPr>
        <p:spPr>
          <a:xfrm>
            <a:off x="389096" y="1158443"/>
            <a:ext cx="1135145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El </a:t>
            </a:r>
            <a:r>
              <a:rPr lang="en-GB" sz="2400" dirty="0" err="1">
                <a:solidFill>
                  <a:schemeClr val="bg2">
                    <a:lumMod val="10000"/>
                  </a:schemeClr>
                </a:solidFill>
              </a:rPr>
              <a:t>siguiente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 paso es </a:t>
            </a:r>
            <a:r>
              <a:rPr lang="en-GB" sz="2400" dirty="0" err="1">
                <a:solidFill>
                  <a:schemeClr val="bg2">
                    <a:lumMod val="10000"/>
                  </a:schemeClr>
                </a:solidFill>
              </a:rPr>
              <a:t>generar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GB" sz="2400" dirty="0" err="1">
                <a:solidFill>
                  <a:schemeClr val="bg2">
                    <a:lumMod val="10000"/>
                  </a:schemeClr>
                </a:solidFill>
              </a:rPr>
              <a:t>una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bg2">
                    <a:lumMod val="10000"/>
                  </a:schemeClr>
                </a:solidFill>
              </a:rPr>
              <a:t>tabla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 con las 3 </a:t>
            </a:r>
            <a:r>
              <a:rPr lang="en-GB" sz="2400" dirty="0" err="1">
                <a:solidFill>
                  <a:schemeClr val="bg2">
                    <a:lumMod val="10000"/>
                  </a:schemeClr>
                </a:solidFill>
              </a:rPr>
              <a:t>cohortes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en-GB" sz="2400" dirty="0" err="1">
                <a:solidFill>
                  <a:schemeClr val="bg2">
                    <a:lumMod val="10000"/>
                  </a:schemeClr>
                </a:solidFill>
              </a:rPr>
              <a:t>Usamos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600" b="1" dirty="0" err="1">
                <a:solidFill>
                  <a:schemeClr val="accent2">
                    <a:lumMod val="50000"/>
                  </a:schemeClr>
                </a:solidFill>
                <a:latin typeface="Rockwell Light" panose="02040303020102020203" pitchFamily="18" charset="0"/>
              </a:rPr>
              <a:t>generateCohortSet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 de </a:t>
            </a:r>
            <a:r>
              <a:rPr lang="en-GB" sz="2400" dirty="0" err="1">
                <a:solidFill>
                  <a:schemeClr val="bg2">
                    <a:lumMod val="10000"/>
                  </a:schemeClr>
                </a:solidFill>
              </a:rPr>
              <a:t>CDMConnector</a:t>
            </a: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</p:txBody>
      </p:sp>
      <p:sp>
        <p:nvSpPr>
          <p:cNvPr id="12" name="Contenidor de contingut 8">
            <a:extLst>
              <a:ext uri="{FF2B5EF4-FFF2-40B4-BE49-F238E27FC236}">
                <a16:creationId xmlns:a16="http://schemas.microsoft.com/office/drawing/2014/main" id="{F3D71397-CA23-7595-4939-F81A632FBE50}"/>
              </a:ext>
            </a:extLst>
          </p:cNvPr>
          <p:cNvSpPr txBox="1">
            <a:spLocks/>
          </p:cNvSpPr>
          <p:nvPr/>
        </p:nvSpPr>
        <p:spPr>
          <a:xfrm>
            <a:off x="534375" y="4170654"/>
            <a:ext cx="10785524" cy="560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Si </a:t>
            </a:r>
            <a:r>
              <a:rPr lang="en-GB" sz="2600" dirty="0" err="1">
                <a:solidFill>
                  <a:schemeClr val="bg2">
                    <a:lumMod val="10000"/>
                  </a:schemeClr>
                </a:solidFill>
              </a:rPr>
              <a:t>visualizamos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600" dirty="0" err="1">
                <a:solidFill>
                  <a:schemeClr val="bg2">
                    <a:lumMod val="10000"/>
                  </a:schemeClr>
                </a:solidFill>
              </a:rPr>
              <a:t>el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600" dirty="0" err="1">
                <a:solidFill>
                  <a:schemeClr val="bg2">
                    <a:lumMod val="10000"/>
                  </a:schemeClr>
                </a:solidFill>
              </a:rPr>
              <a:t>objecto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600" dirty="0" err="1">
                <a:solidFill>
                  <a:schemeClr val="bg2">
                    <a:lumMod val="10000"/>
                  </a:schemeClr>
                </a:solidFill>
              </a:rPr>
              <a:t>cdm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GB" sz="2600" dirty="0" err="1">
                <a:solidFill>
                  <a:schemeClr val="bg2">
                    <a:lumMod val="10000"/>
                  </a:schemeClr>
                </a:solidFill>
              </a:rPr>
              <a:t>ahora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600" dirty="0" err="1">
                <a:solidFill>
                  <a:schemeClr val="bg2">
                    <a:lumMod val="10000"/>
                  </a:schemeClr>
                </a:solidFill>
              </a:rPr>
              <a:t>contiene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GB" sz="2600" dirty="0" err="1">
                <a:solidFill>
                  <a:schemeClr val="bg2">
                    <a:lumMod val="10000"/>
                  </a:schemeClr>
                </a:solidFill>
              </a:rPr>
              <a:t>tabla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600" b="1" dirty="0">
                <a:solidFill>
                  <a:schemeClr val="accent2">
                    <a:lumMod val="50000"/>
                  </a:schemeClr>
                </a:solidFill>
                <a:latin typeface="Rockwell Light" panose="02040303020102020203" pitchFamily="18" charset="0"/>
              </a:rPr>
              <a:t>covid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3" name="QuadreDeText 2">
            <a:extLst>
              <a:ext uri="{FF2B5EF4-FFF2-40B4-BE49-F238E27FC236}">
                <a16:creationId xmlns:a16="http://schemas.microsoft.com/office/drawing/2014/main" id="{F12F49FC-0052-4B66-FA69-96120A41E25A}"/>
              </a:ext>
            </a:extLst>
          </p:cNvPr>
          <p:cNvSpPr txBox="1"/>
          <p:nvPr/>
        </p:nvSpPr>
        <p:spPr>
          <a:xfrm>
            <a:off x="2763826" y="2254685"/>
            <a:ext cx="6936381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cdm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generateCohortSet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cdm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cohortSet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json_files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                        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“covid”</a:t>
            </a:r>
          </a:p>
          <a:p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7" name="Imatge 6">
            <a:extLst>
              <a:ext uri="{FF2B5EF4-FFF2-40B4-BE49-F238E27FC236}">
                <a16:creationId xmlns:a16="http://schemas.microsoft.com/office/drawing/2014/main" id="{650DF415-FFE6-1176-317F-20C381A8C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857" y="4758619"/>
            <a:ext cx="9661930" cy="154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29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E0A1D2-7F68-611F-2CD9-6A732BD34848}"/>
              </a:ext>
            </a:extLst>
          </p:cNvPr>
          <p:cNvSpPr/>
          <p:nvPr/>
        </p:nvSpPr>
        <p:spPr>
          <a:xfrm>
            <a:off x="-168215" y="-281464"/>
            <a:ext cx="12528430" cy="1118226"/>
          </a:xfrm>
          <a:prstGeom prst="rect">
            <a:avLst/>
          </a:prstGeom>
          <a:solidFill>
            <a:srgbClr val="840C06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ol 1">
            <a:extLst>
              <a:ext uri="{FF2B5EF4-FFF2-40B4-BE49-F238E27FC236}">
                <a16:creationId xmlns:a16="http://schemas.microsoft.com/office/drawing/2014/main" id="{0D1DAA14-60A6-F862-2D18-B07A18AC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64" y="120100"/>
            <a:ext cx="10724072" cy="64765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chemeClr val="bg2">
                    <a:lumMod val="10000"/>
                  </a:schemeClr>
                </a:solidFill>
              </a:rPr>
              <a:t>Crear</a:t>
            </a:r>
            <a:r>
              <a:rPr lang="en-GB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bg2">
                    <a:lumMod val="10000"/>
                  </a:schemeClr>
                </a:solidFill>
              </a:rPr>
              <a:t>cohortes</a:t>
            </a:r>
            <a:r>
              <a:rPr lang="en-GB" b="1" dirty="0">
                <a:solidFill>
                  <a:schemeClr val="bg2">
                    <a:lumMod val="10000"/>
                  </a:schemeClr>
                </a:solidFill>
              </a:rPr>
              <a:t> de Atlas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D719E-C252-CAE5-15A1-71B6E2AB6619}"/>
              </a:ext>
            </a:extLst>
          </p:cNvPr>
          <p:cNvSpPr/>
          <p:nvPr/>
        </p:nvSpPr>
        <p:spPr>
          <a:xfrm>
            <a:off x="0" y="383706"/>
            <a:ext cx="629728" cy="120439"/>
          </a:xfrm>
          <a:prstGeom prst="rect">
            <a:avLst/>
          </a:prstGeom>
          <a:solidFill>
            <a:srgbClr val="840C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6E946AF-08B6-1FE9-33B4-652929DDE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119" y="-63609"/>
            <a:ext cx="1643560" cy="882043"/>
          </a:xfrm>
          <a:prstGeom prst="rect">
            <a:avLst/>
          </a:prstGeom>
        </p:spPr>
      </p:pic>
      <p:sp>
        <p:nvSpPr>
          <p:cNvPr id="11" name="QuadreDeText 10">
            <a:extLst>
              <a:ext uri="{FF2B5EF4-FFF2-40B4-BE49-F238E27FC236}">
                <a16:creationId xmlns:a16="http://schemas.microsoft.com/office/drawing/2014/main" id="{F65DC91C-3605-B3F5-0D50-D9C916936269}"/>
              </a:ext>
            </a:extLst>
          </p:cNvPr>
          <p:cNvSpPr txBox="1"/>
          <p:nvPr/>
        </p:nvSpPr>
        <p:spPr>
          <a:xfrm>
            <a:off x="11740549" y="6471416"/>
            <a:ext cx="43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15</a:t>
            </a:r>
          </a:p>
        </p:txBody>
      </p:sp>
      <p:sp>
        <p:nvSpPr>
          <p:cNvPr id="6" name="Contenidor de contingut 8">
            <a:extLst>
              <a:ext uri="{FF2B5EF4-FFF2-40B4-BE49-F238E27FC236}">
                <a16:creationId xmlns:a16="http://schemas.microsoft.com/office/drawing/2014/main" id="{1CF7F25E-0E05-9438-7326-9E525C99AC07}"/>
              </a:ext>
            </a:extLst>
          </p:cNvPr>
          <p:cNvSpPr txBox="1">
            <a:spLocks/>
          </p:cNvSpPr>
          <p:nvPr/>
        </p:nvSpPr>
        <p:spPr>
          <a:xfrm>
            <a:off x="629728" y="1152701"/>
            <a:ext cx="10785524" cy="560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GB" sz="2600" dirty="0" err="1">
                <a:solidFill>
                  <a:schemeClr val="bg2">
                    <a:lumMod val="10000"/>
                  </a:schemeClr>
                </a:solidFill>
              </a:rPr>
              <a:t>Mostramos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 la </a:t>
            </a:r>
            <a:r>
              <a:rPr lang="en-GB" sz="2600" dirty="0" err="1">
                <a:solidFill>
                  <a:schemeClr val="bg2">
                    <a:lumMod val="10000"/>
                  </a:schemeClr>
                </a:solidFill>
              </a:rPr>
              <a:t>tabla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</p:txBody>
      </p:sp>
      <p:pic>
        <p:nvPicPr>
          <p:cNvPr id="7" name="Imatge 6">
            <a:extLst>
              <a:ext uri="{FF2B5EF4-FFF2-40B4-BE49-F238E27FC236}">
                <a16:creationId xmlns:a16="http://schemas.microsoft.com/office/drawing/2014/main" id="{79DA3DF5-8FA8-BB97-5ADF-0ED7EA683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316" y="2171233"/>
            <a:ext cx="7379368" cy="353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67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E0A1D2-7F68-611F-2CD9-6A732BD34848}"/>
              </a:ext>
            </a:extLst>
          </p:cNvPr>
          <p:cNvSpPr/>
          <p:nvPr/>
        </p:nvSpPr>
        <p:spPr>
          <a:xfrm>
            <a:off x="-168215" y="-281464"/>
            <a:ext cx="12528430" cy="1118226"/>
          </a:xfrm>
          <a:prstGeom prst="rect">
            <a:avLst/>
          </a:prstGeom>
          <a:solidFill>
            <a:srgbClr val="840C06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ol 1">
            <a:extLst>
              <a:ext uri="{FF2B5EF4-FFF2-40B4-BE49-F238E27FC236}">
                <a16:creationId xmlns:a16="http://schemas.microsoft.com/office/drawing/2014/main" id="{0D1DAA14-60A6-F862-2D18-B07A18AC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64" y="120100"/>
            <a:ext cx="10724072" cy="64765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chemeClr val="bg2">
                    <a:lumMod val="10000"/>
                  </a:schemeClr>
                </a:solidFill>
              </a:rPr>
              <a:t>Atributos</a:t>
            </a:r>
            <a:r>
              <a:rPr lang="en-GB" b="1" dirty="0">
                <a:solidFill>
                  <a:schemeClr val="bg2">
                    <a:lumMod val="10000"/>
                  </a:schemeClr>
                </a:solidFill>
              </a:rPr>
              <a:t> de las </a:t>
            </a:r>
            <a:r>
              <a:rPr lang="en-GB" b="1" dirty="0" err="1">
                <a:solidFill>
                  <a:schemeClr val="bg2">
                    <a:lumMod val="10000"/>
                  </a:schemeClr>
                </a:solidFill>
              </a:rPr>
              <a:t>cohortes</a:t>
            </a:r>
            <a:r>
              <a:rPr lang="en-GB" b="1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D719E-C252-CAE5-15A1-71B6E2AB6619}"/>
              </a:ext>
            </a:extLst>
          </p:cNvPr>
          <p:cNvSpPr/>
          <p:nvPr/>
        </p:nvSpPr>
        <p:spPr>
          <a:xfrm>
            <a:off x="0" y="383706"/>
            <a:ext cx="629728" cy="120439"/>
          </a:xfrm>
          <a:prstGeom prst="rect">
            <a:avLst/>
          </a:prstGeom>
          <a:solidFill>
            <a:srgbClr val="840C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6E946AF-08B6-1FE9-33B4-652929DDE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119" y="-63609"/>
            <a:ext cx="1643560" cy="882043"/>
          </a:xfrm>
          <a:prstGeom prst="rect">
            <a:avLst/>
          </a:prstGeom>
        </p:spPr>
      </p:pic>
      <p:sp>
        <p:nvSpPr>
          <p:cNvPr id="11" name="QuadreDeText 10">
            <a:extLst>
              <a:ext uri="{FF2B5EF4-FFF2-40B4-BE49-F238E27FC236}">
                <a16:creationId xmlns:a16="http://schemas.microsoft.com/office/drawing/2014/main" id="{F65DC91C-3605-B3F5-0D50-D9C916936269}"/>
              </a:ext>
            </a:extLst>
          </p:cNvPr>
          <p:cNvSpPr txBox="1"/>
          <p:nvPr/>
        </p:nvSpPr>
        <p:spPr>
          <a:xfrm>
            <a:off x="11740549" y="6471416"/>
            <a:ext cx="43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16</a:t>
            </a:r>
          </a:p>
        </p:txBody>
      </p:sp>
      <p:sp>
        <p:nvSpPr>
          <p:cNvPr id="3" name="Contenidor de contingut 8">
            <a:extLst>
              <a:ext uri="{FF2B5EF4-FFF2-40B4-BE49-F238E27FC236}">
                <a16:creationId xmlns:a16="http://schemas.microsoft.com/office/drawing/2014/main" id="{BCA408CA-8BC4-A117-85A7-0CB4CE0FC2F6}"/>
              </a:ext>
            </a:extLst>
          </p:cNvPr>
          <p:cNvSpPr txBox="1">
            <a:spLocks/>
          </p:cNvSpPr>
          <p:nvPr/>
        </p:nvSpPr>
        <p:spPr>
          <a:xfrm>
            <a:off x="1234745" y="2224312"/>
            <a:ext cx="10785524" cy="2409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600" b="1" u="sng" dirty="0" err="1">
                <a:solidFill>
                  <a:schemeClr val="bg2">
                    <a:lumMod val="10000"/>
                  </a:schemeClr>
                </a:solidFill>
              </a:rPr>
              <a:t>Atributos</a:t>
            </a:r>
            <a:r>
              <a:rPr lang="en-GB" sz="2600" b="1" u="sng" dirty="0">
                <a:solidFill>
                  <a:schemeClr val="bg2">
                    <a:lumMod val="10000"/>
                  </a:schemeClr>
                </a:solidFill>
              </a:rPr>
              <a:t> de las </a:t>
            </a:r>
            <a:r>
              <a:rPr lang="en-GB" sz="2600" b="1" u="sng" dirty="0" err="1">
                <a:solidFill>
                  <a:schemeClr val="bg2">
                    <a:lumMod val="10000"/>
                  </a:schemeClr>
                </a:solidFill>
              </a:rPr>
              <a:t>cohortes</a:t>
            </a:r>
            <a:r>
              <a:rPr lang="en-GB" sz="2600" b="1" u="sng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600" b="1" u="sng" dirty="0" err="1">
                <a:solidFill>
                  <a:schemeClr val="bg2">
                    <a:lumMod val="10000"/>
                  </a:schemeClr>
                </a:solidFill>
              </a:rPr>
              <a:t>en</a:t>
            </a:r>
            <a:r>
              <a:rPr lang="en-GB" sz="2600" b="1" u="sng" dirty="0">
                <a:solidFill>
                  <a:schemeClr val="bg2">
                    <a:lumMod val="10000"/>
                  </a:schemeClr>
                </a:solidFill>
              </a:rPr>
              <a:t> R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GB" sz="2600" dirty="0">
                <a:solidFill>
                  <a:schemeClr val="accent2">
                    <a:lumMod val="50000"/>
                  </a:schemeClr>
                </a:solidFill>
                <a:latin typeface="Rockwell Light" panose="02040303020102020203" pitchFamily="18" charset="0"/>
              </a:rPr>
              <a:t>settings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GB" sz="2600" dirty="0" err="1">
                <a:solidFill>
                  <a:schemeClr val="bg2">
                    <a:lumMod val="10000"/>
                  </a:schemeClr>
                </a:solidFill>
              </a:rPr>
              <a:t>relaciona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600" dirty="0" err="1">
                <a:solidFill>
                  <a:schemeClr val="bg2">
                    <a:lumMod val="10000"/>
                  </a:schemeClr>
                </a:solidFill>
                <a:latin typeface="Rockwell Light" panose="02040303020102020203" pitchFamily="18" charset="0"/>
              </a:rPr>
              <a:t>cohort_definition_id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  <a:latin typeface="Rockwell Light" panose="02040303020102020203" pitchFamily="18" charset="0"/>
              </a:rPr>
              <a:t> 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con </a:t>
            </a:r>
            <a:r>
              <a:rPr lang="en-GB" sz="2600" dirty="0" err="1">
                <a:solidFill>
                  <a:schemeClr val="bg2">
                    <a:lumMod val="10000"/>
                  </a:schemeClr>
                </a:solidFill>
                <a:latin typeface="Rockwell Light" panose="02040303020102020203" pitchFamily="18" charset="0"/>
              </a:rPr>
              <a:t>cohort_name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GB" sz="2600" dirty="0" err="1">
                <a:solidFill>
                  <a:schemeClr val="accent2">
                    <a:lumMod val="50000"/>
                  </a:schemeClr>
                </a:solidFill>
                <a:latin typeface="Rockwell Light" panose="02040303020102020203" pitchFamily="18" charset="0"/>
              </a:rPr>
              <a:t>cohortCount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GB" sz="2600" dirty="0" err="1">
                <a:solidFill>
                  <a:schemeClr val="bg2">
                    <a:lumMod val="10000"/>
                  </a:schemeClr>
                </a:solidFill>
              </a:rPr>
              <a:t>numero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 de records y personas </a:t>
            </a:r>
            <a:r>
              <a:rPr lang="en-GB" sz="2600" dirty="0" err="1">
                <a:solidFill>
                  <a:schemeClr val="bg2">
                    <a:lumMod val="10000"/>
                  </a:schemeClr>
                </a:solidFill>
              </a:rPr>
              <a:t>en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600" dirty="0" err="1">
                <a:solidFill>
                  <a:schemeClr val="bg2">
                    <a:lumMod val="10000"/>
                  </a:schemeClr>
                </a:solidFill>
              </a:rPr>
              <a:t>cada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600" dirty="0" err="1">
                <a:solidFill>
                  <a:schemeClr val="bg2">
                    <a:lumMod val="10000"/>
                  </a:schemeClr>
                </a:solidFill>
              </a:rPr>
              <a:t>cohorte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GB" sz="2600" dirty="0">
                <a:solidFill>
                  <a:schemeClr val="accent2">
                    <a:lumMod val="50000"/>
                  </a:schemeClr>
                </a:solidFill>
                <a:latin typeface="Rockwell Light" panose="02040303020102020203" pitchFamily="18" charset="0"/>
              </a:rPr>
              <a:t>attrition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GB" sz="2600" dirty="0" err="1">
                <a:solidFill>
                  <a:schemeClr val="bg2">
                    <a:lumMod val="10000"/>
                  </a:schemeClr>
                </a:solidFill>
              </a:rPr>
              <a:t>logica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 de inclusion para </a:t>
            </a:r>
            <a:r>
              <a:rPr lang="en-GB" sz="2600" dirty="0" err="1">
                <a:solidFill>
                  <a:schemeClr val="bg2">
                    <a:lumMod val="10000"/>
                  </a:schemeClr>
                </a:solidFill>
              </a:rPr>
              <a:t>cada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600" dirty="0" err="1">
                <a:solidFill>
                  <a:schemeClr val="bg2">
                    <a:lumMod val="10000"/>
                  </a:schemeClr>
                </a:solidFill>
              </a:rPr>
              <a:t>cohorte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8100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E0A1D2-7F68-611F-2CD9-6A732BD34848}"/>
              </a:ext>
            </a:extLst>
          </p:cNvPr>
          <p:cNvSpPr/>
          <p:nvPr/>
        </p:nvSpPr>
        <p:spPr>
          <a:xfrm>
            <a:off x="-168215" y="-281464"/>
            <a:ext cx="12528430" cy="1118226"/>
          </a:xfrm>
          <a:prstGeom prst="rect">
            <a:avLst/>
          </a:prstGeom>
          <a:solidFill>
            <a:srgbClr val="840C06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D719E-C252-CAE5-15A1-71B6E2AB6619}"/>
              </a:ext>
            </a:extLst>
          </p:cNvPr>
          <p:cNvSpPr/>
          <p:nvPr/>
        </p:nvSpPr>
        <p:spPr>
          <a:xfrm>
            <a:off x="0" y="383706"/>
            <a:ext cx="629728" cy="120439"/>
          </a:xfrm>
          <a:prstGeom prst="rect">
            <a:avLst/>
          </a:prstGeom>
          <a:solidFill>
            <a:srgbClr val="840C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6E946AF-08B6-1FE9-33B4-652929DDE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119" y="-63609"/>
            <a:ext cx="1643560" cy="882043"/>
          </a:xfrm>
          <a:prstGeom prst="rect">
            <a:avLst/>
          </a:prstGeom>
        </p:spPr>
      </p:pic>
      <p:sp>
        <p:nvSpPr>
          <p:cNvPr id="11" name="QuadreDeText 10">
            <a:extLst>
              <a:ext uri="{FF2B5EF4-FFF2-40B4-BE49-F238E27FC236}">
                <a16:creationId xmlns:a16="http://schemas.microsoft.com/office/drawing/2014/main" id="{F65DC91C-3605-B3F5-0D50-D9C916936269}"/>
              </a:ext>
            </a:extLst>
          </p:cNvPr>
          <p:cNvSpPr txBox="1"/>
          <p:nvPr/>
        </p:nvSpPr>
        <p:spPr>
          <a:xfrm>
            <a:off x="11740549" y="6471416"/>
            <a:ext cx="43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17</a:t>
            </a:r>
          </a:p>
        </p:txBody>
      </p:sp>
      <p:sp>
        <p:nvSpPr>
          <p:cNvPr id="3" name="Contenidor de contingut 8">
            <a:extLst>
              <a:ext uri="{FF2B5EF4-FFF2-40B4-BE49-F238E27FC236}">
                <a16:creationId xmlns:a16="http://schemas.microsoft.com/office/drawing/2014/main" id="{BCA408CA-8BC4-A117-85A7-0CB4CE0FC2F6}"/>
              </a:ext>
            </a:extLst>
          </p:cNvPr>
          <p:cNvSpPr txBox="1">
            <a:spLocks/>
          </p:cNvSpPr>
          <p:nvPr/>
        </p:nvSpPr>
        <p:spPr>
          <a:xfrm>
            <a:off x="629728" y="1722612"/>
            <a:ext cx="10785524" cy="263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GB" sz="2600" dirty="0">
                <a:solidFill>
                  <a:schemeClr val="accent2">
                    <a:lumMod val="50000"/>
                  </a:schemeClr>
                </a:solidFill>
                <a:latin typeface="Rockwell Light" panose="02040303020102020203" pitchFamily="18" charset="0"/>
              </a:rPr>
              <a:t>settings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GB" sz="2600" dirty="0" err="1">
                <a:solidFill>
                  <a:schemeClr val="bg2">
                    <a:lumMod val="10000"/>
                  </a:schemeClr>
                </a:solidFill>
              </a:rPr>
              <a:t>relaciona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600" dirty="0" err="1">
                <a:solidFill>
                  <a:schemeClr val="bg2">
                    <a:lumMod val="10000"/>
                  </a:schemeClr>
                </a:solidFill>
                <a:latin typeface="Rockwell Light" panose="02040303020102020203" pitchFamily="18" charset="0"/>
              </a:rPr>
              <a:t>cohort_definition_id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  <a:latin typeface="Rockwell Light" panose="02040303020102020203" pitchFamily="18" charset="0"/>
              </a:rPr>
              <a:t> 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con </a:t>
            </a:r>
            <a:r>
              <a:rPr lang="en-GB" sz="2600" dirty="0" err="1">
                <a:solidFill>
                  <a:schemeClr val="bg2">
                    <a:lumMod val="10000"/>
                  </a:schemeClr>
                </a:solidFill>
                <a:latin typeface="Rockwell Light" panose="02040303020102020203" pitchFamily="18" charset="0"/>
              </a:rPr>
              <a:t>cohort_name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6" name="QuadreDeText 5">
            <a:extLst>
              <a:ext uri="{FF2B5EF4-FFF2-40B4-BE49-F238E27FC236}">
                <a16:creationId xmlns:a16="http://schemas.microsoft.com/office/drawing/2014/main" id="{EB5E2A31-3D43-6277-B748-F6596CB554BF}"/>
              </a:ext>
            </a:extLst>
          </p:cNvPr>
          <p:cNvSpPr txBox="1"/>
          <p:nvPr/>
        </p:nvSpPr>
        <p:spPr>
          <a:xfrm>
            <a:off x="2627808" y="2550203"/>
            <a:ext cx="69363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cdm$covid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8" name="Imatge 7">
            <a:extLst>
              <a:ext uri="{FF2B5EF4-FFF2-40B4-BE49-F238E27FC236}">
                <a16:creationId xmlns:a16="http://schemas.microsoft.com/office/drawing/2014/main" id="{3488078B-31B6-23BA-3AE4-914DDD8BE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818" y="3362460"/>
            <a:ext cx="7104362" cy="1818614"/>
          </a:xfrm>
          <a:prstGeom prst="rect">
            <a:avLst/>
          </a:prstGeom>
        </p:spPr>
      </p:pic>
      <p:sp>
        <p:nvSpPr>
          <p:cNvPr id="14" name="Títol 1">
            <a:extLst>
              <a:ext uri="{FF2B5EF4-FFF2-40B4-BE49-F238E27FC236}">
                <a16:creationId xmlns:a16="http://schemas.microsoft.com/office/drawing/2014/main" id="{8BE30900-EA86-B89A-A210-7F0012B570A6}"/>
              </a:ext>
            </a:extLst>
          </p:cNvPr>
          <p:cNvSpPr txBox="1">
            <a:spLocks/>
          </p:cNvSpPr>
          <p:nvPr/>
        </p:nvSpPr>
        <p:spPr>
          <a:xfrm>
            <a:off x="733964" y="120100"/>
            <a:ext cx="10724072" cy="6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>
                <a:solidFill>
                  <a:schemeClr val="bg2">
                    <a:lumMod val="10000"/>
                  </a:schemeClr>
                </a:solidFill>
              </a:rPr>
              <a:t>Atributos de las cohortes </a:t>
            </a:r>
            <a:endParaRPr lang="en-GB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598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E0A1D2-7F68-611F-2CD9-6A732BD34848}"/>
              </a:ext>
            </a:extLst>
          </p:cNvPr>
          <p:cNvSpPr/>
          <p:nvPr/>
        </p:nvSpPr>
        <p:spPr>
          <a:xfrm>
            <a:off x="-168215" y="-281464"/>
            <a:ext cx="12528430" cy="1118226"/>
          </a:xfrm>
          <a:prstGeom prst="rect">
            <a:avLst/>
          </a:prstGeom>
          <a:solidFill>
            <a:srgbClr val="840C06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D719E-C252-CAE5-15A1-71B6E2AB6619}"/>
              </a:ext>
            </a:extLst>
          </p:cNvPr>
          <p:cNvSpPr/>
          <p:nvPr/>
        </p:nvSpPr>
        <p:spPr>
          <a:xfrm>
            <a:off x="0" y="383706"/>
            <a:ext cx="629728" cy="120439"/>
          </a:xfrm>
          <a:prstGeom prst="rect">
            <a:avLst/>
          </a:prstGeom>
          <a:solidFill>
            <a:srgbClr val="840C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6E946AF-08B6-1FE9-33B4-652929DDE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119" y="-63609"/>
            <a:ext cx="1643560" cy="882043"/>
          </a:xfrm>
          <a:prstGeom prst="rect">
            <a:avLst/>
          </a:prstGeom>
        </p:spPr>
      </p:pic>
      <p:sp>
        <p:nvSpPr>
          <p:cNvPr id="11" name="QuadreDeText 10">
            <a:extLst>
              <a:ext uri="{FF2B5EF4-FFF2-40B4-BE49-F238E27FC236}">
                <a16:creationId xmlns:a16="http://schemas.microsoft.com/office/drawing/2014/main" id="{F65DC91C-3605-B3F5-0D50-D9C916936269}"/>
              </a:ext>
            </a:extLst>
          </p:cNvPr>
          <p:cNvSpPr txBox="1"/>
          <p:nvPr/>
        </p:nvSpPr>
        <p:spPr>
          <a:xfrm>
            <a:off x="11740549" y="6471416"/>
            <a:ext cx="43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18</a:t>
            </a:r>
          </a:p>
        </p:txBody>
      </p:sp>
      <p:sp>
        <p:nvSpPr>
          <p:cNvPr id="3" name="Contenidor de contingut 8">
            <a:extLst>
              <a:ext uri="{FF2B5EF4-FFF2-40B4-BE49-F238E27FC236}">
                <a16:creationId xmlns:a16="http://schemas.microsoft.com/office/drawing/2014/main" id="{BCA408CA-8BC4-A117-85A7-0CB4CE0FC2F6}"/>
              </a:ext>
            </a:extLst>
          </p:cNvPr>
          <p:cNvSpPr txBox="1">
            <a:spLocks/>
          </p:cNvSpPr>
          <p:nvPr/>
        </p:nvSpPr>
        <p:spPr>
          <a:xfrm>
            <a:off x="629728" y="1722612"/>
            <a:ext cx="10785524" cy="263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GB" sz="2600" dirty="0" err="1">
                <a:solidFill>
                  <a:schemeClr val="accent2">
                    <a:lumMod val="50000"/>
                  </a:schemeClr>
                </a:solidFill>
                <a:latin typeface="Rockwell Light" panose="02040303020102020203" pitchFamily="18" charset="0"/>
              </a:rPr>
              <a:t>cohortCount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GB" sz="2600" dirty="0" err="1">
                <a:solidFill>
                  <a:schemeClr val="bg2">
                    <a:lumMod val="10000"/>
                  </a:schemeClr>
                </a:solidFill>
              </a:rPr>
              <a:t>numero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 de records </a:t>
            </a:r>
            <a:r>
              <a:rPr lang="en-GB" sz="2600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 personas </a:t>
            </a:r>
            <a:r>
              <a:rPr lang="en-GB" sz="2600" dirty="0" err="1">
                <a:solidFill>
                  <a:schemeClr val="bg2">
                    <a:lumMod val="10000"/>
                  </a:schemeClr>
                </a:solidFill>
              </a:rPr>
              <a:t>en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600" dirty="0" err="1">
                <a:solidFill>
                  <a:schemeClr val="bg2">
                    <a:lumMod val="10000"/>
                  </a:schemeClr>
                </a:solidFill>
              </a:rPr>
              <a:t>cada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600" dirty="0" err="1">
                <a:solidFill>
                  <a:schemeClr val="bg2">
                    <a:lumMod val="10000"/>
                  </a:schemeClr>
                </a:solidFill>
              </a:rPr>
              <a:t>cohorte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7" name="QuadreDeText 6">
            <a:extLst>
              <a:ext uri="{FF2B5EF4-FFF2-40B4-BE49-F238E27FC236}">
                <a16:creationId xmlns:a16="http://schemas.microsoft.com/office/drawing/2014/main" id="{38580C03-471C-6394-CAA1-C9EE546C9B8A}"/>
              </a:ext>
            </a:extLst>
          </p:cNvPr>
          <p:cNvSpPr txBox="1"/>
          <p:nvPr/>
        </p:nvSpPr>
        <p:spPr>
          <a:xfrm>
            <a:off x="2627808" y="2550203"/>
            <a:ext cx="69363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cohortCount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cdm$covid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9" name="Imatge 8">
            <a:extLst>
              <a:ext uri="{FF2B5EF4-FFF2-40B4-BE49-F238E27FC236}">
                <a16:creationId xmlns:a16="http://schemas.microsoft.com/office/drawing/2014/main" id="{A27D2FEC-D555-0B3E-7004-B6D8FF74E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189" y="3398683"/>
            <a:ext cx="6575618" cy="1680984"/>
          </a:xfrm>
          <a:prstGeom prst="rect">
            <a:avLst/>
          </a:prstGeom>
        </p:spPr>
      </p:pic>
      <p:sp>
        <p:nvSpPr>
          <p:cNvPr id="14" name="Títol 1">
            <a:extLst>
              <a:ext uri="{FF2B5EF4-FFF2-40B4-BE49-F238E27FC236}">
                <a16:creationId xmlns:a16="http://schemas.microsoft.com/office/drawing/2014/main" id="{A82FC133-FEA8-D050-8EFC-9761B9DFC5F4}"/>
              </a:ext>
            </a:extLst>
          </p:cNvPr>
          <p:cNvSpPr txBox="1">
            <a:spLocks/>
          </p:cNvSpPr>
          <p:nvPr/>
        </p:nvSpPr>
        <p:spPr>
          <a:xfrm>
            <a:off x="733964" y="120100"/>
            <a:ext cx="10724072" cy="6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>
                <a:solidFill>
                  <a:schemeClr val="bg2">
                    <a:lumMod val="10000"/>
                  </a:schemeClr>
                </a:solidFill>
              </a:rPr>
              <a:t>Atributos de las cohortes </a:t>
            </a:r>
            <a:endParaRPr lang="en-GB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216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E0A1D2-7F68-611F-2CD9-6A732BD34848}"/>
              </a:ext>
            </a:extLst>
          </p:cNvPr>
          <p:cNvSpPr/>
          <p:nvPr/>
        </p:nvSpPr>
        <p:spPr>
          <a:xfrm>
            <a:off x="-168215" y="-281464"/>
            <a:ext cx="12528430" cy="1118226"/>
          </a:xfrm>
          <a:prstGeom prst="rect">
            <a:avLst/>
          </a:prstGeom>
          <a:solidFill>
            <a:srgbClr val="840C06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D719E-C252-CAE5-15A1-71B6E2AB6619}"/>
              </a:ext>
            </a:extLst>
          </p:cNvPr>
          <p:cNvSpPr/>
          <p:nvPr/>
        </p:nvSpPr>
        <p:spPr>
          <a:xfrm>
            <a:off x="0" y="383706"/>
            <a:ext cx="629728" cy="120439"/>
          </a:xfrm>
          <a:prstGeom prst="rect">
            <a:avLst/>
          </a:prstGeom>
          <a:solidFill>
            <a:srgbClr val="840C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6E946AF-08B6-1FE9-33B4-652929DDE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119" y="-63609"/>
            <a:ext cx="1643560" cy="882043"/>
          </a:xfrm>
          <a:prstGeom prst="rect">
            <a:avLst/>
          </a:prstGeom>
        </p:spPr>
      </p:pic>
      <p:sp>
        <p:nvSpPr>
          <p:cNvPr id="11" name="QuadreDeText 10">
            <a:extLst>
              <a:ext uri="{FF2B5EF4-FFF2-40B4-BE49-F238E27FC236}">
                <a16:creationId xmlns:a16="http://schemas.microsoft.com/office/drawing/2014/main" id="{F65DC91C-3605-B3F5-0D50-D9C916936269}"/>
              </a:ext>
            </a:extLst>
          </p:cNvPr>
          <p:cNvSpPr txBox="1"/>
          <p:nvPr/>
        </p:nvSpPr>
        <p:spPr>
          <a:xfrm>
            <a:off x="11740549" y="6471416"/>
            <a:ext cx="43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19</a:t>
            </a:r>
          </a:p>
        </p:txBody>
      </p:sp>
      <p:sp>
        <p:nvSpPr>
          <p:cNvPr id="3" name="Contenidor de contingut 8">
            <a:extLst>
              <a:ext uri="{FF2B5EF4-FFF2-40B4-BE49-F238E27FC236}">
                <a16:creationId xmlns:a16="http://schemas.microsoft.com/office/drawing/2014/main" id="{BCA408CA-8BC4-A117-85A7-0CB4CE0FC2F6}"/>
              </a:ext>
            </a:extLst>
          </p:cNvPr>
          <p:cNvSpPr txBox="1">
            <a:spLocks/>
          </p:cNvSpPr>
          <p:nvPr/>
        </p:nvSpPr>
        <p:spPr>
          <a:xfrm>
            <a:off x="629728" y="1722612"/>
            <a:ext cx="10785524" cy="263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- </a:t>
            </a:r>
            <a:r>
              <a:rPr lang="en-GB" sz="2600" dirty="0">
                <a:solidFill>
                  <a:schemeClr val="accent2">
                    <a:lumMod val="50000"/>
                  </a:schemeClr>
                </a:solidFill>
                <a:latin typeface="Rockwell Light" panose="02040303020102020203" pitchFamily="18" charset="0"/>
              </a:rPr>
              <a:t>attrition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GB" sz="2600" dirty="0" err="1">
                <a:solidFill>
                  <a:schemeClr val="bg2">
                    <a:lumMod val="10000"/>
                  </a:schemeClr>
                </a:solidFill>
              </a:rPr>
              <a:t>regles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600" dirty="0" err="1">
                <a:solidFill>
                  <a:schemeClr val="bg2">
                    <a:lumMod val="10000"/>
                  </a:schemeClr>
                </a:solidFill>
              </a:rPr>
              <a:t>d’exclusió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 i </a:t>
            </a:r>
            <a:r>
              <a:rPr lang="en-GB" sz="2600" dirty="0" err="1">
                <a:solidFill>
                  <a:schemeClr val="bg2">
                    <a:lumMod val="10000"/>
                  </a:schemeClr>
                </a:solidFill>
              </a:rPr>
              <a:t>inclusió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 per </a:t>
            </a:r>
            <a:r>
              <a:rPr lang="en-GB" sz="2600" dirty="0" err="1">
                <a:solidFill>
                  <a:schemeClr val="bg2">
                    <a:lumMod val="10000"/>
                  </a:schemeClr>
                </a:solidFill>
              </a:rPr>
              <a:t>cada</a:t>
            </a:r>
            <a:r>
              <a:rPr lang="en-GB" sz="2600" dirty="0">
                <a:solidFill>
                  <a:schemeClr val="bg2">
                    <a:lumMod val="10000"/>
                  </a:schemeClr>
                </a:solidFill>
              </a:rPr>
              <a:t> cohort.</a:t>
            </a:r>
          </a:p>
        </p:txBody>
      </p:sp>
      <p:pic>
        <p:nvPicPr>
          <p:cNvPr id="8" name="Imatge 7">
            <a:extLst>
              <a:ext uri="{FF2B5EF4-FFF2-40B4-BE49-F238E27FC236}">
                <a16:creationId xmlns:a16="http://schemas.microsoft.com/office/drawing/2014/main" id="{CE83A67B-961D-2C7D-20D9-03C2CC383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64" y="3498506"/>
            <a:ext cx="10535068" cy="1639734"/>
          </a:xfrm>
          <a:prstGeom prst="rect">
            <a:avLst/>
          </a:prstGeom>
        </p:spPr>
      </p:pic>
      <p:sp>
        <p:nvSpPr>
          <p:cNvPr id="9" name="QuadreDeText 8">
            <a:extLst>
              <a:ext uri="{FF2B5EF4-FFF2-40B4-BE49-F238E27FC236}">
                <a16:creationId xmlns:a16="http://schemas.microsoft.com/office/drawing/2014/main" id="{1BC126E2-23B3-06C6-E911-32C84D7F3ADD}"/>
              </a:ext>
            </a:extLst>
          </p:cNvPr>
          <p:cNvSpPr txBox="1"/>
          <p:nvPr/>
        </p:nvSpPr>
        <p:spPr>
          <a:xfrm>
            <a:off x="2627808" y="2550203"/>
            <a:ext cx="69363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attrition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cdm$covid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4" name="Títol 1">
            <a:extLst>
              <a:ext uri="{FF2B5EF4-FFF2-40B4-BE49-F238E27FC236}">
                <a16:creationId xmlns:a16="http://schemas.microsoft.com/office/drawing/2014/main" id="{74BD3391-C8D0-1210-8237-932C2A531C0A}"/>
              </a:ext>
            </a:extLst>
          </p:cNvPr>
          <p:cNvSpPr txBox="1">
            <a:spLocks/>
          </p:cNvSpPr>
          <p:nvPr/>
        </p:nvSpPr>
        <p:spPr>
          <a:xfrm>
            <a:off x="733964" y="120100"/>
            <a:ext cx="10724072" cy="6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>
                <a:solidFill>
                  <a:schemeClr val="bg2">
                    <a:lumMod val="10000"/>
                  </a:schemeClr>
                </a:solidFill>
              </a:rPr>
              <a:t>Atributos de las cohortes </a:t>
            </a:r>
            <a:endParaRPr lang="en-GB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037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E0A1D2-7F68-611F-2CD9-6A732BD34848}"/>
              </a:ext>
            </a:extLst>
          </p:cNvPr>
          <p:cNvSpPr/>
          <p:nvPr/>
        </p:nvSpPr>
        <p:spPr>
          <a:xfrm>
            <a:off x="-168215" y="-281464"/>
            <a:ext cx="12528430" cy="1118226"/>
          </a:xfrm>
          <a:prstGeom prst="rect">
            <a:avLst/>
          </a:prstGeom>
          <a:solidFill>
            <a:srgbClr val="840C06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ol 1">
            <a:extLst>
              <a:ext uri="{FF2B5EF4-FFF2-40B4-BE49-F238E27FC236}">
                <a16:creationId xmlns:a16="http://schemas.microsoft.com/office/drawing/2014/main" id="{0D1DAA14-60A6-F862-2D18-B07A18AC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64" y="120100"/>
            <a:ext cx="10724072" cy="64765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Leer </a:t>
            </a:r>
            <a:r>
              <a:rPr lang="en-GB" b="1" dirty="0" err="1"/>
              <a:t>cohortes</a:t>
            </a:r>
            <a:r>
              <a:rPr lang="en-GB" b="1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D719E-C252-CAE5-15A1-71B6E2AB6619}"/>
              </a:ext>
            </a:extLst>
          </p:cNvPr>
          <p:cNvSpPr/>
          <p:nvPr/>
        </p:nvSpPr>
        <p:spPr>
          <a:xfrm>
            <a:off x="0" y="383706"/>
            <a:ext cx="629728" cy="120439"/>
          </a:xfrm>
          <a:prstGeom prst="rect">
            <a:avLst/>
          </a:prstGeom>
          <a:solidFill>
            <a:srgbClr val="840C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6E946AF-08B6-1FE9-33B4-652929DDE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119" y="-63609"/>
            <a:ext cx="1643560" cy="882043"/>
          </a:xfrm>
          <a:prstGeom prst="rect">
            <a:avLst/>
          </a:prstGeom>
        </p:spPr>
      </p:pic>
      <p:sp>
        <p:nvSpPr>
          <p:cNvPr id="11" name="QuadreDeText 10">
            <a:extLst>
              <a:ext uri="{FF2B5EF4-FFF2-40B4-BE49-F238E27FC236}">
                <a16:creationId xmlns:a16="http://schemas.microsoft.com/office/drawing/2014/main" id="{F65DC91C-3605-B3F5-0D50-D9C916936269}"/>
              </a:ext>
            </a:extLst>
          </p:cNvPr>
          <p:cNvSpPr txBox="1"/>
          <p:nvPr/>
        </p:nvSpPr>
        <p:spPr>
          <a:xfrm>
            <a:off x="11740549" y="6471416"/>
            <a:ext cx="43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20</a:t>
            </a:r>
          </a:p>
        </p:txBody>
      </p:sp>
      <p:sp>
        <p:nvSpPr>
          <p:cNvPr id="9" name="Contenidor de contingut 8">
            <a:extLst>
              <a:ext uri="{FF2B5EF4-FFF2-40B4-BE49-F238E27FC236}">
                <a16:creationId xmlns:a16="http://schemas.microsoft.com/office/drawing/2014/main" id="{B8141CAC-6408-BEE2-CDA5-239D1B210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29" y="1384342"/>
            <a:ext cx="11037541" cy="124379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1800"/>
              </a:spcBef>
              <a:buNone/>
            </a:pP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Si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tenemos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tablas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creadas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que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hemos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guardado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en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el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schema de results, con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el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argumento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“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cohort_tables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”:</a:t>
            </a:r>
          </a:p>
        </p:txBody>
      </p:sp>
      <p:sp>
        <p:nvSpPr>
          <p:cNvPr id="3" name="QuadreDeText 2">
            <a:extLst>
              <a:ext uri="{FF2B5EF4-FFF2-40B4-BE49-F238E27FC236}">
                <a16:creationId xmlns:a16="http://schemas.microsoft.com/office/drawing/2014/main" id="{9FB6B8F3-6D84-5BEC-4731-485792370E72}"/>
              </a:ext>
            </a:extLst>
          </p:cNvPr>
          <p:cNvSpPr txBox="1"/>
          <p:nvPr/>
        </p:nvSpPr>
        <p:spPr>
          <a:xfrm>
            <a:off x="2578195" y="3148175"/>
            <a:ext cx="6936381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cdm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cdm_from_con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cdm_schema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cdm_database_schema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write_schema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results_database_schema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cohort_tables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“covid"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Contenidor de contingut 8">
            <a:extLst>
              <a:ext uri="{FF2B5EF4-FFF2-40B4-BE49-F238E27FC236}">
                <a16:creationId xmlns:a16="http://schemas.microsoft.com/office/drawing/2014/main" id="{616348BA-3A30-300E-9197-5ABF018EC914}"/>
              </a:ext>
            </a:extLst>
          </p:cNvPr>
          <p:cNvSpPr txBox="1">
            <a:spLocks/>
          </p:cNvSpPr>
          <p:nvPr/>
        </p:nvSpPr>
        <p:spPr>
          <a:xfrm>
            <a:off x="131532" y="6340050"/>
            <a:ext cx="10938907" cy="39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000" b="1" dirty="0">
                <a:solidFill>
                  <a:srgbClr val="840C06"/>
                </a:solidFill>
              </a:rPr>
              <a:t>!! </a:t>
            </a:r>
            <a:r>
              <a:rPr lang="es-ES" sz="2000" b="1" dirty="0">
                <a:solidFill>
                  <a:srgbClr val="840C06"/>
                </a:solidFill>
              </a:rPr>
              <a:t>Esto no será posible con la base de datos sintética con la que trabajaremos en las prácticas.</a:t>
            </a:r>
            <a:endParaRPr lang="en-GB" sz="2000" b="1" dirty="0">
              <a:solidFill>
                <a:srgbClr val="840C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42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E0A1D2-7F68-611F-2CD9-6A732BD34848}"/>
              </a:ext>
            </a:extLst>
          </p:cNvPr>
          <p:cNvSpPr/>
          <p:nvPr/>
        </p:nvSpPr>
        <p:spPr>
          <a:xfrm>
            <a:off x="-168215" y="-281464"/>
            <a:ext cx="12528430" cy="1118226"/>
          </a:xfrm>
          <a:prstGeom prst="rect">
            <a:avLst/>
          </a:prstGeom>
          <a:solidFill>
            <a:srgbClr val="840C06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ol 1">
            <a:extLst>
              <a:ext uri="{FF2B5EF4-FFF2-40B4-BE49-F238E27FC236}">
                <a16:creationId xmlns:a16="http://schemas.microsoft.com/office/drawing/2014/main" id="{0D1DAA14-60A6-F862-2D18-B07A18AC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64" y="120100"/>
            <a:ext cx="10724072" cy="64765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R y SQL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E47BA5CE-F663-4EAF-8E79-5A498D7E9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9" y="1344781"/>
            <a:ext cx="11509642" cy="517972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b="1" dirty="0">
                <a:latin typeface="Aptos" panose="020B0004020202020204" pitchFamily="34" charset="0"/>
              </a:rPr>
              <a:t>R</a:t>
            </a:r>
          </a:p>
          <a:p>
            <a:pPr lvl="1">
              <a:spcBef>
                <a:spcPts val="1200"/>
              </a:spcBef>
            </a:pPr>
            <a:r>
              <a:rPr lang="es-ES" dirty="0">
                <a:latin typeface="Aptos" panose="020B0004020202020204" pitchFamily="34" charset="0"/>
              </a:rPr>
              <a:t>Lenguaje de programación ampliamente utilizado en estadística.</a:t>
            </a:r>
          </a:p>
          <a:p>
            <a:pPr lvl="1">
              <a:spcBef>
                <a:spcPts val="1200"/>
              </a:spcBef>
            </a:pPr>
            <a:r>
              <a:rPr lang="es-ES" dirty="0">
                <a:latin typeface="Aptos" panose="020B0004020202020204" pitchFamily="34" charset="0"/>
              </a:rPr>
              <a:t>R es fuerte en la manipulación de datos, el análisis estadístico y la visualización.</a:t>
            </a:r>
          </a:p>
          <a:p>
            <a:pPr lvl="1">
              <a:spcBef>
                <a:spcPts val="1200"/>
              </a:spcBef>
            </a:pPr>
            <a:r>
              <a:rPr lang="es-ES" dirty="0">
                <a:latin typeface="Aptos" panose="020B0004020202020204" pitchFamily="34" charset="0"/>
              </a:rPr>
              <a:t>Problema: podría no ser eficiente por grandes bases de datos.</a:t>
            </a:r>
          </a:p>
          <a:p>
            <a:pPr lvl="1">
              <a:spcBef>
                <a:spcPts val="1200"/>
              </a:spcBef>
            </a:pPr>
            <a:endParaRPr lang="en-GB" b="1" dirty="0">
              <a:latin typeface="Aptos" panose="020B0004020202020204" pitchFamily="34" charset="0"/>
            </a:endParaRPr>
          </a:p>
          <a:p>
            <a:r>
              <a:rPr lang="en-GB" b="1" dirty="0">
                <a:latin typeface="Aptos" panose="020B0004020202020204" pitchFamily="34" charset="0"/>
              </a:rPr>
              <a:t>Structured Query Language (SQL)</a:t>
            </a:r>
          </a:p>
          <a:p>
            <a:pPr lvl="1">
              <a:spcBef>
                <a:spcPts val="1200"/>
              </a:spcBef>
            </a:pPr>
            <a:r>
              <a:rPr lang="es-ES" dirty="0">
                <a:latin typeface="Aptos" panose="020B0004020202020204" pitchFamily="34" charset="0"/>
              </a:rPr>
              <a:t>Lenguaje estándar por bases de datos.</a:t>
            </a:r>
          </a:p>
          <a:p>
            <a:pPr lvl="1">
              <a:spcBef>
                <a:spcPts val="1200"/>
              </a:spcBef>
            </a:pPr>
            <a:r>
              <a:rPr lang="es-ES" dirty="0">
                <a:latin typeface="Aptos" panose="020B0004020202020204" pitchFamily="34" charset="0"/>
              </a:rPr>
              <a:t>SQL está optimizado para manejar y manipular grandes bases de datos. Además proporciona mecanismos para controlar el acceso a su base de datos.</a:t>
            </a:r>
          </a:p>
          <a:p>
            <a:pPr lvl="1">
              <a:spcBef>
                <a:spcPts val="1200"/>
              </a:spcBef>
            </a:pPr>
            <a:r>
              <a:rPr lang="en-GB" dirty="0" err="1">
                <a:latin typeface="Aptos" panose="020B0004020202020204" pitchFamily="34" charset="0"/>
              </a:rPr>
              <a:t>Problema</a:t>
            </a:r>
            <a:r>
              <a:rPr lang="en-GB" dirty="0">
                <a:latin typeface="Aptos" panose="020B0004020202020204" pitchFamily="34" charset="0"/>
              </a:rPr>
              <a:t>: no </a:t>
            </a:r>
            <a:r>
              <a:rPr lang="en-GB" dirty="0" err="1">
                <a:latin typeface="Aptos" panose="020B0004020202020204" pitchFamily="34" charset="0"/>
              </a:rPr>
              <a:t>tiene</a:t>
            </a:r>
            <a:r>
              <a:rPr lang="en-GB" dirty="0">
                <a:latin typeface="Aptos" panose="020B0004020202020204" pitchFamily="34" charset="0"/>
              </a:rPr>
              <a:t> </a:t>
            </a:r>
            <a:r>
              <a:rPr lang="en-GB" dirty="0" err="1">
                <a:latin typeface="Aptos" panose="020B0004020202020204" pitchFamily="34" charset="0"/>
              </a:rPr>
              <a:t>soporte</a:t>
            </a:r>
            <a:r>
              <a:rPr lang="en-GB" dirty="0">
                <a:latin typeface="Aptos" panose="020B0004020202020204" pitchFamily="34" charset="0"/>
              </a:rPr>
              <a:t> para </a:t>
            </a:r>
            <a:r>
              <a:rPr lang="en-GB" dirty="0" err="1">
                <a:latin typeface="Aptos" panose="020B0004020202020204" pitchFamily="34" charset="0"/>
              </a:rPr>
              <a:t>realizar</a:t>
            </a:r>
            <a:r>
              <a:rPr lang="en-GB" dirty="0">
                <a:latin typeface="Aptos" panose="020B0004020202020204" pitchFamily="34" charset="0"/>
              </a:rPr>
              <a:t> </a:t>
            </a:r>
            <a:r>
              <a:rPr lang="en-GB" dirty="0" err="1">
                <a:latin typeface="Aptos" panose="020B0004020202020204" pitchFamily="34" charset="0"/>
              </a:rPr>
              <a:t>operaciones</a:t>
            </a:r>
            <a:r>
              <a:rPr lang="en-GB" dirty="0">
                <a:latin typeface="Aptos" panose="020B0004020202020204" pitchFamily="34" charset="0"/>
              </a:rPr>
              <a:t> </a:t>
            </a:r>
            <a:r>
              <a:rPr lang="en-GB" dirty="0" err="1">
                <a:latin typeface="Aptos" panose="020B0004020202020204" pitchFamily="34" charset="0"/>
              </a:rPr>
              <a:t>estadísticas</a:t>
            </a:r>
            <a:r>
              <a:rPr lang="en-GB" dirty="0">
                <a:latin typeface="Aptos" panose="020B0004020202020204" pitchFamily="34" charset="0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D719E-C252-CAE5-15A1-71B6E2AB6619}"/>
              </a:ext>
            </a:extLst>
          </p:cNvPr>
          <p:cNvSpPr/>
          <p:nvPr/>
        </p:nvSpPr>
        <p:spPr>
          <a:xfrm>
            <a:off x="0" y="383706"/>
            <a:ext cx="629728" cy="120439"/>
          </a:xfrm>
          <a:prstGeom prst="rect">
            <a:avLst/>
          </a:prstGeom>
          <a:solidFill>
            <a:srgbClr val="840C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4" descr="Sad face - Free smileys icons">
            <a:extLst>
              <a:ext uri="{FF2B5EF4-FFF2-40B4-BE49-F238E27FC236}">
                <a16:creationId xmlns:a16="http://schemas.microsoft.com/office/drawing/2014/main" id="{939CB1C6-F8AA-EAAA-AFEA-0A3CB5AFA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49" y="5524037"/>
            <a:ext cx="439947" cy="43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6E946AF-08B6-1FE9-33B4-652929DDE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119" y="-63609"/>
            <a:ext cx="1643560" cy="882043"/>
          </a:xfrm>
          <a:prstGeom prst="rect">
            <a:avLst/>
          </a:prstGeom>
        </p:spPr>
      </p:pic>
      <p:sp>
        <p:nvSpPr>
          <p:cNvPr id="11" name="QuadreDeText 10">
            <a:extLst>
              <a:ext uri="{FF2B5EF4-FFF2-40B4-BE49-F238E27FC236}">
                <a16:creationId xmlns:a16="http://schemas.microsoft.com/office/drawing/2014/main" id="{F65DC91C-3605-B3F5-0D50-D9C916936269}"/>
              </a:ext>
            </a:extLst>
          </p:cNvPr>
          <p:cNvSpPr txBox="1"/>
          <p:nvPr/>
        </p:nvSpPr>
        <p:spPr>
          <a:xfrm>
            <a:off x="11740549" y="6471416"/>
            <a:ext cx="43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</a:t>
            </a:r>
          </a:p>
        </p:txBody>
      </p:sp>
      <p:pic>
        <p:nvPicPr>
          <p:cNvPr id="12" name="Picture 2" descr="Apreciar Buena Como Color Plano Icono Vector Icono Ba Observaciones PNG ,  Buen Clipart, Convertidor De Iconos, Iconos De Fitness PNG y Vector para  Descargar Gratis | Pngtree">
            <a:extLst>
              <a:ext uri="{FF2B5EF4-FFF2-40B4-BE49-F238E27FC236}">
                <a16:creationId xmlns:a16="http://schemas.microsoft.com/office/drawing/2014/main" id="{8378E95B-7E03-FB5A-44E2-DD21CA888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8" y="1785129"/>
            <a:ext cx="550653" cy="55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Apreciar Buena Como Color Plano Icono Vector Icono Ba Observaciones PNG ,  Buen Clipart, Convertidor De Iconos, Iconos De Fitness PNG y Vector para  Descargar Gratis | Pngtree">
            <a:extLst>
              <a:ext uri="{FF2B5EF4-FFF2-40B4-BE49-F238E27FC236}">
                <a16:creationId xmlns:a16="http://schemas.microsoft.com/office/drawing/2014/main" id="{54F14102-0D0E-1A83-5B7F-40BC570D8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9" y="2222995"/>
            <a:ext cx="550653" cy="55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Apreciar Buena Como Color Plano Icono Vector Icono Ba Observaciones PNG ,  Buen Clipart, Convertidor De Iconos, Iconos De Fitness PNG y Vector para  Descargar Gratis | Pngtree">
            <a:extLst>
              <a:ext uri="{FF2B5EF4-FFF2-40B4-BE49-F238E27FC236}">
                <a16:creationId xmlns:a16="http://schemas.microsoft.com/office/drawing/2014/main" id="{50FBF04A-1C6F-47F9-291F-9F3926744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58" y="4195132"/>
            <a:ext cx="550653" cy="55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Apreciar Buena Como Color Plano Icono Vector Icono Ba Observaciones PNG ,  Buen Clipart, Convertidor De Iconos, Iconos De Fitness PNG y Vector para  Descargar Gratis | Pngtree">
            <a:extLst>
              <a:ext uri="{FF2B5EF4-FFF2-40B4-BE49-F238E27FC236}">
                <a16:creationId xmlns:a16="http://schemas.microsoft.com/office/drawing/2014/main" id="{7989535F-0144-37D0-293A-8B4281131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97" y="4660861"/>
            <a:ext cx="550653" cy="55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Sad face - Free smileys icons">
            <a:extLst>
              <a:ext uri="{FF2B5EF4-FFF2-40B4-BE49-F238E27FC236}">
                <a16:creationId xmlns:a16="http://schemas.microsoft.com/office/drawing/2014/main" id="{6F7E5695-175E-4E45-B634-E42B5F9F3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87" y="2809338"/>
            <a:ext cx="439947" cy="43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172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E0A1D2-7F68-611F-2CD9-6A732BD34848}"/>
              </a:ext>
            </a:extLst>
          </p:cNvPr>
          <p:cNvSpPr/>
          <p:nvPr/>
        </p:nvSpPr>
        <p:spPr>
          <a:xfrm>
            <a:off x="-168215" y="-281464"/>
            <a:ext cx="12528430" cy="1118226"/>
          </a:xfrm>
          <a:prstGeom prst="rect">
            <a:avLst/>
          </a:prstGeom>
          <a:solidFill>
            <a:srgbClr val="840C06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ol 1">
            <a:extLst>
              <a:ext uri="{FF2B5EF4-FFF2-40B4-BE49-F238E27FC236}">
                <a16:creationId xmlns:a16="http://schemas.microsoft.com/office/drawing/2014/main" id="{0D1DAA14-60A6-F862-2D18-B07A18AC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64" y="120100"/>
            <a:ext cx="10724072" cy="647650"/>
          </a:xfrm>
        </p:spPr>
        <p:txBody>
          <a:bodyPr>
            <a:normAutofit fontScale="90000"/>
          </a:bodyPr>
          <a:lstStyle/>
          <a:p>
            <a:r>
              <a:rPr lang="en-GB" b="1" dirty="0" err="1"/>
              <a:t>Prefijo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D719E-C252-CAE5-15A1-71B6E2AB6619}"/>
              </a:ext>
            </a:extLst>
          </p:cNvPr>
          <p:cNvSpPr/>
          <p:nvPr/>
        </p:nvSpPr>
        <p:spPr>
          <a:xfrm>
            <a:off x="0" y="383706"/>
            <a:ext cx="629728" cy="120439"/>
          </a:xfrm>
          <a:prstGeom prst="rect">
            <a:avLst/>
          </a:prstGeom>
          <a:solidFill>
            <a:srgbClr val="840C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6E946AF-08B6-1FE9-33B4-652929DDE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119" y="-63609"/>
            <a:ext cx="1643560" cy="882043"/>
          </a:xfrm>
          <a:prstGeom prst="rect">
            <a:avLst/>
          </a:prstGeom>
        </p:spPr>
      </p:pic>
      <p:sp>
        <p:nvSpPr>
          <p:cNvPr id="11" name="QuadreDeText 10">
            <a:extLst>
              <a:ext uri="{FF2B5EF4-FFF2-40B4-BE49-F238E27FC236}">
                <a16:creationId xmlns:a16="http://schemas.microsoft.com/office/drawing/2014/main" id="{F65DC91C-3605-B3F5-0D50-D9C916936269}"/>
              </a:ext>
            </a:extLst>
          </p:cNvPr>
          <p:cNvSpPr txBox="1"/>
          <p:nvPr/>
        </p:nvSpPr>
        <p:spPr>
          <a:xfrm>
            <a:off x="11740549" y="6471416"/>
            <a:ext cx="43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21</a:t>
            </a:r>
          </a:p>
        </p:txBody>
      </p:sp>
      <p:sp>
        <p:nvSpPr>
          <p:cNvPr id="9" name="Contenidor de contingut 8">
            <a:extLst>
              <a:ext uri="{FF2B5EF4-FFF2-40B4-BE49-F238E27FC236}">
                <a16:creationId xmlns:a16="http://schemas.microsoft.com/office/drawing/2014/main" id="{B8141CAC-6408-BEE2-CDA5-239D1B210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537" y="1432920"/>
            <a:ext cx="11037541" cy="4407331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10000"/>
              </a:lnSpc>
              <a:spcBef>
                <a:spcPts val="1800"/>
              </a:spcBef>
              <a:buNone/>
            </a:pPr>
            <a:r>
              <a:rPr lang="es-ES" dirty="0">
                <a:solidFill>
                  <a:schemeClr val="bg2">
                    <a:lumMod val="10000"/>
                  </a:schemeClr>
                </a:solidFill>
              </a:rPr>
              <a:t>Una buena práctica al trabajar como OMOP es el uso de un prefijo para identificar que tablas pertenecen a cada investigador y/o proyecto.</a:t>
            </a:r>
          </a:p>
          <a:p>
            <a:pPr marL="0" indent="0" algn="just">
              <a:lnSpc>
                <a:spcPct val="110000"/>
              </a:lnSpc>
              <a:spcBef>
                <a:spcPts val="1800"/>
              </a:spcBef>
              <a:buNone/>
            </a:pPr>
            <a:endParaRPr lang="es-ES" sz="1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1800"/>
              </a:spcBef>
              <a:buNone/>
            </a:pPr>
            <a:r>
              <a:rPr lang="es-ES" dirty="0">
                <a:solidFill>
                  <a:schemeClr val="bg2">
                    <a:lumMod val="10000"/>
                  </a:schemeClr>
                </a:solidFill>
              </a:rPr>
              <a:t>Por ejemplo, si dos investigadores crean una tabla “medicamentos” distintas, se pueden </a:t>
            </a:r>
            <a:r>
              <a:rPr lang="es-ES" dirty="0" err="1">
                <a:solidFill>
                  <a:schemeClr val="bg2">
                    <a:lumMod val="10000"/>
                  </a:schemeClr>
                </a:solidFill>
              </a:rPr>
              <a:t>sobreescribir</a:t>
            </a:r>
            <a:r>
              <a:rPr lang="es-ES" dirty="0">
                <a:solidFill>
                  <a:schemeClr val="bg2">
                    <a:lumMod val="10000"/>
                  </a:schemeClr>
                </a:solidFill>
              </a:rPr>
              <a:t> las tablas de modo que uno de ellos estará trabajando con una tabla que no contiene la información que quería.</a:t>
            </a:r>
          </a:p>
          <a:p>
            <a:pPr marL="0" indent="0" algn="just">
              <a:lnSpc>
                <a:spcPct val="110000"/>
              </a:lnSpc>
              <a:spcBef>
                <a:spcPts val="1800"/>
              </a:spcBef>
              <a:buNone/>
            </a:pPr>
            <a:endParaRPr lang="es-ES" sz="2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1800"/>
              </a:spcBef>
              <a:buNone/>
            </a:pPr>
            <a:r>
              <a:rPr lang="es-ES" dirty="0">
                <a:solidFill>
                  <a:schemeClr val="bg2">
                    <a:lumMod val="10000"/>
                  </a:schemeClr>
                </a:solidFill>
              </a:rPr>
              <a:t>Para ello identificamos las tablas con un prefijo (por ejemplo, las iniciales del investigador o el número del proyecto).</a:t>
            </a:r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554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E0A1D2-7F68-611F-2CD9-6A732BD34848}"/>
              </a:ext>
            </a:extLst>
          </p:cNvPr>
          <p:cNvSpPr/>
          <p:nvPr/>
        </p:nvSpPr>
        <p:spPr>
          <a:xfrm>
            <a:off x="-168215" y="-281464"/>
            <a:ext cx="12528430" cy="1118226"/>
          </a:xfrm>
          <a:prstGeom prst="rect">
            <a:avLst/>
          </a:prstGeom>
          <a:solidFill>
            <a:srgbClr val="840C06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ol 1">
            <a:extLst>
              <a:ext uri="{FF2B5EF4-FFF2-40B4-BE49-F238E27FC236}">
                <a16:creationId xmlns:a16="http://schemas.microsoft.com/office/drawing/2014/main" id="{0D1DAA14-60A6-F862-2D18-B07A18AC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64" y="120100"/>
            <a:ext cx="10724072" cy="647650"/>
          </a:xfrm>
        </p:spPr>
        <p:txBody>
          <a:bodyPr>
            <a:normAutofit fontScale="90000"/>
          </a:bodyPr>
          <a:lstStyle/>
          <a:p>
            <a:r>
              <a:rPr lang="en-GB" b="1" dirty="0" err="1"/>
              <a:t>Prefijo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D719E-C252-CAE5-15A1-71B6E2AB6619}"/>
              </a:ext>
            </a:extLst>
          </p:cNvPr>
          <p:cNvSpPr/>
          <p:nvPr/>
        </p:nvSpPr>
        <p:spPr>
          <a:xfrm>
            <a:off x="0" y="383706"/>
            <a:ext cx="629728" cy="120439"/>
          </a:xfrm>
          <a:prstGeom prst="rect">
            <a:avLst/>
          </a:prstGeom>
          <a:solidFill>
            <a:srgbClr val="840C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6E946AF-08B6-1FE9-33B4-652929DDE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119" y="-63609"/>
            <a:ext cx="1643560" cy="882043"/>
          </a:xfrm>
          <a:prstGeom prst="rect">
            <a:avLst/>
          </a:prstGeom>
        </p:spPr>
      </p:pic>
      <p:sp>
        <p:nvSpPr>
          <p:cNvPr id="11" name="QuadreDeText 10">
            <a:extLst>
              <a:ext uri="{FF2B5EF4-FFF2-40B4-BE49-F238E27FC236}">
                <a16:creationId xmlns:a16="http://schemas.microsoft.com/office/drawing/2014/main" id="{F65DC91C-3605-B3F5-0D50-D9C916936269}"/>
              </a:ext>
            </a:extLst>
          </p:cNvPr>
          <p:cNvSpPr txBox="1"/>
          <p:nvPr/>
        </p:nvSpPr>
        <p:spPr>
          <a:xfrm>
            <a:off x="11740549" y="6471416"/>
            <a:ext cx="43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22</a:t>
            </a:r>
          </a:p>
        </p:txBody>
      </p:sp>
      <p:sp>
        <p:nvSpPr>
          <p:cNvPr id="20" name="QuadreDeText 19">
            <a:extLst>
              <a:ext uri="{FF2B5EF4-FFF2-40B4-BE49-F238E27FC236}">
                <a16:creationId xmlns:a16="http://schemas.microsoft.com/office/drawing/2014/main" id="{F90017CB-0A7F-9D47-4642-77C289995CF7}"/>
              </a:ext>
            </a:extLst>
          </p:cNvPr>
          <p:cNvSpPr txBox="1"/>
          <p:nvPr/>
        </p:nvSpPr>
        <p:spPr>
          <a:xfrm>
            <a:off x="399756" y="2361427"/>
            <a:ext cx="11392487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CDMConnector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cdm_database_schema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"..."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results_database_schema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"..."</a:t>
            </a:r>
          </a:p>
          <a:p>
            <a:endParaRPr lang="en-GB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cdm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cdm_from_con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cdm_schema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cdm_database_schema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write_schema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“schema”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results_database_schema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“prefix”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GB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curso_omop</a:t>
            </a:r>
            <a:r>
              <a:rPr lang="en-GB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6040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E0A1D2-7F68-611F-2CD9-6A732BD34848}"/>
              </a:ext>
            </a:extLst>
          </p:cNvPr>
          <p:cNvSpPr/>
          <p:nvPr/>
        </p:nvSpPr>
        <p:spPr>
          <a:xfrm>
            <a:off x="-168215" y="-281464"/>
            <a:ext cx="12528430" cy="1118226"/>
          </a:xfrm>
          <a:prstGeom prst="rect">
            <a:avLst/>
          </a:prstGeom>
          <a:solidFill>
            <a:srgbClr val="840C06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ol 1">
            <a:extLst>
              <a:ext uri="{FF2B5EF4-FFF2-40B4-BE49-F238E27FC236}">
                <a16:creationId xmlns:a16="http://schemas.microsoft.com/office/drawing/2014/main" id="{0D1DAA14-60A6-F862-2D18-B07A18AC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64" y="120100"/>
            <a:ext cx="10724072" cy="64765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bg2">
                    <a:lumMod val="10000"/>
                  </a:schemeClr>
                </a:solidFill>
              </a:rPr>
              <a:t>PRÁCTICA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D719E-C252-CAE5-15A1-71B6E2AB6619}"/>
              </a:ext>
            </a:extLst>
          </p:cNvPr>
          <p:cNvSpPr/>
          <p:nvPr/>
        </p:nvSpPr>
        <p:spPr>
          <a:xfrm>
            <a:off x="0" y="383706"/>
            <a:ext cx="629728" cy="120439"/>
          </a:xfrm>
          <a:prstGeom prst="rect">
            <a:avLst/>
          </a:prstGeom>
          <a:solidFill>
            <a:srgbClr val="840C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6E946AF-08B6-1FE9-33B4-652929DDE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119" y="-63609"/>
            <a:ext cx="1643560" cy="882043"/>
          </a:xfrm>
          <a:prstGeom prst="rect">
            <a:avLst/>
          </a:prstGeom>
        </p:spPr>
      </p:pic>
      <p:sp>
        <p:nvSpPr>
          <p:cNvPr id="11" name="QuadreDeText 10">
            <a:extLst>
              <a:ext uri="{FF2B5EF4-FFF2-40B4-BE49-F238E27FC236}">
                <a16:creationId xmlns:a16="http://schemas.microsoft.com/office/drawing/2014/main" id="{F65DC91C-3605-B3F5-0D50-D9C916936269}"/>
              </a:ext>
            </a:extLst>
          </p:cNvPr>
          <p:cNvSpPr txBox="1"/>
          <p:nvPr/>
        </p:nvSpPr>
        <p:spPr>
          <a:xfrm>
            <a:off x="11740549" y="6471416"/>
            <a:ext cx="43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23</a:t>
            </a:r>
          </a:p>
        </p:txBody>
      </p:sp>
      <p:sp>
        <p:nvSpPr>
          <p:cNvPr id="3" name="Contenidor de contingut 8">
            <a:extLst>
              <a:ext uri="{FF2B5EF4-FFF2-40B4-BE49-F238E27FC236}">
                <a16:creationId xmlns:a16="http://schemas.microsoft.com/office/drawing/2014/main" id="{BCA408CA-8BC4-A117-85A7-0CB4CE0FC2F6}"/>
              </a:ext>
            </a:extLst>
          </p:cNvPr>
          <p:cNvSpPr txBox="1">
            <a:spLocks/>
          </p:cNvSpPr>
          <p:nvPr/>
        </p:nvSpPr>
        <p:spPr>
          <a:xfrm>
            <a:off x="629728" y="1722612"/>
            <a:ext cx="10785524" cy="263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endParaRPr lang="en-GB" sz="2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Contenidor de contingut 8">
            <a:extLst>
              <a:ext uri="{FF2B5EF4-FFF2-40B4-BE49-F238E27FC236}">
                <a16:creationId xmlns:a16="http://schemas.microsoft.com/office/drawing/2014/main" id="{48A4C98D-97D5-2B9B-E959-6E623602D3D7}"/>
              </a:ext>
            </a:extLst>
          </p:cNvPr>
          <p:cNvSpPr txBox="1">
            <a:spLocks/>
          </p:cNvSpPr>
          <p:nvPr/>
        </p:nvSpPr>
        <p:spPr>
          <a:xfrm>
            <a:off x="672900" y="1386791"/>
            <a:ext cx="11285466" cy="967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3000" b="1" u="sng" dirty="0" err="1">
                <a:solidFill>
                  <a:schemeClr val="bg2">
                    <a:lumMod val="10000"/>
                  </a:schemeClr>
                </a:solidFill>
              </a:rPr>
              <a:t>Objetivo</a:t>
            </a:r>
            <a:r>
              <a:rPr lang="en-GB" sz="3000" b="1" u="sng" dirty="0">
                <a:solidFill>
                  <a:schemeClr val="bg2">
                    <a:lumMod val="10000"/>
                  </a:schemeClr>
                </a:solidFill>
              </a:rPr>
              <a:t> principal</a:t>
            </a:r>
          </a:p>
          <a:p>
            <a:pPr marL="0" indent="0" algn="just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s-ES" dirty="0">
                <a:solidFill>
                  <a:schemeClr val="bg2">
                    <a:lumMod val="10000"/>
                  </a:schemeClr>
                </a:solidFill>
              </a:rPr>
              <a:t>Conectarse a la base de datos e instanciar una tabla con los .JSON de COVID.</a:t>
            </a:r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Contenidor de contingut 8">
            <a:extLst>
              <a:ext uri="{FF2B5EF4-FFF2-40B4-BE49-F238E27FC236}">
                <a16:creationId xmlns:a16="http://schemas.microsoft.com/office/drawing/2014/main" id="{5E03663B-2030-BC9B-5D6F-79E5BB6E931C}"/>
              </a:ext>
            </a:extLst>
          </p:cNvPr>
          <p:cNvSpPr txBox="1">
            <a:spLocks/>
          </p:cNvSpPr>
          <p:nvPr/>
        </p:nvSpPr>
        <p:spPr>
          <a:xfrm>
            <a:off x="629728" y="2904565"/>
            <a:ext cx="11285466" cy="9677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3000" b="1" u="sng" dirty="0" err="1">
                <a:solidFill>
                  <a:schemeClr val="bg2">
                    <a:lumMod val="10000"/>
                  </a:schemeClr>
                </a:solidFill>
              </a:rPr>
              <a:t>Objetivos</a:t>
            </a:r>
            <a:r>
              <a:rPr lang="en-GB" sz="3000" b="1" u="sng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3000" b="1" u="sng" dirty="0" err="1">
                <a:solidFill>
                  <a:schemeClr val="bg2">
                    <a:lumMod val="10000"/>
                  </a:schemeClr>
                </a:solidFill>
              </a:rPr>
              <a:t>secundarios</a:t>
            </a:r>
            <a:endParaRPr lang="en-GB" sz="3000" b="1" u="sng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 algn="just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s-ES" dirty="0">
                <a:solidFill>
                  <a:schemeClr val="bg2">
                    <a:lumMod val="10000"/>
                  </a:schemeClr>
                </a:solidFill>
              </a:rPr>
              <a:t>Familiarizarse con el entorno </a:t>
            </a:r>
            <a:r>
              <a:rPr lang="es-ES" dirty="0" err="1">
                <a:solidFill>
                  <a:schemeClr val="bg2">
                    <a:lumMod val="10000"/>
                  </a:schemeClr>
                </a:solidFill>
              </a:rPr>
              <a:t>Rstudio</a:t>
            </a:r>
            <a:r>
              <a:rPr lang="es-ES" dirty="0">
                <a:solidFill>
                  <a:schemeClr val="bg2">
                    <a:lumMod val="10000"/>
                  </a:schemeClr>
                </a:solidFill>
              </a:rPr>
              <a:t> - SQL - OMOP.</a:t>
            </a:r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Contenidor de contingut 8">
            <a:extLst>
              <a:ext uri="{FF2B5EF4-FFF2-40B4-BE49-F238E27FC236}">
                <a16:creationId xmlns:a16="http://schemas.microsoft.com/office/drawing/2014/main" id="{BDD57A2D-E575-5AC8-D359-040910BC6C73}"/>
              </a:ext>
            </a:extLst>
          </p:cNvPr>
          <p:cNvSpPr txBox="1">
            <a:spLocks/>
          </p:cNvSpPr>
          <p:nvPr/>
        </p:nvSpPr>
        <p:spPr>
          <a:xfrm>
            <a:off x="911922" y="4060702"/>
            <a:ext cx="10913807" cy="1598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  <a:buFontTx/>
              <a:buChar char="-"/>
            </a:pPr>
            <a:r>
              <a:rPr lang="es-ES" sz="2400" dirty="0">
                <a:solidFill>
                  <a:schemeClr val="bg2">
                    <a:lumMod val="10000"/>
                  </a:schemeClr>
                </a:solidFill>
              </a:rPr>
              <a:t>Entender cómo se trabaja con datos en SQL desde R.</a:t>
            </a:r>
          </a:p>
          <a:p>
            <a:pPr algn="just">
              <a:spcAft>
                <a:spcPts val="600"/>
              </a:spcAft>
              <a:buFontTx/>
              <a:buChar char="-"/>
            </a:pPr>
            <a:r>
              <a:rPr lang="es-ES" sz="2400" dirty="0">
                <a:solidFill>
                  <a:schemeClr val="bg2">
                    <a:lumMod val="10000"/>
                  </a:schemeClr>
                </a:solidFill>
              </a:rPr>
              <a:t>Familiarizarse con el formato de las tablas del </a:t>
            </a:r>
            <a:r>
              <a:rPr lang="es-ES" sz="2400" dirty="0" err="1">
                <a:solidFill>
                  <a:schemeClr val="bg2">
                    <a:lumMod val="10000"/>
                  </a:schemeClr>
                </a:solidFill>
              </a:rPr>
              <a:t>schema</a:t>
            </a:r>
            <a:r>
              <a:rPr lang="es-E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s-ES" sz="2400" dirty="0" err="1">
                <a:solidFill>
                  <a:schemeClr val="bg2">
                    <a:lumMod val="10000"/>
                  </a:schemeClr>
                </a:solidFill>
              </a:rPr>
              <a:t>cdm</a:t>
            </a:r>
            <a:r>
              <a:rPr lang="es-ES" sz="2400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pPr algn="just">
              <a:spcAft>
                <a:spcPts val="600"/>
              </a:spcAft>
              <a:buFontTx/>
              <a:buChar char="-"/>
            </a:pPr>
            <a:r>
              <a:rPr lang="es-ES" sz="2400" dirty="0">
                <a:solidFill>
                  <a:schemeClr val="bg2">
                    <a:lumMod val="10000"/>
                  </a:schemeClr>
                </a:solidFill>
              </a:rPr>
              <a:t>Familiarizarse con la estructura de las cohortes.</a:t>
            </a:r>
            <a:endParaRPr lang="en-GB" sz="2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933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tge 19">
            <a:extLst>
              <a:ext uri="{FF2B5EF4-FFF2-40B4-BE49-F238E27FC236}">
                <a16:creationId xmlns:a16="http://schemas.microsoft.com/office/drawing/2014/main" id="{DB24A517-F3B1-551D-0A5D-A0206062E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307" y="2641858"/>
            <a:ext cx="7741719" cy="289148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9E0A1D2-7F68-611F-2CD9-6A732BD34848}"/>
              </a:ext>
            </a:extLst>
          </p:cNvPr>
          <p:cNvSpPr/>
          <p:nvPr/>
        </p:nvSpPr>
        <p:spPr>
          <a:xfrm>
            <a:off x="-168215" y="-281464"/>
            <a:ext cx="12528430" cy="1118226"/>
          </a:xfrm>
          <a:prstGeom prst="rect">
            <a:avLst/>
          </a:prstGeom>
          <a:solidFill>
            <a:srgbClr val="840C06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ol 1">
            <a:extLst>
              <a:ext uri="{FF2B5EF4-FFF2-40B4-BE49-F238E27FC236}">
                <a16:creationId xmlns:a16="http://schemas.microsoft.com/office/drawing/2014/main" id="{0D1DAA14-60A6-F862-2D18-B07A18AC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64" y="120100"/>
            <a:ext cx="10724072" cy="64765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bg2">
                    <a:lumMod val="10000"/>
                  </a:schemeClr>
                </a:solidFill>
              </a:rPr>
              <a:t>PRÁCTICA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D719E-C252-CAE5-15A1-71B6E2AB6619}"/>
              </a:ext>
            </a:extLst>
          </p:cNvPr>
          <p:cNvSpPr/>
          <p:nvPr/>
        </p:nvSpPr>
        <p:spPr>
          <a:xfrm>
            <a:off x="0" y="383706"/>
            <a:ext cx="629728" cy="120439"/>
          </a:xfrm>
          <a:prstGeom prst="rect">
            <a:avLst/>
          </a:prstGeom>
          <a:solidFill>
            <a:srgbClr val="840C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6E946AF-08B6-1FE9-33B4-652929DDE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119" y="-63609"/>
            <a:ext cx="1643560" cy="882043"/>
          </a:xfrm>
          <a:prstGeom prst="rect">
            <a:avLst/>
          </a:prstGeom>
        </p:spPr>
      </p:pic>
      <p:sp>
        <p:nvSpPr>
          <p:cNvPr id="11" name="QuadreDeText 10">
            <a:extLst>
              <a:ext uri="{FF2B5EF4-FFF2-40B4-BE49-F238E27FC236}">
                <a16:creationId xmlns:a16="http://schemas.microsoft.com/office/drawing/2014/main" id="{F65DC91C-3605-B3F5-0D50-D9C916936269}"/>
              </a:ext>
            </a:extLst>
          </p:cNvPr>
          <p:cNvSpPr txBox="1"/>
          <p:nvPr/>
        </p:nvSpPr>
        <p:spPr>
          <a:xfrm>
            <a:off x="11740549" y="6471416"/>
            <a:ext cx="43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24</a:t>
            </a:r>
          </a:p>
        </p:txBody>
      </p:sp>
      <p:sp>
        <p:nvSpPr>
          <p:cNvPr id="6" name="Contenidor de contingut 8">
            <a:extLst>
              <a:ext uri="{FF2B5EF4-FFF2-40B4-BE49-F238E27FC236}">
                <a16:creationId xmlns:a16="http://schemas.microsoft.com/office/drawing/2014/main" id="{48A4C98D-97D5-2B9B-E959-6E623602D3D7}"/>
              </a:ext>
            </a:extLst>
          </p:cNvPr>
          <p:cNvSpPr txBox="1">
            <a:spLocks/>
          </p:cNvSpPr>
          <p:nvPr/>
        </p:nvSpPr>
        <p:spPr>
          <a:xfrm>
            <a:off x="455083" y="1004421"/>
            <a:ext cx="11285466" cy="579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b="1" u="sng" dirty="0">
                <a:solidFill>
                  <a:schemeClr val="bg2">
                    <a:lumMod val="10000"/>
                  </a:schemeClr>
                </a:solidFill>
              </a:rPr>
              <a:t>Como </a:t>
            </a:r>
            <a:r>
              <a:rPr lang="en-GB" b="1" u="sng" dirty="0" err="1">
                <a:solidFill>
                  <a:schemeClr val="bg2">
                    <a:lumMod val="10000"/>
                  </a:schemeClr>
                </a:solidFill>
              </a:rPr>
              <a:t>funciona</a:t>
            </a:r>
            <a:r>
              <a:rPr lang="en-GB" b="1" u="sng" dirty="0">
                <a:solidFill>
                  <a:schemeClr val="bg2">
                    <a:lumMod val="10000"/>
                  </a:schemeClr>
                </a:solidFill>
              </a:rPr>
              <a:t>?</a:t>
            </a:r>
          </a:p>
        </p:txBody>
      </p:sp>
      <p:sp>
        <p:nvSpPr>
          <p:cNvPr id="14" name="QuadreDeText 13">
            <a:extLst>
              <a:ext uri="{FF2B5EF4-FFF2-40B4-BE49-F238E27FC236}">
                <a16:creationId xmlns:a16="http://schemas.microsoft.com/office/drawing/2014/main" id="{92F5B915-5647-6DBC-59CB-36F2A6FBFC03}"/>
              </a:ext>
            </a:extLst>
          </p:cNvPr>
          <p:cNvSpPr txBox="1"/>
          <p:nvPr/>
        </p:nvSpPr>
        <p:spPr>
          <a:xfrm>
            <a:off x="629728" y="1793737"/>
            <a:ext cx="662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Paso 1</a:t>
            </a:r>
            <a:r>
              <a:rPr lang="en-GB" dirty="0"/>
              <a:t>. </a:t>
            </a:r>
            <a:r>
              <a:rPr lang="en-GB" dirty="0" err="1"/>
              <a:t>Accedir</a:t>
            </a:r>
            <a:r>
              <a:rPr lang="en-GB" dirty="0"/>
              <a:t> a la </a:t>
            </a:r>
            <a:r>
              <a:rPr lang="en-GB" dirty="0" err="1"/>
              <a:t>subcarpeta</a:t>
            </a:r>
            <a:r>
              <a:rPr lang="en-GB" dirty="0"/>
              <a:t> del Dia1 </a:t>
            </a:r>
            <a:r>
              <a:rPr lang="en-GB" dirty="0" err="1"/>
              <a:t>llamada</a:t>
            </a:r>
            <a:r>
              <a:rPr lang="en-GB" dirty="0"/>
              <a:t> “3_OMOP_con_R”.</a:t>
            </a:r>
          </a:p>
        </p:txBody>
      </p:sp>
      <p:sp>
        <p:nvSpPr>
          <p:cNvPr id="7" name="QuadreDeText 6">
            <a:extLst>
              <a:ext uri="{FF2B5EF4-FFF2-40B4-BE49-F238E27FC236}">
                <a16:creationId xmlns:a16="http://schemas.microsoft.com/office/drawing/2014/main" id="{F2D57543-CB79-8A18-D8B5-4B86E82206E8}"/>
              </a:ext>
            </a:extLst>
          </p:cNvPr>
          <p:cNvSpPr txBox="1"/>
          <p:nvPr/>
        </p:nvSpPr>
        <p:spPr>
          <a:xfrm>
            <a:off x="4802742" y="2890295"/>
            <a:ext cx="240803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err="1"/>
              <a:t>Carpeta</a:t>
            </a:r>
            <a:r>
              <a:rPr lang="en-GB" sz="1400" dirty="0"/>
              <a:t> con las </a:t>
            </a:r>
            <a:r>
              <a:rPr lang="en-GB" sz="1400" dirty="0" err="1"/>
              <a:t>cohortes</a:t>
            </a:r>
            <a:r>
              <a:rPr lang="en-GB" sz="1400" dirty="0"/>
              <a:t> .</a:t>
            </a:r>
            <a:r>
              <a:rPr lang="en-GB" sz="1400" dirty="0" err="1"/>
              <a:t>json</a:t>
            </a:r>
            <a:r>
              <a:rPr lang="en-GB" sz="1400" dirty="0"/>
              <a:t> </a:t>
            </a:r>
          </a:p>
        </p:txBody>
      </p:sp>
      <p:sp>
        <p:nvSpPr>
          <p:cNvPr id="12" name="QuadreDeText 11">
            <a:extLst>
              <a:ext uri="{FF2B5EF4-FFF2-40B4-BE49-F238E27FC236}">
                <a16:creationId xmlns:a16="http://schemas.microsoft.com/office/drawing/2014/main" id="{97955943-B871-E99C-9910-14D12E1F738A}"/>
              </a:ext>
            </a:extLst>
          </p:cNvPr>
          <p:cNvSpPr txBox="1"/>
          <p:nvPr/>
        </p:nvSpPr>
        <p:spPr>
          <a:xfrm>
            <a:off x="5364291" y="3459941"/>
            <a:ext cx="96718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/>
              <a:t>Proyecto R</a:t>
            </a:r>
          </a:p>
        </p:txBody>
      </p:sp>
      <p:sp>
        <p:nvSpPr>
          <p:cNvPr id="13" name="QuadreDeText 12">
            <a:extLst>
              <a:ext uri="{FF2B5EF4-FFF2-40B4-BE49-F238E27FC236}">
                <a16:creationId xmlns:a16="http://schemas.microsoft.com/office/drawing/2014/main" id="{A29EC873-DEE9-0601-9E31-AC6215385D73}"/>
              </a:ext>
            </a:extLst>
          </p:cNvPr>
          <p:cNvSpPr txBox="1"/>
          <p:nvPr/>
        </p:nvSpPr>
        <p:spPr>
          <a:xfrm>
            <a:off x="5937297" y="3997612"/>
            <a:ext cx="156773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err="1"/>
              <a:t>Enunciado</a:t>
            </a:r>
            <a:r>
              <a:rPr lang="en-GB" sz="1400" dirty="0"/>
              <a:t> </a:t>
            </a:r>
            <a:r>
              <a:rPr lang="en-GB" sz="1400" dirty="0" err="1"/>
              <a:t>práctica</a:t>
            </a:r>
            <a:endParaRPr lang="en-GB" sz="1400" dirty="0"/>
          </a:p>
        </p:txBody>
      </p:sp>
      <p:sp>
        <p:nvSpPr>
          <p:cNvPr id="15" name="QuadreDeText 14">
            <a:extLst>
              <a:ext uri="{FF2B5EF4-FFF2-40B4-BE49-F238E27FC236}">
                <a16:creationId xmlns:a16="http://schemas.microsoft.com/office/drawing/2014/main" id="{0EC0F58C-9C06-EB8D-E1FE-8B30A750C581}"/>
              </a:ext>
            </a:extLst>
          </p:cNvPr>
          <p:cNvSpPr txBox="1"/>
          <p:nvPr/>
        </p:nvSpPr>
        <p:spPr>
          <a:xfrm>
            <a:off x="6331479" y="4558001"/>
            <a:ext cx="158216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err="1"/>
              <a:t>Soluciones</a:t>
            </a:r>
            <a:r>
              <a:rPr lang="en-GB" sz="1400" dirty="0"/>
              <a:t> </a:t>
            </a:r>
            <a:r>
              <a:rPr lang="en-GB" sz="1400" dirty="0" err="1"/>
              <a:t>práctica</a:t>
            </a:r>
            <a:endParaRPr lang="en-GB" sz="1400" dirty="0"/>
          </a:p>
        </p:txBody>
      </p:sp>
      <p:sp>
        <p:nvSpPr>
          <p:cNvPr id="16" name="QuadreDeText 15">
            <a:extLst>
              <a:ext uri="{FF2B5EF4-FFF2-40B4-BE49-F238E27FC236}">
                <a16:creationId xmlns:a16="http://schemas.microsoft.com/office/drawing/2014/main" id="{6BE66ED6-F832-1C40-3545-5D711241E157}"/>
              </a:ext>
            </a:extLst>
          </p:cNvPr>
          <p:cNvSpPr txBox="1"/>
          <p:nvPr/>
        </p:nvSpPr>
        <p:spPr>
          <a:xfrm>
            <a:off x="5734857" y="5104929"/>
            <a:ext cx="147591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/>
              <a:t>Esta </a:t>
            </a:r>
            <a:r>
              <a:rPr lang="en-GB" sz="1400" dirty="0" err="1"/>
              <a:t>presentación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9780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E0A1D2-7F68-611F-2CD9-6A732BD34848}"/>
              </a:ext>
            </a:extLst>
          </p:cNvPr>
          <p:cNvSpPr/>
          <p:nvPr/>
        </p:nvSpPr>
        <p:spPr>
          <a:xfrm>
            <a:off x="-168215" y="-281464"/>
            <a:ext cx="12528430" cy="1118226"/>
          </a:xfrm>
          <a:prstGeom prst="rect">
            <a:avLst/>
          </a:prstGeom>
          <a:solidFill>
            <a:srgbClr val="840C06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ol 1">
            <a:extLst>
              <a:ext uri="{FF2B5EF4-FFF2-40B4-BE49-F238E27FC236}">
                <a16:creationId xmlns:a16="http://schemas.microsoft.com/office/drawing/2014/main" id="{0D1DAA14-60A6-F862-2D18-B07A18AC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64" y="120100"/>
            <a:ext cx="10724072" cy="64765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bg2">
                    <a:lumMod val="10000"/>
                  </a:schemeClr>
                </a:solidFill>
              </a:rPr>
              <a:t>PRÁCTICA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D719E-C252-CAE5-15A1-71B6E2AB6619}"/>
              </a:ext>
            </a:extLst>
          </p:cNvPr>
          <p:cNvSpPr/>
          <p:nvPr/>
        </p:nvSpPr>
        <p:spPr>
          <a:xfrm>
            <a:off x="0" y="383706"/>
            <a:ext cx="629728" cy="120439"/>
          </a:xfrm>
          <a:prstGeom prst="rect">
            <a:avLst/>
          </a:prstGeom>
          <a:solidFill>
            <a:srgbClr val="840C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6E946AF-08B6-1FE9-33B4-652929DDE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119" y="-63609"/>
            <a:ext cx="1643560" cy="882043"/>
          </a:xfrm>
          <a:prstGeom prst="rect">
            <a:avLst/>
          </a:prstGeom>
        </p:spPr>
      </p:pic>
      <p:sp>
        <p:nvSpPr>
          <p:cNvPr id="11" name="QuadreDeText 10">
            <a:extLst>
              <a:ext uri="{FF2B5EF4-FFF2-40B4-BE49-F238E27FC236}">
                <a16:creationId xmlns:a16="http://schemas.microsoft.com/office/drawing/2014/main" id="{F65DC91C-3605-B3F5-0D50-D9C916936269}"/>
              </a:ext>
            </a:extLst>
          </p:cNvPr>
          <p:cNvSpPr txBox="1"/>
          <p:nvPr/>
        </p:nvSpPr>
        <p:spPr>
          <a:xfrm>
            <a:off x="11740549" y="6471416"/>
            <a:ext cx="43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23</a:t>
            </a:r>
          </a:p>
        </p:txBody>
      </p:sp>
      <p:sp>
        <p:nvSpPr>
          <p:cNvPr id="6" name="Contenidor de contingut 8">
            <a:extLst>
              <a:ext uri="{FF2B5EF4-FFF2-40B4-BE49-F238E27FC236}">
                <a16:creationId xmlns:a16="http://schemas.microsoft.com/office/drawing/2014/main" id="{48A4C98D-97D5-2B9B-E959-6E623602D3D7}"/>
              </a:ext>
            </a:extLst>
          </p:cNvPr>
          <p:cNvSpPr txBox="1">
            <a:spLocks/>
          </p:cNvSpPr>
          <p:nvPr/>
        </p:nvSpPr>
        <p:spPr>
          <a:xfrm>
            <a:off x="455083" y="1004421"/>
            <a:ext cx="11285466" cy="579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b="1" u="sng" dirty="0">
                <a:solidFill>
                  <a:schemeClr val="bg2">
                    <a:lumMod val="10000"/>
                  </a:schemeClr>
                </a:solidFill>
              </a:rPr>
              <a:t>Como </a:t>
            </a:r>
            <a:r>
              <a:rPr lang="en-GB" b="1" u="sng" dirty="0" err="1">
                <a:solidFill>
                  <a:schemeClr val="bg2">
                    <a:lumMod val="10000"/>
                  </a:schemeClr>
                </a:solidFill>
              </a:rPr>
              <a:t>funciona</a:t>
            </a:r>
            <a:r>
              <a:rPr lang="en-GB" b="1" u="sng" dirty="0">
                <a:solidFill>
                  <a:schemeClr val="bg2">
                    <a:lumMod val="10000"/>
                  </a:schemeClr>
                </a:solidFill>
              </a:rPr>
              <a:t>?</a:t>
            </a:r>
          </a:p>
        </p:txBody>
      </p:sp>
      <p:sp>
        <p:nvSpPr>
          <p:cNvPr id="14" name="QuadreDeText 13">
            <a:extLst>
              <a:ext uri="{FF2B5EF4-FFF2-40B4-BE49-F238E27FC236}">
                <a16:creationId xmlns:a16="http://schemas.microsoft.com/office/drawing/2014/main" id="{92F5B915-5647-6DBC-59CB-36F2A6FBFC03}"/>
              </a:ext>
            </a:extLst>
          </p:cNvPr>
          <p:cNvSpPr txBox="1"/>
          <p:nvPr/>
        </p:nvSpPr>
        <p:spPr>
          <a:xfrm>
            <a:off x="779548" y="1682013"/>
            <a:ext cx="89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Paso 2</a:t>
            </a:r>
            <a:r>
              <a:rPr lang="en-GB" dirty="0"/>
              <a:t>. </a:t>
            </a:r>
            <a:r>
              <a:rPr lang="en-GB" dirty="0" err="1"/>
              <a:t>Abrir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proyecto</a:t>
            </a:r>
            <a:r>
              <a:rPr lang="en-GB" dirty="0"/>
              <a:t> R, y un </a:t>
            </a:r>
            <a:r>
              <a:rPr lang="en-GB" dirty="0" err="1"/>
              <a:t>vez</a:t>
            </a:r>
            <a:r>
              <a:rPr lang="en-GB" dirty="0"/>
              <a:t> </a:t>
            </a:r>
            <a:r>
              <a:rPr lang="en-GB" dirty="0" err="1"/>
              <a:t>abierto</a:t>
            </a:r>
            <a:r>
              <a:rPr lang="en-GB" dirty="0"/>
              <a:t>, </a:t>
            </a:r>
            <a:r>
              <a:rPr lang="en-GB" dirty="0" err="1"/>
              <a:t>abrir</a:t>
            </a:r>
            <a:r>
              <a:rPr lang="en-GB" dirty="0"/>
              <a:t> un </a:t>
            </a:r>
            <a:r>
              <a:rPr lang="en-GB" i="1" dirty="0"/>
              <a:t>script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cual</a:t>
            </a:r>
            <a:r>
              <a:rPr lang="en-GB" dirty="0"/>
              <a:t> </a:t>
            </a:r>
            <a:r>
              <a:rPr lang="en-GB" dirty="0" err="1"/>
              <a:t>desarrollaréis</a:t>
            </a:r>
            <a:r>
              <a:rPr lang="en-GB" dirty="0"/>
              <a:t> la </a:t>
            </a:r>
            <a:r>
              <a:rPr lang="en-GB" dirty="0" err="1"/>
              <a:t>práctica</a:t>
            </a:r>
            <a:r>
              <a:rPr lang="en-GB" dirty="0"/>
              <a:t>.</a:t>
            </a:r>
          </a:p>
        </p:txBody>
      </p:sp>
      <p:pic>
        <p:nvPicPr>
          <p:cNvPr id="9" name="Imatge 8">
            <a:extLst>
              <a:ext uri="{FF2B5EF4-FFF2-40B4-BE49-F238E27FC236}">
                <a16:creationId xmlns:a16="http://schemas.microsoft.com/office/drawing/2014/main" id="{D8DA2B87-054B-326E-F67F-A5D078E7C2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85"/>
          <a:stretch/>
        </p:blipFill>
        <p:spPr>
          <a:xfrm>
            <a:off x="2465930" y="2465044"/>
            <a:ext cx="7260140" cy="368876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BAFB50-1387-7CD7-F7BD-3C4DBBECE049}"/>
              </a:ext>
            </a:extLst>
          </p:cNvPr>
          <p:cNvSpPr/>
          <p:nvPr/>
        </p:nvSpPr>
        <p:spPr>
          <a:xfrm>
            <a:off x="2406938" y="2652990"/>
            <a:ext cx="369686" cy="23521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E050B8-5147-DD0B-E516-3BCB6D1221A6}"/>
              </a:ext>
            </a:extLst>
          </p:cNvPr>
          <p:cNvSpPr/>
          <p:nvPr/>
        </p:nvSpPr>
        <p:spPr>
          <a:xfrm>
            <a:off x="2403988" y="2888205"/>
            <a:ext cx="1713756" cy="25465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QuadreDeText 14">
            <a:extLst>
              <a:ext uri="{FF2B5EF4-FFF2-40B4-BE49-F238E27FC236}">
                <a16:creationId xmlns:a16="http://schemas.microsoft.com/office/drawing/2014/main" id="{28965F90-E54B-7838-0A4F-72F3C1825EC4}"/>
              </a:ext>
            </a:extLst>
          </p:cNvPr>
          <p:cNvSpPr txBox="1"/>
          <p:nvPr/>
        </p:nvSpPr>
        <p:spPr>
          <a:xfrm>
            <a:off x="2102302" y="2570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QuadreDeText 15">
            <a:extLst>
              <a:ext uri="{FF2B5EF4-FFF2-40B4-BE49-F238E27FC236}">
                <a16:creationId xmlns:a16="http://schemas.microsoft.com/office/drawing/2014/main" id="{33EDB58A-2541-824B-3ACA-97D76DE21F79}"/>
              </a:ext>
            </a:extLst>
          </p:cNvPr>
          <p:cNvSpPr txBox="1"/>
          <p:nvPr/>
        </p:nvSpPr>
        <p:spPr>
          <a:xfrm>
            <a:off x="2103776" y="28402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284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E0A1D2-7F68-611F-2CD9-6A732BD34848}"/>
              </a:ext>
            </a:extLst>
          </p:cNvPr>
          <p:cNvSpPr/>
          <p:nvPr/>
        </p:nvSpPr>
        <p:spPr>
          <a:xfrm>
            <a:off x="-168215" y="-281464"/>
            <a:ext cx="12528430" cy="1118226"/>
          </a:xfrm>
          <a:prstGeom prst="rect">
            <a:avLst/>
          </a:prstGeom>
          <a:solidFill>
            <a:srgbClr val="840C06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ol 1">
            <a:extLst>
              <a:ext uri="{FF2B5EF4-FFF2-40B4-BE49-F238E27FC236}">
                <a16:creationId xmlns:a16="http://schemas.microsoft.com/office/drawing/2014/main" id="{0D1DAA14-60A6-F862-2D18-B07A18AC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64" y="120100"/>
            <a:ext cx="10724072" cy="64765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bg2">
                    <a:lumMod val="10000"/>
                  </a:schemeClr>
                </a:solidFill>
              </a:rPr>
              <a:t>PRÁCTICA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D719E-C252-CAE5-15A1-71B6E2AB6619}"/>
              </a:ext>
            </a:extLst>
          </p:cNvPr>
          <p:cNvSpPr/>
          <p:nvPr/>
        </p:nvSpPr>
        <p:spPr>
          <a:xfrm>
            <a:off x="0" y="383706"/>
            <a:ext cx="629728" cy="120439"/>
          </a:xfrm>
          <a:prstGeom prst="rect">
            <a:avLst/>
          </a:prstGeom>
          <a:solidFill>
            <a:srgbClr val="840C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6E946AF-08B6-1FE9-33B4-652929DDE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119" y="-63609"/>
            <a:ext cx="1643560" cy="882043"/>
          </a:xfrm>
          <a:prstGeom prst="rect">
            <a:avLst/>
          </a:prstGeom>
        </p:spPr>
      </p:pic>
      <p:sp>
        <p:nvSpPr>
          <p:cNvPr id="11" name="QuadreDeText 10">
            <a:extLst>
              <a:ext uri="{FF2B5EF4-FFF2-40B4-BE49-F238E27FC236}">
                <a16:creationId xmlns:a16="http://schemas.microsoft.com/office/drawing/2014/main" id="{F65DC91C-3605-B3F5-0D50-D9C916936269}"/>
              </a:ext>
            </a:extLst>
          </p:cNvPr>
          <p:cNvSpPr txBox="1"/>
          <p:nvPr/>
        </p:nvSpPr>
        <p:spPr>
          <a:xfrm>
            <a:off x="11740549" y="6471416"/>
            <a:ext cx="43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24</a:t>
            </a:r>
          </a:p>
        </p:txBody>
      </p:sp>
      <p:sp>
        <p:nvSpPr>
          <p:cNvPr id="6" name="Contenidor de contingut 8">
            <a:extLst>
              <a:ext uri="{FF2B5EF4-FFF2-40B4-BE49-F238E27FC236}">
                <a16:creationId xmlns:a16="http://schemas.microsoft.com/office/drawing/2014/main" id="{48A4C98D-97D5-2B9B-E959-6E623602D3D7}"/>
              </a:ext>
            </a:extLst>
          </p:cNvPr>
          <p:cNvSpPr txBox="1">
            <a:spLocks/>
          </p:cNvSpPr>
          <p:nvPr/>
        </p:nvSpPr>
        <p:spPr>
          <a:xfrm>
            <a:off x="455083" y="1004421"/>
            <a:ext cx="11285466" cy="579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b="1" u="sng" dirty="0">
                <a:solidFill>
                  <a:schemeClr val="bg2">
                    <a:lumMod val="10000"/>
                  </a:schemeClr>
                </a:solidFill>
              </a:rPr>
              <a:t>Como </a:t>
            </a:r>
            <a:r>
              <a:rPr lang="en-GB" b="1" u="sng" dirty="0" err="1">
                <a:solidFill>
                  <a:schemeClr val="bg2">
                    <a:lumMod val="10000"/>
                  </a:schemeClr>
                </a:solidFill>
              </a:rPr>
              <a:t>funciona</a:t>
            </a:r>
            <a:r>
              <a:rPr lang="en-GB" b="1" u="sng" dirty="0">
                <a:solidFill>
                  <a:schemeClr val="bg2">
                    <a:lumMod val="10000"/>
                  </a:schemeClr>
                </a:solidFill>
              </a:rPr>
              <a:t>?</a:t>
            </a:r>
          </a:p>
        </p:txBody>
      </p:sp>
      <p:sp>
        <p:nvSpPr>
          <p:cNvPr id="14" name="QuadreDeText 13">
            <a:extLst>
              <a:ext uri="{FF2B5EF4-FFF2-40B4-BE49-F238E27FC236}">
                <a16:creationId xmlns:a16="http://schemas.microsoft.com/office/drawing/2014/main" id="{92F5B915-5647-6DBC-59CB-36F2A6FBFC03}"/>
              </a:ext>
            </a:extLst>
          </p:cNvPr>
          <p:cNvSpPr txBox="1"/>
          <p:nvPr/>
        </p:nvSpPr>
        <p:spPr>
          <a:xfrm>
            <a:off x="629728" y="1691009"/>
            <a:ext cx="707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Paso 3</a:t>
            </a:r>
            <a:r>
              <a:rPr lang="en-GB" dirty="0"/>
              <a:t>. </a:t>
            </a:r>
            <a:r>
              <a:rPr lang="es-ES" dirty="0"/>
              <a:t>Abrir la práctica (</a:t>
            </a:r>
            <a:r>
              <a:rPr lang="es-ES" dirty="0" err="1"/>
              <a:t>CDMConnector</a:t>
            </a:r>
            <a:r>
              <a:rPr lang="es-ES" dirty="0"/>
              <a:t> práctica) y realizar los ejercicios.</a:t>
            </a:r>
            <a:endParaRPr lang="en-GB" dirty="0"/>
          </a:p>
        </p:txBody>
      </p:sp>
      <p:pic>
        <p:nvPicPr>
          <p:cNvPr id="9" name="Imatge 8">
            <a:extLst>
              <a:ext uri="{FF2B5EF4-FFF2-40B4-BE49-F238E27FC236}">
                <a16:creationId xmlns:a16="http://schemas.microsoft.com/office/drawing/2014/main" id="{12CD9E91-9438-4F6D-6A25-CB7022362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423" y="2277151"/>
            <a:ext cx="4993521" cy="412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0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E0A1D2-7F68-611F-2CD9-6A732BD34848}"/>
              </a:ext>
            </a:extLst>
          </p:cNvPr>
          <p:cNvSpPr/>
          <p:nvPr/>
        </p:nvSpPr>
        <p:spPr>
          <a:xfrm>
            <a:off x="-168215" y="-281464"/>
            <a:ext cx="12528430" cy="1118226"/>
          </a:xfrm>
          <a:prstGeom prst="rect">
            <a:avLst/>
          </a:prstGeom>
          <a:solidFill>
            <a:srgbClr val="840C06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ol 1">
            <a:extLst>
              <a:ext uri="{FF2B5EF4-FFF2-40B4-BE49-F238E27FC236}">
                <a16:creationId xmlns:a16="http://schemas.microsoft.com/office/drawing/2014/main" id="{0D1DAA14-60A6-F862-2D18-B07A18AC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64" y="120100"/>
            <a:ext cx="10724072" cy="64765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bg2">
                    <a:lumMod val="10000"/>
                  </a:schemeClr>
                </a:solidFill>
              </a:rPr>
              <a:t>PRÁCTICA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D719E-C252-CAE5-15A1-71B6E2AB6619}"/>
              </a:ext>
            </a:extLst>
          </p:cNvPr>
          <p:cNvSpPr/>
          <p:nvPr/>
        </p:nvSpPr>
        <p:spPr>
          <a:xfrm>
            <a:off x="0" y="383706"/>
            <a:ext cx="629728" cy="120439"/>
          </a:xfrm>
          <a:prstGeom prst="rect">
            <a:avLst/>
          </a:prstGeom>
          <a:solidFill>
            <a:srgbClr val="840C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6E946AF-08B6-1FE9-33B4-652929DDE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119" y="-63609"/>
            <a:ext cx="1643560" cy="882043"/>
          </a:xfrm>
          <a:prstGeom prst="rect">
            <a:avLst/>
          </a:prstGeom>
        </p:spPr>
      </p:pic>
      <p:sp>
        <p:nvSpPr>
          <p:cNvPr id="11" name="QuadreDeText 10">
            <a:extLst>
              <a:ext uri="{FF2B5EF4-FFF2-40B4-BE49-F238E27FC236}">
                <a16:creationId xmlns:a16="http://schemas.microsoft.com/office/drawing/2014/main" id="{F65DC91C-3605-B3F5-0D50-D9C916936269}"/>
              </a:ext>
            </a:extLst>
          </p:cNvPr>
          <p:cNvSpPr txBox="1"/>
          <p:nvPr/>
        </p:nvSpPr>
        <p:spPr>
          <a:xfrm>
            <a:off x="11740549" y="6471416"/>
            <a:ext cx="43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25</a:t>
            </a:r>
          </a:p>
        </p:txBody>
      </p:sp>
      <p:sp>
        <p:nvSpPr>
          <p:cNvPr id="6" name="Contenidor de contingut 8">
            <a:extLst>
              <a:ext uri="{FF2B5EF4-FFF2-40B4-BE49-F238E27FC236}">
                <a16:creationId xmlns:a16="http://schemas.microsoft.com/office/drawing/2014/main" id="{48A4C98D-97D5-2B9B-E959-6E623602D3D7}"/>
              </a:ext>
            </a:extLst>
          </p:cNvPr>
          <p:cNvSpPr txBox="1">
            <a:spLocks/>
          </p:cNvSpPr>
          <p:nvPr/>
        </p:nvSpPr>
        <p:spPr>
          <a:xfrm>
            <a:off x="455083" y="1004421"/>
            <a:ext cx="11285466" cy="579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b="1" u="sng" dirty="0">
                <a:solidFill>
                  <a:schemeClr val="bg2">
                    <a:lumMod val="10000"/>
                  </a:schemeClr>
                </a:solidFill>
              </a:rPr>
              <a:t>Como </a:t>
            </a:r>
            <a:r>
              <a:rPr lang="en-GB" b="1" u="sng" dirty="0" err="1">
                <a:solidFill>
                  <a:schemeClr val="bg2">
                    <a:lumMod val="10000"/>
                  </a:schemeClr>
                </a:solidFill>
              </a:rPr>
              <a:t>funciona</a:t>
            </a:r>
            <a:r>
              <a:rPr lang="en-GB" b="1" u="sng" dirty="0">
                <a:solidFill>
                  <a:schemeClr val="bg2">
                    <a:lumMod val="10000"/>
                  </a:schemeClr>
                </a:solidFill>
              </a:rPr>
              <a:t>?</a:t>
            </a:r>
          </a:p>
        </p:txBody>
      </p:sp>
      <p:sp>
        <p:nvSpPr>
          <p:cNvPr id="14" name="QuadreDeText 13">
            <a:extLst>
              <a:ext uri="{FF2B5EF4-FFF2-40B4-BE49-F238E27FC236}">
                <a16:creationId xmlns:a16="http://schemas.microsoft.com/office/drawing/2014/main" id="{92F5B915-5647-6DBC-59CB-36F2A6FBFC03}"/>
              </a:ext>
            </a:extLst>
          </p:cNvPr>
          <p:cNvSpPr txBox="1"/>
          <p:nvPr/>
        </p:nvSpPr>
        <p:spPr>
          <a:xfrm>
            <a:off x="629728" y="1691009"/>
            <a:ext cx="707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Paso 3</a:t>
            </a:r>
            <a:r>
              <a:rPr lang="en-GB" dirty="0"/>
              <a:t>. </a:t>
            </a:r>
            <a:r>
              <a:rPr lang="es-ES" dirty="0"/>
              <a:t>Abrir la práctica (</a:t>
            </a:r>
            <a:r>
              <a:rPr lang="es-ES" dirty="0" err="1"/>
              <a:t>CDMConnector</a:t>
            </a:r>
            <a:r>
              <a:rPr lang="es-ES" dirty="0"/>
              <a:t> práctica) y realizar los ejercicios.</a:t>
            </a:r>
            <a:endParaRPr lang="en-GB" dirty="0"/>
          </a:p>
        </p:txBody>
      </p:sp>
      <p:pic>
        <p:nvPicPr>
          <p:cNvPr id="8" name="Imatge 7">
            <a:extLst>
              <a:ext uri="{FF2B5EF4-FFF2-40B4-BE49-F238E27FC236}">
                <a16:creationId xmlns:a16="http://schemas.microsoft.com/office/drawing/2014/main" id="{AB8730AC-0CB1-9862-D68D-0F3B8FE33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760" y="2317195"/>
            <a:ext cx="5791498" cy="406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41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E0A1D2-7F68-611F-2CD9-6A732BD34848}"/>
              </a:ext>
            </a:extLst>
          </p:cNvPr>
          <p:cNvSpPr/>
          <p:nvPr/>
        </p:nvSpPr>
        <p:spPr>
          <a:xfrm>
            <a:off x="-168216" y="2729450"/>
            <a:ext cx="12528430" cy="859398"/>
          </a:xfrm>
          <a:prstGeom prst="rect">
            <a:avLst/>
          </a:prstGeom>
          <a:solidFill>
            <a:srgbClr val="840C06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Contenidor de contingut 8">
            <a:extLst>
              <a:ext uri="{FF2B5EF4-FFF2-40B4-BE49-F238E27FC236}">
                <a16:creationId xmlns:a16="http://schemas.microsoft.com/office/drawing/2014/main" id="{48A4C98D-97D5-2B9B-E959-6E623602D3D7}"/>
              </a:ext>
            </a:extLst>
          </p:cNvPr>
          <p:cNvSpPr txBox="1">
            <a:spLocks/>
          </p:cNvSpPr>
          <p:nvPr/>
        </p:nvSpPr>
        <p:spPr>
          <a:xfrm>
            <a:off x="3468861" y="2917398"/>
            <a:ext cx="5254275" cy="579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b="1" dirty="0">
                <a:solidFill>
                  <a:schemeClr val="bg2">
                    <a:lumMod val="10000"/>
                  </a:schemeClr>
                </a:solidFill>
              </a:rPr>
              <a:t>¡</a:t>
            </a:r>
            <a:r>
              <a:rPr lang="en-GB" b="1" dirty="0" err="1">
                <a:solidFill>
                  <a:schemeClr val="bg2">
                    <a:lumMod val="10000"/>
                  </a:schemeClr>
                </a:solidFill>
              </a:rPr>
              <a:t>Muchas</a:t>
            </a:r>
            <a:r>
              <a:rPr lang="en-GB" b="1" dirty="0">
                <a:solidFill>
                  <a:schemeClr val="bg2">
                    <a:lumMod val="10000"/>
                  </a:schemeClr>
                </a:solidFill>
              </a:rPr>
              <a:t> gracias </a:t>
            </a:r>
            <a:r>
              <a:rPr lang="en-GB" b="1" dirty="0" err="1">
                <a:solidFill>
                  <a:schemeClr val="bg2">
                    <a:lumMod val="10000"/>
                  </a:schemeClr>
                </a:solidFill>
              </a:rPr>
              <a:t>por</a:t>
            </a:r>
            <a:r>
              <a:rPr lang="en-GB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bg2">
                    <a:lumMod val="10000"/>
                  </a:schemeClr>
                </a:solidFill>
              </a:rPr>
              <a:t>su</a:t>
            </a:r>
            <a:r>
              <a:rPr lang="en-GB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bg2">
                    <a:lumMod val="10000"/>
                  </a:schemeClr>
                </a:solidFill>
              </a:rPr>
              <a:t>atención</a:t>
            </a:r>
            <a:r>
              <a:rPr lang="en-GB" b="1" dirty="0">
                <a:solidFill>
                  <a:schemeClr val="bg2">
                    <a:lumMod val="1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76525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E0A1D2-7F68-611F-2CD9-6A732BD34848}"/>
              </a:ext>
            </a:extLst>
          </p:cNvPr>
          <p:cNvSpPr/>
          <p:nvPr/>
        </p:nvSpPr>
        <p:spPr>
          <a:xfrm>
            <a:off x="-168215" y="-281464"/>
            <a:ext cx="12528430" cy="1118226"/>
          </a:xfrm>
          <a:prstGeom prst="rect">
            <a:avLst/>
          </a:prstGeom>
          <a:solidFill>
            <a:srgbClr val="840C06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ol 1">
            <a:extLst>
              <a:ext uri="{FF2B5EF4-FFF2-40B4-BE49-F238E27FC236}">
                <a16:creationId xmlns:a16="http://schemas.microsoft.com/office/drawing/2014/main" id="{0D1DAA14-60A6-F862-2D18-B07A18AC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64" y="120100"/>
            <a:ext cx="10724072" cy="64765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R y 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D719E-C252-CAE5-15A1-71B6E2AB6619}"/>
              </a:ext>
            </a:extLst>
          </p:cNvPr>
          <p:cNvSpPr/>
          <p:nvPr/>
        </p:nvSpPr>
        <p:spPr>
          <a:xfrm>
            <a:off x="0" y="383706"/>
            <a:ext cx="629728" cy="120439"/>
          </a:xfrm>
          <a:prstGeom prst="rect">
            <a:avLst/>
          </a:prstGeom>
          <a:solidFill>
            <a:srgbClr val="840C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6E946AF-08B6-1FE9-33B4-652929DDE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119" y="-63609"/>
            <a:ext cx="1643560" cy="882043"/>
          </a:xfrm>
          <a:prstGeom prst="rect">
            <a:avLst/>
          </a:prstGeom>
        </p:spPr>
      </p:pic>
      <p:sp>
        <p:nvSpPr>
          <p:cNvPr id="11" name="QuadreDeText 10">
            <a:extLst>
              <a:ext uri="{FF2B5EF4-FFF2-40B4-BE49-F238E27FC236}">
                <a16:creationId xmlns:a16="http://schemas.microsoft.com/office/drawing/2014/main" id="{F65DC91C-3605-B3F5-0D50-D9C916936269}"/>
              </a:ext>
            </a:extLst>
          </p:cNvPr>
          <p:cNvSpPr txBox="1"/>
          <p:nvPr/>
        </p:nvSpPr>
        <p:spPr>
          <a:xfrm>
            <a:off x="11740549" y="6471416"/>
            <a:ext cx="43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2" name="QuadreDeText 11">
            <a:extLst>
              <a:ext uri="{FF2B5EF4-FFF2-40B4-BE49-F238E27FC236}">
                <a16:creationId xmlns:a16="http://schemas.microsoft.com/office/drawing/2014/main" id="{1F88C019-ED43-C4BC-016E-7F5CAC555024}"/>
              </a:ext>
            </a:extLst>
          </p:cNvPr>
          <p:cNvSpPr txBox="1"/>
          <p:nvPr/>
        </p:nvSpPr>
        <p:spPr>
          <a:xfrm>
            <a:off x="2906069" y="1250772"/>
            <a:ext cx="9795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Combinar SQL y R para aprovechar las ventajas de cada una de las herramientas.</a:t>
            </a:r>
            <a:endParaRPr lang="en-GB" sz="2400" dirty="0"/>
          </a:p>
        </p:txBody>
      </p:sp>
      <p:sp>
        <p:nvSpPr>
          <p:cNvPr id="23" name="Contenidor de contingut 2">
            <a:extLst>
              <a:ext uri="{FF2B5EF4-FFF2-40B4-BE49-F238E27FC236}">
                <a16:creationId xmlns:a16="http://schemas.microsoft.com/office/drawing/2014/main" id="{AB2DC815-E5E8-6379-7CB9-928CBAB19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01" y="2467591"/>
            <a:ext cx="11473597" cy="111822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sz="3200" b="1" u="sng" dirty="0">
                <a:latin typeface="Aptos" panose="020B0004020202020204" pitchFamily="34" charset="0"/>
              </a:rPr>
              <a:t>SQL</a:t>
            </a:r>
            <a:r>
              <a:rPr lang="en-GB" sz="3200" b="1" dirty="0">
                <a:latin typeface="Aptos" panose="020B0004020202020204" pitchFamily="34" charset="0"/>
              </a:rPr>
              <a:t>:</a:t>
            </a:r>
            <a:r>
              <a:rPr lang="en-GB" sz="3200" dirty="0">
                <a:latin typeface="Aptos" panose="020B0004020202020204" pitchFamily="34" charset="0"/>
              </a:rPr>
              <a:t> </a:t>
            </a:r>
            <a:r>
              <a:rPr lang="es-ES" sz="2900" b="1" dirty="0">
                <a:latin typeface="Aptos" panose="020B0004020202020204" pitchFamily="34" charset="0"/>
              </a:rPr>
              <a:t>creación</a:t>
            </a:r>
            <a:r>
              <a:rPr lang="es-ES" sz="2900" dirty="0">
                <a:latin typeface="Aptos" panose="020B0004020202020204" pitchFamily="34" charset="0"/>
              </a:rPr>
              <a:t> y </a:t>
            </a:r>
            <a:r>
              <a:rPr lang="es-ES" sz="2900" b="1" dirty="0">
                <a:latin typeface="Aptos" panose="020B0004020202020204" pitchFamily="34" charset="0"/>
              </a:rPr>
              <a:t>gestión</a:t>
            </a:r>
            <a:r>
              <a:rPr lang="es-ES" sz="2900" dirty="0">
                <a:latin typeface="Aptos" panose="020B0004020202020204" pitchFamily="34" charset="0"/>
              </a:rPr>
              <a:t> de la base de datos, guardada en el servidor </a:t>
            </a:r>
            <a:r>
              <a:rPr lang="es-ES" sz="2400" dirty="0">
                <a:latin typeface="Aptos" panose="020B0004020202020204" pitchFamily="34" charset="0"/>
              </a:rPr>
              <a:t>(ordenador especializado dedicado a almacenar y gestionar la base de datos)</a:t>
            </a:r>
            <a:endParaRPr lang="en-GB" sz="2400" dirty="0">
              <a:latin typeface="Aptos" panose="020B0004020202020204" pitchFamily="34" charset="0"/>
            </a:endParaRPr>
          </a:p>
          <a:p>
            <a:pPr>
              <a:spcBef>
                <a:spcPts val="1200"/>
              </a:spcBef>
            </a:pPr>
            <a:endParaRPr lang="en-GB" sz="1500" b="1" u="sng" dirty="0">
              <a:latin typeface="Aptos" panose="020B0004020202020204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GB" sz="1500" b="1" u="sng" dirty="0">
              <a:latin typeface="Aptos" panose="020B0004020202020204" pitchFamily="34" charset="0"/>
            </a:endParaRPr>
          </a:p>
        </p:txBody>
      </p:sp>
      <p:grpSp>
        <p:nvGrpSpPr>
          <p:cNvPr id="7" name="Agrupa 6">
            <a:extLst>
              <a:ext uri="{FF2B5EF4-FFF2-40B4-BE49-F238E27FC236}">
                <a16:creationId xmlns:a16="http://schemas.microsoft.com/office/drawing/2014/main" id="{AF8CB351-D2F2-E0CA-A04E-D54228236E66}"/>
              </a:ext>
            </a:extLst>
          </p:cNvPr>
          <p:cNvGrpSpPr/>
          <p:nvPr/>
        </p:nvGrpSpPr>
        <p:grpSpPr>
          <a:xfrm>
            <a:off x="312008" y="3500883"/>
            <a:ext cx="11567981" cy="2785817"/>
            <a:chOff x="456393" y="3514694"/>
            <a:chExt cx="11567981" cy="27858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70A0AB-7BB0-48F6-DE14-23F022CEA0F0}"/>
                </a:ext>
              </a:extLst>
            </p:cNvPr>
            <p:cNvSpPr/>
            <p:nvPr/>
          </p:nvSpPr>
          <p:spPr>
            <a:xfrm>
              <a:off x="456393" y="3745527"/>
              <a:ext cx="11407210" cy="25549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QuadreDeText 13">
              <a:extLst>
                <a:ext uri="{FF2B5EF4-FFF2-40B4-BE49-F238E27FC236}">
                  <a16:creationId xmlns:a16="http://schemas.microsoft.com/office/drawing/2014/main" id="{59A7054E-52B9-9AB2-7FA2-890BDB3BFA35}"/>
                </a:ext>
              </a:extLst>
            </p:cNvPr>
            <p:cNvSpPr txBox="1"/>
            <p:nvPr/>
          </p:nvSpPr>
          <p:spPr>
            <a:xfrm>
              <a:off x="456393" y="4694143"/>
              <a:ext cx="316589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52000" indent="-21600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n-GB" sz="3200" b="1" u="sng" dirty="0">
                  <a:latin typeface="Aptos" panose="020B0004020202020204" pitchFamily="34" charset="0"/>
                </a:rPr>
                <a:t>R:</a:t>
              </a:r>
            </a:p>
          </p:txBody>
        </p:sp>
        <p:sp>
          <p:nvSpPr>
            <p:cNvPr id="16" name="QuadreDeText 15">
              <a:extLst>
                <a:ext uri="{FF2B5EF4-FFF2-40B4-BE49-F238E27FC236}">
                  <a16:creationId xmlns:a16="http://schemas.microsoft.com/office/drawing/2014/main" id="{EEDC8D7D-1A9B-D6C5-C381-08817BC274A0}"/>
                </a:ext>
              </a:extLst>
            </p:cNvPr>
            <p:cNvSpPr txBox="1"/>
            <p:nvPr/>
          </p:nvSpPr>
          <p:spPr>
            <a:xfrm>
              <a:off x="1282184" y="4026081"/>
              <a:ext cx="10647806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ts val="1200"/>
                </a:spcBef>
                <a:buFont typeface="+mj-lt"/>
                <a:buAutoNum type="arabicPeriod"/>
              </a:pPr>
              <a:r>
                <a:rPr lang="en-GB" sz="2400" dirty="0" err="1">
                  <a:latin typeface="Aptos" panose="020B0004020202020204" pitchFamily="34" charset="0"/>
                </a:rPr>
                <a:t>Connexión</a:t>
              </a:r>
              <a:r>
                <a:rPr lang="en-GB" sz="2400" dirty="0">
                  <a:latin typeface="Aptos" panose="020B0004020202020204" pitchFamily="34" charset="0"/>
                </a:rPr>
                <a:t> al </a:t>
              </a:r>
              <a:r>
                <a:rPr lang="en-GB" sz="2400" dirty="0" err="1">
                  <a:latin typeface="Aptos" panose="020B0004020202020204" pitchFamily="34" charset="0"/>
                </a:rPr>
                <a:t>servidor</a:t>
              </a:r>
              <a:r>
                <a:rPr lang="en-GB" sz="2400" dirty="0">
                  <a:latin typeface="Aptos" panose="020B0004020202020204" pitchFamily="34" charset="0"/>
                </a:rPr>
                <a:t> para acceder a la base de </a:t>
              </a:r>
              <a:r>
                <a:rPr lang="en-GB" sz="2400" dirty="0" err="1">
                  <a:latin typeface="Aptos" panose="020B0004020202020204" pitchFamily="34" charset="0"/>
                </a:rPr>
                <a:t>datos</a:t>
              </a:r>
              <a:r>
                <a:rPr lang="en-GB" sz="2400" dirty="0">
                  <a:latin typeface="Aptos" panose="020B0004020202020204" pitchFamily="34" charset="0"/>
                </a:rPr>
                <a:t> (BBDD).</a:t>
              </a:r>
            </a:p>
            <a:p>
              <a:pPr marL="457200" indent="-457200">
                <a:spcBef>
                  <a:spcPts val="1200"/>
                </a:spcBef>
                <a:buFont typeface="+mj-lt"/>
                <a:buAutoNum type="arabicPeriod"/>
              </a:pPr>
              <a:r>
                <a:rPr lang="en-GB" sz="2400" dirty="0" err="1">
                  <a:latin typeface="Aptos" panose="020B0004020202020204" pitchFamily="34" charset="0"/>
                </a:rPr>
                <a:t>Manipulación</a:t>
              </a:r>
              <a:r>
                <a:rPr lang="en-GB" sz="2400" dirty="0">
                  <a:latin typeface="Aptos" panose="020B0004020202020204" pitchFamily="34" charset="0"/>
                </a:rPr>
                <a:t> de los </a:t>
              </a:r>
              <a:r>
                <a:rPr lang="en-GB" sz="2400" dirty="0" err="1">
                  <a:latin typeface="Aptos" panose="020B0004020202020204" pitchFamily="34" charset="0"/>
                </a:rPr>
                <a:t>datos</a:t>
              </a:r>
              <a:r>
                <a:rPr lang="en-GB" sz="2400" dirty="0">
                  <a:latin typeface="Aptos" panose="020B0004020202020204" pitchFamily="34" charset="0"/>
                </a:rPr>
                <a:t> (que </a:t>
              </a:r>
              <a:r>
                <a:rPr lang="en-GB" sz="2400" dirty="0" err="1">
                  <a:latin typeface="Aptos" panose="020B0004020202020204" pitchFamily="34" charset="0"/>
                </a:rPr>
                <a:t>estan</a:t>
              </a:r>
              <a:r>
                <a:rPr lang="en-GB" sz="2400" dirty="0">
                  <a:latin typeface="Aptos" panose="020B0004020202020204" pitchFamily="34" charset="0"/>
                </a:rPr>
                <a:t> </a:t>
              </a:r>
              <a:r>
                <a:rPr lang="en-GB" sz="2400" dirty="0" err="1">
                  <a:latin typeface="Aptos" panose="020B0004020202020204" pitchFamily="34" charset="0"/>
                </a:rPr>
                <a:t>en</a:t>
              </a:r>
              <a:r>
                <a:rPr lang="en-GB" sz="2400" dirty="0">
                  <a:latin typeface="Aptos" panose="020B0004020202020204" pitchFamily="34" charset="0"/>
                </a:rPr>
                <a:t> </a:t>
              </a:r>
              <a:r>
                <a:rPr lang="en-GB" sz="2400" dirty="0" err="1">
                  <a:latin typeface="Aptos" panose="020B0004020202020204" pitchFamily="34" charset="0"/>
                </a:rPr>
                <a:t>el</a:t>
              </a:r>
              <a:r>
                <a:rPr lang="en-GB" sz="2400" dirty="0">
                  <a:latin typeface="Aptos" panose="020B0004020202020204" pitchFamily="34" charset="0"/>
                </a:rPr>
                <a:t> </a:t>
              </a:r>
              <a:r>
                <a:rPr lang="en-GB" sz="2400" dirty="0" err="1">
                  <a:latin typeface="Aptos" panose="020B0004020202020204" pitchFamily="34" charset="0"/>
                </a:rPr>
                <a:t>servidor</a:t>
              </a:r>
              <a:r>
                <a:rPr lang="en-GB" sz="2400" dirty="0">
                  <a:latin typeface="Aptos" panose="020B0004020202020204" pitchFamily="34" charset="0"/>
                </a:rPr>
                <a:t>).</a:t>
              </a:r>
            </a:p>
            <a:p>
              <a:pPr marL="457200" indent="-457200">
                <a:spcBef>
                  <a:spcPts val="1200"/>
                </a:spcBef>
                <a:buFont typeface="+mj-lt"/>
                <a:buAutoNum type="arabicPeriod"/>
              </a:pPr>
              <a:r>
                <a:rPr lang="en-GB" sz="2400" dirty="0" err="1">
                  <a:latin typeface="Aptos" panose="020B0004020202020204" pitchFamily="34" charset="0"/>
                </a:rPr>
                <a:t>Exportar</a:t>
              </a:r>
              <a:r>
                <a:rPr lang="en-GB" sz="2400" dirty="0">
                  <a:latin typeface="Aptos" panose="020B0004020202020204" pitchFamily="34" charset="0"/>
                </a:rPr>
                <a:t> del </a:t>
              </a:r>
              <a:r>
                <a:rPr lang="en-GB" sz="2400" dirty="0" err="1">
                  <a:latin typeface="Aptos" panose="020B0004020202020204" pitchFamily="34" charset="0"/>
                </a:rPr>
                <a:t>servidor</a:t>
              </a:r>
              <a:r>
                <a:rPr lang="en-GB" sz="2400" dirty="0">
                  <a:latin typeface="Aptos" panose="020B0004020202020204" pitchFamily="34" charset="0"/>
                </a:rPr>
                <a:t> a </a:t>
              </a:r>
              <a:r>
                <a:rPr lang="en-GB" sz="2400" dirty="0" err="1">
                  <a:latin typeface="Aptos" panose="020B0004020202020204" pitchFamily="34" charset="0"/>
                </a:rPr>
                <a:t>nuestro</a:t>
              </a:r>
              <a:r>
                <a:rPr lang="en-GB" sz="2400" dirty="0">
                  <a:latin typeface="Aptos" panose="020B0004020202020204" pitchFamily="34" charset="0"/>
                </a:rPr>
                <a:t> </a:t>
              </a:r>
              <a:r>
                <a:rPr lang="en-GB" sz="2400" dirty="0" err="1">
                  <a:latin typeface="Aptos" panose="020B0004020202020204" pitchFamily="34" charset="0"/>
                </a:rPr>
                <a:t>ordenador</a:t>
              </a:r>
              <a:r>
                <a:rPr lang="en-GB" sz="2400" dirty="0">
                  <a:latin typeface="Aptos" panose="020B0004020202020204" pitchFamily="34" charset="0"/>
                </a:rPr>
                <a:t> los </a:t>
              </a:r>
              <a:r>
                <a:rPr lang="en-GB" sz="2400" dirty="0" err="1">
                  <a:latin typeface="Aptos" panose="020B0004020202020204" pitchFamily="34" charset="0"/>
                </a:rPr>
                <a:t>datos</a:t>
              </a:r>
              <a:r>
                <a:rPr lang="en-GB" sz="2400" dirty="0">
                  <a:latin typeface="Aptos" panose="020B0004020202020204" pitchFamily="34" charset="0"/>
                </a:rPr>
                <a:t> que </a:t>
              </a:r>
              <a:r>
                <a:rPr lang="en-GB" sz="2400" dirty="0" err="1">
                  <a:latin typeface="Aptos" panose="020B0004020202020204" pitchFamily="34" charset="0"/>
                </a:rPr>
                <a:t>queremos</a:t>
              </a:r>
              <a:r>
                <a:rPr lang="en-GB" sz="2400" dirty="0">
                  <a:latin typeface="Aptos" panose="020B0004020202020204" pitchFamily="34" charset="0"/>
                </a:rPr>
                <a:t> </a:t>
              </a:r>
              <a:r>
                <a:rPr lang="en-GB" sz="2400" dirty="0" err="1">
                  <a:latin typeface="Aptos" panose="020B0004020202020204" pitchFamily="34" charset="0"/>
                </a:rPr>
                <a:t>analizar</a:t>
              </a:r>
              <a:r>
                <a:rPr lang="en-GB" sz="2400" dirty="0">
                  <a:latin typeface="Aptos" panose="020B0004020202020204" pitchFamily="34" charset="0"/>
                </a:rPr>
                <a:t>.</a:t>
              </a:r>
            </a:p>
            <a:p>
              <a:pPr marL="457200" indent="-457200">
                <a:spcBef>
                  <a:spcPts val="1200"/>
                </a:spcBef>
                <a:buFont typeface="+mj-lt"/>
                <a:buAutoNum type="arabicPeriod"/>
              </a:pPr>
              <a:r>
                <a:rPr lang="en-GB" sz="2400" dirty="0" err="1">
                  <a:latin typeface="Aptos" panose="020B0004020202020204" pitchFamily="34" charset="0"/>
                </a:rPr>
                <a:t>Analisis</a:t>
              </a:r>
              <a:r>
                <a:rPr lang="en-GB" sz="2400" dirty="0">
                  <a:latin typeface="Aptos" panose="020B0004020202020204" pitchFamily="34" charset="0"/>
                </a:rPr>
                <a:t> de los </a:t>
              </a:r>
              <a:r>
                <a:rPr lang="en-GB" sz="2400" dirty="0" err="1">
                  <a:latin typeface="Aptos" panose="020B0004020202020204" pitchFamily="34" charset="0"/>
                </a:rPr>
                <a:t>datos</a:t>
              </a:r>
              <a:r>
                <a:rPr lang="en-GB" sz="2400" dirty="0">
                  <a:latin typeface="Aptos" panose="020B0004020202020204" pitchFamily="34" charset="0"/>
                </a:rPr>
                <a:t>.</a:t>
              </a:r>
            </a:p>
          </p:txBody>
        </p:sp>
        <p:sp>
          <p:nvSpPr>
            <p:cNvPr id="6" name="QuadreDeText 5">
              <a:extLst>
                <a:ext uri="{FF2B5EF4-FFF2-40B4-BE49-F238E27FC236}">
                  <a16:creationId xmlns:a16="http://schemas.microsoft.com/office/drawing/2014/main" id="{0FBBBF7A-912A-FC65-56E3-EC5ED7CF88E4}"/>
                </a:ext>
              </a:extLst>
            </p:cNvPr>
            <p:cNvSpPr txBox="1"/>
            <p:nvPr/>
          </p:nvSpPr>
          <p:spPr>
            <a:xfrm>
              <a:off x="7776907" y="3514694"/>
              <a:ext cx="4247467" cy="4616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2400" b="1" dirty="0"/>
                <a:t>Solo </a:t>
              </a:r>
              <a:r>
                <a:rPr lang="en-GB" sz="2400" b="1" dirty="0" err="1"/>
                <a:t>nos</a:t>
              </a:r>
              <a:r>
                <a:rPr lang="en-GB" sz="2400" b="1" dirty="0"/>
                <a:t> </a:t>
              </a:r>
              <a:r>
                <a:rPr lang="en-GB" sz="2400" b="1" dirty="0" err="1"/>
                <a:t>hace</a:t>
              </a:r>
              <a:r>
                <a:rPr lang="en-GB" sz="2400" b="1" dirty="0"/>
                <a:t> </a:t>
              </a:r>
              <a:r>
                <a:rPr lang="en-GB" sz="2400" b="1" dirty="0" err="1"/>
                <a:t>falta</a:t>
              </a:r>
              <a:r>
                <a:rPr lang="en-GB" sz="2400" b="1" dirty="0"/>
                <a:t> R !!</a:t>
              </a:r>
            </a:p>
          </p:txBody>
        </p:sp>
      </p:grpSp>
      <p:pic>
        <p:nvPicPr>
          <p:cNvPr id="8" name="Picture 2" descr="Using SQL in RStudio">
            <a:extLst>
              <a:ext uri="{FF2B5EF4-FFF2-40B4-BE49-F238E27FC236}">
                <a16:creationId xmlns:a16="http://schemas.microsoft.com/office/drawing/2014/main" id="{CFEAC163-B084-9563-0EC8-558F0EFBF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64" y="1137571"/>
            <a:ext cx="2021305" cy="98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37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E0A1D2-7F68-611F-2CD9-6A732BD34848}"/>
              </a:ext>
            </a:extLst>
          </p:cNvPr>
          <p:cNvSpPr/>
          <p:nvPr/>
        </p:nvSpPr>
        <p:spPr>
          <a:xfrm>
            <a:off x="-168215" y="-281464"/>
            <a:ext cx="12528430" cy="1118226"/>
          </a:xfrm>
          <a:prstGeom prst="rect">
            <a:avLst/>
          </a:prstGeom>
          <a:solidFill>
            <a:srgbClr val="840C06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ol 1">
            <a:extLst>
              <a:ext uri="{FF2B5EF4-FFF2-40B4-BE49-F238E27FC236}">
                <a16:creationId xmlns:a16="http://schemas.microsoft.com/office/drawing/2014/main" id="{0D1DAA14-60A6-F862-2D18-B07A18AC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64" y="120100"/>
            <a:ext cx="10724072" cy="647650"/>
          </a:xfrm>
        </p:spPr>
        <p:txBody>
          <a:bodyPr>
            <a:normAutofit fontScale="90000"/>
          </a:bodyPr>
          <a:lstStyle/>
          <a:p>
            <a:r>
              <a:rPr lang="en-GB" b="1" dirty="0" err="1"/>
              <a:t>Organitzación</a:t>
            </a:r>
            <a:r>
              <a:rPr lang="en-GB" b="1" dirty="0"/>
              <a:t> de las bases de </a:t>
            </a:r>
            <a:r>
              <a:rPr lang="en-GB" b="1" dirty="0" err="1"/>
              <a:t>datos</a:t>
            </a:r>
            <a:r>
              <a:rPr lang="en-GB" b="1" dirty="0"/>
              <a:t> </a:t>
            </a:r>
            <a:r>
              <a:rPr lang="en-GB" b="1" dirty="0" err="1"/>
              <a:t>en</a:t>
            </a:r>
            <a:r>
              <a:rPr lang="en-GB" b="1" dirty="0"/>
              <a:t> 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D719E-C252-CAE5-15A1-71B6E2AB6619}"/>
              </a:ext>
            </a:extLst>
          </p:cNvPr>
          <p:cNvSpPr/>
          <p:nvPr/>
        </p:nvSpPr>
        <p:spPr>
          <a:xfrm>
            <a:off x="0" y="383706"/>
            <a:ext cx="629728" cy="120439"/>
          </a:xfrm>
          <a:prstGeom prst="rect">
            <a:avLst/>
          </a:prstGeom>
          <a:solidFill>
            <a:srgbClr val="840C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6E946AF-08B6-1FE9-33B4-652929DDE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119" y="-63609"/>
            <a:ext cx="1643560" cy="882043"/>
          </a:xfrm>
          <a:prstGeom prst="rect">
            <a:avLst/>
          </a:prstGeom>
        </p:spPr>
      </p:pic>
      <p:sp>
        <p:nvSpPr>
          <p:cNvPr id="11" name="QuadreDeText 10">
            <a:extLst>
              <a:ext uri="{FF2B5EF4-FFF2-40B4-BE49-F238E27FC236}">
                <a16:creationId xmlns:a16="http://schemas.microsoft.com/office/drawing/2014/main" id="{F65DC91C-3605-B3F5-0D50-D9C916936269}"/>
              </a:ext>
            </a:extLst>
          </p:cNvPr>
          <p:cNvSpPr txBox="1"/>
          <p:nvPr/>
        </p:nvSpPr>
        <p:spPr>
          <a:xfrm>
            <a:off x="11740549" y="6471416"/>
            <a:ext cx="43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9" name="Contenidor de contingut 8">
            <a:extLst>
              <a:ext uri="{FF2B5EF4-FFF2-40B4-BE49-F238E27FC236}">
                <a16:creationId xmlns:a16="http://schemas.microsoft.com/office/drawing/2014/main" id="{B8141CAC-6408-BEE2-CDA5-239D1B210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246"/>
            <a:ext cx="10515600" cy="3958030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s-ES" dirty="0">
                <a:solidFill>
                  <a:schemeClr val="bg2">
                    <a:lumMod val="10000"/>
                  </a:schemeClr>
                </a:solidFill>
              </a:rPr>
              <a:t>Las bases de datos se organizan en </a:t>
            </a:r>
            <a:r>
              <a:rPr lang="es-ES" b="1" dirty="0" err="1">
                <a:solidFill>
                  <a:schemeClr val="accent2">
                    <a:lumMod val="50000"/>
                  </a:schemeClr>
                </a:solidFill>
                <a:latin typeface="Rockwell Light" panose="020F0502020204030204" pitchFamily="18" charset="0"/>
              </a:rPr>
              <a:t>schemas</a:t>
            </a:r>
            <a:endParaRPr lang="es-ES" b="1" dirty="0">
              <a:solidFill>
                <a:schemeClr val="accent2">
                  <a:lumMod val="50000"/>
                </a:schemeClr>
              </a:solidFill>
              <a:latin typeface="Rockwell Light" panose="020F0502020204030204" pitchFamily="18" charset="0"/>
            </a:endParaRPr>
          </a:p>
          <a:p>
            <a:pPr marL="0" indent="0">
              <a:spcBef>
                <a:spcPts val="1800"/>
              </a:spcBef>
              <a:buNone/>
            </a:pPr>
            <a:endParaRPr lang="en-GB" sz="100" b="1" dirty="0">
              <a:solidFill>
                <a:schemeClr val="accent2">
                  <a:lumMod val="50000"/>
                </a:schemeClr>
              </a:solidFill>
              <a:latin typeface="Rockwell Light" panose="020F0502020204030204" pitchFamily="18" charset="0"/>
            </a:endParaRPr>
          </a:p>
          <a:p>
            <a:pPr>
              <a:spcBef>
                <a:spcPts val="1800"/>
              </a:spcBef>
            </a:pPr>
            <a:r>
              <a:rPr lang="es-ES" dirty="0">
                <a:solidFill>
                  <a:schemeClr val="bg2">
                    <a:lumMod val="10000"/>
                  </a:schemeClr>
                </a:solidFill>
              </a:rPr>
              <a:t>Los </a:t>
            </a:r>
            <a:r>
              <a:rPr lang="es-ES" b="1" dirty="0" err="1">
                <a:solidFill>
                  <a:schemeClr val="accent2">
                    <a:lumMod val="50000"/>
                  </a:schemeClr>
                </a:solidFill>
                <a:latin typeface="Rockwell Light" panose="020F0502020204030204" pitchFamily="18" charset="0"/>
              </a:rPr>
              <a:t>schemas</a:t>
            </a:r>
            <a:r>
              <a:rPr lang="es-ES" dirty="0">
                <a:solidFill>
                  <a:schemeClr val="bg2">
                    <a:lumMod val="10000"/>
                  </a:schemeClr>
                </a:solidFill>
              </a:rPr>
              <a:t> proporcionan una forma de </a:t>
            </a:r>
            <a:r>
              <a:rPr lang="es-ES" b="1" dirty="0">
                <a:solidFill>
                  <a:schemeClr val="bg2">
                    <a:lumMod val="10000"/>
                  </a:schemeClr>
                </a:solidFill>
              </a:rPr>
              <a:t>segregar</a:t>
            </a:r>
            <a:r>
              <a:rPr lang="es-ES" dirty="0">
                <a:solidFill>
                  <a:schemeClr val="bg2">
                    <a:lumMod val="10000"/>
                  </a:schemeClr>
                </a:solidFill>
              </a:rPr>
              <a:t> y </a:t>
            </a:r>
            <a:r>
              <a:rPr lang="es-ES" b="1" dirty="0">
                <a:solidFill>
                  <a:schemeClr val="bg2">
                    <a:lumMod val="10000"/>
                  </a:schemeClr>
                </a:solidFill>
              </a:rPr>
              <a:t>organizar</a:t>
            </a:r>
            <a:r>
              <a:rPr lang="es-ES" dirty="0">
                <a:solidFill>
                  <a:schemeClr val="bg2">
                    <a:lumMod val="10000"/>
                  </a:schemeClr>
                </a:solidFill>
              </a:rPr>
              <a:t> la base de datos.</a:t>
            </a:r>
          </a:p>
          <a:p>
            <a:pPr>
              <a:spcBef>
                <a:spcPts val="1800"/>
              </a:spcBef>
            </a:pPr>
            <a:endParaRPr lang="en-GB" sz="4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s-ES" dirty="0">
                <a:solidFill>
                  <a:schemeClr val="bg2">
                    <a:lumMod val="10000"/>
                  </a:schemeClr>
                </a:solidFill>
              </a:rPr>
              <a:t>Cada </a:t>
            </a:r>
            <a:r>
              <a:rPr lang="es-ES" b="1" dirty="0" err="1">
                <a:solidFill>
                  <a:schemeClr val="accent2">
                    <a:lumMod val="50000"/>
                  </a:schemeClr>
                </a:solidFill>
                <a:latin typeface="Rockwell Light" panose="020F0502020204030204" pitchFamily="18" charset="0"/>
              </a:rPr>
              <a:t>schema</a:t>
            </a:r>
            <a:r>
              <a:rPr lang="es-ES" dirty="0">
                <a:solidFill>
                  <a:schemeClr val="bg2">
                    <a:lumMod val="10000"/>
                  </a:schemeClr>
                </a:solidFill>
              </a:rPr>
              <a:t> contiene sus propias tablas.</a:t>
            </a:r>
          </a:p>
          <a:p>
            <a:pPr>
              <a:spcBef>
                <a:spcPts val="1800"/>
              </a:spcBef>
            </a:pPr>
            <a:endParaRPr lang="es-ES" sz="1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s-ES" dirty="0">
                <a:solidFill>
                  <a:schemeClr val="bg2">
                    <a:lumMod val="10000"/>
                  </a:schemeClr>
                </a:solidFill>
              </a:rPr>
              <a:t>Esto permite controlar qué usuarios pueden acceder a los datos de un </a:t>
            </a:r>
            <a:r>
              <a:rPr lang="es-ES" b="1" dirty="0" err="1">
                <a:solidFill>
                  <a:schemeClr val="accent2">
                    <a:lumMod val="50000"/>
                  </a:schemeClr>
                </a:solidFill>
                <a:latin typeface="Rockwell Light" panose="020F0502020204030204" pitchFamily="18" charset="0"/>
              </a:rPr>
              <a:t>schema</a:t>
            </a:r>
            <a:r>
              <a:rPr lang="es-ES" dirty="0">
                <a:solidFill>
                  <a:schemeClr val="bg2">
                    <a:lumMod val="10000"/>
                  </a:schemeClr>
                </a:solidFill>
              </a:rPr>
              <a:t> y qué permisos tienen dentro del mismo (leer o escribir).</a:t>
            </a:r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19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E0A1D2-7F68-611F-2CD9-6A732BD34848}"/>
              </a:ext>
            </a:extLst>
          </p:cNvPr>
          <p:cNvSpPr/>
          <p:nvPr/>
        </p:nvSpPr>
        <p:spPr>
          <a:xfrm>
            <a:off x="-168215" y="-281464"/>
            <a:ext cx="12528430" cy="1118226"/>
          </a:xfrm>
          <a:prstGeom prst="rect">
            <a:avLst/>
          </a:prstGeom>
          <a:solidFill>
            <a:srgbClr val="840C06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ol 1">
            <a:extLst>
              <a:ext uri="{FF2B5EF4-FFF2-40B4-BE49-F238E27FC236}">
                <a16:creationId xmlns:a16="http://schemas.microsoft.com/office/drawing/2014/main" id="{0D1DAA14-60A6-F862-2D18-B07A18AC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64" y="120100"/>
            <a:ext cx="10724072" cy="647650"/>
          </a:xfrm>
        </p:spPr>
        <p:txBody>
          <a:bodyPr>
            <a:normAutofit fontScale="90000"/>
          </a:bodyPr>
          <a:lstStyle/>
          <a:p>
            <a:r>
              <a:rPr lang="en-GB" b="1" dirty="0" err="1"/>
              <a:t>Organitzación</a:t>
            </a:r>
            <a:r>
              <a:rPr lang="en-GB" b="1" dirty="0"/>
              <a:t> OMOP CDM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D719E-C252-CAE5-15A1-71B6E2AB6619}"/>
              </a:ext>
            </a:extLst>
          </p:cNvPr>
          <p:cNvSpPr/>
          <p:nvPr/>
        </p:nvSpPr>
        <p:spPr>
          <a:xfrm>
            <a:off x="0" y="383706"/>
            <a:ext cx="629728" cy="120439"/>
          </a:xfrm>
          <a:prstGeom prst="rect">
            <a:avLst/>
          </a:prstGeom>
          <a:solidFill>
            <a:srgbClr val="840C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6E946AF-08B6-1FE9-33B4-652929DDE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119" y="-63609"/>
            <a:ext cx="1643560" cy="882043"/>
          </a:xfrm>
          <a:prstGeom prst="rect">
            <a:avLst/>
          </a:prstGeom>
        </p:spPr>
      </p:pic>
      <p:sp>
        <p:nvSpPr>
          <p:cNvPr id="11" name="QuadreDeText 10">
            <a:extLst>
              <a:ext uri="{FF2B5EF4-FFF2-40B4-BE49-F238E27FC236}">
                <a16:creationId xmlns:a16="http://schemas.microsoft.com/office/drawing/2014/main" id="{F65DC91C-3605-B3F5-0D50-D9C916936269}"/>
              </a:ext>
            </a:extLst>
          </p:cNvPr>
          <p:cNvSpPr txBox="1"/>
          <p:nvPr/>
        </p:nvSpPr>
        <p:spPr>
          <a:xfrm>
            <a:off x="11740549" y="6471416"/>
            <a:ext cx="43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9" name="Contenidor de contingut 8">
            <a:extLst>
              <a:ext uri="{FF2B5EF4-FFF2-40B4-BE49-F238E27FC236}">
                <a16:creationId xmlns:a16="http://schemas.microsoft.com/office/drawing/2014/main" id="{B8141CAC-6408-BEE2-CDA5-239D1B210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489"/>
            <a:ext cx="10515600" cy="42672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Generalmente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cuando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trabajamos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con OMOP CDM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diferenciamos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dos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Rockwell Light" panose="020F0502020204030204" pitchFamily="18" charset="0"/>
              </a:rPr>
              <a:t>schemas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endParaRPr lang="en-GB" sz="10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10000"/>
              </a:lnSpc>
              <a:spcBef>
                <a:spcPts val="1800"/>
              </a:spcBef>
            </a:pPr>
            <a:r>
              <a:rPr lang="en-GB" b="1" u="sng" dirty="0" err="1">
                <a:solidFill>
                  <a:schemeClr val="accent2">
                    <a:lumMod val="50000"/>
                  </a:schemeClr>
                </a:solidFill>
                <a:latin typeface="Rockwell Light" panose="020F0502020204030204" pitchFamily="18" charset="0"/>
              </a:rPr>
              <a:t>cdm</a:t>
            </a:r>
            <a:r>
              <a:rPr lang="en-GB" b="1" u="sng" dirty="0">
                <a:solidFill>
                  <a:schemeClr val="accent2">
                    <a:lumMod val="50000"/>
                  </a:schemeClr>
                </a:solidFill>
                <a:latin typeface="Rockwell Light" panose="020F0502020204030204" pitchFamily="18" charset="0"/>
              </a:rPr>
              <a:t> schema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s-ES" dirty="0">
                <a:solidFill>
                  <a:schemeClr val="bg2">
                    <a:lumMod val="10000"/>
                  </a:schemeClr>
                </a:solidFill>
              </a:rPr>
              <a:t>contiene todas las tablas de la base de datos. Puesto que éste contiene todos los datos, generalmente los usuarios sólo tienen permisos de lectura.</a:t>
            </a:r>
          </a:p>
          <a:p>
            <a:pPr algn="just">
              <a:lnSpc>
                <a:spcPct val="110000"/>
              </a:lnSpc>
              <a:spcBef>
                <a:spcPts val="1800"/>
              </a:spcBef>
            </a:pPr>
            <a:endParaRPr lang="es-ES" sz="10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10000"/>
              </a:lnSpc>
              <a:spcBef>
                <a:spcPts val="1800"/>
              </a:spcBef>
            </a:pPr>
            <a:r>
              <a:rPr lang="en-GB" b="1" u="sng" dirty="0">
                <a:solidFill>
                  <a:schemeClr val="accent2">
                    <a:lumMod val="50000"/>
                  </a:schemeClr>
                </a:solidFill>
                <a:latin typeface="Rockwell Light" panose="020F0502020204030204" pitchFamily="18" charset="0"/>
              </a:rPr>
              <a:t>write schema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s-ES" dirty="0">
                <a:solidFill>
                  <a:schemeClr val="bg2">
                    <a:lumMod val="10000"/>
                  </a:schemeClr>
                </a:solidFill>
              </a:rPr>
              <a:t>dónde podemos guardar tablas que hayamos creado (por ejemplo cohortes). Necesitaremos permisos de escritura para éste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Rockwell Light" panose="020F0502020204030204" pitchFamily="18" charset="0"/>
              </a:rPr>
              <a:t>schema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226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E0A1D2-7F68-611F-2CD9-6A732BD34848}"/>
              </a:ext>
            </a:extLst>
          </p:cNvPr>
          <p:cNvSpPr/>
          <p:nvPr/>
        </p:nvSpPr>
        <p:spPr>
          <a:xfrm>
            <a:off x="-168215" y="-281464"/>
            <a:ext cx="12528430" cy="1118226"/>
          </a:xfrm>
          <a:prstGeom prst="rect">
            <a:avLst/>
          </a:prstGeom>
          <a:solidFill>
            <a:srgbClr val="840C06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ol 1">
            <a:extLst>
              <a:ext uri="{FF2B5EF4-FFF2-40B4-BE49-F238E27FC236}">
                <a16:creationId xmlns:a16="http://schemas.microsoft.com/office/drawing/2014/main" id="{0D1DAA14-60A6-F862-2D18-B07A18AC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64" y="120100"/>
            <a:ext cx="10724072" cy="647650"/>
          </a:xfrm>
        </p:spPr>
        <p:txBody>
          <a:bodyPr>
            <a:normAutofit fontScale="90000"/>
          </a:bodyPr>
          <a:lstStyle/>
          <a:p>
            <a:r>
              <a:rPr lang="en-GB" b="1" dirty="0" err="1"/>
              <a:t>Connexión</a:t>
            </a:r>
            <a:r>
              <a:rPr lang="en-GB" b="1" dirty="0"/>
              <a:t> a la base de </a:t>
            </a:r>
            <a:r>
              <a:rPr lang="en-GB" b="1" dirty="0" err="1"/>
              <a:t>datos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D719E-C252-CAE5-15A1-71B6E2AB6619}"/>
              </a:ext>
            </a:extLst>
          </p:cNvPr>
          <p:cNvSpPr/>
          <p:nvPr/>
        </p:nvSpPr>
        <p:spPr>
          <a:xfrm>
            <a:off x="0" y="383706"/>
            <a:ext cx="629728" cy="120439"/>
          </a:xfrm>
          <a:prstGeom prst="rect">
            <a:avLst/>
          </a:prstGeom>
          <a:solidFill>
            <a:srgbClr val="840C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6E946AF-08B6-1FE9-33B4-652929DDE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119" y="-63609"/>
            <a:ext cx="1643560" cy="882043"/>
          </a:xfrm>
          <a:prstGeom prst="rect">
            <a:avLst/>
          </a:prstGeom>
        </p:spPr>
      </p:pic>
      <p:sp>
        <p:nvSpPr>
          <p:cNvPr id="11" name="QuadreDeText 10">
            <a:extLst>
              <a:ext uri="{FF2B5EF4-FFF2-40B4-BE49-F238E27FC236}">
                <a16:creationId xmlns:a16="http://schemas.microsoft.com/office/drawing/2014/main" id="{F65DC91C-3605-B3F5-0D50-D9C916936269}"/>
              </a:ext>
            </a:extLst>
          </p:cNvPr>
          <p:cNvSpPr txBox="1"/>
          <p:nvPr/>
        </p:nvSpPr>
        <p:spPr>
          <a:xfrm>
            <a:off x="11740549" y="6471416"/>
            <a:ext cx="43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5" name="QuadreDeText 14">
            <a:extLst>
              <a:ext uri="{FF2B5EF4-FFF2-40B4-BE49-F238E27FC236}">
                <a16:creationId xmlns:a16="http://schemas.microsoft.com/office/drawing/2014/main" id="{C0040E47-EF97-4585-B8DE-89DF1CE85CE8}"/>
              </a:ext>
            </a:extLst>
          </p:cNvPr>
          <p:cNvSpPr txBox="1"/>
          <p:nvPr/>
        </p:nvSpPr>
        <p:spPr>
          <a:xfrm>
            <a:off x="5123100" y="1302291"/>
            <a:ext cx="3350833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DBI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Rpostgres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server_dbi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"..."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port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"..."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host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"..."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"..."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password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"..."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dbConnect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Postgres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server_dbi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port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port,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host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host,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user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user,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password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password</a:t>
            </a:r>
          </a:p>
          <a:p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Clau de tancament 15">
            <a:extLst>
              <a:ext uri="{FF2B5EF4-FFF2-40B4-BE49-F238E27FC236}">
                <a16:creationId xmlns:a16="http://schemas.microsoft.com/office/drawing/2014/main" id="{CB608DED-E0EF-B78A-964A-67A86468C467}"/>
              </a:ext>
            </a:extLst>
          </p:cNvPr>
          <p:cNvSpPr/>
          <p:nvPr/>
        </p:nvSpPr>
        <p:spPr>
          <a:xfrm>
            <a:off x="8418898" y="1356033"/>
            <a:ext cx="110070" cy="547452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QuadreDeText 17">
            <a:extLst>
              <a:ext uri="{FF2B5EF4-FFF2-40B4-BE49-F238E27FC236}">
                <a16:creationId xmlns:a16="http://schemas.microsoft.com/office/drawing/2014/main" id="{557A5893-6BC5-0D2C-8C02-4C371FAA4FF3}"/>
              </a:ext>
            </a:extLst>
          </p:cNvPr>
          <p:cNvSpPr txBox="1"/>
          <p:nvPr/>
        </p:nvSpPr>
        <p:spPr>
          <a:xfrm>
            <a:off x="8555787" y="1302291"/>
            <a:ext cx="272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Cargamos</a:t>
            </a:r>
            <a:r>
              <a:rPr lang="en-GB" dirty="0"/>
              <a:t> las los </a:t>
            </a:r>
            <a:r>
              <a:rPr lang="en-GB" dirty="0" err="1"/>
              <a:t>paquetes</a:t>
            </a:r>
            <a:r>
              <a:rPr lang="en-GB" dirty="0"/>
              <a:t> que </a:t>
            </a:r>
            <a:r>
              <a:rPr lang="en-GB" dirty="0" err="1"/>
              <a:t>vamos</a:t>
            </a:r>
            <a:r>
              <a:rPr lang="en-GB" dirty="0"/>
              <a:t> a usar</a:t>
            </a:r>
          </a:p>
        </p:txBody>
      </p:sp>
      <p:sp>
        <p:nvSpPr>
          <p:cNvPr id="19" name="Clau de tancament 18">
            <a:extLst>
              <a:ext uri="{FF2B5EF4-FFF2-40B4-BE49-F238E27FC236}">
                <a16:creationId xmlns:a16="http://schemas.microsoft.com/office/drawing/2014/main" id="{F542B1BA-3741-1997-408C-06E15BF5D986}"/>
              </a:ext>
            </a:extLst>
          </p:cNvPr>
          <p:cNvSpPr/>
          <p:nvPr/>
        </p:nvSpPr>
        <p:spPr>
          <a:xfrm flipH="1">
            <a:off x="5041246" y="2459485"/>
            <a:ext cx="146007" cy="519726"/>
          </a:xfrm>
          <a:prstGeom prst="rightBrace">
            <a:avLst>
              <a:gd name="adj1" fmla="val 8333"/>
              <a:gd name="adj2" fmla="val 49354"/>
            </a:avLst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QuadreDeText 22">
            <a:extLst>
              <a:ext uri="{FF2B5EF4-FFF2-40B4-BE49-F238E27FC236}">
                <a16:creationId xmlns:a16="http://schemas.microsoft.com/office/drawing/2014/main" id="{C9C8E74A-01DF-FC38-480D-9BC72E464542}"/>
              </a:ext>
            </a:extLst>
          </p:cNvPr>
          <p:cNvSpPr txBox="1"/>
          <p:nvPr/>
        </p:nvSpPr>
        <p:spPr>
          <a:xfrm>
            <a:off x="2557168" y="2490459"/>
            <a:ext cx="248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Información</a:t>
            </a:r>
            <a:r>
              <a:rPr lang="en-GB" dirty="0"/>
              <a:t> del </a:t>
            </a:r>
            <a:r>
              <a:rPr lang="en-GB" dirty="0" err="1"/>
              <a:t>servidor</a:t>
            </a:r>
            <a:endParaRPr lang="en-GB" dirty="0"/>
          </a:p>
        </p:txBody>
      </p:sp>
      <p:sp>
        <p:nvSpPr>
          <p:cNvPr id="25" name="Clau de tancament 24">
            <a:extLst>
              <a:ext uri="{FF2B5EF4-FFF2-40B4-BE49-F238E27FC236}">
                <a16:creationId xmlns:a16="http://schemas.microsoft.com/office/drawing/2014/main" id="{784A1BF2-56F8-544B-9FBB-E807829E1B2B}"/>
              </a:ext>
            </a:extLst>
          </p:cNvPr>
          <p:cNvSpPr/>
          <p:nvPr/>
        </p:nvSpPr>
        <p:spPr>
          <a:xfrm flipH="1">
            <a:off x="5058944" y="3024348"/>
            <a:ext cx="128310" cy="519725"/>
          </a:xfrm>
          <a:prstGeom prst="rightBrace">
            <a:avLst>
              <a:gd name="adj1" fmla="val 8333"/>
              <a:gd name="adj2" fmla="val 49354"/>
            </a:avLst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QuadreDeText 27">
            <a:extLst>
              <a:ext uri="{FF2B5EF4-FFF2-40B4-BE49-F238E27FC236}">
                <a16:creationId xmlns:a16="http://schemas.microsoft.com/office/drawing/2014/main" id="{99AFA427-A775-EC27-80DC-CEF84440E1C3}"/>
              </a:ext>
            </a:extLst>
          </p:cNvPr>
          <p:cNvSpPr txBox="1"/>
          <p:nvPr/>
        </p:nvSpPr>
        <p:spPr>
          <a:xfrm>
            <a:off x="502061" y="3061798"/>
            <a:ext cx="452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err="1"/>
              <a:t>Credenciales</a:t>
            </a:r>
            <a:r>
              <a:rPr lang="en-GB" dirty="0"/>
              <a:t> para acceder a </a:t>
            </a:r>
            <a:r>
              <a:rPr lang="en-GB" dirty="0" err="1"/>
              <a:t>a</a:t>
            </a:r>
            <a:r>
              <a:rPr lang="en-GB" dirty="0"/>
              <a:t> la base de </a:t>
            </a:r>
            <a:r>
              <a:rPr lang="en-GB" dirty="0" err="1"/>
              <a:t>datos</a:t>
            </a:r>
            <a:endParaRPr lang="en-GB" dirty="0"/>
          </a:p>
        </p:txBody>
      </p:sp>
      <p:sp>
        <p:nvSpPr>
          <p:cNvPr id="32" name="QuadreDeText 31">
            <a:extLst>
              <a:ext uri="{FF2B5EF4-FFF2-40B4-BE49-F238E27FC236}">
                <a16:creationId xmlns:a16="http://schemas.microsoft.com/office/drawing/2014/main" id="{AA627E54-C3AC-5D43-5485-35E5DFEEF4A4}"/>
              </a:ext>
            </a:extLst>
          </p:cNvPr>
          <p:cNvSpPr txBox="1"/>
          <p:nvPr/>
        </p:nvSpPr>
        <p:spPr>
          <a:xfrm>
            <a:off x="1937738" y="2105640"/>
            <a:ext cx="3176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Información</a:t>
            </a:r>
            <a:r>
              <a:rPr lang="en-GB" dirty="0"/>
              <a:t> de la base de </a:t>
            </a:r>
            <a:r>
              <a:rPr lang="en-GB" dirty="0" err="1"/>
              <a:t>datos</a:t>
            </a:r>
            <a:endParaRPr lang="en-GB" dirty="0"/>
          </a:p>
        </p:txBody>
      </p:sp>
      <p:sp>
        <p:nvSpPr>
          <p:cNvPr id="33" name="Clau de tancament 32">
            <a:extLst>
              <a:ext uri="{FF2B5EF4-FFF2-40B4-BE49-F238E27FC236}">
                <a16:creationId xmlns:a16="http://schemas.microsoft.com/office/drawing/2014/main" id="{F430170B-4B0B-31E2-36A6-4FB63C43951D}"/>
              </a:ext>
            </a:extLst>
          </p:cNvPr>
          <p:cNvSpPr/>
          <p:nvPr/>
        </p:nvSpPr>
        <p:spPr>
          <a:xfrm flipH="1">
            <a:off x="5058943" y="2228517"/>
            <a:ext cx="119461" cy="171864"/>
          </a:xfrm>
          <a:prstGeom prst="rightBrace">
            <a:avLst>
              <a:gd name="adj1" fmla="val 8333"/>
              <a:gd name="adj2" fmla="val 49354"/>
            </a:avLst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QuadreDeText 35">
            <a:extLst>
              <a:ext uri="{FF2B5EF4-FFF2-40B4-BE49-F238E27FC236}">
                <a16:creationId xmlns:a16="http://schemas.microsoft.com/office/drawing/2014/main" id="{C83645FA-5FC6-F984-C6B5-273E7CC00AF0}"/>
              </a:ext>
            </a:extLst>
          </p:cNvPr>
          <p:cNvSpPr txBox="1"/>
          <p:nvPr/>
        </p:nvSpPr>
        <p:spPr>
          <a:xfrm>
            <a:off x="8555786" y="4840395"/>
            <a:ext cx="2137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Nos </a:t>
            </a:r>
            <a:r>
              <a:rPr lang="en-GB" dirty="0" err="1"/>
              <a:t>connectamos</a:t>
            </a:r>
            <a:r>
              <a:rPr lang="en-GB" dirty="0"/>
              <a:t> a la base da </a:t>
            </a:r>
            <a:r>
              <a:rPr lang="en-GB" dirty="0" err="1"/>
              <a:t>datos</a:t>
            </a:r>
            <a:endParaRPr lang="en-GB" dirty="0"/>
          </a:p>
        </p:txBody>
      </p:sp>
      <p:sp>
        <p:nvSpPr>
          <p:cNvPr id="37" name="Clau de tancament 36">
            <a:extLst>
              <a:ext uri="{FF2B5EF4-FFF2-40B4-BE49-F238E27FC236}">
                <a16:creationId xmlns:a16="http://schemas.microsoft.com/office/drawing/2014/main" id="{1BA1EFE5-20FF-6DDB-1183-612090FE925C}"/>
              </a:ext>
            </a:extLst>
          </p:cNvPr>
          <p:cNvSpPr/>
          <p:nvPr/>
        </p:nvSpPr>
        <p:spPr>
          <a:xfrm>
            <a:off x="8418898" y="4062852"/>
            <a:ext cx="119192" cy="2277934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Connector de fletxa recta 37">
            <a:extLst>
              <a:ext uri="{FF2B5EF4-FFF2-40B4-BE49-F238E27FC236}">
                <a16:creationId xmlns:a16="http://schemas.microsoft.com/office/drawing/2014/main" id="{81D514A3-09D5-DC0E-80FB-9A1E598A58F8}"/>
              </a:ext>
            </a:extLst>
          </p:cNvPr>
          <p:cNvCxnSpPr>
            <a:cxnSpLocks/>
          </p:cNvCxnSpPr>
          <p:nvPr/>
        </p:nvCxnSpPr>
        <p:spPr>
          <a:xfrm flipH="1">
            <a:off x="4841019" y="4204974"/>
            <a:ext cx="3462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2FF3389-BAFD-650B-E235-24FBDEB633F0}"/>
              </a:ext>
            </a:extLst>
          </p:cNvPr>
          <p:cNvSpPr/>
          <p:nvPr/>
        </p:nvSpPr>
        <p:spPr>
          <a:xfrm>
            <a:off x="5178404" y="4086448"/>
            <a:ext cx="348062" cy="28906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QuadreDeText 39">
            <a:extLst>
              <a:ext uri="{FF2B5EF4-FFF2-40B4-BE49-F238E27FC236}">
                <a16:creationId xmlns:a16="http://schemas.microsoft.com/office/drawing/2014/main" id="{755B818E-C060-36B5-2FF0-26DE0FBEC8BF}"/>
              </a:ext>
            </a:extLst>
          </p:cNvPr>
          <p:cNvSpPr txBox="1"/>
          <p:nvPr/>
        </p:nvSpPr>
        <p:spPr>
          <a:xfrm>
            <a:off x="911586" y="3996722"/>
            <a:ext cx="398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err="1"/>
              <a:t>Objecto</a:t>
            </a:r>
            <a:r>
              <a:rPr lang="en-GB" dirty="0"/>
              <a:t> con la </a:t>
            </a:r>
            <a:r>
              <a:rPr lang="en-GB" dirty="0" err="1"/>
              <a:t>connexión</a:t>
            </a:r>
            <a:endParaRPr lang="en-GB" dirty="0"/>
          </a:p>
        </p:txBody>
      </p:sp>
      <p:cxnSp>
        <p:nvCxnSpPr>
          <p:cNvPr id="42" name="Connector de fletxa recta 41">
            <a:extLst>
              <a:ext uri="{FF2B5EF4-FFF2-40B4-BE49-F238E27FC236}">
                <a16:creationId xmlns:a16="http://schemas.microsoft.com/office/drawing/2014/main" id="{E1257516-9A86-E4A7-31CB-D961A91CEC7B}"/>
              </a:ext>
            </a:extLst>
          </p:cNvPr>
          <p:cNvCxnSpPr>
            <a:cxnSpLocks/>
          </p:cNvCxnSpPr>
          <p:nvPr/>
        </p:nvCxnSpPr>
        <p:spPr>
          <a:xfrm flipH="1">
            <a:off x="4658139" y="4510755"/>
            <a:ext cx="7846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QuadreDeText 44">
            <a:extLst>
              <a:ext uri="{FF2B5EF4-FFF2-40B4-BE49-F238E27FC236}">
                <a16:creationId xmlns:a16="http://schemas.microsoft.com/office/drawing/2014/main" id="{355797E4-8FD2-84A7-8D51-3DF375330792}"/>
              </a:ext>
            </a:extLst>
          </p:cNvPr>
          <p:cNvSpPr txBox="1"/>
          <p:nvPr/>
        </p:nvSpPr>
        <p:spPr>
          <a:xfrm>
            <a:off x="685437" y="4286397"/>
            <a:ext cx="3989761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dirty="0" err="1"/>
              <a:t>D</a:t>
            </a:r>
            <a:r>
              <a:rPr lang="en-GB" sz="1800" dirty="0" err="1"/>
              <a:t>istribució</a:t>
            </a:r>
            <a:r>
              <a:rPr lang="en-GB" sz="1800" dirty="0"/>
              <a:t> de SQL que </a:t>
            </a:r>
            <a:r>
              <a:rPr lang="en-GB" sz="1800" dirty="0" err="1"/>
              <a:t>usa</a:t>
            </a:r>
            <a:r>
              <a:rPr lang="en-GB" sz="1800" dirty="0"/>
              <a:t> </a:t>
            </a:r>
            <a:r>
              <a:rPr lang="en-GB" sz="1800" dirty="0" err="1"/>
              <a:t>nuestra</a:t>
            </a:r>
            <a:r>
              <a:rPr lang="en-GB" sz="1800" dirty="0"/>
              <a:t> base de </a:t>
            </a:r>
            <a:r>
              <a:rPr lang="en-GB" sz="1800" dirty="0" err="1"/>
              <a:t>datos</a:t>
            </a:r>
            <a:r>
              <a:rPr lang="en-GB" sz="1800" dirty="0"/>
              <a:t> </a:t>
            </a:r>
            <a:r>
              <a:rPr lang="en-GB" sz="1600" dirty="0"/>
              <a:t>(</a:t>
            </a:r>
            <a:r>
              <a:rPr lang="en-GB" sz="1600" dirty="0" err="1"/>
              <a:t>por</a:t>
            </a:r>
            <a:r>
              <a:rPr lang="en-GB" sz="1600" dirty="0"/>
              <a:t> </a:t>
            </a:r>
            <a:r>
              <a:rPr lang="en-GB" sz="1600" dirty="0" err="1"/>
              <a:t>ejemplo</a:t>
            </a:r>
            <a:r>
              <a:rPr lang="en-GB" sz="1600" dirty="0"/>
              <a:t>, </a:t>
            </a:r>
            <a:r>
              <a:rPr lang="en-GB" sz="1600" dirty="0" err="1"/>
              <a:t>si</a:t>
            </a:r>
            <a:r>
              <a:rPr lang="en-GB" sz="1600" dirty="0"/>
              <a:t> es PostgreSQL, </a:t>
            </a:r>
            <a:r>
              <a:rPr lang="en-GB" sz="1600" dirty="0" err="1"/>
              <a:t>usaremos</a:t>
            </a:r>
            <a:r>
              <a:rPr lang="en-GB" sz="1600" dirty="0"/>
              <a:t> la </a:t>
            </a:r>
            <a:r>
              <a:rPr lang="en-GB" sz="1600" dirty="0" err="1"/>
              <a:t>función</a:t>
            </a:r>
            <a:r>
              <a:rPr lang="en-GB" sz="1600" dirty="0"/>
              <a:t> Postgres() del </a:t>
            </a:r>
            <a:r>
              <a:rPr lang="en-GB" sz="1600" dirty="0" err="1"/>
              <a:t>paquete</a:t>
            </a:r>
            <a:r>
              <a:rPr lang="en-GB" sz="1600" dirty="0"/>
              <a:t> </a:t>
            </a:r>
            <a:r>
              <a:rPr lang="en-GB" sz="1600" dirty="0" err="1"/>
              <a:t>Rpostgres</a:t>
            </a:r>
            <a:r>
              <a:rPr lang="en-GB" sz="1600" dirty="0"/>
              <a:t>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018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19" grpId="0" animBg="1"/>
      <p:bldP spid="23" grpId="0"/>
      <p:bldP spid="25" grpId="0" animBg="1"/>
      <p:bldP spid="28" grpId="0"/>
      <p:bldP spid="32" grpId="0"/>
      <p:bldP spid="33" grpId="0" animBg="1"/>
      <p:bldP spid="36" grpId="0"/>
      <p:bldP spid="37" grpId="0" animBg="1"/>
      <p:bldP spid="39" grpId="0" animBg="1"/>
      <p:bldP spid="40" grpId="0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E0A1D2-7F68-611F-2CD9-6A732BD34848}"/>
              </a:ext>
            </a:extLst>
          </p:cNvPr>
          <p:cNvSpPr/>
          <p:nvPr/>
        </p:nvSpPr>
        <p:spPr>
          <a:xfrm>
            <a:off x="-168215" y="-281464"/>
            <a:ext cx="12528430" cy="1118226"/>
          </a:xfrm>
          <a:prstGeom prst="rect">
            <a:avLst/>
          </a:prstGeom>
          <a:solidFill>
            <a:srgbClr val="840C06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ol 1">
            <a:extLst>
              <a:ext uri="{FF2B5EF4-FFF2-40B4-BE49-F238E27FC236}">
                <a16:creationId xmlns:a16="http://schemas.microsoft.com/office/drawing/2014/main" id="{0D1DAA14-60A6-F862-2D18-B07A18AC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64" y="120100"/>
            <a:ext cx="10724072" cy="647650"/>
          </a:xfrm>
        </p:spPr>
        <p:txBody>
          <a:bodyPr>
            <a:normAutofit fontScale="90000"/>
          </a:bodyPr>
          <a:lstStyle/>
          <a:p>
            <a:r>
              <a:rPr lang="en-GB" b="1" dirty="0" err="1"/>
              <a:t>CDMConnector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D719E-C252-CAE5-15A1-71B6E2AB6619}"/>
              </a:ext>
            </a:extLst>
          </p:cNvPr>
          <p:cNvSpPr/>
          <p:nvPr/>
        </p:nvSpPr>
        <p:spPr>
          <a:xfrm>
            <a:off x="0" y="383706"/>
            <a:ext cx="629728" cy="120439"/>
          </a:xfrm>
          <a:prstGeom prst="rect">
            <a:avLst/>
          </a:prstGeom>
          <a:solidFill>
            <a:srgbClr val="840C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6E946AF-08B6-1FE9-33B4-652929DDE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119" y="-63609"/>
            <a:ext cx="1643560" cy="882043"/>
          </a:xfrm>
          <a:prstGeom prst="rect">
            <a:avLst/>
          </a:prstGeom>
        </p:spPr>
      </p:pic>
      <p:sp>
        <p:nvSpPr>
          <p:cNvPr id="11" name="QuadreDeText 10">
            <a:extLst>
              <a:ext uri="{FF2B5EF4-FFF2-40B4-BE49-F238E27FC236}">
                <a16:creationId xmlns:a16="http://schemas.microsoft.com/office/drawing/2014/main" id="{F65DC91C-3605-B3F5-0D50-D9C916936269}"/>
              </a:ext>
            </a:extLst>
          </p:cNvPr>
          <p:cNvSpPr txBox="1"/>
          <p:nvPr/>
        </p:nvSpPr>
        <p:spPr>
          <a:xfrm>
            <a:off x="11740549" y="6471416"/>
            <a:ext cx="43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9" name="Contenidor de contingut 8">
            <a:extLst>
              <a:ext uri="{FF2B5EF4-FFF2-40B4-BE49-F238E27FC236}">
                <a16:creationId xmlns:a16="http://schemas.microsoft.com/office/drawing/2014/main" id="{B8141CAC-6408-BEE2-CDA5-239D1B210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29" y="1222148"/>
            <a:ext cx="11037541" cy="157388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1800"/>
              </a:spcBef>
              <a:buNone/>
            </a:pPr>
            <a:r>
              <a:rPr lang="es-ES" dirty="0">
                <a:solidFill>
                  <a:schemeClr val="bg2">
                    <a:lumMod val="10000"/>
                  </a:schemeClr>
                </a:solidFill>
              </a:rPr>
              <a:t>Una vez conectados a la base de datos, utilizamos el paquete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  <a:latin typeface="Rockwell Light" panose="020F0502020204030204" pitchFamily="18" charset="0"/>
              </a:rPr>
              <a:t>CDMConnector</a:t>
            </a:r>
            <a:r>
              <a:rPr lang="es-ES" dirty="0">
                <a:solidFill>
                  <a:schemeClr val="bg2">
                    <a:lumMod val="10000"/>
                  </a:schemeClr>
                </a:solidFill>
              </a:rPr>
              <a:t> para crear un objeto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  <a:latin typeface="Rockwell Light" panose="020F0502020204030204" pitchFamily="18" charset="0"/>
              </a:rPr>
              <a:t>cdm</a:t>
            </a:r>
            <a:r>
              <a:rPr lang="es-ES" dirty="0">
                <a:solidFill>
                  <a:schemeClr val="bg2">
                    <a:lumMod val="10000"/>
                  </a:schemeClr>
                </a:solidFill>
              </a:rPr>
              <a:t> que nos facilitará acceder a los datos:</a:t>
            </a:r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" name="QuadreDeText 19">
            <a:extLst>
              <a:ext uri="{FF2B5EF4-FFF2-40B4-BE49-F238E27FC236}">
                <a16:creationId xmlns:a16="http://schemas.microsoft.com/office/drawing/2014/main" id="{F90017CB-0A7F-9D47-4642-77C289995CF7}"/>
              </a:ext>
            </a:extLst>
          </p:cNvPr>
          <p:cNvSpPr txBox="1"/>
          <p:nvPr/>
        </p:nvSpPr>
        <p:spPr>
          <a:xfrm>
            <a:off x="2378749" y="3099192"/>
            <a:ext cx="7000793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CDMConnector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cdm_database_schema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"..."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results_database_schema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"...“</a:t>
            </a:r>
          </a:p>
          <a:p>
            <a:endParaRPr lang="en-GB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cdm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cdm_from_con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cdm_schema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cdm_database_schema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write_schema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results_database_schema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C88D03-D755-A893-275D-15AF77C86DC5}"/>
              </a:ext>
            </a:extLst>
          </p:cNvPr>
          <p:cNvSpPr/>
          <p:nvPr/>
        </p:nvSpPr>
        <p:spPr>
          <a:xfrm>
            <a:off x="2400101" y="4228570"/>
            <a:ext cx="560459" cy="29529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onnector de fletxa recta 21">
            <a:extLst>
              <a:ext uri="{FF2B5EF4-FFF2-40B4-BE49-F238E27FC236}">
                <a16:creationId xmlns:a16="http://schemas.microsoft.com/office/drawing/2014/main" id="{085396FD-D6E4-3EC7-4E00-7A1A3337064D}"/>
              </a:ext>
            </a:extLst>
          </p:cNvPr>
          <p:cNvCxnSpPr>
            <a:cxnSpLocks/>
          </p:cNvCxnSpPr>
          <p:nvPr/>
        </p:nvCxnSpPr>
        <p:spPr>
          <a:xfrm>
            <a:off x="6409588" y="3547596"/>
            <a:ext cx="19617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QuadreDeText 23">
            <a:extLst>
              <a:ext uri="{FF2B5EF4-FFF2-40B4-BE49-F238E27FC236}">
                <a16:creationId xmlns:a16="http://schemas.microsoft.com/office/drawing/2014/main" id="{4C1E131A-E089-FEA4-6E2D-5C8EEC8DE3A8}"/>
              </a:ext>
            </a:extLst>
          </p:cNvPr>
          <p:cNvSpPr txBox="1"/>
          <p:nvPr/>
        </p:nvSpPr>
        <p:spPr>
          <a:xfrm>
            <a:off x="26709" y="4051661"/>
            <a:ext cx="1856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err="1"/>
              <a:t>Objeto</a:t>
            </a:r>
            <a:r>
              <a:rPr lang="en-GB" dirty="0"/>
              <a:t> </a:t>
            </a:r>
            <a:r>
              <a:rPr lang="en-GB" i="1" dirty="0" err="1"/>
              <a:t>cdm</a:t>
            </a:r>
            <a:r>
              <a:rPr lang="en-GB" dirty="0"/>
              <a:t>, </a:t>
            </a:r>
            <a:r>
              <a:rPr lang="en-GB" dirty="0" err="1"/>
              <a:t>lista</a:t>
            </a:r>
            <a:r>
              <a:rPr lang="en-GB" dirty="0"/>
              <a:t> con las </a:t>
            </a:r>
            <a:r>
              <a:rPr lang="en-GB" dirty="0" err="1"/>
              <a:t>tablas</a:t>
            </a:r>
            <a:r>
              <a:rPr lang="en-GB" dirty="0"/>
              <a:t> de la base de </a:t>
            </a:r>
            <a:r>
              <a:rPr lang="en-GB" dirty="0" err="1"/>
              <a:t>datos</a:t>
            </a:r>
            <a:endParaRPr lang="en-GB" dirty="0"/>
          </a:p>
        </p:txBody>
      </p:sp>
      <p:sp>
        <p:nvSpPr>
          <p:cNvPr id="30" name="QuadreDeText 29">
            <a:extLst>
              <a:ext uri="{FF2B5EF4-FFF2-40B4-BE49-F238E27FC236}">
                <a16:creationId xmlns:a16="http://schemas.microsoft.com/office/drawing/2014/main" id="{B01E87A0-D24F-FF36-D677-B4020FB0AB6E}"/>
              </a:ext>
            </a:extLst>
          </p:cNvPr>
          <p:cNvSpPr txBox="1"/>
          <p:nvPr/>
        </p:nvSpPr>
        <p:spPr>
          <a:xfrm>
            <a:off x="8350846" y="3358924"/>
            <a:ext cx="381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Schema que </a:t>
            </a:r>
            <a:r>
              <a:rPr lang="en-GB" dirty="0" err="1"/>
              <a:t>conté</a:t>
            </a:r>
            <a:r>
              <a:rPr lang="en-GB" dirty="0"/>
              <a:t> la base de </a:t>
            </a:r>
            <a:r>
              <a:rPr lang="en-GB" dirty="0" err="1"/>
              <a:t>dades</a:t>
            </a:r>
            <a:endParaRPr lang="en-GB" dirty="0"/>
          </a:p>
        </p:txBody>
      </p:sp>
      <p:sp>
        <p:nvSpPr>
          <p:cNvPr id="33" name="QuadreDeText 32">
            <a:extLst>
              <a:ext uri="{FF2B5EF4-FFF2-40B4-BE49-F238E27FC236}">
                <a16:creationId xmlns:a16="http://schemas.microsoft.com/office/drawing/2014/main" id="{CDB91399-8574-6A4E-7162-53CDF4DF436C}"/>
              </a:ext>
            </a:extLst>
          </p:cNvPr>
          <p:cNvSpPr txBox="1"/>
          <p:nvPr/>
        </p:nvSpPr>
        <p:spPr>
          <a:xfrm>
            <a:off x="8350845" y="3636739"/>
            <a:ext cx="3352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Schema que </a:t>
            </a:r>
            <a:r>
              <a:rPr lang="en-GB" dirty="0" err="1"/>
              <a:t>contiene</a:t>
            </a:r>
            <a:r>
              <a:rPr lang="en-GB" dirty="0"/>
              <a:t> las </a:t>
            </a:r>
            <a:r>
              <a:rPr lang="en-GB" dirty="0" err="1"/>
              <a:t>tablas</a:t>
            </a:r>
            <a:r>
              <a:rPr lang="en-GB" dirty="0"/>
              <a:t> </a:t>
            </a:r>
            <a:r>
              <a:rPr lang="en-GB" dirty="0" err="1"/>
              <a:t>creadas</a:t>
            </a:r>
            <a:r>
              <a:rPr lang="en-GB" dirty="0"/>
              <a:t> (e.g. </a:t>
            </a:r>
            <a:r>
              <a:rPr lang="en-GB" i="1" dirty="0"/>
              <a:t>cohorts</a:t>
            </a:r>
            <a:r>
              <a:rPr lang="en-GB" dirty="0"/>
              <a:t>)</a:t>
            </a:r>
          </a:p>
        </p:txBody>
      </p:sp>
      <p:cxnSp>
        <p:nvCxnSpPr>
          <p:cNvPr id="35" name="Connector de fletxa recta 34">
            <a:extLst>
              <a:ext uri="{FF2B5EF4-FFF2-40B4-BE49-F238E27FC236}">
                <a16:creationId xmlns:a16="http://schemas.microsoft.com/office/drawing/2014/main" id="{494C7F20-F5C0-5002-5E33-F2601029FE47}"/>
              </a:ext>
            </a:extLst>
          </p:cNvPr>
          <p:cNvCxnSpPr>
            <a:cxnSpLocks/>
          </p:cNvCxnSpPr>
          <p:nvPr/>
        </p:nvCxnSpPr>
        <p:spPr>
          <a:xfrm>
            <a:off x="6970489" y="3835781"/>
            <a:ext cx="14008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Connector de fletxa recta 40">
            <a:extLst>
              <a:ext uri="{FF2B5EF4-FFF2-40B4-BE49-F238E27FC236}">
                <a16:creationId xmlns:a16="http://schemas.microsoft.com/office/drawing/2014/main" id="{068BC92A-A238-E10F-77F5-9120B529D773}"/>
              </a:ext>
            </a:extLst>
          </p:cNvPr>
          <p:cNvCxnSpPr>
            <a:cxnSpLocks/>
          </p:cNvCxnSpPr>
          <p:nvPr/>
        </p:nvCxnSpPr>
        <p:spPr>
          <a:xfrm flipH="1">
            <a:off x="1892463" y="4405604"/>
            <a:ext cx="5069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Connector de fletxa recta 42">
            <a:extLst>
              <a:ext uri="{FF2B5EF4-FFF2-40B4-BE49-F238E27FC236}">
                <a16:creationId xmlns:a16="http://schemas.microsoft.com/office/drawing/2014/main" id="{02F31F64-AD1C-3421-2B03-22E9DF3BA1AD}"/>
              </a:ext>
            </a:extLst>
          </p:cNvPr>
          <p:cNvCxnSpPr>
            <a:cxnSpLocks/>
          </p:cNvCxnSpPr>
          <p:nvPr/>
        </p:nvCxnSpPr>
        <p:spPr>
          <a:xfrm>
            <a:off x="3995524" y="4642864"/>
            <a:ext cx="45201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QuadreDeText 44">
            <a:extLst>
              <a:ext uri="{FF2B5EF4-FFF2-40B4-BE49-F238E27FC236}">
                <a16:creationId xmlns:a16="http://schemas.microsoft.com/office/drawing/2014/main" id="{78429E67-E95D-E03D-CD49-EDDF84528891}"/>
              </a:ext>
            </a:extLst>
          </p:cNvPr>
          <p:cNvSpPr txBox="1"/>
          <p:nvPr/>
        </p:nvSpPr>
        <p:spPr>
          <a:xfrm>
            <a:off x="8530756" y="4451323"/>
            <a:ext cx="1890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Connexión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435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/>
      <p:bldP spid="30" grpId="0"/>
      <p:bldP spid="33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E0A1D2-7F68-611F-2CD9-6A732BD34848}"/>
              </a:ext>
            </a:extLst>
          </p:cNvPr>
          <p:cNvSpPr/>
          <p:nvPr/>
        </p:nvSpPr>
        <p:spPr>
          <a:xfrm>
            <a:off x="-168215" y="-281464"/>
            <a:ext cx="12528430" cy="1118226"/>
          </a:xfrm>
          <a:prstGeom prst="rect">
            <a:avLst/>
          </a:prstGeom>
          <a:solidFill>
            <a:srgbClr val="840C06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ol 1">
            <a:extLst>
              <a:ext uri="{FF2B5EF4-FFF2-40B4-BE49-F238E27FC236}">
                <a16:creationId xmlns:a16="http://schemas.microsoft.com/office/drawing/2014/main" id="{0D1DAA14-60A6-F862-2D18-B07A18AC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64" y="120100"/>
            <a:ext cx="10724072" cy="647650"/>
          </a:xfrm>
        </p:spPr>
        <p:txBody>
          <a:bodyPr>
            <a:normAutofit fontScale="90000"/>
          </a:bodyPr>
          <a:lstStyle/>
          <a:p>
            <a:r>
              <a:rPr lang="en-GB" b="1" dirty="0" err="1"/>
              <a:t>CDMConnector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D719E-C252-CAE5-15A1-71B6E2AB6619}"/>
              </a:ext>
            </a:extLst>
          </p:cNvPr>
          <p:cNvSpPr/>
          <p:nvPr/>
        </p:nvSpPr>
        <p:spPr>
          <a:xfrm>
            <a:off x="0" y="383706"/>
            <a:ext cx="629728" cy="120439"/>
          </a:xfrm>
          <a:prstGeom prst="rect">
            <a:avLst/>
          </a:prstGeom>
          <a:solidFill>
            <a:srgbClr val="840C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6E946AF-08B6-1FE9-33B4-652929DDE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119" y="-63609"/>
            <a:ext cx="1643560" cy="882043"/>
          </a:xfrm>
          <a:prstGeom prst="rect">
            <a:avLst/>
          </a:prstGeom>
        </p:spPr>
      </p:pic>
      <p:sp>
        <p:nvSpPr>
          <p:cNvPr id="11" name="QuadreDeText 10">
            <a:extLst>
              <a:ext uri="{FF2B5EF4-FFF2-40B4-BE49-F238E27FC236}">
                <a16:creationId xmlns:a16="http://schemas.microsoft.com/office/drawing/2014/main" id="{F65DC91C-3605-B3F5-0D50-D9C916936269}"/>
              </a:ext>
            </a:extLst>
          </p:cNvPr>
          <p:cNvSpPr txBox="1"/>
          <p:nvPr/>
        </p:nvSpPr>
        <p:spPr>
          <a:xfrm>
            <a:off x="11740549" y="6471416"/>
            <a:ext cx="43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9" name="Contenidor de contingut 8">
            <a:extLst>
              <a:ext uri="{FF2B5EF4-FFF2-40B4-BE49-F238E27FC236}">
                <a16:creationId xmlns:a16="http://schemas.microsoft.com/office/drawing/2014/main" id="{B8141CAC-6408-BEE2-CDA5-239D1B210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29" y="1258777"/>
            <a:ext cx="11037541" cy="157388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1800"/>
              </a:spcBef>
              <a:buNone/>
            </a:pP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El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objecto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  <a:latin typeface="Rockwell Light" panose="020F0502020204030204" pitchFamily="18" charset="0"/>
              </a:rPr>
              <a:t>cdm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creado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contiente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un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listado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de las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tablas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con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información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de los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pacientes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en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formato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OMOP CDM:</a:t>
            </a:r>
          </a:p>
        </p:txBody>
      </p:sp>
      <p:pic>
        <p:nvPicPr>
          <p:cNvPr id="6" name="Imatge 5">
            <a:extLst>
              <a:ext uri="{FF2B5EF4-FFF2-40B4-BE49-F238E27FC236}">
                <a16:creationId xmlns:a16="http://schemas.microsoft.com/office/drawing/2014/main" id="{9D81797B-3389-CDBF-F491-36FBBD367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929" y="3254678"/>
            <a:ext cx="10222140" cy="190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98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E0A1D2-7F68-611F-2CD9-6A732BD34848}"/>
              </a:ext>
            </a:extLst>
          </p:cNvPr>
          <p:cNvSpPr/>
          <p:nvPr/>
        </p:nvSpPr>
        <p:spPr>
          <a:xfrm>
            <a:off x="-168215" y="-281464"/>
            <a:ext cx="12528430" cy="1118226"/>
          </a:xfrm>
          <a:prstGeom prst="rect">
            <a:avLst/>
          </a:prstGeom>
          <a:solidFill>
            <a:srgbClr val="840C06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ol 1">
            <a:extLst>
              <a:ext uri="{FF2B5EF4-FFF2-40B4-BE49-F238E27FC236}">
                <a16:creationId xmlns:a16="http://schemas.microsoft.com/office/drawing/2014/main" id="{0D1DAA14-60A6-F862-2D18-B07A18AC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64" y="120100"/>
            <a:ext cx="10724072" cy="647650"/>
          </a:xfrm>
        </p:spPr>
        <p:txBody>
          <a:bodyPr>
            <a:normAutofit fontScale="90000"/>
          </a:bodyPr>
          <a:lstStyle/>
          <a:p>
            <a:r>
              <a:rPr lang="en-GB" b="1" dirty="0" err="1"/>
              <a:t>CDMConnector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D719E-C252-CAE5-15A1-71B6E2AB6619}"/>
              </a:ext>
            </a:extLst>
          </p:cNvPr>
          <p:cNvSpPr/>
          <p:nvPr/>
        </p:nvSpPr>
        <p:spPr>
          <a:xfrm>
            <a:off x="0" y="383706"/>
            <a:ext cx="629728" cy="120439"/>
          </a:xfrm>
          <a:prstGeom prst="rect">
            <a:avLst/>
          </a:prstGeom>
          <a:solidFill>
            <a:srgbClr val="840C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6E946AF-08B6-1FE9-33B4-652929DDE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119" y="-63609"/>
            <a:ext cx="1643560" cy="882043"/>
          </a:xfrm>
          <a:prstGeom prst="rect">
            <a:avLst/>
          </a:prstGeom>
        </p:spPr>
      </p:pic>
      <p:sp>
        <p:nvSpPr>
          <p:cNvPr id="11" name="QuadreDeText 10">
            <a:extLst>
              <a:ext uri="{FF2B5EF4-FFF2-40B4-BE49-F238E27FC236}">
                <a16:creationId xmlns:a16="http://schemas.microsoft.com/office/drawing/2014/main" id="{F65DC91C-3605-B3F5-0D50-D9C916936269}"/>
              </a:ext>
            </a:extLst>
          </p:cNvPr>
          <p:cNvSpPr txBox="1"/>
          <p:nvPr/>
        </p:nvSpPr>
        <p:spPr>
          <a:xfrm>
            <a:off x="11740549" y="6471416"/>
            <a:ext cx="43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10</a:t>
            </a:r>
          </a:p>
        </p:txBody>
      </p:sp>
      <p:pic>
        <p:nvPicPr>
          <p:cNvPr id="7" name="Imatge 6">
            <a:extLst>
              <a:ext uri="{FF2B5EF4-FFF2-40B4-BE49-F238E27FC236}">
                <a16:creationId xmlns:a16="http://schemas.microsoft.com/office/drawing/2014/main" id="{0094C498-9E84-7811-FF90-91B428B6B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653" y="2960932"/>
            <a:ext cx="9741166" cy="3309240"/>
          </a:xfrm>
          <a:prstGeom prst="rect">
            <a:avLst/>
          </a:prstGeom>
        </p:spPr>
      </p:pic>
      <p:sp>
        <p:nvSpPr>
          <p:cNvPr id="13" name="Contenidor de contingut 8">
            <a:extLst>
              <a:ext uri="{FF2B5EF4-FFF2-40B4-BE49-F238E27FC236}">
                <a16:creationId xmlns:a16="http://schemas.microsoft.com/office/drawing/2014/main" id="{0ECD140D-E4C2-F954-2BBB-3267351DBFBD}"/>
              </a:ext>
            </a:extLst>
          </p:cNvPr>
          <p:cNvSpPr txBox="1">
            <a:spLocks/>
          </p:cNvSpPr>
          <p:nvPr/>
        </p:nvSpPr>
        <p:spPr>
          <a:xfrm>
            <a:off x="838200" y="1115781"/>
            <a:ext cx="10515600" cy="1118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GB">
                <a:solidFill>
                  <a:schemeClr val="bg2">
                    <a:lumMod val="10000"/>
                  </a:schemeClr>
                </a:solidFill>
              </a:rPr>
              <a:t>Para acceder a las tablas, se procede igual que para acceder a objetos de una lista en R:</a:t>
            </a:r>
            <a:endParaRPr lang="en-GB" i="1">
              <a:solidFill>
                <a:schemeClr val="bg2">
                  <a:lumMod val="10000"/>
                </a:schemeClr>
              </a:solidFill>
            </a:endParaRPr>
          </a:p>
          <a:p>
            <a:pPr marL="0" indent="0" algn="just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None/>
            </a:pPr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Contenidor de contingut 8">
            <a:extLst>
              <a:ext uri="{FF2B5EF4-FFF2-40B4-BE49-F238E27FC236}">
                <a16:creationId xmlns:a16="http://schemas.microsoft.com/office/drawing/2014/main" id="{792F4FD1-6568-7D35-AB5E-74D87E3E34CD}"/>
              </a:ext>
            </a:extLst>
          </p:cNvPr>
          <p:cNvSpPr txBox="1">
            <a:spLocks/>
          </p:cNvSpPr>
          <p:nvPr/>
        </p:nvSpPr>
        <p:spPr>
          <a:xfrm>
            <a:off x="942436" y="2247957"/>
            <a:ext cx="10515600" cy="530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1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Con $:</a:t>
            </a:r>
          </a:p>
        </p:txBody>
      </p:sp>
    </p:spTree>
    <p:extLst>
      <p:ext uri="{BB962C8B-B14F-4D97-AF65-F5344CB8AC3E}">
        <p14:creationId xmlns:p14="http://schemas.microsoft.com/office/powerpoint/2010/main" val="363179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l'Office">
  <a:themeElements>
    <a:clrScheme name="Ofici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ci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1cc19b4-434e-4e33-9771-0c8e1f7b72a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ECE29D8C98CF94AB8016B4B5B3FB11B" ma:contentTypeVersion="12" ma:contentTypeDescription="Crear nuevo documento." ma:contentTypeScope="" ma:versionID="14fbd0c659d63c0a408b89972d39071e">
  <xsd:schema xmlns:xsd="http://www.w3.org/2001/XMLSchema" xmlns:xs="http://www.w3.org/2001/XMLSchema" xmlns:p="http://schemas.microsoft.com/office/2006/metadata/properties" xmlns:ns3="f1cc19b4-434e-4e33-9771-0c8e1f7b72a2" xmlns:ns4="af4d168d-53d7-4a76-9c79-3ab1e2ad231f" targetNamespace="http://schemas.microsoft.com/office/2006/metadata/properties" ma:root="true" ma:fieldsID="1c42a66a5dfedb69f7fe9942f74dc3e7" ns3:_="" ns4:_="">
    <xsd:import namespace="f1cc19b4-434e-4e33-9771-0c8e1f7b72a2"/>
    <xsd:import namespace="af4d168d-53d7-4a76-9c79-3ab1e2ad231f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cc19b4-434e-4e33-9771-0c8e1f7b72a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4d168d-53d7-4a76-9c79-3ab1e2ad231f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CFE3C5E-25AC-432C-B7D5-0F0E0FD3FE81}">
  <ds:schemaRefs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  <ds:schemaRef ds:uri="f1cc19b4-434e-4e33-9771-0c8e1f7b72a2"/>
    <ds:schemaRef ds:uri="http://schemas.microsoft.com/office/infopath/2007/PartnerControls"/>
    <ds:schemaRef ds:uri="af4d168d-53d7-4a76-9c79-3ab1e2ad231f"/>
  </ds:schemaRefs>
</ds:datastoreItem>
</file>

<file path=customXml/itemProps2.xml><?xml version="1.0" encoding="utf-8"?>
<ds:datastoreItem xmlns:ds="http://schemas.openxmlformats.org/officeDocument/2006/customXml" ds:itemID="{7FACEE9E-9CCD-4C60-BBB3-5BCD4ABEDF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cc19b4-434e-4e33-9771-0c8e1f7b72a2"/>
    <ds:schemaRef ds:uri="af4d168d-53d7-4a76-9c79-3ab1e2ad23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B2895F-98C8-48DB-BD5E-2C1ED33911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2037</TotalTime>
  <Words>1489</Words>
  <Application>Microsoft Office PowerPoint</Application>
  <PresentationFormat>Pantalla panoràmica</PresentationFormat>
  <Paragraphs>202</Paragraphs>
  <Slides>27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7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27</vt:i4>
      </vt:variant>
    </vt:vector>
  </HeadingPairs>
  <TitlesOfParts>
    <vt:vector size="35" baseType="lpstr">
      <vt:lpstr>Aptos</vt:lpstr>
      <vt:lpstr>Arial</vt:lpstr>
      <vt:lpstr>Calibri</vt:lpstr>
      <vt:lpstr>Calibri Light</vt:lpstr>
      <vt:lpstr>Courier New</vt:lpstr>
      <vt:lpstr>Lato</vt:lpstr>
      <vt:lpstr>Rockwell Light</vt:lpstr>
      <vt:lpstr>Tema de l'Office</vt:lpstr>
      <vt:lpstr>CDMConnector:  trabajar con datos OMOP en R</vt:lpstr>
      <vt:lpstr>R y SQL</vt:lpstr>
      <vt:lpstr>R y SQL</vt:lpstr>
      <vt:lpstr>Organitzación de las bases de datos en SQL</vt:lpstr>
      <vt:lpstr>Organitzación OMOP CDM</vt:lpstr>
      <vt:lpstr>Connexión a la base de datos</vt:lpstr>
      <vt:lpstr>CDMConnector</vt:lpstr>
      <vt:lpstr>CDMConnector</vt:lpstr>
      <vt:lpstr>CDMConnector</vt:lpstr>
      <vt:lpstr>CDMConnector</vt:lpstr>
      <vt:lpstr>COHORTES</vt:lpstr>
      <vt:lpstr>Crear cohortes de Atlas</vt:lpstr>
      <vt:lpstr>Crear cohortes de Atlas</vt:lpstr>
      <vt:lpstr>Crear cohortes de Atlas</vt:lpstr>
      <vt:lpstr>Atributos de las cohortes </vt:lpstr>
      <vt:lpstr>Presentació del PowerPoint</vt:lpstr>
      <vt:lpstr>Presentació del PowerPoint</vt:lpstr>
      <vt:lpstr>Presentació del PowerPoint</vt:lpstr>
      <vt:lpstr>Leer cohortes </vt:lpstr>
      <vt:lpstr>Prefijo</vt:lpstr>
      <vt:lpstr>Prefijo</vt:lpstr>
      <vt:lpstr>PRÁCTICA</vt:lpstr>
      <vt:lpstr>PRÁCTICA</vt:lpstr>
      <vt:lpstr>PRÁCTICA</vt:lpstr>
      <vt:lpstr>PRÁCTICA</vt:lpstr>
      <vt:lpstr>PRÁCTICA</vt:lpstr>
      <vt:lpstr>Presentació del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Treballar amb SIDIAP – OMOP en R</dc:title>
  <dc:creator>Núria Mercadé Besora</dc:creator>
  <cp:lastModifiedBy>Nuria Mercade Besora</cp:lastModifiedBy>
  <cp:revision>21</cp:revision>
  <dcterms:created xsi:type="dcterms:W3CDTF">2023-11-17T14:05:45Z</dcterms:created>
  <dcterms:modified xsi:type="dcterms:W3CDTF">2024-04-08T07:31:14Z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0x010100FECE29D8C98CF94AB8016B4B5B3FB11B</vt:lpwstr>
  </property>
</Properties>
</file>