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grZqOJHFGPjU+abhYFzxQ+LZn1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970b1c1af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c970b1c1af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919e0a6db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c919e0a6db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919e0a6d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c919e0a6d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919e0a6d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c919e0a6db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c919e0a6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c919e0a6d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919e0a6d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2c919e0a6db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919e0a6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c919e0a6db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919e0a6d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c919e0a6db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a1b407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2ca1b4075d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970b1c1a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c970b1c1af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a1b4075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ca1b4075d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970b1c1a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2c970b1c1af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c970b1c1af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c970b1c1af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970b1c1af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c970b1c1af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c919e0a6d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2c919e0a6db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a1b4075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g2ca1b4075d3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970b1c1af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c970b1c1af_0_2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c970b1c1a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c970b1c1af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c970b1c1af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g2c970b1c1af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c919e0a6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c919e0a6d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970b1c1a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c970b1c1af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970b1c1a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2c970b1c1af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a1b4075d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ca1b4075d3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c919e0a6d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c919e0a6d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c919e0a6d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g2c919e0a6db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c970b1c1af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2c970b1c1af_0_3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c919e0a6d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c919e0a6db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a1b4075d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ca1b4075d3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c970b1c1a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solidFill>
                  <a:srgbClr val="212529"/>
                </a:solidFill>
                <a:highlight>
                  <a:srgbClr val="FFFFFF"/>
                </a:highlight>
              </a:rPr>
              <a:t>Un proyecto de R permite agrupar el trabajo en una carpeta que contiene todos los archivos vínculados al mismo, facilitando su manejo. Dentro del proyecto, todos los scripts relevantes, los archivos de datos, las figuras/resultados y el historial se almacenan en subcarpetas y, lo que es más importante, el </a:t>
            </a:r>
            <a:r>
              <a:rPr i="1" lang="es-ES">
                <a:solidFill>
                  <a:srgbClr val="212529"/>
                </a:solidFill>
                <a:highlight>
                  <a:srgbClr val="FFFFFF"/>
                </a:highlight>
              </a:rPr>
              <a:t>directorio de trabajo</a:t>
            </a:r>
            <a:r>
              <a:rPr lang="es-ES">
                <a:solidFill>
                  <a:srgbClr val="212529"/>
                </a:solidFill>
                <a:highlight>
                  <a:srgbClr val="FFFFFF"/>
                </a:highlight>
              </a:rPr>
              <a:t> de dicho proyecto constituye la carpeta raíz del mismo.</a:t>
            </a:r>
            <a:endParaRPr/>
          </a:p>
        </p:txBody>
      </p:sp>
      <p:sp>
        <p:nvSpPr>
          <p:cNvPr id="116" name="Google Shape;116;g2c970b1c1af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919e0a6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c919e0a6db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970b1c1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c970b1c1af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970b1c1a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c970b1c1af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970b1c1a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c970b1c1af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ol" type="title">
  <p:cSld name="TITLE">
    <p:spTree>
      <p:nvGrpSpPr>
        <p:cNvPr id="11" name="Shape 11"/>
        <p:cNvGrpSpPr/>
        <p:nvPr/>
      </p:nvGrpSpPr>
      <p:grpSpPr>
        <a:xfrm>
          <a:off x="0" y="0"/>
          <a:ext cx="0" cy="0"/>
          <a:chOff x="0" y="0"/>
          <a:chExt cx="0" cy="0"/>
        </a:xfrm>
      </p:grpSpPr>
      <p:sp>
        <p:nvSpPr>
          <p:cNvPr id="12" name="Google Shape;12;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ol i text vertical"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ol vertical i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ol i objectes" type="obj">
  <p:cSld name="OBJECT">
    <p:spTree>
      <p:nvGrpSpPr>
        <p:cNvPr id="17" name="Shape 17"/>
        <p:cNvGrpSpPr/>
        <p:nvPr/>
      </p:nvGrpSpPr>
      <p:grpSpPr>
        <a:xfrm>
          <a:off x="0" y="0"/>
          <a:ext cx="0" cy="0"/>
          <a:chOff x="0" y="0"/>
          <a:chExt cx="0" cy="0"/>
        </a:xfrm>
      </p:grpSpPr>
      <p:sp>
        <p:nvSpPr>
          <p:cNvPr id="18" name="Google Shape;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çalera de la secció"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ctes"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més títol"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ingut amb llegenda"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tge amb llegenda"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txBox="1"/>
          <p:nvPr>
            <p:ph idx="1" type="subTitle"/>
          </p:nvPr>
        </p:nvSpPr>
        <p:spPr>
          <a:xfrm>
            <a:off x="5715000" y="4331318"/>
            <a:ext cx="3776872" cy="1266896"/>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00000"/>
              </a:lnSpc>
              <a:spcBef>
                <a:spcPts val="0"/>
              </a:spcBef>
              <a:spcAft>
                <a:spcPts val="0"/>
              </a:spcAft>
              <a:buClr>
                <a:schemeClr val="dk1"/>
              </a:buClr>
              <a:buSzPts val="300"/>
              <a:buNone/>
            </a:pPr>
            <a:r>
              <a:t/>
            </a:r>
            <a:endParaRPr sz="300">
              <a:solidFill>
                <a:srgbClr val="262626"/>
              </a:solidFill>
              <a:latin typeface="Cambria"/>
              <a:ea typeface="Cambria"/>
              <a:cs typeface="Cambria"/>
              <a:sym typeface="Cambria"/>
            </a:endParaRPr>
          </a:p>
          <a:p>
            <a:pPr indent="0" lvl="0" marL="0" rtl="0" algn="l">
              <a:lnSpc>
                <a:spcPct val="100000"/>
              </a:lnSpc>
              <a:spcBef>
                <a:spcPts val="1000"/>
              </a:spcBef>
              <a:spcAft>
                <a:spcPts val="0"/>
              </a:spcAft>
              <a:buClr>
                <a:srgbClr val="262626"/>
              </a:buClr>
              <a:buSzPts val="1800"/>
              <a:buNone/>
            </a:pPr>
            <a:r>
              <a:rPr lang="es-ES" sz="1800">
                <a:solidFill>
                  <a:srgbClr val="262626"/>
                </a:solidFill>
                <a:latin typeface="Cambria"/>
                <a:ea typeface="Cambria"/>
                <a:cs typeface="Cambria"/>
                <a:sym typeface="Cambria"/>
              </a:rPr>
              <a:t>Andrea Pistillo</a:t>
            </a:r>
            <a:endParaRPr sz="1800">
              <a:solidFill>
                <a:srgbClr val="262626"/>
              </a:solidFill>
              <a:latin typeface="Cambria"/>
              <a:ea typeface="Cambria"/>
              <a:cs typeface="Cambria"/>
              <a:sym typeface="Cambria"/>
            </a:endParaRPr>
          </a:p>
          <a:p>
            <a:pPr indent="0" lvl="0" marL="0" rtl="0" algn="l">
              <a:lnSpc>
                <a:spcPct val="100000"/>
              </a:lnSpc>
              <a:spcBef>
                <a:spcPts val="1000"/>
              </a:spcBef>
              <a:spcAft>
                <a:spcPts val="0"/>
              </a:spcAft>
              <a:buClr>
                <a:srgbClr val="262626"/>
              </a:buClr>
              <a:buSzPts val="1800"/>
              <a:buNone/>
            </a:pPr>
            <a:r>
              <a:rPr lang="es-ES" sz="1800">
                <a:solidFill>
                  <a:srgbClr val="262626"/>
                </a:solidFill>
                <a:latin typeface="Cambria"/>
                <a:ea typeface="Cambria"/>
                <a:cs typeface="Cambria"/>
                <a:sym typeface="Cambria"/>
              </a:rPr>
              <a:t>apistillo@idiapjgol.org</a:t>
            </a:r>
            <a:endParaRPr sz="1800">
              <a:solidFill>
                <a:srgbClr val="262626"/>
              </a:solidFill>
              <a:latin typeface="Cambria"/>
              <a:ea typeface="Cambria"/>
              <a:cs typeface="Cambria"/>
              <a:sym typeface="Cambria"/>
            </a:endParaRPr>
          </a:p>
          <a:p>
            <a:pPr indent="0" lvl="0" marL="0" rtl="0" algn="l">
              <a:lnSpc>
                <a:spcPct val="100000"/>
              </a:lnSpc>
              <a:spcBef>
                <a:spcPts val="1000"/>
              </a:spcBef>
              <a:spcAft>
                <a:spcPts val="0"/>
              </a:spcAft>
              <a:buClr>
                <a:srgbClr val="262626"/>
              </a:buClr>
              <a:buSzPts val="1800"/>
              <a:buNone/>
            </a:pPr>
            <a:r>
              <a:rPr lang="es-ES" sz="1800">
                <a:solidFill>
                  <a:srgbClr val="262626"/>
                </a:solidFill>
                <a:latin typeface="Cambria"/>
                <a:ea typeface="Cambria"/>
                <a:cs typeface="Cambria"/>
                <a:sym typeface="Cambria"/>
              </a:rPr>
              <a:t>8 Abril 2024</a:t>
            </a:r>
            <a:endParaRPr>
              <a:latin typeface="Cambria"/>
              <a:ea typeface="Cambria"/>
              <a:cs typeface="Cambria"/>
              <a:sym typeface="Cambria"/>
            </a:endParaRPr>
          </a:p>
        </p:txBody>
      </p:sp>
      <p:pic>
        <p:nvPicPr>
          <p:cNvPr id="85" name="Google Shape;85;p1"/>
          <p:cNvPicPr preferRelativeResize="0"/>
          <p:nvPr/>
        </p:nvPicPr>
        <p:blipFill rotWithShape="1">
          <a:blip r:embed="rId3">
            <a:alphaModFix/>
          </a:blip>
          <a:srcRect b="0" l="0" r="0" t="0"/>
          <a:stretch/>
        </p:blipFill>
        <p:spPr>
          <a:xfrm>
            <a:off x="3623105" y="4400683"/>
            <a:ext cx="2091895" cy="1121316"/>
          </a:xfrm>
          <a:prstGeom prst="rect">
            <a:avLst/>
          </a:prstGeom>
          <a:noFill/>
          <a:ln>
            <a:noFill/>
          </a:ln>
        </p:spPr>
      </p:pic>
      <p:sp>
        <p:nvSpPr>
          <p:cNvPr id="86" name="Google Shape;86;p1"/>
          <p:cNvSpPr txBox="1"/>
          <p:nvPr/>
        </p:nvSpPr>
        <p:spPr>
          <a:xfrm>
            <a:off x="1489531" y="1525458"/>
            <a:ext cx="92193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0" lang="es-ES" sz="3600" u="none" cap="none" strike="noStrike">
                <a:solidFill>
                  <a:srgbClr val="3F3F3F"/>
                </a:solidFill>
                <a:latin typeface="Cambria"/>
                <a:ea typeface="Cambria"/>
                <a:cs typeface="Cambria"/>
                <a:sym typeface="Cambria"/>
              </a:rPr>
              <a:t>Curso OMOP</a:t>
            </a:r>
            <a:endParaRPr>
              <a:latin typeface="Cambria"/>
              <a:ea typeface="Cambria"/>
              <a:cs typeface="Cambria"/>
              <a:sym typeface="Cambria"/>
            </a:endParaRPr>
          </a:p>
        </p:txBody>
      </p:sp>
      <p:sp>
        <p:nvSpPr>
          <p:cNvPr id="87" name="Google Shape;87;p1"/>
          <p:cNvSpPr/>
          <p:nvPr/>
        </p:nvSpPr>
        <p:spPr>
          <a:xfrm>
            <a:off x="-134907" y="2551361"/>
            <a:ext cx="12528430" cy="825398"/>
          </a:xfrm>
          <a:prstGeom prst="rect">
            <a:avLst/>
          </a:prstGeom>
          <a:solidFill>
            <a:srgbClr val="840C06">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txBox="1"/>
          <p:nvPr>
            <p:ph type="ctrTitle"/>
          </p:nvPr>
        </p:nvSpPr>
        <p:spPr>
          <a:xfrm>
            <a:off x="684276" y="2340137"/>
            <a:ext cx="10823448" cy="126689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Calibri"/>
              <a:buNone/>
            </a:pPr>
            <a:r>
              <a:rPr b="1" lang="es-ES" sz="5400">
                <a:latin typeface="Cambria"/>
                <a:ea typeface="Cambria"/>
                <a:cs typeface="Cambria"/>
                <a:sym typeface="Cambria"/>
              </a:rPr>
              <a:t>Introducción a R</a:t>
            </a:r>
            <a:endParaRPr>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c970b1c1af_0_250"/>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9" name="Google Shape;169;g2c970b1c1af_0_250"/>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Paquetes y librerías</a:t>
            </a:r>
            <a:endParaRPr b="1">
              <a:latin typeface="Cambria"/>
              <a:ea typeface="Cambria"/>
              <a:cs typeface="Cambria"/>
              <a:sym typeface="Cambria"/>
            </a:endParaRPr>
          </a:p>
        </p:txBody>
      </p:sp>
      <p:sp>
        <p:nvSpPr>
          <p:cNvPr id="170" name="Google Shape;170;g2c970b1c1af_0_250"/>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1" name="Google Shape;171;g2c970b1c1af_0_250"/>
          <p:cNvSpPr txBox="1"/>
          <p:nvPr/>
        </p:nvSpPr>
        <p:spPr>
          <a:xfrm>
            <a:off x="11740549" y="6471416"/>
            <a:ext cx="4356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172" name="Google Shape;172;g2c970b1c1af_0_250"/>
          <p:cNvSpPr txBox="1"/>
          <p:nvPr>
            <p:ph idx="1" type="body"/>
          </p:nvPr>
        </p:nvSpPr>
        <p:spPr>
          <a:xfrm>
            <a:off x="838125" y="1202475"/>
            <a:ext cx="10515600" cy="48915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50000"/>
              </a:lnSpc>
              <a:spcBef>
                <a:spcPts val="0"/>
              </a:spcBef>
              <a:spcAft>
                <a:spcPts val="0"/>
              </a:spcAft>
              <a:buSzPts val="2000"/>
              <a:buFont typeface="Cambria"/>
              <a:buChar char="●"/>
            </a:pPr>
            <a:r>
              <a:rPr lang="es-ES" sz="2000">
                <a:latin typeface="Cambria"/>
                <a:ea typeface="Cambria"/>
                <a:cs typeface="Cambria"/>
                <a:sym typeface="Cambria"/>
              </a:rPr>
              <a:t>Para realizar la mayoría de operaciones (que no sean muy básicas) hay que usar funciones </a:t>
            </a:r>
            <a:endParaRPr sz="2000">
              <a:latin typeface="Cambria"/>
              <a:ea typeface="Cambria"/>
              <a:cs typeface="Cambria"/>
              <a:sym typeface="Cambria"/>
            </a:endParaRPr>
          </a:p>
          <a:p>
            <a:pPr indent="0" lvl="0" marL="457200" rtl="0" algn="l">
              <a:lnSpc>
                <a:spcPct val="150000"/>
              </a:lnSpc>
              <a:spcBef>
                <a:spcPts val="0"/>
              </a:spcBef>
              <a:spcAft>
                <a:spcPts val="0"/>
              </a:spcAft>
              <a:buNone/>
            </a:pPr>
            <a:r>
              <a:t/>
            </a:r>
            <a:endParaRPr sz="2000">
              <a:latin typeface="Cambria"/>
              <a:ea typeface="Cambria"/>
              <a:cs typeface="Cambria"/>
              <a:sym typeface="Cambria"/>
            </a:endParaRPr>
          </a:p>
          <a:p>
            <a:pPr indent="-355600" lvl="0" marL="457200" rtl="0" algn="l">
              <a:lnSpc>
                <a:spcPct val="150000"/>
              </a:lnSpc>
              <a:spcBef>
                <a:spcPts val="0"/>
              </a:spcBef>
              <a:spcAft>
                <a:spcPts val="0"/>
              </a:spcAft>
              <a:buSzPts val="2000"/>
              <a:buFont typeface="Cambria"/>
              <a:buChar char="●"/>
            </a:pPr>
            <a:r>
              <a:rPr lang="es-ES" sz="2000">
                <a:latin typeface="Cambria"/>
                <a:ea typeface="Cambria"/>
                <a:cs typeface="Cambria"/>
                <a:sym typeface="Cambria"/>
              </a:rPr>
              <a:t>Todas las funciones de R están almacenadas en paquetes</a:t>
            </a:r>
            <a:endParaRPr sz="2000">
              <a:latin typeface="Cambria"/>
              <a:ea typeface="Cambria"/>
              <a:cs typeface="Cambria"/>
              <a:sym typeface="Cambria"/>
            </a:endParaRPr>
          </a:p>
          <a:p>
            <a:pPr indent="0" lvl="0" marL="457200" rtl="0" algn="l">
              <a:lnSpc>
                <a:spcPct val="150000"/>
              </a:lnSpc>
              <a:spcBef>
                <a:spcPts val="0"/>
              </a:spcBef>
              <a:spcAft>
                <a:spcPts val="0"/>
              </a:spcAft>
              <a:buNone/>
            </a:pPr>
            <a:r>
              <a:t/>
            </a:r>
            <a:endParaRPr sz="2000">
              <a:latin typeface="Cambria"/>
              <a:ea typeface="Cambria"/>
              <a:cs typeface="Cambria"/>
              <a:sym typeface="Cambria"/>
            </a:endParaRPr>
          </a:p>
          <a:p>
            <a:pPr indent="-355600" lvl="0" marL="457200" rtl="0" algn="l">
              <a:lnSpc>
                <a:spcPct val="150000"/>
              </a:lnSpc>
              <a:spcBef>
                <a:spcPts val="0"/>
              </a:spcBef>
              <a:spcAft>
                <a:spcPts val="0"/>
              </a:spcAft>
              <a:buSzPts val="2000"/>
              <a:buFont typeface="Cambria"/>
              <a:buChar char="●"/>
            </a:pPr>
            <a:r>
              <a:rPr lang="es-ES" sz="2000">
                <a:latin typeface="Cambria"/>
                <a:ea typeface="Cambria"/>
                <a:cs typeface="Cambria"/>
                <a:sym typeface="Cambria"/>
              </a:rPr>
              <a:t>R tiene unos paquetes básicos que no hace falta cargar</a:t>
            </a:r>
            <a:endParaRPr sz="2000">
              <a:latin typeface="Cambria"/>
              <a:ea typeface="Cambria"/>
              <a:cs typeface="Cambria"/>
              <a:sym typeface="Cambria"/>
            </a:endParaRPr>
          </a:p>
          <a:p>
            <a:pPr indent="0" lvl="0" marL="457200" rtl="0" algn="l">
              <a:lnSpc>
                <a:spcPct val="150000"/>
              </a:lnSpc>
              <a:spcBef>
                <a:spcPts val="0"/>
              </a:spcBef>
              <a:spcAft>
                <a:spcPts val="0"/>
              </a:spcAft>
              <a:buNone/>
            </a:pPr>
            <a:r>
              <a:rPr lang="es-ES" sz="2000">
                <a:solidFill>
                  <a:schemeClr val="lt1"/>
                </a:solidFill>
                <a:latin typeface="Cambria"/>
                <a:ea typeface="Cambria"/>
                <a:cs typeface="Cambria"/>
                <a:sym typeface="Cambria"/>
              </a:rPr>
              <a:t>Si queremos más funciones, podemos instalar el paquete que nos interesa: </a:t>
            </a:r>
            <a:endParaRPr sz="2000">
              <a:solidFill>
                <a:schemeClr val="lt1"/>
              </a:solidFill>
              <a:latin typeface="Cambria"/>
              <a:ea typeface="Cambria"/>
              <a:cs typeface="Cambria"/>
              <a:sym typeface="Cambria"/>
            </a:endParaRPr>
          </a:p>
          <a:p>
            <a:pPr indent="0" lvl="0" marL="457200" rtl="0" algn="l">
              <a:lnSpc>
                <a:spcPct val="150000"/>
              </a:lnSpc>
              <a:spcBef>
                <a:spcPts val="0"/>
              </a:spcBef>
              <a:spcAft>
                <a:spcPts val="0"/>
              </a:spcAft>
              <a:buNone/>
            </a:pPr>
            <a:r>
              <a:rPr i="1" lang="es-ES" sz="2000">
                <a:solidFill>
                  <a:schemeClr val="lt1"/>
                </a:solidFill>
                <a:latin typeface="Cambria"/>
                <a:ea typeface="Cambria"/>
                <a:cs typeface="Cambria"/>
                <a:sym typeface="Cambria"/>
              </a:rPr>
              <a:t>install.package(“nombre del paquete”)</a:t>
            </a:r>
            <a:endParaRPr i="1" sz="2000">
              <a:solidFill>
                <a:schemeClr val="lt1"/>
              </a:solidFill>
              <a:latin typeface="Cambria"/>
              <a:ea typeface="Cambria"/>
              <a:cs typeface="Cambria"/>
              <a:sym typeface="Cambria"/>
            </a:endParaRPr>
          </a:p>
          <a:p>
            <a:pPr indent="0" lvl="0" marL="457200" rtl="0" algn="l">
              <a:lnSpc>
                <a:spcPct val="150000"/>
              </a:lnSpc>
              <a:spcBef>
                <a:spcPts val="0"/>
              </a:spcBef>
              <a:spcAft>
                <a:spcPts val="0"/>
              </a:spcAft>
              <a:buNone/>
            </a:pPr>
            <a:r>
              <a:rPr lang="es-ES" sz="2000">
                <a:solidFill>
                  <a:schemeClr val="lt1"/>
                </a:solidFill>
                <a:latin typeface="Cambria"/>
                <a:ea typeface="Cambria"/>
                <a:cs typeface="Cambria"/>
                <a:sym typeface="Cambria"/>
              </a:rPr>
              <a:t>y cargarlo </a:t>
            </a:r>
            <a:endParaRPr sz="2000">
              <a:solidFill>
                <a:schemeClr val="lt1"/>
              </a:solidFill>
              <a:latin typeface="Cambria"/>
              <a:ea typeface="Cambria"/>
              <a:cs typeface="Cambria"/>
              <a:sym typeface="Cambria"/>
            </a:endParaRPr>
          </a:p>
          <a:p>
            <a:pPr indent="0" lvl="0" marL="457200" rtl="0" algn="l">
              <a:lnSpc>
                <a:spcPct val="150000"/>
              </a:lnSpc>
              <a:spcBef>
                <a:spcPts val="0"/>
              </a:spcBef>
              <a:spcAft>
                <a:spcPts val="0"/>
              </a:spcAft>
              <a:buNone/>
            </a:pPr>
            <a:r>
              <a:rPr i="1" lang="es-ES" sz="2000">
                <a:solidFill>
                  <a:schemeClr val="lt1"/>
                </a:solidFill>
                <a:latin typeface="Cambria"/>
                <a:ea typeface="Cambria"/>
                <a:cs typeface="Cambria"/>
                <a:sym typeface="Cambria"/>
              </a:rPr>
              <a:t>library(nombre del paquete)</a:t>
            </a:r>
            <a:endParaRPr i="1" sz="2000">
              <a:solidFill>
                <a:schemeClr val="lt1"/>
              </a:solidFill>
              <a:latin typeface="Cambria"/>
              <a:ea typeface="Cambria"/>
              <a:cs typeface="Cambria"/>
              <a:sym typeface="Cambria"/>
            </a:endParaRPr>
          </a:p>
          <a:p>
            <a:pPr indent="0" lvl="0" marL="457200" rtl="0" algn="l">
              <a:lnSpc>
                <a:spcPct val="150000"/>
              </a:lnSpc>
              <a:spcBef>
                <a:spcPts val="0"/>
              </a:spcBef>
              <a:spcAft>
                <a:spcPts val="0"/>
              </a:spcAft>
              <a:buNone/>
            </a:pPr>
            <a:r>
              <a:t/>
            </a:r>
            <a:endParaRPr sz="2000">
              <a:solidFill>
                <a:schemeClr val="lt1"/>
              </a:solidFill>
              <a:latin typeface="Cambria"/>
              <a:ea typeface="Cambria"/>
              <a:cs typeface="Cambria"/>
              <a:sym typeface="Cambria"/>
            </a:endParaRPr>
          </a:p>
          <a:p>
            <a:pPr indent="-355600" lvl="0" marL="457200" rtl="0" algn="l">
              <a:lnSpc>
                <a:spcPct val="150000"/>
              </a:lnSpc>
              <a:spcBef>
                <a:spcPts val="0"/>
              </a:spcBef>
              <a:spcAft>
                <a:spcPts val="0"/>
              </a:spcAft>
              <a:buClr>
                <a:schemeClr val="lt1"/>
              </a:buClr>
              <a:buSzPts val="2000"/>
              <a:buFont typeface="Cambria"/>
              <a:buChar char="●"/>
            </a:pPr>
            <a:r>
              <a:rPr lang="es-ES" sz="2000">
                <a:solidFill>
                  <a:schemeClr val="lt1"/>
                </a:solidFill>
                <a:latin typeface="Cambria"/>
                <a:ea typeface="Cambria"/>
                <a:cs typeface="Cambria"/>
                <a:sym typeface="Cambria"/>
              </a:rPr>
              <a:t>Para acceder la ayuda de las funciones 		 </a:t>
            </a:r>
            <a:r>
              <a:rPr i="1" lang="es-ES" sz="2000">
                <a:solidFill>
                  <a:schemeClr val="lt1"/>
                </a:solidFill>
                <a:latin typeface="Cambria"/>
                <a:ea typeface="Cambria"/>
                <a:cs typeface="Cambria"/>
                <a:sym typeface="Cambria"/>
              </a:rPr>
              <a:t>?nombre función</a:t>
            </a:r>
            <a:endParaRPr i="1" sz="2000">
              <a:solidFill>
                <a:schemeClr val="lt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c919e0a6db_0_117"/>
          <p:cNvSpPr/>
          <p:nvPr/>
        </p:nvSpPr>
        <p:spPr>
          <a:xfrm>
            <a:off x="6429775" y="5500100"/>
            <a:ext cx="19248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8" name="Google Shape;178;g2c919e0a6db_0_117"/>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9" name="Google Shape;179;g2c919e0a6db_0_117"/>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Paquetes y </a:t>
            </a:r>
            <a:r>
              <a:rPr b="1" lang="es-ES">
                <a:latin typeface="Cambria"/>
                <a:ea typeface="Cambria"/>
                <a:cs typeface="Cambria"/>
                <a:sym typeface="Cambria"/>
              </a:rPr>
              <a:t>librerías</a:t>
            </a:r>
            <a:endParaRPr b="1">
              <a:latin typeface="Cambria"/>
              <a:ea typeface="Cambria"/>
              <a:cs typeface="Cambria"/>
              <a:sym typeface="Cambria"/>
            </a:endParaRPr>
          </a:p>
        </p:txBody>
      </p:sp>
      <p:sp>
        <p:nvSpPr>
          <p:cNvPr id="180" name="Google Shape;180;g2c919e0a6db_0_117"/>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1" name="Google Shape;181;g2c919e0a6db_0_117"/>
          <p:cNvSpPr txBox="1"/>
          <p:nvPr/>
        </p:nvSpPr>
        <p:spPr>
          <a:xfrm>
            <a:off x="11740549" y="6471416"/>
            <a:ext cx="4356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182" name="Google Shape;182;g2c919e0a6db_0_117"/>
          <p:cNvSpPr txBox="1"/>
          <p:nvPr>
            <p:ph idx="1" type="body"/>
          </p:nvPr>
        </p:nvSpPr>
        <p:spPr>
          <a:xfrm>
            <a:off x="838125" y="1202477"/>
            <a:ext cx="10515600" cy="4966200"/>
          </a:xfrm>
          <a:prstGeom prst="rect">
            <a:avLst/>
          </a:prstGeom>
          <a:noFill/>
          <a:ln>
            <a:noFill/>
          </a:ln>
        </p:spPr>
        <p:txBody>
          <a:bodyPr anchorCtr="0" anchor="t" bIns="45700" lIns="91425" spcFirstLastPara="1" rIns="91425" wrap="square" tIns="45700">
            <a:normAutofit lnSpcReduction="10000"/>
          </a:bodyPr>
          <a:lstStyle/>
          <a:p>
            <a:pPr indent="-355600" lvl="0" marL="457200" rtl="0" algn="l">
              <a:lnSpc>
                <a:spcPct val="150000"/>
              </a:lnSpc>
              <a:spcBef>
                <a:spcPts val="0"/>
              </a:spcBef>
              <a:spcAft>
                <a:spcPts val="0"/>
              </a:spcAft>
              <a:buClr>
                <a:srgbClr val="888888"/>
              </a:buClr>
              <a:buSzPts val="2000"/>
              <a:buFont typeface="Cambria"/>
              <a:buChar char="●"/>
            </a:pPr>
            <a:r>
              <a:rPr lang="es-ES" sz="2000">
                <a:solidFill>
                  <a:srgbClr val="888888"/>
                </a:solidFill>
                <a:latin typeface="Cambria"/>
                <a:ea typeface="Cambria"/>
                <a:cs typeface="Cambria"/>
                <a:sym typeface="Cambria"/>
              </a:rPr>
              <a:t>Para realizar la mayoría de operaciones (que no sean muy </a:t>
            </a:r>
            <a:r>
              <a:rPr lang="es-ES" sz="2000">
                <a:solidFill>
                  <a:srgbClr val="888888"/>
                </a:solidFill>
                <a:latin typeface="Cambria"/>
                <a:ea typeface="Cambria"/>
                <a:cs typeface="Cambria"/>
                <a:sym typeface="Cambria"/>
              </a:rPr>
              <a:t>básicas)</a:t>
            </a:r>
            <a:r>
              <a:rPr lang="es-ES" sz="2000">
                <a:solidFill>
                  <a:srgbClr val="888888"/>
                </a:solidFill>
                <a:latin typeface="Cambria"/>
                <a:ea typeface="Cambria"/>
                <a:cs typeface="Cambria"/>
                <a:sym typeface="Cambria"/>
              </a:rPr>
              <a:t> hay que usar funciones </a:t>
            </a:r>
            <a:endParaRPr sz="2000">
              <a:solidFill>
                <a:srgbClr val="888888"/>
              </a:solidFill>
              <a:latin typeface="Cambria"/>
              <a:ea typeface="Cambria"/>
              <a:cs typeface="Cambria"/>
              <a:sym typeface="Cambria"/>
            </a:endParaRPr>
          </a:p>
          <a:p>
            <a:pPr indent="0" lvl="0" marL="457200" rtl="0" algn="l">
              <a:lnSpc>
                <a:spcPct val="150000"/>
              </a:lnSpc>
              <a:spcBef>
                <a:spcPts val="0"/>
              </a:spcBef>
              <a:spcAft>
                <a:spcPts val="0"/>
              </a:spcAft>
              <a:buNone/>
            </a:pPr>
            <a:r>
              <a:t/>
            </a:r>
            <a:endParaRPr sz="2000">
              <a:solidFill>
                <a:srgbClr val="888888"/>
              </a:solidFill>
              <a:latin typeface="Cambria"/>
              <a:ea typeface="Cambria"/>
              <a:cs typeface="Cambria"/>
              <a:sym typeface="Cambria"/>
            </a:endParaRPr>
          </a:p>
          <a:p>
            <a:pPr indent="-355600" lvl="0" marL="457200" rtl="0" algn="l">
              <a:lnSpc>
                <a:spcPct val="150000"/>
              </a:lnSpc>
              <a:spcBef>
                <a:spcPts val="0"/>
              </a:spcBef>
              <a:spcAft>
                <a:spcPts val="0"/>
              </a:spcAft>
              <a:buClr>
                <a:srgbClr val="888888"/>
              </a:buClr>
              <a:buSzPts val="2000"/>
              <a:buFont typeface="Cambria"/>
              <a:buChar char="●"/>
            </a:pPr>
            <a:r>
              <a:rPr lang="es-ES" sz="2000">
                <a:solidFill>
                  <a:srgbClr val="888888"/>
                </a:solidFill>
                <a:latin typeface="Cambria"/>
                <a:ea typeface="Cambria"/>
                <a:cs typeface="Cambria"/>
                <a:sym typeface="Cambria"/>
              </a:rPr>
              <a:t>Todas las funciones de R están almacenadas en paquetes</a:t>
            </a:r>
            <a:endParaRPr sz="2000">
              <a:solidFill>
                <a:srgbClr val="888888"/>
              </a:solidFill>
              <a:latin typeface="Cambria"/>
              <a:ea typeface="Cambria"/>
              <a:cs typeface="Cambria"/>
              <a:sym typeface="Cambria"/>
            </a:endParaRPr>
          </a:p>
          <a:p>
            <a:pPr indent="0" lvl="0" marL="457200" rtl="0" algn="l">
              <a:lnSpc>
                <a:spcPct val="150000"/>
              </a:lnSpc>
              <a:spcBef>
                <a:spcPts val="0"/>
              </a:spcBef>
              <a:spcAft>
                <a:spcPts val="0"/>
              </a:spcAft>
              <a:buNone/>
            </a:pPr>
            <a:r>
              <a:t/>
            </a:r>
            <a:endParaRPr sz="2000">
              <a:solidFill>
                <a:srgbClr val="888888"/>
              </a:solidFill>
              <a:latin typeface="Cambria"/>
              <a:ea typeface="Cambria"/>
              <a:cs typeface="Cambria"/>
              <a:sym typeface="Cambria"/>
            </a:endParaRPr>
          </a:p>
          <a:p>
            <a:pPr indent="-355600" lvl="0" marL="457200" rtl="0" algn="l">
              <a:lnSpc>
                <a:spcPct val="150000"/>
              </a:lnSpc>
              <a:spcBef>
                <a:spcPts val="0"/>
              </a:spcBef>
              <a:spcAft>
                <a:spcPts val="0"/>
              </a:spcAft>
              <a:buClr>
                <a:srgbClr val="888888"/>
              </a:buClr>
              <a:buSzPts val="2000"/>
              <a:buFont typeface="Cambria"/>
              <a:buChar char="●"/>
            </a:pPr>
            <a:r>
              <a:rPr lang="es-ES" sz="2000">
                <a:solidFill>
                  <a:srgbClr val="888888"/>
                </a:solidFill>
                <a:latin typeface="Cambria"/>
                <a:ea typeface="Cambria"/>
                <a:cs typeface="Cambria"/>
                <a:sym typeface="Cambria"/>
              </a:rPr>
              <a:t>R tiene unos paquetes </a:t>
            </a:r>
            <a:r>
              <a:rPr lang="es-ES" sz="2000">
                <a:solidFill>
                  <a:srgbClr val="888888"/>
                </a:solidFill>
                <a:latin typeface="Cambria"/>
                <a:ea typeface="Cambria"/>
                <a:cs typeface="Cambria"/>
                <a:sym typeface="Cambria"/>
              </a:rPr>
              <a:t>básicos que no hace falta cargar</a:t>
            </a:r>
            <a:endParaRPr sz="2000">
              <a:solidFill>
                <a:srgbClr val="888888"/>
              </a:solidFill>
              <a:latin typeface="Cambria"/>
              <a:ea typeface="Cambria"/>
              <a:cs typeface="Cambria"/>
              <a:sym typeface="Cambria"/>
            </a:endParaRPr>
          </a:p>
          <a:p>
            <a:pPr indent="0" lvl="0" marL="457200" rtl="0" algn="l">
              <a:lnSpc>
                <a:spcPct val="150000"/>
              </a:lnSpc>
              <a:spcBef>
                <a:spcPts val="0"/>
              </a:spcBef>
              <a:spcAft>
                <a:spcPts val="0"/>
              </a:spcAft>
              <a:buNone/>
            </a:pPr>
            <a:r>
              <a:rPr lang="es-ES" sz="2000">
                <a:latin typeface="Cambria"/>
                <a:ea typeface="Cambria"/>
                <a:cs typeface="Cambria"/>
                <a:sym typeface="Cambria"/>
              </a:rPr>
              <a:t>S</a:t>
            </a:r>
            <a:r>
              <a:rPr lang="es-ES" sz="2000">
                <a:latin typeface="Cambria"/>
                <a:ea typeface="Cambria"/>
                <a:cs typeface="Cambria"/>
                <a:sym typeface="Cambria"/>
              </a:rPr>
              <a:t>i queremos usar una </a:t>
            </a:r>
            <a:r>
              <a:rPr lang="es-ES" sz="2000">
                <a:latin typeface="Cambria"/>
                <a:ea typeface="Cambria"/>
                <a:cs typeface="Cambria"/>
                <a:sym typeface="Cambria"/>
              </a:rPr>
              <a:t>función específica</a:t>
            </a:r>
            <a:r>
              <a:rPr lang="es-ES" sz="2000">
                <a:latin typeface="Cambria"/>
                <a:ea typeface="Cambria"/>
                <a:cs typeface="Cambria"/>
                <a:sym typeface="Cambria"/>
              </a:rPr>
              <a:t>, podemos instalar el paquete que nos interesa: </a:t>
            </a:r>
            <a:endParaRPr sz="2000">
              <a:latin typeface="Cambria"/>
              <a:ea typeface="Cambria"/>
              <a:cs typeface="Cambria"/>
              <a:sym typeface="Cambria"/>
            </a:endParaRPr>
          </a:p>
          <a:p>
            <a:pPr indent="0" lvl="0" marL="457200" rtl="0" algn="l">
              <a:lnSpc>
                <a:spcPct val="150000"/>
              </a:lnSpc>
              <a:spcBef>
                <a:spcPts val="0"/>
              </a:spcBef>
              <a:spcAft>
                <a:spcPts val="0"/>
              </a:spcAft>
              <a:buNone/>
            </a:pPr>
            <a:r>
              <a:rPr i="1" lang="es-ES" sz="2000">
                <a:latin typeface="Cambria"/>
                <a:ea typeface="Cambria"/>
                <a:cs typeface="Cambria"/>
                <a:sym typeface="Cambria"/>
              </a:rPr>
              <a:t>install.package(“nombre del paquete”)</a:t>
            </a:r>
            <a:endParaRPr i="1" sz="2000">
              <a:latin typeface="Cambria"/>
              <a:ea typeface="Cambria"/>
              <a:cs typeface="Cambria"/>
              <a:sym typeface="Cambria"/>
            </a:endParaRPr>
          </a:p>
          <a:p>
            <a:pPr indent="0" lvl="0" marL="457200" rtl="0" algn="l">
              <a:lnSpc>
                <a:spcPct val="150000"/>
              </a:lnSpc>
              <a:spcBef>
                <a:spcPts val="0"/>
              </a:spcBef>
              <a:spcAft>
                <a:spcPts val="0"/>
              </a:spcAft>
              <a:buNone/>
            </a:pPr>
            <a:r>
              <a:rPr lang="es-ES" sz="2000">
                <a:latin typeface="Cambria"/>
                <a:ea typeface="Cambria"/>
                <a:cs typeface="Cambria"/>
                <a:sym typeface="Cambria"/>
              </a:rPr>
              <a:t>y cargarlo </a:t>
            </a:r>
            <a:endParaRPr sz="2000">
              <a:latin typeface="Cambria"/>
              <a:ea typeface="Cambria"/>
              <a:cs typeface="Cambria"/>
              <a:sym typeface="Cambria"/>
            </a:endParaRPr>
          </a:p>
          <a:p>
            <a:pPr indent="0" lvl="0" marL="457200" rtl="0" algn="l">
              <a:lnSpc>
                <a:spcPct val="150000"/>
              </a:lnSpc>
              <a:spcBef>
                <a:spcPts val="0"/>
              </a:spcBef>
              <a:spcAft>
                <a:spcPts val="0"/>
              </a:spcAft>
              <a:buNone/>
            </a:pPr>
            <a:r>
              <a:rPr i="1" lang="es-ES" sz="2000">
                <a:latin typeface="Cambria"/>
                <a:ea typeface="Cambria"/>
                <a:cs typeface="Cambria"/>
                <a:sym typeface="Cambria"/>
              </a:rPr>
              <a:t>library(nombre del paquete)</a:t>
            </a:r>
            <a:endParaRPr i="1" sz="2000">
              <a:latin typeface="Cambria"/>
              <a:ea typeface="Cambria"/>
              <a:cs typeface="Cambria"/>
              <a:sym typeface="Cambria"/>
            </a:endParaRPr>
          </a:p>
          <a:p>
            <a:pPr indent="0" lvl="0" marL="457200" rtl="0" algn="l">
              <a:lnSpc>
                <a:spcPct val="150000"/>
              </a:lnSpc>
              <a:spcBef>
                <a:spcPts val="0"/>
              </a:spcBef>
              <a:spcAft>
                <a:spcPts val="0"/>
              </a:spcAft>
              <a:buNone/>
            </a:pPr>
            <a:r>
              <a:t/>
            </a:r>
            <a:endParaRPr sz="2000">
              <a:latin typeface="Cambria"/>
              <a:ea typeface="Cambria"/>
              <a:cs typeface="Cambria"/>
              <a:sym typeface="Cambria"/>
            </a:endParaRPr>
          </a:p>
          <a:p>
            <a:pPr indent="-355600" lvl="0" marL="457200" rtl="0" algn="l">
              <a:lnSpc>
                <a:spcPct val="150000"/>
              </a:lnSpc>
              <a:spcBef>
                <a:spcPts val="0"/>
              </a:spcBef>
              <a:spcAft>
                <a:spcPts val="0"/>
              </a:spcAft>
              <a:buSzPts val="2000"/>
              <a:buFont typeface="Cambria"/>
              <a:buChar char="●"/>
            </a:pPr>
            <a:r>
              <a:rPr lang="es-ES" sz="2000">
                <a:latin typeface="Cambria"/>
                <a:ea typeface="Cambria"/>
                <a:cs typeface="Cambria"/>
                <a:sym typeface="Cambria"/>
              </a:rPr>
              <a:t>Para acceder la ayuda de las funciones 		 </a:t>
            </a:r>
            <a:r>
              <a:rPr i="1" lang="es-ES" sz="2000">
                <a:latin typeface="Cambria"/>
                <a:ea typeface="Cambria"/>
                <a:cs typeface="Cambria"/>
                <a:sym typeface="Cambria"/>
              </a:rPr>
              <a:t>?nombre función</a:t>
            </a:r>
            <a:endParaRPr i="1" sz="2000">
              <a:latin typeface="Cambria"/>
              <a:ea typeface="Cambria"/>
              <a:cs typeface="Cambria"/>
              <a:sym typeface="Cambria"/>
            </a:endParaRPr>
          </a:p>
        </p:txBody>
      </p:sp>
      <p:sp>
        <p:nvSpPr>
          <p:cNvPr id="183" name="Google Shape;183;g2c919e0a6db_0_117"/>
          <p:cNvSpPr/>
          <p:nvPr/>
        </p:nvSpPr>
        <p:spPr>
          <a:xfrm>
            <a:off x="1308325" y="3772325"/>
            <a:ext cx="43380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4" name="Google Shape;184;g2c919e0a6db_0_117"/>
          <p:cNvSpPr/>
          <p:nvPr/>
        </p:nvSpPr>
        <p:spPr>
          <a:xfrm>
            <a:off x="1308325" y="4613250"/>
            <a:ext cx="32592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c919e0a6db_0_54"/>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0" name="Google Shape;190;g2c919e0a6db_0_54"/>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Objetos</a:t>
            </a:r>
            <a:endParaRPr b="1">
              <a:latin typeface="Cambria"/>
              <a:ea typeface="Cambria"/>
              <a:cs typeface="Cambria"/>
              <a:sym typeface="Cambria"/>
            </a:endParaRPr>
          </a:p>
        </p:txBody>
      </p:sp>
      <p:sp>
        <p:nvSpPr>
          <p:cNvPr id="191" name="Google Shape;191;g2c919e0a6db_0_54"/>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2" name="Google Shape;192;g2c919e0a6db_0_54"/>
          <p:cNvSpPr txBox="1"/>
          <p:nvPr/>
        </p:nvSpPr>
        <p:spPr>
          <a:xfrm>
            <a:off x="11740549" y="6471416"/>
            <a:ext cx="435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93" name="Google Shape;193;g2c919e0a6db_0_54"/>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s-ES" sz="2700">
                <a:latin typeface="Cambria"/>
                <a:ea typeface="Cambria"/>
                <a:cs typeface="Cambria"/>
                <a:sym typeface="Cambria"/>
              </a:rPr>
              <a:t>Los e</a:t>
            </a:r>
            <a:r>
              <a:rPr lang="es-ES" sz="2700">
                <a:latin typeface="Cambria"/>
                <a:ea typeface="Cambria"/>
                <a:cs typeface="Cambria"/>
                <a:sym typeface="Cambria"/>
              </a:rPr>
              <a:t>lementos de R se llaman objetos.</a:t>
            </a:r>
            <a:endParaRPr sz="2700">
              <a:latin typeface="Cambria"/>
              <a:ea typeface="Cambria"/>
              <a:cs typeface="Cambria"/>
              <a:sym typeface="Cambria"/>
            </a:endParaRPr>
          </a:p>
          <a:p>
            <a:pPr indent="0" lvl="0" marL="0" rtl="0" algn="l">
              <a:lnSpc>
                <a:spcPct val="90000"/>
              </a:lnSpc>
              <a:spcBef>
                <a:spcPts val="0"/>
              </a:spcBef>
              <a:spcAft>
                <a:spcPts val="0"/>
              </a:spcAft>
              <a:buNone/>
            </a:pPr>
            <a:r>
              <a:t/>
            </a:r>
            <a:endParaRPr sz="2700">
              <a:latin typeface="Cambria"/>
              <a:ea typeface="Cambria"/>
              <a:cs typeface="Cambria"/>
              <a:sym typeface="Cambria"/>
            </a:endParaRPr>
          </a:p>
          <a:p>
            <a:pPr indent="0" lvl="0" marL="0" rtl="0" algn="l">
              <a:lnSpc>
                <a:spcPct val="90000"/>
              </a:lnSpc>
              <a:spcBef>
                <a:spcPts val="0"/>
              </a:spcBef>
              <a:spcAft>
                <a:spcPts val="0"/>
              </a:spcAft>
              <a:buNone/>
            </a:pPr>
            <a:r>
              <a:rPr lang="es-ES" sz="2700">
                <a:latin typeface="Cambria"/>
                <a:ea typeface="Cambria"/>
                <a:cs typeface="Cambria"/>
                <a:sym typeface="Cambria"/>
              </a:rPr>
              <a:t>Pueden ser de vario tipo (</a:t>
            </a:r>
            <a:r>
              <a:rPr lang="es-ES" sz="2700">
                <a:latin typeface="Cambria"/>
                <a:ea typeface="Cambria"/>
                <a:cs typeface="Cambria"/>
                <a:sym typeface="Cambria"/>
              </a:rPr>
              <a:t>números</a:t>
            </a:r>
            <a:r>
              <a:rPr lang="es-ES" sz="2700">
                <a:latin typeface="Cambria"/>
                <a:ea typeface="Cambria"/>
                <a:cs typeface="Cambria"/>
                <a:sym typeface="Cambria"/>
              </a:rPr>
              <a:t>, caracteres,...)</a:t>
            </a:r>
            <a:endParaRPr sz="2700">
              <a:latin typeface="Cambria"/>
              <a:ea typeface="Cambria"/>
              <a:cs typeface="Cambria"/>
              <a:sym typeface="Cambria"/>
            </a:endParaRPr>
          </a:p>
          <a:p>
            <a:pPr indent="0" lvl="0" marL="0" rtl="0" algn="l">
              <a:lnSpc>
                <a:spcPct val="90000"/>
              </a:lnSpc>
              <a:spcBef>
                <a:spcPts val="0"/>
              </a:spcBef>
              <a:spcAft>
                <a:spcPts val="0"/>
              </a:spcAft>
              <a:buNone/>
            </a:pPr>
            <a:r>
              <a:t/>
            </a:r>
            <a:endParaRPr sz="2700">
              <a:latin typeface="Cambria"/>
              <a:ea typeface="Cambria"/>
              <a:cs typeface="Cambria"/>
              <a:sym typeface="Cambria"/>
            </a:endParaRPr>
          </a:p>
          <a:p>
            <a:pPr indent="-336550" lvl="0" marL="457200" rtl="0" algn="l">
              <a:lnSpc>
                <a:spcPct val="90000"/>
              </a:lnSpc>
              <a:spcBef>
                <a:spcPts val="0"/>
              </a:spcBef>
              <a:spcAft>
                <a:spcPts val="0"/>
              </a:spcAft>
              <a:buSzPts val="1700"/>
              <a:buFont typeface="Cambria"/>
              <a:buChar char="●"/>
            </a:pPr>
            <a:r>
              <a:rPr lang="es-ES" sz="2700">
                <a:latin typeface="Cambria"/>
                <a:ea typeface="Cambria"/>
                <a:cs typeface="Cambria"/>
                <a:sym typeface="Cambria"/>
              </a:rPr>
              <a:t>vectores</a:t>
            </a:r>
            <a:endParaRPr sz="2700">
              <a:latin typeface="Cambria"/>
              <a:ea typeface="Cambria"/>
              <a:cs typeface="Cambria"/>
              <a:sym typeface="Cambria"/>
            </a:endParaRPr>
          </a:p>
          <a:p>
            <a:pPr indent="-336550" lvl="0" marL="457200" rtl="0" algn="l">
              <a:lnSpc>
                <a:spcPct val="90000"/>
              </a:lnSpc>
              <a:spcBef>
                <a:spcPts val="0"/>
              </a:spcBef>
              <a:spcAft>
                <a:spcPts val="0"/>
              </a:spcAft>
              <a:buSzPts val="1700"/>
              <a:buFont typeface="Cambria"/>
              <a:buChar char="●"/>
            </a:pPr>
            <a:r>
              <a:rPr lang="es-ES" sz="2700">
                <a:latin typeface="Cambria"/>
                <a:ea typeface="Cambria"/>
                <a:cs typeface="Cambria"/>
                <a:sym typeface="Cambria"/>
              </a:rPr>
              <a:t>matrices</a:t>
            </a:r>
            <a:endParaRPr sz="2700">
              <a:latin typeface="Cambria"/>
              <a:ea typeface="Cambria"/>
              <a:cs typeface="Cambria"/>
              <a:sym typeface="Cambria"/>
            </a:endParaRPr>
          </a:p>
          <a:p>
            <a:pPr indent="-336550" lvl="0" marL="457200" rtl="0" algn="l">
              <a:lnSpc>
                <a:spcPct val="90000"/>
              </a:lnSpc>
              <a:spcBef>
                <a:spcPts val="0"/>
              </a:spcBef>
              <a:spcAft>
                <a:spcPts val="0"/>
              </a:spcAft>
              <a:buSzPts val="1700"/>
              <a:buFont typeface="Cambria"/>
              <a:buChar char="●"/>
            </a:pPr>
            <a:r>
              <a:rPr lang="es-ES" sz="2700">
                <a:latin typeface="Cambria"/>
                <a:ea typeface="Cambria"/>
                <a:cs typeface="Cambria"/>
                <a:sym typeface="Cambria"/>
              </a:rPr>
              <a:t>listas</a:t>
            </a:r>
            <a:endParaRPr sz="2700">
              <a:latin typeface="Cambria"/>
              <a:ea typeface="Cambria"/>
              <a:cs typeface="Cambria"/>
              <a:sym typeface="Cambria"/>
            </a:endParaRPr>
          </a:p>
          <a:p>
            <a:pPr indent="-336550" lvl="0" marL="457200" rtl="0" algn="l">
              <a:lnSpc>
                <a:spcPct val="90000"/>
              </a:lnSpc>
              <a:spcBef>
                <a:spcPts val="0"/>
              </a:spcBef>
              <a:spcAft>
                <a:spcPts val="0"/>
              </a:spcAft>
              <a:buSzPts val="1700"/>
              <a:buFont typeface="Cambria"/>
              <a:buChar char="●"/>
            </a:pPr>
            <a:r>
              <a:rPr lang="es-ES" sz="2700">
                <a:latin typeface="Cambria"/>
                <a:ea typeface="Cambria"/>
                <a:cs typeface="Cambria"/>
                <a:sym typeface="Cambria"/>
              </a:rPr>
              <a:t>…</a:t>
            </a:r>
            <a:endParaRPr sz="2700">
              <a:latin typeface="Cambria"/>
              <a:ea typeface="Cambria"/>
              <a:cs typeface="Cambria"/>
              <a:sym typeface="Cambria"/>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c919e0a6db_0_76"/>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99" name="Google Shape;199;g2c919e0a6db_0_76"/>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Operadores</a:t>
            </a:r>
            <a:endParaRPr b="1">
              <a:latin typeface="Cambria"/>
              <a:ea typeface="Cambria"/>
              <a:cs typeface="Cambria"/>
              <a:sym typeface="Cambria"/>
            </a:endParaRPr>
          </a:p>
        </p:txBody>
      </p:sp>
      <p:sp>
        <p:nvSpPr>
          <p:cNvPr id="200" name="Google Shape;200;g2c919e0a6db_0_76"/>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1" name="Google Shape;201;g2c919e0a6db_0_76"/>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s-ES" sz="2600">
                <a:latin typeface="Cambria"/>
                <a:ea typeface="Cambria"/>
                <a:cs typeface="Cambria"/>
                <a:sym typeface="Cambria"/>
              </a:rPr>
              <a:t>Los operadores son los símbolos que le indican a R que debe realizar una tarea</a:t>
            </a:r>
            <a:endParaRPr sz="2600">
              <a:latin typeface="Cambria"/>
              <a:ea typeface="Cambria"/>
              <a:cs typeface="Cambria"/>
              <a:sym typeface="Cambria"/>
            </a:endParaRPr>
          </a:p>
          <a:p>
            <a:pPr indent="0" lvl="0" marL="0" rtl="0" algn="l">
              <a:spcBef>
                <a:spcPts val="1000"/>
              </a:spcBef>
              <a:spcAft>
                <a:spcPts val="0"/>
              </a:spcAft>
              <a:buNone/>
            </a:pPr>
            <a:r>
              <a:t/>
            </a:r>
            <a:endParaRPr sz="2600">
              <a:latin typeface="Cambria"/>
              <a:ea typeface="Cambria"/>
              <a:cs typeface="Cambria"/>
              <a:sym typeface="Cambria"/>
            </a:endParaRPr>
          </a:p>
          <a:p>
            <a:pPr indent="-330200" lvl="0" marL="457200" rtl="0" algn="l">
              <a:spcBef>
                <a:spcPts val="1000"/>
              </a:spcBef>
              <a:spcAft>
                <a:spcPts val="0"/>
              </a:spcAft>
              <a:buSzPts val="1600"/>
              <a:buFont typeface="Cambria"/>
              <a:buChar char="●"/>
            </a:pPr>
            <a:r>
              <a:rPr lang="es-ES" sz="2600">
                <a:latin typeface="Cambria"/>
                <a:ea typeface="Cambria"/>
                <a:cs typeface="Cambria"/>
                <a:sym typeface="Cambria"/>
              </a:rPr>
              <a:t>Aritméticos</a:t>
            </a:r>
            <a:endParaRPr sz="2600">
              <a:latin typeface="Cambria"/>
              <a:ea typeface="Cambria"/>
              <a:cs typeface="Cambria"/>
              <a:sym typeface="Cambria"/>
            </a:endParaRPr>
          </a:p>
          <a:p>
            <a:pPr indent="-330200" lvl="0" marL="457200" rtl="0" algn="l">
              <a:spcBef>
                <a:spcPts val="1000"/>
              </a:spcBef>
              <a:spcAft>
                <a:spcPts val="0"/>
              </a:spcAft>
              <a:buSzPts val="1600"/>
              <a:buFont typeface="Cambria"/>
              <a:buChar char="●"/>
            </a:pPr>
            <a:r>
              <a:rPr lang="es-ES" sz="2600">
                <a:latin typeface="Cambria"/>
                <a:ea typeface="Cambria"/>
                <a:cs typeface="Cambria"/>
                <a:sym typeface="Cambria"/>
              </a:rPr>
              <a:t>Relacionales</a:t>
            </a:r>
            <a:endParaRPr sz="2600">
              <a:latin typeface="Cambria"/>
              <a:ea typeface="Cambria"/>
              <a:cs typeface="Cambria"/>
              <a:sym typeface="Cambria"/>
            </a:endParaRPr>
          </a:p>
          <a:p>
            <a:pPr indent="-330200" lvl="0" marL="457200" rtl="0" algn="l">
              <a:spcBef>
                <a:spcPts val="1000"/>
              </a:spcBef>
              <a:spcAft>
                <a:spcPts val="0"/>
              </a:spcAft>
              <a:buSzPts val="1600"/>
              <a:buFont typeface="Cambria"/>
              <a:buChar char="●"/>
            </a:pPr>
            <a:r>
              <a:rPr lang="es-ES" sz="2600">
                <a:latin typeface="Cambria"/>
                <a:ea typeface="Cambria"/>
                <a:cs typeface="Cambria"/>
                <a:sym typeface="Cambria"/>
              </a:rPr>
              <a:t>Lógicos</a:t>
            </a:r>
            <a:endParaRPr sz="2600">
              <a:latin typeface="Cambria"/>
              <a:ea typeface="Cambria"/>
              <a:cs typeface="Cambria"/>
              <a:sym typeface="Cambria"/>
            </a:endParaRPr>
          </a:p>
          <a:p>
            <a:pPr indent="-330200" lvl="0" marL="457200" rtl="0" algn="l">
              <a:spcBef>
                <a:spcPts val="1000"/>
              </a:spcBef>
              <a:spcAft>
                <a:spcPts val="0"/>
              </a:spcAft>
              <a:buSzPts val="1600"/>
              <a:buFont typeface="Cambria"/>
              <a:buChar char="●"/>
            </a:pPr>
            <a:r>
              <a:rPr lang="es-ES" sz="2600">
                <a:latin typeface="Cambria"/>
                <a:ea typeface="Cambria"/>
                <a:cs typeface="Cambria"/>
                <a:sym typeface="Cambria"/>
              </a:rPr>
              <a:t>De asignación</a:t>
            </a:r>
            <a:endParaRPr sz="1000">
              <a:solidFill>
                <a:srgbClr val="333333"/>
              </a:solidFill>
              <a:highlight>
                <a:srgbClr val="FFFFFF"/>
              </a:highlight>
              <a:latin typeface="Cambria"/>
              <a:ea typeface="Cambria"/>
              <a:cs typeface="Cambria"/>
              <a:sym typeface="Cambria"/>
            </a:endParaRPr>
          </a:p>
          <a:p>
            <a:pPr indent="0" lvl="0" marL="0" rtl="0" algn="l">
              <a:spcBef>
                <a:spcPts val="1000"/>
              </a:spcBef>
              <a:spcAft>
                <a:spcPts val="0"/>
              </a:spcAft>
              <a:buClr>
                <a:schemeClr val="dk1"/>
              </a:buClr>
              <a:buSzPts val="1100"/>
              <a:buFont typeface="Arial"/>
              <a:buNone/>
            </a:pPr>
            <a:r>
              <a:t/>
            </a:r>
            <a:endParaRPr sz="1200">
              <a:solidFill>
                <a:srgbClr val="333333"/>
              </a:solidFill>
              <a:highlight>
                <a:srgbClr val="FFFFFF"/>
              </a:highlight>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c919e0a6db_0_13"/>
          <p:cNvSpPr/>
          <p:nvPr/>
        </p:nvSpPr>
        <p:spPr>
          <a:xfrm>
            <a:off x="838200" y="1210825"/>
            <a:ext cx="7059900" cy="501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 name="Google Shape;207;g2c919e0a6db_0_13"/>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g2c919e0a6db_0_13"/>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Asignación de variables &lt;-</a:t>
            </a:r>
            <a:endParaRPr b="1">
              <a:latin typeface="Cambria"/>
              <a:ea typeface="Cambria"/>
              <a:cs typeface="Cambria"/>
              <a:sym typeface="Cambria"/>
            </a:endParaRPr>
          </a:p>
        </p:txBody>
      </p:sp>
      <p:sp>
        <p:nvSpPr>
          <p:cNvPr id="209" name="Google Shape;209;g2c919e0a6db_0_13"/>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g2c919e0a6db_0_13"/>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i="1" lang="es-ES">
                <a:latin typeface="Cambria"/>
                <a:ea typeface="Cambria"/>
                <a:cs typeface="Cambria"/>
                <a:sym typeface="Cambria"/>
              </a:rPr>
              <a:t>nombre </a:t>
            </a:r>
            <a:r>
              <a:rPr i="1" lang="es-ES">
                <a:latin typeface="Cambria"/>
                <a:ea typeface="Cambria"/>
                <a:cs typeface="Cambria"/>
                <a:sym typeface="Cambria"/>
              </a:rPr>
              <a:t>objeto</a:t>
            </a:r>
            <a:r>
              <a:rPr i="1" lang="es-ES">
                <a:latin typeface="Cambria"/>
                <a:ea typeface="Cambria"/>
                <a:cs typeface="Cambria"/>
                <a:sym typeface="Cambria"/>
              </a:rPr>
              <a:t> que queremos crear </a:t>
            </a:r>
            <a:r>
              <a:rPr b="1" i="1" lang="es-ES">
                <a:latin typeface="Cambria"/>
                <a:ea typeface="Cambria"/>
                <a:cs typeface="Cambria"/>
                <a:sym typeface="Cambria"/>
              </a:rPr>
              <a:t>&lt;-</a:t>
            </a:r>
            <a:r>
              <a:rPr i="1" lang="es-ES">
                <a:latin typeface="Cambria"/>
                <a:ea typeface="Cambria"/>
                <a:cs typeface="Cambria"/>
                <a:sym typeface="Cambria"/>
              </a:rPr>
              <a:t> objeto</a:t>
            </a:r>
            <a:endParaRPr i="1">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lang="es-ES">
                <a:latin typeface="Cambria"/>
                <a:ea typeface="Cambria"/>
                <a:cs typeface="Cambria"/>
                <a:sym typeface="Cambria"/>
              </a:rPr>
              <a:t>ejemplo:</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i="1" lang="es-ES">
                <a:latin typeface="Cambria"/>
                <a:ea typeface="Cambria"/>
                <a:cs typeface="Cambria"/>
                <a:sym typeface="Cambria"/>
              </a:rPr>
              <a:t>vectorPrueba &lt;- c(2,4,6,5)</a:t>
            </a:r>
            <a:endParaRPr i="1">
              <a:latin typeface="Cambria"/>
              <a:ea typeface="Cambria"/>
              <a:cs typeface="Cambria"/>
              <a:sym typeface="Cambria"/>
            </a:endParaRPr>
          </a:p>
          <a:p>
            <a:pPr indent="0" lvl="0" marL="0" rtl="0" algn="l">
              <a:lnSpc>
                <a:spcPct val="90000"/>
              </a:lnSpc>
              <a:spcBef>
                <a:spcPts val="0"/>
              </a:spcBef>
              <a:spcAft>
                <a:spcPts val="0"/>
              </a:spcAft>
              <a:buNone/>
            </a:pPr>
            <a:r>
              <a:t/>
            </a:r>
            <a:endParaRPr i="1">
              <a:latin typeface="Cambria"/>
              <a:ea typeface="Cambria"/>
              <a:cs typeface="Cambria"/>
              <a:sym typeface="Cambria"/>
            </a:endParaRPr>
          </a:p>
          <a:p>
            <a:pPr indent="0" lvl="0" marL="0" rtl="0" algn="l">
              <a:lnSpc>
                <a:spcPct val="90000"/>
              </a:lnSpc>
              <a:spcBef>
                <a:spcPts val="0"/>
              </a:spcBef>
              <a:spcAft>
                <a:spcPts val="0"/>
              </a:spcAft>
              <a:buNone/>
            </a:pPr>
            <a:r>
              <a:rPr i="1" lang="es-ES">
                <a:latin typeface="Cambria"/>
                <a:ea typeface="Cambria"/>
                <a:cs typeface="Cambria"/>
                <a:sym typeface="Cambria"/>
              </a:rPr>
              <a:t>listaPrueba &lt;- list(id = c(1,2,3), </a:t>
            </a:r>
            <a:endParaRPr i="1">
              <a:latin typeface="Cambria"/>
              <a:ea typeface="Cambria"/>
              <a:cs typeface="Cambria"/>
              <a:sym typeface="Cambria"/>
            </a:endParaRPr>
          </a:p>
          <a:p>
            <a:pPr indent="457200" lvl="0" marL="2286000" rtl="0" algn="l">
              <a:lnSpc>
                <a:spcPct val="90000"/>
              </a:lnSpc>
              <a:spcBef>
                <a:spcPts val="0"/>
              </a:spcBef>
              <a:spcAft>
                <a:spcPts val="0"/>
              </a:spcAft>
              <a:buNone/>
            </a:pPr>
            <a:r>
              <a:rPr i="1" lang="es-ES">
                <a:latin typeface="Cambria"/>
                <a:ea typeface="Cambria"/>
                <a:cs typeface="Cambria"/>
                <a:sym typeface="Cambria"/>
              </a:rPr>
              <a:t>edad = c(23,54,29), </a:t>
            </a:r>
            <a:endParaRPr i="1">
              <a:latin typeface="Cambria"/>
              <a:ea typeface="Cambria"/>
              <a:cs typeface="Cambria"/>
              <a:sym typeface="Cambria"/>
            </a:endParaRPr>
          </a:p>
          <a:p>
            <a:pPr indent="0" lvl="0" marL="2743200" rtl="0" algn="l">
              <a:lnSpc>
                <a:spcPct val="90000"/>
              </a:lnSpc>
              <a:spcBef>
                <a:spcPts val="0"/>
              </a:spcBef>
              <a:spcAft>
                <a:spcPts val="0"/>
              </a:spcAft>
              <a:buNone/>
            </a:pPr>
            <a:r>
              <a:rPr i="1" lang="es-ES">
                <a:latin typeface="Cambria"/>
                <a:ea typeface="Cambria"/>
                <a:cs typeface="Cambria"/>
                <a:sym typeface="Cambria"/>
              </a:rPr>
              <a:t>nacionalidad = c(“España”, “America”, “Africa”))</a:t>
            </a:r>
            <a:endParaRPr i="1"/>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c919e0a6db_0_84"/>
          <p:cNvSpPr/>
          <p:nvPr/>
        </p:nvSpPr>
        <p:spPr>
          <a:xfrm>
            <a:off x="877650" y="2255025"/>
            <a:ext cx="51489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 name="Google Shape;216;g2c919e0a6db_0_84"/>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7" name="Google Shape;217;g2c919e0a6db_0_84"/>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Subconjuntos</a:t>
            </a:r>
            <a:endParaRPr b="1">
              <a:latin typeface="Cambria"/>
              <a:ea typeface="Cambria"/>
              <a:cs typeface="Cambria"/>
              <a:sym typeface="Cambria"/>
            </a:endParaRPr>
          </a:p>
        </p:txBody>
      </p:sp>
      <p:sp>
        <p:nvSpPr>
          <p:cNvPr id="218" name="Google Shape;218;g2c919e0a6db_0_84"/>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9" name="Google Shape;219;g2c919e0a6db_0_84"/>
          <p:cNvSpPr txBox="1"/>
          <p:nvPr/>
        </p:nvSpPr>
        <p:spPr>
          <a:xfrm>
            <a:off x="11740549" y="6471416"/>
            <a:ext cx="4356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220" name="Google Shape;220;g2c919e0a6db_0_84"/>
          <p:cNvSpPr txBox="1"/>
          <p:nvPr>
            <p:ph idx="1" type="body"/>
          </p:nvPr>
        </p:nvSpPr>
        <p:spPr>
          <a:xfrm>
            <a:off x="942475"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s-ES">
                <a:latin typeface="Cambria"/>
                <a:ea typeface="Cambria"/>
                <a:cs typeface="Cambria"/>
                <a:sym typeface="Cambria"/>
              </a:rPr>
              <a:t>Para e</a:t>
            </a:r>
            <a:r>
              <a:rPr lang="es-ES">
                <a:latin typeface="Cambria"/>
                <a:ea typeface="Cambria"/>
                <a:cs typeface="Cambria"/>
                <a:sym typeface="Cambria"/>
              </a:rPr>
              <a:t>xtraer subconjuntos con el signo de dólar $.</a:t>
            </a:r>
            <a:endParaRPr>
              <a:latin typeface="Cambria"/>
              <a:ea typeface="Cambria"/>
              <a:cs typeface="Cambria"/>
              <a:sym typeface="Cambria"/>
            </a:endParaRPr>
          </a:p>
          <a:p>
            <a:pPr indent="0" lvl="0" marL="0" rtl="0" algn="l">
              <a:spcBef>
                <a:spcPts val="1000"/>
              </a:spcBef>
              <a:spcAft>
                <a:spcPts val="0"/>
              </a:spcAft>
              <a:buClr>
                <a:schemeClr val="dk1"/>
              </a:buClr>
              <a:buSzPts val="1100"/>
              <a:buFont typeface="Arial"/>
              <a:buNone/>
            </a:pPr>
            <a:r>
              <a:t/>
            </a:r>
            <a:endParaRPr>
              <a:latin typeface="Cambria"/>
              <a:ea typeface="Cambria"/>
              <a:cs typeface="Cambria"/>
              <a:sym typeface="Cambria"/>
            </a:endParaRPr>
          </a:p>
          <a:p>
            <a:pPr indent="0" lvl="0" marL="0" rtl="0" algn="l">
              <a:spcBef>
                <a:spcPts val="1000"/>
              </a:spcBef>
              <a:spcAft>
                <a:spcPts val="0"/>
              </a:spcAft>
              <a:buClr>
                <a:schemeClr val="dk1"/>
              </a:buClr>
              <a:buSzPts val="1100"/>
              <a:buFont typeface="Arial"/>
              <a:buNone/>
            </a:pPr>
            <a:r>
              <a:rPr i="1" lang="es-ES">
                <a:latin typeface="Cambria"/>
                <a:ea typeface="Cambria"/>
                <a:cs typeface="Cambria"/>
                <a:sym typeface="Cambria"/>
              </a:rPr>
              <a:t>nombreObjeto$nombreVariable</a:t>
            </a:r>
            <a:endParaRPr i="1">
              <a:latin typeface="Cambria"/>
              <a:ea typeface="Cambria"/>
              <a:cs typeface="Cambria"/>
              <a:sym typeface="Cambria"/>
            </a:endParaRPr>
          </a:p>
          <a:p>
            <a:pPr indent="0" lvl="0" marL="0" rtl="0" algn="l">
              <a:spcBef>
                <a:spcPts val="1000"/>
              </a:spcBef>
              <a:spcAft>
                <a:spcPts val="0"/>
              </a:spcAft>
              <a:buClr>
                <a:schemeClr val="dk1"/>
              </a:buClr>
              <a:buSzPts val="1100"/>
              <a:buFont typeface="Arial"/>
              <a:buNone/>
            </a:pPr>
            <a:r>
              <a:t/>
            </a:r>
            <a:endParaRPr>
              <a:latin typeface="Cambria"/>
              <a:ea typeface="Cambria"/>
              <a:cs typeface="Cambria"/>
              <a:sym typeface="Cambria"/>
            </a:endParaRPr>
          </a:p>
          <a:p>
            <a:pPr indent="0" lvl="0" marL="0" rtl="0" algn="l">
              <a:spcBef>
                <a:spcPts val="1000"/>
              </a:spcBef>
              <a:spcAft>
                <a:spcPts val="0"/>
              </a:spcAft>
              <a:buClr>
                <a:schemeClr val="dk1"/>
              </a:buClr>
              <a:buSzPts val="1100"/>
              <a:buFont typeface="Arial"/>
              <a:buNone/>
            </a:pPr>
            <a:r>
              <a:rPr lang="es-ES">
                <a:latin typeface="Cambria"/>
                <a:ea typeface="Cambria"/>
                <a:cs typeface="Cambria"/>
                <a:sym typeface="Cambria"/>
              </a:rPr>
              <a:t>Este método permite extraer un sólo elemento a la vez y funciona para data frames y listas</a:t>
            </a:r>
            <a:endParaRPr sz="1200">
              <a:solidFill>
                <a:srgbClr val="333333"/>
              </a:solidFill>
              <a:highlight>
                <a:srgbClr val="FFFFFF"/>
              </a:highlight>
              <a:latin typeface="Cambria"/>
              <a:ea typeface="Cambria"/>
              <a:cs typeface="Cambria"/>
              <a:sym typeface="Cambria"/>
            </a:endParaRPr>
          </a:p>
          <a:p>
            <a:pPr indent="0" lvl="0" marL="457200" rtl="0" algn="l">
              <a:lnSpc>
                <a:spcPct val="90000"/>
              </a:lnSpc>
              <a:spcBef>
                <a:spcPts val="0"/>
              </a:spcBef>
              <a:spcAft>
                <a:spcPts val="0"/>
              </a:spcAft>
              <a:buNone/>
            </a:pPr>
            <a:r>
              <a:t/>
            </a:r>
            <a:endParaRPr>
              <a:latin typeface="Cambria"/>
              <a:ea typeface="Cambria"/>
              <a:cs typeface="Cambria"/>
              <a:sym typeface="Cambria"/>
            </a:endParaRPr>
          </a:p>
          <a:p>
            <a:pPr indent="0" lvl="0" marL="457200" rtl="0" algn="l">
              <a:lnSpc>
                <a:spcPct val="90000"/>
              </a:lnSpc>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2c919e0a6db_0_21"/>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g2c919e0a6db_0_21"/>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Símbolo</a:t>
            </a:r>
            <a:r>
              <a:rPr b="1" lang="es-ES">
                <a:latin typeface="Cambria"/>
                <a:ea typeface="Cambria"/>
                <a:cs typeface="Cambria"/>
                <a:sym typeface="Cambria"/>
              </a:rPr>
              <a:t> de dólar $ </a:t>
            </a:r>
            <a:endParaRPr b="1">
              <a:latin typeface="Cambria"/>
              <a:ea typeface="Cambria"/>
              <a:cs typeface="Cambria"/>
              <a:sym typeface="Cambria"/>
            </a:endParaRPr>
          </a:p>
        </p:txBody>
      </p:sp>
      <p:sp>
        <p:nvSpPr>
          <p:cNvPr id="227" name="Google Shape;227;g2c919e0a6db_0_21"/>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8" name="Google Shape;228;g2c919e0a6db_0_21"/>
          <p:cNvSpPr txBox="1"/>
          <p:nvPr/>
        </p:nvSpPr>
        <p:spPr>
          <a:xfrm>
            <a:off x="11740549" y="6471416"/>
            <a:ext cx="435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229" name="Google Shape;229;g2c919e0a6db_0_21"/>
          <p:cNvSpPr txBox="1"/>
          <p:nvPr>
            <p:ph idx="1" type="body"/>
          </p:nvPr>
        </p:nvSpPr>
        <p:spPr>
          <a:xfrm>
            <a:off x="643038" y="1191002"/>
            <a:ext cx="105156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s-ES">
                <a:latin typeface="Cambria"/>
                <a:ea typeface="Cambria"/>
                <a:cs typeface="Cambria"/>
                <a:sym typeface="Cambria"/>
              </a:rPr>
              <a:t>Ejemplo</a:t>
            </a:r>
            <a:endParaRPr>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t/>
            </a:r>
            <a:endParaRPr/>
          </a:p>
        </p:txBody>
      </p:sp>
      <p:pic>
        <p:nvPicPr>
          <p:cNvPr id="230" name="Google Shape;230;g2c919e0a6db_0_21"/>
          <p:cNvPicPr preferRelativeResize="0"/>
          <p:nvPr/>
        </p:nvPicPr>
        <p:blipFill>
          <a:blip r:embed="rId3">
            <a:alphaModFix/>
          </a:blip>
          <a:stretch>
            <a:fillRect/>
          </a:stretch>
        </p:blipFill>
        <p:spPr>
          <a:xfrm>
            <a:off x="733975" y="4441923"/>
            <a:ext cx="6192475" cy="839900"/>
          </a:xfrm>
          <a:prstGeom prst="rect">
            <a:avLst/>
          </a:prstGeom>
          <a:noFill/>
          <a:ln>
            <a:noFill/>
          </a:ln>
        </p:spPr>
      </p:pic>
      <p:pic>
        <p:nvPicPr>
          <p:cNvPr id="231" name="Google Shape;231;g2c919e0a6db_0_21"/>
          <p:cNvPicPr preferRelativeResize="0"/>
          <p:nvPr/>
        </p:nvPicPr>
        <p:blipFill>
          <a:blip r:embed="rId4">
            <a:alphaModFix/>
          </a:blip>
          <a:stretch>
            <a:fillRect/>
          </a:stretch>
        </p:blipFill>
        <p:spPr>
          <a:xfrm>
            <a:off x="733975" y="2055100"/>
            <a:ext cx="10333726" cy="1632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c919e0a6db_0_37"/>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7" name="Google Shape;237;g2c919e0a6db_0_37"/>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Paquete dplyr</a:t>
            </a:r>
            <a:endParaRPr b="1">
              <a:latin typeface="Cambria"/>
              <a:ea typeface="Cambria"/>
              <a:cs typeface="Cambria"/>
              <a:sym typeface="Cambria"/>
            </a:endParaRPr>
          </a:p>
        </p:txBody>
      </p:sp>
      <p:sp>
        <p:nvSpPr>
          <p:cNvPr id="238" name="Google Shape;238;g2c919e0a6db_0_37"/>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39" name="Google Shape;239;g2c919e0a6db_0_37"/>
          <p:cNvPicPr preferRelativeResize="0"/>
          <p:nvPr/>
        </p:nvPicPr>
        <p:blipFill>
          <a:blip r:embed="rId3">
            <a:alphaModFix/>
          </a:blip>
          <a:stretch>
            <a:fillRect/>
          </a:stretch>
        </p:blipFill>
        <p:spPr>
          <a:xfrm>
            <a:off x="1613774" y="973024"/>
            <a:ext cx="9527474" cy="5867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ca1b4075d3_0_0"/>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g2ca1b4075d3_0_0"/>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246" name="Google Shape;246;g2ca1b4075d3_0_0"/>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7" name="Google Shape;247;g2ca1b4075d3_0_0"/>
          <p:cNvSpPr txBox="1"/>
          <p:nvPr>
            <p:ph idx="1" type="body"/>
          </p:nvPr>
        </p:nvSpPr>
        <p:spPr>
          <a:xfrm>
            <a:off x="838200" y="1210825"/>
            <a:ext cx="10810500" cy="49662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s-ES">
                <a:latin typeface="Cambria"/>
                <a:ea typeface="Cambria"/>
                <a:cs typeface="Cambria"/>
                <a:sym typeface="Cambria"/>
              </a:rPr>
              <a:t>glimpse → para “echar un vistazo” a un objeto</a:t>
            </a:r>
            <a:br>
              <a:rPr lang="es-ES">
                <a:latin typeface="Cambria"/>
                <a:ea typeface="Cambria"/>
                <a:cs typeface="Cambria"/>
                <a:sym typeface="Cambria"/>
              </a:rPr>
            </a:b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glimpse(nombreObjeto)</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solidFill>
                  <a:schemeClr val="lt1"/>
                </a:solidFill>
                <a:latin typeface="Cambria"/>
                <a:ea typeface="Cambria"/>
                <a:cs typeface="Cambria"/>
                <a:sym typeface="Cambria"/>
              </a:rPr>
              <a:t>filter → para filtrar, seleccionar las filas de una tabla basándose en criterios sobre variables</a:t>
            </a:r>
            <a:br>
              <a:rPr lang="es-ES">
                <a:solidFill>
                  <a:schemeClr val="lt1"/>
                </a:solidFill>
                <a:latin typeface="Cambria"/>
                <a:ea typeface="Cambria"/>
                <a:cs typeface="Cambria"/>
                <a:sym typeface="Cambria"/>
              </a:rPr>
            </a:br>
            <a:endParaRPr>
              <a:solidFill>
                <a:schemeClr val="lt1"/>
              </a:solidFill>
              <a:latin typeface="Cambria"/>
              <a:ea typeface="Cambria"/>
              <a:cs typeface="Cambria"/>
              <a:sym typeface="Cambria"/>
            </a:endParaRPr>
          </a:p>
          <a:p>
            <a:pPr indent="0" lvl="0" marL="0" rtl="0" algn="l">
              <a:spcBef>
                <a:spcPts val="0"/>
              </a:spcBef>
              <a:spcAft>
                <a:spcPts val="0"/>
              </a:spcAft>
              <a:buNone/>
            </a:pPr>
            <a:r>
              <a:rPr i="1" lang="es-ES">
                <a:solidFill>
                  <a:schemeClr val="lt1"/>
                </a:solidFill>
                <a:latin typeface="Cambria"/>
                <a:ea typeface="Cambria"/>
                <a:cs typeface="Cambria"/>
                <a:sym typeface="Cambria"/>
              </a:rPr>
              <a:t>filter(nombreTabla, criterio variable 1, criterio variable2, …)</a:t>
            </a:r>
            <a:endParaRPr i="1">
              <a:solidFill>
                <a:schemeClr val="lt1"/>
              </a:solidFill>
              <a:latin typeface="Cambria"/>
              <a:ea typeface="Cambria"/>
              <a:cs typeface="Cambria"/>
              <a:sym typeface="Cambria"/>
            </a:endParaRPr>
          </a:p>
          <a:p>
            <a:pPr indent="0" lvl="0" marL="0" rtl="0" algn="l">
              <a:spcBef>
                <a:spcPts val="0"/>
              </a:spcBef>
              <a:spcAft>
                <a:spcPts val="0"/>
              </a:spcAft>
              <a:buNone/>
            </a:pPr>
            <a:r>
              <a:t/>
            </a:r>
            <a:endParaRPr i="1">
              <a:solidFill>
                <a:schemeClr val="lt1"/>
              </a:solidFill>
              <a:latin typeface="Cambria"/>
              <a:ea typeface="Cambria"/>
              <a:cs typeface="Cambria"/>
              <a:sym typeface="Cambria"/>
            </a:endParaRPr>
          </a:p>
          <a:p>
            <a:pPr indent="0" lvl="0" marL="0" rtl="0" algn="l">
              <a:spcBef>
                <a:spcPts val="0"/>
              </a:spcBef>
              <a:spcAft>
                <a:spcPts val="0"/>
              </a:spcAft>
              <a:buNone/>
            </a:pPr>
            <a:r>
              <a:t/>
            </a:r>
            <a:endParaRPr i="1">
              <a:solidFill>
                <a:schemeClr val="lt1"/>
              </a:solidFill>
              <a:latin typeface="Cambria"/>
              <a:ea typeface="Cambria"/>
              <a:cs typeface="Cambria"/>
              <a:sym typeface="Cambria"/>
            </a:endParaRPr>
          </a:p>
          <a:p>
            <a:pPr indent="0" lvl="0" marL="0" rtl="0" algn="l">
              <a:spcBef>
                <a:spcPts val="0"/>
              </a:spcBef>
              <a:spcAft>
                <a:spcPts val="0"/>
              </a:spcAft>
              <a:buNone/>
            </a:pPr>
            <a:r>
              <a:rPr lang="es-ES">
                <a:solidFill>
                  <a:schemeClr val="lt1"/>
                </a:solidFill>
                <a:latin typeface="Cambria"/>
                <a:ea typeface="Cambria"/>
                <a:cs typeface="Cambria"/>
                <a:sym typeface="Cambria"/>
              </a:rPr>
              <a:t>mutate → para crear una nueva variable en un tabla</a:t>
            </a:r>
            <a:br>
              <a:rPr lang="es-ES">
                <a:solidFill>
                  <a:schemeClr val="lt1"/>
                </a:solidFill>
                <a:latin typeface="Cambria"/>
                <a:ea typeface="Cambria"/>
                <a:cs typeface="Cambria"/>
                <a:sym typeface="Cambria"/>
              </a:rPr>
            </a:br>
            <a:endParaRPr>
              <a:solidFill>
                <a:schemeClr val="lt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i="1" lang="es-ES">
                <a:solidFill>
                  <a:schemeClr val="lt1"/>
                </a:solidFill>
                <a:latin typeface="Cambria"/>
                <a:ea typeface="Cambria"/>
                <a:cs typeface="Cambria"/>
                <a:sym typeface="Cambria"/>
              </a:rPr>
              <a:t>mutate(nombreTabla, nuevaVar1 = función, nuevaVar2 = parámetro, …)</a:t>
            </a:r>
            <a:endParaRPr i="1">
              <a:solidFill>
                <a:schemeClr val="lt1"/>
              </a:solidFill>
              <a:latin typeface="Cambria"/>
              <a:ea typeface="Cambria"/>
              <a:cs typeface="Cambria"/>
              <a:sym typeface="Cambria"/>
            </a:endParaRPr>
          </a:p>
        </p:txBody>
      </p:sp>
      <p:sp>
        <p:nvSpPr>
          <p:cNvPr id="248" name="Google Shape;248;g2ca1b4075d3_0_0"/>
          <p:cNvSpPr/>
          <p:nvPr/>
        </p:nvSpPr>
        <p:spPr>
          <a:xfrm>
            <a:off x="877650" y="1874025"/>
            <a:ext cx="36075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2c970b1c1af_0_168"/>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4" name="Google Shape;254;g2c970b1c1af_0_168"/>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255" name="Google Shape;255;g2c970b1c1af_0_168"/>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6" name="Google Shape;256;g2c970b1c1af_0_168"/>
          <p:cNvSpPr txBox="1"/>
          <p:nvPr>
            <p:ph idx="1" type="body"/>
          </p:nvPr>
        </p:nvSpPr>
        <p:spPr>
          <a:xfrm>
            <a:off x="838200" y="1210825"/>
            <a:ext cx="10810500" cy="49662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s-ES">
                <a:latin typeface="Cambria"/>
                <a:ea typeface="Cambria"/>
                <a:cs typeface="Cambria"/>
                <a:sym typeface="Cambria"/>
              </a:rPr>
              <a:t>glimpse → para “echar un vistazo” a un objeto</a:t>
            </a:r>
            <a:br>
              <a:rPr lang="es-ES">
                <a:latin typeface="Cambria"/>
                <a:ea typeface="Cambria"/>
                <a:cs typeface="Cambria"/>
                <a:sym typeface="Cambria"/>
              </a:rPr>
            </a:b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glimpse(nombreObjeto)</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filter → para filtrar, seleccionar las filas de una tabla </a:t>
            </a:r>
            <a:r>
              <a:rPr lang="es-ES">
                <a:latin typeface="Cambria"/>
                <a:ea typeface="Cambria"/>
                <a:cs typeface="Cambria"/>
                <a:sym typeface="Cambria"/>
              </a:rPr>
              <a:t>basándose</a:t>
            </a:r>
            <a:r>
              <a:rPr lang="es-ES">
                <a:latin typeface="Cambria"/>
                <a:ea typeface="Cambria"/>
                <a:cs typeface="Cambria"/>
                <a:sym typeface="Cambria"/>
              </a:rPr>
              <a:t> en criterios sobre variables</a:t>
            </a:r>
            <a:br>
              <a:rPr lang="es-ES">
                <a:latin typeface="Cambria"/>
                <a:ea typeface="Cambria"/>
                <a:cs typeface="Cambria"/>
                <a:sym typeface="Cambria"/>
              </a:rPr>
            </a:b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filter(nombreTabla, criterio variable 1, criterio variable2,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rPr lang="es-ES">
                <a:solidFill>
                  <a:schemeClr val="lt1"/>
                </a:solidFill>
                <a:latin typeface="Cambria"/>
                <a:ea typeface="Cambria"/>
                <a:cs typeface="Cambria"/>
                <a:sym typeface="Cambria"/>
              </a:rPr>
              <a:t>mutate → para crear una nueva variable en un tabla</a:t>
            </a:r>
            <a:br>
              <a:rPr lang="es-ES">
                <a:solidFill>
                  <a:schemeClr val="lt1"/>
                </a:solidFill>
                <a:latin typeface="Cambria"/>
                <a:ea typeface="Cambria"/>
                <a:cs typeface="Cambria"/>
                <a:sym typeface="Cambria"/>
              </a:rPr>
            </a:br>
            <a:endParaRPr>
              <a:solidFill>
                <a:schemeClr val="lt1"/>
              </a:solidFill>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i="1" lang="es-ES">
                <a:solidFill>
                  <a:schemeClr val="lt1"/>
                </a:solidFill>
                <a:latin typeface="Cambria"/>
                <a:ea typeface="Cambria"/>
                <a:cs typeface="Cambria"/>
                <a:sym typeface="Cambria"/>
              </a:rPr>
              <a:t>mutate(nombreTabla, nuevaVar1 = función, nuevaVar2 = parámetro, …)</a:t>
            </a:r>
            <a:endParaRPr i="1">
              <a:solidFill>
                <a:schemeClr val="lt1"/>
              </a:solidFill>
              <a:latin typeface="Cambria"/>
              <a:ea typeface="Cambria"/>
              <a:cs typeface="Cambria"/>
              <a:sym typeface="Cambria"/>
            </a:endParaRPr>
          </a:p>
        </p:txBody>
      </p:sp>
      <p:sp>
        <p:nvSpPr>
          <p:cNvPr id="257" name="Google Shape;257;g2c970b1c1af_0_168"/>
          <p:cNvSpPr/>
          <p:nvPr/>
        </p:nvSpPr>
        <p:spPr>
          <a:xfrm>
            <a:off x="877650" y="1874025"/>
            <a:ext cx="36075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8" name="Google Shape;258;g2c970b1c1af_0_168"/>
          <p:cNvSpPr/>
          <p:nvPr/>
        </p:nvSpPr>
        <p:spPr>
          <a:xfrm>
            <a:off x="801450" y="3931425"/>
            <a:ext cx="91803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168215" y="-281464"/>
            <a:ext cx="12528430" cy="1118226"/>
          </a:xfrm>
          <a:prstGeom prst="rect">
            <a:avLst/>
          </a:prstGeom>
          <a:solidFill>
            <a:srgbClr val="840C06">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txBox="1"/>
          <p:nvPr>
            <p:ph type="title"/>
          </p:nvPr>
        </p:nvSpPr>
        <p:spPr>
          <a:xfrm>
            <a:off x="733964" y="120100"/>
            <a:ext cx="10724072" cy="6476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Índice</a:t>
            </a:r>
            <a:endParaRPr b="1">
              <a:latin typeface="Cambria"/>
              <a:ea typeface="Cambria"/>
              <a:cs typeface="Cambria"/>
              <a:sym typeface="Cambria"/>
            </a:endParaRPr>
          </a:p>
        </p:txBody>
      </p:sp>
      <p:sp>
        <p:nvSpPr>
          <p:cNvPr id="95" name="Google Shape;95;p2"/>
          <p:cNvSpPr/>
          <p:nvPr/>
        </p:nvSpPr>
        <p:spPr>
          <a:xfrm>
            <a:off x="0" y="383706"/>
            <a:ext cx="629728" cy="120439"/>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6" name="Google Shape;96;p2"/>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311150" lvl="0" marL="457200" rtl="0" algn="l">
              <a:lnSpc>
                <a:spcPct val="150000"/>
              </a:lnSpc>
              <a:spcBef>
                <a:spcPts val="0"/>
              </a:spcBef>
              <a:spcAft>
                <a:spcPts val="0"/>
              </a:spcAft>
              <a:buSzPts val="1300"/>
              <a:buFont typeface="Cambria"/>
              <a:buChar char="●"/>
            </a:pPr>
            <a:r>
              <a:rPr lang="es-ES" sz="2300">
                <a:latin typeface="Cambria"/>
                <a:ea typeface="Cambria"/>
                <a:cs typeface="Cambria"/>
                <a:sym typeface="Cambria"/>
              </a:rPr>
              <a:t>R studio</a:t>
            </a:r>
            <a:endParaRPr sz="2300">
              <a:latin typeface="Cambria"/>
              <a:ea typeface="Cambria"/>
              <a:cs typeface="Cambria"/>
              <a:sym typeface="Cambria"/>
            </a:endParaRPr>
          </a:p>
          <a:p>
            <a:pPr indent="-311150" lvl="0" marL="457200" rtl="0" algn="l">
              <a:lnSpc>
                <a:spcPct val="150000"/>
              </a:lnSpc>
              <a:spcBef>
                <a:spcPts val="0"/>
              </a:spcBef>
              <a:spcAft>
                <a:spcPts val="0"/>
              </a:spcAft>
              <a:buSzPts val="1300"/>
              <a:buFont typeface="Cambria"/>
              <a:buChar char="●"/>
            </a:pPr>
            <a:r>
              <a:rPr lang="es-ES" sz="2300">
                <a:latin typeface="Cambria"/>
                <a:ea typeface="Cambria"/>
                <a:cs typeface="Cambria"/>
                <a:sym typeface="Cambria"/>
              </a:rPr>
              <a:t>Paquetes y </a:t>
            </a:r>
            <a:r>
              <a:rPr lang="es-ES" sz="2300">
                <a:latin typeface="Cambria"/>
                <a:ea typeface="Cambria"/>
                <a:cs typeface="Cambria"/>
                <a:sym typeface="Cambria"/>
              </a:rPr>
              <a:t>librerías</a:t>
            </a:r>
            <a:endParaRPr sz="2300">
              <a:latin typeface="Cambria"/>
              <a:ea typeface="Cambria"/>
              <a:cs typeface="Cambria"/>
              <a:sym typeface="Cambria"/>
            </a:endParaRPr>
          </a:p>
          <a:p>
            <a:pPr indent="-311150" lvl="0" marL="457200" rtl="0" algn="l">
              <a:lnSpc>
                <a:spcPct val="150000"/>
              </a:lnSpc>
              <a:spcBef>
                <a:spcPts val="0"/>
              </a:spcBef>
              <a:spcAft>
                <a:spcPts val="0"/>
              </a:spcAft>
              <a:buSzPts val="1300"/>
              <a:buFont typeface="Cambria"/>
              <a:buChar char="●"/>
            </a:pPr>
            <a:r>
              <a:rPr lang="es-ES" sz="2300">
                <a:latin typeface="Cambria"/>
                <a:ea typeface="Cambria"/>
                <a:cs typeface="Cambria"/>
                <a:sym typeface="Cambria"/>
              </a:rPr>
              <a:t>Objetos</a:t>
            </a:r>
            <a:endParaRPr sz="2300">
              <a:latin typeface="Cambria"/>
              <a:ea typeface="Cambria"/>
              <a:cs typeface="Cambria"/>
              <a:sym typeface="Cambria"/>
            </a:endParaRPr>
          </a:p>
          <a:p>
            <a:pPr indent="-311150" lvl="0" marL="457200" rtl="0" algn="l">
              <a:lnSpc>
                <a:spcPct val="150000"/>
              </a:lnSpc>
              <a:spcBef>
                <a:spcPts val="0"/>
              </a:spcBef>
              <a:spcAft>
                <a:spcPts val="0"/>
              </a:spcAft>
              <a:buSzPts val="1300"/>
              <a:buFont typeface="Cambria"/>
              <a:buChar char="●"/>
            </a:pPr>
            <a:r>
              <a:rPr lang="es-ES" sz="2300">
                <a:latin typeface="Cambria"/>
                <a:ea typeface="Cambria"/>
                <a:cs typeface="Cambria"/>
                <a:sym typeface="Cambria"/>
              </a:rPr>
              <a:t>Operadores</a:t>
            </a:r>
            <a:endParaRPr sz="2300">
              <a:latin typeface="Cambria"/>
              <a:ea typeface="Cambria"/>
              <a:cs typeface="Cambria"/>
              <a:sym typeface="Cambria"/>
            </a:endParaRPr>
          </a:p>
          <a:p>
            <a:pPr indent="-311150" lvl="1" marL="914400" rtl="0" algn="l">
              <a:lnSpc>
                <a:spcPct val="150000"/>
              </a:lnSpc>
              <a:spcBef>
                <a:spcPts val="0"/>
              </a:spcBef>
              <a:spcAft>
                <a:spcPts val="0"/>
              </a:spcAft>
              <a:buSzPts val="1300"/>
              <a:buFont typeface="Cambria"/>
              <a:buChar char="○"/>
            </a:pPr>
            <a:r>
              <a:rPr lang="es-ES" sz="1900">
                <a:latin typeface="Cambria"/>
                <a:ea typeface="Cambria"/>
                <a:cs typeface="Cambria"/>
                <a:sym typeface="Cambria"/>
              </a:rPr>
              <a:t>de asignación</a:t>
            </a:r>
            <a:endParaRPr sz="1900">
              <a:latin typeface="Cambria"/>
              <a:ea typeface="Cambria"/>
              <a:cs typeface="Cambria"/>
              <a:sym typeface="Cambria"/>
            </a:endParaRPr>
          </a:p>
          <a:p>
            <a:pPr indent="-311150" lvl="0" marL="457200" rtl="0" algn="l">
              <a:lnSpc>
                <a:spcPct val="150000"/>
              </a:lnSpc>
              <a:spcBef>
                <a:spcPts val="0"/>
              </a:spcBef>
              <a:spcAft>
                <a:spcPts val="0"/>
              </a:spcAft>
              <a:buSzPts val="1300"/>
              <a:buFont typeface="Cambria"/>
              <a:buChar char="●"/>
            </a:pPr>
            <a:r>
              <a:rPr lang="es-ES" sz="2300">
                <a:latin typeface="Cambria"/>
                <a:ea typeface="Cambria"/>
                <a:cs typeface="Cambria"/>
                <a:sym typeface="Cambria"/>
              </a:rPr>
              <a:t>dplyr</a:t>
            </a:r>
            <a:endParaRPr sz="2300">
              <a:latin typeface="Cambria"/>
              <a:ea typeface="Cambria"/>
              <a:cs typeface="Cambria"/>
              <a:sym typeface="Cambria"/>
            </a:endParaRPr>
          </a:p>
          <a:p>
            <a:pPr indent="-311150" lvl="1" marL="914400" rtl="0" algn="l">
              <a:lnSpc>
                <a:spcPct val="150000"/>
              </a:lnSpc>
              <a:spcBef>
                <a:spcPts val="0"/>
              </a:spcBef>
              <a:spcAft>
                <a:spcPts val="0"/>
              </a:spcAft>
              <a:buSzPts val="1300"/>
              <a:buFont typeface="Cambria"/>
              <a:buChar char="○"/>
            </a:pPr>
            <a:r>
              <a:rPr lang="es-ES" sz="2300">
                <a:latin typeface="Cambria"/>
                <a:ea typeface="Cambria"/>
                <a:cs typeface="Cambria"/>
                <a:sym typeface="Cambria"/>
              </a:rPr>
              <a:t>Comandos principales</a:t>
            </a:r>
            <a:endParaRPr sz="2300">
              <a:latin typeface="Cambria"/>
              <a:ea typeface="Cambria"/>
              <a:cs typeface="Cambria"/>
              <a:sym typeface="Cambria"/>
            </a:endParaRPr>
          </a:p>
          <a:p>
            <a:pPr indent="-311150" lvl="0" marL="457200" rtl="0" algn="l">
              <a:lnSpc>
                <a:spcPct val="150000"/>
              </a:lnSpc>
              <a:spcBef>
                <a:spcPts val="0"/>
              </a:spcBef>
              <a:spcAft>
                <a:spcPts val="0"/>
              </a:spcAft>
              <a:buSzPts val="1300"/>
              <a:buFont typeface="Cambria"/>
              <a:buChar char="●"/>
            </a:pPr>
            <a:r>
              <a:rPr lang="es-ES" sz="2300">
                <a:latin typeface="Cambria"/>
                <a:ea typeface="Cambria"/>
                <a:cs typeface="Cambria"/>
                <a:sym typeface="Cambria"/>
              </a:rPr>
              <a:t>Join</a:t>
            </a:r>
            <a:endParaRPr sz="2300">
              <a:latin typeface="Cambria"/>
              <a:ea typeface="Cambria"/>
              <a:cs typeface="Cambria"/>
              <a:sym typeface="Cambria"/>
            </a:endParaRPr>
          </a:p>
          <a:p>
            <a:pPr indent="-311150" lvl="0" marL="457200" rtl="0" algn="l">
              <a:lnSpc>
                <a:spcPct val="150000"/>
              </a:lnSpc>
              <a:spcBef>
                <a:spcPts val="0"/>
              </a:spcBef>
              <a:spcAft>
                <a:spcPts val="0"/>
              </a:spcAft>
              <a:buSzPts val="1300"/>
              <a:buFont typeface="Cambria"/>
              <a:buChar char="●"/>
            </a:pPr>
            <a:r>
              <a:rPr lang="es-ES" sz="2300">
                <a:latin typeface="Cambria"/>
                <a:ea typeface="Cambria"/>
                <a:cs typeface="Cambria"/>
                <a:sym typeface="Cambria"/>
              </a:rPr>
              <a:t>Gráficas</a:t>
            </a:r>
            <a:endParaRPr sz="2300">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ca1b4075d3_0_10"/>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4" name="Google Shape;264;g2ca1b4075d3_0_10"/>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265" name="Google Shape;265;g2ca1b4075d3_0_10"/>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6" name="Google Shape;266;g2ca1b4075d3_0_10"/>
          <p:cNvSpPr txBox="1"/>
          <p:nvPr>
            <p:ph idx="1" type="body"/>
          </p:nvPr>
        </p:nvSpPr>
        <p:spPr>
          <a:xfrm>
            <a:off x="838200" y="1210825"/>
            <a:ext cx="10810500" cy="49662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None/>
            </a:pPr>
            <a:r>
              <a:rPr lang="es-ES">
                <a:latin typeface="Cambria"/>
                <a:ea typeface="Cambria"/>
                <a:cs typeface="Cambria"/>
                <a:sym typeface="Cambria"/>
              </a:rPr>
              <a:t>glimpse → para “echar un vistazo” a un objeto</a:t>
            </a:r>
            <a:br>
              <a:rPr lang="es-ES">
                <a:latin typeface="Cambria"/>
                <a:ea typeface="Cambria"/>
                <a:cs typeface="Cambria"/>
                <a:sym typeface="Cambria"/>
              </a:rPr>
            </a:b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glimpse(nombreObjeto)</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filter → para filtrar, seleccionar las filas de una tabla basándose en criterios sobre variables</a:t>
            </a:r>
            <a:br>
              <a:rPr lang="es-ES">
                <a:latin typeface="Cambria"/>
                <a:ea typeface="Cambria"/>
                <a:cs typeface="Cambria"/>
                <a:sym typeface="Cambria"/>
              </a:rPr>
            </a:b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filter(nombreTabla, criterio variable 1, criterio variable2,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mutate → para crear una nueva variable en un tabla</a:t>
            </a:r>
            <a:br>
              <a:rPr lang="es-ES">
                <a:latin typeface="Cambria"/>
                <a:ea typeface="Cambria"/>
                <a:cs typeface="Cambria"/>
                <a:sym typeface="Cambria"/>
              </a:rPr>
            </a:br>
            <a:endParaRPr>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i="1" lang="es-ES">
                <a:latin typeface="Cambria"/>
                <a:ea typeface="Cambria"/>
                <a:cs typeface="Cambria"/>
                <a:sym typeface="Cambria"/>
              </a:rPr>
              <a:t>mutate(nombreTabla, nuevaVar1 = función, nuevaVar2 = parámetro, …)</a:t>
            </a:r>
            <a:endParaRPr i="1">
              <a:latin typeface="Cambria"/>
              <a:ea typeface="Cambria"/>
              <a:cs typeface="Cambria"/>
              <a:sym typeface="Cambria"/>
            </a:endParaRPr>
          </a:p>
        </p:txBody>
      </p:sp>
      <p:sp>
        <p:nvSpPr>
          <p:cNvPr id="267" name="Google Shape;267;g2ca1b4075d3_0_10"/>
          <p:cNvSpPr/>
          <p:nvPr/>
        </p:nvSpPr>
        <p:spPr>
          <a:xfrm>
            <a:off x="877650" y="1874025"/>
            <a:ext cx="36075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8" name="Google Shape;268;g2ca1b4075d3_0_10"/>
          <p:cNvSpPr/>
          <p:nvPr/>
        </p:nvSpPr>
        <p:spPr>
          <a:xfrm>
            <a:off x="801450" y="3931425"/>
            <a:ext cx="91803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9" name="Google Shape;269;g2ca1b4075d3_0_10"/>
          <p:cNvSpPr/>
          <p:nvPr/>
        </p:nvSpPr>
        <p:spPr>
          <a:xfrm>
            <a:off x="801450" y="5607825"/>
            <a:ext cx="109392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2c970b1c1af_0_261"/>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5" name="Google Shape;275;g2c970b1c1af_0_261"/>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276" name="Google Shape;276;g2c970b1c1af_0_261"/>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7" name="Google Shape;277;g2c970b1c1af_0_261"/>
          <p:cNvSpPr txBox="1"/>
          <p:nvPr>
            <p:ph idx="1" type="body"/>
          </p:nvPr>
        </p:nvSpPr>
        <p:spPr>
          <a:xfrm>
            <a:off x="838200" y="1210825"/>
            <a:ext cx="26490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latin typeface="Cambria"/>
                <a:ea typeface="Cambria"/>
                <a:cs typeface="Cambria"/>
                <a:sym typeface="Cambria"/>
              </a:rPr>
              <a:t>glimpse </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p:txBody>
      </p:sp>
      <p:pic>
        <p:nvPicPr>
          <p:cNvPr id="278" name="Google Shape;278;g2c970b1c1af_0_261"/>
          <p:cNvPicPr preferRelativeResize="0"/>
          <p:nvPr/>
        </p:nvPicPr>
        <p:blipFill>
          <a:blip r:embed="rId3">
            <a:alphaModFix/>
          </a:blip>
          <a:stretch>
            <a:fillRect/>
          </a:stretch>
        </p:blipFill>
        <p:spPr>
          <a:xfrm>
            <a:off x="3837200" y="1386563"/>
            <a:ext cx="3429000" cy="1533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2c970b1c1af_0_274"/>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4" name="Google Shape;284;g2c970b1c1af_0_274"/>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285" name="Google Shape;285;g2c970b1c1af_0_274"/>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6" name="Google Shape;286;g2c970b1c1af_0_274"/>
          <p:cNvSpPr txBox="1"/>
          <p:nvPr>
            <p:ph idx="1" type="body"/>
          </p:nvPr>
        </p:nvSpPr>
        <p:spPr>
          <a:xfrm>
            <a:off x="838200" y="1210825"/>
            <a:ext cx="26490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latin typeface="Cambria"/>
                <a:ea typeface="Cambria"/>
                <a:cs typeface="Cambria"/>
                <a:sym typeface="Cambria"/>
              </a:rPr>
              <a:t>glimpse </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filter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p:txBody>
      </p:sp>
      <p:pic>
        <p:nvPicPr>
          <p:cNvPr id="287" name="Google Shape;287;g2c970b1c1af_0_274"/>
          <p:cNvPicPr preferRelativeResize="0"/>
          <p:nvPr/>
        </p:nvPicPr>
        <p:blipFill>
          <a:blip r:embed="rId3">
            <a:alphaModFix/>
          </a:blip>
          <a:stretch>
            <a:fillRect/>
          </a:stretch>
        </p:blipFill>
        <p:spPr>
          <a:xfrm>
            <a:off x="3837200" y="1386563"/>
            <a:ext cx="3429000" cy="1533525"/>
          </a:xfrm>
          <a:prstGeom prst="rect">
            <a:avLst/>
          </a:prstGeom>
          <a:noFill/>
          <a:ln>
            <a:noFill/>
          </a:ln>
        </p:spPr>
      </p:pic>
      <p:pic>
        <p:nvPicPr>
          <p:cNvPr id="288" name="Google Shape;288;g2c970b1c1af_0_274"/>
          <p:cNvPicPr preferRelativeResize="0"/>
          <p:nvPr/>
        </p:nvPicPr>
        <p:blipFill>
          <a:blip r:embed="rId4">
            <a:alphaModFix/>
          </a:blip>
          <a:stretch>
            <a:fillRect/>
          </a:stretch>
        </p:blipFill>
        <p:spPr>
          <a:xfrm>
            <a:off x="3837200" y="3258125"/>
            <a:ext cx="3743525" cy="140382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c970b1c1af_0_284"/>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4" name="Google Shape;294;g2c970b1c1af_0_284"/>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295" name="Google Shape;295;g2c970b1c1af_0_284"/>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6" name="Google Shape;296;g2c970b1c1af_0_284"/>
          <p:cNvSpPr txBox="1"/>
          <p:nvPr>
            <p:ph idx="1" type="body"/>
          </p:nvPr>
        </p:nvSpPr>
        <p:spPr>
          <a:xfrm>
            <a:off x="838200" y="1210825"/>
            <a:ext cx="26490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latin typeface="Cambria"/>
                <a:ea typeface="Cambria"/>
                <a:cs typeface="Cambria"/>
                <a:sym typeface="Cambria"/>
              </a:rPr>
              <a:t>glimpse </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filter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mutate </a:t>
            </a:r>
            <a:endParaRPr i="1">
              <a:latin typeface="Cambria"/>
              <a:ea typeface="Cambria"/>
              <a:cs typeface="Cambria"/>
              <a:sym typeface="Cambria"/>
            </a:endParaRPr>
          </a:p>
        </p:txBody>
      </p:sp>
      <p:pic>
        <p:nvPicPr>
          <p:cNvPr id="297" name="Google Shape;297;g2c970b1c1af_0_284"/>
          <p:cNvPicPr preferRelativeResize="0"/>
          <p:nvPr/>
        </p:nvPicPr>
        <p:blipFill>
          <a:blip r:embed="rId3">
            <a:alphaModFix/>
          </a:blip>
          <a:stretch>
            <a:fillRect/>
          </a:stretch>
        </p:blipFill>
        <p:spPr>
          <a:xfrm>
            <a:off x="3837200" y="1386563"/>
            <a:ext cx="3429000" cy="1533525"/>
          </a:xfrm>
          <a:prstGeom prst="rect">
            <a:avLst/>
          </a:prstGeom>
          <a:noFill/>
          <a:ln>
            <a:noFill/>
          </a:ln>
        </p:spPr>
      </p:pic>
      <p:pic>
        <p:nvPicPr>
          <p:cNvPr id="298" name="Google Shape;298;g2c970b1c1af_0_284"/>
          <p:cNvPicPr preferRelativeResize="0"/>
          <p:nvPr/>
        </p:nvPicPr>
        <p:blipFill>
          <a:blip r:embed="rId4">
            <a:alphaModFix/>
          </a:blip>
          <a:stretch>
            <a:fillRect/>
          </a:stretch>
        </p:blipFill>
        <p:spPr>
          <a:xfrm>
            <a:off x="3837200" y="3258125"/>
            <a:ext cx="3743525" cy="1403822"/>
          </a:xfrm>
          <a:prstGeom prst="rect">
            <a:avLst/>
          </a:prstGeom>
          <a:noFill/>
          <a:ln>
            <a:noFill/>
          </a:ln>
        </p:spPr>
      </p:pic>
      <p:pic>
        <p:nvPicPr>
          <p:cNvPr id="299" name="Google Shape;299;g2c970b1c1af_0_284"/>
          <p:cNvPicPr preferRelativeResize="0"/>
          <p:nvPr/>
        </p:nvPicPr>
        <p:blipFill>
          <a:blip r:embed="rId5">
            <a:alphaModFix/>
          </a:blip>
          <a:stretch>
            <a:fillRect/>
          </a:stretch>
        </p:blipFill>
        <p:spPr>
          <a:xfrm>
            <a:off x="3837200" y="5139200"/>
            <a:ext cx="3743525" cy="1718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c919e0a6db_0_108"/>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5" name="Google Shape;305;g2c919e0a6db_0_108"/>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a:t>
            </a:r>
            <a:r>
              <a:rPr b="1" lang="es-ES">
                <a:latin typeface="Cambria"/>
                <a:ea typeface="Cambria"/>
                <a:cs typeface="Cambria"/>
                <a:sym typeface="Cambria"/>
              </a:rPr>
              <a:t>dplyr</a:t>
            </a:r>
            <a:endParaRPr b="1">
              <a:latin typeface="Cambria"/>
              <a:ea typeface="Cambria"/>
              <a:cs typeface="Cambria"/>
              <a:sym typeface="Cambria"/>
            </a:endParaRPr>
          </a:p>
        </p:txBody>
      </p:sp>
      <p:sp>
        <p:nvSpPr>
          <p:cNvPr id="306" name="Google Shape;306;g2c919e0a6db_0_108"/>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07" name="Google Shape;307;g2c919e0a6db_0_108"/>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latin typeface="Cambria"/>
                <a:ea typeface="Cambria"/>
                <a:cs typeface="Cambria"/>
                <a:sym typeface="Cambria"/>
              </a:rPr>
              <a:t>group_by → para agrupar una tabla según una variable</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group_by(tabla, nombre variable grupo)</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solidFill>
                  <a:schemeClr val="lt1"/>
                </a:solidFill>
                <a:latin typeface="Cambria"/>
                <a:ea typeface="Cambria"/>
                <a:cs typeface="Cambria"/>
                <a:sym typeface="Cambria"/>
              </a:rPr>
              <a:t>tally → para contar el </a:t>
            </a:r>
            <a:r>
              <a:rPr lang="es-ES">
                <a:solidFill>
                  <a:schemeClr val="lt1"/>
                </a:solidFill>
                <a:latin typeface="Cambria"/>
                <a:ea typeface="Cambria"/>
                <a:cs typeface="Cambria"/>
                <a:sym typeface="Cambria"/>
              </a:rPr>
              <a:t>número</a:t>
            </a:r>
            <a:r>
              <a:rPr lang="es-ES">
                <a:solidFill>
                  <a:schemeClr val="lt1"/>
                </a:solidFill>
                <a:latin typeface="Cambria"/>
                <a:ea typeface="Cambria"/>
                <a:cs typeface="Cambria"/>
                <a:sym typeface="Cambria"/>
              </a:rPr>
              <a:t> de filas de una tabla, asume que los datos sean agrupados</a:t>
            </a:r>
            <a:endParaRPr>
              <a:solidFill>
                <a:schemeClr val="lt1"/>
              </a:solidFill>
              <a:latin typeface="Cambria"/>
              <a:ea typeface="Cambria"/>
              <a:cs typeface="Cambria"/>
              <a:sym typeface="Cambria"/>
            </a:endParaRPr>
          </a:p>
          <a:p>
            <a:pPr indent="0" lvl="0" marL="0" rtl="0" algn="l">
              <a:spcBef>
                <a:spcPts val="0"/>
              </a:spcBef>
              <a:spcAft>
                <a:spcPts val="0"/>
              </a:spcAft>
              <a:buNone/>
            </a:pPr>
            <a:r>
              <a:t/>
            </a:r>
            <a:endParaRPr>
              <a:solidFill>
                <a:schemeClr val="lt1"/>
              </a:solidFill>
              <a:latin typeface="Cambria"/>
              <a:ea typeface="Cambria"/>
              <a:cs typeface="Cambria"/>
              <a:sym typeface="Cambria"/>
            </a:endParaRPr>
          </a:p>
          <a:p>
            <a:pPr indent="0" lvl="0" marL="0" rtl="0" algn="l">
              <a:spcBef>
                <a:spcPts val="0"/>
              </a:spcBef>
              <a:spcAft>
                <a:spcPts val="0"/>
              </a:spcAft>
              <a:buNone/>
            </a:pPr>
            <a:r>
              <a:rPr i="1" lang="es-ES">
                <a:solidFill>
                  <a:schemeClr val="lt1"/>
                </a:solidFill>
                <a:latin typeface="Cambria"/>
                <a:ea typeface="Cambria"/>
                <a:cs typeface="Cambria"/>
                <a:sym typeface="Cambria"/>
              </a:rPr>
              <a:t>tally(nombreTablaAgrupada)</a:t>
            </a:r>
            <a:endParaRPr i="1">
              <a:solidFill>
                <a:schemeClr val="lt1"/>
              </a:solidFill>
              <a:latin typeface="Cambria"/>
              <a:ea typeface="Cambria"/>
              <a:cs typeface="Cambria"/>
              <a:sym typeface="Cambria"/>
            </a:endParaRPr>
          </a:p>
        </p:txBody>
      </p:sp>
      <p:sp>
        <p:nvSpPr>
          <p:cNvPr id="308" name="Google Shape;308;g2c919e0a6db_0_108"/>
          <p:cNvSpPr/>
          <p:nvPr/>
        </p:nvSpPr>
        <p:spPr>
          <a:xfrm>
            <a:off x="801450" y="2026425"/>
            <a:ext cx="62037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ca1b4075d3_0_20"/>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4" name="Google Shape;314;g2ca1b4075d3_0_20"/>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315" name="Google Shape;315;g2ca1b4075d3_0_20"/>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16" name="Google Shape;316;g2ca1b4075d3_0_20"/>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latin typeface="Cambria"/>
                <a:ea typeface="Cambria"/>
                <a:cs typeface="Cambria"/>
                <a:sym typeface="Cambria"/>
              </a:rPr>
              <a:t>group_by → para agrupar una tabla según una variable</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group_by(tabla, nombre variable grupo)</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tally → para contar el número de filas de una tabla, asume que los datos sean agrupados</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tally(nombreTablaAgrupada)</a:t>
            </a:r>
            <a:endParaRPr i="1">
              <a:latin typeface="Cambria"/>
              <a:ea typeface="Cambria"/>
              <a:cs typeface="Cambria"/>
              <a:sym typeface="Cambria"/>
            </a:endParaRPr>
          </a:p>
        </p:txBody>
      </p:sp>
      <p:sp>
        <p:nvSpPr>
          <p:cNvPr id="317" name="Google Shape;317;g2ca1b4075d3_0_20"/>
          <p:cNvSpPr/>
          <p:nvPr/>
        </p:nvSpPr>
        <p:spPr>
          <a:xfrm>
            <a:off x="801450" y="2026425"/>
            <a:ext cx="62037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8" name="Google Shape;318;g2ca1b4075d3_0_20"/>
          <p:cNvSpPr/>
          <p:nvPr/>
        </p:nvSpPr>
        <p:spPr>
          <a:xfrm>
            <a:off x="877650" y="4312425"/>
            <a:ext cx="46590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c970b1c1af_0_294"/>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4" name="Google Shape;324;g2c970b1c1af_0_294"/>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325" name="Google Shape;325;g2c970b1c1af_0_294"/>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6" name="Google Shape;326;g2c970b1c1af_0_294"/>
          <p:cNvSpPr txBox="1"/>
          <p:nvPr>
            <p:ph idx="1" type="body"/>
          </p:nvPr>
        </p:nvSpPr>
        <p:spPr>
          <a:xfrm>
            <a:off x="838200" y="1210825"/>
            <a:ext cx="26490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latin typeface="Cambria"/>
                <a:ea typeface="Cambria"/>
                <a:cs typeface="Cambria"/>
                <a:sym typeface="Cambria"/>
              </a:rPr>
              <a:t>tally</a:t>
            </a:r>
            <a:endParaRPr i="1">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p:txBody>
      </p:sp>
      <p:pic>
        <p:nvPicPr>
          <p:cNvPr id="327" name="Google Shape;327;g2c970b1c1af_0_294"/>
          <p:cNvPicPr preferRelativeResize="0"/>
          <p:nvPr/>
        </p:nvPicPr>
        <p:blipFill>
          <a:blip r:embed="rId3">
            <a:alphaModFix/>
          </a:blip>
          <a:stretch>
            <a:fillRect/>
          </a:stretch>
        </p:blipFill>
        <p:spPr>
          <a:xfrm>
            <a:off x="3715800" y="1293836"/>
            <a:ext cx="2628900" cy="133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2c970b1c1af_0_306"/>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3" name="Google Shape;333;g2c970b1c1af_0_306"/>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334" name="Google Shape;334;g2c970b1c1af_0_306"/>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5" name="Google Shape;335;g2c970b1c1af_0_306"/>
          <p:cNvSpPr txBox="1"/>
          <p:nvPr>
            <p:ph idx="1" type="body"/>
          </p:nvPr>
        </p:nvSpPr>
        <p:spPr>
          <a:xfrm>
            <a:off x="838200" y="1210825"/>
            <a:ext cx="26490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latin typeface="Cambria"/>
                <a:ea typeface="Cambria"/>
                <a:cs typeface="Cambria"/>
                <a:sym typeface="Cambria"/>
              </a:rPr>
              <a:t>tally</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g</a:t>
            </a:r>
            <a:r>
              <a:rPr lang="es-ES">
                <a:latin typeface="Cambria"/>
                <a:ea typeface="Cambria"/>
                <a:cs typeface="Cambria"/>
                <a:sym typeface="Cambria"/>
              </a:rPr>
              <a:t>roup_by</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p:txBody>
      </p:sp>
      <p:pic>
        <p:nvPicPr>
          <p:cNvPr id="336" name="Google Shape;336;g2c970b1c1af_0_306"/>
          <p:cNvPicPr preferRelativeResize="0"/>
          <p:nvPr/>
        </p:nvPicPr>
        <p:blipFill>
          <a:blip r:embed="rId3">
            <a:alphaModFix/>
          </a:blip>
          <a:stretch>
            <a:fillRect/>
          </a:stretch>
        </p:blipFill>
        <p:spPr>
          <a:xfrm>
            <a:off x="3715800" y="1293836"/>
            <a:ext cx="2628900" cy="1333500"/>
          </a:xfrm>
          <a:prstGeom prst="rect">
            <a:avLst/>
          </a:prstGeom>
          <a:noFill/>
          <a:ln>
            <a:noFill/>
          </a:ln>
        </p:spPr>
      </p:pic>
      <p:pic>
        <p:nvPicPr>
          <p:cNvPr id="337" name="Google Shape;337;g2c970b1c1af_0_306"/>
          <p:cNvPicPr preferRelativeResize="0"/>
          <p:nvPr/>
        </p:nvPicPr>
        <p:blipFill>
          <a:blip r:embed="rId4">
            <a:alphaModFix/>
          </a:blip>
          <a:stretch>
            <a:fillRect/>
          </a:stretch>
        </p:blipFill>
        <p:spPr>
          <a:xfrm>
            <a:off x="3715800" y="2897426"/>
            <a:ext cx="3708650" cy="1939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2c970b1c1af_0_318"/>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3" name="Google Shape;343;g2c970b1c1af_0_318"/>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Funciones de dplyr</a:t>
            </a:r>
            <a:endParaRPr b="1">
              <a:latin typeface="Cambria"/>
              <a:ea typeface="Cambria"/>
              <a:cs typeface="Cambria"/>
              <a:sym typeface="Cambria"/>
            </a:endParaRPr>
          </a:p>
        </p:txBody>
      </p:sp>
      <p:sp>
        <p:nvSpPr>
          <p:cNvPr id="344" name="Google Shape;344;g2c970b1c1af_0_318"/>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5" name="Google Shape;345;g2c970b1c1af_0_318"/>
          <p:cNvSpPr txBox="1"/>
          <p:nvPr>
            <p:ph idx="1" type="body"/>
          </p:nvPr>
        </p:nvSpPr>
        <p:spPr>
          <a:xfrm>
            <a:off x="838200" y="1210825"/>
            <a:ext cx="2649000" cy="496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s-ES">
                <a:latin typeface="Cambria"/>
                <a:ea typeface="Cambria"/>
                <a:cs typeface="Cambria"/>
                <a:sym typeface="Cambria"/>
              </a:rPr>
              <a:t>tally</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group_by</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s-ES">
                <a:latin typeface="Cambria"/>
                <a:ea typeface="Cambria"/>
                <a:cs typeface="Cambria"/>
                <a:sym typeface="Cambria"/>
              </a:rPr>
              <a:t>group_by y tally</a:t>
            </a:r>
            <a:endParaRPr>
              <a:latin typeface="Cambria"/>
              <a:ea typeface="Cambria"/>
              <a:cs typeface="Cambria"/>
              <a:sym typeface="Cambria"/>
            </a:endParaRPr>
          </a:p>
        </p:txBody>
      </p:sp>
      <p:pic>
        <p:nvPicPr>
          <p:cNvPr id="346" name="Google Shape;346;g2c970b1c1af_0_318"/>
          <p:cNvPicPr preferRelativeResize="0"/>
          <p:nvPr/>
        </p:nvPicPr>
        <p:blipFill>
          <a:blip r:embed="rId3">
            <a:alphaModFix/>
          </a:blip>
          <a:stretch>
            <a:fillRect/>
          </a:stretch>
        </p:blipFill>
        <p:spPr>
          <a:xfrm>
            <a:off x="3715800" y="1293836"/>
            <a:ext cx="2628900" cy="1333500"/>
          </a:xfrm>
          <a:prstGeom prst="rect">
            <a:avLst/>
          </a:prstGeom>
          <a:noFill/>
          <a:ln>
            <a:noFill/>
          </a:ln>
        </p:spPr>
      </p:pic>
      <p:pic>
        <p:nvPicPr>
          <p:cNvPr id="347" name="Google Shape;347;g2c970b1c1af_0_318"/>
          <p:cNvPicPr preferRelativeResize="0"/>
          <p:nvPr/>
        </p:nvPicPr>
        <p:blipFill>
          <a:blip r:embed="rId4">
            <a:alphaModFix/>
          </a:blip>
          <a:stretch>
            <a:fillRect/>
          </a:stretch>
        </p:blipFill>
        <p:spPr>
          <a:xfrm>
            <a:off x="3715800" y="2897426"/>
            <a:ext cx="3708650" cy="1939225"/>
          </a:xfrm>
          <a:prstGeom prst="rect">
            <a:avLst/>
          </a:prstGeom>
          <a:noFill/>
          <a:ln>
            <a:noFill/>
          </a:ln>
        </p:spPr>
      </p:pic>
      <p:pic>
        <p:nvPicPr>
          <p:cNvPr id="348" name="Google Shape;348;g2c970b1c1af_0_318"/>
          <p:cNvPicPr preferRelativeResize="0"/>
          <p:nvPr/>
        </p:nvPicPr>
        <p:blipFill>
          <a:blip r:embed="rId5">
            <a:alphaModFix/>
          </a:blip>
          <a:stretch>
            <a:fillRect/>
          </a:stretch>
        </p:blipFill>
        <p:spPr>
          <a:xfrm>
            <a:off x="3715800" y="5106761"/>
            <a:ext cx="4676775" cy="15621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c919e0a6db_0_29"/>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4" name="Google Shape;354;g2c919e0a6db_0_29"/>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60"/>
              <a:buFont typeface="Calibri"/>
              <a:buNone/>
            </a:pPr>
            <a:r>
              <a:rPr b="1" lang="es-ES" sz="3859">
                <a:latin typeface="Cambria"/>
                <a:ea typeface="Cambria"/>
                <a:cs typeface="Cambria"/>
                <a:sym typeface="Cambria"/>
              </a:rPr>
              <a:t>Operador pipe %&gt;%</a:t>
            </a:r>
            <a:endParaRPr b="1" sz="3859">
              <a:latin typeface="Cambria"/>
              <a:ea typeface="Cambria"/>
              <a:cs typeface="Cambria"/>
              <a:sym typeface="Cambria"/>
            </a:endParaRPr>
          </a:p>
        </p:txBody>
      </p:sp>
      <p:sp>
        <p:nvSpPr>
          <p:cNvPr id="355" name="Google Shape;355;g2c919e0a6db_0_29"/>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6" name="Google Shape;356;g2c919e0a6db_0_29"/>
          <p:cNvSpPr txBox="1"/>
          <p:nvPr/>
        </p:nvSpPr>
        <p:spPr>
          <a:xfrm>
            <a:off x="11740549" y="6471416"/>
            <a:ext cx="4356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357" name="Google Shape;357;g2c919e0a6db_0_29"/>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s-ES">
                <a:latin typeface="Cambria"/>
                <a:ea typeface="Cambria"/>
                <a:cs typeface="Cambria"/>
                <a:sym typeface="Cambria"/>
              </a:rPr>
              <a:t>Para crear pipeline de </a:t>
            </a:r>
            <a:r>
              <a:rPr lang="es-ES">
                <a:latin typeface="Cambria"/>
                <a:ea typeface="Cambria"/>
                <a:cs typeface="Cambria"/>
                <a:sym typeface="Cambria"/>
              </a:rPr>
              <a:t>código</a:t>
            </a:r>
            <a:r>
              <a:rPr lang="es-ES">
                <a:latin typeface="Cambria"/>
                <a:ea typeface="Cambria"/>
                <a:cs typeface="Cambria"/>
                <a:sym typeface="Cambria"/>
              </a:rPr>
              <a:t>, encadenar funciones para realizar de forma más sencilla operaciones complejas seguidas. </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lang="es-ES">
                <a:latin typeface="Cambria"/>
                <a:ea typeface="Cambria"/>
                <a:cs typeface="Cambria"/>
                <a:sym typeface="Cambria"/>
              </a:rPr>
              <a:t>Este operador pasa el elemento que está a su izquierda como argumento de la </a:t>
            </a:r>
            <a:r>
              <a:rPr lang="es-ES">
                <a:latin typeface="Cambria"/>
                <a:ea typeface="Cambria"/>
                <a:cs typeface="Cambria"/>
                <a:sym typeface="Cambria"/>
              </a:rPr>
              <a:t>función</a:t>
            </a:r>
            <a:r>
              <a:rPr lang="es-ES">
                <a:latin typeface="Cambria"/>
                <a:ea typeface="Cambria"/>
                <a:cs typeface="Cambria"/>
                <a:sym typeface="Cambria"/>
              </a:rPr>
              <a:t> que tiene a su derecha.</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i="1" lang="es-ES" sz="2700">
                <a:latin typeface="Cambria"/>
                <a:ea typeface="Cambria"/>
                <a:cs typeface="Cambria"/>
                <a:sym typeface="Cambria"/>
              </a:rPr>
              <a:t>objeto %&gt;% función(</a:t>
            </a:r>
            <a:r>
              <a:rPr i="1" lang="es-ES" sz="2700">
                <a:latin typeface="Cambria"/>
                <a:ea typeface="Cambria"/>
                <a:cs typeface="Cambria"/>
                <a:sym typeface="Cambria"/>
              </a:rPr>
              <a:t>parámetros</a:t>
            </a:r>
            <a:r>
              <a:rPr i="1" lang="es-ES" sz="2700">
                <a:latin typeface="Cambria"/>
                <a:ea typeface="Cambria"/>
                <a:cs typeface="Cambria"/>
                <a:sym typeface="Cambria"/>
              </a:rPr>
              <a:t>) </a:t>
            </a:r>
            <a:r>
              <a:rPr i="1" lang="es-ES" sz="2700">
                <a:latin typeface="Cambria"/>
                <a:ea typeface="Cambria"/>
                <a:cs typeface="Cambria"/>
                <a:sym typeface="Cambria"/>
              </a:rPr>
              <a:t>%&gt;% función(parámetros) %&gt;% …</a:t>
            </a:r>
            <a:endParaRPr i="1" sz="2700">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p:txBody>
      </p:sp>
      <p:sp>
        <p:nvSpPr>
          <p:cNvPr id="358" name="Google Shape;358;g2c919e0a6db_0_29"/>
          <p:cNvSpPr/>
          <p:nvPr/>
        </p:nvSpPr>
        <p:spPr>
          <a:xfrm>
            <a:off x="801450" y="3931425"/>
            <a:ext cx="10172400" cy="459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c970b1c1af_0_63"/>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g2c970b1c1af_0_63"/>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R</a:t>
            </a:r>
            <a:endParaRPr b="1">
              <a:latin typeface="Cambria"/>
              <a:ea typeface="Cambria"/>
              <a:cs typeface="Cambria"/>
              <a:sym typeface="Cambria"/>
            </a:endParaRPr>
          </a:p>
        </p:txBody>
      </p:sp>
      <p:sp>
        <p:nvSpPr>
          <p:cNvPr id="103" name="Google Shape;103;g2c970b1c1af_0_63"/>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g2c970b1c1af_0_63"/>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387350" lvl="0" marL="457200" rtl="0" algn="l">
              <a:spcBef>
                <a:spcPts val="1000"/>
              </a:spcBef>
              <a:spcAft>
                <a:spcPts val="0"/>
              </a:spcAft>
              <a:buSzPts val="2500"/>
              <a:buFont typeface="Cambria"/>
              <a:buChar char="•"/>
            </a:pPr>
            <a:r>
              <a:rPr lang="es-ES" sz="2500">
                <a:latin typeface="Cambria"/>
                <a:ea typeface="Cambria"/>
                <a:cs typeface="Cambria"/>
                <a:sym typeface="Cambria"/>
              </a:rPr>
              <a:t>Lenguaje de programación y entorno para el análisis estadístico y gráfico</a:t>
            </a:r>
            <a:endParaRPr sz="2500">
              <a:latin typeface="Cambria"/>
              <a:ea typeface="Cambria"/>
              <a:cs typeface="Cambria"/>
              <a:sym typeface="Cambria"/>
            </a:endParaRPr>
          </a:p>
          <a:p>
            <a:pPr indent="0" lvl="0" marL="457200" rtl="0" algn="l">
              <a:spcBef>
                <a:spcPts val="1000"/>
              </a:spcBef>
              <a:spcAft>
                <a:spcPts val="0"/>
              </a:spcAft>
              <a:buNone/>
            </a:pPr>
            <a:r>
              <a:t/>
            </a:r>
            <a:endParaRPr sz="2500">
              <a:latin typeface="Cambria"/>
              <a:ea typeface="Cambria"/>
              <a:cs typeface="Cambria"/>
              <a:sym typeface="Cambria"/>
            </a:endParaRPr>
          </a:p>
          <a:p>
            <a:pPr indent="-387350" lvl="0" marL="457200" rtl="0" algn="l">
              <a:spcBef>
                <a:spcPts val="1000"/>
              </a:spcBef>
              <a:spcAft>
                <a:spcPts val="0"/>
              </a:spcAft>
              <a:buSzPts val="2500"/>
              <a:buFont typeface="Cambria"/>
              <a:buChar char="•"/>
            </a:pPr>
            <a:r>
              <a:rPr lang="es-ES" sz="2500">
                <a:latin typeface="Cambria"/>
                <a:ea typeface="Cambria"/>
                <a:cs typeface="Cambria"/>
                <a:sym typeface="Cambria"/>
              </a:rPr>
              <a:t>Programa open source para hacer análisis de datos</a:t>
            </a:r>
            <a:endParaRPr sz="2500">
              <a:latin typeface="Cambria"/>
              <a:ea typeface="Cambria"/>
              <a:cs typeface="Cambria"/>
              <a:sym typeface="Cambria"/>
            </a:endParaRPr>
          </a:p>
          <a:p>
            <a:pPr indent="0" lvl="0" marL="0" rtl="0" algn="l">
              <a:spcBef>
                <a:spcPts val="1000"/>
              </a:spcBef>
              <a:spcAft>
                <a:spcPts val="0"/>
              </a:spcAft>
              <a:buNone/>
            </a:pPr>
            <a:r>
              <a:t/>
            </a:r>
            <a:endParaRPr sz="2500">
              <a:latin typeface="Cambria"/>
              <a:ea typeface="Cambria"/>
              <a:cs typeface="Cambria"/>
              <a:sym typeface="Cambria"/>
            </a:endParaRPr>
          </a:p>
          <a:p>
            <a:pPr indent="-387350" lvl="0" marL="457200" rtl="0" algn="l">
              <a:spcBef>
                <a:spcPts val="1000"/>
              </a:spcBef>
              <a:spcAft>
                <a:spcPts val="0"/>
              </a:spcAft>
              <a:buSzPts val="2500"/>
              <a:buFont typeface="Cambria"/>
              <a:buChar char="•"/>
            </a:pPr>
            <a:r>
              <a:rPr lang="es-ES" sz="2500">
                <a:latin typeface="Cambria"/>
                <a:ea typeface="Cambria"/>
                <a:cs typeface="Cambria"/>
                <a:sym typeface="Cambria"/>
              </a:rPr>
              <a:t>Interfaz no muy amigable, usamos un entorno de desarrollo integrado para R que se llama R Studio</a:t>
            </a:r>
            <a:endParaRPr sz="2500">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c970b1c1af_0_100"/>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4" name="Google Shape;364;g2c970b1c1af_0_100"/>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60"/>
              <a:buFont typeface="Calibri"/>
              <a:buNone/>
            </a:pPr>
            <a:r>
              <a:rPr b="1" lang="es-ES" sz="3859">
                <a:latin typeface="Cambria"/>
                <a:ea typeface="Cambria"/>
                <a:cs typeface="Cambria"/>
                <a:sym typeface="Cambria"/>
              </a:rPr>
              <a:t>Operador pipe %&gt;%</a:t>
            </a:r>
            <a:endParaRPr b="1" sz="3859">
              <a:latin typeface="Cambria"/>
              <a:ea typeface="Cambria"/>
              <a:cs typeface="Cambria"/>
              <a:sym typeface="Cambria"/>
            </a:endParaRPr>
          </a:p>
        </p:txBody>
      </p:sp>
      <p:sp>
        <p:nvSpPr>
          <p:cNvPr id="365" name="Google Shape;365;g2c970b1c1af_0_100"/>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6" name="Google Shape;366;g2c970b1c1af_0_100"/>
          <p:cNvSpPr txBox="1"/>
          <p:nvPr>
            <p:ph idx="1" type="body"/>
          </p:nvPr>
        </p:nvSpPr>
        <p:spPr>
          <a:xfrm>
            <a:off x="405650" y="1210825"/>
            <a:ext cx="11592000" cy="496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s-ES">
                <a:latin typeface="Cambria"/>
                <a:ea typeface="Cambria"/>
                <a:cs typeface="Cambria"/>
                <a:sym typeface="Cambria"/>
              </a:rPr>
              <a:t>ejemplo:</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Clr>
                <a:schemeClr val="dk1"/>
              </a:buClr>
              <a:buSzPts val="1100"/>
              <a:buFont typeface="Arial"/>
              <a:buNone/>
            </a:pPr>
            <a:r>
              <a:rPr i="1" lang="es-ES">
                <a:latin typeface="Cambria"/>
                <a:ea typeface="Cambria"/>
                <a:cs typeface="Cambria"/>
                <a:sym typeface="Cambria"/>
              </a:rPr>
              <a:t>test &lt;- mutate(filter(tablaPrueba, edad&gt;30), grupo=”Más de 30”)</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o</a:t>
            </a:r>
            <a:endParaRPr i="1">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i="1" lang="es-ES">
                <a:latin typeface="Cambria"/>
                <a:ea typeface="Cambria"/>
                <a:cs typeface="Cambria"/>
                <a:sym typeface="Cambria"/>
              </a:rPr>
              <a:t>test &lt;- filter(tablaPrueba, edad&gt;30)</a:t>
            </a:r>
            <a:endParaRPr i="1">
              <a:latin typeface="Cambria"/>
              <a:ea typeface="Cambria"/>
              <a:cs typeface="Cambria"/>
              <a:sym typeface="Cambria"/>
            </a:endParaRPr>
          </a:p>
          <a:p>
            <a:pPr indent="0" lvl="0" marL="0" rtl="0" algn="l">
              <a:lnSpc>
                <a:spcPct val="90000"/>
              </a:lnSpc>
              <a:spcBef>
                <a:spcPts val="0"/>
              </a:spcBef>
              <a:spcAft>
                <a:spcPts val="0"/>
              </a:spcAft>
              <a:buNone/>
            </a:pPr>
            <a:r>
              <a:rPr i="1" lang="es-ES">
                <a:latin typeface="Cambria"/>
                <a:ea typeface="Cambria"/>
                <a:cs typeface="Cambria"/>
                <a:sym typeface="Cambria"/>
              </a:rPr>
              <a:t>test &lt;- mutate(test, grupo=</a:t>
            </a:r>
            <a:r>
              <a:rPr i="1" lang="es-ES">
                <a:latin typeface="Cambria"/>
                <a:ea typeface="Cambria"/>
                <a:cs typeface="Cambria"/>
                <a:sym typeface="Cambria"/>
              </a:rPr>
              <a:t>”Más de 30”</a:t>
            </a:r>
            <a:r>
              <a:rPr i="1" lang="es-ES">
                <a:latin typeface="Cambria"/>
                <a:ea typeface="Cambria"/>
                <a:cs typeface="Cambria"/>
                <a:sym typeface="Cambria"/>
              </a:rPr>
              <a:t>)</a:t>
            </a:r>
            <a:endParaRPr i="1">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lang="es-ES">
                <a:solidFill>
                  <a:schemeClr val="lt1"/>
                </a:solidFill>
                <a:latin typeface="Cambria"/>
                <a:ea typeface="Cambria"/>
                <a:cs typeface="Cambria"/>
                <a:sym typeface="Cambria"/>
              </a:rPr>
              <a:t>con el pipe:</a:t>
            </a:r>
            <a:endParaRPr>
              <a:solidFill>
                <a:schemeClr val="lt1"/>
              </a:solidFill>
              <a:latin typeface="Cambria"/>
              <a:ea typeface="Cambria"/>
              <a:cs typeface="Cambria"/>
              <a:sym typeface="Cambria"/>
            </a:endParaRPr>
          </a:p>
          <a:p>
            <a:pPr indent="0" lvl="0" marL="0" rtl="0" algn="l">
              <a:lnSpc>
                <a:spcPct val="90000"/>
              </a:lnSpc>
              <a:spcBef>
                <a:spcPts val="0"/>
              </a:spcBef>
              <a:spcAft>
                <a:spcPts val="0"/>
              </a:spcAft>
              <a:buNone/>
            </a:pPr>
            <a:r>
              <a:t/>
            </a:r>
            <a:endParaRPr>
              <a:solidFill>
                <a:schemeClr val="lt1"/>
              </a:solidFill>
              <a:latin typeface="Cambria"/>
              <a:ea typeface="Cambria"/>
              <a:cs typeface="Cambria"/>
              <a:sym typeface="Cambria"/>
            </a:endParaRPr>
          </a:p>
          <a:p>
            <a:pPr indent="0" lvl="0" marL="0" rtl="0" algn="l">
              <a:lnSpc>
                <a:spcPct val="90000"/>
              </a:lnSpc>
              <a:spcBef>
                <a:spcPts val="0"/>
              </a:spcBef>
              <a:spcAft>
                <a:spcPts val="0"/>
              </a:spcAft>
              <a:buNone/>
            </a:pPr>
            <a:r>
              <a:rPr i="1" lang="es-ES">
                <a:solidFill>
                  <a:schemeClr val="lt1"/>
                </a:solidFill>
                <a:latin typeface="Cambria"/>
                <a:ea typeface="Cambria"/>
                <a:cs typeface="Cambria"/>
                <a:sym typeface="Cambria"/>
              </a:rPr>
              <a:t>test &lt;- tablaPrueba %&gt;% filter(edad&gt;30) %&gt;% mutate(grupo=</a:t>
            </a:r>
            <a:r>
              <a:rPr i="1" lang="es-ES">
                <a:solidFill>
                  <a:schemeClr val="lt1"/>
                </a:solidFill>
                <a:latin typeface="Cambria"/>
                <a:ea typeface="Cambria"/>
                <a:cs typeface="Cambria"/>
                <a:sym typeface="Cambria"/>
              </a:rPr>
              <a:t>”Más de 30”</a:t>
            </a:r>
            <a:r>
              <a:rPr i="1" lang="es-ES">
                <a:solidFill>
                  <a:schemeClr val="lt1"/>
                </a:solidFill>
                <a:latin typeface="Cambria"/>
                <a:ea typeface="Cambria"/>
                <a:cs typeface="Cambria"/>
                <a:sym typeface="Cambria"/>
              </a:rPr>
              <a:t>)</a:t>
            </a:r>
            <a:endParaRPr i="1">
              <a:solidFill>
                <a:schemeClr val="lt1"/>
              </a:solidFill>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ca1b4075d3_0_38"/>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2" name="Google Shape;372;g2ca1b4075d3_0_38"/>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60"/>
              <a:buFont typeface="Calibri"/>
              <a:buNone/>
            </a:pPr>
            <a:r>
              <a:rPr b="1" lang="es-ES" sz="3859">
                <a:latin typeface="Cambria"/>
                <a:ea typeface="Cambria"/>
                <a:cs typeface="Cambria"/>
                <a:sym typeface="Cambria"/>
              </a:rPr>
              <a:t>Operador pipe %&gt;%</a:t>
            </a:r>
            <a:endParaRPr b="1" sz="3859">
              <a:latin typeface="Cambria"/>
              <a:ea typeface="Cambria"/>
              <a:cs typeface="Cambria"/>
              <a:sym typeface="Cambria"/>
            </a:endParaRPr>
          </a:p>
        </p:txBody>
      </p:sp>
      <p:sp>
        <p:nvSpPr>
          <p:cNvPr id="373" name="Google Shape;373;g2ca1b4075d3_0_38"/>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4" name="Google Shape;374;g2ca1b4075d3_0_38"/>
          <p:cNvSpPr txBox="1"/>
          <p:nvPr>
            <p:ph idx="1" type="body"/>
          </p:nvPr>
        </p:nvSpPr>
        <p:spPr>
          <a:xfrm>
            <a:off x="405650" y="1210825"/>
            <a:ext cx="11592000" cy="496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s-ES">
                <a:latin typeface="Cambria"/>
                <a:ea typeface="Cambria"/>
                <a:cs typeface="Cambria"/>
                <a:sym typeface="Cambria"/>
              </a:rPr>
              <a:t>ejemplo:</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test &lt;- mutate(filter(tablaPrueba, edad&gt;30), grupo=”Más de 30”)</a:t>
            </a:r>
            <a:endParaRPr i="1">
              <a:latin typeface="Cambria"/>
              <a:ea typeface="Cambria"/>
              <a:cs typeface="Cambria"/>
              <a:sym typeface="Cambria"/>
            </a:endParaRPr>
          </a:p>
          <a:p>
            <a:pPr indent="0" lvl="0" marL="0" rtl="0" algn="l">
              <a:spcBef>
                <a:spcPts val="0"/>
              </a:spcBef>
              <a:spcAft>
                <a:spcPts val="0"/>
              </a:spcAft>
              <a:buNone/>
            </a:pPr>
            <a:r>
              <a:t/>
            </a:r>
            <a:endParaRPr i="1">
              <a:latin typeface="Cambria"/>
              <a:ea typeface="Cambria"/>
              <a:cs typeface="Cambria"/>
              <a:sym typeface="Cambria"/>
            </a:endParaRPr>
          </a:p>
          <a:p>
            <a:pPr indent="0" lvl="0" marL="0" rtl="0" algn="l">
              <a:spcBef>
                <a:spcPts val="0"/>
              </a:spcBef>
              <a:spcAft>
                <a:spcPts val="0"/>
              </a:spcAft>
              <a:buNone/>
            </a:pPr>
            <a:r>
              <a:rPr i="1" lang="es-ES">
                <a:latin typeface="Cambria"/>
                <a:ea typeface="Cambria"/>
                <a:cs typeface="Cambria"/>
                <a:sym typeface="Cambria"/>
              </a:rPr>
              <a:t>o</a:t>
            </a:r>
            <a:endParaRPr i="1">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i="1" lang="es-ES">
                <a:latin typeface="Cambria"/>
                <a:ea typeface="Cambria"/>
                <a:cs typeface="Cambria"/>
                <a:sym typeface="Cambria"/>
              </a:rPr>
              <a:t>test &lt;- filter(tablaPrueba, edad&gt;30)</a:t>
            </a:r>
            <a:endParaRPr i="1">
              <a:latin typeface="Cambria"/>
              <a:ea typeface="Cambria"/>
              <a:cs typeface="Cambria"/>
              <a:sym typeface="Cambria"/>
            </a:endParaRPr>
          </a:p>
          <a:p>
            <a:pPr indent="0" lvl="0" marL="0" rtl="0" algn="l">
              <a:lnSpc>
                <a:spcPct val="90000"/>
              </a:lnSpc>
              <a:spcBef>
                <a:spcPts val="0"/>
              </a:spcBef>
              <a:spcAft>
                <a:spcPts val="0"/>
              </a:spcAft>
              <a:buNone/>
            </a:pPr>
            <a:r>
              <a:rPr i="1" lang="es-ES">
                <a:latin typeface="Cambria"/>
                <a:ea typeface="Cambria"/>
                <a:cs typeface="Cambria"/>
                <a:sym typeface="Cambria"/>
              </a:rPr>
              <a:t>test &lt;- mutate(test, grupo=”Más de 30”)</a:t>
            </a:r>
            <a:endParaRPr i="1">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lang="es-ES">
                <a:latin typeface="Cambria"/>
                <a:ea typeface="Cambria"/>
                <a:cs typeface="Cambria"/>
                <a:sym typeface="Cambria"/>
              </a:rPr>
              <a:t>con el pipe:</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a:p>
            <a:pPr indent="0" lvl="0" marL="0" rtl="0" algn="l">
              <a:lnSpc>
                <a:spcPct val="90000"/>
              </a:lnSpc>
              <a:spcBef>
                <a:spcPts val="0"/>
              </a:spcBef>
              <a:spcAft>
                <a:spcPts val="0"/>
              </a:spcAft>
              <a:buNone/>
            </a:pPr>
            <a:r>
              <a:rPr i="1" lang="es-ES">
                <a:latin typeface="Cambria"/>
                <a:ea typeface="Cambria"/>
                <a:cs typeface="Cambria"/>
                <a:sym typeface="Cambria"/>
              </a:rPr>
              <a:t>test &lt;- tablaPrueba %&gt;% filter(edad&gt;30) %&gt;% mutate(grupo=”Más de 30”)</a:t>
            </a:r>
            <a:endParaRPr i="1">
              <a:latin typeface="Cambria"/>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c919e0a6db_0_45"/>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0" name="Google Shape;380;g2c919e0a6db_0_45"/>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Joins</a:t>
            </a:r>
            <a:endParaRPr b="1">
              <a:latin typeface="Cambria"/>
              <a:ea typeface="Cambria"/>
              <a:cs typeface="Cambria"/>
              <a:sym typeface="Cambria"/>
            </a:endParaRPr>
          </a:p>
        </p:txBody>
      </p:sp>
      <p:sp>
        <p:nvSpPr>
          <p:cNvPr id="381" name="Google Shape;381;g2c919e0a6db_0_45"/>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82" name="Google Shape;382;g2c919e0a6db_0_45"/>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s-ES">
                <a:latin typeface="Cambria"/>
                <a:ea typeface="Cambria"/>
                <a:cs typeface="Cambria"/>
                <a:sym typeface="Cambria"/>
              </a:rPr>
              <a:t>Se usan las funciones de join para juntar tablas (unir información de varias tablas) </a:t>
            </a:r>
            <a:r>
              <a:rPr lang="es-ES">
                <a:latin typeface="Cambria"/>
                <a:ea typeface="Cambria"/>
                <a:cs typeface="Cambria"/>
                <a:sym typeface="Cambria"/>
              </a:rPr>
              <a:t>según</a:t>
            </a:r>
            <a:r>
              <a:rPr lang="es-ES">
                <a:latin typeface="Cambria"/>
                <a:ea typeface="Cambria"/>
                <a:cs typeface="Cambria"/>
                <a:sym typeface="Cambria"/>
              </a:rPr>
              <a:t> una o más variables.</a:t>
            </a:r>
            <a:endParaRPr>
              <a:latin typeface="Cambria"/>
              <a:ea typeface="Cambria"/>
              <a:cs typeface="Cambria"/>
              <a:sym typeface="Cambria"/>
            </a:endParaRPr>
          </a:p>
          <a:p>
            <a:pPr indent="0" lvl="0" marL="0" rtl="0" algn="l">
              <a:lnSpc>
                <a:spcPct val="90000"/>
              </a:lnSpc>
              <a:spcBef>
                <a:spcPts val="0"/>
              </a:spcBef>
              <a:spcAft>
                <a:spcPts val="0"/>
              </a:spcAft>
              <a:buNone/>
            </a:pPr>
            <a:r>
              <a:t/>
            </a:r>
            <a:endParaRPr>
              <a:latin typeface="Cambria"/>
              <a:ea typeface="Cambria"/>
              <a:cs typeface="Cambria"/>
              <a:sym typeface="Cambria"/>
            </a:endParaRPr>
          </a:p>
        </p:txBody>
      </p:sp>
      <p:grpSp>
        <p:nvGrpSpPr>
          <p:cNvPr id="383" name="Google Shape;383;g2c919e0a6db_0_45"/>
          <p:cNvGrpSpPr/>
          <p:nvPr/>
        </p:nvGrpSpPr>
        <p:grpSpPr>
          <a:xfrm>
            <a:off x="2501531" y="2969656"/>
            <a:ext cx="2749575" cy="1448533"/>
            <a:chOff x="3671425" y="2426675"/>
            <a:chExt cx="1845600" cy="972300"/>
          </a:xfrm>
        </p:grpSpPr>
        <p:sp>
          <p:nvSpPr>
            <p:cNvPr id="384" name="Google Shape;384;g2c919e0a6db_0_45"/>
            <p:cNvSpPr/>
            <p:nvPr/>
          </p:nvSpPr>
          <p:spPr>
            <a:xfrm>
              <a:off x="3671425" y="2426675"/>
              <a:ext cx="1845600" cy="97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385" name="Google Shape;385;g2c919e0a6db_0_45"/>
            <p:cNvCxnSpPr/>
            <p:nvPr/>
          </p:nvCxnSpPr>
          <p:spPr>
            <a:xfrm>
              <a:off x="4594225" y="2426675"/>
              <a:ext cx="0" cy="972300"/>
            </a:xfrm>
            <a:prstGeom prst="straightConnector1">
              <a:avLst/>
            </a:prstGeom>
            <a:noFill/>
            <a:ln cap="flat" cmpd="sng" w="9525">
              <a:solidFill>
                <a:schemeClr val="dk2"/>
              </a:solidFill>
              <a:prstDash val="solid"/>
              <a:round/>
              <a:headEnd len="med" w="med" type="none"/>
              <a:tailEnd len="med" w="med" type="none"/>
            </a:ln>
          </p:spPr>
        </p:cxnSp>
        <p:cxnSp>
          <p:nvCxnSpPr>
            <p:cNvPr id="386" name="Google Shape;386;g2c919e0a6db_0_45"/>
            <p:cNvCxnSpPr/>
            <p:nvPr/>
          </p:nvCxnSpPr>
          <p:spPr>
            <a:xfrm>
              <a:off x="4918869" y="2426675"/>
              <a:ext cx="0" cy="9723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g2c919e0a6db_0_45"/>
            <p:cNvCxnSpPr/>
            <p:nvPr/>
          </p:nvCxnSpPr>
          <p:spPr>
            <a:xfrm>
              <a:off x="5240338" y="2426675"/>
              <a:ext cx="0" cy="972300"/>
            </a:xfrm>
            <a:prstGeom prst="straightConnector1">
              <a:avLst/>
            </a:prstGeom>
            <a:noFill/>
            <a:ln cap="flat" cmpd="sng" w="9525">
              <a:solidFill>
                <a:schemeClr val="dk2"/>
              </a:solidFill>
              <a:prstDash val="solid"/>
              <a:round/>
              <a:headEnd len="med" w="med" type="none"/>
              <a:tailEnd len="med" w="med" type="none"/>
            </a:ln>
          </p:spPr>
        </p:cxnSp>
        <p:cxnSp>
          <p:nvCxnSpPr>
            <p:cNvPr id="388" name="Google Shape;388;g2c919e0a6db_0_45"/>
            <p:cNvCxnSpPr/>
            <p:nvPr/>
          </p:nvCxnSpPr>
          <p:spPr>
            <a:xfrm>
              <a:off x="4289425" y="2426675"/>
              <a:ext cx="0" cy="972300"/>
            </a:xfrm>
            <a:prstGeom prst="straightConnector1">
              <a:avLst/>
            </a:prstGeom>
            <a:noFill/>
            <a:ln cap="flat" cmpd="sng" w="9525">
              <a:solidFill>
                <a:schemeClr val="dk2"/>
              </a:solidFill>
              <a:prstDash val="solid"/>
              <a:round/>
              <a:headEnd len="med" w="med" type="none"/>
              <a:tailEnd len="med" w="med" type="none"/>
            </a:ln>
          </p:spPr>
        </p:cxnSp>
        <p:cxnSp>
          <p:nvCxnSpPr>
            <p:cNvPr id="389" name="Google Shape;389;g2c919e0a6db_0_45"/>
            <p:cNvCxnSpPr/>
            <p:nvPr/>
          </p:nvCxnSpPr>
          <p:spPr>
            <a:xfrm>
              <a:off x="3984625" y="2426675"/>
              <a:ext cx="0" cy="972300"/>
            </a:xfrm>
            <a:prstGeom prst="straightConnector1">
              <a:avLst/>
            </a:prstGeom>
            <a:noFill/>
            <a:ln cap="flat" cmpd="sng" w="9525">
              <a:solidFill>
                <a:schemeClr val="dk2"/>
              </a:solidFill>
              <a:prstDash val="solid"/>
              <a:round/>
              <a:headEnd len="med" w="med" type="none"/>
              <a:tailEnd len="med" w="med" type="none"/>
            </a:ln>
          </p:spPr>
        </p:cxnSp>
      </p:grpSp>
      <p:sp>
        <p:nvSpPr>
          <p:cNvPr id="390" name="Google Shape;390;g2c919e0a6db_0_45"/>
          <p:cNvSpPr/>
          <p:nvPr/>
        </p:nvSpPr>
        <p:spPr>
          <a:xfrm>
            <a:off x="2520481" y="2982200"/>
            <a:ext cx="435600" cy="1448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nvGrpSpPr>
          <p:cNvPr id="391" name="Google Shape;391;g2c919e0a6db_0_45"/>
          <p:cNvGrpSpPr/>
          <p:nvPr/>
        </p:nvGrpSpPr>
        <p:grpSpPr>
          <a:xfrm>
            <a:off x="6630859" y="2295325"/>
            <a:ext cx="1842832" cy="2135388"/>
            <a:chOff x="6630937" y="2969606"/>
            <a:chExt cx="1842832" cy="1461294"/>
          </a:xfrm>
        </p:grpSpPr>
        <p:grpSp>
          <p:nvGrpSpPr>
            <p:cNvPr id="392" name="Google Shape;392;g2c919e0a6db_0_45"/>
            <p:cNvGrpSpPr/>
            <p:nvPr/>
          </p:nvGrpSpPr>
          <p:grpSpPr>
            <a:xfrm>
              <a:off x="6630937" y="2969606"/>
              <a:ext cx="1842832" cy="1448533"/>
              <a:chOff x="3671425" y="2426675"/>
              <a:chExt cx="1845600" cy="972300"/>
            </a:xfrm>
          </p:grpSpPr>
          <p:sp>
            <p:nvSpPr>
              <p:cNvPr id="393" name="Google Shape;393;g2c919e0a6db_0_45"/>
              <p:cNvSpPr/>
              <p:nvPr/>
            </p:nvSpPr>
            <p:spPr>
              <a:xfrm>
                <a:off x="3671425" y="2426675"/>
                <a:ext cx="1845600" cy="972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394" name="Google Shape;394;g2c919e0a6db_0_45"/>
              <p:cNvCxnSpPr/>
              <p:nvPr/>
            </p:nvCxnSpPr>
            <p:spPr>
              <a:xfrm>
                <a:off x="5071190" y="2426675"/>
                <a:ext cx="0" cy="972300"/>
              </a:xfrm>
              <a:prstGeom prst="straightConnector1">
                <a:avLst/>
              </a:prstGeom>
              <a:noFill/>
              <a:ln cap="flat" cmpd="sng" w="9525">
                <a:solidFill>
                  <a:schemeClr val="dk2"/>
                </a:solidFill>
                <a:prstDash val="solid"/>
                <a:round/>
                <a:headEnd len="med" w="med" type="none"/>
                <a:tailEnd len="med" w="med" type="none"/>
              </a:ln>
            </p:spPr>
          </p:cxnSp>
          <p:cxnSp>
            <p:nvCxnSpPr>
              <p:cNvPr id="395" name="Google Shape;395;g2c919e0a6db_0_45"/>
              <p:cNvCxnSpPr/>
              <p:nvPr/>
            </p:nvCxnSpPr>
            <p:spPr>
              <a:xfrm>
                <a:off x="4587528" y="2426675"/>
                <a:ext cx="0" cy="9723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g2c919e0a6db_0_45"/>
              <p:cNvCxnSpPr/>
              <p:nvPr/>
            </p:nvCxnSpPr>
            <p:spPr>
              <a:xfrm>
                <a:off x="3984625" y="2426675"/>
                <a:ext cx="0" cy="972300"/>
              </a:xfrm>
              <a:prstGeom prst="straightConnector1">
                <a:avLst/>
              </a:prstGeom>
              <a:noFill/>
              <a:ln cap="flat" cmpd="sng" w="9525">
                <a:solidFill>
                  <a:schemeClr val="dk2"/>
                </a:solidFill>
                <a:prstDash val="solid"/>
                <a:round/>
                <a:headEnd len="med" w="med" type="none"/>
                <a:tailEnd len="med" w="med" type="none"/>
              </a:ln>
            </p:spPr>
          </p:cxnSp>
        </p:grpSp>
        <p:sp>
          <p:nvSpPr>
            <p:cNvPr id="397" name="Google Shape;397;g2c919e0a6db_0_45"/>
            <p:cNvSpPr/>
            <p:nvPr/>
          </p:nvSpPr>
          <p:spPr>
            <a:xfrm>
              <a:off x="6655125" y="2982200"/>
              <a:ext cx="435600" cy="1448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398" name="Google Shape;398;g2c919e0a6db_0_45"/>
          <p:cNvSpPr/>
          <p:nvPr/>
        </p:nvSpPr>
        <p:spPr>
          <a:xfrm rot="10800000">
            <a:off x="4341975" y="4675275"/>
            <a:ext cx="3069600" cy="647700"/>
          </a:xfrm>
          <a:prstGeom prst="curvedDownArrow">
            <a:avLst>
              <a:gd fmla="val 25000" name="adj1"/>
              <a:gd fmla="val 50000" name="adj2"/>
              <a:gd fmla="val 25000" name="adj3"/>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c919e0a6db_0_62"/>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4" name="Google Shape;404;g2c919e0a6db_0_62"/>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plots</a:t>
            </a:r>
            <a:endParaRPr b="1">
              <a:latin typeface="Cambria"/>
              <a:ea typeface="Cambria"/>
              <a:cs typeface="Cambria"/>
              <a:sym typeface="Cambria"/>
            </a:endParaRPr>
          </a:p>
        </p:txBody>
      </p:sp>
      <p:sp>
        <p:nvSpPr>
          <p:cNvPr id="405" name="Google Shape;405;g2c919e0a6db_0_62"/>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6" name="Google Shape;406;g2c919e0a6db_0_62"/>
          <p:cNvSpPr txBox="1"/>
          <p:nvPr>
            <p:ph idx="1" type="body"/>
          </p:nvPr>
        </p:nvSpPr>
        <p:spPr>
          <a:xfrm>
            <a:off x="838200" y="1210825"/>
            <a:ext cx="10515600" cy="3420300"/>
          </a:xfrm>
          <a:prstGeom prst="rect">
            <a:avLst/>
          </a:prstGeom>
          <a:noFill/>
          <a:ln>
            <a:noFill/>
          </a:ln>
        </p:spPr>
        <p:txBody>
          <a:bodyPr anchorCtr="0" anchor="t" bIns="45700" lIns="91425" spcFirstLastPara="1" rIns="91425" wrap="square" tIns="45700">
            <a:normAutofit lnSpcReduction="10000"/>
          </a:bodyPr>
          <a:lstStyle/>
          <a:p>
            <a:pPr indent="0" lvl="0" marL="457200" rtl="0" algn="l">
              <a:lnSpc>
                <a:spcPct val="90000"/>
              </a:lnSpc>
              <a:spcBef>
                <a:spcPts val="0"/>
              </a:spcBef>
              <a:spcAft>
                <a:spcPts val="0"/>
              </a:spcAft>
              <a:buNone/>
            </a:pPr>
            <a:r>
              <a:rPr lang="es-ES">
                <a:latin typeface="Cambria"/>
                <a:ea typeface="Cambria"/>
                <a:cs typeface="Cambria"/>
                <a:sym typeface="Cambria"/>
              </a:rPr>
              <a:t>ggplot(tabla)+</a:t>
            </a:r>
            <a:endParaRPr>
              <a:latin typeface="Cambria"/>
              <a:ea typeface="Cambria"/>
              <a:cs typeface="Cambria"/>
              <a:sym typeface="Cambria"/>
            </a:endParaRPr>
          </a:p>
          <a:p>
            <a:pPr indent="0" lvl="0" marL="457200" rtl="0" algn="l">
              <a:lnSpc>
                <a:spcPct val="90000"/>
              </a:lnSpc>
              <a:spcBef>
                <a:spcPts val="0"/>
              </a:spcBef>
              <a:spcAft>
                <a:spcPts val="0"/>
              </a:spcAft>
              <a:buNone/>
            </a:pPr>
            <a:r>
              <a:rPr lang="es-ES">
                <a:latin typeface="Cambria"/>
                <a:ea typeface="Cambria"/>
                <a:cs typeface="Cambria"/>
                <a:sym typeface="Cambria"/>
              </a:rPr>
              <a:t>tipo de </a:t>
            </a:r>
            <a:r>
              <a:rPr lang="es-ES">
                <a:latin typeface="Cambria"/>
                <a:ea typeface="Cambria"/>
                <a:cs typeface="Cambria"/>
                <a:sym typeface="Cambria"/>
              </a:rPr>
              <a:t>gráfico</a:t>
            </a:r>
            <a:r>
              <a:rPr lang="es-ES">
                <a:latin typeface="Cambria"/>
                <a:ea typeface="Cambria"/>
                <a:cs typeface="Cambria"/>
                <a:sym typeface="Cambria"/>
              </a:rPr>
              <a:t>(aes(variables por representar, colour=...))+</a:t>
            </a:r>
            <a:endParaRPr>
              <a:latin typeface="Cambria"/>
              <a:ea typeface="Cambria"/>
              <a:cs typeface="Cambria"/>
              <a:sym typeface="Cambria"/>
            </a:endParaRPr>
          </a:p>
          <a:p>
            <a:pPr indent="0" lvl="0" marL="457200" rtl="0" algn="l">
              <a:lnSpc>
                <a:spcPct val="90000"/>
              </a:lnSpc>
              <a:spcBef>
                <a:spcPts val="0"/>
              </a:spcBef>
              <a:spcAft>
                <a:spcPts val="0"/>
              </a:spcAft>
              <a:buNone/>
            </a:pPr>
            <a:r>
              <a:rPr lang="es-ES">
                <a:latin typeface="Cambria"/>
                <a:ea typeface="Cambria"/>
                <a:cs typeface="Cambria"/>
                <a:sym typeface="Cambria"/>
              </a:rPr>
              <a:t>otras especificaciones</a:t>
            </a:r>
            <a:endParaRPr>
              <a:latin typeface="Cambria"/>
              <a:ea typeface="Cambria"/>
              <a:cs typeface="Cambria"/>
              <a:sym typeface="Cambria"/>
            </a:endParaRPr>
          </a:p>
          <a:p>
            <a:pPr indent="0" lvl="0" marL="457200" rtl="0" algn="l">
              <a:lnSpc>
                <a:spcPct val="90000"/>
              </a:lnSpc>
              <a:spcBef>
                <a:spcPts val="0"/>
              </a:spcBef>
              <a:spcAft>
                <a:spcPts val="0"/>
              </a:spcAft>
              <a:buNone/>
            </a:pPr>
            <a:r>
              <a:t/>
            </a:r>
            <a:endParaRPr>
              <a:latin typeface="Cambria"/>
              <a:ea typeface="Cambria"/>
              <a:cs typeface="Cambria"/>
              <a:sym typeface="Cambria"/>
            </a:endParaRPr>
          </a:p>
          <a:p>
            <a:pPr indent="0" lvl="0" marL="457200" rtl="0" algn="l">
              <a:lnSpc>
                <a:spcPct val="90000"/>
              </a:lnSpc>
              <a:spcBef>
                <a:spcPts val="0"/>
              </a:spcBef>
              <a:spcAft>
                <a:spcPts val="0"/>
              </a:spcAft>
              <a:buNone/>
            </a:pPr>
            <a:r>
              <a:t/>
            </a:r>
            <a:endParaRPr>
              <a:latin typeface="Cambria"/>
              <a:ea typeface="Cambria"/>
              <a:cs typeface="Cambria"/>
              <a:sym typeface="Cambria"/>
            </a:endParaRPr>
          </a:p>
          <a:p>
            <a:pPr indent="0" lvl="0" marL="457200" rtl="0" algn="l">
              <a:lnSpc>
                <a:spcPct val="90000"/>
              </a:lnSpc>
              <a:spcBef>
                <a:spcPts val="0"/>
              </a:spcBef>
              <a:spcAft>
                <a:spcPts val="0"/>
              </a:spcAft>
              <a:buNone/>
            </a:pPr>
            <a:r>
              <a:rPr lang="es-ES">
                <a:latin typeface="Cambria"/>
                <a:ea typeface="Cambria"/>
                <a:cs typeface="Cambria"/>
                <a:sym typeface="Cambria"/>
              </a:rPr>
              <a:t>Ejemplo:</a:t>
            </a:r>
            <a:endParaRPr>
              <a:latin typeface="Cambria"/>
              <a:ea typeface="Cambria"/>
              <a:cs typeface="Cambria"/>
              <a:sym typeface="Cambria"/>
            </a:endParaRPr>
          </a:p>
          <a:p>
            <a:pPr indent="0" lvl="0" marL="457200" rtl="0" algn="l">
              <a:lnSpc>
                <a:spcPct val="90000"/>
              </a:lnSpc>
              <a:spcBef>
                <a:spcPts val="0"/>
              </a:spcBef>
              <a:spcAft>
                <a:spcPts val="0"/>
              </a:spcAft>
              <a:buNone/>
            </a:pPr>
            <a:r>
              <a:rPr i="1" lang="es-ES">
                <a:latin typeface="Cambria"/>
                <a:ea typeface="Cambria"/>
                <a:cs typeface="Cambria"/>
                <a:sym typeface="Cambria"/>
              </a:rPr>
              <a:t>ggplot(tablaPrueba)+</a:t>
            </a:r>
            <a:endParaRPr i="1">
              <a:latin typeface="Cambria"/>
              <a:ea typeface="Cambria"/>
              <a:cs typeface="Cambria"/>
              <a:sym typeface="Cambria"/>
            </a:endParaRPr>
          </a:p>
          <a:p>
            <a:pPr indent="0" lvl="0" marL="457200" rtl="0" algn="l">
              <a:lnSpc>
                <a:spcPct val="90000"/>
              </a:lnSpc>
              <a:spcBef>
                <a:spcPts val="0"/>
              </a:spcBef>
              <a:spcAft>
                <a:spcPts val="0"/>
              </a:spcAft>
              <a:buNone/>
            </a:pPr>
            <a:r>
              <a:rPr i="1" lang="es-ES">
                <a:latin typeface="Cambria"/>
                <a:ea typeface="Cambria"/>
                <a:cs typeface="Cambria"/>
                <a:sym typeface="Cambria"/>
              </a:rPr>
              <a:t>geom_histogram(aes(edad, fill=sexo))</a:t>
            </a:r>
            <a:endParaRPr>
              <a:latin typeface="Cambria"/>
              <a:ea typeface="Cambria"/>
              <a:cs typeface="Cambria"/>
              <a:sym typeface="Cambria"/>
            </a:endParaRPr>
          </a:p>
          <a:p>
            <a:pPr indent="0" lvl="0" marL="457200" rtl="0" algn="l">
              <a:lnSpc>
                <a:spcPct val="90000"/>
              </a:lnSpc>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c970b1c1af_0_332"/>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2" name="Google Shape;412;g2c970b1c1af_0_332"/>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plots</a:t>
            </a:r>
            <a:endParaRPr b="1">
              <a:latin typeface="Cambria"/>
              <a:ea typeface="Cambria"/>
              <a:cs typeface="Cambria"/>
              <a:sym typeface="Cambria"/>
            </a:endParaRPr>
          </a:p>
        </p:txBody>
      </p:sp>
      <p:sp>
        <p:nvSpPr>
          <p:cNvPr id="413" name="Google Shape;413;g2c970b1c1af_0_332"/>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14" name="Google Shape;414;g2c970b1c1af_0_332"/>
          <p:cNvSpPr txBox="1"/>
          <p:nvPr>
            <p:ph idx="1" type="body"/>
          </p:nvPr>
        </p:nvSpPr>
        <p:spPr>
          <a:xfrm>
            <a:off x="838200" y="1210825"/>
            <a:ext cx="10515600" cy="3420300"/>
          </a:xfrm>
          <a:prstGeom prst="rect">
            <a:avLst/>
          </a:prstGeom>
          <a:noFill/>
          <a:ln>
            <a:noFill/>
          </a:ln>
        </p:spPr>
        <p:txBody>
          <a:bodyPr anchorCtr="0" anchor="t" bIns="45700" lIns="91425" spcFirstLastPara="1" rIns="91425" wrap="square" tIns="45700">
            <a:normAutofit lnSpcReduction="10000"/>
          </a:bodyPr>
          <a:lstStyle/>
          <a:p>
            <a:pPr indent="0" lvl="0" marL="457200" rtl="0" algn="l">
              <a:lnSpc>
                <a:spcPct val="90000"/>
              </a:lnSpc>
              <a:spcBef>
                <a:spcPts val="0"/>
              </a:spcBef>
              <a:spcAft>
                <a:spcPts val="0"/>
              </a:spcAft>
              <a:buNone/>
            </a:pPr>
            <a:r>
              <a:rPr lang="es-ES">
                <a:latin typeface="Cambria"/>
                <a:ea typeface="Cambria"/>
                <a:cs typeface="Cambria"/>
                <a:sym typeface="Cambria"/>
              </a:rPr>
              <a:t>ggplot(tabla)+</a:t>
            </a:r>
            <a:endParaRPr>
              <a:latin typeface="Cambria"/>
              <a:ea typeface="Cambria"/>
              <a:cs typeface="Cambria"/>
              <a:sym typeface="Cambria"/>
            </a:endParaRPr>
          </a:p>
          <a:p>
            <a:pPr indent="0" lvl="0" marL="457200" rtl="0" algn="l">
              <a:lnSpc>
                <a:spcPct val="90000"/>
              </a:lnSpc>
              <a:spcBef>
                <a:spcPts val="0"/>
              </a:spcBef>
              <a:spcAft>
                <a:spcPts val="0"/>
              </a:spcAft>
              <a:buNone/>
            </a:pPr>
            <a:r>
              <a:rPr lang="es-ES">
                <a:latin typeface="Cambria"/>
                <a:ea typeface="Cambria"/>
                <a:cs typeface="Cambria"/>
                <a:sym typeface="Cambria"/>
              </a:rPr>
              <a:t>tipo de grafico(aes(variables por representar, colour=...))+</a:t>
            </a:r>
            <a:endParaRPr>
              <a:latin typeface="Cambria"/>
              <a:ea typeface="Cambria"/>
              <a:cs typeface="Cambria"/>
              <a:sym typeface="Cambria"/>
            </a:endParaRPr>
          </a:p>
          <a:p>
            <a:pPr indent="0" lvl="0" marL="457200" rtl="0" algn="l">
              <a:lnSpc>
                <a:spcPct val="90000"/>
              </a:lnSpc>
              <a:spcBef>
                <a:spcPts val="0"/>
              </a:spcBef>
              <a:spcAft>
                <a:spcPts val="0"/>
              </a:spcAft>
              <a:buNone/>
            </a:pPr>
            <a:r>
              <a:rPr lang="es-ES">
                <a:latin typeface="Cambria"/>
                <a:ea typeface="Cambria"/>
                <a:cs typeface="Cambria"/>
                <a:sym typeface="Cambria"/>
              </a:rPr>
              <a:t>otras especificaciones</a:t>
            </a:r>
            <a:endParaRPr>
              <a:latin typeface="Cambria"/>
              <a:ea typeface="Cambria"/>
              <a:cs typeface="Cambria"/>
              <a:sym typeface="Cambria"/>
            </a:endParaRPr>
          </a:p>
          <a:p>
            <a:pPr indent="0" lvl="0" marL="457200" rtl="0" algn="l">
              <a:lnSpc>
                <a:spcPct val="90000"/>
              </a:lnSpc>
              <a:spcBef>
                <a:spcPts val="0"/>
              </a:spcBef>
              <a:spcAft>
                <a:spcPts val="0"/>
              </a:spcAft>
              <a:buNone/>
            </a:pPr>
            <a:r>
              <a:t/>
            </a:r>
            <a:endParaRPr>
              <a:latin typeface="Cambria"/>
              <a:ea typeface="Cambria"/>
              <a:cs typeface="Cambria"/>
              <a:sym typeface="Cambria"/>
            </a:endParaRPr>
          </a:p>
          <a:p>
            <a:pPr indent="0" lvl="0" marL="457200" rtl="0" algn="l">
              <a:lnSpc>
                <a:spcPct val="90000"/>
              </a:lnSpc>
              <a:spcBef>
                <a:spcPts val="0"/>
              </a:spcBef>
              <a:spcAft>
                <a:spcPts val="0"/>
              </a:spcAft>
              <a:buNone/>
            </a:pPr>
            <a:r>
              <a:t/>
            </a:r>
            <a:endParaRPr>
              <a:latin typeface="Cambria"/>
              <a:ea typeface="Cambria"/>
              <a:cs typeface="Cambria"/>
              <a:sym typeface="Cambria"/>
            </a:endParaRPr>
          </a:p>
          <a:p>
            <a:pPr indent="0" lvl="0" marL="457200" rtl="0" algn="l">
              <a:lnSpc>
                <a:spcPct val="90000"/>
              </a:lnSpc>
              <a:spcBef>
                <a:spcPts val="0"/>
              </a:spcBef>
              <a:spcAft>
                <a:spcPts val="0"/>
              </a:spcAft>
              <a:buNone/>
            </a:pPr>
            <a:r>
              <a:rPr lang="es-ES">
                <a:latin typeface="Cambria"/>
                <a:ea typeface="Cambria"/>
                <a:cs typeface="Cambria"/>
                <a:sym typeface="Cambria"/>
              </a:rPr>
              <a:t>Ejemplo:</a:t>
            </a:r>
            <a:endParaRPr>
              <a:latin typeface="Cambria"/>
              <a:ea typeface="Cambria"/>
              <a:cs typeface="Cambria"/>
              <a:sym typeface="Cambria"/>
            </a:endParaRPr>
          </a:p>
          <a:p>
            <a:pPr indent="0" lvl="0" marL="457200" rtl="0" algn="l">
              <a:lnSpc>
                <a:spcPct val="90000"/>
              </a:lnSpc>
              <a:spcBef>
                <a:spcPts val="0"/>
              </a:spcBef>
              <a:spcAft>
                <a:spcPts val="0"/>
              </a:spcAft>
              <a:buNone/>
            </a:pPr>
            <a:r>
              <a:rPr i="1" lang="es-ES">
                <a:latin typeface="Cambria"/>
                <a:ea typeface="Cambria"/>
                <a:cs typeface="Cambria"/>
                <a:sym typeface="Cambria"/>
              </a:rPr>
              <a:t>ggplot(tablaPrueba)+</a:t>
            </a:r>
            <a:endParaRPr i="1">
              <a:latin typeface="Cambria"/>
              <a:ea typeface="Cambria"/>
              <a:cs typeface="Cambria"/>
              <a:sym typeface="Cambria"/>
            </a:endParaRPr>
          </a:p>
          <a:p>
            <a:pPr indent="0" lvl="0" marL="457200" rtl="0" algn="l">
              <a:lnSpc>
                <a:spcPct val="90000"/>
              </a:lnSpc>
              <a:spcBef>
                <a:spcPts val="0"/>
              </a:spcBef>
              <a:spcAft>
                <a:spcPts val="0"/>
              </a:spcAft>
              <a:buNone/>
            </a:pPr>
            <a:r>
              <a:rPr i="1" lang="es-ES">
                <a:latin typeface="Cambria"/>
                <a:ea typeface="Cambria"/>
                <a:cs typeface="Cambria"/>
                <a:sym typeface="Cambria"/>
              </a:rPr>
              <a:t>geom_histogram(aes(edad, fill=sexo))</a:t>
            </a:r>
            <a:endParaRPr>
              <a:latin typeface="Cambria"/>
              <a:ea typeface="Cambria"/>
              <a:cs typeface="Cambria"/>
              <a:sym typeface="Cambria"/>
            </a:endParaRPr>
          </a:p>
          <a:p>
            <a:pPr indent="0" lvl="0" marL="457200" rtl="0" algn="l">
              <a:lnSpc>
                <a:spcPct val="90000"/>
              </a:lnSpc>
              <a:spcBef>
                <a:spcPts val="0"/>
              </a:spcBef>
              <a:spcAft>
                <a:spcPts val="0"/>
              </a:spcAft>
              <a:buNone/>
            </a:pPr>
            <a:r>
              <a:t/>
            </a:r>
            <a:endParaRPr>
              <a:latin typeface="Cambria"/>
              <a:ea typeface="Cambria"/>
              <a:cs typeface="Cambria"/>
              <a:sym typeface="Cambria"/>
            </a:endParaRPr>
          </a:p>
        </p:txBody>
      </p:sp>
      <p:pic>
        <p:nvPicPr>
          <p:cNvPr id="415" name="Google Shape;415;g2c970b1c1af_0_332"/>
          <p:cNvPicPr preferRelativeResize="0"/>
          <p:nvPr/>
        </p:nvPicPr>
        <p:blipFill>
          <a:blip r:embed="rId3">
            <a:alphaModFix/>
          </a:blip>
          <a:stretch>
            <a:fillRect/>
          </a:stretch>
        </p:blipFill>
        <p:spPr>
          <a:xfrm>
            <a:off x="3653925" y="4120175"/>
            <a:ext cx="4883999" cy="2501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2c919e0a6db_0_99"/>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1" name="Google Shape;421;g2c919e0a6db_0_99"/>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Más recursos</a:t>
            </a:r>
            <a:endParaRPr b="1">
              <a:latin typeface="Cambria"/>
              <a:ea typeface="Cambria"/>
              <a:cs typeface="Cambria"/>
              <a:sym typeface="Cambria"/>
            </a:endParaRPr>
          </a:p>
        </p:txBody>
      </p:sp>
      <p:sp>
        <p:nvSpPr>
          <p:cNvPr id="422" name="Google Shape;422;g2c919e0a6db_0_99"/>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23" name="Google Shape;423;g2c919e0a6db_0_99"/>
          <p:cNvSpPr txBox="1"/>
          <p:nvPr/>
        </p:nvSpPr>
        <p:spPr>
          <a:xfrm>
            <a:off x="11740549" y="6471416"/>
            <a:ext cx="4356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p>
        </p:txBody>
      </p:sp>
      <p:sp>
        <p:nvSpPr>
          <p:cNvPr id="424" name="Google Shape;424;g2c919e0a6db_0_99"/>
          <p:cNvSpPr txBox="1"/>
          <p:nvPr>
            <p:ph idx="1" type="body"/>
          </p:nvPr>
        </p:nvSpPr>
        <p:spPr>
          <a:xfrm>
            <a:off x="838200" y="1210827"/>
            <a:ext cx="10515600" cy="49662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b="1" lang="es-ES" sz="2400">
                <a:latin typeface="Cambria"/>
                <a:ea typeface="Cambria"/>
                <a:cs typeface="Cambria"/>
                <a:sym typeface="Cambria"/>
              </a:rPr>
              <a:t>Curso R base</a:t>
            </a:r>
            <a:r>
              <a:rPr lang="es-ES" sz="2400">
                <a:latin typeface="Cambria"/>
                <a:ea typeface="Cambria"/>
                <a:cs typeface="Cambria"/>
                <a:sym typeface="Cambria"/>
              </a:rPr>
              <a:t>  - Iosu Paradinas</a:t>
            </a:r>
            <a:endParaRPr>
              <a:latin typeface="Cambria"/>
              <a:ea typeface="Cambria"/>
              <a:cs typeface="Cambria"/>
              <a:sym typeface="Cambria"/>
            </a:endParaRPr>
          </a:p>
          <a:p>
            <a:pPr indent="0" lvl="0" marL="0" rtl="0" algn="l">
              <a:spcBef>
                <a:spcPts val="1000"/>
              </a:spcBef>
              <a:spcAft>
                <a:spcPts val="0"/>
              </a:spcAft>
              <a:buNone/>
            </a:pPr>
            <a:r>
              <a:t/>
            </a:r>
            <a:endParaRPr b="1" sz="2400">
              <a:latin typeface="Cambria"/>
              <a:ea typeface="Cambria"/>
              <a:cs typeface="Cambria"/>
              <a:sym typeface="Cambria"/>
            </a:endParaRPr>
          </a:p>
          <a:p>
            <a:pPr indent="0" lvl="0" marL="0" rtl="0" algn="l">
              <a:spcBef>
                <a:spcPts val="1000"/>
              </a:spcBef>
              <a:spcAft>
                <a:spcPts val="0"/>
              </a:spcAft>
              <a:buNone/>
            </a:pPr>
            <a:r>
              <a:rPr b="1" lang="es-ES" sz="2400">
                <a:latin typeface="Cambria"/>
                <a:ea typeface="Cambria"/>
                <a:cs typeface="Cambria"/>
                <a:sym typeface="Cambria"/>
              </a:rPr>
              <a:t>R</a:t>
            </a:r>
            <a:r>
              <a:rPr b="1" lang="es-ES" sz="2400">
                <a:latin typeface="Cambria"/>
                <a:ea typeface="Cambria"/>
                <a:cs typeface="Cambria"/>
                <a:sym typeface="Cambria"/>
              </a:rPr>
              <a:t> para principiantes - </a:t>
            </a:r>
            <a:r>
              <a:rPr lang="es-ES" sz="2400">
                <a:latin typeface="Cambria"/>
                <a:ea typeface="Cambria"/>
                <a:cs typeface="Cambria"/>
                <a:sym typeface="Cambria"/>
              </a:rPr>
              <a:t>Juan Bosco Mendoza Vega</a:t>
            </a:r>
            <a:endParaRPr sz="2400">
              <a:latin typeface="Cambria"/>
              <a:ea typeface="Cambria"/>
              <a:cs typeface="Cambria"/>
              <a:sym typeface="Cambria"/>
            </a:endParaRPr>
          </a:p>
          <a:p>
            <a:pPr indent="0" lvl="0" marL="0" rtl="0" algn="l">
              <a:spcBef>
                <a:spcPts val="1000"/>
              </a:spcBef>
              <a:spcAft>
                <a:spcPts val="0"/>
              </a:spcAft>
              <a:buNone/>
            </a:pPr>
            <a:r>
              <a:t/>
            </a:r>
            <a:endParaRPr sz="2400">
              <a:latin typeface="Cambria"/>
              <a:ea typeface="Cambria"/>
              <a:cs typeface="Cambria"/>
              <a:sym typeface="Cambria"/>
            </a:endParaRPr>
          </a:p>
          <a:p>
            <a:pPr indent="0" lvl="0" marL="0" rtl="0" algn="l">
              <a:spcBef>
                <a:spcPts val="1000"/>
              </a:spcBef>
              <a:spcAft>
                <a:spcPts val="0"/>
              </a:spcAft>
              <a:buNone/>
            </a:pPr>
            <a:r>
              <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ca1b4075d3_0_29"/>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g2ca1b4075d3_0_29"/>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R studio</a:t>
            </a:r>
            <a:endParaRPr b="1">
              <a:latin typeface="Cambria"/>
              <a:ea typeface="Cambria"/>
              <a:cs typeface="Cambria"/>
              <a:sym typeface="Cambria"/>
            </a:endParaRPr>
          </a:p>
        </p:txBody>
      </p:sp>
      <p:sp>
        <p:nvSpPr>
          <p:cNvPr id="111" name="Google Shape;111;g2ca1b4075d3_0_29"/>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2" name="Google Shape;112;g2ca1b4075d3_0_29"/>
          <p:cNvPicPr preferRelativeResize="0"/>
          <p:nvPr/>
        </p:nvPicPr>
        <p:blipFill>
          <a:blip r:embed="rId3">
            <a:alphaModFix/>
          </a:blip>
          <a:stretch>
            <a:fillRect/>
          </a:stretch>
        </p:blipFill>
        <p:spPr>
          <a:xfrm>
            <a:off x="1052625" y="836625"/>
            <a:ext cx="9488824" cy="5939800"/>
          </a:xfrm>
          <a:prstGeom prst="rect">
            <a:avLst/>
          </a:prstGeom>
          <a:noFill/>
          <a:ln>
            <a:noFill/>
          </a:ln>
        </p:spPr>
      </p:pic>
      <p:sp>
        <p:nvSpPr>
          <p:cNvPr id="113" name="Google Shape;113;g2ca1b4075d3_0_29"/>
          <p:cNvSpPr/>
          <p:nvPr/>
        </p:nvSpPr>
        <p:spPr>
          <a:xfrm>
            <a:off x="7969100" y="4702250"/>
            <a:ext cx="1587000" cy="1904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c970b1c1af_0_2"/>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g2c970b1c1af_0_2"/>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Trabajar con proyectos</a:t>
            </a:r>
            <a:endParaRPr b="1">
              <a:latin typeface="Cambria"/>
              <a:ea typeface="Cambria"/>
              <a:cs typeface="Cambria"/>
              <a:sym typeface="Cambria"/>
            </a:endParaRPr>
          </a:p>
        </p:txBody>
      </p:sp>
      <p:sp>
        <p:nvSpPr>
          <p:cNvPr id="120" name="Google Shape;120;g2c970b1c1af_0_2"/>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g2c970b1c1af_0_2"/>
          <p:cNvPicPr preferRelativeResize="0"/>
          <p:nvPr/>
        </p:nvPicPr>
        <p:blipFill>
          <a:blip r:embed="rId3">
            <a:alphaModFix/>
          </a:blip>
          <a:stretch>
            <a:fillRect/>
          </a:stretch>
        </p:blipFill>
        <p:spPr>
          <a:xfrm>
            <a:off x="1052625" y="836625"/>
            <a:ext cx="9488824" cy="5939800"/>
          </a:xfrm>
          <a:prstGeom prst="rect">
            <a:avLst/>
          </a:prstGeom>
          <a:noFill/>
          <a:ln>
            <a:noFill/>
          </a:ln>
        </p:spPr>
      </p:pic>
      <p:sp>
        <p:nvSpPr>
          <p:cNvPr id="122" name="Google Shape;122;g2c970b1c1af_0_2"/>
          <p:cNvSpPr/>
          <p:nvPr/>
        </p:nvSpPr>
        <p:spPr>
          <a:xfrm>
            <a:off x="7969100" y="4702250"/>
            <a:ext cx="1587000" cy="1904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23" name="Google Shape;123;g2c970b1c1af_0_2"/>
          <p:cNvSpPr/>
          <p:nvPr/>
        </p:nvSpPr>
        <p:spPr>
          <a:xfrm>
            <a:off x="9506100" y="1127050"/>
            <a:ext cx="1094400" cy="476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c919e0a6db_0_5"/>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9" name="Google Shape;129;g2c919e0a6db_0_5"/>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s-ES">
                <a:latin typeface="Cambria"/>
                <a:ea typeface="Cambria"/>
                <a:cs typeface="Cambria"/>
                <a:sym typeface="Cambria"/>
              </a:rPr>
              <a:t>R studio</a:t>
            </a:r>
            <a:endParaRPr b="1">
              <a:latin typeface="Cambria"/>
              <a:ea typeface="Cambria"/>
              <a:cs typeface="Cambria"/>
              <a:sym typeface="Cambria"/>
            </a:endParaRPr>
          </a:p>
        </p:txBody>
      </p:sp>
      <p:sp>
        <p:nvSpPr>
          <p:cNvPr id="130" name="Google Shape;130;g2c919e0a6db_0_5"/>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1" name="Google Shape;131;g2c919e0a6db_0_5"/>
          <p:cNvPicPr preferRelativeResize="0"/>
          <p:nvPr/>
        </p:nvPicPr>
        <p:blipFill>
          <a:blip r:embed="rId3">
            <a:alphaModFix/>
          </a:blip>
          <a:stretch>
            <a:fillRect/>
          </a:stretch>
        </p:blipFill>
        <p:spPr>
          <a:xfrm>
            <a:off x="1052625" y="836625"/>
            <a:ext cx="9488824" cy="5939800"/>
          </a:xfrm>
          <a:prstGeom prst="rect">
            <a:avLst/>
          </a:prstGeom>
          <a:noFill/>
          <a:ln>
            <a:noFill/>
          </a:ln>
        </p:spPr>
      </p:pic>
      <p:sp>
        <p:nvSpPr>
          <p:cNvPr id="132" name="Google Shape;132;g2c919e0a6db_0_5"/>
          <p:cNvSpPr/>
          <p:nvPr/>
        </p:nvSpPr>
        <p:spPr>
          <a:xfrm>
            <a:off x="7969100" y="4702250"/>
            <a:ext cx="1587000" cy="1904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 name="Google Shape;133;g2c919e0a6db_0_5"/>
          <p:cNvSpPr/>
          <p:nvPr/>
        </p:nvSpPr>
        <p:spPr>
          <a:xfrm>
            <a:off x="1127800" y="1469525"/>
            <a:ext cx="6365100" cy="363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c970b1c1af_0_31"/>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g2c970b1c1af_0_31"/>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s-ES">
                <a:latin typeface="Cambria"/>
                <a:ea typeface="Cambria"/>
                <a:cs typeface="Cambria"/>
                <a:sym typeface="Cambria"/>
              </a:rPr>
              <a:t>R studio</a:t>
            </a:r>
            <a:endParaRPr b="1"/>
          </a:p>
        </p:txBody>
      </p:sp>
      <p:sp>
        <p:nvSpPr>
          <p:cNvPr id="140" name="Google Shape;140;g2c970b1c1af_0_31"/>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1" name="Google Shape;141;g2c970b1c1af_0_31"/>
          <p:cNvPicPr preferRelativeResize="0"/>
          <p:nvPr/>
        </p:nvPicPr>
        <p:blipFill>
          <a:blip r:embed="rId3">
            <a:alphaModFix/>
          </a:blip>
          <a:stretch>
            <a:fillRect/>
          </a:stretch>
        </p:blipFill>
        <p:spPr>
          <a:xfrm>
            <a:off x="1052625" y="836625"/>
            <a:ext cx="9488824" cy="5939800"/>
          </a:xfrm>
          <a:prstGeom prst="rect">
            <a:avLst/>
          </a:prstGeom>
          <a:noFill/>
          <a:ln>
            <a:noFill/>
          </a:ln>
        </p:spPr>
      </p:pic>
      <p:sp>
        <p:nvSpPr>
          <p:cNvPr id="142" name="Google Shape;142;g2c970b1c1af_0_31"/>
          <p:cNvSpPr/>
          <p:nvPr/>
        </p:nvSpPr>
        <p:spPr>
          <a:xfrm>
            <a:off x="7969100" y="4702250"/>
            <a:ext cx="1587000" cy="1904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43" name="Google Shape;143;g2c970b1c1af_0_31"/>
          <p:cNvSpPr/>
          <p:nvPr/>
        </p:nvSpPr>
        <p:spPr>
          <a:xfrm>
            <a:off x="1094375" y="5053075"/>
            <a:ext cx="6365100" cy="1723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c970b1c1af_0_40"/>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9" name="Google Shape;149;g2c970b1c1af_0_40"/>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s-ES">
                <a:latin typeface="Cambria"/>
                <a:ea typeface="Cambria"/>
                <a:cs typeface="Cambria"/>
                <a:sym typeface="Cambria"/>
              </a:rPr>
              <a:t>R studio</a:t>
            </a:r>
            <a:endParaRPr b="1"/>
          </a:p>
        </p:txBody>
      </p:sp>
      <p:sp>
        <p:nvSpPr>
          <p:cNvPr id="150" name="Google Shape;150;g2c970b1c1af_0_40"/>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51" name="Google Shape;151;g2c970b1c1af_0_40"/>
          <p:cNvPicPr preferRelativeResize="0"/>
          <p:nvPr/>
        </p:nvPicPr>
        <p:blipFill>
          <a:blip r:embed="rId3">
            <a:alphaModFix/>
          </a:blip>
          <a:stretch>
            <a:fillRect/>
          </a:stretch>
        </p:blipFill>
        <p:spPr>
          <a:xfrm>
            <a:off x="1052625" y="836625"/>
            <a:ext cx="9488824" cy="5939800"/>
          </a:xfrm>
          <a:prstGeom prst="rect">
            <a:avLst/>
          </a:prstGeom>
          <a:noFill/>
          <a:ln>
            <a:noFill/>
          </a:ln>
        </p:spPr>
      </p:pic>
      <p:sp>
        <p:nvSpPr>
          <p:cNvPr id="152" name="Google Shape;152;g2c970b1c1af_0_40"/>
          <p:cNvSpPr/>
          <p:nvPr/>
        </p:nvSpPr>
        <p:spPr>
          <a:xfrm>
            <a:off x="7969100" y="4702250"/>
            <a:ext cx="1587000" cy="1904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3" name="Google Shape;153;g2c970b1c1af_0_40"/>
          <p:cNvSpPr/>
          <p:nvPr/>
        </p:nvSpPr>
        <p:spPr>
          <a:xfrm>
            <a:off x="7518025" y="1352575"/>
            <a:ext cx="2982000" cy="258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c970b1c1af_0_49"/>
          <p:cNvSpPr/>
          <p:nvPr/>
        </p:nvSpPr>
        <p:spPr>
          <a:xfrm>
            <a:off x="-168215" y="-281464"/>
            <a:ext cx="12528300" cy="1118100"/>
          </a:xfrm>
          <a:prstGeom prst="rect">
            <a:avLst/>
          </a:prstGeom>
          <a:solidFill>
            <a:srgbClr val="840C06">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g2c970b1c1af_0_49"/>
          <p:cNvSpPr txBox="1"/>
          <p:nvPr>
            <p:ph type="title"/>
          </p:nvPr>
        </p:nvSpPr>
        <p:spPr>
          <a:xfrm>
            <a:off x="733964" y="120100"/>
            <a:ext cx="10724100" cy="6477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alibri"/>
              <a:buNone/>
            </a:pPr>
            <a:r>
              <a:rPr b="1" lang="es-ES">
                <a:latin typeface="Cambria"/>
                <a:ea typeface="Cambria"/>
                <a:cs typeface="Cambria"/>
                <a:sym typeface="Cambria"/>
              </a:rPr>
              <a:t>R studio</a:t>
            </a:r>
            <a:endParaRPr b="1"/>
          </a:p>
        </p:txBody>
      </p:sp>
      <p:sp>
        <p:nvSpPr>
          <p:cNvPr id="160" name="Google Shape;160;g2c970b1c1af_0_49"/>
          <p:cNvSpPr/>
          <p:nvPr/>
        </p:nvSpPr>
        <p:spPr>
          <a:xfrm>
            <a:off x="0" y="383706"/>
            <a:ext cx="629700" cy="120300"/>
          </a:xfrm>
          <a:prstGeom prst="rect">
            <a:avLst/>
          </a:prstGeom>
          <a:solidFill>
            <a:srgbClr val="840C0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1" name="Google Shape;161;g2c970b1c1af_0_49"/>
          <p:cNvPicPr preferRelativeResize="0"/>
          <p:nvPr/>
        </p:nvPicPr>
        <p:blipFill>
          <a:blip r:embed="rId3">
            <a:alphaModFix/>
          </a:blip>
          <a:stretch>
            <a:fillRect/>
          </a:stretch>
        </p:blipFill>
        <p:spPr>
          <a:xfrm>
            <a:off x="1052625" y="836625"/>
            <a:ext cx="9488824" cy="5939800"/>
          </a:xfrm>
          <a:prstGeom prst="rect">
            <a:avLst/>
          </a:prstGeom>
          <a:noFill/>
          <a:ln>
            <a:noFill/>
          </a:ln>
        </p:spPr>
      </p:pic>
      <p:sp>
        <p:nvSpPr>
          <p:cNvPr id="162" name="Google Shape;162;g2c970b1c1af_0_49"/>
          <p:cNvSpPr/>
          <p:nvPr/>
        </p:nvSpPr>
        <p:spPr>
          <a:xfrm>
            <a:off x="7969100" y="4702250"/>
            <a:ext cx="1587000" cy="19044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3" name="Google Shape;163;g2c970b1c1af_0_49"/>
          <p:cNvSpPr/>
          <p:nvPr/>
        </p:nvSpPr>
        <p:spPr>
          <a:xfrm>
            <a:off x="7467900" y="3850200"/>
            <a:ext cx="2982000" cy="2890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l'Office">
  <a:themeElements>
    <a:clrScheme name="Oficina">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2023-11-17T14:05:45Z</dcterms:created>
  <dc:creator>Núria Mercadé Besora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0x01010006DB048B60E18F44AF52EB46B49B468E</vt:lpwstr>
  </property>
</Properties>
</file>