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Raleway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wa1qMCnTTKb1Lu+S+6wq9izv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8"/>
    <p:restoredTop sz="94648"/>
  </p:normalViewPr>
  <p:slideViewPr>
    <p:cSldViewPr snapToGrid="0">
      <p:cViewPr varScale="1">
        <p:scale>
          <a:sx n="79" d="100"/>
          <a:sy n="79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ol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text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vertical i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ol i objecte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çalera de la secció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cte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més títo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ingut amb l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tge amb l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258732" y="2398961"/>
            <a:ext cx="12528430" cy="1149248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684276" y="2340137"/>
            <a:ext cx="10823448" cy="1266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GB" sz="5400" b="1" dirty="0" err="1">
                <a:latin typeface="Arial"/>
                <a:ea typeface="Arial"/>
                <a:cs typeface="Arial"/>
                <a:sym typeface="Arial"/>
              </a:rPr>
              <a:t>Resumen</a:t>
            </a:r>
            <a:r>
              <a:rPr lang="en-GB" sz="54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5400" b="1" dirty="0" err="1">
                <a:latin typeface="Arial"/>
                <a:ea typeface="Arial"/>
                <a:cs typeface="Arial"/>
                <a:sym typeface="Arial"/>
              </a:rPr>
              <a:t>dia</a:t>
            </a:r>
            <a:r>
              <a:rPr lang="en-GB" sz="5400" b="1" dirty="0">
                <a:latin typeface="Arial"/>
                <a:ea typeface="Arial"/>
                <a:cs typeface="Arial"/>
                <a:sym typeface="Arial"/>
              </a:rPr>
              <a:t> 2</a:t>
            </a:r>
            <a:endParaRPr dirty="0"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00918" y="4171133"/>
            <a:ext cx="2834845" cy="152136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502807" y="1013013"/>
            <a:ext cx="943106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Iniciació</a:t>
            </a:r>
            <a:r>
              <a:rPr lang="es-ES" sz="3600" dirty="0">
                <a:solidFill>
                  <a:srgbClr val="3F3F3F"/>
                </a:solidFill>
              </a:rPr>
              <a:t>n</a:t>
            </a:r>
            <a:r>
              <a:rPr lang="es-ES" sz="3600" b="0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práctica al análisis de datos OMOP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/>
              <a:t>OMOP CDM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/>
        </p:nvSpPr>
        <p:spPr>
          <a:xfrm>
            <a:off x="11740549" y="6471416"/>
            <a:ext cx="4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619584" y="1432920"/>
            <a:ext cx="6810919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1.  </a:t>
            </a: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CodelistGenerator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800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Fenotipado: crear listas de conceptos en R.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2.  </a:t>
            </a: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CohortDiagnostics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lvl="1">
              <a:lnSpc>
                <a:spcPct val="150000"/>
              </a:lnSpc>
              <a:buSzPts val="1800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Evaluar los fenotipos creados en nuestra base de datos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800" b="1" dirty="0">
                <a:latin typeface="Raleway"/>
                <a:ea typeface="Raleway"/>
                <a:cs typeface="Raleway"/>
                <a:sym typeface="Raleway"/>
              </a:rPr>
              <a:t>3.  </a:t>
            </a:r>
            <a:r>
              <a:rPr lang="es-ES" sz="1800" b="1" dirty="0" err="1">
                <a:latin typeface="Raleway"/>
                <a:ea typeface="Raleway"/>
                <a:cs typeface="Raleway"/>
                <a:sym typeface="Raleway"/>
              </a:rPr>
              <a:t>PatientProfiles</a:t>
            </a:r>
            <a:r>
              <a:rPr lang="es-ES" sz="1800" b="1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  <a:p>
            <a:pPr marL="2857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Crear variables demográficas</a:t>
            </a:r>
          </a:p>
          <a:p>
            <a:pPr marL="2857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Crear variables basadas en la “intersección” de tablas.</a:t>
            </a:r>
          </a:p>
          <a:p>
            <a:pPr marL="342900" lvl="1" indent="-342900">
              <a:lnSpc>
                <a:spcPct val="150000"/>
              </a:lnSpc>
              <a:buSzPts val="1800"/>
              <a:buAutoNum type="arabicPeriod" startAt="4"/>
            </a:pPr>
            <a:r>
              <a:rPr lang="es-ES" sz="1800" b="1" dirty="0" err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CohortCharacteristics</a:t>
            </a:r>
            <a:endParaRPr lang="es-ES" sz="18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Generar estadísticas descriptivas a nivel cohorte.</a:t>
            </a:r>
            <a:endParaRPr lang="es-ES" sz="1800" dirty="0">
              <a:latin typeface="Raleway"/>
              <a:ea typeface="Raleway"/>
              <a:cs typeface="Raleway"/>
              <a:sym typeface="Raleway"/>
            </a:endParaRP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s-ES" sz="1800" b="1" dirty="0"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lang="es-ES" sz="1800" b="1" i="0" u="none" strike="noStrike" cap="none" dirty="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.  </a:t>
            </a:r>
            <a:r>
              <a:rPr lang="es-ES" sz="1800" b="1" i="0" u="none" strike="noStrike" cap="none" dirty="0" err="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IncidencePrevalence</a:t>
            </a:r>
            <a:endParaRPr lang="es-ES" sz="1800" b="1" i="0" u="none" strike="noStrike" cap="none" dirty="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857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Identificar un denominador</a:t>
            </a:r>
          </a:p>
          <a:p>
            <a:pPr marL="285750" lvl="1" indent="-285750">
              <a:lnSpc>
                <a:spcPct val="150000"/>
              </a:lnSpc>
              <a:buSzPts val="1800"/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Cálculo incidencia y prevalencia</a:t>
            </a:r>
          </a:p>
        </p:txBody>
      </p:sp>
      <p:pic>
        <p:nvPicPr>
          <p:cNvPr id="103" name="Google Shape;10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101" y="4023394"/>
            <a:ext cx="1662671" cy="18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4442" y="3986887"/>
            <a:ext cx="1803125" cy="189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13429B0-BE74-F4B1-393A-9BA4194929B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174"/>
          <a:stretch/>
        </p:blipFill>
        <p:spPr>
          <a:xfrm>
            <a:off x="7818295" y="2024027"/>
            <a:ext cx="1659994" cy="1893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C0C052-BCB7-8D81-6C19-E1D111FA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9426" y="1919591"/>
            <a:ext cx="1882990" cy="203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 dirty="0" err="1"/>
              <a:t>Pregunta</a:t>
            </a:r>
            <a:r>
              <a:rPr lang="en-GB" b="1" dirty="0"/>
              <a:t> de </a:t>
            </a:r>
            <a:r>
              <a:rPr lang="en-GB" b="1" dirty="0" err="1"/>
              <a:t>investigación</a:t>
            </a:r>
            <a:endParaRPr b="1" dirty="0"/>
          </a:p>
        </p:txBody>
      </p:sp>
      <p:sp>
        <p:nvSpPr>
          <p:cNvPr id="112" name="Google Shape;112;p3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938831" y="1397052"/>
            <a:ext cx="10801718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None/>
            </a:pP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Estimar la incidencia de COVID-19 con datos del mundo real: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Definir la infección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por COVID-19 utilizando vocabularios estándar (FENOTIPADO).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Caracterizar a la población de estudio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y los casos incidentes de COVID-19.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s-ES" sz="1800" b="1" dirty="0">
                <a:solidFill>
                  <a:schemeClr val="dk1"/>
                </a:solidFill>
                <a:latin typeface="Raleway"/>
                <a:sym typeface="Raleway"/>
              </a:rPr>
              <a:t>Calcular la incidencia </a:t>
            </a:r>
            <a:r>
              <a:rPr lang="es-ES" sz="1800" dirty="0">
                <a:solidFill>
                  <a:schemeClr val="dk1"/>
                </a:solidFill>
                <a:latin typeface="Raleway"/>
                <a:sym typeface="Raleway"/>
              </a:rPr>
              <a:t>de la infección por COVID-19.</a:t>
            </a:r>
          </a:p>
        </p:txBody>
      </p:sp>
      <p:pic>
        <p:nvPicPr>
          <p:cNvPr id="2" name="Google Shape;103;p2">
            <a:extLst>
              <a:ext uri="{FF2B5EF4-FFF2-40B4-BE49-F238E27FC236}">
                <a16:creationId xmlns:a16="http://schemas.microsoft.com/office/drawing/2014/main" id="{CEFABFC2-A272-4448-7C82-F6C4F14491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901" y="4436625"/>
            <a:ext cx="1662671" cy="182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58F2B4A-6E98-05A4-57AF-B245B205AB2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2684" y="4436625"/>
            <a:ext cx="1803125" cy="1893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AB831D-AA76-5642-B2D4-2E890EC3E17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174"/>
          <a:stretch/>
        </p:blipFill>
        <p:spPr>
          <a:xfrm>
            <a:off x="1172428" y="4436625"/>
            <a:ext cx="1659994" cy="189384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4C91CAF-E5FA-7380-2C01-4AF07505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09" y="4436625"/>
            <a:ext cx="1882990" cy="203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/>
          <p:nvPr/>
        </p:nvSpPr>
        <p:spPr>
          <a:xfrm>
            <a:off x="-137432" y="1932900"/>
            <a:ext cx="12392547" cy="584858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-137432" y="3772772"/>
            <a:ext cx="12585071" cy="186872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1619565" y="1158990"/>
            <a:ext cx="9317839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238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AutoNum type="arabicPeriod"/>
            </a:pPr>
            <a:r>
              <a:rPr lang="es-ES" sz="20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Definir la infección 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COVID-19 utilizando vocabularios estándar</a:t>
            </a:r>
            <a:r>
              <a:rPr lang="en-GB" sz="20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dirty="0"/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aleway"/>
              <a:buNone/>
            </a:pPr>
            <a:endParaRPr lang="es-ES" sz="2000" b="0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85800" indent="-457200">
              <a:lnSpc>
                <a:spcPct val="200000"/>
              </a:lnSpc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Definir la infección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por COVID-19 y </a:t>
            </a: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evaluar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las cohortes.</a:t>
            </a:r>
            <a:endParaRPr lang="es-ES" sz="18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Caracterizar a la población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estudio y los casos incidentes de COVID-19.</a:t>
            </a:r>
          </a:p>
          <a:p>
            <a:pPr marL="6858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+mj-lt"/>
              <a:buAutoNum type="arabicPeriod"/>
            </a:pPr>
            <a:r>
              <a:rPr lang="es-ES" sz="1800" b="1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Calcular la incidencia </a:t>
            </a:r>
            <a:r>
              <a:rPr lang="es-ES" sz="1800" b="0" i="0" u="none" strike="noStrike" cap="none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 la infección por COVID-19.</a:t>
            </a:r>
          </a:p>
        </p:txBody>
      </p:sp>
      <p:sp>
        <p:nvSpPr>
          <p:cNvPr id="123" name="Google Shape;123;p4"/>
          <p:cNvSpPr/>
          <p:nvPr/>
        </p:nvSpPr>
        <p:spPr>
          <a:xfrm>
            <a:off x="-168215" y="-281464"/>
            <a:ext cx="12528430" cy="1118226"/>
          </a:xfrm>
          <a:prstGeom prst="rect">
            <a:avLst/>
          </a:prstGeom>
          <a:solidFill>
            <a:srgbClr val="840C06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33964" y="120100"/>
            <a:ext cx="10724072" cy="6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GB" b="1" dirty="0"/>
              <a:t>¿</a:t>
            </a:r>
            <a:r>
              <a:rPr lang="es-ES" b="1" dirty="0"/>
              <a:t>Dónde estamos?</a:t>
            </a:r>
            <a:endParaRPr lang="es-ES" dirty="0"/>
          </a:p>
        </p:txBody>
      </p:sp>
      <p:sp>
        <p:nvSpPr>
          <p:cNvPr id="125" name="Google Shape;125;p4"/>
          <p:cNvSpPr/>
          <p:nvPr/>
        </p:nvSpPr>
        <p:spPr>
          <a:xfrm>
            <a:off x="0" y="383706"/>
            <a:ext cx="629728" cy="120439"/>
          </a:xfrm>
          <a:prstGeom prst="rect">
            <a:avLst/>
          </a:prstGeom>
          <a:solidFill>
            <a:srgbClr val="840C0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8119" y="-63609"/>
            <a:ext cx="1643560" cy="882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/>
        </p:nvSpPr>
        <p:spPr>
          <a:xfrm>
            <a:off x="11740549" y="6471416"/>
            <a:ext cx="4356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pic>
        <p:nvPicPr>
          <p:cNvPr id="128" name="Google Shape;128;p4" descr="GitHub - OHDSI/Atlas: ATLAS is an open source software tool for researchers  to conduct scientific analyses on standardized observational dat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8030" y="1876887"/>
            <a:ext cx="572068" cy="69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4" descr="Introduction to R and RStudi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9777" y="4253816"/>
            <a:ext cx="746986" cy="653613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-966426" y="2867429"/>
            <a:ext cx="13326641" cy="480251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OMOP </a:t>
            </a:r>
            <a:r>
              <a:rPr lang="en-GB" sz="2400" b="1" i="0" u="none" strike="noStrike" cap="none" dirty="0" err="1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desde</a:t>
            </a:r>
            <a:r>
              <a:rPr lang="en-GB" sz="2400" b="1" i="0" u="none" strike="noStrike" cap="none" dirty="0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 RStudio</a:t>
            </a:r>
            <a:endParaRPr sz="2400" b="1" i="0" u="none" strike="noStrike" cap="none" dirty="0">
              <a:solidFill>
                <a:srgbClr val="0C0C0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l'Office">
  <a:themeElements>
    <a:clrScheme name="Oficin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169</Words>
  <Application>Microsoft Office PowerPoint</Application>
  <PresentationFormat>Panorámica</PresentationFormat>
  <Paragraphs>32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Raleway</vt:lpstr>
      <vt:lpstr>Calibri</vt:lpstr>
      <vt:lpstr>Tema de l'Office</vt:lpstr>
      <vt:lpstr>Resumen dia 2</vt:lpstr>
      <vt:lpstr>OMOP CDM</vt:lpstr>
      <vt:lpstr>Pregunta de investigación</vt:lpstr>
      <vt:lpstr>¿Dónde estamos?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 dia 2</dc:title>
  <dc:creator>Núria Mercadé Besora</dc:creator>
  <cp:lastModifiedBy>Agustina Giuliodori Picco</cp:lastModifiedBy>
  <cp:revision>6</cp:revision>
  <dcterms:created xsi:type="dcterms:W3CDTF">2023-11-17T14:05:45Z</dcterms:created>
  <dcterms:modified xsi:type="dcterms:W3CDTF">2025-03-07T14:29:41Z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0x01010006DB048B60E18F44AF52EB46B49B468E</vt:lpwstr>
  </property>
</Properties>
</file>