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49"/>
  </p:notesMasterIdLst>
  <p:handoutMasterIdLst>
    <p:handoutMasterId r:id="rId50"/>
  </p:handoutMasterIdLst>
  <p:sldIdLst>
    <p:sldId id="401" r:id="rId5"/>
    <p:sldId id="510" r:id="rId6"/>
    <p:sldId id="420" r:id="rId7"/>
    <p:sldId id="462" r:id="rId8"/>
    <p:sldId id="479" r:id="rId9"/>
    <p:sldId id="473" r:id="rId10"/>
    <p:sldId id="467" r:id="rId11"/>
    <p:sldId id="468" r:id="rId12"/>
    <p:sldId id="512" r:id="rId13"/>
    <p:sldId id="475" r:id="rId14"/>
    <p:sldId id="460" r:id="rId15"/>
    <p:sldId id="478" r:id="rId16"/>
    <p:sldId id="480" r:id="rId17"/>
    <p:sldId id="474" r:id="rId18"/>
    <p:sldId id="461" r:id="rId19"/>
    <p:sldId id="472" r:id="rId20"/>
    <p:sldId id="465" r:id="rId21"/>
    <p:sldId id="464" r:id="rId22"/>
    <p:sldId id="469" r:id="rId23"/>
    <p:sldId id="476" r:id="rId24"/>
    <p:sldId id="481" r:id="rId25"/>
    <p:sldId id="448" r:id="rId26"/>
    <p:sldId id="482" r:id="rId27"/>
    <p:sldId id="485" r:id="rId28"/>
    <p:sldId id="487" r:id="rId29"/>
    <p:sldId id="489" r:id="rId30"/>
    <p:sldId id="492" r:id="rId31"/>
    <p:sldId id="501" r:id="rId32"/>
    <p:sldId id="493" r:id="rId33"/>
    <p:sldId id="494" r:id="rId34"/>
    <p:sldId id="502" r:id="rId35"/>
    <p:sldId id="504" r:id="rId36"/>
    <p:sldId id="503" r:id="rId37"/>
    <p:sldId id="506" r:id="rId38"/>
    <p:sldId id="491" r:id="rId39"/>
    <p:sldId id="498" r:id="rId40"/>
    <p:sldId id="500" r:id="rId41"/>
    <p:sldId id="507" r:id="rId42"/>
    <p:sldId id="497" r:id="rId43"/>
    <p:sldId id="508" r:id="rId44"/>
    <p:sldId id="496" r:id="rId45"/>
    <p:sldId id="511" r:id="rId46"/>
    <p:sldId id="509" r:id="rId47"/>
    <p:sldId id="458" r:id="rId4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BDA"/>
    <a:srgbClr val="A5B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08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00D8A5-F722-4440-91FF-02DE03376F64}" type="datetime1">
              <a:rPr lang="es-ES" smtClean="0"/>
              <a:t>11/03/2025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FA9C9-71EC-4826-8D90-F6272B5CA7C6}" type="datetime1">
              <a:rPr lang="es-ES" smtClean="0"/>
              <a:pPr/>
              <a:t>11/03/2025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AB316-5D3E-4A1A-D38D-E67115114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71FB18-D88F-3758-71C9-B55521AEE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274A1B-2BBE-2292-8716-CC3ECEAEA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1C7C9A-7144-F875-0BC6-6379E977E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4084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4796F-B43D-F31C-9C8F-0FA12B90E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40C314E-9C8C-48C0-7C33-0B41CED2A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3464FC9-1474-8357-FD62-0E4163032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757DF4-D428-D6E9-B8B0-7D1D618C7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6141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6428-25B9-747B-C9A6-BE29A1431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FBE7155-2EB1-26EE-ADF2-8B94384BA8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D852E54-6474-CF84-6EF7-18C5BAA8E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3281EA-A0BC-DD99-06D4-DB400D255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22598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7438E-5B1F-A3AC-989A-66FD40020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E5A0C4C-68A7-FBB1-AE42-9A15E1E3E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3169015-2B8E-11A9-7B5D-F1C3F12B0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9388F2-AACE-2ADE-8BB8-A6669E594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6096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00697-051D-B901-13C3-AA382D5CC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94D9949-CB0B-A3AB-E9B3-1B9A2078C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12E22BA-4A8A-BFCC-4E76-9BF97FDE0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D2F7C-AEC8-E6ED-1BCB-D0FC6B559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9976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26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8614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1A0A5-6EB7-A5CF-6A02-BA0E0DE5F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79EEEB6-9C86-88DE-8178-347E3C652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7786D34-3F7C-1BE0-581C-63D9325FB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0E577-18C1-A184-8F14-497D25A7A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27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322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A3B93-3D6B-6E44-CF14-E4088BF1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79D05D8-7E82-5351-D1C9-E817EBA0A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D63AA28-BF18-D66E-FF3A-027287AE3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A8279B-6330-8A71-453E-77350595F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28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8691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F0379-88DB-98AE-8020-8793E7E88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0FE7D25-D6CF-6156-BA4E-8BB7256D9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5D358B6-F627-A651-3BF1-68BE2A773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C830C-313E-7A40-A646-DC67A4F9B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29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884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1A3A2-06AD-4DAF-1B66-79A76A368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ED38D16-7F30-B3BD-AA77-0E0D6D64E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EE3FE47-8D25-819F-8DBA-9CEF3FA1E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8730B7-A74E-31C7-8FBF-5C851773B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3366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1F258-590C-B36B-75CD-6505B12BA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F6FD336-6CED-B91A-5819-6CBF83B7A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1078081-8157-2D1C-B530-FBC0694A5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08C7AC-DCDC-31E1-81B4-95B3E75D1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5084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0FA85-61AF-1680-8598-6B61FF00C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9129F70-BC58-673B-703C-D625CBB3A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630AA26-7FBF-49FF-BD96-9751CED67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BF932F-5B1C-1B7D-8C29-BAE077FFC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1754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73D14-D662-07EE-B62C-0ADAEE102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2C30CD3-3498-D21E-7A41-9FF9286AE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0ADDD1-5585-2133-6318-DA5646935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304F57-CFE3-B781-2D5B-8A8033F98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042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 descr="Etiqueta = Color de énfasis&#10;Tipo = Claro&#10;Objetivo = Relleno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419101" y="0"/>
            <a:ext cx="11334751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852160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 descr="Etiqueta = Color de énfasis&#10;Tipo = Claro&#10;Objetivo = Relleno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 descr="Etiqueta = Color de énfasis&#10;Tipo = Claro&#10;Objetivo = Relleno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11" name="Marcador de posición de tex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contenid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  <a:prstGeom prst="rect">
            <a:avLst/>
          </a:prstGeom>
        </p:spPr>
        <p:txBody>
          <a:bodyPr rtlCol="0"/>
          <a:lstStyle>
            <a:lvl1pPr algn="l">
              <a:defRPr/>
            </a:lvl1pPr>
          </a:lstStyle>
          <a:p>
            <a:pPr algn="l"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áfico 9" descr="Etiqueta = Color de énfasis&#10;Tipo = Claro&#10;Objetivo = Relleno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F9B79F-403E-9273-1149-E926A219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552" y="6347206"/>
            <a:ext cx="600456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 descr="Etiqueta = Color de énfasis&#10;Tipo = Claro&#10;Objetivo = Relleno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 userDrawn="1"/>
        </p:nvSpPr>
        <p:spPr>
          <a:xfrm>
            <a:off x="643128" y="0"/>
            <a:ext cx="115559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C92F117-9F1A-9766-B6E3-853D39E0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áfico 1" descr="Etiqueta = Color de énfasis&#10;Tipo = Claro&#10;Objetivo = Relleno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DFFF3700-BE6A-13A3-22D1-4086F9761F9F}"/>
              </a:ext>
            </a:extLst>
          </p:cNvPr>
          <p:cNvSpPr/>
          <p:nvPr userDrawn="1"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73A9E2-D76F-9364-C17F-E2CE8D7F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365125"/>
            <a:ext cx="10109528" cy="84188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9959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 algn="l">
              <a:defRPr/>
            </a:lvl1pPr>
          </a:lstStyle>
          <a:p>
            <a:pPr algn="l" rtl="0"/>
            <a:endParaRPr lang="es-ES" noProof="0" dirty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0" name="Marcador de posición de imagen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1B8D3417-59C4-164F-1135-8BF305BEED6C}"/>
              </a:ext>
            </a:extLst>
          </p:cNvPr>
          <p:cNvSpPr/>
          <p:nvPr userDrawn="1"/>
        </p:nvSpPr>
        <p:spPr>
          <a:xfrm>
            <a:off x="0" y="2446507"/>
            <a:ext cx="12192000" cy="1707204"/>
          </a:xfrm>
          <a:prstGeom prst="rect">
            <a:avLst/>
          </a:prstGeom>
          <a:solidFill>
            <a:srgbClr val="EDDBDA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orma libre: Forma 8" descr="Etiqueta = Color de énfasis&#10;Tipo = Claro&#10;Objetivo = Relleno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1928244" y="1225296"/>
            <a:ext cx="7636380" cy="421538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3386" y="2027574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Título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79230B-5309-C283-7DD3-9C1990BD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552" y="6347206"/>
            <a:ext cx="600456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es-ES" noProof="0"/>
              <a:t>Escribir el título aquí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 descr="Etiqueta = Color de énfasis&#10;Tipo = Claro&#10;Objetivo = Relleno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728" y="365125"/>
            <a:ext cx="7815072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08A7B26E-B82C-5842-AA35-BDF4A2D41ABC}"/>
              </a:ext>
            </a:extLst>
          </p:cNvPr>
          <p:cNvSpPr txBox="1">
            <a:spLocks/>
          </p:cNvSpPr>
          <p:nvPr userDrawn="1"/>
        </p:nvSpPr>
        <p:spPr>
          <a:xfrm>
            <a:off x="11274552" y="6347206"/>
            <a:ext cx="600456" cy="365125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713C8C-8E70-45D5-AE59-23E60168254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áfico 1" descr="Etiqueta = Color de énfasis&#10;Tipo = Claro&#10;Objetivo = Relleno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id="{0C1EA313-6D33-4C4F-FF44-2E0158F9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552" y="6347206"/>
            <a:ext cx="600456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4" name="Marcador de posición de imagen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2" name="Marcador de tex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3" name="Marcador de tex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5" name="Marcador de tex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7" name="Marcador de tex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9" name="Marcador de tex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70" name="Marcador de tex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6DDE9BF-8485-310D-BA40-81C091DA346A}"/>
              </a:ext>
            </a:extLst>
          </p:cNvPr>
          <p:cNvSpPr/>
          <p:nvPr userDrawn="1"/>
        </p:nvSpPr>
        <p:spPr>
          <a:xfrm>
            <a:off x="3016737" y="315112"/>
            <a:ext cx="9175262" cy="1199364"/>
          </a:xfrm>
          <a:prstGeom prst="rect">
            <a:avLst/>
          </a:prstGeom>
          <a:solidFill>
            <a:srgbClr val="EDDBDA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rma libre: Forma 7" descr="Etiqueta = Color de énfasis&#10;Tipo = Claro&#10;Objetivo = Relleno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 userDrawn="1"/>
        </p:nvSpPr>
        <p:spPr>
          <a:xfrm flipH="1">
            <a:off x="-1" y="0"/>
            <a:ext cx="3021543" cy="1914525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204263" cy="1325563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</a:t>
            </a:r>
          </a:p>
        </p:txBody>
      </p:sp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id="{CD41CBE9-D792-75C3-08D3-A18D8000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552" y="6347206"/>
            <a:ext cx="600456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5A0D973-0D46-5008-EB74-555B86C8D5B6}"/>
              </a:ext>
            </a:extLst>
          </p:cNvPr>
          <p:cNvSpPr txBox="1"/>
          <p:nvPr userDrawn="1"/>
        </p:nvSpPr>
        <p:spPr>
          <a:xfrm>
            <a:off x="94339" y="623778"/>
            <a:ext cx="2026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OMOP</a:t>
            </a:r>
            <a:endParaRPr lang="es-ES" sz="36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8752E7-5AA1-4424-C936-BCDFE4AC7A80}"/>
              </a:ext>
            </a:extLst>
          </p:cNvPr>
          <p:cNvSpPr txBox="1"/>
          <p:nvPr userDrawn="1"/>
        </p:nvSpPr>
        <p:spPr>
          <a:xfrm>
            <a:off x="542393" y="392945"/>
            <a:ext cx="202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curso</a:t>
            </a: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2" r:id="rId2"/>
    <p:sldLayoutId id="2147483745" r:id="rId3"/>
    <p:sldLayoutId id="2147483746" r:id="rId4"/>
    <p:sldLayoutId id="2147483747" r:id="rId5"/>
    <p:sldLayoutId id="2147483735" r:id="rId6"/>
    <p:sldLayoutId id="2147483739" r:id="rId7"/>
    <p:sldLayoutId id="2147483748" r:id="rId8"/>
    <p:sldLayoutId id="2147483737" r:id="rId9"/>
    <p:sldLayoutId id="2147483738" r:id="rId10"/>
    <p:sldLayoutId id="2147483749" r:id="rId11"/>
    <p:sldLayoutId id="2147483750" r:id="rId12"/>
    <p:sldLayoutId id="2147483751" r:id="rId13"/>
    <p:sldLayoutId id="2147483736" r:id="rId14"/>
    <p:sldLayoutId id="2147483740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microsoft.com/office/2007/relationships/hdphoto" Target="../media/hdphoto2.wdp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806" y="1673352"/>
            <a:ext cx="8649794" cy="3511296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b="1" u="sng" dirty="0"/>
              <a:t>PHENOTYPING</a:t>
            </a:r>
            <a:r>
              <a:rPr lang="es-ES" u="sng" dirty="0"/>
              <a:t>: </a:t>
            </a:r>
            <a:br>
              <a:rPr lang="es-ES" dirty="0"/>
            </a:br>
            <a:r>
              <a:rPr lang="es-ES" i="0" dirty="0"/>
              <a:t>Herramientas OMOP para definir problemas de salud II -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CodelistGenerator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9">
            <a:extLst>
              <a:ext uri="{FF2B5EF4-FFF2-40B4-BE49-F238E27FC236}">
                <a16:creationId xmlns:a16="http://schemas.microsoft.com/office/drawing/2014/main" id="{36335733-5B81-1946-A10B-84231456D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47" y="-70544"/>
            <a:ext cx="1889053" cy="1013791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366E353C-0FEA-5181-0203-5F0270F68494}"/>
              </a:ext>
            </a:extLst>
          </p:cNvPr>
          <p:cNvSpPr txBox="1">
            <a:spLocks/>
          </p:cNvSpPr>
          <p:nvPr/>
        </p:nvSpPr>
        <p:spPr>
          <a:xfrm>
            <a:off x="8259594" y="3044992"/>
            <a:ext cx="3401568" cy="165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8CB49F-AEF6-845D-2451-882DE3E2E414}"/>
              </a:ext>
            </a:extLst>
          </p:cNvPr>
          <p:cNvSpPr txBox="1"/>
          <p:nvPr/>
        </p:nvSpPr>
        <p:spPr>
          <a:xfrm>
            <a:off x="2178352" y="6094158"/>
            <a:ext cx="652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Agustina Giuliodori, </a:t>
            </a:r>
            <a:r>
              <a:rPr lang="it-IT" sz="2000" dirty="0">
                <a:solidFill>
                  <a:srgbClr val="0070C0"/>
                </a:solidFill>
              </a:rPr>
              <a:t>agiuliodori@idiapjgol.org</a:t>
            </a:r>
          </a:p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Marzo 2025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CD413-D84A-14B7-5394-58E80DA77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A9DE63-88CD-86F3-71BD-AE123E01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CE2275C-A9E0-122B-DAB2-A3036F7CB9DA}"/>
              </a:ext>
            </a:extLst>
          </p:cNvPr>
          <p:cNvSpPr txBox="1">
            <a:spLocks/>
          </p:cNvSpPr>
          <p:nvPr/>
        </p:nvSpPr>
        <p:spPr>
          <a:xfrm>
            <a:off x="3270833" y="256745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1. CONCEPT 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81C1F6C-4CC0-AB16-EF03-1D3A6F666F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2553A795-645D-6C2C-337D-BE54A7161902}"/>
              </a:ext>
            </a:extLst>
          </p:cNvPr>
          <p:cNvSpPr/>
          <p:nvPr/>
        </p:nvSpPr>
        <p:spPr>
          <a:xfrm>
            <a:off x="252049" y="2948085"/>
            <a:ext cx="1918796" cy="3697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1C03C9-EFBE-C18A-7C21-53CF804C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335" y="3322515"/>
            <a:ext cx="9143350" cy="2358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B767CF5-43AD-055D-2EC3-FBF39FA2AF11}"/>
              </a:ext>
            </a:extLst>
          </p:cNvPr>
          <p:cNvSpPr txBox="1"/>
          <p:nvPr/>
        </p:nvSpPr>
        <p:spPr>
          <a:xfrm>
            <a:off x="5961529" y="2654675"/>
            <a:ext cx="20556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cdm$concept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459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35975B3-D8EE-CF33-6E41-70FFDBB7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F8CFADF-42A3-C167-13CD-6FB90877BCB1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95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2. CONCEPT_RELATIONSHIP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658BB92-9A0D-A9F3-F545-449520FB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74" y="2199051"/>
            <a:ext cx="8835634" cy="4123933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5DAE07C3-0A6A-A8D1-62A9-4420D941C8B3}"/>
              </a:ext>
            </a:extLst>
          </p:cNvPr>
          <p:cNvSpPr/>
          <p:nvPr/>
        </p:nvSpPr>
        <p:spPr>
          <a:xfrm>
            <a:off x="10063085" y="2817726"/>
            <a:ext cx="2055780" cy="5966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D958D63-E1FB-39C0-9E85-58D81A1C5B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46EA1F4-C1B5-A7B4-4FC7-3C01CD3E6723}"/>
              </a:ext>
            </a:extLst>
          </p:cNvPr>
          <p:cNvSpPr/>
          <p:nvPr/>
        </p:nvSpPr>
        <p:spPr>
          <a:xfrm>
            <a:off x="184048" y="4261017"/>
            <a:ext cx="1986797" cy="4045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E3DA1FB-9B9B-92C9-26DF-682EB47F31CC}"/>
              </a:ext>
            </a:extLst>
          </p:cNvPr>
          <p:cNvSpPr txBox="1"/>
          <p:nvPr/>
        </p:nvSpPr>
        <p:spPr>
          <a:xfrm>
            <a:off x="9430895" y="1786743"/>
            <a:ext cx="2910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SFMono-Regular"/>
              </a:rPr>
              <a:t>https://athena.ohdsi.org</a:t>
            </a:r>
          </a:p>
        </p:txBody>
      </p:sp>
    </p:spTree>
    <p:extLst>
      <p:ext uri="{BB962C8B-B14F-4D97-AF65-F5344CB8AC3E}">
        <p14:creationId xmlns:p14="http://schemas.microsoft.com/office/powerpoint/2010/main" val="283326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0FFA6D5-0F80-DC00-A969-3151858F6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D9FE9B-5651-2FC1-9084-08A603A7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5FEA69-3519-CA04-0151-79B7D2BD8DE4}"/>
              </a:ext>
            </a:extLst>
          </p:cNvPr>
          <p:cNvSpPr txBox="1"/>
          <p:nvPr/>
        </p:nvSpPr>
        <p:spPr>
          <a:xfrm>
            <a:off x="4397187" y="5977874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SFMono-Regular"/>
              </a:rPr>
              <a:t>https://www.ohdsi.org/data-standardization/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3DAF00-CD4F-8D6B-B03E-B814CEA8B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46" y="2653667"/>
            <a:ext cx="6140822" cy="3199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C6972A-460D-1CF1-F83F-3EF266D52E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49D834DE-B5E1-3886-D73A-6FFC0C7DBDB9}"/>
              </a:ext>
            </a:extLst>
          </p:cNvPr>
          <p:cNvSpPr/>
          <p:nvPr/>
        </p:nvSpPr>
        <p:spPr>
          <a:xfrm>
            <a:off x="184048" y="4261017"/>
            <a:ext cx="1986797" cy="4045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56108B9-9306-2090-2111-A55905CF340B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95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2. CONCEPT_RELATIONSHIP</a:t>
            </a:r>
          </a:p>
        </p:txBody>
      </p:sp>
    </p:spTree>
    <p:extLst>
      <p:ext uri="{BB962C8B-B14F-4D97-AF65-F5344CB8AC3E}">
        <p14:creationId xmlns:p14="http://schemas.microsoft.com/office/powerpoint/2010/main" val="371886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200CE-D4BB-B73E-2A93-D3DE02398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500097-21FB-ECBC-10A7-FC9D9C80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13</a:t>
            </a:fld>
            <a:endParaRPr lang="es-ES" noProof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16D64F-727E-1457-805F-270795C5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5F0B4A6-E8A3-8355-7F85-BC9222E27DF1}"/>
              </a:ext>
            </a:extLst>
          </p:cNvPr>
          <p:cNvSpPr/>
          <p:nvPr/>
        </p:nvSpPr>
        <p:spPr>
          <a:xfrm>
            <a:off x="184048" y="4261017"/>
            <a:ext cx="1986797" cy="4045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23D8C8-7B62-AC0F-30AF-31205334C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133" y="3101006"/>
            <a:ext cx="7381875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F440C70-EF9A-4B57-461A-8EA661BB98D3}"/>
              </a:ext>
            </a:extLst>
          </p:cNvPr>
          <p:cNvSpPr txBox="1"/>
          <p:nvPr/>
        </p:nvSpPr>
        <p:spPr>
          <a:xfrm>
            <a:off x="5006787" y="2554734"/>
            <a:ext cx="36665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cdm$concept_relationship</a:t>
            </a:r>
            <a:endParaRPr lang="es-ES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59DAA0E-93C6-FAD9-7D76-7692C9D479D8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95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2. CONCEPT_RELATIONSHIP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3DB36C2-0365-FCBD-D809-DDC47088E9DE}"/>
              </a:ext>
            </a:extLst>
          </p:cNvPr>
          <p:cNvSpPr/>
          <p:nvPr/>
        </p:nvSpPr>
        <p:spPr>
          <a:xfrm>
            <a:off x="3355848" y="3703320"/>
            <a:ext cx="969264" cy="18562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C981925-3B30-9F9C-D952-76BDB4F83D21}"/>
              </a:ext>
            </a:extLst>
          </p:cNvPr>
          <p:cNvSpPr/>
          <p:nvPr/>
        </p:nvSpPr>
        <p:spPr>
          <a:xfrm>
            <a:off x="4356923" y="3703320"/>
            <a:ext cx="969264" cy="1856232"/>
          </a:xfrm>
          <a:prstGeom prst="rect">
            <a:avLst/>
          </a:prstGeom>
          <a:noFill/>
          <a:ln w="28575"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2">
            <a:extLst>
              <a:ext uri="{FF2B5EF4-FFF2-40B4-BE49-F238E27FC236}">
                <a16:creationId xmlns:a16="http://schemas.microsoft.com/office/drawing/2014/main" id="{0F04CF47-2028-FD33-170B-C29EDEB87F29}"/>
              </a:ext>
            </a:extLst>
          </p:cNvPr>
          <p:cNvSpPr/>
          <p:nvPr/>
        </p:nvSpPr>
        <p:spPr>
          <a:xfrm>
            <a:off x="5355629" y="3709805"/>
            <a:ext cx="1307817" cy="18562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0DE5E-400B-A600-1B2C-C98581D00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8782B3A-A516-307D-2B43-FC1272C3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14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1A1586-99B0-E258-EA23-E4BE3264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604"/>
          <a:stretch/>
        </p:blipFill>
        <p:spPr>
          <a:xfrm>
            <a:off x="3042222" y="3832316"/>
            <a:ext cx="7696200" cy="28278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673B0FC-B2B9-5C01-9573-3A53D2220FA9}"/>
              </a:ext>
            </a:extLst>
          </p:cNvPr>
          <p:cNvSpPr/>
          <p:nvPr/>
        </p:nvSpPr>
        <p:spPr>
          <a:xfrm>
            <a:off x="3316122" y="4192149"/>
            <a:ext cx="1203890" cy="2388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07C7D16-5524-C2A2-B580-FED276708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22" y="2733252"/>
            <a:ext cx="5934075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FA5E805A-74F8-6851-61F9-B8934D93DDA6}"/>
              </a:ext>
            </a:extLst>
          </p:cNvPr>
          <p:cNvSpPr/>
          <p:nvPr/>
        </p:nvSpPr>
        <p:spPr>
          <a:xfrm>
            <a:off x="3190673" y="2987474"/>
            <a:ext cx="3579778" cy="168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5C9413-149F-8CE9-F90C-07E07F3BBE28}"/>
              </a:ext>
            </a:extLst>
          </p:cNvPr>
          <p:cNvSpPr txBox="1"/>
          <p:nvPr/>
        </p:nvSpPr>
        <p:spPr>
          <a:xfrm>
            <a:off x="6459917" y="2887280"/>
            <a:ext cx="3929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solidFill>
                  <a:srgbClr val="FF0000"/>
                </a:solidFill>
              </a:rPr>
              <a:t>Bronchitis</a:t>
            </a:r>
            <a:r>
              <a:rPr lang="es-ES" sz="1400" dirty="0">
                <a:solidFill>
                  <a:srgbClr val="FF0000"/>
                </a:solidFill>
              </a:rPr>
              <a:t> standard </a:t>
            </a:r>
            <a:r>
              <a:rPr lang="es-ES" sz="1400" dirty="0" err="1">
                <a:solidFill>
                  <a:srgbClr val="FF0000"/>
                </a:solidFill>
              </a:rPr>
              <a:t>concept_id</a:t>
            </a:r>
            <a:endParaRPr lang="es-ES" sz="1400" dirty="0">
              <a:solidFill>
                <a:srgbClr val="FF0000"/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4C9E5481-BA87-3F31-5AD1-FFF06B98C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B352137B-A58A-1B3B-05E9-FB40DF20F93E}"/>
              </a:ext>
            </a:extLst>
          </p:cNvPr>
          <p:cNvSpPr/>
          <p:nvPr/>
        </p:nvSpPr>
        <p:spPr>
          <a:xfrm>
            <a:off x="184048" y="4261017"/>
            <a:ext cx="1986797" cy="4045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587A294-2393-5EC3-A8A7-FBC7140D2BF1}"/>
              </a:ext>
            </a:extLst>
          </p:cNvPr>
          <p:cNvSpPr txBox="1"/>
          <p:nvPr/>
        </p:nvSpPr>
        <p:spPr>
          <a:xfrm>
            <a:off x="5057039" y="2052143"/>
            <a:ext cx="36665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cdm$concept_relationship</a:t>
            </a:r>
            <a:endParaRPr lang="es-ES" b="1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6DFE5E04-0CF3-2736-4478-B81FD7349835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95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2. CONCEPT_RELATIONSHIP</a:t>
            </a:r>
          </a:p>
        </p:txBody>
      </p:sp>
    </p:spTree>
    <p:extLst>
      <p:ext uri="{BB962C8B-B14F-4D97-AF65-F5344CB8AC3E}">
        <p14:creationId xmlns:p14="http://schemas.microsoft.com/office/powerpoint/2010/main" val="185778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3C989-2480-7FCB-ABE9-518AA4F9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42C7E11-7634-7A32-A477-7C4207EF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15</a:t>
            </a:fld>
            <a:endParaRPr lang="es-ES" noProof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FC265FC-26DF-2A20-3004-0EBA6A4E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67" y="1704196"/>
            <a:ext cx="7585703" cy="5074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DC8243B-4BF9-DDC9-D910-C8456520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891D26CE-8B32-E00F-5928-B37D3E794724}"/>
              </a:ext>
            </a:extLst>
          </p:cNvPr>
          <p:cNvSpPr/>
          <p:nvPr/>
        </p:nvSpPr>
        <p:spPr>
          <a:xfrm>
            <a:off x="6768067" y="1582308"/>
            <a:ext cx="2055780" cy="5966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F295815-8B5F-D3D1-163E-AC7AA5900F97}"/>
              </a:ext>
            </a:extLst>
          </p:cNvPr>
          <p:cNvSpPr/>
          <p:nvPr/>
        </p:nvSpPr>
        <p:spPr>
          <a:xfrm>
            <a:off x="252049" y="5242392"/>
            <a:ext cx="1918796" cy="36971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43E4DDE-9F01-DF15-9D98-37E2E5569F8B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95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3. CONCEPT_ANCESTOR</a:t>
            </a:r>
          </a:p>
        </p:txBody>
      </p:sp>
    </p:spTree>
    <p:extLst>
      <p:ext uri="{BB962C8B-B14F-4D97-AF65-F5344CB8AC3E}">
        <p14:creationId xmlns:p14="http://schemas.microsoft.com/office/powerpoint/2010/main" val="122338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D45D2-9415-BD60-1E2F-AE034321C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B6CB08-8550-023F-ED81-ECD790EF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16</a:t>
            </a:fld>
            <a:endParaRPr lang="es-ES" noProof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453BDB6-5213-5E62-5F58-FD2982EA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558" y="3943290"/>
            <a:ext cx="9347267" cy="2456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A63232B-49D8-4D2D-03AF-E1C88DE07447}"/>
              </a:ext>
            </a:extLst>
          </p:cNvPr>
          <p:cNvSpPr/>
          <p:nvPr/>
        </p:nvSpPr>
        <p:spPr>
          <a:xfrm>
            <a:off x="2772384" y="4168307"/>
            <a:ext cx="1663429" cy="2115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5F48BE5-28EF-019B-F27D-32B738471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558" y="2856443"/>
            <a:ext cx="5915025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CC06F1B0-F2B9-71A1-1A20-C8EFF16BF63A}"/>
              </a:ext>
            </a:extLst>
          </p:cNvPr>
          <p:cNvSpPr/>
          <p:nvPr/>
        </p:nvSpPr>
        <p:spPr>
          <a:xfrm>
            <a:off x="2801568" y="3038257"/>
            <a:ext cx="3939700" cy="223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AF3AEC-8750-3CE9-C9F2-0200EECB2F48}"/>
              </a:ext>
            </a:extLst>
          </p:cNvPr>
          <p:cNvSpPr txBox="1"/>
          <p:nvPr/>
        </p:nvSpPr>
        <p:spPr>
          <a:xfrm>
            <a:off x="6532305" y="2996341"/>
            <a:ext cx="375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solidFill>
                  <a:srgbClr val="FF0000"/>
                </a:solidFill>
              </a:rPr>
              <a:t>Bronchitis</a:t>
            </a:r>
            <a:r>
              <a:rPr lang="es-ES" sz="1400" dirty="0">
                <a:solidFill>
                  <a:srgbClr val="FF0000"/>
                </a:solidFill>
              </a:rPr>
              <a:t> standard </a:t>
            </a:r>
            <a:r>
              <a:rPr lang="es-ES" sz="1400" dirty="0" err="1">
                <a:solidFill>
                  <a:srgbClr val="FF0000"/>
                </a:solidFill>
              </a:rPr>
              <a:t>concept_id</a:t>
            </a:r>
            <a:endParaRPr lang="es-ES" sz="1400" dirty="0">
              <a:solidFill>
                <a:srgbClr val="FF0000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817ED39-7D6B-5F01-A9CA-9D580C3017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566B27EE-D265-0C21-3F6A-DEE44FB34563}"/>
              </a:ext>
            </a:extLst>
          </p:cNvPr>
          <p:cNvSpPr/>
          <p:nvPr/>
        </p:nvSpPr>
        <p:spPr>
          <a:xfrm>
            <a:off x="252049" y="5242392"/>
            <a:ext cx="1918796" cy="36971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F63AA01-D577-A3F2-6D68-DDF0BB3C7B71}"/>
              </a:ext>
            </a:extLst>
          </p:cNvPr>
          <p:cNvSpPr txBox="1"/>
          <p:nvPr/>
        </p:nvSpPr>
        <p:spPr>
          <a:xfrm>
            <a:off x="5050027" y="2140951"/>
            <a:ext cx="36665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cdm$concept_ancestor</a:t>
            </a:r>
            <a:endParaRPr lang="es-ES" b="1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E01D8676-736A-DF4E-1A79-916C416CB1C0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88356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3. CONCEPT_ANCESTOR</a:t>
            </a:r>
          </a:p>
        </p:txBody>
      </p:sp>
    </p:spTree>
    <p:extLst>
      <p:ext uri="{BB962C8B-B14F-4D97-AF65-F5344CB8AC3E}">
        <p14:creationId xmlns:p14="http://schemas.microsoft.com/office/powerpoint/2010/main" val="378384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AE21E-534F-5EFD-921D-75825660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F510B7C-9187-6F2A-B65D-E189070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17</a:t>
            </a:fld>
            <a:endParaRPr lang="es-ES" noProof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FF96ABFF-A185-EE94-B131-736FE5B0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837" y="2947029"/>
            <a:ext cx="9461151" cy="3408873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2E21889D-693F-264D-5FAC-02E81883E9A1}"/>
              </a:ext>
            </a:extLst>
          </p:cNvPr>
          <p:cNvSpPr/>
          <p:nvPr/>
        </p:nvSpPr>
        <p:spPr>
          <a:xfrm>
            <a:off x="4376806" y="4576859"/>
            <a:ext cx="943582" cy="3210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8AA81E6-9BE6-258D-017E-9A39ECD61826}"/>
              </a:ext>
            </a:extLst>
          </p:cNvPr>
          <p:cNvSpPr/>
          <p:nvPr/>
        </p:nvSpPr>
        <p:spPr>
          <a:xfrm>
            <a:off x="4376804" y="4951376"/>
            <a:ext cx="943582" cy="3210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BC0D70E-8D8A-83EA-9904-6D3E1940667C}"/>
              </a:ext>
            </a:extLst>
          </p:cNvPr>
          <p:cNvSpPr/>
          <p:nvPr/>
        </p:nvSpPr>
        <p:spPr>
          <a:xfrm>
            <a:off x="6709426" y="4015185"/>
            <a:ext cx="5165582" cy="321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CA9E6D59-2767-755E-ED7E-B1427865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CCC2B85D-4AD2-669D-F3B4-125AAA0B3F38}"/>
              </a:ext>
            </a:extLst>
          </p:cNvPr>
          <p:cNvSpPr/>
          <p:nvPr/>
        </p:nvSpPr>
        <p:spPr>
          <a:xfrm>
            <a:off x="230194" y="5592588"/>
            <a:ext cx="1918796" cy="369713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CB3F7276-9CDC-8B39-A0D5-D547426F7B22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152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4. SOURCE_TO_CONCEPT_MAP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E978D47-51E8-512D-1C36-CC7F9FA3921E}"/>
              </a:ext>
            </a:extLst>
          </p:cNvPr>
          <p:cNvSpPr txBox="1"/>
          <p:nvPr/>
        </p:nvSpPr>
        <p:spPr>
          <a:xfrm>
            <a:off x="2751061" y="2296938"/>
            <a:ext cx="2758773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FUENTE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A097E69-4B9D-0A09-F09D-A5C89A0C81AA}"/>
              </a:ext>
            </a:extLst>
          </p:cNvPr>
          <p:cNvSpPr txBox="1"/>
          <p:nvPr/>
        </p:nvSpPr>
        <p:spPr>
          <a:xfrm>
            <a:off x="7900423" y="2296938"/>
            <a:ext cx="2758773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ESTÁNDAR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ADA397EF-0E03-374A-15A2-9CDA932B6A9D}"/>
              </a:ext>
            </a:extLst>
          </p:cNvPr>
          <p:cNvSpPr/>
          <p:nvPr/>
        </p:nvSpPr>
        <p:spPr>
          <a:xfrm>
            <a:off x="6152554" y="2356581"/>
            <a:ext cx="1235413" cy="408623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0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40" grpId="0" animBg="1"/>
      <p:bldP spid="41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1CE04-DED9-294E-3004-6D658149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3E6E4D8-B4B5-460B-EE44-ED8823B0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18</a:t>
            </a:fld>
            <a:endParaRPr lang="es-ES" noProof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DBCFAE-29C2-6EC9-7426-D124A56EC391}"/>
              </a:ext>
            </a:extLst>
          </p:cNvPr>
          <p:cNvSpPr txBox="1"/>
          <p:nvPr/>
        </p:nvSpPr>
        <p:spPr>
          <a:xfrm>
            <a:off x="3180446" y="3443226"/>
            <a:ext cx="2081836" cy="10215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/>
              <a:t>Ej. </a:t>
            </a:r>
            <a:r>
              <a:rPr lang="es-ES" i="0" dirty="0">
                <a:effectLst/>
              </a:rPr>
              <a:t>SIDIAP </a:t>
            </a:r>
            <a:r>
              <a:rPr lang="es-ES" b="0" i="0" dirty="0">
                <a:effectLst/>
              </a:rPr>
              <a:t>utiliza: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ICD10-CM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ATC-7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6896F5-D0FC-99C9-3B95-C4FE6D9F45B9}"/>
              </a:ext>
            </a:extLst>
          </p:cNvPr>
          <p:cNvSpPr txBox="1"/>
          <p:nvPr/>
        </p:nvSpPr>
        <p:spPr>
          <a:xfrm>
            <a:off x="8002867" y="3443226"/>
            <a:ext cx="2473824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b="1" i="0" dirty="0">
                <a:effectLst/>
              </a:rPr>
              <a:t>OMOP CDM</a:t>
            </a:r>
            <a:r>
              <a:rPr lang="es-ES" b="0" i="0" dirty="0">
                <a:effectLst/>
              </a:rPr>
              <a:t> utiliza: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988195F-B348-FB81-70C4-09312A4BDFD9}"/>
              </a:ext>
            </a:extLst>
          </p:cNvPr>
          <p:cNvCxnSpPr>
            <a:cxnSpLocks/>
          </p:cNvCxnSpPr>
          <p:nvPr/>
        </p:nvCxnSpPr>
        <p:spPr>
          <a:xfrm flipH="1">
            <a:off x="4167502" y="2765204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738EDBA-B95B-DD3B-047F-975BB73C44F8}"/>
              </a:ext>
            </a:extLst>
          </p:cNvPr>
          <p:cNvCxnSpPr/>
          <p:nvPr/>
        </p:nvCxnSpPr>
        <p:spPr>
          <a:xfrm flipH="1">
            <a:off x="9194363" y="272177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6FE3BC41-0C4A-1E14-9C8F-C74F98E0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59D3F7CE-FEBE-FD11-6931-38396E8D3422}"/>
              </a:ext>
            </a:extLst>
          </p:cNvPr>
          <p:cNvSpPr/>
          <p:nvPr/>
        </p:nvSpPr>
        <p:spPr>
          <a:xfrm>
            <a:off x="230194" y="5592589"/>
            <a:ext cx="1918796" cy="346394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C8554549-1C24-FC9C-0A83-3FC7D82CF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67" y="4020740"/>
            <a:ext cx="5360794" cy="2227863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  <p:sp>
        <p:nvSpPr>
          <p:cNvPr id="27" name="Título 1">
            <a:extLst>
              <a:ext uri="{FF2B5EF4-FFF2-40B4-BE49-F238E27FC236}">
                <a16:creationId xmlns:a16="http://schemas.microsoft.com/office/drawing/2014/main" id="{A135768D-E2F0-2D05-1BCD-20ECD7A116DC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152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4. SOURCE_TO_CONCEPT_MAP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82242B-64FA-CB26-B7E2-C2FB0191FB26}"/>
              </a:ext>
            </a:extLst>
          </p:cNvPr>
          <p:cNvSpPr txBox="1"/>
          <p:nvPr/>
        </p:nvSpPr>
        <p:spPr>
          <a:xfrm>
            <a:off x="2751061" y="2296938"/>
            <a:ext cx="2758773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FUENTE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734973E-82DD-7CFA-A834-3C4181797697}"/>
              </a:ext>
            </a:extLst>
          </p:cNvPr>
          <p:cNvSpPr txBox="1"/>
          <p:nvPr/>
        </p:nvSpPr>
        <p:spPr>
          <a:xfrm>
            <a:off x="7900423" y="2296938"/>
            <a:ext cx="2758773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ESTÁNDAR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2172A900-A320-F686-96AC-23F355AA7B98}"/>
              </a:ext>
            </a:extLst>
          </p:cNvPr>
          <p:cNvGrpSpPr/>
          <p:nvPr/>
        </p:nvGrpSpPr>
        <p:grpSpPr>
          <a:xfrm>
            <a:off x="5161583" y="1835109"/>
            <a:ext cx="3404681" cy="930095"/>
            <a:chOff x="4612832" y="4010509"/>
            <a:chExt cx="3404681" cy="930095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F22E7E88-B48A-B34F-6046-922713C6C219}"/>
                </a:ext>
              </a:extLst>
            </p:cNvPr>
            <p:cNvSpPr txBox="1"/>
            <p:nvPr/>
          </p:nvSpPr>
          <p:spPr>
            <a:xfrm>
              <a:off x="4612832" y="4010509"/>
              <a:ext cx="340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SOURCE_TO_CONCEPT_MAP</a:t>
              </a:r>
            </a:p>
          </p:txBody>
        </p:sp>
        <p:sp>
          <p:nvSpPr>
            <p:cNvPr id="32" name="Flecha: a la derecha 31">
              <a:extLst>
                <a:ext uri="{FF2B5EF4-FFF2-40B4-BE49-F238E27FC236}">
                  <a16:creationId xmlns:a16="http://schemas.microsoft.com/office/drawing/2014/main" id="{6255735B-4515-FE66-FA0A-A51D057CCF81}"/>
                </a:ext>
              </a:extLst>
            </p:cNvPr>
            <p:cNvSpPr/>
            <p:nvPr/>
          </p:nvSpPr>
          <p:spPr>
            <a:xfrm>
              <a:off x="5603803" y="4531981"/>
              <a:ext cx="1235413" cy="40862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9E829E6-4D61-7CDD-9E39-64E02E0DF595}"/>
              </a:ext>
            </a:extLst>
          </p:cNvPr>
          <p:cNvSpPr txBox="1"/>
          <p:nvPr/>
        </p:nvSpPr>
        <p:spPr>
          <a:xfrm>
            <a:off x="6512668" y="6334780"/>
            <a:ext cx="4965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ptos" panose="020B0004020202020204" pitchFamily="34" charset="0"/>
              </a:rPr>
              <a:t>https://github.com/OHDSI/Vocabulary-v5.0/wiki/General-Structure,-Download-and-Use</a:t>
            </a:r>
          </a:p>
        </p:txBody>
      </p:sp>
    </p:spTree>
    <p:extLst>
      <p:ext uri="{BB962C8B-B14F-4D97-AF65-F5344CB8AC3E}">
        <p14:creationId xmlns:p14="http://schemas.microsoft.com/office/powerpoint/2010/main" val="281092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DC9FA77-D47F-4FC5-A840-3C1B5684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19</a:t>
            </a:fld>
            <a:endParaRPr lang="es-ES" noProof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2794F8-3B84-519D-39DB-BD9C9020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35" y="5030449"/>
            <a:ext cx="9023914" cy="1055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E389E30-5F0D-0110-5263-3C256FC712C0}"/>
              </a:ext>
            </a:extLst>
          </p:cNvPr>
          <p:cNvSpPr/>
          <p:nvPr/>
        </p:nvSpPr>
        <p:spPr>
          <a:xfrm>
            <a:off x="4966366" y="5013447"/>
            <a:ext cx="2655651" cy="226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58330C-33B2-DC64-BFB9-893DC4910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987" y="3742773"/>
            <a:ext cx="9260021" cy="968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504F7FC-805C-FB4D-158D-2AE0DCC344C2}"/>
              </a:ext>
            </a:extLst>
          </p:cNvPr>
          <p:cNvSpPr/>
          <p:nvPr/>
        </p:nvSpPr>
        <p:spPr>
          <a:xfrm>
            <a:off x="4805082" y="3716481"/>
            <a:ext cx="2035675" cy="2312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FD6C4B5-974D-EF6A-37B6-46C85785D6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784F4B1-5E4F-1894-5AAD-8DF76D4ACF3A}"/>
              </a:ext>
            </a:extLst>
          </p:cNvPr>
          <p:cNvSpPr/>
          <p:nvPr/>
        </p:nvSpPr>
        <p:spPr>
          <a:xfrm>
            <a:off x="230194" y="5592588"/>
            <a:ext cx="1918796" cy="369713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55CE55C-D6A2-CF02-A6BC-555ABFC6F1CD}"/>
              </a:ext>
            </a:extLst>
          </p:cNvPr>
          <p:cNvSpPr txBox="1"/>
          <p:nvPr/>
        </p:nvSpPr>
        <p:spPr>
          <a:xfrm>
            <a:off x="2751061" y="2341057"/>
            <a:ext cx="2758773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FUENTE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63A1143-8ED9-904D-31B3-921873EF29B2}"/>
              </a:ext>
            </a:extLst>
          </p:cNvPr>
          <p:cNvSpPr txBox="1"/>
          <p:nvPr/>
        </p:nvSpPr>
        <p:spPr>
          <a:xfrm>
            <a:off x="7900423" y="2296938"/>
            <a:ext cx="2758773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ESTÁNDAR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21A06FA-CBA0-070D-D8C9-8B14938ED4F2}"/>
              </a:ext>
            </a:extLst>
          </p:cNvPr>
          <p:cNvGrpSpPr/>
          <p:nvPr/>
        </p:nvGrpSpPr>
        <p:grpSpPr>
          <a:xfrm>
            <a:off x="5161583" y="1835109"/>
            <a:ext cx="3404681" cy="930095"/>
            <a:chOff x="4612832" y="4010509"/>
            <a:chExt cx="3404681" cy="930095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7C84BCE-1C2D-5FFC-E731-5423AB415678}"/>
                </a:ext>
              </a:extLst>
            </p:cNvPr>
            <p:cNvSpPr txBox="1"/>
            <p:nvPr/>
          </p:nvSpPr>
          <p:spPr>
            <a:xfrm>
              <a:off x="4612832" y="4010509"/>
              <a:ext cx="340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SOURCE_TO_CONCEPT_MAP</a:t>
              </a:r>
            </a:p>
          </p:txBody>
        </p:sp>
        <p:sp>
          <p:nvSpPr>
            <p:cNvPr id="28" name="Flecha: a la derecha 27">
              <a:extLst>
                <a:ext uri="{FF2B5EF4-FFF2-40B4-BE49-F238E27FC236}">
                  <a16:creationId xmlns:a16="http://schemas.microsoft.com/office/drawing/2014/main" id="{E672CA56-37A8-96BF-87D7-0851ABDD8C67}"/>
                </a:ext>
              </a:extLst>
            </p:cNvPr>
            <p:cNvSpPr/>
            <p:nvPr/>
          </p:nvSpPr>
          <p:spPr>
            <a:xfrm>
              <a:off x="5603803" y="4531981"/>
              <a:ext cx="1235413" cy="40862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4192D5B-98D5-0252-5330-BBE52BE38EC9}"/>
              </a:ext>
            </a:extLst>
          </p:cNvPr>
          <p:cNvSpPr txBox="1"/>
          <p:nvPr/>
        </p:nvSpPr>
        <p:spPr>
          <a:xfrm>
            <a:off x="4966366" y="3084693"/>
            <a:ext cx="40756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cdm$source_to_concept_map</a:t>
            </a:r>
            <a:endParaRPr lang="es-ES" b="1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564EB867-6312-5C08-22FB-67CADB8CF8A0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152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4. SOURCE_TO_CONCEPT_MAP</a:t>
            </a:r>
          </a:p>
        </p:txBody>
      </p:sp>
    </p:spTree>
    <p:extLst>
      <p:ext uri="{BB962C8B-B14F-4D97-AF65-F5344CB8AC3E}">
        <p14:creationId xmlns:p14="http://schemas.microsoft.com/office/powerpoint/2010/main" val="67174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24B9E-01D4-0EAE-EAA6-3A41C5B39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91D0BA8-BBB4-45E9-EE01-C1FE1BB5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717" y="315111"/>
            <a:ext cx="8871284" cy="1325563"/>
          </a:xfrm>
        </p:spPr>
        <p:txBody>
          <a:bodyPr/>
          <a:lstStyle/>
          <a:p>
            <a:r>
              <a:rPr lang="es-ES" dirty="0"/>
              <a:t>Introducción a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1AF86CD-4094-AFD7-A831-0B9A3510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19D2E0-BB07-0806-DF07-5E6B638D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364D0E3-9635-6791-98CA-C9626671389E}"/>
              </a:ext>
            </a:extLst>
          </p:cNvPr>
          <p:cNvSpPr txBox="1"/>
          <p:nvPr/>
        </p:nvSpPr>
        <p:spPr>
          <a:xfrm>
            <a:off x="2510877" y="2413337"/>
            <a:ext cx="8959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Es una librería de R que puede ser muy útil en el proceso de </a:t>
            </a:r>
            <a:r>
              <a:rPr lang="es-ES" b="1" dirty="0"/>
              <a:t>FENOTIPADO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Nos permite realizar búsquedas sistemáticas de conceptos a partir de palabras claves.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Utiliza la información de las  tablas de vocabulario estandarizado de OMOP.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874293-83D7-274A-AFBB-4A9AECDBC48E}"/>
              </a:ext>
            </a:extLst>
          </p:cNvPr>
          <p:cNvSpPr txBox="1"/>
          <p:nvPr/>
        </p:nvSpPr>
        <p:spPr>
          <a:xfrm>
            <a:off x="2510877" y="4456693"/>
            <a:ext cx="89597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u="sng" dirty="0"/>
              <a:t>Contenido de la presentación:</a:t>
            </a:r>
          </a:p>
          <a:p>
            <a:pPr algn="just"/>
            <a:endParaRPr lang="es-ES" b="1" u="sng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Tablas de vocabulario en OMOP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 err="1"/>
              <a:t>CodelistGenerator</a:t>
            </a:r>
            <a:endParaRPr lang="es-ES" dirty="0"/>
          </a:p>
          <a:p>
            <a:pPr marL="342900" indent="-342900" algn="just">
              <a:buFont typeface="+mj-lt"/>
              <a:buAutoNum type="arabicPeriod"/>
            </a:pPr>
            <a:endParaRPr lang="es-ES" u="sng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Instanciar cohortes desde un listado de códigos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03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24453-39BD-2548-F279-132E48DF3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BDF70-DA6E-1727-A812-E377D7D7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266" y="2786332"/>
            <a:ext cx="6093730" cy="2373086"/>
          </a:xfrm>
        </p:spPr>
        <p:txBody>
          <a:bodyPr>
            <a:noAutofit/>
          </a:bodyPr>
          <a:lstStyle/>
          <a:p>
            <a:pPr algn="ctr"/>
            <a:r>
              <a:rPr lang="es-ES" sz="4400" dirty="0" err="1"/>
              <a:t>CodelistGenerator</a:t>
            </a:r>
            <a:br>
              <a:rPr lang="es-ES" sz="4400" dirty="0"/>
            </a:br>
            <a:br>
              <a:rPr lang="es-ES" sz="4400" dirty="0"/>
            </a:br>
            <a:r>
              <a:rPr lang="es-ES" sz="4400" dirty="0"/>
              <a:t>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92EBA9-83E4-08D1-4A29-D46D6929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20</a:t>
            </a:fld>
            <a:endParaRPr lang="es-ES" noProof="0"/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6CB35B6C-4C5C-D1E9-0AEA-CF1AED48C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47" y="-70544"/>
            <a:ext cx="1889053" cy="101379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F7752CF-1515-2C66-E111-8FAEAE3D7E3B}"/>
              </a:ext>
            </a:extLst>
          </p:cNvPr>
          <p:cNvSpPr txBox="1">
            <a:spLocks/>
          </p:cNvSpPr>
          <p:nvPr/>
        </p:nvSpPr>
        <p:spPr>
          <a:xfrm>
            <a:off x="3470503" y="6391765"/>
            <a:ext cx="5250993" cy="466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+mn-lt"/>
              </a:rPr>
              <a:t>Phenotyping</a:t>
            </a:r>
            <a:r>
              <a:rPr lang="es-ES" sz="2400" dirty="0">
                <a:latin typeface="+mn-lt"/>
              </a:rPr>
              <a:t>: </a:t>
            </a:r>
            <a:r>
              <a:rPr lang="es-ES" sz="2400" dirty="0" err="1">
                <a:latin typeface="+mn-lt"/>
              </a:rPr>
              <a:t>CodelistGenerator</a:t>
            </a:r>
            <a:br>
              <a:rPr lang="es-ES" sz="2400" dirty="0">
                <a:latin typeface="+mn-lt"/>
              </a:rPr>
            </a:br>
            <a:endParaRPr lang="es-E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952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FF03E3-5FDF-9562-C734-A6030488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451003" cy="1325563"/>
          </a:xfrm>
        </p:spPr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CodelistGenerator</a:t>
            </a:r>
            <a:r>
              <a:rPr lang="es-ES" dirty="0"/>
              <a:t> vs ATLAS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B5D0B61-80BE-4E96-A832-53B60E05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21</a:t>
            </a:fld>
            <a:endParaRPr lang="es-ES" noProof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6123909-F9DA-4805-2579-86DA8311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5" y="1877500"/>
            <a:ext cx="9768480" cy="46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29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4203-F3E0-C2E6-180A-6BAA29A8D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AA0BF-1CE0-08A8-6270-D6815923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10513266" cy="1325563"/>
          </a:xfrm>
        </p:spPr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CodelistGenerator</a:t>
            </a:r>
            <a:r>
              <a:rPr lang="es-ES" dirty="0"/>
              <a:t> vs ATLAS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BAF8E1B-9B57-3867-55A0-DCC90173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22</a:t>
            </a:fld>
            <a:endParaRPr lang="es-ES" noProof="0"/>
          </a:p>
        </p:txBody>
      </p:sp>
      <p:pic>
        <p:nvPicPr>
          <p:cNvPr id="10" name="Imagen 9" descr="Diagrama&#10;&#10;El contenido generado por IA puede ser incorrecto.">
            <a:extLst>
              <a:ext uri="{FF2B5EF4-FFF2-40B4-BE49-F238E27FC236}">
                <a16:creationId xmlns:a16="http://schemas.microsoft.com/office/drawing/2014/main" id="{53C18364-20B4-FAB0-65CC-35A232AC9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728" y="1914943"/>
            <a:ext cx="9649326" cy="425738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15C48F6-86BC-34D9-1969-90EE43360453}"/>
              </a:ext>
            </a:extLst>
          </p:cNvPr>
          <p:cNvSpPr/>
          <p:nvPr/>
        </p:nvSpPr>
        <p:spPr>
          <a:xfrm>
            <a:off x="4322999" y="3282179"/>
            <a:ext cx="3858126" cy="1267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11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BF6F7-F6AB-325E-96A2-91A43F98E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9533F2F-40A9-2603-53D2-ADB2D78E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CodelistGenerator</a:t>
            </a:r>
            <a:r>
              <a:rPr lang="es-ES" dirty="0"/>
              <a:t> vs ATLAS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E4CDAE4-BCCB-FBCC-01EB-3B262B09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23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3B6111-5C51-B1D1-32B1-11EE178F00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7268B3D-199B-CE75-9CC4-5490968F4B11}"/>
              </a:ext>
            </a:extLst>
          </p:cNvPr>
          <p:cNvSpPr txBox="1"/>
          <p:nvPr/>
        </p:nvSpPr>
        <p:spPr>
          <a:xfrm>
            <a:off x="2432086" y="2100785"/>
            <a:ext cx="89597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Ventajas de </a:t>
            </a:r>
            <a:r>
              <a:rPr lang="es-ES" b="1" dirty="0" err="1"/>
              <a:t>CodelistGenerator</a:t>
            </a:r>
            <a:r>
              <a:rPr lang="es-ES" b="1" dirty="0"/>
              <a:t> </a:t>
            </a:r>
            <a:r>
              <a:rPr lang="es-ES" dirty="0"/>
              <a:t>comparado con ATLAS: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Búsqueda de códigos sistemática y eficiente.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Mayor precisión y consistencia en la búsqueda.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Permite expandir la búsqueda incluyendo términos sinónimos y jerárquicos.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Escalabilidad: ideal cuando necesitamos múltiples listas de códigos.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8454EC-14FD-54E4-F282-E5B63339762F}"/>
              </a:ext>
            </a:extLst>
          </p:cNvPr>
          <p:cNvSpPr txBox="1"/>
          <p:nvPr/>
        </p:nvSpPr>
        <p:spPr>
          <a:xfrm>
            <a:off x="2432086" y="5180867"/>
            <a:ext cx="8540337" cy="10215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ES" dirty="0"/>
              <a:t>¿Qué información necesita </a:t>
            </a:r>
            <a:r>
              <a:rPr lang="es-ES" b="1" dirty="0" err="1"/>
              <a:t>CodelistGenerator</a:t>
            </a:r>
            <a:r>
              <a:rPr lang="es-ES" dirty="0"/>
              <a:t> para hacer la búsqueda? </a:t>
            </a:r>
          </a:p>
          <a:p>
            <a:pPr algn="just"/>
            <a:endParaRPr lang="es-ES" dirty="0"/>
          </a:p>
          <a:p>
            <a:pPr algn="ctr"/>
            <a:r>
              <a:rPr lang="es-ES" b="1" dirty="0"/>
              <a:t>Tablas de vocabulario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28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2CA43-29AC-5B96-4547-B4F0C9FE8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5E9560B-0DE0-7AEA-C7BD-1C819E62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9083300" cy="1325563"/>
          </a:xfrm>
        </p:spPr>
        <p:txBody>
          <a:bodyPr/>
          <a:lstStyle/>
          <a:p>
            <a:r>
              <a:rPr lang="es-ES" dirty="0"/>
              <a:t>2. CDM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D7B41DA-C039-04B5-3107-288FBFBE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24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12E734-F3D6-BE91-D878-915B9487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525324D-EDE2-687E-49A5-EF5036B07FA7}"/>
              </a:ext>
            </a:extLst>
          </p:cNvPr>
          <p:cNvSpPr txBox="1"/>
          <p:nvPr/>
        </p:nvSpPr>
        <p:spPr>
          <a:xfrm>
            <a:off x="3031028" y="2073172"/>
            <a:ext cx="8449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Crear el CDM: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highlight>
                  <a:srgbClr val="EDDBDA"/>
                </a:highlight>
              </a:rPr>
              <a:t>Desde conexión a BD OMOP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Desde </a:t>
            </a:r>
            <a:r>
              <a:rPr lang="es-ES" dirty="0" err="1"/>
              <a:t>Athena</a:t>
            </a:r>
            <a:r>
              <a:rPr lang="es-ES" dirty="0"/>
              <a:t> (descargar vocabularios y cargar a una </a:t>
            </a:r>
            <a:r>
              <a:rPr lang="es-ES" dirty="0" err="1"/>
              <a:t>bd</a:t>
            </a:r>
            <a:r>
              <a:rPr lang="es-ES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253052-D9AC-1C43-B54E-A5B854175121}"/>
              </a:ext>
            </a:extLst>
          </p:cNvPr>
          <p:cNvSpPr txBox="1"/>
          <p:nvPr/>
        </p:nvSpPr>
        <p:spPr>
          <a:xfrm>
            <a:off x="3111290" y="3429000"/>
            <a:ext cx="5521721" cy="261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SFMono-Regular"/>
                <a:cs typeface="Courier New" panose="02070309020205020404" pitchFamily="49" charset="0"/>
              </a:rPr>
              <a:t>library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DBI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solidFill>
                  <a:srgbClr val="7030A0"/>
                </a:solidFill>
                <a:latin typeface="SFMono-Regular"/>
                <a:cs typeface="Courier New" panose="02070309020205020404" pitchFamily="49" charset="0"/>
              </a:rPr>
              <a:t>library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CDMConnector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  <a:p>
            <a:endParaRPr lang="en-GB" sz="1600" dirty="0">
              <a:solidFill>
                <a:schemeClr val="accent1"/>
              </a:solidFill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&lt;- 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DBI::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dbConnect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solidFill>
                <a:schemeClr val="accent1"/>
              </a:solidFill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&lt;-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CDMConnector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cdmFromCon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</a:p>
          <a:p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 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con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</a:t>
            </a:r>
          </a:p>
          <a:p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cdmSchema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= 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“</a:t>
            </a:r>
            <a:r>
              <a:rPr lang="en-GB" sz="1600" dirty="0" err="1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omop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”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</a:t>
            </a:r>
            <a:endParaRPr lang="en-GB" sz="1600" dirty="0">
              <a:solidFill>
                <a:srgbClr val="00B050"/>
              </a:solidFill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writeSchema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= 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“results”</a:t>
            </a:r>
          </a:p>
          <a:p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0206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661C8-A124-98F5-8A84-683E85878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28B543-A46D-EDDF-D57E-CE2CD58A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CDM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E4B2CE-BF8C-0C11-9F6C-3D66763A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25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6C3E1F-6ABF-7A3C-9984-26F06DDD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EC4070-A8EF-7333-6355-CAEDECCB64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116"/>
          <a:stretch/>
        </p:blipFill>
        <p:spPr>
          <a:xfrm>
            <a:off x="3102323" y="3157876"/>
            <a:ext cx="6742067" cy="338501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6714ED-AD84-2229-B4AA-97907340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04" y="4862662"/>
            <a:ext cx="1813886" cy="57666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1E86DAB-2863-92E3-860B-10A7101AA0FC}"/>
              </a:ext>
            </a:extLst>
          </p:cNvPr>
          <p:cNvSpPr/>
          <p:nvPr/>
        </p:nvSpPr>
        <p:spPr>
          <a:xfrm>
            <a:off x="3482850" y="3953002"/>
            <a:ext cx="4818229" cy="205063"/>
          </a:xfrm>
          <a:prstGeom prst="rect">
            <a:avLst/>
          </a:prstGeom>
          <a:solidFill>
            <a:schemeClr val="accent4">
              <a:alpha val="17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1146ABC-F5D4-2993-B994-2DAD4E2CACDB}"/>
              </a:ext>
            </a:extLst>
          </p:cNvPr>
          <p:cNvSpPr/>
          <p:nvPr/>
        </p:nvSpPr>
        <p:spPr>
          <a:xfrm>
            <a:off x="3482850" y="5249940"/>
            <a:ext cx="5140766" cy="205063"/>
          </a:xfrm>
          <a:prstGeom prst="rect">
            <a:avLst/>
          </a:prstGeom>
          <a:solidFill>
            <a:schemeClr val="accent4">
              <a:alpha val="17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5ADD3DF-C8D5-B79A-C303-55982E75DD61}"/>
              </a:ext>
            </a:extLst>
          </p:cNvPr>
          <p:cNvSpPr/>
          <p:nvPr/>
        </p:nvSpPr>
        <p:spPr>
          <a:xfrm>
            <a:off x="3482850" y="5755556"/>
            <a:ext cx="3016089" cy="205063"/>
          </a:xfrm>
          <a:prstGeom prst="rect">
            <a:avLst/>
          </a:prstGeom>
          <a:solidFill>
            <a:schemeClr val="accent4">
              <a:alpha val="17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7F8AF1-F7DD-1613-1290-0BB1F923D666}"/>
              </a:ext>
            </a:extLst>
          </p:cNvPr>
          <p:cNvSpPr txBox="1"/>
          <p:nvPr/>
        </p:nvSpPr>
        <p:spPr>
          <a:xfrm>
            <a:off x="3031028" y="2073172"/>
            <a:ext cx="8449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Crear el CDM: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Desde conexión a BD OMOP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highlight>
                  <a:srgbClr val="EDDBDA"/>
                </a:highlight>
              </a:rPr>
              <a:t>Desde </a:t>
            </a:r>
            <a:r>
              <a:rPr lang="es-ES" dirty="0" err="1">
                <a:highlight>
                  <a:srgbClr val="EDDBDA"/>
                </a:highlight>
              </a:rPr>
              <a:t>Athena</a:t>
            </a:r>
            <a:r>
              <a:rPr lang="es-ES" dirty="0">
                <a:highlight>
                  <a:srgbClr val="EDDBDA"/>
                </a:highlight>
              </a:rPr>
              <a:t> (descargar vocabularios y cargar a una </a:t>
            </a:r>
            <a:r>
              <a:rPr lang="es-ES" dirty="0" err="1">
                <a:highlight>
                  <a:srgbClr val="EDDBDA"/>
                </a:highlight>
              </a:rPr>
              <a:t>bd</a:t>
            </a:r>
            <a:r>
              <a:rPr lang="es-ES" dirty="0">
                <a:highlight>
                  <a:srgbClr val="EDDBDA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937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F47E8-23D9-258B-A5A0-C700D7485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E49CB3-B9F8-C103-F5E8-469EC5B6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CDM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F63356B-D594-D481-BFFB-B2D5B4D1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26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B88FC6-785A-8A2D-AB01-A17F0612C1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34863A9-8B7C-EC5E-261C-C81A8589BAB3}"/>
              </a:ext>
            </a:extLst>
          </p:cNvPr>
          <p:cNvSpPr txBox="1"/>
          <p:nvPr/>
        </p:nvSpPr>
        <p:spPr>
          <a:xfrm>
            <a:off x="3129219" y="3546439"/>
            <a:ext cx="8351522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SFMono-Regular"/>
                <a:cs typeface="Courier New" panose="02070309020205020404" pitchFamily="49" charset="0"/>
              </a:rPr>
              <a:t>library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DBI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solidFill>
                  <a:srgbClr val="7030A0"/>
                </a:solidFill>
                <a:latin typeface="SFMono-Regular"/>
                <a:cs typeface="Courier New" panose="02070309020205020404" pitchFamily="49" charset="0"/>
              </a:rPr>
              <a:t>library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CDMConnector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  <a:p>
            <a:endParaRPr lang="en-GB" sz="1600" dirty="0">
              <a:solidFill>
                <a:schemeClr val="accent1"/>
              </a:solidFill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&lt;- 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DBI::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dbConnect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duckdb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duckdb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(“</a:t>
            </a:r>
            <a:r>
              <a:rPr lang="en-GB" sz="1600" dirty="0" err="1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vocab.duckdb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"))</a:t>
            </a:r>
          </a:p>
          <a:p>
            <a:endParaRPr lang="en-GB" sz="1600" dirty="0"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concept_athena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&lt;-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read_delim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("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CONCEPT.csv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 err="1">
                <a:latin typeface="SFMono-Regular"/>
                <a:cs typeface="Courier New" panose="02070309020205020404" pitchFamily="49" charset="0"/>
              </a:rPr>
              <a:t>dbWriteTable</a:t>
            </a:r>
            <a:r>
              <a:rPr lang="en-US" sz="1600" dirty="0">
                <a:latin typeface="SFMono-Regular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FMono-Regular"/>
                <a:cs typeface="Courier New" panose="02070309020205020404" pitchFamily="49" charset="0"/>
              </a:rPr>
              <a:t>db</a:t>
            </a:r>
            <a:r>
              <a:rPr lang="en-US" sz="1600" dirty="0">
                <a:latin typeface="SFMono-Regular"/>
                <a:cs typeface="Courier New" panose="02070309020205020404" pitchFamily="49" charset="0"/>
              </a:rPr>
              <a:t>, "</a:t>
            </a:r>
            <a:r>
              <a:rPr lang="en-US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concept</a:t>
            </a:r>
            <a:r>
              <a:rPr lang="en-US" sz="1600" dirty="0">
                <a:latin typeface="SFMono-Regular"/>
                <a:cs typeface="Courier New" panose="02070309020205020404" pitchFamily="49" charset="0"/>
              </a:rPr>
              <a:t>",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concept_athena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FMono-Regular"/>
                <a:cs typeface="Courier New" panose="02070309020205020404" pitchFamily="49" charset="0"/>
              </a:rPr>
              <a:t>, overwrite = TRUE)</a:t>
            </a:r>
            <a:endParaRPr lang="en-GB" sz="1600" dirty="0">
              <a:latin typeface="SFMono-Regular"/>
              <a:cs typeface="Courier New" panose="02070309020205020404" pitchFamily="49" charset="0"/>
            </a:endParaRPr>
          </a:p>
          <a:p>
            <a:endParaRPr lang="en-GB" sz="1600" dirty="0">
              <a:solidFill>
                <a:schemeClr val="accent1"/>
              </a:solidFill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&lt;-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CDMConnector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cdmFromCon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con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cdm_schema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= 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“main”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write_schema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= 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“main”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F308AC5D-8552-B31D-AD53-D68BB406BF7B}"/>
              </a:ext>
            </a:extLst>
          </p:cNvPr>
          <p:cNvSpPr/>
          <p:nvPr/>
        </p:nvSpPr>
        <p:spPr>
          <a:xfrm rot="10800000">
            <a:off x="8606117" y="4724399"/>
            <a:ext cx="385481" cy="75303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ECE4E88-55D7-0188-8CAB-F1879579D03B}"/>
              </a:ext>
            </a:extLst>
          </p:cNvPr>
          <p:cNvSpPr txBox="1"/>
          <p:nvPr/>
        </p:nvSpPr>
        <p:spPr>
          <a:xfrm>
            <a:off x="9063318" y="4870084"/>
            <a:ext cx="177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</a:rPr>
              <a:t>Repetir para todas las tablas de </a:t>
            </a:r>
            <a:r>
              <a:rPr lang="es-ES" sz="1200" dirty="0" err="1">
                <a:solidFill>
                  <a:srgbClr val="C00000"/>
                </a:solidFill>
              </a:rPr>
              <a:t>vocab</a:t>
            </a:r>
            <a:r>
              <a:rPr lang="es-ES" sz="12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0BC803-6CFE-4A93-D8EE-2764451C7FE2}"/>
              </a:ext>
            </a:extLst>
          </p:cNvPr>
          <p:cNvSpPr txBox="1"/>
          <p:nvPr/>
        </p:nvSpPr>
        <p:spPr>
          <a:xfrm>
            <a:off x="3031028" y="2073172"/>
            <a:ext cx="8449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Crear el CDM: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Desde conexión a BD OMOP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highlight>
                  <a:srgbClr val="EDDBDA"/>
                </a:highlight>
              </a:rPr>
              <a:t>Desde </a:t>
            </a:r>
            <a:r>
              <a:rPr lang="es-ES" dirty="0" err="1">
                <a:highlight>
                  <a:srgbClr val="EDDBDA"/>
                </a:highlight>
              </a:rPr>
              <a:t>Athena</a:t>
            </a:r>
            <a:r>
              <a:rPr lang="es-ES" dirty="0">
                <a:highlight>
                  <a:srgbClr val="EDDBDA"/>
                </a:highlight>
              </a:rPr>
              <a:t> (descargar vocabularios y cargar a una </a:t>
            </a:r>
            <a:r>
              <a:rPr lang="es-ES" dirty="0" err="1">
                <a:highlight>
                  <a:srgbClr val="EDDBDA"/>
                </a:highlight>
              </a:rPr>
              <a:t>bd</a:t>
            </a:r>
            <a:r>
              <a:rPr lang="es-ES" dirty="0">
                <a:highlight>
                  <a:srgbClr val="EDDBDA"/>
                </a:highlight>
              </a:rPr>
              <a:t>)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70CF51E-145A-86C8-D307-0A73E26AFC00}"/>
              </a:ext>
            </a:extLst>
          </p:cNvPr>
          <p:cNvGrpSpPr/>
          <p:nvPr/>
        </p:nvGrpSpPr>
        <p:grpSpPr>
          <a:xfrm>
            <a:off x="381216" y="4255634"/>
            <a:ext cx="3126687" cy="369332"/>
            <a:chOff x="2864440" y="3341234"/>
            <a:chExt cx="3126687" cy="369332"/>
          </a:xfrm>
        </p:grpSpPr>
        <p:sp>
          <p:nvSpPr>
            <p:cNvPr id="14" name="Rectangle 38">
              <a:extLst>
                <a:ext uri="{FF2B5EF4-FFF2-40B4-BE49-F238E27FC236}">
                  <a16:creationId xmlns:a16="http://schemas.microsoft.com/office/drawing/2014/main" id="{0BF77ADC-2602-E1DD-0EF1-417F37A34F94}"/>
                </a:ext>
              </a:extLst>
            </p:cNvPr>
            <p:cNvSpPr/>
            <p:nvPr/>
          </p:nvSpPr>
          <p:spPr>
            <a:xfrm>
              <a:off x="5643065" y="3421498"/>
              <a:ext cx="348062" cy="28906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QuadreDeText 39">
              <a:extLst>
                <a:ext uri="{FF2B5EF4-FFF2-40B4-BE49-F238E27FC236}">
                  <a16:creationId xmlns:a16="http://schemas.microsoft.com/office/drawing/2014/main" id="{C96E1A99-D6C0-4BE9-8E6A-9539E5FADFC4}"/>
                </a:ext>
              </a:extLst>
            </p:cNvPr>
            <p:cNvSpPr txBox="1"/>
            <p:nvPr/>
          </p:nvSpPr>
          <p:spPr>
            <a:xfrm>
              <a:off x="2864440" y="3341234"/>
              <a:ext cx="2750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Base de </a:t>
              </a:r>
              <a:r>
                <a:rPr lang="en-GB" dirty="0" err="1">
                  <a:solidFill>
                    <a:schemeClr val="accent2"/>
                  </a:solidFill>
                </a:rPr>
                <a:t>datos</a:t>
              </a:r>
              <a:r>
                <a:rPr lang="en-GB" dirty="0">
                  <a:solidFill>
                    <a:schemeClr val="accent2"/>
                  </a:solidFill>
                </a:rPr>
                <a:t> </a:t>
              </a:r>
              <a:r>
                <a:rPr lang="en-GB" dirty="0" err="1">
                  <a:solidFill>
                    <a:schemeClr val="accent2"/>
                  </a:solidFill>
                </a:rPr>
                <a:t>vacía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E5E1FEE-F9FF-8641-962D-8F9514073ED6}"/>
              </a:ext>
            </a:extLst>
          </p:cNvPr>
          <p:cNvGrpSpPr/>
          <p:nvPr/>
        </p:nvGrpSpPr>
        <p:grpSpPr>
          <a:xfrm>
            <a:off x="373275" y="4804663"/>
            <a:ext cx="8304560" cy="609762"/>
            <a:chOff x="2856499" y="3421498"/>
            <a:chExt cx="8304560" cy="609762"/>
          </a:xfrm>
        </p:grpSpPr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C2B9AC6A-25FC-C227-0C5C-D4D12463D291}"/>
                </a:ext>
              </a:extLst>
            </p:cNvPr>
            <p:cNvSpPr/>
            <p:nvPr/>
          </p:nvSpPr>
          <p:spPr>
            <a:xfrm>
              <a:off x="5643065" y="3421498"/>
              <a:ext cx="5517994" cy="6097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QuadreDeText 39">
              <a:extLst>
                <a:ext uri="{FF2B5EF4-FFF2-40B4-BE49-F238E27FC236}">
                  <a16:creationId xmlns:a16="http://schemas.microsoft.com/office/drawing/2014/main" id="{D02C35EA-7CBB-C26A-6917-D3F4428F0A3D}"/>
                </a:ext>
              </a:extLst>
            </p:cNvPr>
            <p:cNvSpPr txBox="1"/>
            <p:nvPr/>
          </p:nvSpPr>
          <p:spPr>
            <a:xfrm>
              <a:off x="2856499" y="3516429"/>
              <a:ext cx="2750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 err="1">
                  <a:solidFill>
                    <a:schemeClr val="accent2"/>
                  </a:solidFill>
                </a:rPr>
                <a:t>Escribir</a:t>
              </a:r>
              <a:r>
                <a:rPr lang="en-GB" dirty="0">
                  <a:solidFill>
                    <a:schemeClr val="accent2"/>
                  </a:solidFill>
                </a:rPr>
                <a:t> </a:t>
              </a:r>
              <a:r>
                <a:rPr lang="en-GB" dirty="0" err="1">
                  <a:solidFill>
                    <a:schemeClr val="accent2"/>
                  </a:solidFill>
                </a:rPr>
                <a:t>tablas</a:t>
              </a:r>
              <a:r>
                <a:rPr lang="en-GB" dirty="0">
                  <a:solidFill>
                    <a:schemeClr val="accent2"/>
                  </a:solidFill>
                </a:rPr>
                <a:t> </a:t>
              </a:r>
              <a:r>
                <a:rPr lang="en-GB" dirty="0" err="1">
                  <a:solidFill>
                    <a:schemeClr val="accent2"/>
                  </a:solidFill>
                </a:rPr>
                <a:t>en</a:t>
              </a:r>
              <a:r>
                <a:rPr lang="en-GB" dirty="0">
                  <a:solidFill>
                    <a:schemeClr val="accent2"/>
                  </a:solidFill>
                </a:rPr>
                <a:t> mi bd</a:t>
              </a:r>
            </a:p>
          </p:txBody>
        </p:sp>
      </p:grpSp>
      <p:sp>
        <p:nvSpPr>
          <p:cNvPr id="19" name="QuadreDeText 39">
            <a:extLst>
              <a:ext uri="{FF2B5EF4-FFF2-40B4-BE49-F238E27FC236}">
                <a16:creationId xmlns:a16="http://schemas.microsoft.com/office/drawing/2014/main" id="{7F0DC4EA-54B0-161B-527A-B59028732CD4}"/>
              </a:ext>
            </a:extLst>
          </p:cNvPr>
          <p:cNvSpPr txBox="1"/>
          <p:nvPr/>
        </p:nvSpPr>
        <p:spPr>
          <a:xfrm>
            <a:off x="280322" y="5485431"/>
            <a:ext cx="275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2"/>
                </a:solidFill>
              </a:rPr>
              <a:t>Crear CDM</a:t>
            </a:r>
          </a:p>
        </p:txBody>
      </p:sp>
      <p:sp>
        <p:nvSpPr>
          <p:cNvPr id="20" name="Rectangle 38">
            <a:extLst>
              <a:ext uri="{FF2B5EF4-FFF2-40B4-BE49-F238E27FC236}">
                <a16:creationId xmlns:a16="http://schemas.microsoft.com/office/drawing/2014/main" id="{1FFBC3C0-06AF-FB01-4D00-38052825FEAF}"/>
              </a:ext>
            </a:extLst>
          </p:cNvPr>
          <p:cNvSpPr/>
          <p:nvPr/>
        </p:nvSpPr>
        <p:spPr>
          <a:xfrm>
            <a:off x="3159841" y="5494689"/>
            <a:ext cx="461182" cy="32616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E68D7-C113-1671-5B4F-8BBB14BD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04EF74-C49D-D7BB-5004-877F208F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CDM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2238608-0039-05B1-D48D-D0DF4A86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27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538196-49B7-3F44-80A4-15A5706DCD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0E07773-A4EC-5764-54C7-481BB7A18B67}"/>
              </a:ext>
            </a:extLst>
          </p:cNvPr>
          <p:cNvSpPr txBox="1"/>
          <p:nvPr/>
        </p:nvSpPr>
        <p:spPr>
          <a:xfrm>
            <a:off x="3031028" y="2073172"/>
            <a:ext cx="8449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Crear el CDM: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Desde conexión a BD OMOP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highlight>
                  <a:srgbClr val="EDDBDA"/>
                </a:highlight>
              </a:rPr>
              <a:t>Desde </a:t>
            </a:r>
            <a:r>
              <a:rPr lang="es-ES" dirty="0" err="1">
                <a:highlight>
                  <a:srgbClr val="EDDBDA"/>
                </a:highlight>
              </a:rPr>
              <a:t>Athena</a:t>
            </a:r>
            <a:r>
              <a:rPr lang="es-ES" dirty="0">
                <a:highlight>
                  <a:srgbClr val="EDDBDA"/>
                </a:highlight>
              </a:rPr>
              <a:t> (descargar vocabularios y cargar a una </a:t>
            </a:r>
            <a:r>
              <a:rPr lang="es-ES" dirty="0" err="1">
                <a:highlight>
                  <a:srgbClr val="EDDBDA"/>
                </a:highlight>
              </a:rPr>
              <a:t>bd</a:t>
            </a:r>
            <a:r>
              <a:rPr lang="es-ES" dirty="0">
                <a:highlight>
                  <a:srgbClr val="EDDBDA"/>
                </a:highlight>
              </a:rPr>
              <a:t>)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E776F68-443C-5E95-1E09-9650AB2C8410}"/>
              </a:ext>
            </a:extLst>
          </p:cNvPr>
          <p:cNvGrpSpPr/>
          <p:nvPr/>
        </p:nvGrpSpPr>
        <p:grpSpPr>
          <a:xfrm>
            <a:off x="3164541" y="3323305"/>
            <a:ext cx="7659780" cy="794289"/>
            <a:chOff x="2967318" y="3952035"/>
            <a:chExt cx="7659780" cy="794289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835F230-CE3A-EE0D-064A-728EA1CD2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7318" y="3952035"/>
              <a:ext cx="7659780" cy="7942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A82B6ADE-E035-221C-F064-4744574A2930}"/>
                </a:ext>
              </a:extLst>
            </p:cNvPr>
            <p:cNvCxnSpPr/>
            <p:nvPr/>
          </p:nvCxnSpPr>
          <p:spPr>
            <a:xfrm>
              <a:off x="3962400" y="4231341"/>
              <a:ext cx="40341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4720A1DB-3CF7-3E93-197A-FE4BE3172713}"/>
                </a:ext>
              </a:extLst>
            </p:cNvPr>
            <p:cNvCxnSpPr>
              <a:cxnSpLocks/>
            </p:cNvCxnSpPr>
            <p:nvPr/>
          </p:nvCxnSpPr>
          <p:spPr>
            <a:xfrm>
              <a:off x="4527176" y="4231341"/>
              <a:ext cx="108473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DBDA3AA-2C1A-6FD0-5A6E-BE3927B3EF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023"/>
          <a:stretch/>
        </p:blipFill>
        <p:spPr>
          <a:xfrm>
            <a:off x="3164542" y="4396901"/>
            <a:ext cx="7659780" cy="1950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4270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CB49C-0AE9-8BAC-EF9B-2083C1AA7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B64CD7-F024-FA33-7399-93127B7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09D6C64-C62C-C832-6E02-A4DA6733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28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EF26EB-EE0E-98F8-0A38-84280988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7A29E91-0050-B43C-7BFF-50A40206E271}"/>
              </a:ext>
            </a:extLst>
          </p:cNvPr>
          <p:cNvSpPr txBox="1"/>
          <p:nvPr/>
        </p:nvSpPr>
        <p:spPr>
          <a:xfrm>
            <a:off x="2803932" y="2074701"/>
            <a:ext cx="396957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getVocabVersion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)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F3DE5EA-47DD-9FB5-E6FC-FAB969947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932" y="2503072"/>
            <a:ext cx="1846730" cy="342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4081DE0-0E99-BDE0-DCD9-28FDDBBDB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947" y="3539372"/>
            <a:ext cx="7827533" cy="16808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7C0F01E2-7D90-8E84-6284-48208504DEE6}"/>
              </a:ext>
            </a:extLst>
          </p:cNvPr>
          <p:cNvSpPr txBox="1"/>
          <p:nvPr/>
        </p:nvSpPr>
        <p:spPr>
          <a:xfrm>
            <a:off x="2792947" y="3114276"/>
            <a:ext cx="396957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getVocabularies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)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E3E3961F-2A78-513C-7119-803D85DEE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932" y="5921551"/>
            <a:ext cx="7982620" cy="681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0841DAEC-B061-4271-292C-D8F61D29AD02}"/>
              </a:ext>
            </a:extLst>
          </p:cNvPr>
          <p:cNvSpPr txBox="1"/>
          <p:nvPr/>
        </p:nvSpPr>
        <p:spPr>
          <a:xfrm>
            <a:off x="2792947" y="5471779"/>
            <a:ext cx="396957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getRelationshipId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0421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4D43B-C7E2-7190-7FAF-6D731DDB4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E0102AB-8C28-8C99-5755-D01C5BF3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2F6484-4E5F-AEB4-7F56-254EA4B2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29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64808F-6C34-0039-B103-C5B8DD26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D3B59DCC-5584-2EC5-A291-15EF170628B8}"/>
              </a:ext>
            </a:extLst>
          </p:cNvPr>
          <p:cNvSpPr txBox="1"/>
          <p:nvPr/>
        </p:nvSpPr>
        <p:spPr>
          <a:xfrm>
            <a:off x="2722978" y="2320665"/>
            <a:ext cx="396957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getDomains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)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6149F89-1900-AF98-7A00-707EC2DD1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389" y="2791475"/>
            <a:ext cx="7982621" cy="11144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FB0560C-0B2E-1C43-E0CA-650466C2513D}"/>
              </a:ext>
            </a:extLst>
          </p:cNvPr>
          <p:cNvSpPr txBox="1"/>
          <p:nvPr/>
        </p:nvSpPr>
        <p:spPr>
          <a:xfrm>
            <a:off x="2730424" y="4313767"/>
            <a:ext cx="396957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getDoseForm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3F18D6-5B37-9151-0109-3D8E84B88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162" y="4791274"/>
            <a:ext cx="6457950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90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2E68E-47D2-ADE8-F814-5781D088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734" y="2796059"/>
            <a:ext cx="5437762" cy="2373086"/>
          </a:xfrm>
        </p:spPr>
        <p:txBody>
          <a:bodyPr>
            <a:noAutofit/>
          </a:bodyPr>
          <a:lstStyle/>
          <a:p>
            <a:pPr algn="ctr"/>
            <a:r>
              <a:rPr lang="es-ES" sz="4400" dirty="0"/>
              <a:t>Vocabulario en OMOP</a:t>
            </a:r>
            <a:br>
              <a:rPr lang="es-ES" sz="4400" dirty="0"/>
            </a:br>
            <a:br>
              <a:rPr lang="es-ES" sz="4400" dirty="0"/>
            </a:br>
            <a:r>
              <a:rPr lang="es-ES" sz="4400" dirty="0"/>
              <a:t>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9401A70-8E7F-2EE0-8AAB-C12ECAA1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</a:t>
            </a:fld>
            <a:endParaRPr lang="es-ES" noProof="0"/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7A56E6FD-B045-A5AC-B3B7-C75B1650B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47" y="-70544"/>
            <a:ext cx="1889053" cy="101379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FAFDAB0-147A-B3EF-6E7C-034923182E9D}"/>
              </a:ext>
            </a:extLst>
          </p:cNvPr>
          <p:cNvSpPr txBox="1">
            <a:spLocks/>
          </p:cNvSpPr>
          <p:nvPr/>
        </p:nvSpPr>
        <p:spPr>
          <a:xfrm>
            <a:off x="3470503" y="6391765"/>
            <a:ext cx="5250993" cy="466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+mn-lt"/>
              </a:rPr>
              <a:t>Phenotyping</a:t>
            </a:r>
            <a:r>
              <a:rPr lang="es-ES" sz="2400" dirty="0">
                <a:latin typeface="+mn-lt"/>
              </a:rPr>
              <a:t>: </a:t>
            </a:r>
            <a:r>
              <a:rPr lang="es-ES" sz="2400" dirty="0" err="1">
                <a:latin typeface="+mn-lt"/>
              </a:rPr>
              <a:t>CodelistGenerator</a:t>
            </a:r>
            <a:br>
              <a:rPr lang="es-ES" sz="2400" dirty="0">
                <a:latin typeface="+mn-lt"/>
              </a:rPr>
            </a:br>
            <a:endParaRPr lang="es-E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2858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6E28B-0F70-50DA-ED11-92549A57B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0F2C23-C4E5-DD93-9710-26F09914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674739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685E054-4354-A5AE-C1BA-21B2BBCD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30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EF260F-7858-2E3A-FB02-4CD6C34B9D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2A918F0-ED58-FF44-0D43-7AF3DCE32A14}"/>
              </a:ext>
            </a:extLst>
          </p:cNvPr>
          <p:cNvSpPr txBox="1"/>
          <p:nvPr/>
        </p:nvSpPr>
        <p:spPr>
          <a:xfrm>
            <a:off x="2969109" y="3034553"/>
            <a:ext cx="4122355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getCandidateCodes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 </a:t>
            </a:r>
          </a:p>
          <a:p>
            <a:pPr lvl="1"/>
            <a:r>
              <a:rPr lang="en-GB" sz="1600" dirty="0">
                <a:latin typeface="SFMono-Regular"/>
                <a:cs typeface="Courier New" panose="02070309020205020404" pitchFamily="49" charset="0"/>
              </a:rPr>
              <a:t>keywords,   </a:t>
            </a:r>
          </a:p>
          <a:p>
            <a:pPr lvl="1"/>
            <a:r>
              <a:rPr lang="en-GB" sz="1600" dirty="0">
                <a:latin typeface="SFMono-Regular"/>
                <a:cs typeface="Courier New" panose="02070309020205020404" pitchFamily="49" charset="0"/>
              </a:rPr>
              <a:t>exclude = </a:t>
            </a:r>
            <a:r>
              <a:rPr lang="en-GB" sz="1600" dirty="0">
                <a:solidFill>
                  <a:srgbClr val="0070C0"/>
                </a:solidFill>
                <a:latin typeface="SFMono-Regular"/>
                <a:cs typeface="Courier New" panose="02070309020205020404" pitchFamily="49" charset="0"/>
              </a:rPr>
              <a:t>NULL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</a:t>
            </a:r>
          </a:p>
          <a:p>
            <a:pPr lvl="1"/>
            <a:r>
              <a:rPr lang="en-GB" sz="1600" dirty="0">
                <a:latin typeface="SFMono-Regular"/>
                <a:cs typeface="Courier New" panose="02070309020205020404" pitchFamily="49" charset="0"/>
              </a:rPr>
              <a:t>domains = "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Condition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", 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standardConcept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"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Standard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", 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searchInSynonyms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>
                <a:solidFill>
                  <a:srgbClr val="0070C0"/>
                </a:solidFill>
                <a:latin typeface="SFMono-Regular"/>
                <a:cs typeface="Courier New" panose="02070309020205020404" pitchFamily="49" charset="0"/>
              </a:rPr>
              <a:t>FALSE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searchNonStandard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>
                <a:solidFill>
                  <a:srgbClr val="0070C0"/>
                </a:solidFill>
                <a:latin typeface="SFMono-Regular"/>
                <a:cs typeface="Courier New" panose="02070309020205020404" pitchFamily="49" charset="0"/>
              </a:rPr>
              <a:t>FALSE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includeDescendants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>
                <a:solidFill>
                  <a:srgbClr val="0070C0"/>
                </a:solidFill>
                <a:latin typeface="SFMono-Regular"/>
                <a:cs typeface="Courier New" panose="02070309020205020404" pitchFamily="49" charset="0"/>
              </a:rPr>
              <a:t>TRUE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includeAncestor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>
                <a:solidFill>
                  <a:srgbClr val="0070C0"/>
                </a:solidFill>
                <a:latin typeface="SFMono-Regular"/>
                <a:cs typeface="Courier New" panose="02070309020205020404" pitchFamily="49" charset="0"/>
              </a:rPr>
              <a:t>FALSE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22090F-73CB-530A-24AD-3317D1B11467}"/>
              </a:ext>
            </a:extLst>
          </p:cNvPr>
          <p:cNvSpPr txBox="1"/>
          <p:nvPr/>
        </p:nvSpPr>
        <p:spPr>
          <a:xfrm>
            <a:off x="2843241" y="1942420"/>
            <a:ext cx="8392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Obtener </a:t>
            </a:r>
            <a:r>
              <a:rPr lang="es-ES" b="1" dirty="0"/>
              <a:t>códigos candidatos </a:t>
            </a:r>
            <a:r>
              <a:rPr lang="es-ES" dirty="0"/>
              <a:t>para mis definiciones basado en palabras claves de inclusión / exclusión: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66F2E12-2F36-3B18-1E48-23A4A56A728B}"/>
              </a:ext>
            </a:extLst>
          </p:cNvPr>
          <p:cNvSpPr/>
          <p:nvPr/>
        </p:nvSpPr>
        <p:spPr>
          <a:xfrm>
            <a:off x="3433482" y="5047129"/>
            <a:ext cx="2528047" cy="5199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8BC4D0-9A31-71F0-B0F1-93804BDF9B99}"/>
              </a:ext>
            </a:extLst>
          </p:cNvPr>
          <p:cNvSpPr/>
          <p:nvPr/>
        </p:nvSpPr>
        <p:spPr>
          <a:xfrm>
            <a:off x="3433482" y="4572967"/>
            <a:ext cx="2528047" cy="2042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988A5F1-002C-535D-D73C-EF4613FC19ED}"/>
              </a:ext>
            </a:extLst>
          </p:cNvPr>
          <p:cNvCxnSpPr/>
          <p:nvPr/>
        </p:nvCxnSpPr>
        <p:spPr>
          <a:xfrm>
            <a:off x="5961529" y="4679975"/>
            <a:ext cx="15968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0CD145-758F-EAFE-64D7-212032AE9911}"/>
              </a:ext>
            </a:extLst>
          </p:cNvPr>
          <p:cNvCxnSpPr/>
          <p:nvPr/>
        </p:nvCxnSpPr>
        <p:spPr>
          <a:xfrm>
            <a:off x="5961529" y="5338213"/>
            <a:ext cx="15968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8AB3CE9-A82C-F235-2CFC-173AC767546A}"/>
              </a:ext>
            </a:extLst>
          </p:cNvPr>
          <p:cNvSpPr txBox="1"/>
          <p:nvPr/>
        </p:nvSpPr>
        <p:spPr>
          <a:xfrm>
            <a:off x="7801583" y="4474723"/>
            <a:ext cx="274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Concept_synonym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E27C7BD-694F-D60A-1142-C0FA8CDD71DA}"/>
              </a:ext>
            </a:extLst>
          </p:cNvPr>
          <p:cNvSpPr txBox="1"/>
          <p:nvPr/>
        </p:nvSpPr>
        <p:spPr>
          <a:xfrm>
            <a:off x="7801583" y="5153547"/>
            <a:ext cx="274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Concept_ancestor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C38E162-5598-6483-973E-50802A25337D}"/>
              </a:ext>
            </a:extLst>
          </p:cNvPr>
          <p:cNvSpPr/>
          <p:nvPr/>
        </p:nvSpPr>
        <p:spPr>
          <a:xfrm>
            <a:off x="3449691" y="3596964"/>
            <a:ext cx="1073672" cy="2042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6329E7-8C7C-4CCA-5347-E9A1A3639E94}"/>
              </a:ext>
            </a:extLst>
          </p:cNvPr>
          <p:cNvSpPr/>
          <p:nvPr/>
        </p:nvSpPr>
        <p:spPr>
          <a:xfrm>
            <a:off x="3449691" y="3843335"/>
            <a:ext cx="1501688" cy="2042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0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078D9-79E5-B3E5-6A04-F38F0E6F2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AC6BD16-E64B-08DB-091C-E38AE300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674739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970FD7B-908E-AD0B-CF27-347745CB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31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BE2641-314A-9AA9-8B69-D98024A1D1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BEB99B2-A732-E6AE-6F46-2E9A8058BFE5}"/>
              </a:ext>
            </a:extLst>
          </p:cNvPr>
          <p:cNvSpPr txBox="1"/>
          <p:nvPr/>
        </p:nvSpPr>
        <p:spPr>
          <a:xfrm>
            <a:off x="2955086" y="2987598"/>
            <a:ext cx="357887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getCandidateCodes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 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</a:t>
            </a:r>
          </a:p>
          <a:p>
            <a:r>
              <a:rPr lang="en-GB" sz="1600" dirty="0">
                <a:latin typeface="SFMono-Regular"/>
                <a:cs typeface="Courier New" panose="02070309020205020404" pitchFamily="49" charset="0"/>
              </a:rPr>
              <a:t>keywords = "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Bronchitis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",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searchInSynonyms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F,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includeDescendants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F)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0CA5D31-CFBA-E150-CFD4-B217F741540B}"/>
              </a:ext>
            </a:extLst>
          </p:cNvPr>
          <p:cNvSpPr txBox="1"/>
          <p:nvPr/>
        </p:nvSpPr>
        <p:spPr>
          <a:xfrm>
            <a:off x="7288868" y="2987597"/>
            <a:ext cx="357887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getCandidateCodes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 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</a:t>
            </a:r>
          </a:p>
          <a:p>
            <a:r>
              <a:rPr lang="en-GB" sz="1600" dirty="0">
                <a:latin typeface="SFMono-Regular"/>
                <a:cs typeface="Courier New" panose="02070309020205020404" pitchFamily="49" charset="0"/>
              </a:rPr>
              <a:t>keywords = "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Bronchitis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",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searchInSynonyms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T,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includeDescendants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F)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4EB704C-D715-7C63-0687-D478D4FD6800}"/>
              </a:ext>
            </a:extLst>
          </p:cNvPr>
          <p:cNvSpPr/>
          <p:nvPr/>
        </p:nvSpPr>
        <p:spPr>
          <a:xfrm>
            <a:off x="2955086" y="3789686"/>
            <a:ext cx="2078553" cy="231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B3944B8-0BB1-5B5E-C05A-7722C4AD4569}"/>
              </a:ext>
            </a:extLst>
          </p:cNvPr>
          <p:cNvSpPr/>
          <p:nvPr/>
        </p:nvSpPr>
        <p:spPr>
          <a:xfrm>
            <a:off x="7288868" y="3800043"/>
            <a:ext cx="2078553" cy="231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83FAD2A6-9DDE-749B-09B0-437324442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152" y="4945464"/>
            <a:ext cx="3457575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86D86565-3380-0B03-3A26-C4F1E41E4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747" y="4945464"/>
            <a:ext cx="342900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FD7F8E9-7B93-DA41-F89E-8101A22FE375}"/>
              </a:ext>
            </a:extLst>
          </p:cNvPr>
          <p:cNvCxnSpPr/>
          <p:nvPr/>
        </p:nvCxnSpPr>
        <p:spPr>
          <a:xfrm>
            <a:off x="4744525" y="4394447"/>
            <a:ext cx="0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2C5109C-B442-6579-E8C5-6B3245E8A976}"/>
              </a:ext>
            </a:extLst>
          </p:cNvPr>
          <p:cNvCxnSpPr/>
          <p:nvPr/>
        </p:nvCxnSpPr>
        <p:spPr>
          <a:xfrm>
            <a:off x="9078307" y="4400366"/>
            <a:ext cx="0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2A4CFB5-CC8E-2328-5852-B4E136C22599}"/>
              </a:ext>
            </a:extLst>
          </p:cNvPr>
          <p:cNvSpPr/>
          <p:nvPr/>
        </p:nvSpPr>
        <p:spPr>
          <a:xfrm>
            <a:off x="7438747" y="5285066"/>
            <a:ext cx="3063536" cy="227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1">
            <a:extLst>
              <a:ext uri="{FF2B5EF4-FFF2-40B4-BE49-F238E27FC236}">
                <a16:creationId xmlns:a16="http://schemas.microsoft.com/office/drawing/2014/main" id="{1E720E8B-08FC-6BAD-170A-B7C53A2C0330}"/>
              </a:ext>
            </a:extLst>
          </p:cNvPr>
          <p:cNvSpPr txBox="1"/>
          <p:nvPr/>
        </p:nvSpPr>
        <p:spPr>
          <a:xfrm>
            <a:off x="2852969" y="1930615"/>
            <a:ext cx="8204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Ejemplo 1: Buscar códigos con la palabra “</a:t>
            </a:r>
            <a:r>
              <a:rPr lang="es-ES" dirty="0">
                <a:solidFill>
                  <a:srgbClr val="00B050"/>
                </a:solidFill>
              </a:rPr>
              <a:t>Bronquitis</a:t>
            </a:r>
            <a:r>
              <a:rPr lang="es-ES" dirty="0"/>
              <a:t>” buscando con y sin sinónimos.</a:t>
            </a:r>
          </a:p>
        </p:txBody>
      </p:sp>
    </p:spTree>
    <p:extLst>
      <p:ext uri="{BB962C8B-B14F-4D97-AF65-F5344CB8AC3E}">
        <p14:creationId xmlns:p14="http://schemas.microsoft.com/office/powerpoint/2010/main" val="1776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82C70-B2E3-80DE-98C4-B92FE70DB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EE5BB4-E4D5-1694-E7E0-0B10AEDE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674739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1E1BDDF-ADA9-5FD2-067D-9CE3DDF4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32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E573ACC-B488-3242-C876-96BFC71CC8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F070791-B730-DE9E-9F13-8B55A245966F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Ejemplo 1: Comparar las dos listas resultantes de la búsqueda: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BC27F4-8333-15DD-8694-F85AAFA03C81}"/>
              </a:ext>
            </a:extLst>
          </p:cNvPr>
          <p:cNvSpPr txBox="1"/>
          <p:nvPr/>
        </p:nvSpPr>
        <p:spPr>
          <a:xfrm>
            <a:off x="2971802" y="2910161"/>
            <a:ext cx="68531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compareCodelists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(codes,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codes_with_synonyms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DA21362-BE14-6FDF-83D7-C37E0C77A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0868" y="4032904"/>
            <a:ext cx="8307775" cy="22608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0D47F66-B7D5-D315-B0F8-CF6AB80B2F91}"/>
              </a:ext>
            </a:extLst>
          </p:cNvPr>
          <p:cNvCxnSpPr/>
          <p:nvPr/>
        </p:nvCxnSpPr>
        <p:spPr>
          <a:xfrm>
            <a:off x="6209341" y="3461144"/>
            <a:ext cx="0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281F816-262A-B8DA-BAB4-BAC7E3001B9A}"/>
              </a:ext>
            </a:extLst>
          </p:cNvPr>
          <p:cNvSpPr/>
          <p:nvPr/>
        </p:nvSpPr>
        <p:spPr>
          <a:xfrm>
            <a:off x="4214640" y="5875507"/>
            <a:ext cx="5055819" cy="428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7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00DB290-8756-34BD-2F0E-0C5A3D962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204991E-7F5E-8B3E-897A-C714800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674739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5AE9C87-21A1-EC62-564F-8B6CE17D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33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81534F-DB0D-6F1B-6E09-B27D68FB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6B014B6-B886-581A-B2BA-546CBE0A55FF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Uso de la tabla </a:t>
            </a:r>
            <a:r>
              <a:rPr lang="es-ES" dirty="0" err="1"/>
              <a:t>concept_synonym</a:t>
            </a:r>
            <a:r>
              <a:rPr lang="es-ES" dirty="0"/>
              <a:t>: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57A9190-D0C1-A1E9-5C6A-0ECED79C8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2" y="2983113"/>
            <a:ext cx="8302750" cy="2994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9521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5C4A1-4DE6-565D-DA01-04185BCCA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7DF6904-094D-1609-A4EC-808BD554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674739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04F9F3A-E6F3-EFD7-210C-8D9E9D4D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34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C7DBA8-B840-EBE0-AE8B-DC239E74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B710BA6-A6AE-57D6-0355-DC7A276F6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2" y="4009038"/>
            <a:ext cx="8117755" cy="14947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1483870-5BFD-28F5-7E5C-912E64A5BED9}"/>
              </a:ext>
            </a:extLst>
          </p:cNvPr>
          <p:cNvSpPr/>
          <p:nvPr/>
        </p:nvSpPr>
        <p:spPr>
          <a:xfrm>
            <a:off x="8235571" y="4436080"/>
            <a:ext cx="2818473" cy="20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760643A-7802-550B-1A81-132899AABF54}"/>
              </a:ext>
            </a:extLst>
          </p:cNvPr>
          <p:cNvSpPr/>
          <p:nvPr/>
        </p:nvSpPr>
        <p:spPr>
          <a:xfrm>
            <a:off x="2934400" y="4436080"/>
            <a:ext cx="5274538" cy="2041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C31626-405D-CAE8-F766-4F23EC849186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Ejemplo 1: Uso de la tabla </a:t>
            </a:r>
            <a:r>
              <a:rPr lang="es-ES" dirty="0" err="1"/>
              <a:t>concept_synonym</a:t>
            </a:r>
            <a:r>
              <a:rPr lang="es-ES" dirty="0"/>
              <a:t>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D0BC4D7-7953-FBA8-34CB-F944D6E6CC34}"/>
              </a:ext>
            </a:extLst>
          </p:cNvPr>
          <p:cNvSpPr txBox="1"/>
          <p:nvPr/>
        </p:nvSpPr>
        <p:spPr>
          <a:xfrm>
            <a:off x="2971802" y="2910161"/>
            <a:ext cx="811775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 sz="1600" b="1">
                <a:latin typeface="SFMono-Regular"/>
                <a:cs typeface="Courier New" panose="02070309020205020404" pitchFamily="49" charset="0"/>
              </a:defRPr>
            </a:lvl1pPr>
          </a:lstStyle>
          <a:p>
            <a:r>
              <a:rPr lang="es-ES" b="0" dirty="0" err="1"/>
              <a:t>cdm$concept_synonym</a:t>
            </a:r>
            <a:r>
              <a:rPr lang="es-ES" b="0" dirty="0"/>
              <a:t> %&gt;% </a:t>
            </a:r>
            <a:r>
              <a:rPr lang="es-ES" b="0" dirty="0" err="1"/>
              <a:t>filter</a:t>
            </a:r>
            <a:r>
              <a:rPr lang="es-ES" b="0" dirty="0"/>
              <a:t>(</a:t>
            </a:r>
            <a:r>
              <a:rPr lang="es-ES" b="0" dirty="0" err="1"/>
              <a:t>grepl</a:t>
            </a:r>
            <a:r>
              <a:rPr lang="es-ES" b="0" dirty="0"/>
              <a:t>(</a:t>
            </a:r>
            <a:r>
              <a:rPr lang="es-ES" b="0" dirty="0">
                <a:solidFill>
                  <a:srgbClr val="00B050"/>
                </a:solidFill>
              </a:rPr>
              <a:t>“bronquitis”</a:t>
            </a:r>
            <a:r>
              <a:rPr lang="es-ES" b="0" dirty="0"/>
              <a:t>, </a:t>
            </a:r>
            <a:r>
              <a:rPr lang="es-ES" b="0" dirty="0" err="1"/>
              <a:t>concep_synonym_name</a:t>
            </a:r>
            <a:r>
              <a:rPr lang="es-ES" b="0" dirty="0"/>
              <a:t>))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4068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1DAD0-0BCA-7D22-D251-0028D43EC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CA540C5-28A0-E23E-2940-407B164D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EAEC09F-34F2-50CB-71AF-1576A286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35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4E50E3-FC7B-4A2A-3C31-366906FE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7955E83-6EAA-88D7-5F5F-6DBDED8CB3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48" r="1"/>
          <a:stretch/>
        </p:blipFill>
        <p:spPr>
          <a:xfrm>
            <a:off x="2978074" y="2669894"/>
            <a:ext cx="3354632" cy="19042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15CC96-097D-15B3-13FD-344AB954543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7964" r="12916"/>
          <a:stretch/>
        </p:blipFill>
        <p:spPr>
          <a:xfrm>
            <a:off x="2978074" y="4667115"/>
            <a:ext cx="8172337" cy="2053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BE75E25-BC2F-0927-3F91-D3637FD2204F}"/>
              </a:ext>
            </a:extLst>
          </p:cNvPr>
          <p:cNvSpPr txBox="1"/>
          <p:nvPr/>
        </p:nvSpPr>
        <p:spPr>
          <a:xfrm>
            <a:off x="2852969" y="1930615"/>
            <a:ext cx="8204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Ejemplo 2. Obtener códigos candidatos para definir “</a:t>
            </a:r>
            <a:r>
              <a:rPr lang="es-ES" dirty="0">
                <a:solidFill>
                  <a:srgbClr val="0070C0"/>
                </a:solidFill>
              </a:rPr>
              <a:t>Chlamydia</a:t>
            </a:r>
            <a:r>
              <a:rPr lang="es-ES" dirty="0"/>
              <a:t>” buscando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condiciones </a:t>
            </a:r>
            <a:r>
              <a:rPr lang="es-ES" dirty="0"/>
              <a:t>vs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condiciones+mediciones</a:t>
            </a:r>
            <a:r>
              <a:rPr lang="es-ES" dirty="0"/>
              <a:t>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0A754DB-B729-041D-9262-8EDCB86BB973}"/>
              </a:ext>
            </a:extLst>
          </p:cNvPr>
          <p:cNvSpPr/>
          <p:nvPr/>
        </p:nvSpPr>
        <p:spPr>
          <a:xfrm>
            <a:off x="3079847" y="3378740"/>
            <a:ext cx="2231455" cy="142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EB30FA-4481-B6D9-0C51-82E1404F7970}"/>
              </a:ext>
            </a:extLst>
          </p:cNvPr>
          <p:cNvSpPr/>
          <p:nvPr/>
        </p:nvSpPr>
        <p:spPr>
          <a:xfrm>
            <a:off x="3706238" y="4562272"/>
            <a:ext cx="437745" cy="37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D0532-5E86-E422-AB28-F631FBD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B8F0ED-674D-F127-A732-A4AA93E4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421820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C8A2D36-AC44-2BE0-0058-3CC184FF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36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4FFCF2-2219-7201-D412-37852310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5653A1C-4612-A7F5-27CE-CFC97F07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102"/>
          <a:stretch/>
        </p:blipFill>
        <p:spPr>
          <a:xfrm>
            <a:off x="3063818" y="4765782"/>
            <a:ext cx="7373961" cy="2024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54D4AB-AA79-3B91-8755-55C469D0B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818" y="2697614"/>
            <a:ext cx="3722734" cy="1969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2FEFECBD-4A94-0F34-8C77-279E1BCA3040}"/>
              </a:ext>
            </a:extLst>
          </p:cNvPr>
          <p:cNvSpPr/>
          <p:nvPr/>
        </p:nvSpPr>
        <p:spPr>
          <a:xfrm>
            <a:off x="3063818" y="3448456"/>
            <a:ext cx="3722734" cy="181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11">
            <a:extLst>
              <a:ext uri="{FF2B5EF4-FFF2-40B4-BE49-F238E27FC236}">
                <a16:creationId xmlns:a16="http://schemas.microsoft.com/office/drawing/2014/main" id="{09BC63D1-8997-3054-EEF8-17190870E505}"/>
              </a:ext>
            </a:extLst>
          </p:cNvPr>
          <p:cNvSpPr txBox="1"/>
          <p:nvPr/>
        </p:nvSpPr>
        <p:spPr>
          <a:xfrm>
            <a:off x="2852969" y="1930615"/>
            <a:ext cx="8204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Ejemplo 2. Obtener códigos candidatos para definir “</a:t>
            </a:r>
            <a:r>
              <a:rPr lang="es-ES" dirty="0">
                <a:solidFill>
                  <a:srgbClr val="0070C0"/>
                </a:solidFill>
              </a:rPr>
              <a:t>Chlamydia</a:t>
            </a:r>
            <a:r>
              <a:rPr lang="es-ES" dirty="0"/>
              <a:t>” buscando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condiciones </a:t>
            </a:r>
            <a:r>
              <a:rPr lang="es-ES" dirty="0"/>
              <a:t>vs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condiciones+mediciones</a:t>
            </a:r>
            <a:r>
              <a:rPr lang="es-ES" dirty="0"/>
              <a:t>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E3D846-45CB-0284-7F6D-4848BC019308}"/>
              </a:ext>
            </a:extLst>
          </p:cNvPr>
          <p:cNvSpPr/>
          <p:nvPr/>
        </p:nvSpPr>
        <p:spPr>
          <a:xfrm>
            <a:off x="3822970" y="4649821"/>
            <a:ext cx="437745" cy="3793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9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97A13-4782-75A1-4C1A-2E15C3C5D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5335F6-EE50-5F01-CF22-2B43EFCE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99F103B-5103-023F-D6B6-5C799FE8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37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6E2BC4-6F84-B8C3-56C3-20A69D6E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86EA6FE-B828-AD01-B514-1A7A700B3DA3}"/>
              </a:ext>
            </a:extLst>
          </p:cNvPr>
          <p:cNvSpPr txBox="1"/>
          <p:nvPr/>
        </p:nvSpPr>
        <p:spPr>
          <a:xfrm>
            <a:off x="3008651" y="2899565"/>
            <a:ext cx="536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codesFromCohort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 (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path_to_json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5432B4-AF00-B8D5-1E1B-8DA90A4405E4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Obtener lista de conceptos desde una cohorte previamente definida: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E664A0A-3E0D-2B85-7505-D7E3F19DE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651" y="3576089"/>
            <a:ext cx="7033889" cy="179899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9E626CF-4C01-4CB9-0390-611295486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651" y="3486973"/>
            <a:ext cx="5658166" cy="3031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29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B954D-5F78-2440-E687-BF179A303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3FCB31-3C12-F3B9-81A4-8A6FC88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EF3A2A-9BF3-81B5-1E1C-70A56578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38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0FB8A8-0FDB-56DD-453B-7BF074E6DB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6BEC400-D001-C264-1D91-BE4B025E2EDE}"/>
              </a:ext>
            </a:extLst>
          </p:cNvPr>
          <p:cNvSpPr txBox="1"/>
          <p:nvPr/>
        </p:nvSpPr>
        <p:spPr>
          <a:xfrm>
            <a:off x="3008651" y="2899565"/>
            <a:ext cx="632178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getMappings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(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candidateCodelist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data.frame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concept_id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c(437221)),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nonStandardVocabularies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c("ICD10CM")</a:t>
            </a:r>
          </a:p>
          <a:p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3BEB973-CCD5-A223-17A9-988D7F1B0382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Obtener conceptos mapeados: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E7B3B9-AE42-F97F-F34A-59DA06FD9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96" y="5092853"/>
            <a:ext cx="11153312" cy="43381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14AD4D2-419A-CC56-B064-DB6EFF2C3C5E}"/>
              </a:ext>
            </a:extLst>
          </p:cNvPr>
          <p:cNvSpPr/>
          <p:nvPr/>
        </p:nvSpPr>
        <p:spPr>
          <a:xfrm>
            <a:off x="947003" y="5304512"/>
            <a:ext cx="3997856" cy="222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45D8DEA-ED2E-E17E-AAE1-EF40DD0BEA19}"/>
              </a:ext>
            </a:extLst>
          </p:cNvPr>
          <p:cNvSpPr/>
          <p:nvPr/>
        </p:nvSpPr>
        <p:spPr>
          <a:xfrm>
            <a:off x="4962616" y="5304512"/>
            <a:ext cx="6912391" cy="2221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FF96603-E013-3A65-0E55-36A0ADA867C8}"/>
              </a:ext>
            </a:extLst>
          </p:cNvPr>
          <p:cNvCxnSpPr/>
          <p:nvPr/>
        </p:nvCxnSpPr>
        <p:spPr>
          <a:xfrm>
            <a:off x="6096000" y="4323425"/>
            <a:ext cx="0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3F76B-833F-E6A8-5356-AC4F344E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43154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A579F0D-D0C9-80B0-6492-92622FB9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39</a:t>
            </a:fld>
            <a:endParaRPr lang="es-ES" noProof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3BCEC4-E627-DAF3-E74E-00E1F88E7086}"/>
              </a:ext>
            </a:extLst>
          </p:cNvPr>
          <p:cNvSpPr txBox="1"/>
          <p:nvPr/>
        </p:nvSpPr>
        <p:spPr>
          <a:xfrm>
            <a:off x="2863383" y="2961154"/>
            <a:ext cx="821369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800" b="1" dirty="0">
                <a:latin typeface="SFMono-Regular"/>
                <a:cs typeface="Courier New" panose="02070309020205020404" pitchFamily="49" charset="0"/>
              </a:rPr>
              <a:t>:: </a:t>
            </a:r>
            <a:r>
              <a:rPr lang="es-ES" b="1" dirty="0" err="1">
                <a:latin typeface="SFMono-Regular"/>
              </a:rPr>
              <a:t>getDrugIngredientCodes</a:t>
            </a:r>
            <a:r>
              <a:rPr lang="es-ES" dirty="0">
                <a:latin typeface="SFMono-Regular"/>
              </a:rPr>
              <a:t>(</a:t>
            </a:r>
            <a:r>
              <a:rPr lang="es-ES" dirty="0" err="1">
                <a:latin typeface="SFMono-Regular"/>
              </a:rPr>
              <a:t>cdm</a:t>
            </a:r>
            <a:r>
              <a:rPr lang="es-ES" dirty="0">
                <a:latin typeface="SFMono-Regular"/>
              </a:rPr>
              <a:t> = </a:t>
            </a:r>
            <a:r>
              <a:rPr lang="es-ES" dirty="0" err="1">
                <a:latin typeface="SFMono-Regular"/>
              </a:rPr>
              <a:t>cdm</a:t>
            </a:r>
            <a:r>
              <a:rPr lang="es-ES" dirty="0">
                <a:latin typeface="SFMono-Regular"/>
              </a:rPr>
              <a:t>, c("</a:t>
            </a:r>
            <a:r>
              <a:rPr lang="es-ES" dirty="0" err="1">
                <a:latin typeface="SFMono-Regular"/>
              </a:rPr>
              <a:t>acetaminophen</a:t>
            </a:r>
            <a:r>
              <a:rPr lang="es-ES" dirty="0">
                <a:latin typeface="SFMono-Regular"/>
              </a:rPr>
              <a:t>”))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639CFD9-CD87-5AE0-ED31-59636D252104}"/>
              </a:ext>
            </a:extLst>
          </p:cNvPr>
          <p:cNvSpPr txBox="1"/>
          <p:nvPr/>
        </p:nvSpPr>
        <p:spPr>
          <a:xfrm>
            <a:off x="2863383" y="5052440"/>
            <a:ext cx="389836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800" b="1" dirty="0">
                <a:latin typeface="SFMono-Regular"/>
                <a:cs typeface="Courier New" panose="02070309020205020404" pitchFamily="49" charset="0"/>
              </a:rPr>
              <a:t>:: </a:t>
            </a:r>
            <a:r>
              <a:rPr lang="es-ES" b="1" dirty="0" err="1">
                <a:latin typeface="SFMono-Regular"/>
              </a:rPr>
              <a:t>getATCCodes</a:t>
            </a:r>
            <a:r>
              <a:rPr lang="es-ES" dirty="0">
                <a:latin typeface="SFMono-Regular"/>
              </a:rPr>
              <a:t>(</a:t>
            </a:r>
          </a:p>
          <a:p>
            <a:pPr lvl="1"/>
            <a:r>
              <a:rPr lang="es-ES" dirty="0" err="1">
                <a:latin typeface="SFMono-Regular"/>
              </a:rPr>
              <a:t>cdm</a:t>
            </a:r>
            <a:r>
              <a:rPr lang="es-ES" dirty="0">
                <a:latin typeface="SFMono-Regular"/>
              </a:rPr>
              <a:t> = </a:t>
            </a:r>
            <a:r>
              <a:rPr lang="es-ES" dirty="0" err="1">
                <a:latin typeface="SFMono-Regular"/>
              </a:rPr>
              <a:t>cdm</a:t>
            </a:r>
            <a:r>
              <a:rPr lang="es-ES" dirty="0">
                <a:latin typeface="SFMono-Regular"/>
              </a:rPr>
              <a:t>,</a:t>
            </a:r>
          </a:p>
          <a:p>
            <a:pPr lvl="1"/>
            <a:r>
              <a:rPr lang="es-ES" dirty="0" err="1">
                <a:latin typeface="SFMono-Regular"/>
              </a:rPr>
              <a:t>level</a:t>
            </a:r>
            <a:r>
              <a:rPr lang="es-ES" dirty="0">
                <a:latin typeface="SFMono-Regular"/>
              </a:rPr>
              <a:t> = c("ATC 1st"),</a:t>
            </a:r>
          </a:p>
          <a:p>
            <a:pPr lvl="1"/>
            <a:r>
              <a:rPr lang="es-ES" dirty="0" err="1">
                <a:latin typeface="SFMono-Regular"/>
              </a:rPr>
              <a:t>Name</a:t>
            </a:r>
            <a:r>
              <a:rPr lang="es-ES" dirty="0">
                <a:latin typeface="SFMono-Regular"/>
              </a:rPr>
              <a:t> = </a:t>
            </a:r>
            <a:r>
              <a:rPr lang="es-ES" b="0" i="0" dirty="0">
                <a:solidFill>
                  <a:srgbClr val="000000"/>
                </a:solidFill>
                <a:effectLst/>
                <a:latin typeface="SFMono-Regular"/>
              </a:rPr>
              <a:t>c("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SFMono-Regular"/>
              </a:rPr>
              <a:t>Dermatologicals</a:t>
            </a:r>
            <a:r>
              <a:rPr lang="es-ES" b="0" i="0" dirty="0">
                <a:solidFill>
                  <a:srgbClr val="000000"/>
                </a:solidFill>
                <a:effectLst/>
                <a:latin typeface="SFMono-Regular"/>
              </a:rPr>
              <a:t>"</a:t>
            </a:r>
            <a:r>
              <a:rPr lang="es-ES" dirty="0">
                <a:latin typeface="SFMono-Regular"/>
              </a:rPr>
              <a:t>)</a:t>
            </a:r>
          </a:p>
          <a:p>
            <a:pPr lvl="1"/>
            <a:r>
              <a:rPr lang="es-ES" dirty="0">
                <a:latin typeface="SFMono-Regular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92CA9F-FC3C-BF3D-5CB6-F86FC816F525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Otras funciones específicas para fármacos: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0B1DD0-647D-C8EF-029A-9CD566EB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B1EE5F5-1E6D-BCDF-AD9F-E5FA0E8EF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2152" y="3527514"/>
            <a:ext cx="8852648" cy="109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9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3C989-2480-7FCB-ABE9-518AA4F9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42C7E11-7634-7A32-A477-7C4207EF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516921C-FA3C-13AF-DA45-71B8CAE0802A}"/>
              </a:ext>
            </a:extLst>
          </p:cNvPr>
          <p:cNvSpPr txBox="1">
            <a:spLocks/>
          </p:cNvSpPr>
          <p:nvPr/>
        </p:nvSpPr>
        <p:spPr>
          <a:xfrm>
            <a:off x="3270833" y="256745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1. Vocabulario en OMOP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F71FC1-AD8B-C5F3-EE7F-44B810BCFF14}"/>
              </a:ext>
            </a:extLst>
          </p:cNvPr>
          <p:cNvSpPr txBox="1"/>
          <p:nvPr/>
        </p:nvSpPr>
        <p:spPr>
          <a:xfrm>
            <a:off x="766004" y="2501037"/>
            <a:ext cx="10508548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u="sng" dirty="0"/>
              <a:t>Características de OMOP CDM</a:t>
            </a:r>
          </a:p>
          <a:p>
            <a:endParaRPr lang="es-E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Uso de vocabularios estandarizados: </a:t>
            </a:r>
            <a:r>
              <a:rPr lang="es-ES" dirty="0"/>
              <a:t>permite garantizar que los registros de salud tengan una representación uniforme y consistente. Hay un </a:t>
            </a:r>
            <a:r>
              <a:rPr lang="es-ES" b="1" dirty="0"/>
              <a:t>repositorio online (ATHENA) </a:t>
            </a:r>
            <a:r>
              <a:rPr lang="es-ES" dirty="0"/>
              <a:t>disponible para acceder a los vocabularios estandarizados.</a:t>
            </a:r>
          </a:p>
          <a:p>
            <a:pPr algn="just"/>
            <a:endParaRPr lang="es-E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Datos representados mediante conceptos: </a:t>
            </a:r>
            <a:r>
              <a:rPr lang="es-ES" dirty="0"/>
              <a:t>se identifican por medio de identificadores únicos (CONCEPT_ID) provenientes de vocabularios estandarizados.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Mantenimiento de códigos fuentes: </a:t>
            </a:r>
            <a:r>
              <a:rPr lang="es-ES" dirty="0"/>
              <a:t>Aunque todos los códigos se convierten a vocabularios estándar, el modelo también guarda los códigos originales de la fuente.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0731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900F4-F24C-4114-E9BD-1D74023D0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241F6-3896-74FA-5583-429C3142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356E102-F107-3B00-BCCA-4D4035FA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40</a:t>
            </a:fld>
            <a:endParaRPr lang="es-ES" noProof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602914-D354-F4C1-6000-78CEC227B082}"/>
              </a:ext>
            </a:extLst>
          </p:cNvPr>
          <p:cNvSpPr txBox="1"/>
          <p:nvPr/>
        </p:nvSpPr>
        <p:spPr>
          <a:xfrm>
            <a:off x="2555899" y="3216614"/>
            <a:ext cx="7660341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 sz="1600" b="1">
                <a:latin typeface="SFMono-Regular"/>
                <a:cs typeface="Courier New" panose="02070309020205020404" pitchFamily="49" charset="0"/>
              </a:defRPr>
            </a:lvl1pPr>
            <a:lvl2pPr lvl="1">
              <a:defRPr sz="1600">
                <a:latin typeface="SFMono-Regular"/>
                <a:cs typeface="Courier New" panose="02070309020205020404" pitchFamily="49" charset="0"/>
              </a:defRPr>
            </a:lvl2pPr>
          </a:lstStyle>
          <a:p>
            <a:r>
              <a:rPr lang="es-ES" b="0" dirty="0" err="1"/>
              <a:t>chlamydia_code_use</a:t>
            </a:r>
            <a:r>
              <a:rPr lang="es-ES" b="0" dirty="0"/>
              <a:t> &lt;- </a:t>
            </a:r>
            <a:r>
              <a:rPr lang="es-ES" dirty="0" err="1"/>
              <a:t>CodelistGenerator</a:t>
            </a:r>
            <a:r>
              <a:rPr lang="es-ES" dirty="0"/>
              <a:t>::</a:t>
            </a:r>
            <a:r>
              <a:rPr lang="es-ES" dirty="0" err="1"/>
              <a:t>summariseCodeUse</a:t>
            </a:r>
            <a:r>
              <a:rPr lang="es-ES" b="0" dirty="0"/>
              <a:t>(</a:t>
            </a:r>
          </a:p>
          <a:p>
            <a:pPr lvl="1"/>
            <a:r>
              <a:rPr lang="es-ES" b="0" dirty="0" err="1"/>
              <a:t>chlamydia_cs</a:t>
            </a:r>
            <a:r>
              <a:rPr lang="es-ES" b="0" dirty="0"/>
              <a:t>,   </a:t>
            </a:r>
          </a:p>
          <a:p>
            <a:pPr lvl="1"/>
            <a:r>
              <a:rPr lang="es-ES" b="0" dirty="0" err="1"/>
              <a:t>byYear</a:t>
            </a:r>
            <a:r>
              <a:rPr lang="es-ES" b="0" dirty="0"/>
              <a:t> = TRUE,   </a:t>
            </a:r>
          </a:p>
          <a:p>
            <a:pPr lvl="1"/>
            <a:r>
              <a:rPr lang="es-ES" b="0" dirty="0" err="1"/>
              <a:t>bySex</a:t>
            </a:r>
            <a:r>
              <a:rPr lang="es-ES" b="0" dirty="0"/>
              <a:t> = TRUE,   </a:t>
            </a:r>
          </a:p>
          <a:p>
            <a:pPr lvl="1"/>
            <a:r>
              <a:rPr lang="es-ES" b="0" dirty="0" err="1"/>
              <a:t>ageGroup</a:t>
            </a:r>
            <a:r>
              <a:rPr lang="es-ES" b="0" dirty="0"/>
              <a:t> = </a:t>
            </a:r>
            <a:r>
              <a:rPr lang="es-ES" b="0" dirty="0" err="1"/>
              <a:t>list</a:t>
            </a:r>
            <a:r>
              <a:rPr lang="es-ES" b="0" dirty="0"/>
              <a:t>(c(0,17),c(18,150)),  </a:t>
            </a:r>
          </a:p>
          <a:p>
            <a:pPr lvl="1"/>
            <a:r>
              <a:rPr lang="es-ES" b="0" dirty="0" err="1"/>
              <a:t>cdm</a:t>
            </a:r>
            <a:r>
              <a:rPr lang="es-ES" b="0" dirty="0"/>
              <a:t>= </a:t>
            </a:r>
            <a:r>
              <a:rPr lang="es-ES" b="0" dirty="0" err="1"/>
              <a:t>cdm_sidiap</a:t>
            </a:r>
            <a:r>
              <a:rPr lang="es-ES" b="0" dirty="0"/>
              <a:t>  ) %&gt;%   </a:t>
            </a:r>
          </a:p>
          <a:p>
            <a:r>
              <a:rPr lang="es-ES" dirty="0" err="1"/>
              <a:t>omopgenerics</a:t>
            </a:r>
            <a:r>
              <a:rPr lang="es-ES" dirty="0"/>
              <a:t>::</a:t>
            </a:r>
            <a:r>
              <a:rPr lang="es-ES" dirty="0" err="1"/>
              <a:t>suppress</a:t>
            </a:r>
            <a:r>
              <a:rPr lang="es-ES" b="0" dirty="0"/>
              <a:t>(</a:t>
            </a:r>
            <a:r>
              <a:rPr lang="es-ES" b="0" dirty="0" err="1"/>
              <a:t>minCellCount</a:t>
            </a:r>
            <a:r>
              <a:rPr lang="es-ES" b="0" dirty="0"/>
              <a:t> = 5)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06C500-9D17-EFEA-A1C6-A936A6D3E9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2783CD5-013C-9C9E-55FB-5625903C65C2}"/>
              </a:ext>
            </a:extLst>
          </p:cNvPr>
          <p:cNvSpPr txBox="1"/>
          <p:nvPr/>
        </p:nvSpPr>
        <p:spPr>
          <a:xfrm>
            <a:off x="2482657" y="2277416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Resumir el uso de códigos en nuestra base de datos: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A82E3F-7295-43B7-27FE-B9DA8DEA5405}"/>
              </a:ext>
            </a:extLst>
          </p:cNvPr>
          <p:cNvSpPr txBox="1"/>
          <p:nvPr/>
        </p:nvSpPr>
        <p:spPr>
          <a:xfrm>
            <a:off x="2555898" y="5800366"/>
            <a:ext cx="766034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 sz="1600" b="1">
                <a:latin typeface="SFMono-Regular"/>
                <a:cs typeface="Courier New" panose="02070309020205020404" pitchFamily="49" charset="0"/>
              </a:defRPr>
            </a:lvl1pPr>
            <a:lvl2pPr lvl="1">
              <a:defRPr sz="1600">
                <a:latin typeface="SFMono-Regular"/>
                <a:cs typeface="Courier New" panose="02070309020205020404" pitchFamily="49" charset="0"/>
              </a:defRPr>
            </a:lvl2pPr>
          </a:lstStyle>
          <a:p>
            <a:r>
              <a:rPr lang="es-ES" dirty="0" err="1"/>
              <a:t>CodelistGenerator</a:t>
            </a:r>
            <a:r>
              <a:rPr lang="es-ES" dirty="0"/>
              <a:t>::</a:t>
            </a:r>
            <a:r>
              <a:rPr lang="es-ES" dirty="0" err="1"/>
              <a:t>tableCodeUse</a:t>
            </a:r>
            <a:r>
              <a:rPr lang="es-ES" b="0" dirty="0"/>
              <a:t>(</a:t>
            </a:r>
            <a:r>
              <a:rPr lang="es-ES" b="0" dirty="0" err="1"/>
              <a:t>chlamydia_code_use</a:t>
            </a:r>
            <a:r>
              <a:rPr lang="es-ES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2121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C8C7E-96DB-C17F-3B92-40B02597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6AC6EDF-92C1-D370-F761-C148B9F3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41</a:t>
            </a:fld>
            <a:endParaRPr lang="es-ES" noProof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3B3A3D-DC02-8D6C-8B83-E33A359C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74" y="3509724"/>
            <a:ext cx="8799010" cy="2837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C94F16-C8BC-2C67-1E1C-BAF19CAC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9432932-0ED0-732A-92FD-BD46DE061A32}"/>
              </a:ext>
            </a:extLst>
          </p:cNvPr>
          <p:cNvSpPr txBox="1"/>
          <p:nvPr/>
        </p:nvSpPr>
        <p:spPr>
          <a:xfrm>
            <a:off x="2482657" y="2277416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Resumir el uso de códigos en nuestra base de datos: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ABCB4C-4392-7B25-503E-5CD1D6BA0A28}"/>
              </a:ext>
            </a:extLst>
          </p:cNvPr>
          <p:cNvSpPr txBox="1"/>
          <p:nvPr/>
        </p:nvSpPr>
        <p:spPr>
          <a:xfrm>
            <a:off x="2617674" y="2865276"/>
            <a:ext cx="766034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 sz="1600" b="1">
                <a:latin typeface="SFMono-Regular"/>
                <a:cs typeface="Courier New" panose="02070309020205020404" pitchFamily="49" charset="0"/>
              </a:defRPr>
            </a:lvl1pPr>
            <a:lvl2pPr lvl="1">
              <a:defRPr sz="1600">
                <a:latin typeface="SFMono-Regular"/>
                <a:cs typeface="Courier New" panose="02070309020205020404" pitchFamily="49" charset="0"/>
              </a:defRPr>
            </a:lvl2pPr>
          </a:lstStyle>
          <a:p>
            <a:r>
              <a:rPr lang="es-ES" dirty="0" err="1"/>
              <a:t>CodelistGenerator</a:t>
            </a:r>
            <a:r>
              <a:rPr lang="es-ES" dirty="0"/>
              <a:t>::</a:t>
            </a:r>
            <a:r>
              <a:rPr lang="es-ES" dirty="0" err="1"/>
              <a:t>tableCodeUse</a:t>
            </a:r>
            <a:r>
              <a:rPr lang="es-ES" b="0" dirty="0"/>
              <a:t>(</a:t>
            </a:r>
            <a:r>
              <a:rPr lang="es-ES" b="0" dirty="0" err="1"/>
              <a:t>chlamydia_code_use</a:t>
            </a:r>
            <a:r>
              <a:rPr lang="es-ES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4412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5AD7A-7987-D1E4-F0E3-C5B5CF53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DE9BC-CF59-5653-7391-6C36F3C8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913" y="2796059"/>
            <a:ext cx="5437762" cy="2373086"/>
          </a:xfrm>
        </p:spPr>
        <p:txBody>
          <a:bodyPr>
            <a:noAutofit/>
          </a:bodyPr>
          <a:lstStyle/>
          <a:p>
            <a:pPr algn="ctr"/>
            <a:r>
              <a:rPr lang="es-ES" sz="4400" dirty="0"/>
              <a:t>Instanciar cohortes con listado de códigos</a:t>
            </a:r>
            <a:br>
              <a:rPr lang="es-ES" sz="4400" dirty="0"/>
            </a:br>
            <a:br>
              <a:rPr lang="es-ES" sz="4400" dirty="0"/>
            </a:br>
            <a:r>
              <a:rPr lang="es-ES" sz="4400" dirty="0"/>
              <a:t>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1A6AF42-3B5B-5565-24E7-9510C0B0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42</a:t>
            </a:fld>
            <a:endParaRPr lang="es-ES" noProof="0"/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A5DE0CCA-E81D-45A9-9C61-2FB0F7974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47" y="-70544"/>
            <a:ext cx="1889053" cy="101379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F990D62-8D4C-C57A-5AB2-6F403E560057}"/>
              </a:ext>
            </a:extLst>
          </p:cNvPr>
          <p:cNvSpPr txBox="1">
            <a:spLocks/>
          </p:cNvSpPr>
          <p:nvPr/>
        </p:nvSpPr>
        <p:spPr>
          <a:xfrm>
            <a:off x="3470503" y="6391765"/>
            <a:ext cx="5250993" cy="466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+mn-lt"/>
              </a:rPr>
              <a:t>Phenotyping</a:t>
            </a:r>
            <a:r>
              <a:rPr lang="es-ES" sz="2400" dirty="0">
                <a:latin typeface="+mn-lt"/>
              </a:rPr>
              <a:t>: </a:t>
            </a:r>
            <a:r>
              <a:rPr lang="es-ES" sz="2400" dirty="0" err="1">
                <a:latin typeface="+mn-lt"/>
              </a:rPr>
              <a:t>CodelistGenerator</a:t>
            </a:r>
            <a:br>
              <a:rPr lang="es-ES" sz="2400" dirty="0">
                <a:latin typeface="+mn-lt"/>
              </a:rPr>
            </a:br>
            <a:endParaRPr lang="es-E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885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2D65A-5F8C-04FC-09F8-B48A816E7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11AFEC72-A5B6-660E-70C1-3E32F6401892}"/>
              </a:ext>
            </a:extLst>
          </p:cNvPr>
          <p:cNvSpPr/>
          <p:nvPr/>
        </p:nvSpPr>
        <p:spPr>
          <a:xfrm>
            <a:off x="2734961" y="3107867"/>
            <a:ext cx="6642497" cy="3239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D12A7E-9595-278A-5C7B-10148BEC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10513266" cy="1325563"/>
          </a:xfrm>
        </p:spPr>
        <p:txBody>
          <a:bodyPr/>
          <a:lstStyle/>
          <a:p>
            <a:r>
              <a:rPr lang="es-ES" dirty="0"/>
              <a:t>3. Cohortes a partir de </a:t>
            </a:r>
            <a:r>
              <a:rPr lang="es-ES" dirty="0" err="1"/>
              <a:t>codelists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2BC5597-296E-DA94-B210-88A0326C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43</a:t>
            </a:fld>
            <a:endParaRPr lang="es-ES" noProof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46CAC6-D706-12D2-5C53-A4B19FFD42DD}"/>
              </a:ext>
            </a:extLst>
          </p:cNvPr>
          <p:cNvSpPr txBox="1"/>
          <p:nvPr/>
        </p:nvSpPr>
        <p:spPr>
          <a:xfrm>
            <a:off x="2512115" y="2168583"/>
            <a:ext cx="94446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/>
              <a:t>CDMConnector</a:t>
            </a:r>
            <a:r>
              <a:rPr lang="es-ES" sz="2000" b="1" dirty="0"/>
              <a:t> </a:t>
            </a:r>
            <a:r>
              <a:rPr lang="es-ES" sz="2000" dirty="0"/>
              <a:t>nos permite crear cohortes a partir de listas de códigos.</a:t>
            </a:r>
            <a:endParaRPr lang="es-ES" sz="2000" b="1" dirty="0">
              <a:solidFill>
                <a:srgbClr val="7030A0"/>
              </a:solidFill>
            </a:endParaRPr>
          </a:p>
          <a:p>
            <a:endParaRPr lang="es-ES" sz="2000" b="1" dirty="0">
              <a:solidFill>
                <a:srgbClr val="7030A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004837-A821-8195-540D-F1A9B398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5" y="4289320"/>
            <a:ext cx="1452061" cy="16306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82753F-8804-3C17-3BAA-7D3130FD3D9F}"/>
              </a:ext>
            </a:extLst>
          </p:cNvPr>
          <p:cNvSpPr txBox="1"/>
          <p:nvPr/>
        </p:nvSpPr>
        <p:spPr>
          <a:xfrm>
            <a:off x="2814541" y="3128035"/>
            <a:ext cx="53453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effectLst/>
                <a:latin typeface="SFMono-Regular"/>
              </a:rPr>
              <a:t>cdm</a:t>
            </a:r>
            <a:r>
              <a:rPr lang="es-ES" b="0" i="0" dirty="0">
                <a:effectLst/>
                <a:latin typeface="SFMono-Regular"/>
              </a:rPr>
              <a:t> &lt;- </a:t>
            </a:r>
            <a:r>
              <a:rPr lang="es-ES" b="0" i="0" dirty="0" err="1">
                <a:effectLst/>
                <a:latin typeface="SFMono-Regular"/>
              </a:rPr>
              <a:t>cdm</a:t>
            </a:r>
            <a:r>
              <a:rPr lang="es-ES" b="0" i="0" dirty="0"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SFMono-Regular"/>
              </a:rPr>
              <a:t>%&gt;%</a:t>
            </a:r>
          </a:p>
          <a:p>
            <a:r>
              <a:rPr lang="es-ES" b="0" i="0" dirty="0">
                <a:effectLst/>
                <a:latin typeface="SFMono-Regular"/>
              </a:rPr>
              <a:t>   </a:t>
            </a:r>
            <a:r>
              <a:rPr lang="es-ES" b="1" i="0" dirty="0" err="1">
                <a:effectLst/>
                <a:latin typeface="SFMono-Regular"/>
              </a:rPr>
              <a:t>CDMConnector</a:t>
            </a:r>
            <a:r>
              <a:rPr lang="es-ES" b="1" i="0" dirty="0">
                <a:effectLst/>
                <a:latin typeface="SFMono-Regular"/>
              </a:rPr>
              <a:t>::</a:t>
            </a:r>
            <a:r>
              <a:rPr lang="es-ES" b="1" i="0" dirty="0" err="1">
                <a:effectLst/>
                <a:latin typeface="SFMono-Regular"/>
              </a:rPr>
              <a:t>generateConceptCohortSet</a:t>
            </a:r>
            <a:r>
              <a:rPr lang="es-ES" b="0" i="0" dirty="0">
                <a:effectLst/>
                <a:latin typeface="SFMono-Regular"/>
              </a:rPr>
              <a:t>(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name</a:t>
            </a:r>
            <a:r>
              <a:rPr lang="es-ES" b="0" i="0" dirty="0">
                <a:solidFill>
                  <a:srgbClr val="002060"/>
                </a:solidFill>
                <a:effectLst/>
                <a:latin typeface="SFMono-Regular"/>
              </a:rPr>
              <a:t> = 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 err="1">
                <a:solidFill>
                  <a:srgbClr val="20794D"/>
                </a:solidFill>
                <a:effectLst/>
                <a:latin typeface="SFMono-Regular"/>
              </a:rPr>
              <a:t>cohort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conceptSet</a:t>
            </a:r>
            <a:r>
              <a:rPr lang="es-ES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s-ES" b="0" i="0" dirty="0" err="1">
                <a:solidFill>
                  <a:srgbClr val="4758AB"/>
                </a:solidFill>
                <a:effectLst/>
                <a:latin typeface="SFMono-Regular"/>
              </a:rPr>
              <a:t>list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</a:p>
          <a:p>
            <a:pPr lvl="2"/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“chlamydia"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= list1_concepts_id,</a:t>
            </a:r>
          </a:p>
          <a:p>
            <a:pPr lvl="2"/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“</a:t>
            </a:r>
            <a:r>
              <a:rPr lang="es-ES" b="0" i="0" dirty="0" err="1">
                <a:solidFill>
                  <a:srgbClr val="20794D"/>
                </a:solidFill>
                <a:effectLst/>
                <a:latin typeface="SFMono-Regular"/>
              </a:rPr>
              <a:t>gonorrhea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= list2_concepts_id))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limit</a:t>
            </a:r>
            <a:r>
              <a:rPr lang="es-ES" b="0" i="0" dirty="0">
                <a:solidFill>
                  <a:srgbClr val="002060"/>
                </a:solidFill>
                <a:effectLst/>
                <a:latin typeface="SFMono-Regular"/>
              </a:rPr>
              <a:t> =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 err="1">
                <a:solidFill>
                  <a:srgbClr val="20794D"/>
                </a:solidFill>
                <a:effectLst/>
                <a:latin typeface="SFMono-Regular"/>
              </a:rPr>
              <a:t>first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requiredObservation</a:t>
            </a:r>
            <a:r>
              <a:rPr lang="es-ES" b="0" i="0" dirty="0">
                <a:solidFill>
                  <a:srgbClr val="002060"/>
                </a:solidFill>
                <a:effectLst/>
                <a:latin typeface="SFMono-Regular"/>
              </a:rPr>
              <a:t> =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4758AB"/>
                </a:solidFill>
                <a:effectLst/>
                <a:latin typeface="SFMono-Regular"/>
              </a:rPr>
              <a:t>c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es-ES" b="0" i="0" dirty="0">
                <a:solidFill>
                  <a:srgbClr val="AD0000"/>
                </a:solidFill>
                <a:effectLst/>
                <a:latin typeface="SFMono-Regular"/>
              </a:rPr>
              <a:t>365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es-ES" b="0" i="0" dirty="0">
                <a:solidFill>
                  <a:srgbClr val="AD0000"/>
                </a:solidFill>
                <a:effectLst/>
                <a:latin typeface="SFMono-Regular"/>
              </a:rPr>
              <a:t>0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),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end</a:t>
            </a:r>
            <a:r>
              <a:rPr lang="es-ES" b="0" i="0" dirty="0">
                <a:solidFill>
                  <a:srgbClr val="002060"/>
                </a:solidFill>
                <a:effectLst/>
                <a:latin typeface="SFMono-Regular"/>
              </a:rPr>
              <a:t> =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 err="1">
                <a:solidFill>
                  <a:srgbClr val="20794D"/>
                </a:solidFill>
                <a:effectLst/>
                <a:latin typeface="SFMono-Regular"/>
              </a:rPr>
              <a:t>observation_period_end_date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overwrite</a:t>
            </a:r>
            <a:r>
              <a:rPr lang="es-ES" b="0" i="0" dirty="0">
                <a:solidFill>
                  <a:srgbClr val="002060"/>
                </a:solidFill>
                <a:effectLst/>
                <a:latin typeface="SFMono-Regular"/>
              </a:rPr>
              <a:t> =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8F5902"/>
                </a:solidFill>
                <a:effectLst/>
                <a:latin typeface="SFMono-Regular"/>
              </a:rPr>
              <a:t>TRUE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es-ES" dirty="0">
              <a:solidFill>
                <a:srgbClr val="222222"/>
              </a:solidFill>
              <a:latin typeface="SFMono-Regular"/>
            </a:endParaRPr>
          </a:p>
          <a:p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  </a:t>
            </a:r>
            <a:r>
              <a:rPr lang="es-ES" b="0" i="0" dirty="0">
                <a:effectLst/>
                <a:latin typeface="SFMono-Regular"/>
              </a:rPr>
              <a:t>) 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F8AF586-1C27-0560-595C-CC1E9BBBE962}"/>
              </a:ext>
            </a:extLst>
          </p:cNvPr>
          <p:cNvSpPr/>
          <p:nvPr/>
        </p:nvSpPr>
        <p:spPr>
          <a:xfrm>
            <a:off x="3283506" y="3989024"/>
            <a:ext cx="4217122" cy="842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4E664C-4A73-2277-A78F-A21E909B4C02}"/>
              </a:ext>
            </a:extLst>
          </p:cNvPr>
          <p:cNvSpPr/>
          <p:nvPr/>
        </p:nvSpPr>
        <p:spPr>
          <a:xfrm>
            <a:off x="3283506" y="4856039"/>
            <a:ext cx="4217122" cy="7993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35DF62C-6BD5-99C3-475C-3F9788B62B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298325" y="2243978"/>
            <a:ext cx="145206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600FC-00B6-B53C-EE71-939837B0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s-E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Gracias</a:t>
            </a:r>
            <a:br>
              <a:rPr lang="es-E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endParaRPr lang="es-ES" sz="5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 txBox="1">
            <a:spLocks/>
          </p:cNvSpPr>
          <p:nvPr/>
        </p:nvSpPr>
        <p:spPr>
          <a:xfrm>
            <a:off x="4948992" y="5470890"/>
            <a:ext cx="4443984" cy="59436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Agustina Giuliodori</a:t>
            </a:r>
          </a:p>
          <a:p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C8B0F30-95FD-437A-9D9B-F937C36E9C85}"/>
              </a:ext>
            </a:extLst>
          </p:cNvPr>
          <p:cNvSpPr txBox="1">
            <a:spLocks/>
          </p:cNvSpPr>
          <p:nvPr/>
        </p:nvSpPr>
        <p:spPr>
          <a:xfrm>
            <a:off x="4710029" y="5768070"/>
            <a:ext cx="4443984" cy="59436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solidFill>
                  <a:srgbClr val="0070C0"/>
                </a:solidFill>
              </a:rPr>
              <a:t>agiuliodori@idiapjgol.org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308A42-7A3A-07C9-A8F5-9F35E9E64921}"/>
              </a:ext>
            </a:extLst>
          </p:cNvPr>
          <p:cNvSpPr txBox="1"/>
          <p:nvPr/>
        </p:nvSpPr>
        <p:spPr>
          <a:xfrm>
            <a:off x="3328416" y="6162375"/>
            <a:ext cx="6303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Real-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World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Epidemiology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RWEpi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Group</a:t>
            </a:r>
            <a:endParaRPr lang="es-E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n 9">
            <a:extLst>
              <a:ext uri="{FF2B5EF4-FFF2-40B4-BE49-F238E27FC236}">
                <a16:creationId xmlns:a16="http://schemas.microsoft.com/office/drawing/2014/main" id="{3445E6D5-0A27-2007-E019-C7F30BE46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47" y="-70544"/>
            <a:ext cx="1889053" cy="101379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9B4974B-EB35-4ACA-AA5E-6E11F68A01DF}"/>
              </a:ext>
            </a:extLst>
          </p:cNvPr>
          <p:cNvSpPr txBox="1">
            <a:spLocks/>
          </p:cNvSpPr>
          <p:nvPr/>
        </p:nvSpPr>
        <p:spPr>
          <a:xfrm>
            <a:off x="3494822" y="277237"/>
            <a:ext cx="5202356" cy="466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+mn-lt"/>
              </a:rPr>
              <a:t>Phenotyping</a:t>
            </a:r>
            <a:r>
              <a:rPr lang="es-ES" sz="2400" dirty="0">
                <a:latin typeface="+mn-lt"/>
              </a:rPr>
              <a:t>: </a:t>
            </a:r>
            <a:r>
              <a:rPr lang="es-ES" sz="2400" dirty="0" err="1">
                <a:latin typeface="+mn-lt"/>
              </a:rPr>
              <a:t>CodelistGenerator</a:t>
            </a:r>
            <a:br>
              <a:rPr lang="es-ES" sz="2400" dirty="0">
                <a:latin typeface="+mn-lt"/>
              </a:rPr>
            </a:br>
            <a:endParaRPr lang="es-E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257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95CD5-17EB-BF50-E388-AA2503121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808E80A-E5B0-04ED-2F93-C9A16D49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695C132-5C2E-CA48-6E80-1A6F2B812D6A}"/>
              </a:ext>
            </a:extLst>
          </p:cNvPr>
          <p:cNvSpPr txBox="1">
            <a:spLocks/>
          </p:cNvSpPr>
          <p:nvPr/>
        </p:nvSpPr>
        <p:spPr>
          <a:xfrm>
            <a:off x="3270833" y="256745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1. Vocabulario en OMOP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011575-748A-9262-653A-814DE26368D3}"/>
              </a:ext>
            </a:extLst>
          </p:cNvPr>
          <p:cNvSpPr txBox="1"/>
          <p:nvPr/>
        </p:nvSpPr>
        <p:spPr>
          <a:xfrm>
            <a:off x="766004" y="2998343"/>
            <a:ext cx="106599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Los </a:t>
            </a:r>
            <a:r>
              <a:rPr lang="es-ES" b="1" dirty="0"/>
              <a:t>Vocabularios Estandarizados </a:t>
            </a:r>
            <a:r>
              <a:rPr lang="es-ES" dirty="0"/>
              <a:t>contienen todos los conjuntos de códigos, terminologías, vocabularios, nomenclaturas, clasificaciones, etc. que permiten: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Generar la base de datos OMOP (estandarizada) desde la FUENTE.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Buscar, consultar y extraer los datos transformados (estandarizados).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Navegar entre</a:t>
            </a:r>
            <a:r>
              <a:rPr lang="es-ES" u="sng" dirty="0"/>
              <a:t> jerarquías </a:t>
            </a:r>
            <a:r>
              <a:rPr lang="es-ES" dirty="0"/>
              <a:t>y </a:t>
            </a:r>
            <a:r>
              <a:rPr lang="es-ES" u="sng" dirty="0"/>
              <a:t>relaciones </a:t>
            </a:r>
            <a:r>
              <a:rPr lang="es-ES" dirty="0"/>
              <a:t>entre diferentes conceptos.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Interpretar el significado de los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767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A09E8-81BF-4FAC-2AE1-9790A0DA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3C817AED-2223-2542-6ADF-9AFBCAF4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76" y="1628614"/>
            <a:ext cx="8143875" cy="4867275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76D0AE-A73B-E54C-D83A-E7CE97A7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F1CF7EA-3EF7-BC3B-FD9B-B4287762F3F6}"/>
              </a:ext>
            </a:extLst>
          </p:cNvPr>
          <p:cNvSpPr txBox="1">
            <a:spLocks/>
          </p:cNvSpPr>
          <p:nvPr/>
        </p:nvSpPr>
        <p:spPr>
          <a:xfrm>
            <a:off x="3270833" y="256745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1. Vocabularios en OMOP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A4FD6D-77BD-560A-D2A6-E73190E74EE5}"/>
              </a:ext>
            </a:extLst>
          </p:cNvPr>
          <p:cNvSpPr/>
          <p:nvPr/>
        </p:nvSpPr>
        <p:spPr>
          <a:xfrm>
            <a:off x="6705605" y="3059759"/>
            <a:ext cx="1869809" cy="337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CE20EF-BC77-B681-06C7-FA5811D64F3C}"/>
              </a:ext>
            </a:extLst>
          </p:cNvPr>
          <p:cNvSpPr txBox="1"/>
          <p:nvPr/>
        </p:nvSpPr>
        <p:spPr>
          <a:xfrm>
            <a:off x="4728886" y="6542195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SFMono-Regular"/>
              </a:rPr>
              <a:t>https://www.ohdsi.org/data-standardization/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634996D-839B-8E3D-360B-4A1339537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67" y="2563906"/>
            <a:ext cx="1784370" cy="26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ED5B764-CD9A-050E-F52A-339597A7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9FD904-A21B-4B64-BE11-5229F76B6580}"/>
              </a:ext>
            </a:extLst>
          </p:cNvPr>
          <p:cNvSpPr txBox="1"/>
          <p:nvPr/>
        </p:nvSpPr>
        <p:spPr>
          <a:xfrm>
            <a:off x="2516221" y="4285784"/>
            <a:ext cx="9113682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/>
              <a:t>RELACIONES: </a:t>
            </a:r>
            <a:r>
              <a:rPr lang="es-ES" dirty="0"/>
              <a:t>conectan conceptos (</a:t>
            </a:r>
            <a:r>
              <a:rPr lang="es-ES" dirty="0" err="1"/>
              <a:t>ej</a:t>
            </a:r>
            <a:r>
              <a:rPr lang="es-ES" dirty="0"/>
              <a:t>: debido a, mapeado desde)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3981FB-FC09-7D2A-8FA6-213437664C86}"/>
              </a:ext>
            </a:extLst>
          </p:cNvPr>
          <p:cNvSpPr txBox="1">
            <a:spLocks/>
          </p:cNvSpPr>
          <p:nvPr/>
        </p:nvSpPr>
        <p:spPr>
          <a:xfrm>
            <a:off x="3270833" y="256745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1. Vocabularios en OMOP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43AD5-15F2-F2F3-54B0-B254B66CE5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4608CCB-EBE0-9058-083E-D622A0138AA6}"/>
              </a:ext>
            </a:extLst>
          </p:cNvPr>
          <p:cNvSpPr/>
          <p:nvPr/>
        </p:nvSpPr>
        <p:spPr>
          <a:xfrm>
            <a:off x="230194" y="2966936"/>
            <a:ext cx="1918796" cy="3502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9473CF5-7988-63CD-B52C-937C07E162B9}"/>
              </a:ext>
            </a:extLst>
          </p:cNvPr>
          <p:cNvSpPr/>
          <p:nvPr/>
        </p:nvSpPr>
        <p:spPr>
          <a:xfrm>
            <a:off x="230194" y="4274449"/>
            <a:ext cx="1918796" cy="3502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85C98F-98B7-A24A-62DB-9AEFE913511E}"/>
              </a:ext>
            </a:extLst>
          </p:cNvPr>
          <p:cNvSpPr/>
          <p:nvPr/>
        </p:nvSpPr>
        <p:spPr>
          <a:xfrm>
            <a:off x="230194" y="5241461"/>
            <a:ext cx="1918796" cy="350229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CA7A53-9390-E4B2-DEB7-4B21A6A13D82}"/>
              </a:ext>
            </a:extLst>
          </p:cNvPr>
          <p:cNvSpPr txBox="1"/>
          <p:nvPr/>
        </p:nvSpPr>
        <p:spPr>
          <a:xfrm>
            <a:off x="2516221" y="2947833"/>
            <a:ext cx="9088877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/>
              <a:t>CONCEPTOS</a:t>
            </a:r>
            <a:r>
              <a:rPr lang="es-ES" b="1" dirty="0"/>
              <a:t>:</a:t>
            </a:r>
            <a:r>
              <a:rPr lang="es-ES" dirty="0"/>
              <a:t> describen cada una de las entidades (contenido de las tablas)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4B9FEE-DC6D-496E-FBD4-C3DAD3F86F15}"/>
              </a:ext>
            </a:extLst>
          </p:cNvPr>
          <p:cNvSpPr txBox="1"/>
          <p:nvPr/>
        </p:nvSpPr>
        <p:spPr>
          <a:xfrm>
            <a:off x="2516221" y="5224162"/>
            <a:ext cx="9113682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/>
              <a:t>JERARQUÍA:</a:t>
            </a:r>
            <a:r>
              <a:rPr lang="es-ES" b="1" dirty="0"/>
              <a:t> </a:t>
            </a:r>
            <a:r>
              <a:rPr lang="es-ES" dirty="0"/>
              <a:t>ir desde un concepto general (padre) a más específicos (hijos).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4C291C2-2BC5-9A45-CBC1-ABAC10A55AAF}"/>
              </a:ext>
            </a:extLst>
          </p:cNvPr>
          <p:cNvSpPr/>
          <p:nvPr/>
        </p:nvSpPr>
        <p:spPr>
          <a:xfrm>
            <a:off x="230194" y="5646599"/>
            <a:ext cx="1918796" cy="35022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F3328CC-C9A2-492F-B313-13360DC383A4}"/>
              </a:ext>
            </a:extLst>
          </p:cNvPr>
          <p:cNvSpPr txBox="1"/>
          <p:nvPr/>
        </p:nvSpPr>
        <p:spPr>
          <a:xfrm>
            <a:off x="2516221" y="5658484"/>
            <a:ext cx="9113682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/>
              <a:t>MAPEO:</a:t>
            </a:r>
            <a:r>
              <a:rPr lang="es-ES" b="1" dirty="0"/>
              <a:t> </a:t>
            </a:r>
            <a:r>
              <a:rPr lang="es-ES" dirty="0"/>
              <a:t>mapeo entre códigos fuentes y estándar.</a:t>
            </a:r>
          </a:p>
        </p:txBody>
      </p:sp>
    </p:spTree>
    <p:extLst>
      <p:ext uri="{BB962C8B-B14F-4D97-AF65-F5344CB8AC3E}">
        <p14:creationId xmlns:p14="http://schemas.microsoft.com/office/powerpoint/2010/main" val="381353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F0DB097-6AE8-55B9-7859-F06AD3D2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8</a:t>
            </a:fld>
            <a:endParaRPr lang="es-ES" noProof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CE52206-9605-6D72-4EF7-70722EFA0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1480"/>
              </p:ext>
            </p:extLst>
          </p:nvPr>
        </p:nvGraphicFramePr>
        <p:xfrm>
          <a:off x="3185526" y="3260112"/>
          <a:ext cx="7480962" cy="30377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93035">
                  <a:extLst>
                    <a:ext uri="{9D8B030D-6E8A-4147-A177-3AD203B41FA5}">
                      <a16:colId xmlns:a16="http://schemas.microsoft.com/office/drawing/2014/main" val="308905779"/>
                    </a:ext>
                  </a:extLst>
                </a:gridCol>
                <a:gridCol w="5187927">
                  <a:extLst>
                    <a:ext uri="{9D8B030D-6E8A-4147-A177-3AD203B41FA5}">
                      <a16:colId xmlns:a16="http://schemas.microsoft.com/office/drawing/2014/main" val="3198395580"/>
                    </a:ext>
                  </a:extLst>
                </a:gridCol>
              </a:tblGrid>
              <a:tr h="337532">
                <a:tc>
                  <a:txBody>
                    <a:bodyPr/>
                    <a:lstStyle/>
                    <a:p>
                      <a:r>
                        <a:rPr lang="es-ES" sz="1600" dirty="0"/>
                        <a:t>Columna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Descipción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5305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concept_id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Identificador único del concepto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44036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concept_name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Nombre del concepto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650688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domain_id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Ej</a:t>
                      </a:r>
                      <a:r>
                        <a:rPr lang="es-ES" sz="1600" dirty="0"/>
                        <a:t>:  “</a:t>
                      </a:r>
                      <a:r>
                        <a:rPr lang="es-ES" sz="1600" dirty="0" err="1"/>
                        <a:t>Condition</a:t>
                      </a:r>
                      <a:r>
                        <a:rPr lang="es-ES" sz="1600" dirty="0"/>
                        <a:t>”, “</a:t>
                      </a:r>
                      <a:r>
                        <a:rPr lang="es-ES" sz="1600" dirty="0" err="1"/>
                        <a:t>Drug</a:t>
                      </a:r>
                      <a:r>
                        <a:rPr lang="es-ES" sz="1600" dirty="0"/>
                        <a:t>”, “</a:t>
                      </a:r>
                      <a:r>
                        <a:rPr lang="es-ES" sz="1600" dirty="0" err="1"/>
                        <a:t>Measurement</a:t>
                      </a:r>
                      <a:r>
                        <a:rPr lang="es-ES" sz="1600" dirty="0"/>
                        <a:t>”,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84390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Vocabulary_id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Ej</a:t>
                      </a:r>
                      <a:r>
                        <a:rPr lang="es-ES" sz="1600" dirty="0"/>
                        <a:t>: “SNOMED”, “</a:t>
                      </a:r>
                      <a:r>
                        <a:rPr lang="es-ES" sz="1600" dirty="0" err="1"/>
                        <a:t>RxNorm</a:t>
                      </a:r>
                      <a:r>
                        <a:rPr lang="es-ES" sz="1600" dirty="0"/>
                        <a:t>”, “LOINC”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36942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Concept_class_id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Ej</a:t>
                      </a:r>
                      <a:r>
                        <a:rPr lang="es-ES" sz="1600" dirty="0"/>
                        <a:t>: Tipo de concepto </a:t>
                      </a:r>
                      <a:r>
                        <a:rPr lang="es-ES" sz="1600" dirty="0" err="1"/>
                        <a:t>Ej</a:t>
                      </a:r>
                      <a:r>
                        <a:rPr lang="es-ES" sz="1600" dirty="0"/>
                        <a:t>: “</a:t>
                      </a:r>
                      <a:r>
                        <a:rPr lang="es-ES" sz="1600" dirty="0" err="1"/>
                        <a:t>Procedure</a:t>
                      </a:r>
                      <a:r>
                        <a:rPr lang="es-ES" sz="16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50641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Standard_concept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“S” Standard, “C” </a:t>
                      </a:r>
                      <a:r>
                        <a:rPr lang="es-ES" sz="1600" dirty="0" err="1"/>
                        <a:t>classification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61345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Concept_code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Código del concepto en su vocabulario.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45377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Valid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start</a:t>
                      </a:r>
                      <a:r>
                        <a:rPr lang="es-ES" sz="1600" dirty="0"/>
                        <a:t>/</a:t>
                      </a:r>
                      <a:r>
                        <a:rPr lang="es-ES" sz="1600" dirty="0" err="1"/>
                        <a:t>end</a:t>
                      </a:r>
                      <a:r>
                        <a:rPr lang="es-ES" sz="16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Fecha de validez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90928"/>
                  </a:ext>
                </a:extLst>
              </a:tr>
            </a:tbl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D3289D81-BDBE-43BD-5AAF-DEA9B5956644}"/>
              </a:ext>
            </a:extLst>
          </p:cNvPr>
          <p:cNvSpPr txBox="1">
            <a:spLocks/>
          </p:cNvSpPr>
          <p:nvPr/>
        </p:nvSpPr>
        <p:spPr>
          <a:xfrm>
            <a:off x="3252904" y="292604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1. CONCEPT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E749363-C50C-114B-BF11-B9C98127E3FC}"/>
              </a:ext>
            </a:extLst>
          </p:cNvPr>
          <p:cNvSpPr txBox="1"/>
          <p:nvPr/>
        </p:nvSpPr>
        <p:spPr>
          <a:xfrm>
            <a:off x="3081095" y="2257233"/>
            <a:ext cx="9000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Base de la estandarización semántica en OMOP.</a:t>
            </a:r>
          </a:p>
          <a:p>
            <a:r>
              <a:rPr lang="es-ES" dirty="0"/>
              <a:t>Permite la interoperabilidad en OMOP.</a:t>
            </a:r>
            <a:endParaRPr lang="es-ES" b="1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8446B7D-703E-4346-E085-A71A0809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97E8FEE6-E23B-5FFB-5341-3B9FB1A85037}"/>
              </a:ext>
            </a:extLst>
          </p:cNvPr>
          <p:cNvSpPr/>
          <p:nvPr/>
        </p:nvSpPr>
        <p:spPr>
          <a:xfrm>
            <a:off x="252049" y="2948085"/>
            <a:ext cx="1918796" cy="3697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FFC117-CC77-E099-7FFA-5F5B2F230078}"/>
              </a:ext>
            </a:extLst>
          </p:cNvPr>
          <p:cNvSpPr/>
          <p:nvPr/>
        </p:nvSpPr>
        <p:spPr>
          <a:xfrm>
            <a:off x="3151762" y="3608962"/>
            <a:ext cx="1906621" cy="321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4C784-5B05-0D86-9E8C-C5EBDE1E8DE2}"/>
              </a:ext>
            </a:extLst>
          </p:cNvPr>
          <p:cNvSpPr/>
          <p:nvPr/>
        </p:nvSpPr>
        <p:spPr>
          <a:xfrm>
            <a:off x="3197157" y="5619345"/>
            <a:ext cx="1906621" cy="3210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25D1B-06B9-2A0F-C96B-B297061AB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21144F8-74AA-A4DC-72A8-4A6AC2DE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1A94A84-80D0-27F2-01C3-1794E38DD229}"/>
              </a:ext>
            </a:extLst>
          </p:cNvPr>
          <p:cNvSpPr txBox="1">
            <a:spLocks/>
          </p:cNvSpPr>
          <p:nvPr/>
        </p:nvSpPr>
        <p:spPr>
          <a:xfrm>
            <a:off x="3252904" y="292604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1. CONCEPT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13923D6-84F3-5696-7762-7B51B0B1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F44568F7-5E84-98BB-B7E3-56CBC417F9AF}"/>
              </a:ext>
            </a:extLst>
          </p:cNvPr>
          <p:cNvSpPr/>
          <p:nvPr/>
        </p:nvSpPr>
        <p:spPr>
          <a:xfrm>
            <a:off x="252049" y="2948085"/>
            <a:ext cx="1918796" cy="3697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2EBF55-C42B-566C-6342-C71605439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110319"/>
              </p:ext>
            </p:extLst>
          </p:nvPr>
        </p:nvGraphicFramePr>
        <p:xfrm>
          <a:off x="3093396" y="3025120"/>
          <a:ext cx="8418750" cy="27724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88331">
                  <a:extLst>
                    <a:ext uri="{9D8B030D-6E8A-4147-A177-3AD203B41FA5}">
                      <a16:colId xmlns:a16="http://schemas.microsoft.com/office/drawing/2014/main" val="3960825755"/>
                    </a:ext>
                  </a:extLst>
                </a:gridCol>
                <a:gridCol w="1896894">
                  <a:extLst>
                    <a:ext uri="{9D8B030D-6E8A-4147-A177-3AD203B41FA5}">
                      <a16:colId xmlns:a16="http://schemas.microsoft.com/office/drawing/2014/main" val="3607013011"/>
                    </a:ext>
                  </a:extLst>
                </a:gridCol>
                <a:gridCol w="1666025">
                  <a:extLst>
                    <a:ext uri="{9D8B030D-6E8A-4147-A177-3AD203B41FA5}">
                      <a16:colId xmlns:a16="http://schemas.microsoft.com/office/drawing/2014/main" val="1312224337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1611631288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235714616"/>
                    </a:ext>
                  </a:extLst>
                </a:gridCol>
              </a:tblGrid>
              <a:tr h="426108">
                <a:tc>
                  <a:txBody>
                    <a:bodyPr/>
                    <a:lstStyle/>
                    <a:p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Concept</a:t>
                      </a:r>
                    </a:p>
                    <a:p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Concept </a:t>
                      </a:r>
                      <a:r>
                        <a:rPr lang="es-ES" sz="1800" b="0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dirty="0" err="1">
                          <a:solidFill>
                            <a:schemeClr val="tx1"/>
                          </a:solidFill>
                        </a:rPr>
                        <a:t>Vocabulary</a:t>
                      </a:r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Concept </a:t>
                      </a:r>
                      <a:r>
                        <a:rPr lang="es-ES" sz="1800" b="0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Standard concept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941519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r>
                        <a:rPr lang="en-US" dirty="0"/>
                        <a:t>201826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Diabetes Tipo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SNOMED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44054006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“S”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84768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r>
                        <a:rPr lang="en-US" dirty="0"/>
                        <a:t>19019000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Metformina</a:t>
                      </a:r>
                      <a:r>
                        <a:rPr lang="en-US" dirty="0"/>
                        <a:t> 500mg 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RxNorm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861332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“S”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38787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r>
                        <a:rPr lang="en-US" dirty="0"/>
                        <a:t>44829829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Presión</a:t>
                      </a:r>
                      <a:r>
                        <a:rPr lang="en-US" dirty="0"/>
                        <a:t> arterial </a:t>
                      </a:r>
                      <a:r>
                        <a:rPr lang="en-US" dirty="0" err="1"/>
                        <a:t>sistólica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8480-6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“S”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66053"/>
                  </a:ext>
                </a:extLst>
              </a:tr>
              <a:tr h="426108">
                <a:tc>
                  <a:txBody>
                    <a:bodyPr/>
                    <a:lstStyle/>
                    <a:p>
                      <a:r>
                        <a:rPr lang="en-US" dirty="0"/>
                        <a:t>45586697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Diabetes Tipo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ICD10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“E11”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8624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536EEB5-4048-AA75-61BB-B7079B1FC2E0}"/>
              </a:ext>
            </a:extLst>
          </p:cNvPr>
          <p:cNvSpPr/>
          <p:nvPr/>
        </p:nvSpPr>
        <p:spPr>
          <a:xfrm>
            <a:off x="3122579" y="3035028"/>
            <a:ext cx="1478604" cy="5933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205BA0-7143-2A5E-5336-CB05CFC30B1B}"/>
              </a:ext>
            </a:extLst>
          </p:cNvPr>
          <p:cNvSpPr/>
          <p:nvPr/>
        </p:nvSpPr>
        <p:spPr>
          <a:xfrm>
            <a:off x="8138807" y="3054484"/>
            <a:ext cx="1666674" cy="593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9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inc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93_TF89080264_Win32.potx" id="{DFF681A2-D3DC-4057-9FE7-6F4D0BCBA5BD}" vid="{A2236765-0CC6-492F-ACE6-5A7195E83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pincel</Template>
  <TotalTime>5865</TotalTime>
  <Words>1638</Words>
  <Application>Microsoft Office PowerPoint</Application>
  <PresentationFormat>Widescreen</PresentationFormat>
  <Paragraphs>332</Paragraphs>
  <Slides>44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Aptos</vt:lpstr>
      <vt:lpstr>Arial</vt:lpstr>
      <vt:lpstr>Calibri</vt:lpstr>
      <vt:lpstr>Century Gothic</vt:lpstr>
      <vt:lpstr>Elephant</vt:lpstr>
      <vt:lpstr>SFMono-Regular</vt:lpstr>
      <vt:lpstr>Pincel</vt:lpstr>
      <vt:lpstr>PHENOTYPING:  Herramientas OMOP para definir problemas de salud II - CodelistGenerator </vt:lpstr>
      <vt:lpstr>Introducción a CodelistGenerator</vt:lpstr>
      <vt:lpstr>Vocabulario en OMOP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CodelistGenerator   </vt:lpstr>
      <vt:lpstr>2. CodelistGenerator vs ATLAS</vt:lpstr>
      <vt:lpstr>2. CodelistGenerator vs ATLAS</vt:lpstr>
      <vt:lpstr>2. CodelistGenerator vs ATLAS</vt:lpstr>
      <vt:lpstr>2. CDM for CodelistGenerator</vt:lpstr>
      <vt:lpstr>2. CDM for CodelistGenerator</vt:lpstr>
      <vt:lpstr>2. CDM for CodelistGenerator</vt:lpstr>
      <vt:lpstr>2. CDM for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Instanciar cohortes con listado de códigos   </vt:lpstr>
      <vt:lpstr>3. Cohortes a partir de codelists</vt:lpstr>
      <vt:lpstr>Gracias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Agustina Giuliodori Picco</dc:creator>
  <cp:lastModifiedBy>Agustina Giuliodori</cp:lastModifiedBy>
  <cp:revision>121</cp:revision>
  <dcterms:created xsi:type="dcterms:W3CDTF">2025-03-02T08:59:35Z</dcterms:created>
  <dcterms:modified xsi:type="dcterms:W3CDTF">2025-03-11T08:55:34Z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