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9" r:id="rId3"/>
    <p:sldId id="260" r:id="rId4"/>
    <p:sldId id="258" r:id="rId5"/>
    <p:sldId id="273" r:id="rId6"/>
    <p:sldId id="274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2" r:id="rId18"/>
    <p:sldId id="257" r:id="rId19"/>
    <p:sldId id="261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D9767-CB36-42CD-9942-091A50EB3E05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C5865-E350-4472-BFA8-F1E92F5AC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37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13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5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4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1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9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6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04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83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24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804248" y="6309320"/>
            <a:ext cx="11810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2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7137-29DB-4C9F-81D8-754C7417BA40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63CC-7773-4BCA-BE2F-1B79415C2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fdatascience1.slack.com/archives/GM80NP465/p156598818701930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rmacs.ru/Doclist/doc/11HIP.html" TargetMode="External"/><Relationship Id="rId3" Type="http://schemas.openxmlformats.org/officeDocument/2006/relationships/hyperlink" Target="https://slack-redir.net/link?url=https%3A%2F%2Fwww.kaggle.com%2Fstarbucks%2Fstarbucks-menu%23starbucks-menunutrition-food.csv" TargetMode="External"/><Relationship Id="rId7" Type="http://schemas.openxmlformats.org/officeDocument/2006/relationships/hyperlink" Target="https://slack-redir.net/link?url=http%3A%2F%2Fwww.starbucks.ru%2Fmenu" TargetMode="External"/><Relationship Id="rId2" Type="http://schemas.openxmlformats.org/officeDocument/2006/relationships/hyperlink" Target="https://slack-redir.net/link?url=https%3A%2F%2Fwww.kaggle.com%2Fmcdonalds%2Fnutrition-f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ack-redir.net/link?url=https%3A%2F%2Fwww.starbucks.com%2Fmenu" TargetMode="External"/><Relationship Id="rId5" Type="http://schemas.openxmlformats.org/officeDocument/2006/relationships/hyperlink" Target="https://slack-redir.net/link?url=https%3A%2F%2Fmcdonalds.ru%2Fproducts" TargetMode="External"/><Relationship Id="rId10" Type="http://schemas.openxmlformats.org/officeDocument/2006/relationships/hyperlink" Target="https://www.everydayme.ru/dom-i-sad/gotovim-doma/pravilnoe-pitanie-dlya-malchikov-ot-desyati-let-i-podrostkov" TargetMode="External"/><Relationship Id="rId4" Type="http://schemas.openxmlformats.org/officeDocument/2006/relationships/hyperlink" Target="https://slack-redir.net/link?url=https%3A%2F%2Fwww.mcdonalds.com%2Fus%2Fen-us%2Ffull-menu.html" TargetMode="External"/><Relationship Id="rId9" Type="http://schemas.openxmlformats.org/officeDocument/2006/relationships/hyperlink" Target="https://mcdonalds.ru/page/balance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lack-redir.net/link?url=https%3A%2F%2Fgithub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rydayme.ru/dom-i-sad/gotovim-doma/pravilnoe-pitanie-dlya-malchikov-ot-desyati-let-i-podrostko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se.garant.ru/216810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ru-RU" b="1" dirty="0" smtClean="0"/>
              <a:t>Отчет по анализу </a:t>
            </a:r>
            <a:r>
              <a:rPr lang="ru-RU" b="1" dirty="0"/>
              <a:t>меню </a:t>
            </a:r>
            <a:r>
              <a:rPr lang="ru-RU" b="1" dirty="0" smtClean="0"/>
              <a:t>ресторанов </a:t>
            </a:r>
            <a:r>
              <a:rPr lang="ru-RU" b="1" dirty="0"/>
              <a:t>быстрого </a:t>
            </a:r>
            <a:r>
              <a:rPr lang="ru-RU" b="1" dirty="0" smtClean="0"/>
              <a:t>питания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4869160"/>
            <a:ext cx="6123282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/>
              <a:t>Отчет подготовлен командой аналитиков «</a:t>
            </a:r>
            <a:r>
              <a:rPr lang="en-US" dirty="0" smtClean="0"/>
              <a:t>Westeros</a:t>
            </a:r>
            <a:r>
              <a:rPr lang="ru-RU" dirty="0" smtClean="0"/>
              <a:t>»</a:t>
            </a:r>
          </a:p>
          <a:p>
            <a:pPr algn="l"/>
            <a:r>
              <a:rPr lang="ru-RU" dirty="0" smtClean="0"/>
              <a:t>Для </a:t>
            </a:r>
            <a:r>
              <a:rPr lang="ru-RU" dirty="0"/>
              <a:t>детского развивающего </a:t>
            </a:r>
            <a:r>
              <a:rPr lang="ru-RU" dirty="0" smtClean="0"/>
              <a:t>центра «</a:t>
            </a:r>
            <a:r>
              <a:rPr lang="ru-RU" dirty="0"/>
              <a:t>Мега Мозг</a:t>
            </a:r>
            <a:r>
              <a:rPr lang="ru-RU" dirty="0" smtClean="0"/>
              <a:t>», 2019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mcdonalds logo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11099" r="4664" b="16728"/>
          <a:stretch/>
        </p:blipFill>
        <p:spPr bwMode="auto">
          <a:xfrm>
            <a:off x="2051720" y="2290980"/>
            <a:ext cx="2291004" cy="18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Starbucks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7" r="14258"/>
          <a:stretch/>
        </p:blipFill>
        <p:spPr bwMode="auto">
          <a:xfrm>
            <a:off x="4772848" y="2060847"/>
            <a:ext cx="2351184" cy="230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51520" y="4921706"/>
            <a:ext cx="2297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7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Классификация </a:t>
            </a:r>
            <a:r>
              <a:rPr lang="ru-RU" sz="2400" dirty="0"/>
              <a:t>блюд по наличию/отсутствию опасных для здоровья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McDonalds</a:t>
            </a:r>
            <a:r>
              <a:rPr lang="ru-RU" sz="2000" dirty="0" smtClean="0"/>
              <a:t> и </a:t>
            </a:r>
            <a:r>
              <a:rPr lang="ru-RU" sz="2000" dirty="0" err="1" smtClean="0"/>
              <a:t>Starbucks</a:t>
            </a:r>
            <a:r>
              <a:rPr lang="ru-RU" sz="2000" dirty="0" smtClean="0"/>
              <a:t> (количественный анализ +</a:t>
            </a:r>
            <a:br>
              <a:rPr lang="ru-RU" sz="2000" dirty="0" smtClean="0"/>
            </a:br>
            <a:r>
              <a:rPr lang="ru-RU" sz="2000" dirty="0" smtClean="0"/>
              <a:t>визуализация):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31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Калорийность </a:t>
            </a:r>
            <a:r>
              <a:rPr lang="ru-RU" sz="2400" dirty="0"/>
              <a:t>блюд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McDonalds</a:t>
            </a:r>
            <a:r>
              <a:rPr lang="ru-RU" sz="2000" dirty="0" smtClean="0"/>
              <a:t> и </a:t>
            </a:r>
            <a:r>
              <a:rPr lang="ru-RU" sz="2000" dirty="0" err="1" smtClean="0"/>
              <a:t>Starbucks</a:t>
            </a:r>
            <a:r>
              <a:rPr lang="ru-RU" sz="2000" dirty="0" smtClean="0"/>
              <a:t> (количественный анализ +</a:t>
            </a:r>
            <a:br>
              <a:rPr lang="ru-RU" sz="2000" dirty="0" smtClean="0"/>
            </a:br>
            <a:r>
              <a:rPr lang="ru-RU" sz="2000" dirty="0" smtClean="0"/>
              <a:t>визуализация):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2538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Сбалансированность </a:t>
            </a:r>
            <a:r>
              <a:rPr lang="ru-RU" sz="2400" dirty="0"/>
              <a:t>блюд по содержанию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белков</a:t>
            </a:r>
            <a:r>
              <a:rPr lang="ru-RU" sz="2400" dirty="0"/>
              <a:t>, </a:t>
            </a:r>
            <a:r>
              <a:rPr lang="ru-RU" sz="2400" dirty="0" smtClean="0"/>
              <a:t>жиров </a:t>
            </a:r>
            <a:r>
              <a:rPr lang="ru-RU" sz="2400" dirty="0"/>
              <a:t>и углеводов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McDonalds</a:t>
            </a:r>
            <a:r>
              <a:rPr lang="ru-RU" sz="2000" dirty="0" smtClean="0"/>
              <a:t> и </a:t>
            </a:r>
            <a:r>
              <a:rPr lang="ru-RU" sz="2000" dirty="0" err="1" smtClean="0"/>
              <a:t>Starbucks</a:t>
            </a:r>
            <a:r>
              <a:rPr lang="ru-RU" sz="2000" dirty="0" smtClean="0"/>
              <a:t> (количественный анализ +</a:t>
            </a:r>
            <a:br>
              <a:rPr lang="ru-RU" sz="2000" dirty="0" smtClean="0"/>
            </a:br>
            <a:r>
              <a:rPr lang="ru-RU" sz="2000" dirty="0" smtClean="0"/>
              <a:t>визуализация):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276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Дополнительные </a:t>
            </a:r>
            <a:r>
              <a:rPr lang="ru-RU" sz="2400" dirty="0"/>
              <a:t>характеристики блюд: размеры порций, содержание витаминов и т.д..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ы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865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/>
              <a:t>Сравнение меню двух </a:t>
            </a:r>
            <a:r>
              <a:rPr lang="ru-RU" sz="2400" dirty="0" smtClean="0"/>
              <a:t>ресторанов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, описание общих черт и отличий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493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Общее заключение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о </a:t>
            </a:r>
            <a:r>
              <a:rPr lang="ru-RU" sz="2000" dirty="0"/>
              <a:t>возможности организации питания подростков в ресторанах быстрого питания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err="1"/>
              <a:t>McDonalds</a:t>
            </a:r>
            <a:r>
              <a:rPr lang="ru-RU" sz="2000" dirty="0"/>
              <a:t> и </a:t>
            </a:r>
            <a:r>
              <a:rPr lang="ru-RU" sz="2000" dirty="0" err="1"/>
              <a:t>Starbucks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164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Рекомендации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 </a:t>
            </a:r>
            <a:r>
              <a:rPr lang="ru-RU" sz="2000" dirty="0"/>
              <a:t>выбору блюд и их возможности их комбинирования для проведения завтраков и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обедов. (</a:t>
            </a:r>
            <a:r>
              <a:rPr lang="ru-RU" sz="2000" dirty="0" err="1"/>
              <a:t>edited</a:t>
            </a:r>
            <a:r>
              <a:rPr lang="ru-RU" sz="2000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76856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логики анализа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ru-RU" sz="2000" dirty="0" smtClean="0"/>
              <a:t>взять </a:t>
            </a:r>
            <a:r>
              <a:rPr lang="ru-RU" sz="2000" dirty="0"/>
              <a:t>ваш файл, убрать оттуда столбцы с "лишними" веществами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2. отфильтровать файл </a:t>
            </a:r>
            <a:r>
              <a:rPr lang="ru-RU" sz="2000" dirty="0" err="1"/>
              <a:t>menu</a:t>
            </a:r>
            <a:r>
              <a:rPr lang="ru-RU" sz="2000" dirty="0"/>
              <a:t>, оставив в нем только продукты, которые подходят под нормы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3. далее сформировать набор продуктов для завтрака и уже отфильтровать их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4. остальное - это </a:t>
            </a:r>
            <a:r>
              <a:rPr lang="ru-RU" sz="2000" dirty="0" smtClean="0"/>
              <a:t>обед</a:t>
            </a:r>
          </a:p>
          <a:p>
            <a:r>
              <a:rPr lang="ru-RU" sz="2000" dirty="0" smtClean="0">
                <a:effectLst/>
              </a:rPr>
              <a:t>1. Для оценки сбалансированности нужен какой-то критерий. Возможно, его нужно будет найти на каком-нибудь сайте Минздрава. Также нужно понять, что считать сбалансированностью белков, жиров, углеводов, клетчатки и витаминов для подростков. Наверное, эта инфа тоже где-то там лежит;)</a:t>
            </a:r>
            <a:br>
              <a:rPr lang="ru-RU" sz="2000" dirty="0" smtClean="0">
                <a:effectLst/>
              </a:rPr>
            </a:br>
            <a:r>
              <a:rPr lang="ru-RU" sz="2000" dirty="0" smtClean="0">
                <a:effectLst/>
              </a:rPr>
              <a:t>2. Нужно откуда-то взять Правила здорового питания для подростков и какой-то критерий для оценки меню по этим правилам. Получается, нужно разработать показатель, который будет характеризовать меню Правилам и критерий, который будет их оценивать. </a:t>
            </a:r>
            <a:r>
              <a:rPr lang="ru-RU" sz="2000" dirty="0" err="1" smtClean="0">
                <a:effectLst/>
              </a:rPr>
              <a:t>Хз</a:t>
            </a:r>
            <a:r>
              <a:rPr lang="ru-RU" sz="2000" dirty="0" smtClean="0">
                <a:effectLst/>
              </a:rPr>
              <a:t>, наверное, эти правила тоже где-то есть.</a:t>
            </a:r>
            <a:br>
              <a:rPr lang="ru-RU" sz="2000" dirty="0" smtClean="0">
                <a:effectLst/>
              </a:rPr>
            </a:br>
            <a:r>
              <a:rPr lang="ru-RU" sz="2000" dirty="0" smtClean="0">
                <a:effectLst/>
              </a:rPr>
              <a:t>3. Не очень понятно, зачем упоминаются цены в описании задачи.... ну да ладно) - </a:t>
            </a:r>
            <a:r>
              <a:rPr lang="ru-RU" sz="1800" dirty="0"/>
              <a:t>3 - я думаю, что всегда хотят минимальную цену. по крайней мере, с родителей легче деньги взять - доказав, что это наименьшая цена</a:t>
            </a:r>
            <a:r>
              <a:rPr lang="ru-RU" sz="2000" dirty="0" smtClean="0">
                <a:effectLst/>
              </a:rPr>
              <a:t/>
            </a:r>
            <a:br>
              <a:rPr lang="ru-RU" sz="2000" dirty="0" smtClean="0">
                <a:effectLst/>
              </a:rPr>
            </a:br>
            <a:r>
              <a:rPr lang="ru-RU" sz="2000" dirty="0" smtClean="0">
                <a:effectLst/>
              </a:rPr>
              <a:t>4. Нужно понять, нужно ли будет "лазить" по меню на сайтах (я так понимаю, это </a:t>
            </a:r>
            <a:r>
              <a:rPr lang="ru-RU" sz="2000" dirty="0" err="1" smtClean="0">
                <a:effectLst/>
              </a:rPr>
              <a:t>нужо</a:t>
            </a:r>
            <a:r>
              <a:rPr lang="ru-RU" sz="2000" dirty="0" smtClean="0">
                <a:effectLst/>
              </a:rPr>
              <a:t> будет </a:t>
            </a:r>
            <a:r>
              <a:rPr lang="ru-RU" sz="2000" dirty="0" err="1" smtClean="0">
                <a:effectLst/>
              </a:rPr>
              <a:t>парсить</a:t>
            </a:r>
            <a:r>
              <a:rPr lang="ru-RU" sz="2000" dirty="0" smtClean="0">
                <a:effectLst/>
              </a:rPr>
              <a:t>, </a:t>
            </a:r>
            <a:r>
              <a:rPr lang="ru-RU" sz="2000" dirty="0" err="1" smtClean="0">
                <a:effectLst/>
              </a:rPr>
              <a:t>api</a:t>
            </a:r>
            <a:r>
              <a:rPr lang="ru-RU" sz="2000" dirty="0" smtClean="0">
                <a:effectLst/>
              </a:rPr>
              <a:t> нет.... хотя может и есть) или представленных </a:t>
            </a:r>
            <a:r>
              <a:rPr lang="ru-RU" sz="2000" dirty="0" err="1" smtClean="0">
                <a:effectLst/>
              </a:rPr>
              <a:t>csv</a:t>
            </a:r>
            <a:r>
              <a:rPr lang="ru-RU" sz="2000" dirty="0" smtClean="0">
                <a:effectLst/>
              </a:rPr>
              <a:t> достаточно. (</a:t>
            </a:r>
            <a:r>
              <a:rPr lang="ru-RU" sz="2000" dirty="0" err="1" smtClean="0">
                <a:effectLst/>
              </a:rPr>
              <a:t>edited</a:t>
            </a:r>
            <a:r>
              <a:rPr lang="ru-RU" sz="2000" dirty="0" smtClean="0">
                <a:effectLst/>
              </a:rPr>
              <a:t>) </a:t>
            </a:r>
          </a:p>
          <a:p>
            <a:r>
              <a:rPr lang="ru-RU" sz="2000" dirty="0">
                <a:hlinkClick r:id="rId2"/>
              </a:rPr>
              <a:t>11:43 PM</a:t>
            </a:r>
            <a:endParaRPr lang="ru-RU" sz="2000" dirty="0"/>
          </a:p>
          <a:p>
            <a:r>
              <a:rPr lang="ru-RU" sz="2000" dirty="0" smtClean="0">
                <a:effectLst/>
              </a:rPr>
              <a:t/>
            </a:r>
            <a:br>
              <a:rPr lang="ru-RU" sz="2000" dirty="0" smtClean="0">
                <a:effectLst/>
              </a:rPr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68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етняя </a:t>
            </a:r>
            <a:r>
              <a:rPr lang="ru-RU" dirty="0"/>
              <a:t>школа для подростков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</a:t>
            </a:r>
            <a:r>
              <a:rPr lang="ru-RU" b="1" dirty="0" smtClean="0"/>
              <a:t>адача – провести </a:t>
            </a:r>
            <a:r>
              <a:rPr lang="ru-RU" b="1" dirty="0"/>
              <a:t>анализ меню </a:t>
            </a:r>
            <a:r>
              <a:rPr lang="ru-RU" dirty="0" err="1" smtClean="0"/>
              <a:t>McDonaldsи</a:t>
            </a:r>
            <a:r>
              <a:rPr lang="ru-RU" dirty="0" smtClean="0"/>
              <a:t> и </a:t>
            </a:r>
            <a:r>
              <a:rPr lang="ru-RU" dirty="0" err="1" smtClean="0"/>
              <a:t>Starbucks</a:t>
            </a:r>
            <a:endParaRPr lang="ru-RU" dirty="0" smtClean="0"/>
          </a:p>
          <a:p>
            <a:r>
              <a:rPr lang="ru-RU" dirty="0" smtClean="0"/>
              <a:t>дать </a:t>
            </a:r>
            <a:r>
              <a:rPr lang="ru-RU" dirty="0"/>
              <a:t>заключение о том, есть ли возможность подобрать в этих заведениях меню, пригодное для питания подростков.</a:t>
            </a:r>
          </a:p>
        </p:txBody>
      </p:sp>
    </p:spTree>
    <p:extLst>
      <p:ext uri="{BB962C8B-B14F-4D97-AF65-F5344CB8AC3E}">
        <p14:creationId xmlns:p14="http://schemas.microsoft.com/office/powerpoint/2010/main" val="322249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Ð°ÑÑÐ¸Ð½ÐºÐ¸ Ð¿Ð¾ Ð·Ð°Ð¿ÑÐ¾ÑÑ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42" y="2733803"/>
            <a:ext cx="2695435" cy="269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555776" y="332656"/>
            <a:ext cx="39174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ÐÐ°ÑÑÐ¸Ð½ÐºÐ¸ Ð¿Ð¾ Ð·Ð°Ð¿ÑÐ¾ÑÑ mcdonalds game of throne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2" r="25195"/>
          <a:stretch/>
        </p:blipFill>
        <p:spPr bwMode="auto">
          <a:xfrm>
            <a:off x="1763688" y="2072025"/>
            <a:ext cx="2592288" cy="40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7528" y="237452"/>
            <a:ext cx="4258816" cy="1143000"/>
          </a:xfrm>
        </p:spPr>
        <p:txBody>
          <a:bodyPr/>
          <a:lstStyle/>
          <a:p>
            <a:r>
              <a:rPr lang="ru-RU" dirty="0" smtClean="0"/>
              <a:t>Состав команды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2160240"/>
          </a:xfrm>
        </p:spPr>
        <p:txBody>
          <a:bodyPr/>
          <a:lstStyle/>
          <a:p>
            <a:r>
              <a:rPr lang="en-US" b="1" dirty="0" err="1" smtClean="0"/>
              <a:t>Aleksandr</a:t>
            </a:r>
            <a:r>
              <a:rPr lang="en-US" b="1" dirty="0" smtClean="0"/>
              <a:t> </a:t>
            </a:r>
            <a:r>
              <a:rPr lang="en-US" b="1" dirty="0" err="1" smtClean="0"/>
              <a:t>Berezkin</a:t>
            </a:r>
            <a:endParaRPr lang="ru-RU" b="1" dirty="0" smtClean="0"/>
          </a:p>
          <a:p>
            <a:r>
              <a:rPr lang="en-US" b="1" dirty="0" err="1" smtClean="0"/>
              <a:t>Merr</a:t>
            </a:r>
            <a:endParaRPr lang="en-US" b="1" dirty="0" smtClean="0"/>
          </a:p>
          <a:p>
            <a:r>
              <a:rPr lang="en-US" b="1" dirty="0" smtClean="0"/>
              <a:t>Fatima </a:t>
            </a:r>
            <a:r>
              <a:rPr lang="en-US" b="1" dirty="0" err="1" smtClean="0"/>
              <a:t>Jandossova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2974" y="1337926"/>
            <a:ext cx="39501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Westeros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596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1800" dirty="0" smtClean="0"/>
              <a:t>Структура </a:t>
            </a:r>
            <a:r>
              <a:rPr lang="ru-RU" sz="1800" dirty="0"/>
              <a:t>отчёта, наличие и взаимосвязь всех пунктов плана.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Полнота набора показателей, использованных при формулировании итогового заключения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Объём данных, использованных для анализа. Обоснованность итогового заключения.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Качество кода Оформление, наличие комментариев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Корректное использование стандартных функций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Оформление </a:t>
            </a:r>
            <a:r>
              <a:rPr lang="ru-RU" sz="1800" dirty="0" err="1"/>
              <a:t>репозитория</a:t>
            </a:r>
            <a:r>
              <a:rPr lang="ru-RU" sz="1800" dirty="0"/>
              <a:t> на </a:t>
            </a:r>
            <a:r>
              <a:rPr lang="ru-RU" sz="1800" dirty="0" err="1"/>
              <a:t>GitHub</a:t>
            </a:r>
            <a:r>
              <a:rPr lang="ru-RU" sz="1800" dirty="0"/>
              <a:t>, наличие файла с поясняющей информацией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Оформление отчёта Единство стиля оформления, продуманный дизайн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Соответствие типов наглядной информации (графики, таблицы, диаграммы) поставленным задачам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Наличие на графиках элементов, облегчающих восприятие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(подписи осей, легенды и т.п.) (</a:t>
            </a:r>
            <a:r>
              <a:rPr lang="ru-RU" sz="1800" dirty="0" err="1"/>
              <a:t>edited</a:t>
            </a:r>
            <a:r>
              <a:rPr lang="ru-RU" sz="1800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42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578" y="161252"/>
            <a:ext cx="6428928" cy="1143000"/>
          </a:xfrm>
        </p:spPr>
        <p:txBody>
          <a:bodyPr>
            <a:normAutofit/>
          </a:bodyPr>
          <a:lstStyle/>
          <a:p>
            <a:r>
              <a:rPr lang="ru-RU" dirty="0"/>
              <a:t> Список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040560"/>
          </a:xfrm>
        </p:spPr>
        <p:txBody>
          <a:bodyPr>
            <a:noAutofit/>
          </a:bodyPr>
          <a:lstStyle/>
          <a:p>
            <a:r>
              <a:rPr lang="ru-RU" sz="1600" b="1" dirty="0" smtClean="0"/>
              <a:t>Официальные данные </a:t>
            </a:r>
            <a:r>
              <a:rPr lang="ru-RU" sz="1600" dirty="0" smtClean="0"/>
              <a:t>о </a:t>
            </a:r>
            <a:r>
              <a:rPr lang="ru-RU" sz="1600" dirty="0"/>
              <a:t>блюдах и их компонентах, предоставленные компаниями </a:t>
            </a:r>
            <a:r>
              <a:rPr lang="ru-RU" sz="1600" dirty="0" err="1"/>
              <a:t>McDonaldsи</a:t>
            </a:r>
            <a:r>
              <a:rPr lang="ru-RU" sz="1600" dirty="0"/>
              <a:t> </a:t>
            </a:r>
            <a:r>
              <a:rPr lang="ru-RU" sz="1600" dirty="0" err="1"/>
              <a:t>Starbucks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>• </a:t>
            </a:r>
            <a:r>
              <a:rPr lang="ru-RU" sz="1600" dirty="0" err="1"/>
              <a:t>Nutrition</a:t>
            </a:r>
            <a:r>
              <a:rPr lang="ru-RU" sz="1600" dirty="0"/>
              <a:t> </a:t>
            </a:r>
            <a:r>
              <a:rPr lang="ru-RU" sz="1600" dirty="0" err="1"/>
              <a:t>Facts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McDonald's</a:t>
            </a:r>
            <a:r>
              <a:rPr lang="ru-RU" sz="1600" dirty="0"/>
              <a:t> </a:t>
            </a:r>
            <a:r>
              <a:rPr lang="ru-RU" sz="1600" dirty="0" err="1"/>
              <a:t>Menu</a:t>
            </a:r>
            <a:r>
              <a:rPr lang="ru-RU" sz="1600" dirty="0"/>
              <a:t>: </a:t>
            </a:r>
            <a:r>
              <a:rPr lang="ru-RU" sz="1600" dirty="0">
                <a:hlinkClick r:id="rId2"/>
              </a:rPr>
              <a:t>https://www.kaggle.com/mcdonalds/nutrition-facts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>• </a:t>
            </a:r>
            <a:r>
              <a:rPr lang="ru-RU" sz="1600" dirty="0" err="1"/>
              <a:t>Nutrition</a:t>
            </a:r>
            <a:r>
              <a:rPr lang="ru-RU" sz="1600" dirty="0"/>
              <a:t> </a:t>
            </a:r>
            <a:r>
              <a:rPr lang="ru-RU" sz="1600" dirty="0" err="1"/>
              <a:t>facts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Starbucks</a:t>
            </a:r>
            <a:r>
              <a:rPr lang="ru-RU" sz="1600" dirty="0"/>
              <a:t> </a:t>
            </a:r>
            <a:r>
              <a:rPr lang="ru-RU" sz="1600" dirty="0" err="1"/>
              <a:t>Menu</a:t>
            </a:r>
            <a:r>
              <a:rPr lang="ru-RU" sz="1600" dirty="0"/>
              <a:t>: </a:t>
            </a:r>
            <a:r>
              <a:rPr lang="ru-RU" sz="1600" dirty="0">
                <a:hlinkClick r:id="rId3"/>
              </a:rPr>
              <a:t>https://</a:t>
            </a:r>
            <a:r>
              <a:rPr lang="ru-RU" sz="1600" dirty="0" smtClean="0">
                <a:hlinkClick r:id="rId3"/>
              </a:rPr>
              <a:t>www.kaggle.com/starbucks/starbucks-menu#starbucks-menunutrition-food.csv</a:t>
            </a:r>
            <a:endParaRPr lang="ru-RU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Дополнительная информация </a:t>
            </a:r>
            <a:r>
              <a:rPr lang="ru-RU" sz="1600" b="1" dirty="0"/>
              <a:t>о меню</a:t>
            </a:r>
            <a:r>
              <a:rPr lang="ru-RU" sz="1600" dirty="0"/>
              <a:t>, составе продуктов и </a:t>
            </a:r>
            <a:r>
              <a:rPr lang="ru-RU" sz="1600" dirty="0" smtClean="0"/>
              <a:t>ценах</a:t>
            </a:r>
            <a:r>
              <a:rPr lang="ru-RU" sz="1600" dirty="0"/>
              <a:t> </a:t>
            </a:r>
            <a:r>
              <a:rPr lang="ru-RU" sz="1600" dirty="0" smtClean="0"/>
              <a:t>ресторанов</a:t>
            </a:r>
            <a:r>
              <a:rPr lang="ru-RU" sz="1600" dirty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>• </a:t>
            </a:r>
            <a:r>
              <a:rPr lang="ru-RU" sz="1600" dirty="0" err="1"/>
              <a:t>McDonald's</a:t>
            </a:r>
            <a:r>
              <a:rPr lang="ru-RU" sz="1600" dirty="0"/>
              <a:t>: </a:t>
            </a:r>
            <a:r>
              <a:rPr lang="ru-RU" sz="1600" dirty="0">
                <a:hlinkClick r:id="rId4"/>
              </a:rPr>
              <a:t>https://www.mcdonalds.com/us/en-us/full-menu.html</a:t>
            </a:r>
            <a:r>
              <a:rPr lang="ru-RU" sz="1600" dirty="0"/>
              <a:t> или </a:t>
            </a:r>
            <a:r>
              <a:rPr lang="ru-RU" sz="1600" dirty="0">
                <a:hlinkClick r:id="rId5"/>
              </a:rPr>
              <a:t>https://mcdonalds.ru/products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>• </a:t>
            </a:r>
            <a:r>
              <a:rPr lang="ru-RU" sz="1600" dirty="0" err="1"/>
              <a:t>Starbucks</a:t>
            </a:r>
            <a:r>
              <a:rPr lang="ru-RU" sz="1600" dirty="0"/>
              <a:t>: </a:t>
            </a:r>
            <a:r>
              <a:rPr lang="ru-RU" sz="1600" dirty="0">
                <a:hlinkClick r:id="rId6"/>
              </a:rPr>
              <a:t>https://www.starbucks.com/menu</a:t>
            </a:r>
            <a:r>
              <a:rPr lang="ru-RU" sz="1600" dirty="0"/>
              <a:t> или </a:t>
            </a:r>
            <a:r>
              <a:rPr lang="ru-RU" sz="1600" dirty="0">
                <a:hlinkClick r:id="rId7"/>
              </a:rPr>
              <a:t>http://</a:t>
            </a:r>
            <a:r>
              <a:rPr lang="ru-RU" sz="1600" dirty="0" smtClean="0">
                <a:hlinkClick r:id="rId7"/>
              </a:rPr>
              <a:t>www.starbucks.ru/menu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b="1" dirty="0" smtClean="0"/>
              <a:t>Сбалансированное питание: </a:t>
            </a:r>
          </a:p>
          <a:p>
            <a:r>
              <a:rPr lang="ru-RU" sz="1600" b="1" dirty="0"/>
              <a:t>Методические рекомендации </a:t>
            </a:r>
            <a:r>
              <a:rPr lang="ru-RU" sz="1600" b="1" dirty="0" smtClean="0"/>
              <a:t> </a:t>
            </a:r>
            <a:r>
              <a:rPr lang="ru-RU" sz="1600" b="1" cap="all" dirty="0" smtClean="0"/>
              <a:t>МР </a:t>
            </a:r>
            <a:r>
              <a:rPr lang="ru-RU" sz="1600" b="1" cap="all" dirty="0"/>
              <a:t>2.3.1.2432-08 НОРМЫ ФИЗИОЛОГИЧЕСКИХ ПОТРЕБНОСТЕЙ В ЭНЕРГИИ И ПИЩЕВЫХ ВЕЩЕСТВАХ ДЛЯ РАЗЛИЧНЫХ ГРУПП НАСЕЛЕНИЯ РОССИЙСКОЙ ФЕДЕРАЦИИ </a:t>
            </a:r>
            <a:r>
              <a:rPr lang="ru-RU" sz="1600" b="1" cap="all" dirty="0" smtClean="0"/>
              <a:t> </a:t>
            </a:r>
            <a:r>
              <a:rPr lang="en-US" sz="1600" dirty="0" smtClean="0">
                <a:hlinkClick r:id="rId8"/>
              </a:rPr>
              <a:t>http://www.normacs.ru/Doclist/doc/11HIP.html </a:t>
            </a:r>
            <a:endParaRPr lang="ru-RU" sz="1600" dirty="0" smtClean="0"/>
          </a:p>
          <a:p>
            <a:r>
              <a:rPr lang="en-US" sz="1600" dirty="0" smtClean="0">
                <a:hlinkClick r:id="rId9"/>
              </a:rPr>
              <a:t>https://mcdonalds.ru/page/balanced/</a:t>
            </a:r>
            <a:endParaRPr lang="ru-RU" sz="1600" dirty="0"/>
          </a:p>
          <a:p>
            <a:r>
              <a:rPr lang="en-US" sz="1600" dirty="0" smtClean="0">
                <a:hlinkClick r:id="rId10"/>
              </a:rPr>
              <a:t>https://www.everydayme.ru/dom-i-sad/gotovim-doma/pravilnoe-pitanie-dlya-malchikov-ot-desyati-let-i-podrostkov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719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З</a:t>
            </a:r>
            <a:r>
              <a:rPr lang="ru-RU" sz="2000" b="1" dirty="0" smtClean="0"/>
              <a:t>адача – провести </a:t>
            </a:r>
            <a:r>
              <a:rPr lang="ru-RU" sz="2000" b="1" dirty="0"/>
              <a:t>анализ меню </a:t>
            </a:r>
            <a:r>
              <a:rPr lang="ru-RU" sz="2000" b="1" dirty="0" err="1" smtClean="0"/>
              <a:t>McDonaldsи</a:t>
            </a:r>
            <a:r>
              <a:rPr lang="ru-RU" sz="2000" b="1" dirty="0" smtClean="0"/>
              <a:t> и </a:t>
            </a:r>
            <a:r>
              <a:rPr lang="ru-RU" sz="2000" b="1" dirty="0" err="1" smtClean="0"/>
              <a:t>Starbucks</a:t>
            </a:r>
            <a:r>
              <a:rPr lang="ru-RU" sz="2000" b="1" dirty="0" smtClean="0"/>
              <a:t> для заключения </a:t>
            </a:r>
            <a:r>
              <a:rPr lang="ru-RU" sz="2000" b="1" dirty="0"/>
              <a:t>о том, есть ли возможность подобрать в этих заведениях меню, пригодное для питания </a:t>
            </a:r>
            <a:r>
              <a:rPr lang="ru-RU" sz="2000" b="1" dirty="0" smtClean="0"/>
              <a:t>подростков, а именно: меню </a:t>
            </a:r>
            <a:r>
              <a:rPr lang="ru-RU" sz="2000" b="1" dirty="0"/>
              <a:t>должно быть сбалансировано по содержанию основных компонентов пищи, содержать достаточное, но не избыточное количество калорий и по возможности позволять комбинировать разные блюда в зависимости от вкуса конкретного ребенка</a:t>
            </a:r>
            <a:r>
              <a:rPr lang="ru-RU" sz="2000" b="1" dirty="0" smtClean="0"/>
              <a:t>.</a:t>
            </a:r>
          </a:p>
          <a:p>
            <a:r>
              <a:rPr lang="ru-RU" sz="2000" b="1" dirty="0" err="1" smtClean="0"/>
              <a:t>Позадачи</a:t>
            </a:r>
            <a:r>
              <a:rPr lang="ru-RU" sz="2000" b="1" dirty="0" smtClean="0"/>
              <a:t>: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извлечь из наборов данных них нужную информацию и представить её в виде отчёта о соответствии меню ресторанов </a:t>
            </a:r>
            <a:r>
              <a:rPr lang="ru-RU" sz="2000" dirty="0" err="1" smtClean="0"/>
              <a:t>McDonalds</a:t>
            </a:r>
            <a:r>
              <a:rPr lang="ru-RU" sz="2000" dirty="0" smtClean="0"/>
              <a:t> и </a:t>
            </a:r>
            <a:r>
              <a:rPr lang="ru-RU" sz="2000" dirty="0" err="1" smtClean="0"/>
              <a:t>Starbucks</a:t>
            </a:r>
            <a:r>
              <a:rPr lang="ru-RU" sz="2000" dirty="0" smtClean="0"/>
              <a:t> требованиям здорового питания</a:t>
            </a:r>
          </a:p>
          <a:p>
            <a:pPr marL="457200" indent="-457200">
              <a:buAutoNum type="arabicPeriod"/>
            </a:pP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040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Рекомендуемый план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1. Изучите предоставленные данные и выберите из них те, на основе которых будет проводиться анализ.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2. Продумайте логику, по которой вы будете собирать и анализировать данные: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a. Будете ли ограничиваться готовыми наборами данных или дополните их материалами с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официальных сайтов?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b. При использовании сайтов будете ли собирать данные вручную или автоматизируете этот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процесс?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c. Каким показателям уделите особое внимание, будете ли генерировать дополнительные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признаки?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d. По каким критериям будете оценивать и сравнивать рестораны?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e. и т.п.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3. Соберите и изучите основные и дополнительные показатели.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a. Выделите в меню обоих ресторанов блюда, которые вы бы не рекомендовали включать в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рацион детей.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b. Оцените сбалансированность состава оставшихся блюд (белки, жиры, углеводы, клетчатка,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витамины), а также калорийность каждого блюда.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c. Оцените возможность комбинировать блюда в </a:t>
            </a:r>
            <a:r>
              <a:rPr lang="ru-RU" sz="1800" dirty="0" err="1"/>
              <a:t>комбо</a:t>
            </a:r>
            <a:r>
              <a:rPr lang="ru-RU" sz="1800" dirty="0"/>
              <a:t>-меню, сбалансированные по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содержанию компонентов и калорийности.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d. Сравните рестораны по критериям, описанным выше.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4. Разработайте иллюстрации, отражающие особенности меню двух ресторанов и соответствие этого меню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правилам здорового питания.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5. Разработайте общее заключение и рекомендации по организации питания подростков в ресторанах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быстрого питания.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/>
              <a:t>6. Подготовьте отчёт о проведённом анализе. Отчёт должен включать текстовую, графическую и табличную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информацию. Рекомендованный формат отчёта – </a:t>
            </a:r>
            <a:r>
              <a:rPr lang="ru-RU" sz="1800" dirty="0" err="1"/>
              <a:t>pdf</a:t>
            </a:r>
            <a:r>
              <a:rPr lang="ru-RU" sz="1800" dirty="0"/>
              <a:t>. При желании можно также сделать </a:t>
            </a:r>
            <a:r>
              <a:rPr lang="ru-RU" sz="1800" dirty="0" err="1"/>
              <a:t>дашборд</a:t>
            </a:r>
            <a:r>
              <a:rPr lang="ru-RU" sz="1800" dirty="0"/>
              <a:t> в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любом формате, для просмотра которого не требуется установка коммерческого ПО.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7. Загрузите результаты работы (текстовый отчёт и ноутбук с кодом и графиками) на </a:t>
            </a:r>
            <a:r>
              <a:rPr lang="ru-RU" sz="1800" dirty="0" err="1"/>
              <a:t>GitHub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/>
              <a:t>(</a:t>
            </a:r>
            <a:r>
              <a:rPr lang="ru-RU" sz="1800" dirty="0">
                <a:hlinkClick r:id="rId2"/>
              </a:rPr>
              <a:t>https://github.com</a:t>
            </a:r>
            <a:r>
              <a:rPr lang="ru-RU" sz="1800" dirty="0"/>
              <a:t>) и предоставьте ссылку на </a:t>
            </a:r>
            <a:r>
              <a:rPr lang="ru-RU" sz="1800" dirty="0" err="1"/>
              <a:t>репозиторий</a:t>
            </a:r>
            <a:r>
              <a:rPr lang="ru-RU" sz="1800" dirty="0"/>
              <a:t> организаторам игры.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67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Питание  </a:t>
            </a:r>
            <a:r>
              <a:rPr lang="ru-RU" sz="3200" dirty="0" err="1" smtClean="0"/>
              <a:t>доп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Источник: </a:t>
            </a:r>
            <a:r>
              <a:rPr lang="en-US" sz="2000" dirty="0" smtClean="0">
                <a:hlinkClick r:id="rId2"/>
              </a:rPr>
              <a:t>https://www.everydayme.ru/dom-i-sad/gotovim-doma/pravilnoe-pitanie-dlya-malchikov-ot-desyati-let-i-podrostkov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86215" y="1600201"/>
          <a:ext cx="2571570" cy="4525961"/>
        </p:xfrm>
        <a:graphic>
          <a:graphicData uri="http://schemas.openxmlformats.org/drawingml/2006/table">
            <a:tbl>
              <a:tblPr/>
              <a:tblGrid>
                <a:gridCol w="1085774"/>
                <a:gridCol w="742898"/>
                <a:gridCol w="742898"/>
              </a:tblGrid>
              <a:tr h="633504">
                <a:tc>
                  <a:txBody>
                    <a:bodyPr/>
                    <a:lstStyle/>
                    <a:p>
                      <a:r>
                        <a:rPr lang="ru-RU" sz="1500" b="1">
                          <a:effectLst/>
                          <a:latin typeface="SourceSansPro"/>
                        </a:rPr>
                        <a:t>Мальчики</a:t>
                      </a:r>
                      <a:endParaRPr lang="ru-RU" sz="1500">
                        <a:effectLst/>
                        <a:latin typeface="SourceSansPro"/>
                      </a:endParaRP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>
                          <a:effectLst/>
                          <a:latin typeface="SourceSansPro"/>
                        </a:rPr>
                        <a:t>11-14</a:t>
                      </a:r>
                      <a:endParaRPr lang="ru-RU" sz="1500">
                        <a:effectLst/>
                        <a:latin typeface="SourceSansPro"/>
                      </a:endParaRPr>
                    </a:p>
                    <a:p>
                      <a:r>
                        <a:rPr lang="ru-RU" sz="1500" b="1">
                          <a:effectLst/>
                          <a:latin typeface="SourceSansPro"/>
                        </a:rPr>
                        <a:t>лет</a:t>
                      </a:r>
                      <a:endParaRPr lang="ru-RU" sz="1500">
                        <a:effectLst/>
                        <a:latin typeface="SourceSansPro"/>
                      </a:endParaRP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>
                          <a:effectLst/>
                          <a:latin typeface="SourceSansPro"/>
                        </a:rPr>
                        <a:t>15-18</a:t>
                      </a:r>
                      <a:endParaRPr lang="ru-RU" sz="1500">
                        <a:effectLst/>
                        <a:latin typeface="SourceSansPro"/>
                      </a:endParaRPr>
                    </a:p>
                    <a:p>
                      <a:r>
                        <a:rPr lang="ru-RU" sz="1500" b="1">
                          <a:effectLst/>
                          <a:latin typeface="SourceSansPro"/>
                        </a:rPr>
                        <a:t>лет</a:t>
                      </a:r>
                      <a:endParaRPr lang="ru-RU" sz="1500">
                        <a:effectLst/>
                        <a:latin typeface="SourceSansPro"/>
                      </a:endParaRP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Калорий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2200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2750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Жиров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85г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105г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861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Насыщенных жиров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35г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3504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Углеводов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275г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345г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Сахаров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110г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140г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Белков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41г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45г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Волокон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20г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24г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389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Соли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  <a:latin typeface="SourceSansPro"/>
                        </a:rPr>
                        <a:t>6г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  <a:latin typeface="SourceSansPro"/>
                        </a:rPr>
                        <a:t>6г</a:t>
                      </a:r>
                    </a:p>
                  </a:txBody>
                  <a:tcPr marL="81637" marR="81637" marT="81637" marB="816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0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Методы, использованные при сборе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ввв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680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2272F"/>
                </a:solidFill>
                <a:effectLst/>
                <a:latin typeface="PT Serif"/>
                <a:cs typeface="Arial" pitchFamily="34" charset="0"/>
              </a:rPr>
              <a:t>Средние величины основного обмена детского населения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https://base.garant.ru/2168105/</a:t>
            </a:r>
            <a:endParaRPr lang="ru-RU" sz="2000" dirty="0" smtClean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23975" y="2308701"/>
          <a:ext cx="6496049" cy="3108960"/>
        </p:xfrm>
        <a:graphic>
          <a:graphicData uri="http://schemas.openxmlformats.org/drawingml/2006/table">
            <a:tbl>
              <a:tblPr/>
              <a:tblGrid>
                <a:gridCol w="2418027"/>
                <a:gridCol w="2139762"/>
                <a:gridCol w="1938260"/>
              </a:tblGrid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Возраст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Основной обмен (ккал/кг массы тела)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Основной обмен (ккал/сутки)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1 мес.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250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до года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55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550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от 1 до 3 лет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52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6600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от 3 до 7 лет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48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900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от 7 до 11 лет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650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от 11 до 18 лет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>
                          <a:solidFill>
                            <a:srgbClr val="464C55"/>
                          </a:solidFill>
                          <a:effectLst/>
                        </a:rPr>
                        <a:t>24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dirty="0">
                          <a:solidFill>
                            <a:srgbClr val="464C55"/>
                          </a:solidFill>
                          <a:effectLst/>
                        </a:rPr>
                        <a:t>&gt; 690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/>
              <a:t>Характеристика продуктов из меню </a:t>
            </a:r>
            <a:r>
              <a:rPr lang="ru-RU" sz="2400" dirty="0" smtClean="0"/>
              <a:t>ресторанов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McDonalds</a:t>
            </a:r>
            <a:r>
              <a:rPr lang="ru-RU" sz="2000" dirty="0" smtClean="0"/>
              <a:t> и </a:t>
            </a:r>
            <a:r>
              <a:rPr lang="ru-RU" sz="2000" dirty="0" err="1" smtClean="0"/>
              <a:t>Starbucks</a:t>
            </a:r>
            <a:r>
              <a:rPr lang="ru-RU" sz="2000" dirty="0" smtClean="0"/>
              <a:t> (количественный анализ +</a:t>
            </a:r>
            <a:br>
              <a:rPr lang="ru-RU" sz="2000" dirty="0" smtClean="0"/>
            </a:br>
            <a:r>
              <a:rPr lang="ru-RU" sz="2000" dirty="0" smtClean="0"/>
              <a:t>визуализация):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8657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395</Words>
  <Application>Microsoft Office PowerPoint</Application>
  <PresentationFormat>Экран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Отчет по анализу меню ресторанов быстрого питания</vt:lpstr>
      <vt:lpstr>Состав команды </vt:lpstr>
      <vt:lpstr> Список источников</vt:lpstr>
      <vt:lpstr>Задачи анализа</vt:lpstr>
      <vt:lpstr>Рекомендуемый план работы</vt:lpstr>
      <vt:lpstr>Питание  доп</vt:lpstr>
      <vt:lpstr>Методы, использованные при сборе данных</vt:lpstr>
      <vt:lpstr>Средние величины основного обмена детского населения</vt:lpstr>
      <vt:lpstr>Характеристика продуктов из меню ресторанов</vt:lpstr>
      <vt:lpstr>Классификация блюд по наличию/отсутствию опасных для здоровья компонентов</vt:lpstr>
      <vt:lpstr>Калорийность блюд</vt:lpstr>
      <vt:lpstr>Сбалансированность блюд по содержанию  белков, жиров и углеводов</vt:lpstr>
      <vt:lpstr>Дополнительные характеристики блюд: размеры порций, содержание витаминов и т.д..</vt:lpstr>
      <vt:lpstr>Сравнение меню двух ресторанов</vt:lpstr>
      <vt:lpstr>Общее заключение</vt:lpstr>
      <vt:lpstr>Рекомендации</vt:lpstr>
      <vt:lpstr>Описание логики анализа данных</vt:lpstr>
      <vt:lpstr>Летняя школа для подростков</vt:lpstr>
      <vt:lpstr>Презентация PowerPoint</vt:lpstr>
      <vt:lpstr>КРИТЕРИИ.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Fatima Jandossova</dc:creator>
  <cp:lastModifiedBy>Fatima Jandossova</cp:lastModifiedBy>
  <cp:revision>14</cp:revision>
  <dcterms:created xsi:type="dcterms:W3CDTF">2019-08-21T08:04:42Z</dcterms:created>
  <dcterms:modified xsi:type="dcterms:W3CDTF">2019-08-21T11:30:46Z</dcterms:modified>
</cp:coreProperties>
</file>