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Lora"/>
      <p:regular r:id="rId23"/>
      <p:bold r:id="rId24"/>
      <p:italic r:id="rId25"/>
      <p:boldItalic r:id="rId26"/>
    </p:embeddedFont>
    <p:embeddedFont>
      <p:font typeface="Quattrocen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http://www.afr.com/real-estate/residential/government-faces-tough-test-on-163m-property-vacancy-tax-plan-20170522-gwa7tv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home.ly</a:t>
            </a:r>
            <a:r>
              <a:rPr lang="en"/>
              <a:t> </a:t>
            </a:r>
          </a:p>
        </p:txBody>
      </p:sp>
      <p:sp>
        <p:nvSpPr>
          <p:cNvPr id="62" name="Shape 62"/>
          <p:cNvSpPr/>
          <p:nvPr/>
        </p:nvSpPr>
        <p:spPr>
          <a:xfrm>
            <a:off x="1208251" y="349797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28725" y="3697200"/>
            <a:ext cx="91152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James Thompson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 Doan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Malcolm Gill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Merrick Heley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Ponticello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Market: Landlords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381250" y="1618700"/>
            <a:ext cx="61611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home.ly </a:t>
            </a:r>
            <a:r>
              <a:rPr lang="en">
                <a:highlight>
                  <a:srgbClr val="FFCD00"/>
                </a:highlight>
              </a:rPr>
              <a:t>becomes the real estate agent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Saves money from fees </a:t>
            </a:r>
            <a:r>
              <a:rPr lang="en">
                <a:highlight>
                  <a:srgbClr val="FFCD00"/>
                </a:highlight>
              </a:rPr>
              <a:t>$900 p/a</a:t>
            </a:r>
            <a:r>
              <a:rPr lang="en"/>
              <a:t> ($165 Marketing, Lease Renewal 1 Week Rent, </a:t>
            </a:r>
            <a:r>
              <a:rPr lang="en"/>
              <a:t>Releasing</a:t>
            </a:r>
            <a:r>
              <a:rPr lang="en"/>
              <a:t> 2 Weeks Rent)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Trend towards taxing empty homes (AFR 2017)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Oversupply of dwellings predicted in near future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/>
              <a:t>Case - </a:t>
            </a:r>
            <a:r>
              <a:rPr i="1" lang="en" sz="1800"/>
              <a:t>Rapid Re-Housing Statewide: The Commonwealth of Virginia - 92% of families stayed in permanent housing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Target Market: Homeless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381250" y="1618700"/>
            <a:ext cx="73638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Deliver on needs: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Homes are screened as safe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Information </a:t>
            </a:r>
            <a:r>
              <a:rPr lang="en"/>
              <a:t>availability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Co-ordination of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Dignity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1945625" y="1666175"/>
            <a:ext cx="3993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We'll acquire customers by...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012725" y="282597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Word of mouth referral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Social services referral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Department for Housing Services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Targeted advertising on media platforms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381250" y="90925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81250" y="1344850"/>
            <a:ext cx="7346400" cy="33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HomeGround (VIC) real estate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</a:t>
            </a:r>
            <a:r>
              <a:rPr lang="en"/>
              <a:t> service provision catered to homelessness population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Difference: Does not possess or utilize technological platform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AskIzzy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Provision of a broad range of social services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Difference: Their focus is broad whilst our service will be tailored to rapid redeployment only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9" name="Shape 15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0" name="Shape 16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Expert Team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Malcolm Gill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Chief whip cracker</a:t>
            </a:r>
            <a:r>
              <a:rPr lang="en" sz="1200"/>
              <a:t> </a:t>
            </a:r>
          </a:p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Nam Doan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Legal consultant with healthcare expertise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James Thompson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Intern &amp; Data Monkey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Merrick Heley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Lead Tech Intern </a:t>
            </a:r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Chris Ponticello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Tech genius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174" name="Shape 174"/>
          <p:cNvGrpSpPr/>
          <p:nvPr/>
        </p:nvGrpSpPr>
        <p:grpSpPr>
          <a:xfrm>
            <a:off x="856282" y="980278"/>
            <a:ext cx="320377" cy="320377"/>
            <a:chOff x="1278900" y="2333250"/>
            <a:chExt cx="381175" cy="381175"/>
          </a:xfrm>
        </p:grpSpPr>
        <p:sp>
          <p:nvSpPr>
            <p:cNvPr id="175" name="Shape 17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1945625" y="1666175"/>
            <a:ext cx="3993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003150" y="3055400"/>
            <a:ext cx="6121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Assuming free manpower for ongoing development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Excludes philanthropy &amp; Government Funds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Potential to engage PAFs/High net worth individuals if DGR 1 status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16 Homes rented to break even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Total Startup Cost for year one: approx </a:t>
            </a:r>
            <a:r>
              <a:rPr lang="en" sz="1800">
                <a:highlight>
                  <a:srgbClr val="F6921D"/>
                </a:highlight>
              </a:rPr>
              <a:t>$25,000</a:t>
            </a:r>
            <a:r>
              <a:rPr lang="en" sz="1800"/>
              <a:t> + developer cost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950" y="0"/>
            <a:ext cx="4855774" cy="24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Further develop the 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questions &amp; more choice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Build Landlord Network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16 Homes in 1st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Social Services/Charity Partner Networks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3" name="Shape 19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seeking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Capital - $25,000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Contacts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Legal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Acconting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Industry/Social Services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Real Estate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208" name="Shape 208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3" name="Shape 2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Zaretzky et al (2013) The cost of homelessness and the net benefit of homelessness programs: a national study p3</a:t>
            </a:r>
          </a:p>
          <a:p>
            <a:pPr lvl="0">
              <a:spcBef>
                <a:spcPts val="0"/>
              </a:spcBef>
              <a:buNone/>
            </a:pPr>
            <a:r>
              <a:rPr lang="en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Housing and Urban Research Institute (2011), </a:t>
            </a:r>
            <a:r>
              <a:rPr lang="en" sz="700">
                <a:solidFill>
                  <a:schemeClr val="dk1"/>
                </a:solidFill>
              </a:rPr>
              <a:t>Evidence for improving access to homelessness services p24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1381250" y="9705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1" name="Shape 7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/>
        </p:nvSpPr>
        <p:spPr>
          <a:xfrm>
            <a:off x="1381250" y="1578150"/>
            <a:ext cx="6520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Homelessness </a:t>
            </a:r>
          </a:p>
          <a:p>
            <a:pPr indent="-342900" lvl="0" marL="457200" rtl="0">
              <a:spcBef>
                <a:spcPts val="6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Strains public coffers with each homeless person </a:t>
            </a:r>
            <a:r>
              <a:rPr lang="en" sz="18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costing ~$30,000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in support services (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Zaretzky et al, 2013; ABC)</a:t>
            </a:r>
          </a:p>
          <a:p>
            <a:pPr indent="-342900" lvl="0" marL="457200" rtl="0">
              <a:spcBef>
                <a:spcPts val="6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Limited access to support services due to transparency and  service coordination issues (AHURI)</a:t>
            </a:r>
          </a:p>
          <a:p>
            <a:pPr indent="-342900" lvl="0" marL="457200" rtl="0">
              <a:spcBef>
                <a:spcPts val="6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Negative reputation of social housing (Pindari)</a:t>
            </a:r>
          </a:p>
          <a:p>
            <a:pPr indent="-342900" lvl="0" marL="457200" rtl="0">
              <a:spcBef>
                <a:spcPts val="6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Causes are broad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700" y="3196324"/>
            <a:ext cx="4385999" cy="14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Opportunity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381250" y="1442125"/>
            <a:ext cx="5921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</a:pPr>
            <a:r>
              <a:rPr lang="en" sz="2400">
                <a:solidFill>
                  <a:schemeClr val="dk1"/>
                </a:solidFill>
              </a:rPr>
              <a:t>Housing First approach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</a:pPr>
            <a:r>
              <a:rPr lang="en" sz="2400">
                <a:solidFill>
                  <a:schemeClr val="dk1"/>
                </a:solidFill>
              </a:rPr>
              <a:t>Brisbane Negative Space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○"/>
            </a:pPr>
            <a:r>
              <a:rPr lang="en" sz="2400">
                <a:solidFill>
                  <a:schemeClr val="dk1"/>
                </a:solidFill>
              </a:rPr>
              <a:t>Vacancy rate approximately 3.3%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25" y="3014375"/>
            <a:ext cx="4631475" cy="21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home.ly</a:t>
            </a:r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Finding a homely solution to homelessness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665198" y="874763"/>
            <a:ext cx="1819558" cy="158781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Proposition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81250" y="1727725"/>
            <a:ext cx="73254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 of a rapid long-term housing first solution that disrupts traditional real estate models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0" name="Shape 10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Fast and efficient long-term housing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Social service integration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Emphasis on individual choice and agency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09" name="Shape 109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Solution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5120650" y="1412600"/>
            <a:ext cx="4023300" cy="16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904400" y="840802"/>
            <a:ext cx="1159800" cy="1159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007036" y="1002828"/>
            <a:ext cx="957734" cy="835755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-37800" y="50450"/>
            <a:ext cx="9219600" cy="3178199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0" y="51500"/>
            <a:ext cx="7059550" cy="41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063375" y="4442650"/>
            <a:ext cx="3587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Medical - Behavioral -Mental - Income - Landlord Relationship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highlight>
                  <a:srgbClr val="FFCD00"/>
                </a:highlight>
              </a:rPr>
              <a:t>Support</a:t>
            </a:r>
            <a:br>
              <a:rPr lang="en"/>
            </a:br>
          </a:p>
        </p:txBody>
      </p:sp>
      <p:sp>
        <p:nvSpPr>
          <p:cNvPr id="121" name="Shape 121"/>
          <p:cNvSpPr/>
          <p:nvPr/>
        </p:nvSpPr>
        <p:spPr>
          <a:xfrm>
            <a:off x="4560075" y="4003150"/>
            <a:ext cx="594000" cy="33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D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WHAT WE’VE DONE SO FAR</a:t>
            </a:r>
          </a:p>
        </p:txBody>
      </p:sp>
      <p:sp>
        <p:nvSpPr>
          <p:cNvPr id="127" name="Shape 127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Outcome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People find permanent </a:t>
            </a:r>
            <a:r>
              <a:rPr b="1"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homes!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Save community money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- 23k per year using shelters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Greater Housing </a:t>
            </a:r>
            <a:r>
              <a:rPr b="1"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Stability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- 75% - 91% retention rate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ora"/>
            </a:pPr>
            <a:r>
              <a:rPr b="1"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Safety &amp; dignity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provided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90075" y="46683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http://www.endhomelessness.org/page/-/files/2016-04-26%20Housing%20First%20Fact%20Sheet.pdf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