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4" r:id="rId5"/>
    <p:sldMasterId id="2147483674" r:id="rId6"/>
  </p:sldMasterIdLst>
  <p:notesMasterIdLst>
    <p:notesMasterId r:id="rId30"/>
  </p:notesMasterIdLst>
  <p:sldIdLst>
    <p:sldId id="312" r:id="rId7"/>
    <p:sldId id="311" r:id="rId8"/>
    <p:sldId id="314" r:id="rId9"/>
    <p:sldId id="324" r:id="rId10"/>
    <p:sldId id="325" r:id="rId11"/>
    <p:sldId id="315" r:id="rId12"/>
    <p:sldId id="316" r:id="rId13"/>
    <p:sldId id="317" r:id="rId14"/>
    <p:sldId id="318" r:id="rId15"/>
    <p:sldId id="326" r:id="rId16"/>
    <p:sldId id="320" r:id="rId17"/>
    <p:sldId id="319" r:id="rId18"/>
    <p:sldId id="321" r:id="rId19"/>
    <p:sldId id="322" r:id="rId20"/>
    <p:sldId id="323" r:id="rId21"/>
    <p:sldId id="313" r:id="rId22"/>
    <p:sldId id="327" r:id="rId23"/>
    <p:sldId id="328" r:id="rId24"/>
    <p:sldId id="329" r:id="rId25"/>
    <p:sldId id="330" r:id="rId26"/>
    <p:sldId id="331" r:id="rId27"/>
    <p:sldId id="332" r:id="rId28"/>
    <p:sldId id="333" r:id="rId29"/>
  </p:sldIdLst>
  <p:sldSz cx="121793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BD8"/>
    <a:srgbClr val="D8D7DF"/>
    <a:srgbClr val="C8D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autoAdjust="0"/>
    <p:restoredTop sz="41558" autoAdjust="0"/>
  </p:normalViewPr>
  <p:slideViewPr>
    <p:cSldViewPr snapToGrid="0" showGuides="1">
      <p:cViewPr varScale="1">
        <p:scale>
          <a:sx n="36" d="100"/>
          <a:sy n="36" d="100"/>
        </p:scale>
        <p:origin x="-2148" y="-78"/>
      </p:cViewPr>
      <p:guideLst>
        <p:guide orient="horz" pos="2160"/>
        <p:guide orient="horz" pos="288"/>
        <p:guide orient="horz" pos="960"/>
        <p:guide orient="horz"/>
        <p:guide orient="horz" pos="4005"/>
        <p:guide orient="horz" pos="3840"/>
        <p:guide pos="4997"/>
        <p:guide pos="297"/>
        <p:guide pos="1403"/>
        <p:guide pos="5104"/>
        <p:guide pos="6192"/>
        <p:guide pos="3909"/>
        <p:guide pos="1513"/>
        <p:guide pos="2714"/>
        <p:guide pos="3801"/>
        <p:guide pos="7374"/>
        <p:guide pos="2599"/>
        <p:guide pos="63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DC975-A455-47BB-A68D-520EABF783D0}" type="datetimeFigureOut">
              <a:rPr lang="en-US" smtClean="0"/>
              <a:pPr/>
              <a:t>7/21/2016</a:t>
            </a:fld>
            <a:endParaRPr lang="en-US"/>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99B0F9-5275-4FDD-BFE5-B9E6F2FD770F}" type="slidenum">
              <a:rPr lang="en-US" smtClean="0"/>
              <a:pPr/>
              <a:t>‹#›</a:t>
            </a:fld>
            <a:endParaRPr lang="en-US"/>
          </a:p>
        </p:txBody>
      </p:sp>
    </p:spTree>
    <p:extLst>
      <p:ext uri="{BB962C8B-B14F-4D97-AF65-F5344CB8AC3E}">
        <p14:creationId xmlns:p14="http://schemas.microsoft.com/office/powerpoint/2010/main" val="331729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React application architecture with react router and flux</a:t>
            </a:r>
          </a:p>
          <a:p>
            <a:endParaRPr lang="en-US" dirty="0" smtClean="0"/>
          </a:p>
          <a:p>
            <a:r>
              <a:rPr lang="en-US" dirty="0" smtClean="0"/>
              <a:t>Some of my code is based on a </a:t>
            </a:r>
            <a:r>
              <a:rPr lang="en-US" dirty="0" err="1" smtClean="0"/>
              <a:t>pluralsight</a:t>
            </a:r>
            <a:r>
              <a:rPr lang="en-US" baseline="0" dirty="0" smtClean="0"/>
              <a:t> </a:t>
            </a:r>
            <a:r>
              <a:rPr lang="en-US" dirty="0" smtClean="0"/>
              <a:t>course </a:t>
            </a:r>
            <a:r>
              <a:rPr lang="en-US" dirty="0" smtClean="0"/>
              <a:t>by Cory House. </a:t>
            </a:r>
            <a:r>
              <a:rPr lang="en-US" dirty="0" smtClean="0"/>
              <a:t> (especially the </a:t>
            </a:r>
            <a:r>
              <a:rPr lang="en-US" dirty="0" err="1" smtClean="0"/>
              <a:t>cookiesAPI</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1</a:t>
            </a:fld>
            <a:endParaRPr lang="en-US"/>
          </a:p>
        </p:txBody>
      </p:sp>
    </p:spTree>
    <p:extLst>
      <p:ext uri="{BB962C8B-B14F-4D97-AF65-F5344CB8AC3E}">
        <p14:creationId xmlns:p14="http://schemas.microsoft.com/office/powerpoint/2010/main" val="682386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git checkout</a:t>
            </a:r>
            <a:r>
              <a:rPr lang="en-US" baseline="0" dirty="0" smtClean="0"/>
              <a:t> v3</a:t>
            </a:r>
          </a:p>
          <a:p>
            <a:r>
              <a:rPr lang="en-US" baseline="0" dirty="0" smtClean="0"/>
              <a:t>***** run gulp</a:t>
            </a:r>
          </a:p>
          <a:p>
            <a:r>
              <a:rPr lang="en-US" baseline="0" dirty="0" smtClean="0"/>
              <a:t>**** Click around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Take a moment to notice that I’m dynamically loading react components without a full page reload.</a:t>
            </a:r>
          </a:p>
          <a:p>
            <a:endParaRPr lang="en-US" baseline="0" dirty="0" smtClean="0"/>
          </a:p>
          <a:p>
            <a:endParaRPr lang="en-US" baseline="0" dirty="0" smtClean="0"/>
          </a:p>
          <a:p>
            <a:endParaRPr lang="en-US" baseline="0" dirty="0" smtClean="0"/>
          </a:p>
          <a:p>
            <a:r>
              <a:rPr lang="en-US" baseline="0" dirty="0" smtClean="0"/>
              <a:t>Since react is narrowly focused on being a view engine, it has no opinion on how routing should work. </a:t>
            </a:r>
          </a:p>
          <a:p>
            <a:endParaRPr lang="en-US" baseline="0" dirty="0" smtClean="0"/>
          </a:p>
          <a:p>
            <a:r>
              <a:rPr lang="en-US" baseline="0" dirty="0" smtClean="0"/>
              <a:t>React router is used at Facebook. React router is client side routing. Because of this, moving between views doesn't require a get from the server. This makes the application much more responsive. </a:t>
            </a:r>
          </a:p>
          <a:p>
            <a:endParaRPr lang="en-US" baseline="0" dirty="0" smtClean="0"/>
          </a:p>
          <a:p>
            <a:r>
              <a:rPr lang="en-US" baseline="0" dirty="0" smtClean="0"/>
              <a:t>**** show the routes.js file and how we’re rendering the route component in </a:t>
            </a:r>
            <a:r>
              <a:rPr lang="en-US" baseline="0" dirty="0" err="1" smtClean="0"/>
              <a:t>app.jsx</a:t>
            </a:r>
            <a:endParaRPr lang="en-US" baseline="0" dirty="0" smtClean="0"/>
          </a:p>
          <a:p>
            <a:r>
              <a:rPr lang="en-US" baseline="0" dirty="0" smtClean="0"/>
              <a:t>Notice that there’s a history attribute on the router – that has to do with faking browser history. Since it’s client side routing, the browser isn’t going to automatically create history as you navigate around the app. React-Router has several different ways of handling history. And depending on your web server, it can be pretty easy to get rid of the # in the URL. Because I’m using gulp-connect as my web server, it’s not super easy to get rid of the # so that’s why you’re seeing it everywhere.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499B0F9-5275-4FDD-BFE5-B9E6F2FD770F}" type="slidenum">
              <a:rPr lang="en-US" smtClean="0"/>
              <a:pPr/>
              <a:t>10</a:t>
            </a:fld>
            <a:endParaRPr lang="en-US"/>
          </a:p>
        </p:txBody>
      </p:sp>
    </p:spTree>
    <p:extLst>
      <p:ext uri="{BB962C8B-B14F-4D97-AF65-F5344CB8AC3E}">
        <p14:creationId xmlns:p14="http://schemas.microsoft.com/office/powerpoint/2010/main" val="2363938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 vs Props</a:t>
            </a:r>
          </a:p>
          <a:p>
            <a:r>
              <a:rPr lang="en-US" dirty="0" smtClean="0"/>
              <a:t>Most of the time your component will simply take in props and render itself. If you want to respond to user input, or other things like a timer, response from a server, </a:t>
            </a:r>
            <a:r>
              <a:rPr lang="en-US" dirty="0" err="1" smtClean="0"/>
              <a:t>etc</a:t>
            </a:r>
            <a:r>
              <a:rPr lang="en-US" dirty="0" smtClean="0"/>
              <a:t> - you need to use state.</a:t>
            </a:r>
          </a:p>
          <a:p>
            <a:endParaRPr lang="en-US" dirty="0" smtClean="0"/>
          </a:p>
          <a:p>
            <a:r>
              <a:rPr lang="en-US" dirty="0" smtClean="0"/>
              <a:t>Facebook says to "try to keep as many of your components as possible stateless. "</a:t>
            </a:r>
          </a:p>
          <a:p>
            <a:endParaRPr lang="en-US" dirty="0" smtClean="0"/>
          </a:p>
          <a:p>
            <a:r>
              <a:rPr lang="en-US" dirty="0" smtClean="0"/>
              <a:t>State in the controller view is passed down as props to the dumb components. </a:t>
            </a:r>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11</a:t>
            </a:fld>
            <a:endParaRPr lang="en-US"/>
          </a:p>
        </p:txBody>
      </p:sp>
    </p:spTree>
    <p:extLst>
      <p:ext uri="{BB962C8B-B14F-4D97-AF65-F5344CB8AC3E}">
        <p14:creationId xmlns:p14="http://schemas.microsoft.com/office/powerpoint/2010/main" val="1996717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r>
              <a:rPr lang="en-US" dirty="0" smtClean="0"/>
              <a:t>When working with forms, having a controller view makes a lot of sense. The controller has all the data but very little of the markup. </a:t>
            </a:r>
          </a:p>
          <a:p>
            <a:endParaRPr lang="en-US" dirty="0" smtClean="0"/>
          </a:p>
          <a:p>
            <a:r>
              <a:rPr lang="en-US" dirty="0" smtClean="0"/>
              <a:t>When you create a form in a React component, if you ever want to interact with it in the future, you need a way to reference it. That's what the ref attribute is for. React will guarantee that the object you refer to by ref is the current version of that object. </a:t>
            </a:r>
          </a:p>
          <a:p>
            <a:endParaRPr lang="en-US" dirty="0" smtClean="0"/>
          </a:p>
          <a:p>
            <a:r>
              <a:rPr lang="en-US" dirty="0" smtClean="0"/>
              <a:t>If you had this:</a:t>
            </a:r>
          </a:p>
          <a:p>
            <a:r>
              <a:rPr lang="en-US" dirty="0" smtClean="0"/>
              <a:t>&lt;input ref="</a:t>
            </a:r>
            <a:r>
              <a:rPr lang="en-US" dirty="0" err="1" smtClean="0"/>
              <a:t>myInput</a:t>
            </a:r>
            <a:r>
              <a:rPr lang="en-US" dirty="0" smtClean="0"/>
              <a:t>" /&gt;</a:t>
            </a:r>
          </a:p>
          <a:p>
            <a:endParaRPr lang="en-US" dirty="0" smtClean="0"/>
          </a:p>
          <a:p>
            <a:r>
              <a:rPr lang="en-US" dirty="0" smtClean="0"/>
              <a:t>You could access it directly by calling </a:t>
            </a:r>
            <a:r>
              <a:rPr lang="en-US" dirty="0" err="1" smtClean="0"/>
              <a:t>React.findDOMNode</a:t>
            </a:r>
            <a:r>
              <a:rPr lang="en-US" dirty="0" smtClean="0"/>
              <a:t>(</a:t>
            </a:r>
            <a:r>
              <a:rPr lang="en-US" dirty="0" err="1" smtClean="0"/>
              <a:t>this.refs.myInput</a:t>
            </a:r>
            <a:r>
              <a:rPr lang="en-US" dirty="0" smtClean="0"/>
              <a:t>).</a:t>
            </a:r>
          </a:p>
          <a:p>
            <a:endParaRPr lang="en-US" dirty="0" smtClean="0"/>
          </a:p>
          <a:p>
            <a:r>
              <a:rPr lang="en-US" dirty="0" smtClean="0"/>
              <a:t>Regarding form fields. Without a "change handler", text entered is lost. This is very different from other frameworks where two way binding exists. Here, React is in charge of the form field and by default, disallows any change to the value. Having to explicitly create a change handler may seem like extra unnecessary work but there are benefits to creating your own change handler. </a:t>
            </a:r>
          </a:p>
          <a:p>
            <a:endParaRPr lang="en-US" dirty="0" smtClean="0"/>
          </a:p>
          <a:p>
            <a:r>
              <a:rPr lang="en-US" dirty="0" smtClean="0"/>
              <a:t>Because we have a controller view (or controller component), state for the form will be handled in there. </a:t>
            </a:r>
          </a:p>
          <a:p>
            <a:endParaRPr lang="en-US" dirty="0" smtClean="0"/>
          </a:p>
          <a:p>
            <a:r>
              <a:rPr lang="en-US" dirty="0" smtClean="0"/>
              <a:t>Take a look at </a:t>
            </a:r>
            <a:r>
              <a:rPr lang="en-US" dirty="0" err="1" smtClean="0"/>
              <a:t>cookies</a:t>
            </a:r>
            <a:r>
              <a:rPr lang="en-US" baseline="0" dirty="0" err="1" smtClean="0"/>
              <a:t>Form.jsx</a:t>
            </a:r>
            <a:endParaRPr lang="en-US" baseline="0" dirty="0" smtClean="0"/>
          </a:p>
          <a:p>
            <a:endParaRPr lang="en-US" baseline="0" dirty="0" smtClean="0"/>
          </a:p>
          <a:p>
            <a:r>
              <a:rPr lang="en-US" baseline="0" dirty="0" smtClean="0"/>
              <a:t>Notice we’re setting a value from a prop – this will be useful later for editing existing cookie records.</a:t>
            </a:r>
          </a:p>
          <a:p>
            <a:endParaRPr lang="en-US" baseline="0" dirty="0" smtClean="0"/>
          </a:p>
          <a:p>
            <a:r>
              <a:rPr lang="en-US" baseline="0" dirty="0" smtClean="0"/>
              <a:t>Form input fields in react are a bit tricky. If you set a value on an input, React takes control of it. If you don't create a change handler, the user will have no way of entering data. </a:t>
            </a:r>
          </a:p>
          <a:p>
            <a:endParaRPr lang="en-US" baseline="0" dirty="0" smtClean="0"/>
          </a:p>
          <a:p>
            <a:r>
              <a:rPr lang="en-US" baseline="0" dirty="0" smtClean="0"/>
              <a:t>*****Take out the change handler for Size and see the auto-reload and locked field value.</a:t>
            </a:r>
          </a:p>
          <a:p>
            <a:endParaRPr lang="en-US" baseline="0" dirty="0" smtClean="0"/>
          </a:p>
          <a:p>
            <a:r>
              <a:rPr lang="en-US" baseline="0" dirty="0" smtClean="0"/>
              <a:t>Look at </a:t>
            </a:r>
            <a:r>
              <a:rPr lang="en-US" baseline="0" dirty="0" err="1" smtClean="0"/>
              <a:t>manageCookies.jsx</a:t>
            </a:r>
            <a:r>
              <a:rPr lang="en-US" baseline="0" dirty="0" smtClean="0"/>
              <a:t> – the parent component of </a:t>
            </a:r>
            <a:r>
              <a:rPr lang="en-US" baseline="0" dirty="0" err="1" smtClean="0"/>
              <a:t>cookiesForm</a:t>
            </a:r>
            <a:r>
              <a:rPr lang="en-US" baseline="0" dirty="0" smtClean="0"/>
              <a:t>. This is where the </a:t>
            </a:r>
            <a:r>
              <a:rPr lang="en-US" baseline="0" dirty="0" err="1" smtClean="0"/>
              <a:t>onchange</a:t>
            </a:r>
            <a:r>
              <a:rPr lang="en-US" baseline="0" dirty="0" smtClean="0"/>
              <a:t> prop is set, via a member function of this component. </a:t>
            </a:r>
          </a:p>
          <a:p>
            <a:endParaRPr lang="en-US" baseline="0" dirty="0" smtClean="0"/>
          </a:p>
          <a:p>
            <a:r>
              <a:rPr lang="en-US" baseline="0" dirty="0" smtClean="0"/>
              <a:t>Notice that in the </a:t>
            </a:r>
            <a:r>
              <a:rPr lang="en-US" baseline="0" dirty="0" err="1" smtClean="0"/>
              <a:t>setCookieState</a:t>
            </a:r>
            <a:r>
              <a:rPr lang="en-US" baseline="0" dirty="0" smtClean="0"/>
              <a:t> function, we set </a:t>
            </a:r>
            <a:r>
              <a:rPr lang="en-US" baseline="0" dirty="0" err="1" smtClean="0"/>
              <a:t>this.state.cookie</a:t>
            </a:r>
            <a:r>
              <a:rPr lang="en-US" baseline="0" dirty="0" smtClean="0"/>
              <a:t>[field] AND then we call </a:t>
            </a:r>
            <a:r>
              <a:rPr lang="en-US" baseline="0" dirty="0" err="1" smtClean="0"/>
              <a:t>this.setState</a:t>
            </a:r>
            <a:r>
              <a:rPr lang="en-US" baseline="0" dirty="0" smtClean="0"/>
              <a:t>. Simply setting the state property is not good enough to trigger prop updates on child components. When you call </a:t>
            </a:r>
            <a:r>
              <a:rPr lang="en-US" baseline="0" dirty="0" err="1" smtClean="0"/>
              <a:t>setState</a:t>
            </a:r>
            <a:r>
              <a:rPr lang="en-US" baseline="0" dirty="0" smtClean="0"/>
              <a:t>, then react notifies child components that their props have changed and if needed, re-renders them.</a:t>
            </a:r>
            <a:endParaRPr lang="en-US" dirty="0" smtClean="0"/>
          </a:p>
          <a:p>
            <a:endParaRPr lang="en-US" dirty="0" smtClean="0"/>
          </a:p>
          <a:p>
            <a:r>
              <a:rPr lang="en-US" dirty="0" smtClean="0"/>
              <a:t>Maybe </a:t>
            </a:r>
            <a:r>
              <a:rPr lang="en-US" dirty="0" err="1" smtClean="0"/>
              <a:t>onChange</a:t>
            </a:r>
            <a:r>
              <a:rPr lang="en-US" dirty="0" smtClean="0"/>
              <a:t> seems like a lot of work. But there are ways to make this easier. React and flux prefer clarity and scalability over convention and minimizing typing. I FOR ONE, LOVE THIS. Too much convention has a tendency to make code hard to read</a:t>
            </a:r>
            <a:r>
              <a:rPr lang="en-US" baseline="0" dirty="0" smtClean="0"/>
              <a:t> and understand. </a:t>
            </a:r>
          </a:p>
          <a:p>
            <a:endParaRPr lang="en-US" baseline="0" dirty="0" smtClean="0"/>
          </a:p>
          <a:p>
            <a:r>
              <a:rPr lang="en-US" baseline="0" dirty="0" smtClean="0"/>
              <a:t>****Look at the </a:t>
            </a:r>
            <a:r>
              <a:rPr lang="en-US" baseline="0" dirty="0" err="1" smtClean="0"/>
              <a:t>cookiesForm</a:t>
            </a:r>
            <a:r>
              <a:rPr lang="en-US" baseline="0" dirty="0" smtClean="0"/>
              <a:t> again. You can probably see a fair amount of repetition, that’s a sign you should create a new component. In this case, a component for the input box makes a lot of sense. </a:t>
            </a:r>
          </a:p>
          <a:p>
            <a:endParaRPr lang="en-US" baseline="0" dirty="0" smtClean="0"/>
          </a:p>
          <a:p>
            <a:r>
              <a:rPr lang="en-US" dirty="0" smtClean="0"/>
              <a:t>***** git checkout v4</a:t>
            </a:r>
          </a:p>
          <a:p>
            <a:endParaRPr lang="en-US" dirty="0" smtClean="0"/>
          </a:p>
          <a:p>
            <a:endParaRPr lang="en-US" dirty="0" smtClean="0"/>
          </a:p>
          <a:p>
            <a:r>
              <a:rPr lang="en-US" baseline="0" dirty="0" smtClean="0"/>
              <a:t>****Look at </a:t>
            </a:r>
            <a:r>
              <a:rPr lang="en-US" baseline="0" dirty="0" err="1" smtClean="0"/>
              <a:t>cookiesForm</a:t>
            </a:r>
            <a:r>
              <a:rPr lang="en-US" baseline="0" dirty="0" smtClean="0"/>
              <a:t>. Now we’re using a new react component.</a:t>
            </a:r>
          </a:p>
          <a:p>
            <a:r>
              <a:rPr lang="en-US" baseline="0" dirty="0" smtClean="0"/>
              <a:t>**** Look at </a:t>
            </a:r>
            <a:r>
              <a:rPr lang="en-US" baseline="0" dirty="0" err="1" smtClean="0"/>
              <a:t>textInput.jsx</a:t>
            </a:r>
            <a:r>
              <a:rPr lang="en-US" baseline="0" dirty="0" smtClean="0"/>
              <a:t>. </a:t>
            </a:r>
          </a:p>
        </p:txBody>
      </p:sp>
      <p:sp>
        <p:nvSpPr>
          <p:cNvPr id="4" name="Slide Number Placeholder 3"/>
          <p:cNvSpPr>
            <a:spLocks noGrp="1"/>
          </p:cNvSpPr>
          <p:nvPr>
            <p:ph type="sldNum" sz="quarter" idx="10"/>
          </p:nvPr>
        </p:nvSpPr>
        <p:spPr/>
        <p:txBody>
          <a:bodyPr/>
          <a:lstStyle/>
          <a:p>
            <a:fld id="{A499B0F9-5275-4FDD-BFE5-B9E6F2FD770F}" type="slidenum">
              <a:rPr lang="en-US" smtClean="0"/>
              <a:pPr/>
              <a:t>12</a:t>
            </a:fld>
            <a:endParaRPr lang="en-US"/>
          </a:p>
        </p:txBody>
      </p:sp>
    </p:spTree>
    <p:extLst>
      <p:ext uri="{BB962C8B-B14F-4D97-AF65-F5344CB8AC3E}">
        <p14:creationId xmlns:p14="http://schemas.microsoft.com/office/powerpoint/2010/main" val="4144633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we wanted the form to load existing cookie data so we can edit it. How do we pass the cookie id to this component. One way is to inspect the URL and pull the id out of there. React-router supports both query-string</a:t>
            </a:r>
            <a:r>
              <a:rPr lang="en-US" baseline="0" dirty="0" smtClean="0"/>
              <a:t> based parameters as well as </a:t>
            </a:r>
            <a:r>
              <a:rPr lang="en-US" baseline="0" dirty="0" err="1" smtClean="0"/>
              <a:t>url</a:t>
            </a:r>
            <a:r>
              <a:rPr lang="en-US" baseline="0" dirty="0" smtClean="0"/>
              <a:t> path parameters. </a:t>
            </a:r>
            <a:endParaRPr lang="en-US" dirty="0" smtClean="0"/>
          </a:p>
          <a:p>
            <a:endParaRPr lang="en-US" dirty="0" smtClean="0"/>
          </a:p>
          <a:p>
            <a:r>
              <a:rPr lang="en-US" dirty="0" smtClean="0"/>
              <a:t>****Look at the</a:t>
            </a:r>
            <a:r>
              <a:rPr lang="en-US" baseline="0" dirty="0" smtClean="0"/>
              <a:t> </a:t>
            </a:r>
            <a:r>
              <a:rPr lang="en-US" baseline="0" dirty="0" err="1" smtClean="0"/>
              <a:t>addACookie.jsx</a:t>
            </a:r>
            <a:r>
              <a:rPr lang="en-US" baseline="0" dirty="0" smtClean="0"/>
              <a:t> file.</a:t>
            </a:r>
          </a:p>
          <a:p>
            <a:r>
              <a:rPr lang="en-US" baseline="0" dirty="0" smtClean="0"/>
              <a:t>If you look at </a:t>
            </a:r>
            <a:r>
              <a:rPr lang="en-US" baseline="0" dirty="0" err="1" smtClean="0"/>
              <a:t>componentWillMount</a:t>
            </a:r>
            <a:r>
              <a:rPr lang="en-US" baseline="0" dirty="0" smtClean="0"/>
              <a:t>, react calls this right before a component renders. This is a good place to load data. Here, we’re getting the </a:t>
            </a:r>
            <a:r>
              <a:rPr lang="en-US" baseline="0" dirty="0" err="1" smtClean="0"/>
              <a:t>cookieId</a:t>
            </a:r>
            <a:r>
              <a:rPr lang="en-US" baseline="0" dirty="0" smtClean="0"/>
              <a:t> from the URL indirectly. We’re leveraging react-router to store part of the URL in the </a:t>
            </a:r>
            <a:r>
              <a:rPr lang="en-US" baseline="0" dirty="0" err="1" smtClean="0"/>
              <a:t>params</a:t>
            </a:r>
            <a:r>
              <a:rPr lang="en-US" baseline="0" dirty="0" smtClean="0"/>
              <a:t> array inside props. </a:t>
            </a:r>
          </a:p>
          <a:p>
            <a:endParaRPr lang="en-US" baseline="0" dirty="0" smtClean="0"/>
          </a:p>
          <a:p>
            <a:r>
              <a:rPr lang="en-US" dirty="0" smtClean="0"/>
              <a:t>1, 2, 3</a:t>
            </a:r>
          </a:p>
          <a:p>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13</a:t>
            </a:fld>
            <a:endParaRPr lang="en-US"/>
          </a:p>
        </p:txBody>
      </p:sp>
    </p:spTree>
    <p:extLst>
      <p:ext uri="{BB962C8B-B14F-4D97-AF65-F5344CB8AC3E}">
        <p14:creationId xmlns:p14="http://schemas.microsoft.com/office/powerpoint/2010/main" val="537684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As applications start to get really big, passing data around to where it's needed can start to get complicated. Facebook decided to solve this problem by using </a:t>
            </a:r>
            <a:r>
              <a:rPr lang="en-US" dirty="0" err="1" smtClean="0"/>
              <a:t>uni</a:t>
            </a:r>
            <a:r>
              <a:rPr lang="en-US" dirty="0" smtClean="0"/>
              <a:t>-directional data flow.</a:t>
            </a:r>
          </a:p>
          <a:p>
            <a:r>
              <a:rPr lang="en-US" dirty="0" smtClean="0"/>
              <a:t>[Steal diagram from this video: https://www.youtube.com/watch?list=PLb0IAmt7-GS188xDYE-u1ShQmFFGbrk0v&amp;time_continue=660&amp;v=nYkdrAPrdcw]</a:t>
            </a:r>
          </a:p>
          <a:p>
            <a:endParaRPr lang="en-US" dirty="0" smtClean="0"/>
          </a:p>
          <a:p>
            <a:r>
              <a:rPr lang="en-US" dirty="0" smtClean="0"/>
              <a:t>This contrasts with two-way binding you may be used to with frameworks such as Angular, Ember or Knockout.js</a:t>
            </a:r>
          </a:p>
          <a:p>
            <a:r>
              <a:rPr lang="en-US" dirty="0" smtClean="0"/>
              <a:t>With two-way data binding, data from your </a:t>
            </a:r>
            <a:r>
              <a:rPr lang="en-US" dirty="0" err="1" smtClean="0"/>
              <a:t>viewmodel</a:t>
            </a:r>
            <a:r>
              <a:rPr lang="en-US" dirty="0" smtClean="0"/>
              <a:t> is sent to your view. Changes to the data in the view are reflected in the </a:t>
            </a:r>
            <a:r>
              <a:rPr lang="en-US" dirty="0" err="1" smtClean="0"/>
              <a:t>viewmodel</a:t>
            </a:r>
            <a:r>
              <a:rPr lang="en-US" dirty="0" smtClean="0"/>
              <a:t> immediately.</a:t>
            </a:r>
          </a:p>
          <a:p>
            <a:endParaRPr lang="en-US" dirty="0" smtClean="0"/>
          </a:p>
          <a:p>
            <a:r>
              <a:rPr lang="en-US" dirty="0" smtClean="0"/>
              <a:t>With Flux, when the user modifies data in the view, an Action occurs. The dispatcher then notifies any stores that have registered with the dispatcher. The individual stores are in charge of responding to the actions they care about, and ignoring actions they don't, via the function passed to the Dispatcher's register() method. The stores then update themselves via the Action's data and optionally, emit those changes so </a:t>
            </a:r>
            <a:r>
              <a:rPr lang="en-US" dirty="0" err="1" smtClean="0"/>
              <a:t>dependant</a:t>
            </a:r>
            <a:r>
              <a:rPr lang="en-US" dirty="0" smtClean="0"/>
              <a:t> react components can re-render. Finally, the user sees the updated UI.</a:t>
            </a:r>
          </a:p>
          <a:p>
            <a:endParaRPr lang="en-US" dirty="0" smtClean="0"/>
          </a:p>
          <a:p>
            <a:r>
              <a:rPr lang="en-US" dirty="0" smtClean="0"/>
              <a:t>This is called </a:t>
            </a:r>
            <a:r>
              <a:rPr lang="en-US" dirty="0" err="1" smtClean="0"/>
              <a:t>uni</a:t>
            </a:r>
            <a:r>
              <a:rPr lang="en-US" dirty="0" smtClean="0"/>
              <a:t>-directional because the application state is only updated as the result of an action. The view can't directly update the application state directly.</a:t>
            </a:r>
          </a:p>
          <a:p>
            <a:endParaRPr lang="en-US" dirty="0" smtClean="0"/>
          </a:p>
          <a:p>
            <a:r>
              <a:rPr lang="en-US" dirty="0" smtClean="0"/>
              <a:t>Two way data binding is simpler conceptually and requires less typing but </a:t>
            </a:r>
            <a:r>
              <a:rPr lang="en-US" dirty="0" err="1" smtClean="0"/>
              <a:t>uni</a:t>
            </a:r>
            <a:r>
              <a:rPr lang="en-US" dirty="0" smtClean="0"/>
              <a:t>-directional data flows have advantages when it comes to testability, code comprehension and </a:t>
            </a:r>
            <a:r>
              <a:rPr lang="en-US" dirty="0" err="1" smtClean="0"/>
              <a:t>predictibility</a:t>
            </a:r>
            <a:r>
              <a:rPr lang="en-US" dirty="0" smtClean="0"/>
              <a:t>. </a:t>
            </a:r>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14</a:t>
            </a:fld>
            <a:endParaRPr lang="en-US"/>
          </a:p>
        </p:txBody>
      </p:sp>
    </p:spTree>
    <p:extLst>
      <p:ext uri="{BB962C8B-B14F-4D97-AF65-F5344CB8AC3E}">
        <p14:creationId xmlns:p14="http://schemas.microsoft.com/office/powerpoint/2010/main" val="1469570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Flux is the name for a pattern. It is also a framework that implements that pattern. </a:t>
            </a:r>
          </a:p>
          <a:p>
            <a:r>
              <a:rPr lang="en-US" dirty="0" smtClean="0"/>
              <a:t>There are a lot of implementations of this pattern with small differences. </a:t>
            </a:r>
          </a:p>
          <a:p>
            <a:endParaRPr lang="en-US" dirty="0" smtClean="0"/>
          </a:p>
          <a:p>
            <a:r>
              <a:rPr lang="en-US" dirty="0" smtClean="0"/>
              <a:t>The main gist of Flux is:</a:t>
            </a:r>
          </a:p>
          <a:p>
            <a:r>
              <a:rPr lang="en-US" dirty="0" smtClean="0"/>
              <a:t> - All updates to application state are handled through a central dispatcher. From there, data is dispatched to data stores </a:t>
            </a:r>
            <a:r>
              <a:rPr lang="en-US" dirty="0" err="1" smtClean="0"/>
              <a:t>thoughout</a:t>
            </a:r>
            <a:r>
              <a:rPr lang="en-US" dirty="0" smtClean="0"/>
              <a:t> your application. To implement this, you need the Flux Dispatcher and a </a:t>
            </a:r>
            <a:r>
              <a:rPr lang="en-US" dirty="0" err="1" smtClean="0"/>
              <a:t>javascript</a:t>
            </a:r>
            <a:r>
              <a:rPr lang="en-US" dirty="0" smtClean="0"/>
              <a:t> event library. </a:t>
            </a:r>
          </a:p>
          <a:p>
            <a:r>
              <a:rPr lang="en-US" dirty="0" smtClean="0"/>
              <a:t> </a:t>
            </a:r>
          </a:p>
          <a:p>
            <a:r>
              <a:rPr lang="en-US" dirty="0" smtClean="0"/>
              <a:t> Why is it called Flux? Because it deals with actions and data changes. Facebook has their own implementation of Flux. It's simply called Flux by Facebook.</a:t>
            </a:r>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15</a:t>
            </a:fld>
            <a:endParaRPr lang="en-US"/>
          </a:p>
        </p:txBody>
      </p:sp>
    </p:spTree>
    <p:extLst>
      <p:ext uri="{BB962C8B-B14F-4D97-AF65-F5344CB8AC3E}">
        <p14:creationId xmlns:p14="http://schemas.microsoft.com/office/powerpoint/2010/main" val="3559456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Flux is a very popular</a:t>
            </a:r>
            <a:r>
              <a:rPr lang="en-US" baseline="0" dirty="0" smtClean="0"/>
              <a:t> concept and has tons of implementations. The one I used in this project is Flux by </a:t>
            </a:r>
            <a:r>
              <a:rPr lang="en-US" baseline="0" dirty="0" err="1" smtClean="0"/>
              <a:t>facebook</a:t>
            </a:r>
            <a:r>
              <a:rPr lang="en-US" baseline="0" dirty="0" smtClean="0"/>
              <a:t>. </a:t>
            </a:r>
          </a:p>
          <a:p>
            <a:endParaRPr lang="en-US" baseline="0" dirty="0" smtClean="0"/>
          </a:p>
          <a:p>
            <a:endParaRPr lang="en-US" baseline="0" dirty="0" smtClean="0"/>
          </a:p>
          <a:p>
            <a:r>
              <a:rPr lang="en-US" dirty="0" smtClean="0"/>
              <a:t> Here's a fairly exhaustive list of Flux implementations:</a:t>
            </a:r>
          </a:p>
          <a:p>
            <a:r>
              <a:rPr lang="en-US" dirty="0" smtClean="0"/>
              <a:t> https://github.com/kriasoft/react-starter-kit/issues/22</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16</a:t>
            </a:fld>
            <a:endParaRPr lang="en-US"/>
          </a:p>
        </p:txBody>
      </p:sp>
    </p:spTree>
    <p:extLst>
      <p:ext uri="{BB962C8B-B14F-4D97-AF65-F5344CB8AC3E}">
        <p14:creationId xmlns:p14="http://schemas.microsoft.com/office/powerpoint/2010/main" val="2374981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understand these three concepts,</a:t>
            </a:r>
            <a:r>
              <a:rPr lang="en-US" baseline="0" dirty="0" smtClean="0"/>
              <a:t> you’ll get the gist of the Flux architecture pattern.</a:t>
            </a:r>
          </a:p>
          <a:p>
            <a:endParaRPr lang="en-US" baseline="0" dirty="0" smtClean="0"/>
          </a:p>
          <a:p>
            <a:r>
              <a:rPr lang="en-US" dirty="0" smtClean="0"/>
              <a:t>As</a:t>
            </a:r>
            <a:r>
              <a:rPr lang="en-US" baseline="0" dirty="0" smtClean="0"/>
              <a:t> I understand it, all the implementations of Flux keep these concepts and build on them. </a:t>
            </a:r>
          </a:p>
          <a:p>
            <a:endParaRPr lang="en-US" baseline="0" dirty="0" smtClean="0"/>
          </a:p>
          <a:p>
            <a:r>
              <a:rPr lang="en-US" baseline="0" dirty="0" smtClean="0"/>
              <a:t>Does anybody know more about any of the other Flux type libraries? How they are better or worse than Flux, please feel free to contribute what you know.</a:t>
            </a:r>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17</a:t>
            </a:fld>
            <a:endParaRPr lang="en-US"/>
          </a:p>
        </p:txBody>
      </p:sp>
    </p:spTree>
    <p:extLst>
      <p:ext uri="{BB962C8B-B14F-4D97-AF65-F5344CB8AC3E}">
        <p14:creationId xmlns:p14="http://schemas.microsoft.com/office/powerpoint/2010/main" val="1851563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Actions happen when users modify state in your react components. That could happen by the user typing text into a field, submitting a form, clicking a button. </a:t>
            </a:r>
          </a:p>
          <a:p>
            <a:endParaRPr lang="en-US" dirty="0" smtClean="0"/>
          </a:p>
          <a:p>
            <a:r>
              <a:rPr lang="en-US" dirty="0" smtClean="0"/>
              <a:t>More about Actions</a:t>
            </a:r>
          </a:p>
          <a:p>
            <a:r>
              <a:rPr lang="en-US" dirty="0" smtClean="0"/>
              <a:t>An action could be something like "Save Changes" or "Delete Record". There are methods in the dispatcher called Action Creators. You can group your Action Creators in files to organize them better. They define any action that is possible in the application. Actions are usually either triggered in the View, as a response to user input or other activity. It is also possible for the server to initiate an action. An action can be triggered during a get handler or any other activity happening on the server. </a:t>
            </a:r>
          </a:p>
          <a:p>
            <a:endParaRPr lang="en-US" dirty="0" smtClean="0"/>
          </a:p>
          <a:p>
            <a:r>
              <a:rPr lang="en-US" dirty="0" smtClean="0"/>
              <a:t>Here is an example of an Action. </a:t>
            </a:r>
          </a:p>
          <a:p>
            <a:r>
              <a:rPr lang="en-US" dirty="0" smtClean="0"/>
              <a:t>Actions have a payload of data. This is the format of the payload:</a:t>
            </a:r>
          </a:p>
          <a:p>
            <a:endParaRPr lang="en-US" dirty="0" smtClean="0"/>
          </a:p>
          <a:p>
            <a:r>
              <a:rPr lang="en-US" dirty="0" smtClean="0"/>
              <a:t>Payload has a "type" and a "data" attribute. Data contains the state being updated</a:t>
            </a:r>
            <a:r>
              <a:rPr lang="en-US" baseline="0" dirty="0" smtClean="0"/>
              <a:t> and can have any name you want.</a:t>
            </a:r>
            <a:endParaRPr lang="en-US" dirty="0" smtClean="0"/>
          </a:p>
        </p:txBody>
      </p:sp>
      <p:sp>
        <p:nvSpPr>
          <p:cNvPr id="4" name="Slide Number Placeholder 3"/>
          <p:cNvSpPr>
            <a:spLocks noGrp="1"/>
          </p:cNvSpPr>
          <p:nvPr>
            <p:ph type="sldNum" sz="quarter" idx="10"/>
          </p:nvPr>
        </p:nvSpPr>
        <p:spPr/>
        <p:txBody>
          <a:bodyPr/>
          <a:lstStyle/>
          <a:p>
            <a:fld id="{A499B0F9-5275-4FDD-BFE5-B9E6F2FD770F}" type="slidenum">
              <a:rPr lang="en-US" smtClean="0"/>
              <a:pPr/>
              <a:t>18</a:t>
            </a:fld>
            <a:endParaRPr lang="en-US"/>
          </a:p>
        </p:txBody>
      </p:sp>
    </p:spTree>
    <p:extLst>
      <p:ext uri="{BB962C8B-B14F-4D97-AF65-F5344CB8AC3E}">
        <p14:creationId xmlns:p14="http://schemas.microsoft.com/office/powerpoint/2010/main" val="3787938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Actions are handled by a centralized dispatcher. The Dispatcher is a registry. The Dispatcher has a list of callbacks. It uses those callbacks to notify stores of state changes. </a:t>
            </a:r>
          </a:p>
          <a:p>
            <a:endParaRPr lang="en-US" dirty="0" smtClean="0"/>
          </a:p>
          <a:p>
            <a:r>
              <a:rPr lang="en-US" dirty="0" smtClean="0"/>
              <a:t>More about Dispatchers</a:t>
            </a:r>
          </a:p>
          <a:p>
            <a:r>
              <a:rPr lang="en-US" dirty="0" smtClean="0"/>
              <a:t>There is only 1 dispatcher per application. </a:t>
            </a:r>
          </a:p>
          <a:p>
            <a:r>
              <a:rPr lang="en-US" dirty="0" smtClean="0"/>
              <a:t>What does the dispatcher dispatch? Actions. Along with the payloads associated. Stores registered with the dispatcher are notified when data changes. </a:t>
            </a:r>
            <a:endParaRPr lang="en-US" dirty="0" smtClean="0"/>
          </a:p>
          <a:p>
            <a:endParaRPr lang="en-US" dirty="0" smtClean="0"/>
          </a:p>
          <a:p>
            <a:r>
              <a:rPr lang="en-US" dirty="0" smtClean="0"/>
              <a:t>****click</a:t>
            </a:r>
          </a:p>
          <a:p>
            <a:endParaRPr lang="en-US" dirty="0" smtClean="0"/>
          </a:p>
          <a:p>
            <a:endParaRPr lang="en-US" dirty="0" smtClean="0"/>
          </a:p>
          <a:p>
            <a:r>
              <a:rPr lang="en-US" dirty="0" smtClean="0"/>
              <a:t>When you have dependencies between stores, you can configure your actions to dispatch to stores in a specific order and wait for processing to complete before continuing to the next one.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git checkout final</a:t>
            </a:r>
          </a:p>
          <a:p>
            <a:endParaRPr lang="en-US" dirty="0" smtClean="0"/>
          </a:p>
          <a:p>
            <a:r>
              <a:rPr lang="en-US" dirty="0" smtClean="0"/>
              <a:t>Look at the </a:t>
            </a:r>
            <a:r>
              <a:rPr lang="en-US" dirty="0" err="1" smtClean="0"/>
              <a:t>cookieDispatcher</a:t>
            </a:r>
            <a:r>
              <a:rPr lang="en-US" baseline="0" dirty="0" smtClean="0"/>
              <a:t> and Dispatcher usage in </a:t>
            </a:r>
            <a:r>
              <a:rPr lang="en-US" baseline="0" dirty="0" err="1" smtClean="0"/>
              <a:t>cookieStore</a:t>
            </a:r>
            <a:r>
              <a:rPr lang="en-US" baseline="0" dirty="0" smtClean="0"/>
              <a:t>. </a:t>
            </a:r>
          </a:p>
          <a:p>
            <a:endParaRPr lang="en-US" dirty="0" smtClean="0"/>
          </a:p>
          <a:p>
            <a:r>
              <a:rPr lang="en-US" dirty="0" smtClean="0"/>
              <a:t>The Flux Dispatcher API is actually pretty simple when you look at what makes it up. There are only five functions. </a:t>
            </a:r>
          </a:p>
          <a:p>
            <a:r>
              <a:rPr lang="en-US" dirty="0" smtClean="0"/>
              <a:t>-	register()</a:t>
            </a:r>
          </a:p>
          <a:p>
            <a:r>
              <a:rPr lang="en-US" dirty="0" smtClean="0"/>
              <a:t>-	unregister()</a:t>
            </a:r>
          </a:p>
          <a:p>
            <a:r>
              <a:rPr lang="en-US" dirty="0" smtClean="0"/>
              <a:t>-	</a:t>
            </a:r>
            <a:r>
              <a:rPr lang="en-US" dirty="0" err="1" smtClean="0"/>
              <a:t>waitFor</a:t>
            </a:r>
            <a:r>
              <a:rPr lang="en-US" dirty="0" smtClean="0"/>
              <a:t>() - Allows you to run callbacks in a specific order. You can specify the callbacks that should be completed before you continue with your callback. </a:t>
            </a:r>
          </a:p>
          <a:p>
            <a:r>
              <a:rPr lang="en-US" dirty="0" smtClean="0"/>
              <a:t>-	dispatch() - actually dispatches the action payload to the registered callbacks.</a:t>
            </a:r>
          </a:p>
          <a:p>
            <a:r>
              <a:rPr lang="en-US" dirty="0" smtClean="0"/>
              <a:t>-	</a:t>
            </a:r>
            <a:r>
              <a:rPr lang="en-US" dirty="0" err="1" smtClean="0"/>
              <a:t>isDispatching</a:t>
            </a:r>
            <a:r>
              <a:rPr lang="en-US" dirty="0" smtClean="0"/>
              <a:t>() - returns true when the dispatcher is busy dispatching. </a:t>
            </a:r>
          </a:p>
          <a:p>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19</a:t>
            </a:fld>
            <a:endParaRPr lang="en-US"/>
          </a:p>
        </p:txBody>
      </p:sp>
    </p:spTree>
    <p:extLst>
      <p:ext uri="{BB962C8B-B14F-4D97-AF65-F5344CB8AC3E}">
        <p14:creationId xmlns:p14="http://schemas.microsoft.com/office/powerpoint/2010/main" val="3526583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Let’s </a:t>
            </a:r>
            <a:r>
              <a:rPr lang="en-US" dirty="0" smtClean="0"/>
              <a:t>start by</a:t>
            </a:r>
            <a:r>
              <a:rPr lang="en-US" baseline="0" dirty="0" smtClean="0"/>
              <a:t> defining react</a:t>
            </a:r>
            <a:r>
              <a:rPr lang="en-US" baseline="0" dirty="0" smtClean="0"/>
              <a:t>.</a:t>
            </a:r>
          </a:p>
          <a:p>
            <a:endParaRPr lang="en-US" baseline="0" dirty="0" smtClean="0"/>
          </a:p>
          <a:p>
            <a:r>
              <a:rPr lang="en-US" sz="1200" b="0" i="0" kern="1200" dirty="0" smtClean="0">
                <a:solidFill>
                  <a:schemeClr val="tx1"/>
                </a:solidFill>
                <a:effectLst/>
                <a:latin typeface="+mn-lt"/>
                <a:ea typeface="+mn-ea"/>
                <a:cs typeface="+mn-cs"/>
              </a:rPr>
              <a:t>React is a JavaScript library for creating user interfaces.</a:t>
            </a:r>
            <a:r>
              <a:rPr lang="en-US" sz="1200" b="0" i="0" kern="1200" baseline="0" dirty="0" smtClean="0">
                <a:solidFill>
                  <a:schemeClr val="tx1"/>
                </a:solidFill>
                <a:effectLst/>
                <a:latin typeface="+mn-lt"/>
                <a:ea typeface="+mn-ea"/>
                <a:cs typeface="+mn-cs"/>
              </a:rPr>
              <a:t> It was and is developed by Facebook and Instagram.</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They built react </a:t>
            </a:r>
            <a:r>
              <a:rPr lang="en-US" sz="1200" b="0" i="0" kern="1200" dirty="0" smtClean="0">
                <a:solidFill>
                  <a:schemeClr val="tx1"/>
                </a:solidFill>
                <a:effectLst/>
                <a:latin typeface="+mn-lt"/>
                <a:ea typeface="+mn-ea"/>
                <a:cs typeface="+mn-cs"/>
              </a:rPr>
              <a:t>to solve one problem: </a:t>
            </a:r>
            <a:r>
              <a:rPr lang="en-US" sz="1200" b="1" i="0" kern="1200" dirty="0" smtClean="0">
                <a:solidFill>
                  <a:schemeClr val="tx1"/>
                </a:solidFill>
                <a:effectLst/>
                <a:latin typeface="+mn-lt"/>
                <a:ea typeface="+mn-ea"/>
                <a:cs typeface="+mn-cs"/>
              </a:rPr>
              <a:t>building large applications with data that changes over time</a:t>
            </a:r>
            <a:r>
              <a:rPr lang="en-US" sz="1200" b="0" i="0" kern="1200" dirty="0" smtClean="0">
                <a:solidFill>
                  <a:schemeClr val="tx1"/>
                </a:solidFill>
                <a:effectLst/>
                <a:latin typeface="+mn-lt"/>
                <a:ea typeface="+mn-ea"/>
                <a:cs typeface="+mn-cs"/>
              </a:rPr>
              <a:t>.</a:t>
            </a:r>
            <a:endParaRPr lang="en-US" baseline="0" dirty="0" smtClean="0"/>
          </a:p>
          <a:p>
            <a:endParaRPr lang="en-US" baseline="0" dirty="0" smtClean="0"/>
          </a:p>
          <a:p>
            <a:r>
              <a:rPr lang="en-US" baseline="0" dirty="0" smtClean="0"/>
              <a:t>MVC</a:t>
            </a:r>
          </a:p>
          <a:p>
            <a:r>
              <a:rPr lang="en-US" baseline="0" dirty="0" smtClean="0"/>
              <a:t>*** click</a:t>
            </a:r>
          </a:p>
          <a:p>
            <a:r>
              <a:rPr lang="en-US" baseline="0" dirty="0" smtClean="0"/>
              <a:t>Is </a:t>
            </a:r>
            <a:r>
              <a:rPr lang="en-US" baseline="0" dirty="0" smtClean="0"/>
              <a:t>React the V in MVC? </a:t>
            </a:r>
            <a:endParaRPr lang="en-US" baseline="0" dirty="0" smtClean="0"/>
          </a:p>
          <a:p>
            <a:r>
              <a:rPr lang="en-US" sz="1200" b="0" i="0" kern="1200" dirty="0" smtClean="0">
                <a:solidFill>
                  <a:schemeClr val="tx1"/>
                </a:solidFill>
                <a:effectLst/>
                <a:latin typeface="+mn-lt"/>
                <a:ea typeface="+mn-ea"/>
                <a:cs typeface="+mn-cs"/>
              </a:rPr>
              <a:t>*** click</a:t>
            </a:r>
          </a:p>
          <a:p>
            <a:r>
              <a:rPr lang="en-US" sz="1200" b="0" i="0" kern="1200" dirty="0" smtClean="0">
                <a:solidFill>
                  <a:schemeClr val="tx1"/>
                </a:solidFill>
                <a:effectLst/>
                <a:latin typeface="+mn-lt"/>
                <a:ea typeface="+mn-ea"/>
                <a:cs typeface="+mn-cs"/>
              </a:rPr>
              <a:t>Many people choose to think of React as the </a:t>
            </a:r>
            <a:r>
              <a:rPr lang="en-US" sz="1200" b="1" i="0" kern="1200" dirty="0" smtClean="0">
                <a:solidFill>
                  <a:schemeClr val="tx1"/>
                </a:solidFill>
                <a:effectLst/>
                <a:latin typeface="+mn-lt"/>
                <a:ea typeface="+mn-ea"/>
                <a:cs typeface="+mn-cs"/>
              </a:rPr>
              <a:t>V</a:t>
            </a:r>
            <a:r>
              <a:rPr lang="en-US" sz="1200" b="0" i="0" kern="1200" dirty="0" smtClean="0">
                <a:solidFill>
                  <a:schemeClr val="tx1"/>
                </a:solidFill>
                <a:effectLst/>
                <a:latin typeface="+mn-lt"/>
                <a:ea typeface="+mn-ea"/>
                <a:cs typeface="+mn-cs"/>
              </a:rPr>
              <a:t> in </a:t>
            </a:r>
            <a:r>
              <a:rPr lang="en-US" sz="1200" b="1" i="0" u="none" strike="noStrike" kern="1200" dirty="0" smtClean="0">
                <a:solidFill>
                  <a:schemeClr val="tx1"/>
                </a:solidFill>
                <a:effectLst/>
                <a:latin typeface="+mn-lt"/>
                <a:ea typeface="+mn-ea"/>
                <a:cs typeface="+mn-cs"/>
                <a:hlinkClick r:id="rId3"/>
              </a:rPr>
              <a:t>MVC</a:t>
            </a:r>
            <a:r>
              <a:rPr lang="en-US" sz="1200" b="0" i="0" kern="1200" dirty="0" smtClean="0">
                <a:solidFill>
                  <a:schemeClr val="tx1"/>
                </a:solidFill>
                <a:effectLst/>
                <a:latin typeface="+mn-lt"/>
                <a:ea typeface="+mn-ea"/>
                <a:cs typeface="+mn-cs"/>
              </a:rPr>
              <a:t>.</a:t>
            </a:r>
          </a:p>
          <a:p>
            <a:r>
              <a:rPr lang="en-US" baseline="0" dirty="0" smtClean="0"/>
              <a:t>*** click</a:t>
            </a:r>
            <a:endParaRPr lang="en-US" baseline="0" dirty="0" smtClean="0"/>
          </a:p>
          <a:p>
            <a:r>
              <a:rPr lang="en-US" baseline="0" dirty="0" smtClean="0"/>
              <a:t>- It can be the V and the C.</a:t>
            </a:r>
          </a:p>
          <a:p>
            <a:r>
              <a:rPr lang="en-US" baseline="0" dirty="0" smtClean="0"/>
              <a:t>	-	A controller view can be like the controller in ASP.net MVC.</a:t>
            </a:r>
          </a:p>
          <a:p>
            <a:r>
              <a:rPr lang="en-US" baseline="0" dirty="0" smtClean="0"/>
              <a:t>		It can handle the data concerns while having dumb child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of the reasons React is so fast is because React maintains a “virtual dom” which is compared to the browser’s DOM to determine what components need to be re-rendered, if anything. </a:t>
            </a:r>
          </a:p>
          <a:p>
            <a:endParaRPr lang="en-US" baseline="0" dirty="0" smtClean="0"/>
          </a:p>
          <a:p>
            <a:r>
              <a:rPr lang="en-US" baseline="0" dirty="0" smtClean="0"/>
              <a:t>React, by </a:t>
            </a:r>
            <a:r>
              <a:rPr lang="en-US" baseline="0" dirty="0" smtClean="0"/>
              <a:t>itself, it’s not a complete solution</a:t>
            </a:r>
            <a:r>
              <a:rPr lang="en-US" baseline="0" dirty="0" smtClean="0"/>
              <a:t>. So, in this presentation, I’m going to be showing how React can be used with other frameworks and libraries to create a simple web app.</a:t>
            </a:r>
            <a:endParaRPr lang="en-US" baseline="0" dirty="0" smtClean="0"/>
          </a:p>
          <a:p>
            <a:endParaRPr lang="en-US" baseline="0" dirty="0" smtClean="0"/>
          </a:p>
          <a:p>
            <a:endParaRPr lang="en-US" baseline="0" dirty="0" smtClean="0"/>
          </a:p>
          <a:p>
            <a:r>
              <a:rPr lang="en-US" baseline="0" dirty="0" smtClean="0"/>
              <a:t>URL</a:t>
            </a:r>
            <a:endParaRPr lang="en-US" baseline="0" dirty="0" smtClean="0"/>
          </a:p>
          <a:p>
            <a:r>
              <a:rPr lang="en-US" dirty="0" smtClean="0"/>
              <a:t>https://facebook.github.io/react/docs/thinking-in-react.html</a:t>
            </a:r>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2</a:t>
            </a:fld>
            <a:endParaRPr lang="en-US"/>
          </a:p>
        </p:txBody>
      </p:sp>
    </p:spTree>
    <p:extLst>
      <p:ext uri="{BB962C8B-B14F-4D97-AF65-F5344CB8AC3E}">
        <p14:creationId xmlns:p14="http://schemas.microsoft.com/office/powerpoint/2010/main" val="2983353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Stores respond</a:t>
            </a:r>
            <a:r>
              <a:rPr lang="en-US" baseline="0" dirty="0" smtClean="0"/>
              <a:t> to notifications from the Dispatcher. They then decide weather or not they care about a particular action and respond accordingly if they do.</a:t>
            </a:r>
          </a:p>
          <a:p>
            <a:endParaRPr lang="en-US" baseline="0" dirty="0" smtClean="0"/>
          </a:p>
          <a:p>
            <a:r>
              <a:rPr lang="en-US" dirty="0" smtClean="0"/>
              <a:t>When application state in the stores is updated, react re-renders the components (or views) to present the new data. </a:t>
            </a:r>
          </a:p>
          <a:p>
            <a:endParaRPr lang="en-US" dirty="0" smtClean="0"/>
          </a:p>
          <a:p>
            <a:r>
              <a:rPr lang="en-US" dirty="0" smtClean="0"/>
              <a:t>More about Stores:</a:t>
            </a:r>
          </a:p>
          <a:p>
            <a:r>
              <a:rPr lang="en-US" dirty="0" smtClean="0"/>
              <a:t>A store holds application state, other logic, and data retrieval code. A store isn't exactly the same as a model. More like, it contains models. You can have more than one store. This lets you group related data in different stores to help keep things organized. The way stores and the dispatcher communicate is by using Node's </a:t>
            </a:r>
            <a:r>
              <a:rPr lang="en-US" dirty="0" err="1" smtClean="0"/>
              <a:t>EventEmitter</a:t>
            </a:r>
            <a:r>
              <a:rPr lang="en-US" dirty="0" smtClean="0"/>
              <a:t>. This allows the store to both listen to and broadcast events. </a:t>
            </a:r>
            <a:endParaRPr lang="en-US" dirty="0" smtClean="0"/>
          </a:p>
          <a:p>
            <a:endParaRPr lang="en-US" dirty="0" smtClean="0"/>
          </a:p>
          <a:p>
            <a:r>
              <a:rPr lang="en-US" dirty="0" smtClean="0"/>
              <a:t>We touched on React Controller views or components before. Remember, the Controller was the component that had the application state and it handled getting and setting of data. It is composed of child components that are passed state via props and any changes bubble up to the controller to be handled. Which react components should interact with stores? It should be your Controller View (or Controller React Component). The controller then passes the updated data to it's child components.</a:t>
            </a:r>
          </a:p>
          <a:p>
            <a:r>
              <a:rPr lang="en-US" dirty="0" smtClean="0"/>
              <a:t>It's normally recommended to have a single Controller View per page. Or, if your page is really complicated, it might make sense to have a controller view per portion of the page. This is already how my project is set up. So, it should be easy to implement the Flux architecture. </a:t>
            </a:r>
            <a:endParaRPr lang="en-US" dirty="0" smtClean="0"/>
          </a:p>
          <a:p>
            <a:endParaRPr lang="en-US" dirty="0" smtClean="0"/>
          </a:p>
          <a:p>
            <a:endParaRPr lang="en-US" dirty="0" smtClean="0"/>
          </a:p>
          <a:p>
            <a:r>
              <a:rPr lang="en-US" dirty="0" smtClean="0"/>
              <a:t>***Have a look at cookieStore.js</a:t>
            </a:r>
            <a:endParaRPr lang="en-US" dirty="0" smtClean="0"/>
          </a:p>
          <a:p>
            <a:endParaRPr lang="en-US" dirty="0" smtClean="0"/>
          </a:p>
          <a:p>
            <a:r>
              <a:rPr lang="en-US" dirty="0" smtClean="0"/>
              <a:t>Here are the main parts of a store:</a:t>
            </a:r>
          </a:p>
          <a:p>
            <a:r>
              <a:rPr lang="en-US" dirty="0" smtClean="0"/>
              <a:t>1 - You extend </a:t>
            </a:r>
            <a:r>
              <a:rPr lang="en-US" dirty="0" err="1" smtClean="0"/>
              <a:t>EventEmitter</a:t>
            </a:r>
            <a:endParaRPr lang="en-US" dirty="0" smtClean="0"/>
          </a:p>
          <a:p>
            <a:r>
              <a:rPr lang="en-US" dirty="0" smtClean="0"/>
              <a:t>2 - You have to create </a:t>
            </a:r>
            <a:r>
              <a:rPr lang="en-US" dirty="0" err="1" smtClean="0"/>
              <a:t>addChangeListener</a:t>
            </a:r>
            <a:r>
              <a:rPr lang="en-US" dirty="0" smtClean="0"/>
              <a:t> and </a:t>
            </a:r>
            <a:r>
              <a:rPr lang="en-US" dirty="0" err="1" smtClean="0"/>
              <a:t>removeChangeListener</a:t>
            </a:r>
            <a:r>
              <a:rPr lang="en-US" dirty="0" smtClean="0"/>
              <a:t> functions. </a:t>
            </a:r>
          </a:p>
          <a:p>
            <a:r>
              <a:rPr lang="en-US" dirty="0" smtClean="0"/>
              <a:t>3 - You have to create a function called </a:t>
            </a:r>
            <a:r>
              <a:rPr lang="en-US" dirty="0" err="1" smtClean="0"/>
              <a:t>emitChange</a:t>
            </a:r>
            <a:r>
              <a:rPr lang="en-US" dirty="0" smtClean="0"/>
              <a:t>.</a:t>
            </a:r>
          </a:p>
          <a:p>
            <a:endParaRPr lang="en-US" dirty="0" smtClean="0"/>
          </a:p>
          <a:p>
            <a:r>
              <a:rPr lang="en-US" dirty="0" smtClean="0"/>
              <a:t>Because our application is pretty small, a single Store should be </a:t>
            </a:r>
            <a:r>
              <a:rPr lang="en-US" dirty="0" err="1" smtClean="0"/>
              <a:t>sufficent</a:t>
            </a:r>
            <a:r>
              <a:rPr lang="en-US" dirty="0" smtClean="0"/>
              <a:t>. </a:t>
            </a:r>
          </a:p>
          <a:p>
            <a:r>
              <a:rPr lang="en-US" dirty="0" smtClean="0"/>
              <a:t>In the </a:t>
            </a:r>
            <a:r>
              <a:rPr lang="en-US" dirty="0" err="1" smtClean="0"/>
              <a:t>cookieStore</a:t>
            </a:r>
            <a:r>
              <a:rPr lang="en-US" dirty="0" smtClean="0"/>
              <a:t>, we're extending the </a:t>
            </a:r>
            <a:r>
              <a:rPr lang="en-US" dirty="0" err="1" smtClean="0"/>
              <a:t>EventEmitter</a:t>
            </a:r>
            <a:r>
              <a:rPr lang="en-US" dirty="0" smtClean="0"/>
              <a:t> class. In here, we're leveraging the </a:t>
            </a:r>
            <a:r>
              <a:rPr lang="en-US" dirty="0" err="1" smtClean="0"/>
              <a:t>EventEmitter</a:t>
            </a:r>
            <a:r>
              <a:rPr lang="en-US" dirty="0" smtClean="0"/>
              <a:t> to notify the components that have been registered that a change has taken place.</a:t>
            </a:r>
          </a:p>
          <a:p>
            <a:endParaRPr lang="en-US" dirty="0" smtClean="0"/>
          </a:p>
          <a:p>
            <a:r>
              <a:rPr lang="en-US" dirty="0" smtClean="0"/>
              <a:t>We also need to register our store with our Dispatcher so we can receive actions. The function we pass to register is going to be called for EVERY ACTION THE DISPATCHER RECEIVES. This means, we need some logic to respond correctly to the different action types. The only thing that's exported from </a:t>
            </a:r>
            <a:r>
              <a:rPr lang="en-US" dirty="0" err="1" smtClean="0"/>
              <a:t>authorStore</a:t>
            </a:r>
            <a:r>
              <a:rPr lang="en-US" dirty="0" smtClean="0"/>
              <a:t> is the </a:t>
            </a:r>
            <a:r>
              <a:rPr lang="en-US" dirty="0" err="1" smtClean="0"/>
              <a:t>AuthorStore</a:t>
            </a:r>
            <a:r>
              <a:rPr lang="en-US" dirty="0" smtClean="0"/>
              <a:t> object. That's the API for the store. Any other properties are not accessible from outside the store. </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20</a:t>
            </a:fld>
            <a:endParaRPr lang="en-US"/>
          </a:p>
        </p:txBody>
      </p:sp>
    </p:spTree>
    <p:extLst>
      <p:ext uri="{BB962C8B-B14F-4D97-AF65-F5344CB8AC3E}">
        <p14:creationId xmlns:p14="http://schemas.microsoft.com/office/powerpoint/2010/main" val="141932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implement the store data access rather than the fake cookie API, we need to change the </a:t>
            </a:r>
            <a:r>
              <a:rPr lang="en-US" dirty="0" err="1" smtClean="0"/>
              <a:t>addACookie</a:t>
            </a:r>
            <a:r>
              <a:rPr lang="en-US" dirty="0" smtClean="0"/>
              <a:t> page to add a reference to the Actions and the Store. The API function </a:t>
            </a:r>
            <a:r>
              <a:rPr lang="en-US" dirty="0" err="1" smtClean="0"/>
              <a:t>getCookieById</a:t>
            </a:r>
            <a:r>
              <a:rPr lang="en-US" dirty="0" smtClean="0"/>
              <a:t> is exactly the same as the store function, so that's an easy change. The Save Cookie is similar but we have to call </a:t>
            </a:r>
            <a:r>
              <a:rPr lang="en-US" dirty="0" err="1" smtClean="0"/>
              <a:t>CookieActions.createCookie</a:t>
            </a:r>
            <a:r>
              <a:rPr lang="en-US" dirty="0" smtClean="0"/>
              <a:t>. It might seem like we could just call </a:t>
            </a:r>
            <a:r>
              <a:rPr lang="en-US" dirty="0" err="1" smtClean="0"/>
              <a:t>CookieStore.saveCookie</a:t>
            </a:r>
            <a:r>
              <a:rPr lang="en-US" dirty="0" smtClean="0"/>
              <a:t> or some such thing but we have to remember, when using Flux, a component isn't allowed to update store state. It has to do any updating via actions. </a:t>
            </a:r>
          </a:p>
          <a:p>
            <a:endParaRPr lang="en-US" dirty="0" smtClean="0"/>
          </a:p>
          <a:p>
            <a:r>
              <a:rPr lang="en-US" dirty="0" smtClean="0"/>
              <a:t>Show the </a:t>
            </a:r>
            <a:r>
              <a:rPr lang="en-US" dirty="0" err="1" smtClean="0"/>
              <a:t>cookiesPage</a:t>
            </a:r>
            <a:r>
              <a:rPr lang="en-US" dirty="0" smtClean="0"/>
              <a:t> _</a:t>
            </a:r>
            <a:r>
              <a:rPr lang="en-US" dirty="0" err="1" smtClean="0"/>
              <a:t>onChange</a:t>
            </a:r>
            <a:r>
              <a:rPr lang="en-US" dirty="0" smtClean="0"/>
              <a:t> and the add and remove change listener functions.</a:t>
            </a:r>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21</a:t>
            </a:fld>
            <a:endParaRPr lang="en-US"/>
          </a:p>
        </p:txBody>
      </p:sp>
    </p:spTree>
    <p:extLst>
      <p:ext uri="{BB962C8B-B14F-4D97-AF65-F5344CB8AC3E}">
        <p14:creationId xmlns:p14="http://schemas.microsoft.com/office/powerpoint/2010/main" val="3485818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&gt;&gt;&gt;&gt;&gt;&gt;&gt;&gt;&gt;&gt;&gt;&gt;&gt;&gt;&gt;&gt;&gt;&gt;&gt;[EDIT FOR LENGTH]</a:t>
            </a:r>
          </a:p>
          <a:p>
            <a:r>
              <a:rPr lang="en-US" dirty="0" smtClean="0"/>
              <a:t>The Dispatcher </a:t>
            </a:r>
          </a:p>
          <a:p>
            <a:r>
              <a:rPr lang="en-US" dirty="0" smtClean="0"/>
              <a:t>The dispatcher is a singleton, and operates as the central hub of data flow in a Flux application. It is essentially a registry of callbacks, and can invoke these callbacks in order. Each store registers a callback with the dispatcher. When new data comes into the dispatcher, it then uses these callbacks to propagate that data to all of the stores. The process of invoking the callbacks is initiated through the dispatch() method, which takes a data payload object as its sole argument. This payload is typically synonymous with an action.</a:t>
            </a:r>
          </a:p>
          <a:p>
            <a:endParaRPr lang="en-US" dirty="0" smtClean="0"/>
          </a:p>
          <a:p>
            <a:r>
              <a:rPr lang="en-US" dirty="0" smtClean="0"/>
              <a:t>Data flow in Flux with data originating from user interactions [diagram]</a:t>
            </a:r>
          </a:p>
          <a:p>
            <a:r>
              <a:rPr lang="en-US" dirty="0" smtClean="0"/>
              <a:t>Actions and Action Creators </a:t>
            </a:r>
          </a:p>
          <a:p>
            <a:r>
              <a:rPr lang="en-US" dirty="0" smtClean="0"/>
              <a:t>When new data enters the system, whether through a person interacting with the application or through a web api call, that data is packaged into an action — an object literal containing the new fields of data and a specific action type. We often create a library of helper methods called action creators that not only create the action object, but also pass the action to the dispatcher.</a:t>
            </a:r>
          </a:p>
          <a:p>
            <a:endParaRPr lang="en-US" dirty="0" smtClean="0"/>
          </a:p>
          <a:p>
            <a:r>
              <a:rPr lang="en-US" dirty="0" smtClean="0"/>
              <a:t>Different actions are identified by a type attribute. When all of the stores receive the action, they typically use this attribute to determine if and how they should respond to it. In a Flux application, both stores and views control themselves; they are not acted upon by external objects. Actions flow into the stores through the callbacks they define and register, not through setter methods.</a:t>
            </a:r>
          </a:p>
          <a:p>
            <a:endParaRPr lang="en-US" dirty="0" smtClean="0"/>
          </a:p>
          <a:p>
            <a:r>
              <a:rPr lang="en-US" dirty="0" smtClean="0"/>
              <a:t>Letting the stores update themselves eliminates many entanglements typically found in MVC applications, where cascading updates between models can lead to unstable state and make accurate testing very difficult. The objects within a Flux application are highly decoupled, and adhere very strongly to the Law of Demeter, the principle that each object within a system should know as little as possible about the other objects in the system. This results in software that is more maintainable, adaptable, testable, and easier for new engineering team members to understand.</a:t>
            </a:r>
          </a:p>
          <a:p>
            <a:endParaRPr lang="en-US" dirty="0" smtClean="0"/>
          </a:p>
          <a:p>
            <a:r>
              <a:rPr lang="en-US" dirty="0" smtClean="0"/>
              <a:t>Why We Need a Dispatcher </a:t>
            </a:r>
          </a:p>
          <a:p>
            <a:r>
              <a:rPr lang="en-US" dirty="0" smtClean="0"/>
              <a:t>As an application grows, dependencies across different stores are a near certainty. Store A will inevitably need Store B to update itself first, so that Store A can know how to update itself. We need the dispatcher to be able to invoke the callback for Store B, and finish that callback, before moving forward with Store A. To declaratively assert this dependency, a store needs to be able to say to the dispatcher, "I need to wait for Store B to finish processing this action." The dispatcher provides this functionality through its </a:t>
            </a:r>
            <a:r>
              <a:rPr lang="en-US" dirty="0" err="1" smtClean="0"/>
              <a:t>waitFor</a:t>
            </a:r>
            <a:r>
              <a:rPr lang="en-US" dirty="0" smtClean="0"/>
              <a:t>() method.</a:t>
            </a:r>
          </a:p>
          <a:p>
            <a:endParaRPr lang="en-US" dirty="0" smtClean="0"/>
          </a:p>
          <a:p>
            <a:r>
              <a:rPr lang="en-US" dirty="0" smtClean="0"/>
              <a:t>The dispatch() method provides a simple, synchronous iteration through the callbacks, invoking each in turn. When </a:t>
            </a:r>
            <a:r>
              <a:rPr lang="en-US" dirty="0" err="1" smtClean="0"/>
              <a:t>waitFor</a:t>
            </a:r>
            <a:r>
              <a:rPr lang="en-US" dirty="0" smtClean="0"/>
              <a:t>() is encountered within one of the callbacks, execution of that callback stops and </a:t>
            </a:r>
            <a:r>
              <a:rPr lang="en-US" dirty="0" err="1" smtClean="0"/>
              <a:t>waitFor</a:t>
            </a:r>
            <a:r>
              <a:rPr lang="en-US" dirty="0" smtClean="0"/>
              <a:t>() provides us with a new iteration cycle over the dependencies. After the entire set of dependencies have been fulfilled, the original callback then continues to execute.</a:t>
            </a:r>
          </a:p>
          <a:p>
            <a:endParaRPr lang="en-US" dirty="0" smtClean="0"/>
          </a:p>
          <a:p>
            <a:r>
              <a:rPr lang="en-US" dirty="0" smtClean="0"/>
              <a:t>Further, the </a:t>
            </a:r>
            <a:r>
              <a:rPr lang="en-US" dirty="0" err="1" smtClean="0"/>
              <a:t>waitFor</a:t>
            </a:r>
            <a:r>
              <a:rPr lang="en-US" dirty="0" smtClean="0"/>
              <a:t>() method may be used in different ways for different actions, within the same store's callback. In one case, Store A might need to wait for Store B. But in another case, it might need to wait for Store C. Using </a:t>
            </a:r>
            <a:r>
              <a:rPr lang="en-US" dirty="0" err="1" smtClean="0"/>
              <a:t>waitFor</a:t>
            </a:r>
            <a:r>
              <a:rPr lang="en-US" dirty="0" smtClean="0"/>
              <a:t>() within the code block that is specific to an action allows us to have fine-grained control of these dependencies.</a:t>
            </a:r>
          </a:p>
          <a:p>
            <a:endParaRPr lang="en-US" dirty="0" smtClean="0"/>
          </a:p>
          <a:p>
            <a:r>
              <a:rPr lang="en-US" dirty="0" smtClean="0"/>
              <a:t>Problems arise, however, if we have circular dependencies. That is, if Store A needs to wait for Store B, and Store B needs to wait for Store A, we could wind up in an endless loop. The dispatcher now available in the Flux repo protects against this by throwing an informative error to alert the developer that this problem has occurred. The developer can then create a third store and resolve the circular dependency.</a:t>
            </a:r>
          </a:p>
          <a:p>
            <a:r>
              <a:rPr lang="en-US" dirty="0" smtClean="0"/>
              <a:t>&gt;&gt;&gt;&gt;&gt;&gt;&gt;&gt;&gt;&gt;&gt;&gt;&gt;&gt;&gt;&gt;&gt;&gt;&gt;[END EDIT FOR LENGTH]</a:t>
            </a:r>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22</a:t>
            </a:fld>
            <a:endParaRPr lang="en-US"/>
          </a:p>
        </p:txBody>
      </p:sp>
    </p:spTree>
    <p:extLst>
      <p:ext uri="{BB962C8B-B14F-4D97-AF65-F5344CB8AC3E}">
        <p14:creationId xmlns:p14="http://schemas.microsoft.com/office/powerpoint/2010/main" val="2012131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Thinking in React.</a:t>
            </a:r>
          </a:p>
          <a:p>
            <a:endParaRPr lang="en-US" dirty="0" smtClean="0"/>
          </a:p>
          <a:p>
            <a:r>
              <a:rPr lang="en-US" dirty="0" smtClean="0"/>
              <a:t>What does</a:t>
            </a:r>
            <a:r>
              <a:rPr lang="en-US" baseline="0" dirty="0" smtClean="0"/>
              <a:t> a react component look like conceptually?</a:t>
            </a:r>
          </a:p>
          <a:p>
            <a:endParaRPr lang="en-US" baseline="0" dirty="0" smtClean="0"/>
          </a:p>
          <a:p>
            <a:r>
              <a:rPr lang="en-US" dirty="0" smtClean="0"/>
              <a:t>Start by mocking your UI. Just draw what it should look like. </a:t>
            </a:r>
            <a:endParaRPr lang="en-US" dirty="0" smtClean="0"/>
          </a:p>
          <a:p>
            <a:r>
              <a:rPr lang="en-US" dirty="0" smtClean="0"/>
              <a:t>*** click</a:t>
            </a:r>
            <a:endParaRPr lang="en-US" dirty="0" smtClean="0"/>
          </a:p>
          <a:p>
            <a:r>
              <a:rPr lang="en-US" dirty="0" smtClean="0"/>
              <a:t>Then draw boxes around every component and subcomponent and give them names. </a:t>
            </a:r>
            <a:endParaRPr lang="en-US" dirty="0" smtClean="0"/>
          </a:p>
          <a:p>
            <a:r>
              <a:rPr lang="en-US" dirty="0" smtClean="0"/>
              <a:t>*** click</a:t>
            </a:r>
          </a:p>
          <a:p>
            <a:endParaRPr lang="en-US" dirty="0" smtClean="0"/>
          </a:p>
          <a:p>
            <a:r>
              <a:rPr lang="en-US" dirty="0" smtClean="0"/>
              <a:t>Easy? </a:t>
            </a:r>
          </a:p>
          <a:p>
            <a:r>
              <a:rPr lang="en-US" dirty="0" smtClean="0"/>
              <a:t>Not so fast you say, it</a:t>
            </a:r>
            <a:r>
              <a:rPr lang="en-US" baseline="0" dirty="0" smtClean="0"/>
              <a:t> doesn’t seem that easy. How</a:t>
            </a:r>
            <a:r>
              <a:rPr lang="en-US" dirty="0" smtClean="0"/>
              <a:t> </a:t>
            </a:r>
            <a:r>
              <a:rPr lang="en-US" dirty="0" smtClean="0"/>
              <a:t>do you decide if something should be its own component? Think of the single responsibility principle. If a section of your UI is doing just 1 thing, make it its own component. </a:t>
            </a:r>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3</a:t>
            </a:fld>
            <a:endParaRPr lang="en-US"/>
          </a:p>
        </p:txBody>
      </p:sp>
    </p:spTree>
    <p:extLst>
      <p:ext uri="{BB962C8B-B14F-4D97-AF65-F5344CB8AC3E}">
        <p14:creationId xmlns:p14="http://schemas.microsoft.com/office/powerpoint/2010/main" val="260881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a:t>
            </a:r>
            <a:r>
              <a:rPr lang="en-US" baseline="0" dirty="0" smtClean="0"/>
              <a:t> a react component looks like in code. You’ll notice what looks like HTML markup INSIDE </a:t>
            </a:r>
            <a:r>
              <a:rPr lang="en-US" baseline="0" dirty="0" err="1" smtClean="0"/>
              <a:t>javascript</a:t>
            </a:r>
            <a:r>
              <a:rPr lang="en-US" baseline="0" dirty="0" smtClean="0"/>
              <a:t> code.</a:t>
            </a:r>
          </a:p>
          <a:p>
            <a:endParaRPr lang="en-US" baseline="0" dirty="0" smtClean="0"/>
          </a:p>
          <a:p>
            <a:r>
              <a:rPr lang="en-US" baseline="0" dirty="0" smtClean="0"/>
              <a:t>In case you haven’t seen this before, this is JSX. You don’t have to use JSX with React, but it’s a lot nicer to work with than trying to go strict </a:t>
            </a:r>
            <a:r>
              <a:rPr lang="en-US" baseline="0" dirty="0" err="1" smtClean="0"/>
              <a:t>javascript</a:t>
            </a:r>
            <a:r>
              <a:rPr lang="en-US" baseline="0" dirty="0" smtClean="0"/>
              <a:t>. </a:t>
            </a:r>
          </a:p>
          <a:p>
            <a:endParaRPr lang="en-US" baseline="0" dirty="0" smtClean="0"/>
          </a:p>
          <a:p>
            <a:r>
              <a:rPr lang="en-US" baseline="0" dirty="0" smtClean="0"/>
              <a:t>You can see we’re using </a:t>
            </a:r>
            <a:r>
              <a:rPr lang="en-US" baseline="0" dirty="0" err="1" smtClean="0"/>
              <a:t>React.createClass</a:t>
            </a:r>
            <a:r>
              <a:rPr lang="en-US" baseline="0" dirty="0" smtClean="0"/>
              <a:t> and creating a render method. This method contains markup and other child components. </a:t>
            </a:r>
          </a:p>
          <a:p>
            <a:r>
              <a:rPr lang="en-US" baseline="0" dirty="0" smtClean="0"/>
              <a:t>The call to render at the bottom of the example is not usually found in the same file as the component. </a:t>
            </a:r>
          </a:p>
        </p:txBody>
      </p:sp>
      <p:sp>
        <p:nvSpPr>
          <p:cNvPr id="4" name="Slide Number Placeholder 3"/>
          <p:cNvSpPr>
            <a:spLocks noGrp="1"/>
          </p:cNvSpPr>
          <p:nvPr>
            <p:ph type="sldNum" sz="quarter" idx="10"/>
          </p:nvPr>
        </p:nvSpPr>
        <p:spPr/>
        <p:txBody>
          <a:bodyPr/>
          <a:lstStyle/>
          <a:p>
            <a:fld id="{A499B0F9-5275-4FDD-BFE5-B9E6F2FD770F}" type="slidenum">
              <a:rPr lang="en-US" smtClean="0"/>
              <a:pPr/>
              <a:t>4</a:t>
            </a:fld>
            <a:endParaRPr lang="en-US"/>
          </a:p>
        </p:txBody>
      </p:sp>
    </p:spTree>
    <p:extLst>
      <p:ext uri="{BB962C8B-B14F-4D97-AF65-F5344CB8AC3E}">
        <p14:creationId xmlns:p14="http://schemas.microsoft.com/office/powerpoint/2010/main" val="1173004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component updates its own state. Components have two main collections of data. State and Props. Props</a:t>
            </a:r>
            <a:r>
              <a:rPr lang="en-US" baseline="0" dirty="0" smtClean="0"/>
              <a:t> are passed in by parent components. Usually, the parent has the state, and passes it down to the child as a Prop. Props are immutable. </a:t>
            </a:r>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5</a:t>
            </a:fld>
            <a:endParaRPr lang="en-US"/>
          </a:p>
        </p:txBody>
      </p:sp>
    </p:spTree>
    <p:extLst>
      <p:ext uri="{BB962C8B-B14F-4D97-AF65-F5344CB8AC3E}">
        <p14:creationId xmlns:p14="http://schemas.microsoft.com/office/powerpoint/2010/main" val="331804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Git Checkout</a:t>
            </a:r>
            <a:r>
              <a:rPr lang="en-US" baseline="0" dirty="0" smtClean="0"/>
              <a:t> v1</a:t>
            </a:r>
          </a:p>
          <a:p>
            <a:endParaRPr lang="en-US" baseline="0" dirty="0" smtClean="0"/>
          </a:p>
          <a:p>
            <a:r>
              <a:rPr lang="en-US" baseline="0" dirty="0" smtClean="0"/>
              <a:t>Look at </a:t>
            </a:r>
            <a:r>
              <a:rPr lang="en-US" baseline="0" dirty="0" err="1" smtClean="0"/>
              <a:t>cookiesPage</a:t>
            </a:r>
            <a:r>
              <a:rPr lang="en-US" baseline="0" dirty="0" smtClean="0"/>
              <a:t> react component.</a:t>
            </a:r>
          </a:p>
          <a:p>
            <a:endParaRPr lang="en-US" baseline="0" dirty="0" smtClean="0"/>
          </a:p>
          <a:p>
            <a:r>
              <a:rPr lang="en-US" baseline="0" dirty="0" smtClean="0"/>
              <a:t>Look at </a:t>
            </a:r>
            <a:r>
              <a:rPr lang="en-US" baseline="0" dirty="0" err="1" smtClean="0"/>
              <a:t>createCookieRow</a:t>
            </a:r>
            <a:r>
              <a:rPr lang="en-US" baseline="0" dirty="0" smtClean="0"/>
              <a:t> function. You need a key attribute on repeated elements to help React keep track of them.</a:t>
            </a:r>
          </a:p>
          <a:p>
            <a:endParaRPr lang="en-US" baseline="0" dirty="0" smtClean="0"/>
          </a:p>
          <a:p>
            <a:r>
              <a:rPr lang="en-US" baseline="0" dirty="0" smtClean="0"/>
              <a:t>This is a single react component right now but you can probably see some room for improvement. The page has a heading, then a table, then some table rows. Later you’ll see how we </a:t>
            </a:r>
            <a:r>
              <a:rPr lang="en-US" baseline="0" dirty="0" smtClean="0"/>
              <a:t>extract the </a:t>
            </a:r>
            <a:r>
              <a:rPr lang="en-US" baseline="0" dirty="0" smtClean="0"/>
              <a:t>table into its own component. </a:t>
            </a:r>
          </a:p>
          <a:p>
            <a:endParaRPr lang="en-US" baseline="0" dirty="0" smtClean="0"/>
          </a:p>
          <a:p>
            <a:r>
              <a:rPr lang="en-US" dirty="0" smtClean="0"/>
              <a:t>Notice in our react component, we're using the older</a:t>
            </a:r>
            <a:r>
              <a:rPr lang="en-US" baseline="0" dirty="0" smtClean="0"/>
              <a:t> </a:t>
            </a:r>
            <a:r>
              <a:rPr lang="en-US" dirty="0" smtClean="0"/>
              <a:t>(es5) syntax. There is a new way to create a react component using ES6 which uses classes and extending the react component class. I'm not using that here just for simplicity. I have implemented a gulp task to transpile</a:t>
            </a:r>
            <a:r>
              <a:rPr lang="en-US" baseline="0" dirty="0" smtClean="0"/>
              <a:t> using </a:t>
            </a:r>
            <a:r>
              <a:rPr lang="en-US" baseline="0" dirty="0" err="1" smtClean="0"/>
              <a:t>babelify</a:t>
            </a:r>
            <a:r>
              <a:rPr lang="en-US" baseline="0" dirty="0" smtClean="0"/>
              <a:t> and rewriting all the </a:t>
            </a:r>
            <a:r>
              <a:rPr lang="en-US" baseline="0" dirty="0" err="1" smtClean="0"/>
              <a:t>js</a:t>
            </a:r>
            <a:r>
              <a:rPr lang="en-US" baseline="0" dirty="0" smtClean="0"/>
              <a:t> to use es6 syntax is something I’m planning on doing.</a:t>
            </a:r>
            <a:endParaRPr lang="en-US" baseline="0" dirty="0" smtClean="0"/>
          </a:p>
          <a:p>
            <a:endParaRPr lang="en-US" baseline="0" dirty="0" smtClean="0"/>
          </a:p>
          <a:p>
            <a:r>
              <a:rPr lang="en-US" baseline="0" dirty="0" smtClean="0"/>
              <a:t>Lets take a moment to look at the dev environment I’m using since it’s pretty </a:t>
            </a:r>
            <a:r>
              <a:rPr lang="en-US" baseline="0" dirty="0" smtClean="0"/>
              <a:t>darn cool</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6</a:t>
            </a:fld>
            <a:endParaRPr lang="en-US"/>
          </a:p>
        </p:txBody>
      </p:sp>
    </p:spTree>
    <p:extLst>
      <p:ext uri="{BB962C8B-B14F-4D97-AF65-F5344CB8AC3E}">
        <p14:creationId xmlns:p14="http://schemas.microsoft.com/office/powerpoint/2010/main" val="4178005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a:r>
            <a:r>
              <a:rPr lang="en-US" dirty="0" smtClean="0"/>
              <a:t>at v1 gulp file.</a:t>
            </a:r>
          </a:p>
          <a:p>
            <a:endParaRPr lang="en-US" dirty="0" smtClean="0"/>
          </a:p>
          <a:p>
            <a:r>
              <a:rPr lang="en-US" dirty="0" smtClean="0"/>
              <a:t>Gulp and its</a:t>
            </a:r>
            <a:r>
              <a:rPr lang="en-US" baseline="0" dirty="0" smtClean="0"/>
              <a:t> dependencies are all installed with </a:t>
            </a:r>
            <a:r>
              <a:rPr lang="en-US" baseline="0" dirty="0" err="1" smtClean="0"/>
              <a:t>npm</a:t>
            </a:r>
            <a:r>
              <a:rPr lang="en-US" baseline="0" dirty="0" smtClean="0"/>
              <a:t>.</a:t>
            </a:r>
          </a:p>
          <a:p>
            <a:endParaRPr lang="en-US" baseline="0" dirty="0" smtClean="0"/>
          </a:p>
          <a:p>
            <a:r>
              <a:rPr lang="en-US" baseline="0" dirty="0" smtClean="0"/>
              <a:t>It does some cool things for us that make developing a web app a ton easier. </a:t>
            </a:r>
          </a:p>
          <a:p>
            <a:endParaRPr lang="en-US" baseline="0" dirty="0" smtClean="0"/>
          </a:p>
          <a:p>
            <a:r>
              <a:rPr lang="en-US" dirty="0" err="1" smtClean="0"/>
              <a:t>var</a:t>
            </a:r>
            <a:r>
              <a:rPr lang="en-US" dirty="0" smtClean="0"/>
              <a:t> gulp = require('gulp');</a:t>
            </a:r>
          </a:p>
          <a:p>
            <a:r>
              <a:rPr lang="en-US" dirty="0" err="1" smtClean="0"/>
              <a:t>var</a:t>
            </a:r>
            <a:r>
              <a:rPr lang="en-US" dirty="0" smtClean="0"/>
              <a:t> connect = require('gulp-connect'); // Runs a local dev server, supports live reload</a:t>
            </a:r>
          </a:p>
          <a:p>
            <a:r>
              <a:rPr lang="en-US" dirty="0" err="1" smtClean="0"/>
              <a:t>var</a:t>
            </a:r>
            <a:r>
              <a:rPr lang="en-US" dirty="0" smtClean="0"/>
              <a:t> open = require('gulp-open'); // Open a URL in a web browser</a:t>
            </a:r>
          </a:p>
          <a:p>
            <a:r>
              <a:rPr lang="en-US" dirty="0" err="1" smtClean="0"/>
              <a:t>var</a:t>
            </a:r>
            <a:r>
              <a:rPr lang="en-US" dirty="0" smtClean="0"/>
              <a:t> </a:t>
            </a:r>
            <a:r>
              <a:rPr lang="en-US" dirty="0" err="1" smtClean="0"/>
              <a:t>browserify</a:t>
            </a:r>
            <a:r>
              <a:rPr lang="en-US" dirty="0" smtClean="0"/>
              <a:t> = require('</a:t>
            </a:r>
            <a:r>
              <a:rPr lang="en-US" dirty="0" err="1" smtClean="0"/>
              <a:t>browserify</a:t>
            </a:r>
            <a:r>
              <a:rPr lang="en-US" dirty="0" smtClean="0"/>
              <a:t>'); // Bundles JS</a:t>
            </a:r>
          </a:p>
          <a:p>
            <a:r>
              <a:rPr lang="en-US" dirty="0" err="1" smtClean="0"/>
              <a:t>var</a:t>
            </a:r>
            <a:r>
              <a:rPr lang="en-US" dirty="0" smtClean="0"/>
              <a:t> </a:t>
            </a:r>
            <a:r>
              <a:rPr lang="en-US" dirty="0" err="1" smtClean="0"/>
              <a:t>reactify</a:t>
            </a:r>
            <a:r>
              <a:rPr lang="en-US" dirty="0" smtClean="0"/>
              <a:t> = require('</a:t>
            </a:r>
            <a:r>
              <a:rPr lang="en-US" dirty="0" err="1" smtClean="0"/>
              <a:t>reactify</a:t>
            </a:r>
            <a:r>
              <a:rPr lang="en-US" dirty="0" smtClean="0"/>
              <a:t>'); // Transforms React JSX to JS</a:t>
            </a:r>
          </a:p>
          <a:p>
            <a:r>
              <a:rPr lang="en-US" dirty="0" err="1" smtClean="0"/>
              <a:t>var</a:t>
            </a:r>
            <a:r>
              <a:rPr lang="en-US" dirty="0" smtClean="0"/>
              <a:t> source = require('vinyl-source-stream'); // use conventional text streams with Gulp</a:t>
            </a:r>
          </a:p>
          <a:p>
            <a:r>
              <a:rPr lang="en-US" dirty="0" err="1" smtClean="0"/>
              <a:t>var</a:t>
            </a:r>
            <a:r>
              <a:rPr lang="en-US" dirty="0" smtClean="0"/>
              <a:t> </a:t>
            </a:r>
            <a:r>
              <a:rPr lang="en-US" dirty="0" err="1" smtClean="0"/>
              <a:t>concat</a:t>
            </a:r>
            <a:r>
              <a:rPr lang="en-US" dirty="0" smtClean="0"/>
              <a:t> = require('gulp-</a:t>
            </a:r>
            <a:r>
              <a:rPr lang="en-US" dirty="0" err="1" smtClean="0"/>
              <a:t>concat</a:t>
            </a:r>
            <a:r>
              <a:rPr lang="en-US" dirty="0" smtClean="0"/>
              <a:t>'); // Concatenates files</a:t>
            </a:r>
          </a:p>
          <a:p>
            <a:endParaRPr lang="en-US" dirty="0" smtClean="0"/>
          </a:p>
          <a:p>
            <a:r>
              <a:rPr lang="en-US" dirty="0" smtClean="0"/>
              <a:t>I’m also</a:t>
            </a:r>
            <a:r>
              <a:rPr lang="en-US" baseline="0" dirty="0" smtClean="0"/>
              <a:t> using </a:t>
            </a:r>
            <a:r>
              <a:rPr lang="en-US" baseline="0" dirty="0" err="1" smtClean="0"/>
              <a:t>sublimetext</a:t>
            </a:r>
            <a:r>
              <a:rPr lang="en-US" baseline="0" dirty="0" smtClean="0"/>
              <a:t> with some super helpful plugins: Emmet for html code completion. JSX </a:t>
            </a:r>
            <a:r>
              <a:rPr lang="en-US" baseline="0" dirty="0" err="1" smtClean="0"/>
              <a:t>Linting</a:t>
            </a:r>
            <a:r>
              <a:rPr lang="en-US" baseline="0" dirty="0" smtClean="0"/>
              <a:t> and a vim plugin.</a:t>
            </a:r>
          </a:p>
          <a:p>
            <a:endParaRPr lang="en-US" baseline="0" dirty="0" smtClean="0"/>
          </a:p>
          <a:p>
            <a:r>
              <a:rPr lang="en-US" baseline="0" dirty="0" smtClean="0"/>
              <a:t>*****Demo live reload and using </a:t>
            </a:r>
            <a:r>
              <a:rPr lang="en-US" baseline="0" dirty="0" err="1" smtClean="0"/>
              <a:t>emmet</a:t>
            </a:r>
            <a:r>
              <a:rPr lang="en-US" baseline="0" dirty="0" smtClean="0"/>
              <a:t> to add an </a:t>
            </a:r>
            <a:r>
              <a:rPr lang="en-US" dirty="0" smtClean="0"/>
              <a:t>div&gt;</a:t>
            </a:r>
            <a:r>
              <a:rPr lang="en-US" dirty="0" err="1" smtClean="0"/>
              <a:t>ul</a:t>
            </a:r>
            <a:r>
              <a:rPr lang="en-US" dirty="0" smtClean="0"/>
              <a:t>&gt;li to the </a:t>
            </a:r>
            <a:r>
              <a:rPr lang="en-US" dirty="0" err="1" smtClean="0"/>
              <a:t>cookiesPage</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7</a:t>
            </a:fld>
            <a:endParaRPr lang="en-US"/>
          </a:p>
        </p:txBody>
      </p:sp>
    </p:spTree>
    <p:extLst>
      <p:ext uri="{BB962C8B-B14F-4D97-AF65-F5344CB8AC3E}">
        <p14:creationId xmlns:p14="http://schemas.microsoft.com/office/powerpoint/2010/main" val="3642022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a side note – some of you may be wonder, How</a:t>
            </a:r>
            <a:r>
              <a:rPr lang="en-US" baseline="0" dirty="0" smtClean="0"/>
              <a:t> is a react component invoked? Is it an element in an HTML file? </a:t>
            </a:r>
          </a:p>
          <a:p>
            <a:endParaRPr lang="en-US" baseline="0" dirty="0" smtClean="0"/>
          </a:p>
          <a:p>
            <a:r>
              <a:rPr lang="en-US" baseline="0" dirty="0" smtClean="0"/>
              <a:t>You don’t put it in an html file directly. You use </a:t>
            </a:r>
            <a:r>
              <a:rPr lang="en-US" baseline="0" dirty="0" err="1" smtClean="0"/>
              <a:t>javascript</a:t>
            </a:r>
            <a:r>
              <a:rPr lang="en-US" baseline="0" dirty="0" smtClean="0"/>
              <a:t> to tell React to render a component on top of an element you identify by ID. </a:t>
            </a:r>
          </a:p>
          <a:p>
            <a:endParaRPr lang="en-US" baseline="0" dirty="0" smtClean="0"/>
          </a:p>
          <a:p>
            <a:r>
              <a:rPr lang="en-US" baseline="0" dirty="0" smtClean="0"/>
              <a:t>*******Here’s an index.html file</a:t>
            </a:r>
          </a:p>
          <a:p>
            <a:endParaRPr lang="en-US" baseline="0" dirty="0" smtClean="0"/>
          </a:p>
          <a:p>
            <a:r>
              <a:rPr lang="en-US" baseline="0" dirty="0" smtClean="0"/>
              <a:t>*******And here’s the </a:t>
            </a:r>
            <a:r>
              <a:rPr lang="en-US" baseline="0" dirty="0" err="1" smtClean="0"/>
              <a:t>javascript</a:t>
            </a:r>
            <a:r>
              <a:rPr lang="en-US" baseline="0" dirty="0" smtClean="0"/>
              <a:t> that loads the react component.</a:t>
            </a:r>
          </a:p>
          <a:p>
            <a:endParaRPr lang="en-US" baseline="0" dirty="0" smtClean="0"/>
          </a:p>
          <a:p>
            <a:endParaRPr lang="en-US" dirty="0" smtClean="0"/>
          </a:p>
          <a:p>
            <a:r>
              <a:rPr lang="en-US" dirty="0" smtClean="0"/>
              <a:t>You can see it's pretty straightforward to create a react component, and wire it up to a dom element. </a:t>
            </a:r>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8</a:t>
            </a:fld>
            <a:endParaRPr lang="en-US"/>
          </a:p>
        </p:txBody>
      </p:sp>
    </p:spTree>
    <p:extLst>
      <p:ext uri="{BB962C8B-B14F-4D97-AF65-F5344CB8AC3E}">
        <p14:creationId xmlns:p14="http://schemas.microsoft.com/office/powerpoint/2010/main" val="3378130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I've created a mock web api just so we can demo how React components might interact with an API.</a:t>
            </a:r>
          </a:p>
          <a:p>
            <a:endParaRPr lang="en-US" dirty="0" smtClean="0"/>
          </a:p>
          <a:p>
            <a:r>
              <a:rPr lang="en-US" dirty="0" smtClean="0"/>
              <a:t>Since we have this mock api, we can interact with it by creating a component that displays the data.</a:t>
            </a:r>
          </a:p>
          <a:p>
            <a:endParaRPr lang="en-US" dirty="0" smtClean="0"/>
          </a:p>
          <a:p>
            <a:r>
              <a:rPr lang="en-US" dirty="0" smtClean="0"/>
              <a:t>In order to separate data access from your components. You can create a "Controller View" that handles data concerns.</a:t>
            </a:r>
          </a:p>
          <a:p>
            <a:endParaRPr lang="en-US" dirty="0" smtClean="0"/>
          </a:p>
          <a:p>
            <a:r>
              <a:rPr lang="en-US" dirty="0" smtClean="0"/>
              <a:t>A controller view is simply a react component that has child components. The controller controls data flows for all child components. It sets the props on the child components. It will also interact with the flux stores which we'll talk about </a:t>
            </a:r>
            <a:r>
              <a:rPr lang="en-US" dirty="0" smtClean="0"/>
              <a:t>later.</a:t>
            </a:r>
            <a:endParaRPr lang="en-US" dirty="0" smtClean="0"/>
          </a:p>
          <a:p>
            <a:endParaRPr lang="en-US" dirty="0" smtClean="0"/>
          </a:p>
          <a:p>
            <a:r>
              <a:rPr lang="en-US" dirty="0" smtClean="0"/>
              <a:t>Look real quick at </a:t>
            </a:r>
            <a:r>
              <a:rPr lang="en-US" dirty="0" err="1" smtClean="0"/>
              <a:t>cookiesPage.jsx</a:t>
            </a:r>
            <a:r>
              <a:rPr lang="en-US" dirty="0" smtClean="0"/>
              <a:t>, see how it consumes the </a:t>
            </a:r>
            <a:r>
              <a:rPr lang="en-US" dirty="0" err="1" smtClean="0"/>
              <a:t>cookiesApi</a:t>
            </a:r>
            <a:r>
              <a:rPr lang="en-US" dirty="0" smtClean="0"/>
              <a:t>.</a:t>
            </a:r>
          </a:p>
          <a:p>
            <a:endParaRPr lang="en-US" dirty="0" smtClean="0"/>
          </a:p>
          <a:p>
            <a:r>
              <a:rPr lang="en-US" dirty="0" smtClean="0"/>
              <a:t>**** Git</a:t>
            </a:r>
            <a:r>
              <a:rPr lang="en-US" baseline="0" dirty="0" smtClean="0"/>
              <a:t> checkout v2</a:t>
            </a:r>
          </a:p>
          <a:p>
            <a:endParaRPr lang="en-US" baseline="0" dirty="0" smtClean="0"/>
          </a:p>
          <a:p>
            <a:r>
              <a:rPr lang="en-US" baseline="0" dirty="0" smtClean="0"/>
              <a:t>Look at the </a:t>
            </a:r>
            <a:r>
              <a:rPr lang="en-US" baseline="0" dirty="0" err="1" smtClean="0"/>
              <a:t>cookiesPage</a:t>
            </a:r>
            <a:r>
              <a:rPr lang="en-US" baseline="0" dirty="0" smtClean="0"/>
              <a:t>. It would be considered a controller view now because it delegates the markdown to child components and passes the state to them. </a:t>
            </a:r>
          </a:p>
          <a:p>
            <a:endParaRPr lang="en-US" baseline="0" dirty="0" smtClean="0"/>
          </a:p>
          <a:p>
            <a:r>
              <a:rPr lang="en-US" baseline="0" dirty="0" smtClean="0"/>
              <a:t>Look at </a:t>
            </a:r>
            <a:r>
              <a:rPr lang="en-US" baseline="0" dirty="0" err="1" smtClean="0"/>
              <a:t>cookiesList</a:t>
            </a:r>
            <a:r>
              <a:rPr lang="en-US" baseline="0" dirty="0" smtClean="0"/>
              <a:t>. Now you can see how the cookies object that was passed in, is referenced via </a:t>
            </a:r>
            <a:r>
              <a:rPr lang="en-US" baseline="0" dirty="0" err="1" smtClean="0"/>
              <a:t>this.props.cookies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499B0F9-5275-4FDD-BFE5-B9E6F2FD770F}" type="slidenum">
              <a:rPr lang="en-US" smtClean="0"/>
              <a:pPr/>
              <a:t>9</a:t>
            </a:fld>
            <a:endParaRPr lang="en-US"/>
          </a:p>
        </p:txBody>
      </p:sp>
    </p:spTree>
    <p:extLst>
      <p:ext uri="{BB962C8B-B14F-4D97-AF65-F5344CB8AC3E}">
        <p14:creationId xmlns:p14="http://schemas.microsoft.com/office/powerpoint/2010/main" val="1537131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a:p>
        </p:txBody>
      </p:sp>
      <p:sp>
        <p:nvSpPr>
          <p:cNvPr id="13" name="Text Placeholder 12"/>
          <p:cNvSpPr>
            <a:spLocks noGrp="1"/>
          </p:cNvSpPr>
          <p:nvPr>
            <p:ph type="body" sz="quarter" idx="13" hasCustomPrompt="1"/>
          </p:nvPr>
        </p:nvSpPr>
        <p:spPr>
          <a:xfrm>
            <a:off x="457200" y="800240"/>
            <a:ext cx="11201400" cy="276999"/>
          </a:xfrm>
        </p:spPr>
        <p:txBody>
          <a:bodyPr/>
          <a:lstStyle>
            <a:lvl1pPr>
              <a:defRPr sz="1800" b="0" baseline="0">
                <a:solidFill>
                  <a:schemeClr val="tx1"/>
                </a:solidFill>
              </a:defRPr>
            </a:lvl1pPr>
          </a:lstStyle>
          <a:p>
            <a:pPr lvl="0"/>
            <a:r>
              <a:rPr lang="en-US" dirty="0" smtClean="0"/>
              <a:t>Subheading here</a:t>
            </a:r>
            <a:endParaRPr lang="en-US" dirty="0"/>
          </a:p>
        </p:txBody>
      </p:sp>
      <p:sp>
        <p:nvSpPr>
          <p:cNvPr id="9" name="Content Placeholder 8"/>
          <p:cNvSpPr>
            <a:spLocks noGrp="1"/>
          </p:cNvSpPr>
          <p:nvPr>
            <p:ph sz="quarter" idx="14"/>
          </p:nvPr>
        </p:nvSpPr>
        <p:spPr>
          <a:xfrm>
            <a:off x="471488" y="1524000"/>
            <a:ext cx="1755775" cy="1905000"/>
          </a:xfrm>
          <a:solidFill>
            <a:srgbClr val="D8D7DF"/>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5" hasCustomPrompt="1"/>
          </p:nvPr>
        </p:nvSpPr>
        <p:spPr>
          <a:xfrm>
            <a:off x="2401889" y="1524000"/>
            <a:ext cx="7427912" cy="4572000"/>
          </a:xfrm>
        </p:spPr>
        <p:txBody>
          <a:bodyPr/>
          <a:lstStyle>
            <a:lvl1pPr>
              <a:spcBef>
                <a:spcPts val="0"/>
              </a:spcBef>
              <a:spcAft>
                <a:spcPts val="1000"/>
              </a:spcAft>
              <a:defRPr b="0" baseline="0"/>
            </a:lvl1pPr>
            <a:lvl2pPr>
              <a:spcBef>
                <a:spcPts val="0"/>
              </a:spcBef>
              <a:spcAft>
                <a:spcPts val="400"/>
              </a:spcAft>
              <a:defRPr b="1" baseline="0"/>
            </a:lvl2pPr>
            <a:lvl3pPr>
              <a:spcBef>
                <a:spcPts val="0"/>
              </a:spcBef>
              <a:spcAft>
                <a:spcPts val="400"/>
              </a:spcAft>
              <a:buFont typeface="Wingdings" pitchFamily="2" charset="2"/>
              <a:buChar char="§"/>
              <a:defRPr baseline="0"/>
            </a:lvl3pPr>
            <a:lvl4pPr>
              <a:buNone/>
              <a:defRPr/>
            </a:lvl4pPr>
            <a:lvl5pPr>
              <a:buNone/>
              <a:defRPr/>
            </a:lvl5pPr>
          </a:lstStyle>
          <a:p>
            <a:pPr lvl="0"/>
            <a:r>
              <a:rPr lang="en-US" dirty="0" smtClean="0"/>
              <a:t>This layout provides specific paragraph formatting to provide hierarchy when users have extensive body copy, and less levels of bullets. Paragraphs have specific formatting so users do not need to use double-returns. </a:t>
            </a:r>
          </a:p>
          <a:p>
            <a:pPr lvl="1"/>
            <a:r>
              <a:rPr lang="en-US" dirty="0" smtClean="0"/>
              <a:t>Subheading</a:t>
            </a:r>
          </a:p>
          <a:p>
            <a:pPr lvl="2"/>
            <a:r>
              <a:rPr lang="en-US" dirty="0" smtClean="0"/>
              <a:t>Third level</a:t>
            </a:r>
          </a:p>
          <a:p>
            <a:pPr lvl="2"/>
            <a:r>
              <a:rPr lang="en-US" dirty="0" smtClean="0"/>
              <a:t>Addition info</a:t>
            </a:r>
          </a:p>
          <a:p>
            <a:pPr lvl="1"/>
            <a:r>
              <a:rPr lang="en-US" dirty="0" smtClean="0"/>
              <a:t>Subheading</a:t>
            </a:r>
          </a:p>
          <a:p>
            <a:pPr lvl="2"/>
            <a:r>
              <a:rPr lang="en-US" dirty="0" smtClean="0"/>
              <a:t>Bullets</a:t>
            </a:r>
          </a:p>
          <a:p>
            <a:pPr lvl="2"/>
            <a:r>
              <a:rPr lang="en-US" dirty="0" smtClean="0"/>
              <a:t>Use the Indent button to achieve the formatting</a:t>
            </a:r>
          </a:p>
          <a:p>
            <a:pPr lvl="1"/>
            <a:r>
              <a:rPr lang="en-US" dirty="0" smtClean="0"/>
              <a:t>Subheading</a:t>
            </a:r>
          </a:p>
          <a:p>
            <a:pPr lvl="2"/>
            <a:r>
              <a:rPr lang="en-US" dirty="0" smtClean="0"/>
              <a:t>Third level</a:t>
            </a:r>
          </a:p>
          <a:p>
            <a:pPr lvl="2"/>
            <a:r>
              <a:rPr lang="en-US" dirty="0" smtClean="0"/>
              <a:t>Addition info</a:t>
            </a:r>
          </a:p>
          <a:p>
            <a:pPr lvl="2"/>
            <a:endParaRPr lang="en-US" dirty="0" smtClean="0"/>
          </a:p>
          <a:p>
            <a:pPr lvl="2"/>
            <a:endParaRPr lang="en-US"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5" name="Slide Number Placeholder 4"/>
          <p:cNvSpPr>
            <a:spLocks noGrp="1"/>
          </p:cNvSpPr>
          <p:nvPr>
            <p:ph type="sldNum" sz="quarter" idx="12"/>
          </p:nvPr>
        </p:nvSpPr>
        <p:spPr/>
        <p:txBody>
          <a:bodyPr/>
          <a:lstStyle/>
          <a:p>
            <a:fld id="{2083E393-C0BF-4ED8-8545-7E4C90AFF831}" type="slidenum">
              <a:rPr lang="en-US" smtClean="0"/>
              <a:pPr/>
              <a:t>‹#›</a:t>
            </a:fld>
            <a:endParaRPr lang="en-US"/>
          </a:p>
        </p:txBody>
      </p:sp>
      <p:sp>
        <p:nvSpPr>
          <p:cNvPr id="7" name="Text Placeholder 12"/>
          <p:cNvSpPr>
            <a:spLocks noGrp="1"/>
          </p:cNvSpPr>
          <p:nvPr>
            <p:ph type="body" sz="quarter" idx="13" hasCustomPrompt="1"/>
          </p:nvPr>
        </p:nvSpPr>
        <p:spPr>
          <a:xfrm>
            <a:off x="457200" y="800240"/>
            <a:ext cx="11201400" cy="276999"/>
          </a:xfrm>
        </p:spPr>
        <p:txBody>
          <a:bodyPr/>
          <a:lstStyle>
            <a:lvl1pPr>
              <a:defRPr sz="1800" b="0" baseline="0">
                <a:solidFill>
                  <a:schemeClr val="tx1"/>
                </a:solidFill>
              </a:defRPr>
            </a:lvl1pPr>
          </a:lstStyle>
          <a:p>
            <a:pPr lvl="0"/>
            <a:r>
              <a:rPr lang="en-US" dirty="0" smtClean="0"/>
              <a:t>Subheading here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8" name="Rectangle 7"/>
          <p:cNvSpPr/>
          <p:nvPr userDrawn="1"/>
        </p:nvSpPr>
        <p:spPr>
          <a:xfrm>
            <a:off x="0" y="0"/>
            <a:ext cx="12179300" cy="6858000"/>
          </a:xfrm>
          <a:prstGeom prst="rect">
            <a:avLst/>
          </a:prstGeom>
          <a:solidFill>
            <a:srgbClr val="C8D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a:p>
        </p:txBody>
      </p:sp>
      <p:sp>
        <p:nvSpPr>
          <p:cNvPr id="13" name="Text Placeholder 12"/>
          <p:cNvSpPr>
            <a:spLocks noGrp="1"/>
          </p:cNvSpPr>
          <p:nvPr>
            <p:ph type="body" sz="quarter" idx="13" hasCustomPrompt="1"/>
          </p:nvPr>
        </p:nvSpPr>
        <p:spPr>
          <a:xfrm>
            <a:off x="457200" y="1872368"/>
            <a:ext cx="5577840" cy="337433"/>
          </a:xfrm>
        </p:spPr>
        <p:txBody>
          <a:bodyPr>
            <a:normAutofit/>
          </a:bodyPr>
          <a:lstStyle>
            <a:lvl1pPr>
              <a:defRPr sz="1800" b="0">
                <a:solidFill>
                  <a:schemeClr val="tx1"/>
                </a:solidFill>
              </a:defRPr>
            </a:lvl1pPr>
          </a:lstStyle>
          <a:p>
            <a:pPr lvl="0"/>
            <a:r>
              <a:rPr lang="en-US" dirty="0" smtClean="0"/>
              <a:t>Subheading here</a:t>
            </a:r>
            <a:endParaRPr lang="en-US" dirty="0"/>
          </a:p>
        </p:txBody>
      </p:sp>
      <p:pic>
        <p:nvPicPr>
          <p:cNvPr id="12" name="Picture 11"/>
          <p:cNvPicPr>
            <a:picLocks noChangeAspect="1"/>
          </p:cNvPicPr>
          <p:nvPr userDrawn="1"/>
        </p:nvPicPr>
        <p:blipFill>
          <a:blip r:embed="rId2" cstate="print"/>
          <a:stretch>
            <a:fillRect/>
          </a:stretch>
        </p:blipFill>
        <p:spPr>
          <a:xfrm>
            <a:off x="9637209" y="6305550"/>
            <a:ext cx="1778000" cy="342900"/>
          </a:xfrm>
          <a:prstGeom prst="rect">
            <a:avLst/>
          </a:prstGeom>
        </p:spPr>
      </p:pic>
      <p:cxnSp>
        <p:nvCxnSpPr>
          <p:cNvPr id="14" name="Straight Connector 13"/>
          <p:cNvCxnSpPr/>
          <p:nvPr userDrawn="1"/>
        </p:nvCxnSpPr>
        <p:spPr>
          <a:xfrm>
            <a:off x="457200" y="6248400"/>
            <a:ext cx="1124712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cstate="print"/>
          <a:stretch>
            <a:fillRect/>
          </a:stretch>
        </p:blipFill>
        <p:spPr>
          <a:xfrm>
            <a:off x="5150485" y="441960"/>
            <a:ext cx="6540500" cy="54864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a:p>
        </p:txBody>
      </p:sp>
      <p:sp>
        <p:nvSpPr>
          <p:cNvPr id="13" name="Text Placeholder 12"/>
          <p:cNvSpPr>
            <a:spLocks noGrp="1"/>
          </p:cNvSpPr>
          <p:nvPr>
            <p:ph type="body" sz="quarter" idx="13" hasCustomPrompt="1"/>
          </p:nvPr>
        </p:nvSpPr>
        <p:spPr>
          <a:xfrm>
            <a:off x="457200" y="1872368"/>
            <a:ext cx="5577840" cy="337433"/>
          </a:xfrm>
        </p:spPr>
        <p:txBody>
          <a:bodyPr>
            <a:normAutofit/>
          </a:bodyPr>
          <a:lstStyle>
            <a:lvl1pPr>
              <a:defRPr sz="1800" b="0">
                <a:solidFill>
                  <a:schemeClr val="tx1"/>
                </a:solidFill>
              </a:defRPr>
            </a:lvl1pPr>
          </a:lstStyle>
          <a:p>
            <a:pPr lvl="0"/>
            <a:r>
              <a:rPr lang="en-US" dirty="0" smtClean="0"/>
              <a:t>Subheading here</a:t>
            </a:r>
            <a:endParaRPr lang="en-US" dirty="0"/>
          </a:p>
        </p:txBody>
      </p:sp>
      <p:pic>
        <p:nvPicPr>
          <p:cNvPr id="10" name="Picture 9"/>
          <p:cNvPicPr>
            <a:picLocks noChangeAspect="1"/>
          </p:cNvPicPr>
          <p:nvPr userDrawn="1"/>
        </p:nvPicPr>
        <p:blipFill>
          <a:blip r:embed="rId2" cstate="print"/>
          <a:stretch>
            <a:fillRect/>
          </a:stretch>
        </p:blipFill>
        <p:spPr>
          <a:xfrm>
            <a:off x="5150485" y="441960"/>
            <a:ext cx="6540500" cy="54864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57200"/>
            <a:ext cx="4114800" cy="304800"/>
          </a:xfrm>
        </p:spPr>
        <p:txBody>
          <a:bodyPr/>
          <a:lstStyle>
            <a:lvl1pPr>
              <a:defRPr/>
            </a:lvl1pPr>
          </a:lstStyle>
          <a:p>
            <a:r>
              <a:rPr lang="en-US" dirty="0" smtClean="0"/>
              <a:t>Thank You</a:t>
            </a:r>
            <a:endParaRPr lang="en-US" dirty="0"/>
          </a:p>
        </p:txBody>
      </p:sp>
      <p:sp>
        <p:nvSpPr>
          <p:cNvPr id="5" name="Footer Placeholder 4"/>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a:p>
        </p:txBody>
      </p:sp>
      <p:pic>
        <p:nvPicPr>
          <p:cNvPr id="7" name="Picture 6"/>
          <p:cNvPicPr>
            <a:picLocks noChangeAspect="1"/>
          </p:cNvPicPr>
          <p:nvPr userDrawn="1"/>
        </p:nvPicPr>
        <p:blipFill>
          <a:blip r:embed="rId2" cstate="print"/>
          <a:stretch>
            <a:fillRect/>
          </a:stretch>
        </p:blipFill>
        <p:spPr>
          <a:xfrm>
            <a:off x="5150485" y="441960"/>
            <a:ext cx="6540500" cy="54864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Blue">
    <p:spTree>
      <p:nvGrpSpPr>
        <p:cNvPr id="1" name=""/>
        <p:cNvGrpSpPr/>
        <p:nvPr/>
      </p:nvGrpSpPr>
      <p:grpSpPr>
        <a:xfrm>
          <a:off x="0" y="0"/>
          <a:ext cx="0" cy="0"/>
          <a:chOff x="0" y="0"/>
          <a:chExt cx="0" cy="0"/>
        </a:xfrm>
      </p:grpSpPr>
      <p:sp>
        <p:nvSpPr>
          <p:cNvPr id="6" name="Rectangle 5"/>
          <p:cNvSpPr/>
          <p:nvPr userDrawn="1"/>
        </p:nvSpPr>
        <p:spPr>
          <a:xfrm>
            <a:off x="0" y="0"/>
            <a:ext cx="12179300" cy="6858000"/>
          </a:xfrm>
          <a:prstGeom prst="rect">
            <a:avLst/>
          </a:prstGeom>
          <a:solidFill>
            <a:srgbClr val="C8D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334667B-8C35-418A-AB62-DBF556A3EAFA}" type="datetime4">
              <a:rPr lang="en-US" smtClean="0"/>
              <a:pPr/>
              <a:t>July 21, 2016</a:t>
            </a:fld>
            <a:endParaRPr lang="en-US" dirty="0"/>
          </a:p>
        </p:txBody>
      </p:sp>
      <p:sp>
        <p:nvSpPr>
          <p:cNvPr id="4" name="Footer Placeholder 3"/>
          <p:cNvSpPr>
            <a:spLocks noGrp="1"/>
          </p:cNvSpPr>
          <p:nvPr>
            <p:ph type="ftr" sz="quarter" idx="11"/>
          </p:nvPr>
        </p:nvSpPr>
        <p:spPr/>
        <p:txBody>
          <a:bodyPr/>
          <a:lstStyle/>
          <a:p>
            <a:r>
              <a:rPr lang="en-US" smtClean="0"/>
              <a:t>© 2016 Willis Towers Watson. All rights reserved.</a:t>
            </a:r>
            <a:endParaRPr lang="en-US" dirty="0"/>
          </a:p>
        </p:txBody>
      </p:sp>
      <p:sp>
        <p:nvSpPr>
          <p:cNvPr id="9" name="Text Placeholder 2"/>
          <p:cNvSpPr>
            <a:spLocks noGrp="1"/>
          </p:cNvSpPr>
          <p:nvPr>
            <p:ph idx="1" hasCustomPrompt="1"/>
          </p:nvPr>
        </p:nvSpPr>
        <p:spPr>
          <a:xfrm>
            <a:off x="457200" y="804673"/>
            <a:ext cx="9372600" cy="276999"/>
          </a:xfrm>
          <a:prstGeom prst="rect">
            <a:avLst/>
          </a:prstGeom>
        </p:spPr>
        <p:txBody>
          <a:bodyPr vert="horz" wrap="square" lIns="0" tIns="0" rIns="0" bIns="0" rtlCol="0">
            <a:normAutofit/>
          </a:bodyPr>
          <a:lstStyle>
            <a:lvl1pPr>
              <a:defRPr/>
            </a:lvl1pPr>
          </a:lstStyle>
          <a:p>
            <a:pPr lvl="0"/>
            <a:r>
              <a:rPr lang="en-US" dirty="0" smtClean="0"/>
              <a:t>Click to edit Master text styles</a:t>
            </a:r>
            <a:endParaRPr lang="en-US" dirty="0"/>
          </a:p>
        </p:txBody>
      </p:sp>
      <p:pic>
        <p:nvPicPr>
          <p:cNvPr id="10" name="Picture 9"/>
          <p:cNvPicPr>
            <a:picLocks noChangeAspect="1"/>
          </p:cNvPicPr>
          <p:nvPr userDrawn="1"/>
        </p:nvPicPr>
        <p:blipFill>
          <a:blip r:embed="rId2" cstate="print"/>
          <a:stretch>
            <a:fillRect/>
          </a:stretch>
        </p:blipFill>
        <p:spPr>
          <a:xfrm>
            <a:off x="8876796" y="6191008"/>
            <a:ext cx="3022600" cy="584200"/>
          </a:xfrm>
          <a:prstGeom prst="rect">
            <a:avLst/>
          </a:prstGeom>
        </p:spPr>
      </p:pic>
      <p:pic>
        <p:nvPicPr>
          <p:cNvPr id="11" name="Picture 10"/>
          <p:cNvPicPr>
            <a:picLocks noChangeAspect="1"/>
          </p:cNvPicPr>
          <p:nvPr userDrawn="1"/>
        </p:nvPicPr>
        <p:blipFill>
          <a:blip r:embed="rId3" cstate="print"/>
          <a:stretch>
            <a:fillRect/>
          </a:stretch>
        </p:blipFill>
        <p:spPr>
          <a:xfrm>
            <a:off x="456565" y="1508761"/>
            <a:ext cx="11247120" cy="4285825"/>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334667B-8C35-418A-AB62-DBF556A3EAFA}" type="datetime4">
              <a:rPr lang="en-US" smtClean="0"/>
              <a:pPr/>
              <a:t>July 21, 2016</a:t>
            </a:fld>
            <a:endParaRPr lang="en-US" dirty="0"/>
          </a:p>
        </p:txBody>
      </p:sp>
      <p:sp>
        <p:nvSpPr>
          <p:cNvPr id="4" name="Footer Placeholder 3"/>
          <p:cNvSpPr>
            <a:spLocks noGrp="1"/>
          </p:cNvSpPr>
          <p:nvPr>
            <p:ph type="ftr" sz="quarter" idx="11"/>
          </p:nvPr>
        </p:nvSpPr>
        <p:spPr/>
        <p:txBody>
          <a:bodyPr/>
          <a:lstStyle/>
          <a:p>
            <a:r>
              <a:rPr lang="en-US" smtClean="0"/>
              <a:t>© 2016 Willis Towers Watson. All rights reserved.</a:t>
            </a:r>
            <a:endParaRPr lang="en-US" dirty="0"/>
          </a:p>
        </p:txBody>
      </p:sp>
      <p:sp>
        <p:nvSpPr>
          <p:cNvPr id="7" name="Text Placeholder 2"/>
          <p:cNvSpPr>
            <a:spLocks noGrp="1"/>
          </p:cNvSpPr>
          <p:nvPr>
            <p:ph idx="1" hasCustomPrompt="1"/>
          </p:nvPr>
        </p:nvSpPr>
        <p:spPr>
          <a:xfrm>
            <a:off x="457200" y="804673"/>
            <a:ext cx="9372600" cy="276999"/>
          </a:xfrm>
          <a:prstGeom prst="rect">
            <a:avLst/>
          </a:prstGeom>
        </p:spPr>
        <p:txBody>
          <a:bodyPr vert="horz" wrap="square" lIns="0" tIns="0" rIns="0" bIns="0" rtlCol="0">
            <a:normAutofit/>
          </a:bodyPr>
          <a:lstStyle>
            <a:lvl1pPr>
              <a:defRPr/>
            </a:lvl1pPr>
          </a:lstStyle>
          <a:p>
            <a:pPr lvl="0"/>
            <a:r>
              <a:rPr lang="en-US" dirty="0" smtClean="0"/>
              <a:t>Click to edit Master text styles</a:t>
            </a:r>
            <a:endParaRPr lang="en-US" dirty="0"/>
          </a:p>
        </p:txBody>
      </p:sp>
      <p:pic>
        <p:nvPicPr>
          <p:cNvPr id="8" name="Picture 7"/>
          <p:cNvPicPr>
            <a:picLocks noChangeAspect="1"/>
          </p:cNvPicPr>
          <p:nvPr userDrawn="1"/>
        </p:nvPicPr>
        <p:blipFill>
          <a:blip r:embed="rId2" cstate="print"/>
          <a:stretch>
            <a:fillRect/>
          </a:stretch>
        </p:blipFill>
        <p:spPr>
          <a:xfrm>
            <a:off x="471488" y="1508761"/>
            <a:ext cx="11247120" cy="4285825"/>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pic>
        <p:nvPicPr>
          <p:cNvPr id="17" name="Picture 16" descr="getty_FPO78808514.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79300" cy="6858000"/>
          </a:xfrm>
          <a:prstGeom prst="rect">
            <a:avLst/>
          </a:prstGeom>
        </p:spPr>
      </p:pic>
      <p:pic>
        <p:nvPicPr>
          <p:cNvPr id="18" name="Picture 17"/>
          <p:cNvPicPr>
            <a:picLocks noChangeAspect="1"/>
          </p:cNvPicPr>
          <p:nvPr userDrawn="1"/>
        </p:nvPicPr>
        <p:blipFill>
          <a:blip r:embed="rId3" cstate="print"/>
          <a:stretch>
            <a:fillRect/>
          </a:stretch>
        </p:blipFill>
        <p:spPr>
          <a:xfrm>
            <a:off x="486728" y="471701"/>
            <a:ext cx="11186160" cy="5321940"/>
          </a:xfrm>
          <a:prstGeom prst="rect">
            <a:avLst/>
          </a:prstGeom>
        </p:spPr>
      </p:pic>
      <p:sp>
        <p:nvSpPr>
          <p:cNvPr id="11" name="Rectangle 10"/>
          <p:cNvSpPr/>
          <p:nvPr userDrawn="1"/>
        </p:nvSpPr>
        <p:spPr>
          <a:xfrm>
            <a:off x="228600" y="228600"/>
            <a:ext cx="5805488" cy="1947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457201"/>
            <a:ext cx="5349240" cy="615553"/>
          </a:xfrm>
        </p:spPr>
        <p:txBody>
          <a:bodyPr/>
          <a:lstStyle>
            <a:lvl1pPr>
              <a:defRPr/>
            </a:lvl1pPr>
          </a:lstStyle>
          <a:p>
            <a:r>
              <a:rPr lang="en-US" dirty="0" smtClean="0"/>
              <a:t>Click to edit Master title style</a:t>
            </a:r>
            <a:br>
              <a:rPr lang="en-US" dirty="0" smtClean="0"/>
            </a:br>
            <a:r>
              <a:rPr lang="en-US" dirty="0" smtClean="0"/>
              <a:t>second line if needed</a:t>
            </a:r>
            <a:endParaRPr lang="en-US" dirty="0"/>
          </a:p>
        </p:txBody>
      </p:sp>
      <p:sp>
        <p:nvSpPr>
          <p:cNvPr id="3" name="Date Placeholder 2"/>
          <p:cNvSpPr>
            <a:spLocks noGrp="1"/>
          </p:cNvSpPr>
          <p:nvPr>
            <p:ph type="dt" sz="half" idx="10"/>
          </p:nvPr>
        </p:nvSpPr>
        <p:spPr>
          <a:xfrm>
            <a:off x="457200" y="1828800"/>
            <a:ext cx="2029883" cy="184666"/>
          </a:xfrm>
        </p:spPr>
        <p:txBody>
          <a:bodyPr/>
          <a:lstStyle>
            <a:lvl1pPr algn="l">
              <a:defRPr/>
            </a:lvl1pPr>
          </a:lstStyle>
          <a:p>
            <a:fld id="{A334667B-8C35-418A-AB62-DBF556A3EAFA}" type="datetime4">
              <a:rPr lang="en-US" smtClean="0"/>
              <a:pPr/>
              <a:t>July 21, 2016</a:t>
            </a:fld>
            <a:endParaRPr lang="en-US" dirty="0"/>
          </a:p>
        </p:txBody>
      </p:sp>
      <p:sp>
        <p:nvSpPr>
          <p:cNvPr id="4" name="Footer Placeholder 3"/>
          <p:cNvSpPr>
            <a:spLocks noGrp="1"/>
          </p:cNvSpPr>
          <p:nvPr>
            <p:ph type="ftr" sz="quarter" idx="11"/>
          </p:nvPr>
        </p:nvSpPr>
        <p:spPr/>
        <p:txBody>
          <a:bodyPr/>
          <a:lstStyle/>
          <a:p>
            <a:r>
              <a:rPr lang="en-US" smtClean="0"/>
              <a:t>© 2016 Willis Towers Watson. All rights reserved.</a:t>
            </a:r>
            <a:endParaRPr lang="en-US" dirty="0"/>
          </a:p>
        </p:txBody>
      </p:sp>
      <p:sp>
        <p:nvSpPr>
          <p:cNvPr id="16" name="Text Placeholder 15"/>
          <p:cNvSpPr>
            <a:spLocks noGrp="1"/>
          </p:cNvSpPr>
          <p:nvPr>
            <p:ph type="body" sz="quarter" idx="13"/>
          </p:nvPr>
        </p:nvSpPr>
        <p:spPr>
          <a:xfrm>
            <a:off x="457200" y="1158874"/>
            <a:ext cx="5349240" cy="612648"/>
          </a:xfrm>
          <a:prstGeom prst="rect">
            <a:avLst/>
          </a:prstGeom>
        </p:spPr>
        <p:txBody>
          <a:bodyPr lIns="0" tIns="0" rIns="0" bIns="0">
            <a:normAutofit/>
          </a:bodyPr>
          <a:lstStyle/>
          <a:p>
            <a:pPr lvl="0"/>
            <a:endParaRPr lang="en-US" dirty="0"/>
          </a:p>
        </p:txBody>
      </p:sp>
      <p:pic>
        <p:nvPicPr>
          <p:cNvPr id="13" name="Picture 12"/>
          <p:cNvPicPr>
            <a:picLocks noChangeAspect="1"/>
          </p:cNvPicPr>
          <p:nvPr userDrawn="1"/>
        </p:nvPicPr>
        <p:blipFill>
          <a:blip r:embed="rId4" cstate="print"/>
          <a:stretch>
            <a:fillRect/>
          </a:stretch>
        </p:blipFill>
        <p:spPr>
          <a:xfrm>
            <a:off x="8876796" y="6191008"/>
            <a:ext cx="3022600" cy="584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Basic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a:p>
        </p:txBody>
      </p:sp>
      <p:sp>
        <p:nvSpPr>
          <p:cNvPr id="12" name="Text Placeholder 11"/>
          <p:cNvSpPr>
            <a:spLocks noGrp="1"/>
          </p:cNvSpPr>
          <p:nvPr>
            <p:ph type="body" sz="quarter" idx="15" hasCustomPrompt="1"/>
          </p:nvPr>
        </p:nvSpPr>
        <p:spPr>
          <a:xfrm>
            <a:off x="457200" y="1524000"/>
            <a:ext cx="9358312" cy="4572000"/>
          </a:xfrm>
        </p:spPr>
        <p:txBody>
          <a:bodyPr/>
          <a:lstStyle>
            <a:lvl1pPr>
              <a:spcBef>
                <a:spcPts val="0"/>
              </a:spcBef>
              <a:spcAft>
                <a:spcPts val="1000"/>
              </a:spcAft>
              <a:defRPr b="0" baseline="0"/>
            </a:lvl1pPr>
            <a:lvl2pPr>
              <a:spcBef>
                <a:spcPts val="0"/>
              </a:spcBef>
              <a:spcAft>
                <a:spcPts val="400"/>
              </a:spcAft>
              <a:defRPr b="1" baseline="0"/>
            </a:lvl2pPr>
            <a:lvl3pPr>
              <a:spcBef>
                <a:spcPts val="0"/>
              </a:spcBef>
              <a:spcAft>
                <a:spcPts val="400"/>
              </a:spcAft>
              <a:buFont typeface="Wingdings" pitchFamily="2" charset="2"/>
              <a:buChar char="§"/>
              <a:defRPr baseline="0"/>
            </a:lvl3pPr>
            <a:lvl4pPr>
              <a:buNone/>
              <a:defRPr/>
            </a:lvl4pPr>
            <a:lvl5pPr>
              <a:buNone/>
              <a:defRPr/>
            </a:lvl5pPr>
          </a:lstStyle>
          <a:p>
            <a:pPr lvl="0"/>
            <a:r>
              <a:rPr lang="en-US" dirty="0" smtClean="0"/>
              <a:t>This layout provides specific paragraph formatting to provide hierarchy when users have extensive body copy, and less levels of bullets. Paragraphs have specific formatting so users do not need to use extra paragraph returns. </a:t>
            </a:r>
          </a:p>
          <a:p>
            <a:pPr lvl="1"/>
            <a:r>
              <a:rPr lang="en-US" dirty="0" smtClean="0"/>
              <a:t>Subheading</a:t>
            </a:r>
          </a:p>
          <a:p>
            <a:pPr lvl="2"/>
            <a:r>
              <a:rPr lang="en-US" dirty="0" smtClean="0"/>
              <a:t>Third level</a:t>
            </a:r>
          </a:p>
          <a:p>
            <a:pPr lvl="2"/>
            <a:r>
              <a:rPr lang="en-US" dirty="0" smtClean="0"/>
              <a:t>Addition info</a:t>
            </a:r>
          </a:p>
          <a:p>
            <a:pPr lvl="1"/>
            <a:r>
              <a:rPr lang="en-US" dirty="0" smtClean="0"/>
              <a:t>Subheading</a:t>
            </a:r>
          </a:p>
          <a:p>
            <a:pPr lvl="2"/>
            <a:r>
              <a:rPr lang="en-US" dirty="0" smtClean="0"/>
              <a:t>Bullets</a:t>
            </a:r>
          </a:p>
          <a:p>
            <a:pPr lvl="2"/>
            <a:r>
              <a:rPr lang="en-US" dirty="0" smtClean="0"/>
              <a:t>Use the Indent button to achieve the formatting</a:t>
            </a:r>
          </a:p>
          <a:p>
            <a:pPr lvl="1"/>
            <a:r>
              <a:rPr lang="en-US" dirty="0" smtClean="0"/>
              <a:t>Subheading</a:t>
            </a:r>
          </a:p>
          <a:p>
            <a:pPr lvl="2"/>
            <a:r>
              <a:rPr lang="en-US" dirty="0" smtClean="0"/>
              <a:t>Third level</a:t>
            </a:r>
          </a:p>
          <a:p>
            <a:pPr lvl="2"/>
            <a:r>
              <a:rPr lang="en-US" dirty="0" smtClean="0"/>
              <a:t>Addition info</a:t>
            </a:r>
          </a:p>
          <a:p>
            <a:pPr lvl="2"/>
            <a:endParaRPr lang="en-US" dirty="0" smtClean="0"/>
          </a:p>
          <a:p>
            <a:pPr lvl="2"/>
            <a:endParaRPr lang="en-US" dirty="0" smtClean="0"/>
          </a:p>
        </p:txBody>
      </p:sp>
      <p:sp>
        <p:nvSpPr>
          <p:cNvPr id="8" name="Text Placeholder 12"/>
          <p:cNvSpPr>
            <a:spLocks noGrp="1"/>
          </p:cNvSpPr>
          <p:nvPr>
            <p:ph type="body" sz="quarter" idx="13" hasCustomPrompt="1"/>
          </p:nvPr>
        </p:nvSpPr>
        <p:spPr>
          <a:xfrm>
            <a:off x="457200" y="800240"/>
            <a:ext cx="11201400" cy="276999"/>
          </a:xfrm>
        </p:spPr>
        <p:txBody>
          <a:bodyPr/>
          <a:lstStyle>
            <a:lvl1pPr>
              <a:defRPr sz="1800" b="0" baseline="0">
                <a:solidFill>
                  <a:schemeClr val="tx1"/>
                </a:solidFill>
              </a:defRPr>
            </a:lvl1pPr>
          </a:lstStyle>
          <a:p>
            <a:pPr lvl="0"/>
            <a:r>
              <a:rPr lang="en-US" dirty="0" smtClean="0"/>
              <a:t>Subheading here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lumn 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a:p>
        </p:txBody>
      </p:sp>
      <p:sp>
        <p:nvSpPr>
          <p:cNvPr id="12" name="Text Placeholder 11"/>
          <p:cNvSpPr>
            <a:spLocks noGrp="1"/>
          </p:cNvSpPr>
          <p:nvPr>
            <p:ph type="body" sz="quarter" idx="15" hasCustomPrompt="1"/>
          </p:nvPr>
        </p:nvSpPr>
        <p:spPr>
          <a:xfrm>
            <a:off x="457200" y="1524000"/>
            <a:ext cx="9372600" cy="4572000"/>
          </a:xfrm>
        </p:spPr>
        <p:txBody>
          <a:bodyPr/>
          <a:lstStyle>
            <a:lvl1pPr>
              <a:spcBef>
                <a:spcPts val="0"/>
              </a:spcBef>
              <a:spcAft>
                <a:spcPts val="1000"/>
              </a:spcAft>
              <a:defRPr b="0" baseline="0"/>
            </a:lvl1pPr>
            <a:lvl2pPr>
              <a:spcBef>
                <a:spcPts val="0"/>
              </a:spcBef>
              <a:spcAft>
                <a:spcPts val="400"/>
              </a:spcAft>
              <a:defRPr b="1" baseline="0"/>
            </a:lvl2pPr>
            <a:lvl3pPr marL="342900" indent="-342900">
              <a:spcBef>
                <a:spcPts val="0"/>
              </a:spcBef>
              <a:spcAft>
                <a:spcPts val="400"/>
              </a:spcAft>
              <a:buFont typeface="+mj-lt"/>
              <a:buAutoNum type="arabicPeriod"/>
              <a:defRPr baseline="0"/>
            </a:lvl3pPr>
            <a:lvl4pPr>
              <a:buNone/>
              <a:defRPr/>
            </a:lvl4pPr>
            <a:lvl5pPr>
              <a:buNone/>
              <a:defRPr/>
            </a:lvl5pPr>
          </a:lstStyle>
          <a:p>
            <a:pPr lvl="0"/>
            <a:r>
              <a:rPr lang="en-US" dirty="0" smtClean="0"/>
              <a:t>This layout provides specific paragraph formatting to provide hierarchy when users have extensive body copy, and less levels of bullets. Paragraphs have specific formatting so users do not need to use double-returns. </a:t>
            </a:r>
          </a:p>
          <a:p>
            <a:pPr lvl="1"/>
            <a:r>
              <a:rPr lang="en-US" dirty="0" smtClean="0"/>
              <a:t>Subheading</a:t>
            </a:r>
          </a:p>
          <a:p>
            <a:pPr lvl="2"/>
            <a:r>
              <a:rPr lang="en-US" dirty="0" smtClean="0"/>
              <a:t>Third level</a:t>
            </a:r>
          </a:p>
          <a:p>
            <a:pPr lvl="2"/>
            <a:endParaRPr lang="en-US" dirty="0" smtClean="0"/>
          </a:p>
          <a:p>
            <a:pPr lvl="2"/>
            <a:endParaRPr lang="en-US" dirty="0" smtClean="0"/>
          </a:p>
        </p:txBody>
      </p:sp>
      <p:sp>
        <p:nvSpPr>
          <p:cNvPr id="9" name="Text Placeholder 12"/>
          <p:cNvSpPr>
            <a:spLocks noGrp="1"/>
          </p:cNvSpPr>
          <p:nvPr>
            <p:ph type="body" sz="quarter" idx="13" hasCustomPrompt="1"/>
          </p:nvPr>
        </p:nvSpPr>
        <p:spPr>
          <a:xfrm>
            <a:off x="457200" y="800240"/>
            <a:ext cx="11201400" cy="276999"/>
          </a:xfrm>
        </p:spPr>
        <p:txBody>
          <a:bodyPr/>
          <a:lstStyle>
            <a:lvl1pPr>
              <a:defRPr sz="1800" b="0" baseline="0">
                <a:solidFill>
                  <a:schemeClr val="tx1"/>
                </a:solidFill>
              </a:defRPr>
            </a:lvl1pPr>
          </a:lstStyle>
          <a:p>
            <a:pPr lvl="0"/>
            <a:r>
              <a:rPr lang="en-US" dirty="0" smtClean="0"/>
              <a:t>Subheading here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24000"/>
            <a:ext cx="9372600" cy="4572000"/>
          </a:xfrm>
        </p:spPr>
        <p:txBody>
          <a:bodyPr/>
          <a:lstStyle>
            <a:lvl5pPr>
              <a:defRPr baseline="0"/>
            </a:lvl5pPr>
            <a:lvl6pPr>
              <a:defRPr baseline="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a:p>
        </p:txBody>
      </p:sp>
      <p:sp>
        <p:nvSpPr>
          <p:cNvPr id="8" name="Text Placeholder 12"/>
          <p:cNvSpPr>
            <a:spLocks noGrp="1"/>
          </p:cNvSpPr>
          <p:nvPr>
            <p:ph type="body" sz="quarter" idx="13" hasCustomPrompt="1"/>
          </p:nvPr>
        </p:nvSpPr>
        <p:spPr>
          <a:xfrm>
            <a:off x="457200" y="800240"/>
            <a:ext cx="11201400" cy="276999"/>
          </a:xfrm>
        </p:spPr>
        <p:txBody>
          <a:bodyPr/>
          <a:lstStyle>
            <a:lvl1pPr>
              <a:defRPr sz="1800" b="0" baseline="0">
                <a:solidFill>
                  <a:schemeClr val="tx1"/>
                </a:solidFill>
              </a:defRPr>
            </a:lvl1pPr>
          </a:lstStyle>
          <a:p>
            <a:pPr lvl="0"/>
            <a:r>
              <a:rPr lang="en-US" dirty="0" smtClean="0"/>
              <a:t>Subheading here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llou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dirty="0"/>
          </a:p>
        </p:txBody>
      </p:sp>
      <p:sp>
        <p:nvSpPr>
          <p:cNvPr id="5" name="Slide Number Placeholder 4"/>
          <p:cNvSpPr>
            <a:spLocks noGrp="1"/>
          </p:cNvSpPr>
          <p:nvPr>
            <p:ph type="sldNum" sz="quarter" idx="12"/>
          </p:nvPr>
        </p:nvSpPr>
        <p:spPr/>
        <p:txBody>
          <a:bodyPr/>
          <a:lstStyle/>
          <a:p>
            <a:fld id="{2083E393-C0BF-4ED8-8545-7E4C90AFF831}" type="slidenum">
              <a:rPr lang="en-US" smtClean="0"/>
              <a:pPr/>
              <a:t>‹#›</a:t>
            </a:fld>
            <a:endParaRPr lang="en-US" dirty="0"/>
          </a:p>
        </p:txBody>
      </p:sp>
      <p:sp>
        <p:nvSpPr>
          <p:cNvPr id="7" name="Content Placeholder 6"/>
          <p:cNvSpPr>
            <a:spLocks noGrp="1"/>
          </p:cNvSpPr>
          <p:nvPr>
            <p:ph sz="quarter" idx="13"/>
          </p:nvPr>
        </p:nvSpPr>
        <p:spPr>
          <a:xfrm>
            <a:off x="457200" y="1524000"/>
            <a:ext cx="5562599" cy="4572000"/>
          </a:xfrm>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6"/>
          </p:nvPr>
        </p:nvSpPr>
        <p:spPr>
          <a:xfrm>
            <a:off x="6716724" y="1219200"/>
            <a:ext cx="4262755" cy="4038600"/>
          </a:xfrm>
          <a:solidFill>
            <a:srgbClr val="D8D7DF"/>
          </a:solidFill>
        </p:spPr>
        <p:txBody>
          <a:bodyPr/>
          <a:lstStyle/>
          <a:p>
            <a:pPr lvl="0"/>
            <a:r>
              <a:rPr lang="en-US" smtClean="0"/>
              <a:t>Click to edit Master text styles</a:t>
            </a:r>
          </a:p>
        </p:txBody>
      </p:sp>
      <p:sp>
        <p:nvSpPr>
          <p:cNvPr id="14" name="Text Placeholder 13"/>
          <p:cNvSpPr>
            <a:spLocks noGrp="1"/>
          </p:cNvSpPr>
          <p:nvPr>
            <p:ph type="body" sz="quarter" idx="17"/>
          </p:nvPr>
        </p:nvSpPr>
        <p:spPr>
          <a:xfrm>
            <a:off x="7122701" y="1524000"/>
            <a:ext cx="3450802" cy="3429000"/>
          </a:xfrm>
        </p:spPr>
        <p:txBody>
          <a:bodyPr/>
          <a:lstStyle>
            <a:lvl1pPr>
              <a:spcBef>
                <a:spcPts val="0"/>
              </a:spcBef>
              <a:spcAft>
                <a:spcPts val="1000"/>
              </a:spcAft>
              <a:defRPr baseline="0">
                <a:solidFill>
                  <a:schemeClr val="accent1"/>
                </a:solidFill>
                <a:latin typeface="Arial" pitchFamily="34" charset="0"/>
              </a:defRPr>
            </a:lvl1pPr>
            <a:lvl2pPr>
              <a:spcAft>
                <a:spcPts val="400"/>
              </a:spcAft>
              <a:defRPr sz="1200"/>
            </a:lvl2pPr>
          </a:lstStyle>
          <a:p>
            <a:pPr lvl="0"/>
            <a:r>
              <a:rPr lang="en-US" smtClean="0"/>
              <a:t>Click to edit Master text styles</a:t>
            </a:r>
          </a:p>
          <a:p>
            <a:pPr lvl="1"/>
            <a:r>
              <a:rPr lang="en-US" smtClean="0"/>
              <a:t>Second level</a:t>
            </a:r>
          </a:p>
        </p:txBody>
      </p:sp>
      <p:sp>
        <p:nvSpPr>
          <p:cNvPr id="11" name="Text Placeholder 12"/>
          <p:cNvSpPr>
            <a:spLocks noGrp="1"/>
          </p:cNvSpPr>
          <p:nvPr>
            <p:ph type="body" sz="quarter" idx="18" hasCustomPrompt="1"/>
          </p:nvPr>
        </p:nvSpPr>
        <p:spPr>
          <a:xfrm>
            <a:off x="457200" y="800240"/>
            <a:ext cx="11201400" cy="276999"/>
          </a:xfrm>
        </p:spPr>
        <p:txBody>
          <a:bodyPr/>
          <a:lstStyle>
            <a:lvl1pPr>
              <a:defRPr sz="1800" b="0" baseline="0">
                <a:solidFill>
                  <a:schemeClr val="tx1"/>
                </a:solidFill>
              </a:defRPr>
            </a:lvl1pPr>
          </a:lstStyle>
          <a:p>
            <a:pPr lvl="0"/>
            <a:r>
              <a:rPr lang="en-US" dirty="0" smtClean="0"/>
              <a:t>Subheading here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dirty="0"/>
          </a:p>
        </p:txBody>
      </p:sp>
      <p:sp>
        <p:nvSpPr>
          <p:cNvPr id="5" name="Slide Number Placeholder 4"/>
          <p:cNvSpPr>
            <a:spLocks noGrp="1"/>
          </p:cNvSpPr>
          <p:nvPr>
            <p:ph type="sldNum" sz="quarter" idx="12"/>
          </p:nvPr>
        </p:nvSpPr>
        <p:spPr/>
        <p:txBody>
          <a:bodyPr/>
          <a:lstStyle/>
          <a:p>
            <a:fld id="{2083E393-C0BF-4ED8-8545-7E4C90AFF831}" type="slidenum">
              <a:rPr lang="en-US" smtClean="0"/>
              <a:pPr/>
              <a:t>‹#›</a:t>
            </a:fld>
            <a:endParaRPr lang="en-US" dirty="0"/>
          </a:p>
        </p:txBody>
      </p:sp>
      <p:sp>
        <p:nvSpPr>
          <p:cNvPr id="7" name="Content Placeholder 6"/>
          <p:cNvSpPr>
            <a:spLocks noGrp="1"/>
          </p:cNvSpPr>
          <p:nvPr>
            <p:ph sz="quarter" idx="13"/>
          </p:nvPr>
        </p:nvSpPr>
        <p:spPr>
          <a:xfrm>
            <a:off x="457200" y="1524000"/>
            <a:ext cx="5376672" cy="4572000"/>
          </a:xfrm>
        </p:spPr>
        <p:txBody>
          <a:bodyPr/>
          <a:lstStyle>
            <a:lvl5pPr>
              <a:defRPr/>
            </a:lvl5pPr>
            <a:lvl6pPr>
              <a:defRPr baseline="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2"/>
          <p:cNvSpPr>
            <a:spLocks noGrp="1"/>
          </p:cNvSpPr>
          <p:nvPr>
            <p:ph type="body" sz="quarter" idx="15" hasCustomPrompt="1"/>
          </p:nvPr>
        </p:nvSpPr>
        <p:spPr>
          <a:xfrm>
            <a:off x="457200" y="800240"/>
            <a:ext cx="11201400" cy="276999"/>
          </a:xfrm>
        </p:spPr>
        <p:txBody>
          <a:bodyPr/>
          <a:lstStyle>
            <a:lvl1pPr>
              <a:defRPr sz="1800" b="0" baseline="0">
                <a:solidFill>
                  <a:schemeClr val="tx1"/>
                </a:solidFill>
              </a:defRPr>
            </a:lvl1pPr>
          </a:lstStyle>
          <a:p>
            <a:pPr lvl="0"/>
            <a:r>
              <a:rPr lang="en-US" dirty="0" smtClean="0"/>
              <a:t>Subheading here</a:t>
            </a:r>
            <a:endParaRPr lang="en-US" dirty="0"/>
          </a:p>
        </p:txBody>
      </p:sp>
      <p:sp>
        <p:nvSpPr>
          <p:cNvPr id="10" name="Content Placeholder 6"/>
          <p:cNvSpPr>
            <a:spLocks noGrp="1"/>
          </p:cNvSpPr>
          <p:nvPr>
            <p:ph sz="quarter" idx="16"/>
          </p:nvPr>
        </p:nvSpPr>
        <p:spPr>
          <a:xfrm>
            <a:off x="6205538" y="1524000"/>
            <a:ext cx="5376672" cy="4572000"/>
          </a:xfrm>
        </p:spPr>
        <p:txBody>
          <a:bodyPr/>
          <a:lstStyle>
            <a:lvl5pPr>
              <a:defRPr/>
            </a:lvl5pPr>
            <a:lvl6pPr>
              <a:defRPr baseline="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dirty="0"/>
          </a:p>
        </p:txBody>
      </p:sp>
      <p:sp>
        <p:nvSpPr>
          <p:cNvPr id="5" name="Slide Number Placeholder 4"/>
          <p:cNvSpPr>
            <a:spLocks noGrp="1"/>
          </p:cNvSpPr>
          <p:nvPr>
            <p:ph type="sldNum" sz="quarter" idx="12"/>
          </p:nvPr>
        </p:nvSpPr>
        <p:spPr/>
        <p:txBody>
          <a:bodyPr/>
          <a:lstStyle/>
          <a:p>
            <a:fld id="{2083E393-C0BF-4ED8-8545-7E4C90AFF831}" type="slidenum">
              <a:rPr lang="en-US" smtClean="0"/>
              <a:pPr/>
              <a:t>‹#›</a:t>
            </a:fld>
            <a:endParaRPr lang="en-US" dirty="0"/>
          </a:p>
        </p:txBody>
      </p:sp>
      <p:sp>
        <p:nvSpPr>
          <p:cNvPr id="7" name="Content Placeholder 6"/>
          <p:cNvSpPr>
            <a:spLocks noGrp="1"/>
          </p:cNvSpPr>
          <p:nvPr>
            <p:ph sz="quarter" idx="13"/>
          </p:nvPr>
        </p:nvSpPr>
        <p:spPr>
          <a:xfrm>
            <a:off x="457200" y="1524000"/>
            <a:ext cx="1944688" cy="4572000"/>
          </a:xfrm>
        </p:spPr>
        <p:txBody>
          <a:bodyPr/>
          <a:lstStyle>
            <a:lvl5pPr>
              <a:defRPr/>
            </a:lvl5pPr>
            <a:lvl6pPr>
              <a:defRPr baseline="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2"/>
          <p:cNvSpPr>
            <a:spLocks noGrp="1"/>
          </p:cNvSpPr>
          <p:nvPr>
            <p:ph type="body" sz="quarter" idx="15" hasCustomPrompt="1"/>
          </p:nvPr>
        </p:nvSpPr>
        <p:spPr>
          <a:xfrm>
            <a:off x="457200" y="800240"/>
            <a:ext cx="11201400" cy="276999"/>
          </a:xfrm>
        </p:spPr>
        <p:txBody>
          <a:bodyPr/>
          <a:lstStyle>
            <a:lvl1pPr>
              <a:defRPr sz="1800" b="0" baseline="0">
                <a:solidFill>
                  <a:schemeClr val="tx1"/>
                </a:solidFill>
              </a:defRPr>
            </a:lvl1pPr>
          </a:lstStyle>
          <a:p>
            <a:pPr lvl="0"/>
            <a:r>
              <a:rPr lang="en-US" dirty="0" smtClean="0"/>
              <a:t>Subheading here</a:t>
            </a:r>
            <a:endParaRPr lang="en-US" dirty="0"/>
          </a:p>
        </p:txBody>
      </p:sp>
      <p:sp>
        <p:nvSpPr>
          <p:cNvPr id="10" name="Content Placeholder 6"/>
          <p:cNvSpPr>
            <a:spLocks noGrp="1"/>
          </p:cNvSpPr>
          <p:nvPr>
            <p:ph sz="quarter" idx="16"/>
          </p:nvPr>
        </p:nvSpPr>
        <p:spPr>
          <a:xfrm>
            <a:off x="3246121" y="1524000"/>
            <a:ext cx="8336090" cy="4572000"/>
          </a:xfrm>
        </p:spPr>
        <p:txBody>
          <a:bodyPr/>
          <a:lstStyle>
            <a:lvl5pPr>
              <a:defRPr/>
            </a:lvl5pPr>
            <a:lvl6pPr>
              <a:defRPr baseline="0"/>
            </a:lvl6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dirty="0"/>
          </a:p>
        </p:txBody>
      </p:sp>
      <p:sp>
        <p:nvSpPr>
          <p:cNvPr id="5" name="Slide Number Placeholder 4"/>
          <p:cNvSpPr>
            <a:spLocks noGrp="1"/>
          </p:cNvSpPr>
          <p:nvPr>
            <p:ph type="sldNum" sz="quarter" idx="12"/>
          </p:nvPr>
        </p:nvSpPr>
        <p:spPr/>
        <p:txBody>
          <a:bodyPr/>
          <a:lstStyle/>
          <a:p>
            <a:fld id="{2083E393-C0BF-4ED8-8545-7E4C90AFF831}" type="slidenum">
              <a:rPr lang="en-US" smtClean="0"/>
              <a:pPr/>
              <a:t>‹#›</a:t>
            </a:fld>
            <a:endParaRPr lang="en-US" dirty="0"/>
          </a:p>
        </p:txBody>
      </p:sp>
      <p:sp>
        <p:nvSpPr>
          <p:cNvPr id="6" name="Content Placeholder 6"/>
          <p:cNvSpPr>
            <a:spLocks noGrp="1"/>
          </p:cNvSpPr>
          <p:nvPr>
            <p:ph sz="quarter" idx="13"/>
          </p:nvPr>
        </p:nvSpPr>
        <p:spPr>
          <a:xfrm>
            <a:off x="471487" y="2057400"/>
            <a:ext cx="5376672" cy="4038600"/>
          </a:xfrm>
        </p:spPr>
        <p:txBody>
          <a:bodyPr/>
          <a:lstStyle>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6"/>
          </p:nvPr>
        </p:nvSpPr>
        <p:spPr>
          <a:xfrm>
            <a:off x="471488" y="1524000"/>
            <a:ext cx="5379191" cy="215444"/>
          </a:xfrm>
        </p:spPr>
        <p:txBody>
          <a:bodyPr/>
          <a:lstStyle/>
          <a:p>
            <a:pPr lvl="0"/>
            <a:r>
              <a:rPr lang="en-US" smtClean="0"/>
              <a:t>Click to edit Master text styles</a:t>
            </a:r>
          </a:p>
        </p:txBody>
      </p:sp>
      <p:sp>
        <p:nvSpPr>
          <p:cNvPr id="11" name="Text Placeholder 9"/>
          <p:cNvSpPr>
            <a:spLocks noGrp="1"/>
          </p:cNvSpPr>
          <p:nvPr>
            <p:ph type="body" sz="quarter" idx="17"/>
          </p:nvPr>
        </p:nvSpPr>
        <p:spPr>
          <a:xfrm>
            <a:off x="6191144" y="1524000"/>
            <a:ext cx="5379191" cy="215444"/>
          </a:xfrm>
        </p:spPr>
        <p:txBody>
          <a:bodyPr/>
          <a:lstStyle/>
          <a:p>
            <a:pPr lvl="0"/>
            <a:r>
              <a:rPr lang="en-US" smtClean="0"/>
              <a:t>Click to edit Master text styles</a:t>
            </a:r>
          </a:p>
        </p:txBody>
      </p:sp>
      <p:sp>
        <p:nvSpPr>
          <p:cNvPr id="12" name="Content Placeholder 6"/>
          <p:cNvSpPr>
            <a:spLocks noGrp="1"/>
          </p:cNvSpPr>
          <p:nvPr>
            <p:ph sz="quarter" idx="18"/>
          </p:nvPr>
        </p:nvSpPr>
        <p:spPr>
          <a:xfrm>
            <a:off x="6191143" y="2057400"/>
            <a:ext cx="5376672" cy="4038600"/>
          </a:xfrm>
        </p:spPr>
        <p:txBody>
          <a:bodyPr/>
          <a:lstStyle>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9" hasCustomPrompt="1"/>
          </p:nvPr>
        </p:nvSpPr>
        <p:spPr>
          <a:xfrm>
            <a:off x="457200" y="800240"/>
            <a:ext cx="11201400" cy="276999"/>
          </a:xfrm>
        </p:spPr>
        <p:txBody>
          <a:bodyPr/>
          <a:lstStyle>
            <a:lvl1pPr>
              <a:defRPr sz="1800" b="0" baseline="0">
                <a:solidFill>
                  <a:schemeClr val="tx1"/>
                </a:solidFill>
              </a:defRPr>
            </a:lvl1pPr>
          </a:lstStyle>
          <a:p>
            <a:pPr lvl="0"/>
            <a:r>
              <a:rPr lang="en-US" dirty="0" smtClean="0"/>
              <a:t>Subheading here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5" name="Slide Number Placeholder 4"/>
          <p:cNvSpPr>
            <a:spLocks noGrp="1"/>
          </p:cNvSpPr>
          <p:nvPr>
            <p:ph type="sldNum" sz="quarter" idx="12"/>
          </p:nvPr>
        </p:nvSpPr>
        <p:spPr/>
        <p:txBody>
          <a:bodyPr/>
          <a:lstStyle/>
          <a:p>
            <a:fld id="{2083E393-C0BF-4ED8-8545-7E4C90AFF831}" type="slidenum">
              <a:rPr lang="en-US" smtClean="0"/>
              <a:pPr/>
              <a:t>‹#›</a:t>
            </a:fld>
            <a:endParaRPr lang="en-US"/>
          </a:p>
        </p:txBody>
      </p:sp>
      <p:sp>
        <p:nvSpPr>
          <p:cNvPr id="8" name="Text Placeholder 7"/>
          <p:cNvSpPr>
            <a:spLocks noGrp="1"/>
          </p:cNvSpPr>
          <p:nvPr>
            <p:ph type="body" sz="quarter" idx="16" hasCustomPrompt="1"/>
          </p:nvPr>
        </p:nvSpPr>
        <p:spPr>
          <a:xfrm>
            <a:off x="457200" y="1524000"/>
            <a:ext cx="9372600" cy="4572000"/>
          </a:xfrm>
        </p:spPr>
        <p:txBody>
          <a:bodyPr/>
          <a:lstStyle>
            <a:lvl1pPr>
              <a:lnSpc>
                <a:spcPts val="4400"/>
              </a:lnSpc>
              <a:spcBef>
                <a:spcPts val="0"/>
              </a:spcBef>
              <a:spcAft>
                <a:spcPts val="0"/>
              </a:spcAft>
              <a:defRPr sz="3900" b="0" i="0" baseline="0"/>
            </a:lvl1pPr>
          </a:lstStyle>
          <a:p>
            <a:pPr lvl="0"/>
            <a:r>
              <a:rPr lang="en-US" dirty="0" smtClean="0"/>
              <a:t>“Click to edit Master text styles</a:t>
            </a:r>
          </a:p>
        </p:txBody>
      </p:sp>
      <p:sp>
        <p:nvSpPr>
          <p:cNvPr id="9" name="Text Placeholder 12"/>
          <p:cNvSpPr>
            <a:spLocks noGrp="1"/>
          </p:cNvSpPr>
          <p:nvPr>
            <p:ph type="body" sz="quarter" idx="13" hasCustomPrompt="1"/>
          </p:nvPr>
        </p:nvSpPr>
        <p:spPr>
          <a:xfrm>
            <a:off x="457200" y="800240"/>
            <a:ext cx="11201400" cy="276999"/>
          </a:xfrm>
        </p:spPr>
        <p:txBody>
          <a:bodyPr/>
          <a:lstStyle>
            <a:lvl1pPr>
              <a:defRPr sz="1800" b="0" baseline="0">
                <a:solidFill>
                  <a:schemeClr val="tx1"/>
                </a:solidFill>
              </a:defRPr>
            </a:lvl1pPr>
          </a:lstStyle>
          <a:p>
            <a:pPr lvl="0"/>
            <a:r>
              <a:rPr lang="en-US" dirty="0" smtClean="0"/>
              <a:t>Subheading here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emf"/><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4.emf"/><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01400" cy="307777"/>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524000"/>
            <a:ext cx="11201400" cy="45720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71488" y="6400801"/>
            <a:ext cx="5480685"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smtClean="0"/>
              <a:t>© 2016 Willis Towers Watson. All rights reserved. Proprietary and Confidential. For Willis Towers Watson client use only. </a:t>
            </a:r>
            <a:endParaRPr lang="en-US" dirty="0"/>
          </a:p>
        </p:txBody>
      </p:sp>
      <p:sp>
        <p:nvSpPr>
          <p:cNvPr id="6" name="Slide Number Placeholder 5"/>
          <p:cNvSpPr>
            <a:spLocks noGrp="1"/>
          </p:cNvSpPr>
          <p:nvPr>
            <p:ph type="sldNum" sz="quarter" idx="4"/>
          </p:nvPr>
        </p:nvSpPr>
        <p:spPr>
          <a:xfrm>
            <a:off x="11198754" y="6400801"/>
            <a:ext cx="507471" cy="138499"/>
          </a:xfrm>
          <a:prstGeom prst="rect">
            <a:avLst/>
          </a:prstGeom>
        </p:spPr>
        <p:txBody>
          <a:bodyPr vert="horz" wrap="square" lIns="0" tIns="0" rIns="0" bIns="0" rtlCol="0" anchor="t" anchorCtr="0">
            <a:spAutoFit/>
          </a:bodyPr>
          <a:lstStyle>
            <a:lvl1pPr algn="r">
              <a:defRPr sz="900">
                <a:solidFill>
                  <a:schemeClr val="tx1"/>
                </a:solidFill>
              </a:defRPr>
            </a:lvl1pPr>
          </a:lstStyle>
          <a:p>
            <a:fld id="{2083E393-C0BF-4ED8-8545-7E4C90AFF831}" type="slidenum">
              <a:rPr lang="en-US" smtClean="0"/>
              <a:pPr/>
              <a:t>‹#›</a:t>
            </a:fld>
            <a:endParaRPr lang="en-US" dirty="0"/>
          </a:p>
        </p:txBody>
      </p:sp>
      <p:cxnSp>
        <p:nvCxnSpPr>
          <p:cNvPr id="14" name="Straight Connector 13"/>
          <p:cNvCxnSpPr/>
          <p:nvPr/>
        </p:nvCxnSpPr>
        <p:spPr>
          <a:xfrm>
            <a:off x="457200" y="6248400"/>
            <a:ext cx="1124712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13" cstate="print"/>
          <a:stretch>
            <a:fillRect/>
          </a:stretch>
        </p:blipFill>
        <p:spPr>
          <a:xfrm>
            <a:off x="9637209" y="6305550"/>
            <a:ext cx="1778000" cy="342900"/>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96" r:id="rId2"/>
    <p:sldLayoutId id="2147483695" r:id="rId3"/>
    <p:sldLayoutId id="2147483681" r:id="rId4"/>
    <p:sldLayoutId id="2147483672" r:id="rId5"/>
    <p:sldLayoutId id="2147483689" r:id="rId6"/>
    <p:sldLayoutId id="2147483698" r:id="rId7"/>
    <p:sldLayoutId id="2147483673" r:id="rId8"/>
    <p:sldLayoutId id="2147483666" r:id="rId9"/>
    <p:sldLayoutId id="2147483690" r:id="rId10"/>
    <p:sldLayoutId id="2147483667" r:id="rId11"/>
  </p:sldLayoutIdLst>
  <p:hf hdr="0" dt="0"/>
  <p:txStyles>
    <p:titleStyle>
      <a:lvl1pPr algn="l" defTabSz="914400" rtl="0" eaLnBrk="1" latinLnBrk="0" hangingPunct="1">
        <a:spcBef>
          <a:spcPct val="0"/>
        </a:spcBef>
        <a:buNone/>
        <a:defRPr sz="2000" b="1" kern="1200" baseline="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chemeClr val="accent1"/>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1"/>
            <a:ext cx="5576888" cy="381000"/>
          </a:xfrm>
          <a:prstGeom prst="rect">
            <a:avLst/>
          </a:prstGeom>
        </p:spPr>
        <p:txBody>
          <a:bodyPr vert="horz" wrap="square" lIns="0" tIns="0" rIns="0" bIns="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971800"/>
            <a:ext cx="5576888" cy="3124200"/>
          </a:xfrm>
          <a:prstGeom prst="rect">
            <a:avLst/>
          </a:prstGeom>
        </p:spPr>
        <p:txBody>
          <a:bodyPr vert="horz" wrap="square"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endParaRPr lang="en-US" dirty="0"/>
          </a:p>
        </p:txBody>
      </p:sp>
      <p:sp>
        <p:nvSpPr>
          <p:cNvPr id="5" name="Footer Placeholder 4"/>
          <p:cNvSpPr>
            <a:spLocks noGrp="1"/>
          </p:cNvSpPr>
          <p:nvPr>
            <p:ph type="ftr" sz="quarter" idx="3"/>
          </p:nvPr>
        </p:nvSpPr>
        <p:spPr>
          <a:xfrm>
            <a:off x="457199" y="6400801"/>
            <a:ext cx="557784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smtClean="0"/>
              <a:t>© 2016 Willis Towers Watson. All rights reserved. Proprietary and Confidential. For Willis Towers Watson client use only. </a:t>
            </a:r>
            <a:endParaRPr lang="en-US" dirty="0"/>
          </a:p>
        </p:txBody>
      </p:sp>
      <p:sp>
        <p:nvSpPr>
          <p:cNvPr id="6" name="Slide Number Placeholder 5"/>
          <p:cNvSpPr>
            <a:spLocks noGrp="1"/>
          </p:cNvSpPr>
          <p:nvPr>
            <p:ph type="sldNum" sz="quarter" idx="4"/>
          </p:nvPr>
        </p:nvSpPr>
        <p:spPr>
          <a:xfrm>
            <a:off x="11198754" y="6400801"/>
            <a:ext cx="507471" cy="138499"/>
          </a:xfrm>
          <a:prstGeom prst="rect">
            <a:avLst/>
          </a:prstGeom>
        </p:spPr>
        <p:txBody>
          <a:bodyPr vert="horz" wrap="square" lIns="0" tIns="0" rIns="0" bIns="0" rtlCol="0" anchor="t" anchorCtr="0">
            <a:spAutoFit/>
          </a:bodyPr>
          <a:lstStyle>
            <a:lvl1pPr algn="r">
              <a:defRPr sz="900">
                <a:solidFill>
                  <a:schemeClr val="tx1"/>
                </a:solidFill>
              </a:defRPr>
            </a:lvl1pPr>
          </a:lstStyle>
          <a:p>
            <a:fld id="{2083E393-C0BF-4ED8-8545-7E4C90AFF831}" type="slidenum">
              <a:rPr lang="en-US" smtClean="0"/>
              <a:pPr/>
              <a:t>‹#›</a:t>
            </a:fld>
            <a:endParaRPr lang="en-US" dirty="0"/>
          </a:p>
        </p:txBody>
      </p:sp>
      <p:cxnSp>
        <p:nvCxnSpPr>
          <p:cNvPr id="14" name="Straight Connector 13"/>
          <p:cNvCxnSpPr/>
          <p:nvPr/>
        </p:nvCxnSpPr>
        <p:spPr>
          <a:xfrm>
            <a:off x="457200" y="6248400"/>
            <a:ext cx="1124712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stretch>
            <a:fillRect/>
          </a:stretch>
        </p:blipFill>
        <p:spPr>
          <a:xfrm>
            <a:off x="9637209" y="6305550"/>
            <a:ext cx="1778000" cy="342900"/>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97" r:id="rId3"/>
  </p:sldLayoutIdLst>
  <p:hf hdr="0" dt="0"/>
  <p:txStyles>
    <p:titleStyle>
      <a:lvl1pPr algn="l" defTabSz="914400" rtl="0" eaLnBrk="1" latinLnBrk="0" hangingPunct="1">
        <a:spcBef>
          <a:spcPct val="0"/>
        </a:spcBef>
        <a:buNone/>
        <a:defRPr sz="2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ct val="20000"/>
        </a:spcBef>
        <a:buFontTx/>
        <a:buNone/>
        <a:defRPr sz="1400" b="1" kern="1200">
          <a:solidFill>
            <a:schemeClr val="tx1"/>
          </a:solidFill>
          <a:latin typeface="+mn-lt"/>
          <a:ea typeface="+mn-ea"/>
          <a:cs typeface="+mn-cs"/>
        </a:defRPr>
      </a:lvl1pPr>
      <a:lvl2pPr marL="0" indent="0" algn="l" defTabSz="914400" rtl="0" eaLnBrk="1" latinLnBrk="0" hangingPunct="1">
        <a:spcBef>
          <a:spcPct val="20000"/>
        </a:spcBef>
        <a:buFontTx/>
        <a:buNone/>
        <a:defRPr sz="1400" kern="1200">
          <a:solidFill>
            <a:schemeClr val="tx1"/>
          </a:solidFill>
          <a:latin typeface="+mn-lt"/>
          <a:ea typeface="+mn-ea"/>
          <a:cs typeface="+mn-cs"/>
        </a:defRPr>
      </a:lvl2pPr>
      <a:lvl3pPr marL="228600" indent="-228600" algn="l" defTabSz="914400" rtl="0" eaLnBrk="1" latinLnBrk="0" hangingPunct="1">
        <a:spcBef>
          <a:spcPct val="20000"/>
        </a:spcBef>
        <a:buClr>
          <a:schemeClr val="accent1"/>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ct val="20000"/>
        </a:spcBef>
        <a:buClr>
          <a:schemeClr val="accent6"/>
        </a:buClr>
        <a:buFont typeface="Wingdings" pitchFamily="2" charset="2"/>
        <a:buChar char="§"/>
        <a:defRPr sz="1200" kern="1200">
          <a:solidFill>
            <a:schemeClr val="tx1"/>
          </a:solidFill>
          <a:latin typeface="+mn-lt"/>
          <a:ea typeface="+mn-ea"/>
          <a:cs typeface="+mn-cs"/>
        </a:defRPr>
      </a:lvl4pPr>
      <a:lvl5pPr marL="685800" indent="-228600" algn="l" defTabSz="914400" rtl="0" eaLnBrk="1" latinLnBrk="0" hangingPunct="1">
        <a:spcBef>
          <a:spcPct val="20000"/>
        </a:spcBef>
        <a:buClr>
          <a:srgbClr val="000000"/>
        </a:buClr>
        <a:buFont typeface="Arial" pitchFamily="34" charset="0"/>
        <a:buChar char="̵"/>
        <a:defRPr sz="1200" kern="1200" baseline="0">
          <a:solidFill>
            <a:schemeClr val="tx1"/>
          </a:solidFill>
          <a:latin typeface="+mn-lt"/>
          <a:ea typeface="+mn-ea"/>
          <a:cs typeface="+mn-cs"/>
        </a:defRPr>
      </a:lvl5pPr>
      <a:lvl6pPr marL="914400" indent="-228600" algn="l" defTabSz="914400" rtl="0" eaLnBrk="1" latinLnBrk="0" hangingPunct="1">
        <a:spcBef>
          <a:spcPct val="20000"/>
        </a:spcBef>
        <a:buClr>
          <a:srgbClr val="000000"/>
        </a:buClr>
        <a:buFont typeface="Arial" pitchFamily="34" charset="0"/>
        <a:buChar char="̵"/>
        <a:defRPr sz="1000" kern="1200" baseline="0">
          <a:solidFill>
            <a:schemeClr val="tx1"/>
          </a:solidFill>
          <a:latin typeface="+mn-lt"/>
          <a:ea typeface="+mn-ea"/>
          <a:cs typeface="+mn-cs"/>
        </a:defRPr>
      </a:lvl6pPr>
      <a:lvl7pPr marL="1143000" indent="-228600" algn="l" defTabSz="914400" rtl="0" eaLnBrk="1" latinLnBrk="0" hangingPunct="1">
        <a:spcBef>
          <a:spcPct val="20000"/>
        </a:spcBef>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9372600" cy="307777"/>
          </a:xfrm>
          <a:prstGeom prst="rect">
            <a:avLst/>
          </a:prstGeom>
        </p:spPr>
        <p:txBody>
          <a:bodyPr vert="horz" wrap="square" lIns="0" tIns="0" rIns="0" bIns="0" rtlCol="0" anchor="t" anchorCtr="0">
            <a:normAutofit/>
          </a:bodyPr>
          <a:lstStyle/>
          <a:p>
            <a:r>
              <a:rPr lang="en-US" dirty="0" smtClean="0"/>
              <a:t>Click to edit Master title style</a:t>
            </a:r>
            <a:endParaRPr lang="en-US" dirty="0"/>
          </a:p>
        </p:txBody>
      </p:sp>
      <p:sp>
        <p:nvSpPr>
          <p:cNvPr id="4" name="Date Placeholder 3"/>
          <p:cNvSpPr>
            <a:spLocks noGrp="1"/>
          </p:cNvSpPr>
          <p:nvPr>
            <p:ph type="dt" sz="half" idx="2"/>
          </p:nvPr>
        </p:nvSpPr>
        <p:spPr>
          <a:xfrm>
            <a:off x="9676342" y="457200"/>
            <a:ext cx="2029883" cy="184666"/>
          </a:xfrm>
          <a:prstGeom prst="rect">
            <a:avLst/>
          </a:prstGeom>
        </p:spPr>
        <p:txBody>
          <a:bodyPr vert="horz" wrap="square" lIns="0" tIns="0" rIns="0" bIns="0" rtlCol="0" anchor="t" anchorCtr="0">
            <a:spAutoFit/>
          </a:bodyPr>
          <a:lstStyle>
            <a:lvl1pPr algn="r">
              <a:defRPr sz="1200" baseline="0">
                <a:solidFill>
                  <a:schemeClr val="tx1"/>
                </a:solidFill>
              </a:defRPr>
            </a:lvl1pPr>
          </a:lstStyle>
          <a:p>
            <a:fld id="{A334667B-8C35-418A-AB62-DBF556A3EAFA}" type="datetime4">
              <a:rPr lang="en-US" smtClean="0"/>
              <a:pPr/>
              <a:t>July 21, 2016</a:t>
            </a:fld>
            <a:endParaRPr lang="en-US" dirty="0"/>
          </a:p>
        </p:txBody>
      </p:sp>
      <p:sp>
        <p:nvSpPr>
          <p:cNvPr id="5" name="Footer Placeholder 4"/>
          <p:cNvSpPr>
            <a:spLocks noGrp="1"/>
          </p:cNvSpPr>
          <p:nvPr>
            <p:ph type="ftr" sz="quarter" idx="3"/>
          </p:nvPr>
        </p:nvSpPr>
        <p:spPr>
          <a:xfrm>
            <a:off x="608965" y="6400801"/>
            <a:ext cx="5480685" cy="92333"/>
          </a:xfrm>
          <a:prstGeom prst="rect">
            <a:avLst/>
          </a:prstGeom>
        </p:spPr>
        <p:txBody>
          <a:bodyPr vert="horz" lIns="0" tIns="0" rIns="0" bIns="0" rtlCol="0" anchor="t" anchorCtr="0">
            <a:spAutoFit/>
          </a:bodyPr>
          <a:lstStyle>
            <a:lvl1pPr algn="l">
              <a:defRPr sz="600">
                <a:solidFill>
                  <a:schemeClr val="tx1"/>
                </a:solidFill>
              </a:defRPr>
            </a:lvl1pPr>
          </a:lstStyle>
          <a:p>
            <a:r>
              <a:rPr lang="en-US" smtClean="0"/>
              <a:t>© 2016 Willis Towers Watson. All rights reserved.</a:t>
            </a:r>
            <a:endParaRPr lang="en-US" dirty="0"/>
          </a:p>
        </p:txBody>
      </p:sp>
      <p:pic>
        <p:nvPicPr>
          <p:cNvPr id="8" name="Picture 7"/>
          <p:cNvPicPr>
            <a:picLocks noChangeAspect="1"/>
          </p:cNvPicPr>
          <p:nvPr/>
        </p:nvPicPr>
        <p:blipFill>
          <a:blip r:embed="rId5" cstate="print"/>
          <a:stretch>
            <a:fillRect/>
          </a:stretch>
        </p:blipFill>
        <p:spPr>
          <a:xfrm>
            <a:off x="8876796" y="6191008"/>
            <a:ext cx="3022600" cy="584200"/>
          </a:xfrm>
          <a:prstGeom prst="rect">
            <a:avLst/>
          </a:prstGeom>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Lst>
  <p:hf sldNum="0" hdr="0"/>
  <p:txStyles>
    <p:titleStyle>
      <a:lvl1pPr algn="l" defTabSz="914400" rtl="0" eaLnBrk="1" latinLnBrk="0" hangingPunct="1">
        <a:spcBef>
          <a:spcPct val="0"/>
        </a:spcBef>
        <a:buNone/>
        <a:defRPr sz="2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ct val="20000"/>
        </a:spcBef>
        <a:buFontTx/>
        <a:buNone/>
        <a:defRPr sz="1750" b="0" kern="1200">
          <a:solidFill>
            <a:schemeClr val="tx1"/>
          </a:solidFill>
          <a:latin typeface="+mn-lt"/>
          <a:ea typeface="+mn-ea"/>
          <a:cs typeface="+mn-cs"/>
        </a:defRPr>
      </a:lvl1pPr>
      <a:lvl2pPr marL="0" indent="0" algn="l" defTabSz="914400" rtl="0" eaLnBrk="1" latinLnBrk="0" hangingPunct="1">
        <a:spcBef>
          <a:spcPct val="20000"/>
        </a:spcBef>
        <a:buFontTx/>
        <a:buNone/>
        <a:defRPr sz="1750" kern="1200">
          <a:solidFill>
            <a:schemeClr val="tx1"/>
          </a:solidFill>
          <a:latin typeface="+mn-lt"/>
          <a:ea typeface="+mn-ea"/>
          <a:cs typeface="+mn-cs"/>
        </a:defRPr>
      </a:lvl2pPr>
      <a:lvl3pPr marL="228600" indent="-228600" algn="l" defTabSz="914400" rtl="0" eaLnBrk="1" latinLnBrk="0" hangingPunct="1">
        <a:spcBef>
          <a:spcPct val="20000"/>
        </a:spcBef>
        <a:buClr>
          <a:schemeClr val="accent1"/>
        </a:buClr>
        <a:buFont typeface="Wingdings" pitchFamily="2" charset="2"/>
        <a:buChar char="§"/>
        <a:defRPr sz="1750" kern="1200" baseline="0">
          <a:solidFill>
            <a:schemeClr val="tx1"/>
          </a:solidFill>
          <a:latin typeface="+mn-lt"/>
          <a:ea typeface="+mn-ea"/>
          <a:cs typeface="+mn-cs"/>
        </a:defRPr>
      </a:lvl3pPr>
      <a:lvl4pPr marL="457200" indent="-228600" algn="l" defTabSz="914400" rtl="0" eaLnBrk="1" latinLnBrk="0" hangingPunct="1">
        <a:spcBef>
          <a:spcPct val="20000"/>
        </a:spcBef>
        <a:buClr>
          <a:schemeClr val="accent6"/>
        </a:buClr>
        <a:buFont typeface="Wingdings" pitchFamily="2" charset="2"/>
        <a:buChar char="§"/>
        <a:defRPr sz="1750" kern="1200">
          <a:solidFill>
            <a:schemeClr val="tx1"/>
          </a:solidFill>
          <a:latin typeface="+mn-lt"/>
          <a:ea typeface="+mn-ea"/>
          <a:cs typeface="+mn-cs"/>
        </a:defRPr>
      </a:lvl4pPr>
      <a:lvl5pPr marL="685800" indent="-228600" algn="l" defTabSz="914400" rtl="0" eaLnBrk="1" latinLnBrk="0" hangingPunct="1">
        <a:spcBef>
          <a:spcPct val="20000"/>
        </a:spcBef>
        <a:buClr>
          <a:srgbClr val="000000"/>
        </a:buClr>
        <a:buFont typeface="Arial" pitchFamily="34" charset="0"/>
        <a:buChar char="̵"/>
        <a:defRPr sz="1750" kern="1200" baseline="0">
          <a:solidFill>
            <a:schemeClr val="tx1"/>
          </a:solidFill>
          <a:latin typeface="+mn-lt"/>
          <a:ea typeface="+mn-ea"/>
          <a:cs typeface="+mn-cs"/>
        </a:defRPr>
      </a:lvl5pPr>
      <a:lvl6pPr marL="914400" indent="-228600" algn="l" defTabSz="914400" rtl="0" eaLnBrk="1" latinLnBrk="0" hangingPunct="1">
        <a:spcBef>
          <a:spcPct val="20000"/>
        </a:spcBef>
        <a:buClr>
          <a:srgbClr val="000000"/>
        </a:buClr>
        <a:buFont typeface="Arial" pitchFamily="34" charset="0"/>
        <a:buChar char="̵"/>
        <a:defRPr sz="1750" kern="1200" baseline="0">
          <a:solidFill>
            <a:schemeClr val="tx1"/>
          </a:solidFill>
          <a:latin typeface="+mn-lt"/>
          <a:ea typeface="+mn-ea"/>
          <a:cs typeface="+mn-cs"/>
        </a:defRPr>
      </a:lvl6pPr>
      <a:lvl7pPr marL="1143000" indent="-228600" algn="l" defTabSz="914400" rtl="0" eaLnBrk="1" latinLnBrk="0" hangingPunct="1">
        <a:spcBef>
          <a:spcPct val="20000"/>
        </a:spcBef>
        <a:buClr>
          <a:srgbClr val="000000"/>
        </a:buClr>
        <a:buFont typeface="Arial" pitchFamily="34" charset="0"/>
        <a:buChar char="̵"/>
        <a:defRPr sz="175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Applications with React, React-Router and Flux</a:t>
            </a:r>
            <a:endParaRPr lang="en-US" dirty="0"/>
          </a:p>
        </p:txBody>
      </p:sp>
      <p:sp>
        <p:nvSpPr>
          <p:cNvPr id="3" name="Date Placeholder 2"/>
          <p:cNvSpPr>
            <a:spLocks noGrp="1"/>
          </p:cNvSpPr>
          <p:nvPr>
            <p:ph type="dt" sz="half" idx="10"/>
          </p:nvPr>
        </p:nvSpPr>
        <p:spPr/>
        <p:txBody>
          <a:bodyPr/>
          <a:lstStyle/>
          <a:p>
            <a:fld id="{A334667B-8C35-418A-AB62-DBF556A3EAFA}" type="datetime4">
              <a:rPr lang="en-US" smtClean="0"/>
              <a:pPr/>
              <a:t>July 21, 2016</a:t>
            </a:fld>
            <a:endParaRPr lang="en-US" dirty="0"/>
          </a:p>
        </p:txBody>
      </p:sp>
      <p:sp>
        <p:nvSpPr>
          <p:cNvPr id="4" name="Footer Placeholder 3"/>
          <p:cNvSpPr>
            <a:spLocks noGrp="1"/>
          </p:cNvSpPr>
          <p:nvPr>
            <p:ph type="ftr" sz="quarter" idx="11"/>
          </p:nvPr>
        </p:nvSpPr>
        <p:spPr/>
        <p:txBody>
          <a:bodyPr/>
          <a:lstStyle/>
          <a:p>
            <a:r>
              <a:rPr lang="en-US" smtClean="0"/>
              <a:t>© 2016 Willis Towers Watson. All rights reserved.</a:t>
            </a:r>
            <a:endParaRPr lang="en-US" dirty="0"/>
          </a:p>
        </p:txBody>
      </p:sp>
      <p:sp>
        <p:nvSpPr>
          <p:cNvPr id="5" name="Content Placeholder 4"/>
          <p:cNvSpPr>
            <a:spLocks noGrp="1"/>
          </p:cNvSpPr>
          <p:nvPr>
            <p:ph idx="1"/>
          </p:nvPr>
        </p:nvSpPr>
        <p:spPr/>
        <p:txBody>
          <a:bodyPr/>
          <a:lstStyle/>
          <a:p>
            <a:endParaRPr lang="en-US" dirty="0"/>
          </a:p>
        </p:txBody>
      </p:sp>
      <p:pic>
        <p:nvPicPr>
          <p:cNvPr id="3074" name="Picture 2" descr="C:\code\presentations\react-flux-presentation\powerpoint\img\react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800" y="2032666"/>
            <a:ext cx="2811310" cy="1313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565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Routing</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10</a:t>
            </a:fld>
            <a:endParaRPr lang="en-US"/>
          </a:p>
        </p:txBody>
      </p:sp>
      <p:sp>
        <p:nvSpPr>
          <p:cNvPr id="5" name="Text Placeholder 4"/>
          <p:cNvSpPr>
            <a:spLocks noGrp="1"/>
          </p:cNvSpPr>
          <p:nvPr>
            <p:ph type="body" sz="quarter" idx="15"/>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14225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State vs props</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11</a:t>
            </a:fld>
            <a:endParaRPr lang="en-US"/>
          </a:p>
        </p:txBody>
      </p:sp>
      <p:sp>
        <p:nvSpPr>
          <p:cNvPr id="5" name="Text Placeholder 4"/>
          <p:cNvSpPr>
            <a:spLocks noGrp="1"/>
          </p:cNvSpPr>
          <p:nvPr>
            <p:ph type="body" sz="quarter" idx="15"/>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192958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new cookies</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12</a:t>
            </a:fld>
            <a:endParaRPr lang="en-US"/>
          </a:p>
        </p:txBody>
      </p:sp>
      <p:sp>
        <p:nvSpPr>
          <p:cNvPr id="5" name="Text Placeholder 4"/>
          <p:cNvSpPr>
            <a:spLocks noGrp="1"/>
          </p:cNvSpPr>
          <p:nvPr>
            <p:ph type="body" sz="quarter" idx="15"/>
          </p:nvPr>
        </p:nvSpPr>
        <p:spPr/>
        <p:txBody>
          <a:bodyPr/>
          <a:lstStyle/>
          <a:p>
            <a:endParaRPr lang="en-US"/>
          </a:p>
        </p:txBody>
      </p:sp>
      <p:sp>
        <p:nvSpPr>
          <p:cNvPr id="6" name="Text Placeholder 5"/>
          <p:cNvSpPr>
            <a:spLocks noGrp="1"/>
          </p:cNvSpPr>
          <p:nvPr>
            <p:ph type="body" sz="quarter" idx="13"/>
          </p:nvPr>
        </p:nvSpPr>
        <p:spPr/>
        <p:txBody>
          <a:bodyPr/>
          <a:lstStyle/>
          <a:p>
            <a:r>
              <a:rPr lang="en-US" dirty="0" smtClean="0"/>
              <a:t>Using a form</a:t>
            </a:r>
            <a:endParaRPr lang="en-US" dirty="0"/>
          </a:p>
        </p:txBody>
      </p:sp>
    </p:spTree>
    <p:extLst>
      <p:ext uri="{BB962C8B-B14F-4D97-AF65-F5344CB8AC3E}">
        <p14:creationId xmlns:p14="http://schemas.microsoft.com/office/powerpoint/2010/main" val="1932887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Hydration</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13</a:t>
            </a:fld>
            <a:endParaRPr lang="en-US"/>
          </a:p>
        </p:txBody>
      </p:sp>
      <p:sp>
        <p:nvSpPr>
          <p:cNvPr id="5" name="Text Placeholder 4"/>
          <p:cNvSpPr>
            <a:spLocks noGrp="1"/>
          </p:cNvSpPr>
          <p:nvPr>
            <p:ph type="body" sz="quarter" idx="15"/>
          </p:nvPr>
        </p:nvSpPr>
        <p:spPr>
          <a:xfrm>
            <a:off x="457200" y="1524000"/>
            <a:ext cx="3569110" cy="260555"/>
          </a:xfrm>
        </p:spPr>
        <p:txBody>
          <a:bodyPr/>
          <a:lstStyle/>
          <a:p>
            <a:r>
              <a:rPr lang="en-US" dirty="0" smtClean="0"/>
              <a:t>via URL</a:t>
            </a:r>
            <a:endParaRPr lang="en-US" dirty="0"/>
          </a:p>
        </p:txBody>
      </p:sp>
      <p:sp>
        <p:nvSpPr>
          <p:cNvPr id="6" name="Text Placeholder 5"/>
          <p:cNvSpPr>
            <a:spLocks noGrp="1"/>
          </p:cNvSpPr>
          <p:nvPr>
            <p:ph type="body" sz="quarter" idx="13"/>
          </p:nvPr>
        </p:nvSpPr>
        <p:spPr/>
        <p:txBody>
          <a:bodyPr/>
          <a:lstStyle/>
          <a:p>
            <a:endParaRPr lang="en-US"/>
          </a:p>
        </p:txBody>
      </p:sp>
      <p:sp>
        <p:nvSpPr>
          <p:cNvPr id="7" name="TextBox 6"/>
          <p:cNvSpPr txBox="1"/>
          <p:nvPr/>
        </p:nvSpPr>
        <p:spPr>
          <a:xfrm>
            <a:off x="1651819" y="1784555"/>
            <a:ext cx="6224781" cy="369332"/>
          </a:xfrm>
          <a:prstGeom prst="rect">
            <a:avLst/>
          </a:prstGeom>
          <a:noFill/>
        </p:spPr>
        <p:txBody>
          <a:bodyPr wrap="none" rtlCol="0">
            <a:spAutoFit/>
          </a:bodyPr>
          <a:lstStyle/>
          <a:p>
            <a:r>
              <a:rPr lang="en-US" dirty="0"/>
              <a:t>http://localhost:9005/#/addACookie/</a:t>
            </a:r>
            <a:r>
              <a:rPr lang="en-US" b="1" dirty="0">
                <a:solidFill>
                  <a:schemeClr val="accent4"/>
                </a:solidFill>
              </a:rPr>
              <a:t>Chocolate Chip-Large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6" y="2379791"/>
            <a:ext cx="12527969" cy="51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0042" y="3134032"/>
            <a:ext cx="8977695" cy="1378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45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Concerns as your application begins to grow</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14</a:t>
            </a:fld>
            <a:endParaRPr lang="en-US"/>
          </a:p>
        </p:txBody>
      </p:sp>
      <p:sp>
        <p:nvSpPr>
          <p:cNvPr id="5" name="Text Placeholder 4"/>
          <p:cNvSpPr>
            <a:spLocks noGrp="1"/>
          </p:cNvSpPr>
          <p:nvPr>
            <p:ph type="body" sz="quarter" idx="15"/>
          </p:nvPr>
        </p:nvSpPr>
        <p:spPr/>
        <p:txBody>
          <a:bodyPr/>
          <a:lstStyle/>
          <a:p>
            <a:endParaRPr lang="en-US" dirty="0"/>
          </a:p>
        </p:txBody>
      </p:sp>
      <p:sp>
        <p:nvSpPr>
          <p:cNvPr id="6" name="Text Placeholder 5"/>
          <p:cNvSpPr>
            <a:spLocks noGrp="1"/>
          </p:cNvSpPr>
          <p:nvPr>
            <p:ph type="body" sz="quarter" idx="13"/>
          </p:nvPr>
        </p:nvSpPr>
        <p:spPr/>
        <p:txBody>
          <a:bodyPr/>
          <a:lstStyle/>
          <a:p>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700" y="2019300"/>
            <a:ext cx="493395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700" y="1981200"/>
            <a:ext cx="493395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700" y="1943100"/>
            <a:ext cx="520065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8562" y="1943100"/>
            <a:ext cx="5114925"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349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Flux</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15</a:t>
            </a:fld>
            <a:endParaRPr lang="en-US"/>
          </a:p>
        </p:txBody>
      </p:sp>
      <p:sp>
        <p:nvSpPr>
          <p:cNvPr id="5" name="Text Placeholder 4"/>
          <p:cNvSpPr>
            <a:spLocks noGrp="1"/>
          </p:cNvSpPr>
          <p:nvPr>
            <p:ph type="body" sz="quarter" idx="15"/>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441021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Flux implementations</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16</a:t>
            </a:fld>
            <a:endParaRPr lang="en-US"/>
          </a:p>
        </p:txBody>
      </p:sp>
      <p:sp>
        <p:nvSpPr>
          <p:cNvPr id="5" name="Text Placeholder 4"/>
          <p:cNvSpPr>
            <a:spLocks noGrp="1"/>
          </p:cNvSpPr>
          <p:nvPr>
            <p:ph type="body" sz="quarter" idx="13"/>
          </p:nvPr>
        </p:nvSpPr>
        <p:spPr/>
        <p:txBody>
          <a:bodyPr/>
          <a:lstStyle/>
          <a:p>
            <a:endParaRPr lang="en-US"/>
          </a:p>
        </p:txBody>
      </p:sp>
      <p:sp>
        <p:nvSpPr>
          <p:cNvPr id="6" name="TextBox 5"/>
          <p:cNvSpPr txBox="1"/>
          <p:nvPr/>
        </p:nvSpPr>
        <p:spPr>
          <a:xfrm>
            <a:off x="3569110" y="442453"/>
            <a:ext cx="4314066" cy="5632311"/>
          </a:xfrm>
          <a:prstGeom prst="rect">
            <a:avLst/>
          </a:prstGeom>
          <a:noFill/>
        </p:spPr>
        <p:txBody>
          <a:bodyPr wrap="none" rtlCol="0">
            <a:spAutoFit/>
          </a:bodyPr>
          <a:lstStyle/>
          <a:p>
            <a:r>
              <a:rPr lang="en-US" dirty="0"/>
              <a:t> Flux by Facebook</a:t>
            </a:r>
          </a:p>
          <a:p>
            <a:r>
              <a:rPr lang="en-US" dirty="0"/>
              <a:t> Relay by Facebook</a:t>
            </a:r>
          </a:p>
          <a:p>
            <a:r>
              <a:rPr lang="en-US" dirty="0"/>
              <a:t> </a:t>
            </a:r>
            <a:r>
              <a:rPr lang="en-US" dirty="0" err="1"/>
              <a:t>Fluxible</a:t>
            </a:r>
            <a:r>
              <a:rPr lang="en-US" dirty="0"/>
              <a:t> by Yahoo</a:t>
            </a:r>
          </a:p>
          <a:p>
            <a:r>
              <a:rPr lang="en-US" dirty="0"/>
              <a:t> Reflux by Mikael </a:t>
            </a:r>
            <a:r>
              <a:rPr lang="en-US" dirty="0" err="1"/>
              <a:t>Brassman</a:t>
            </a:r>
            <a:endParaRPr lang="en-US" dirty="0"/>
          </a:p>
          <a:p>
            <a:r>
              <a:rPr lang="en-US" dirty="0"/>
              <a:t> Alt by Josh Perez</a:t>
            </a:r>
          </a:p>
          <a:p>
            <a:r>
              <a:rPr lang="en-US" dirty="0"/>
              <a:t> Flummox (deprecated) by Andrew Clark</a:t>
            </a:r>
          </a:p>
          <a:p>
            <a:r>
              <a:rPr lang="en-US" dirty="0"/>
              <a:t> Marty.js by James </a:t>
            </a:r>
            <a:r>
              <a:rPr lang="en-US" dirty="0" err="1"/>
              <a:t>Hollingworth</a:t>
            </a:r>
            <a:endParaRPr lang="en-US" dirty="0"/>
          </a:p>
          <a:p>
            <a:r>
              <a:rPr lang="en-US" dirty="0"/>
              <a:t> </a:t>
            </a:r>
            <a:r>
              <a:rPr lang="en-US" dirty="0" err="1"/>
              <a:t>McFly</a:t>
            </a:r>
            <a:r>
              <a:rPr lang="en-US" dirty="0"/>
              <a:t> by Ken Wheeler</a:t>
            </a:r>
          </a:p>
          <a:p>
            <a:r>
              <a:rPr lang="en-US" dirty="0"/>
              <a:t> Lux</a:t>
            </a:r>
          </a:p>
          <a:p>
            <a:r>
              <a:rPr lang="en-US" dirty="0"/>
              <a:t> Material Flux</a:t>
            </a:r>
          </a:p>
          <a:p>
            <a:r>
              <a:rPr lang="en-US" dirty="0"/>
              <a:t> Redux</a:t>
            </a:r>
          </a:p>
          <a:p>
            <a:r>
              <a:rPr lang="en-US" dirty="0"/>
              <a:t> Redux + Flambeau</a:t>
            </a:r>
          </a:p>
          <a:p>
            <a:r>
              <a:rPr lang="en-US" dirty="0"/>
              <a:t> Nuclear.js</a:t>
            </a:r>
          </a:p>
          <a:p>
            <a:r>
              <a:rPr lang="en-US" dirty="0"/>
              <a:t> </a:t>
            </a:r>
            <a:r>
              <a:rPr lang="en-US" dirty="0" err="1"/>
              <a:t>Fluxette</a:t>
            </a:r>
            <a:endParaRPr lang="en-US" dirty="0"/>
          </a:p>
          <a:p>
            <a:r>
              <a:rPr lang="en-US" dirty="0"/>
              <a:t> </a:t>
            </a:r>
            <a:r>
              <a:rPr lang="en-US" dirty="0" err="1"/>
              <a:t>Fluxxor</a:t>
            </a:r>
            <a:r>
              <a:rPr lang="en-US" dirty="0"/>
              <a:t> by Brandon Tilley</a:t>
            </a:r>
          </a:p>
          <a:p>
            <a:r>
              <a:rPr lang="en-US" dirty="0"/>
              <a:t> Freezer</a:t>
            </a:r>
          </a:p>
          <a:p>
            <a:r>
              <a:rPr lang="en-US" dirty="0"/>
              <a:t> </a:t>
            </a:r>
            <a:r>
              <a:rPr lang="en-US" dirty="0" err="1"/>
              <a:t>Fluxury</a:t>
            </a:r>
            <a:endParaRPr lang="en-US" dirty="0"/>
          </a:p>
          <a:p>
            <a:r>
              <a:rPr lang="en-US" dirty="0"/>
              <a:t> </a:t>
            </a:r>
            <a:r>
              <a:rPr lang="en-US" dirty="0" err="1"/>
              <a:t>fynx</a:t>
            </a:r>
            <a:r>
              <a:rPr lang="en-US" dirty="0"/>
              <a:t> by Alan Plum</a:t>
            </a:r>
          </a:p>
          <a:p>
            <a:r>
              <a:rPr lang="en-US" dirty="0"/>
              <a:t> DeLorean.js by </a:t>
            </a:r>
            <a:r>
              <a:rPr lang="en-US" dirty="0" err="1"/>
              <a:t>Fatih</a:t>
            </a:r>
            <a:r>
              <a:rPr lang="en-US" dirty="0"/>
              <a:t> </a:t>
            </a:r>
            <a:r>
              <a:rPr lang="en-US" dirty="0" err="1"/>
              <a:t>Kadir</a:t>
            </a:r>
            <a:r>
              <a:rPr lang="en-US" dirty="0"/>
              <a:t> Akın</a:t>
            </a:r>
          </a:p>
          <a:p>
            <a:r>
              <a:rPr lang="en-US" dirty="0"/>
              <a:t> </a:t>
            </a:r>
            <a:r>
              <a:rPr lang="en-US" dirty="0" err="1"/>
              <a:t>fluxify</a:t>
            </a:r>
            <a:r>
              <a:rPr lang="en-US" dirty="0"/>
              <a:t> by Javier </a:t>
            </a:r>
            <a:r>
              <a:rPr lang="en-US" dirty="0" err="1"/>
              <a:t>Márquez</a:t>
            </a:r>
            <a:endParaRPr lang="en-US" dirty="0"/>
          </a:p>
        </p:txBody>
      </p:sp>
    </p:spTree>
    <p:extLst>
      <p:ext uri="{BB962C8B-B14F-4D97-AF65-F5344CB8AC3E}">
        <p14:creationId xmlns:p14="http://schemas.microsoft.com/office/powerpoint/2010/main" val="3856002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 calcmode="lin" valueType="num">
                                      <p:cBhvr additive="base">
                                        <p:cTn id="6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
                                            <p:txEl>
                                              <p:pRg st="11" end="11"/>
                                            </p:txEl>
                                          </p:spTgt>
                                        </p:tgtEl>
                                        <p:attrNameLst>
                                          <p:attrName>style.visibility</p:attrName>
                                        </p:attrNameLst>
                                      </p:cBhvr>
                                      <p:to>
                                        <p:strVal val="visible"/>
                                      </p:to>
                                    </p:set>
                                    <p:anim calcmode="lin" valueType="num">
                                      <p:cBhvr additive="base">
                                        <p:cTn id="73"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
                                            <p:txEl>
                                              <p:pRg st="12" end="12"/>
                                            </p:txEl>
                                          </p:spTgt>
                                        </p:tgtEl>
                                        <p:attrNameLst>
                                          <p:attrName>style.visibility</p:attrName>
                                        </p:attrNameLst>
                                      </p:cBhvr>
                                      <p:to>
                                        <p:strVal val="visible"/>
                                      </p:to>
                                    </p:set>
                                    <p:anim calcmode="lin" valueType="num">
                                      <p:cBhvr additive="base">
                                        <p:cTn id="79"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
                                            <p:txEl>
                                              <p:pRg st="13" end="13"/>
                                            </p:txEl>
                                          </p:spTgt>
                                        </p:tgtEl>
                                        <p:attrNameLst>
                                          <p:attrName>style.visibility</p:attrName>
                                        </p:attrNameLst>
                                      </p:cBhvr>
                                      <p:to>
                                        <p:strVal val="visible"/>
                                      </p:to>
                                    </p:set>
                                    <p:anim calcmode="lin" valueType="num">
                                      <p:cBhvr additive="base">
                                        <p:cTn id="85"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
                                            <p:txEl>
                                              <p:pRg st="14" end="14"/>
                                            </p:txEl>
                                          </p:spTgt>
                                        </p:tgtEl>
                                        <p:attrNameLst>
                                          <p:attrName>style.visibility</p:attrName>
                                        </p:attrNameLst>
                                      </p:cBhvr>
                                      <p:to>
                                        <p:strVal val="visible"/>
                                      </p:to>
                                    </p:set>
                                    <p:anim calcmode="lin" valueType="num">
                                      <p:cBhvr additive="base">
                                        <p:cTn id="91"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6">
                                            <p:txEl>
                                              <p:pRg st="15" end="15"/>
                                            </p:txEl>
                                          </p:spTgt>
                                        </p:tgtEl>
                                        <p:attrNameLst>
                                          <p:attrName>style.visibility</p:attrName>
                                        </p:attrNameLst>
                                      </p:cBhvr>
                                      <p:to>
                                        <p:strVal val="visible"/>
                                      </p:to>
                                    </p:set>
                                    <p:anim calcmode="lin" valueType="num">
                                      <p:cBhvr additive="base">
                                        <p:cTn id="97"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6">
                                            <p:txEl>
                                              <p:pRg st="16" end="16"/>
                                            </p:txEl>
                                          </p:spTgt>
                                        </p:tgtEl>
                                        <p:attrNameLst>
                                          <p:attrName>style.visibility</p:attrName>
                                        </p:attrNameLst>
                                      </p:cBhvr>
                                      <p:to>
                                        <p:strVal val="visible"/>
                                      </p:to>
                                    </p:set>
                                    <p:anim calcmode="lin" valueType="num">
                                      <p:cBhvr additive="base">
                                        <p:cTn id="103"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6">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6">
                                            <p:txEl>
                                              <p:pRg st="17" end="17"/>
                                            </p:txEl>
                                          </p:spTgt>
                                        </p:tgtEl>
                                        <p:attrNameLst>
                                          <p:attrName>style.visibility</p:attrName>
                                        </p:attrNameLst>
                                      </p:cBhvr>
                                      <p:to>
                                        <p:strVal val="visible"/>
                                      </p:to>
                                    </p:set>
                                    <p:anim calcmode="lin" valueType="num">
                                      <p:cBhvr additive="base">
                                        <p:cTn id="109" dur="500" fill="hold"/>
                                        <p:tgtEl>
                                          <p:spTgt spid="6">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6">
                                            <p:txEl>
                                              <p:pRg st="18" end="18"/>
                                            </p:txEl>
                                          </p:spTgt>
                                        </p:tgtEl>
                                        <p:attrNameLst>
                                          <p:attrName>style.visibility</p:attrName>
                                        </p:attrNameLst>
                                      </p:cBhvr>
                                      <p:to>
                                        <p:strVal val="visible"/>
                                      </p:to>
                                    </p:set>
                                    <p:anim calcmode="lin" valueType="num">
                                      <p:cBhvr additive="base">
                                        <p:cTn id="115" dur="500" fill="hold"/>
                                        <p:tgtEl>
                                          <p:spTgt spid="6">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6">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6">
                                            <p:txEl>
                                              <p:pRg st="19" end="19"/>
                                            </p:txEl>
                                          </p:spTgt>
                                        </p:tgtEl>
                                        <p:attrNameLst>
                                          <p:attrName>style.visibility</p:attrName>
                                        </p:attrNameLst>
                                      </p:cBhvr>
                                      <p:to>
                                        <p:strVal val="visible"/>
                                      </p:to>
                                    </p:set>
                                    <p:anim calcmode="lin" valueType="num">
                                      <p:cBhvr additive="base">
                                        <p:cTn id="121" dur="500" fill="hold"/>
                                        <p:tgtEl>
                                          <p:spTgt spid="6">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Flux core concepts</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17</a:t>
            </a:fld>
            <a:endParaRPr lang="en-US"/>
          </a:p>
        </p:txBody>
      </p:sp>
      <p:sp>
        <p:nvSpPr>
          <p:cNvPr id="5" name="Text Placeholder 4"/>
          <p:cNvSpPr>
            <a:spLocks noGrp="1"/>
          </p:cNvSpPr>
          <p:nvPr>
            <p:ph type="body" sz="quarter" idx="13"/>
          </p:nvPr>
        </p:nvSpPr>
        <p:spPr/>
        <p:txBody>
          <a:bodyPr/>
          <a:lstStyle/>
          <a:p>
            <a:endParaRPr lang="en-US"/>
          </a:p>
        </p:txBody>
      </p:sp>
      <p:sp>
        <p:nvSpPr>
          <p:cNvPr id="6" name="TextBox 5"/>
          <p:cNvSpPr txBox="1"/>
          <p:nvPr/>
        </p:nvSpPr>
        <p:spPr>
          <a:xfrm>
            <a:off x="4232787" y="1548581"/>
            <a:ext cx="1402948" cy="923330"/>
          </a:xfrm>
          <a:prstGeom prst="rect">
            <a:avLst/>
          </a:prstGeom>
          <a:noFill/>
        </p:spPr>
        <p:txBody>
          <a:bodyPr wrap="none" rtlCol="0">
            <a:spAutoFit/>
          </a:bodyPr>
          <a:lstStyle/>
          <a:p>
            <a:r>
              <a:rPr lang="en-US" dirty="0" smtClean="0"/>
              <a:t>Actions</a:t>
            </a:r>
          </a:p>
          <a:p>
            <a:r>
              <a:rPr lang="en-US" dirty="0" smtClean="0"/>
              <a:t>Dispatchers</a:t>
            </a:r>
          </a:p>
          <a:p>
            <a:r>
              <a:rPr lang="en-US" dirty="0" smtClean="0"/>
              <a:t>Stores</a:t>
            </a:r>
            <a:endParaRPr lang="en-US" dirty="0"/>
          </a:p>
        </p:txBody>
      </p:sp>
    </p:spTree>
    <p:extLst>
      <p:ext uri="{BB962C8B-B14F-4D97-AF65-F5344CB8AC3E}">
        <p14:creationId xmlns:p14="http://schemas.microsoft.com/office/powerpoint/2010/main" val="240755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Flux Actions</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18</a:t>
            </a:fld>
            <a:endParaRPr lang="en-US"/>
          </a:p>
        </p:txBody>
      </p:sp>
      <p:sp>
        <p:nvSpPr>
          <p:cNvPr id="5" name="Text Placeholder 4"/>
          <p:cNvSpPr>
            <a:spLocks noGrp="1"/>
          </p:cNvSpPr>
          <p:nvPr>
            <p:ph type="body" sz="quarter" idx="13"/>
          </p:nvPr>
        </p:nvSpPr>
        <p:spPr/>
        <p:txBody>
          <a:bodyPr/>
          <a:lstStyle/>
          <a:p>
            <a:endParaRPr lang="en-US"/>
          </a:p>
        </p:txBody>
      </p:sp>
      <p:sp>
        <p:nvSpPr>
          <p:cNvPr id="6" name="Rectangle 5"/>
          <p:cNvSpPr/>
          <p:nvPr/>
        </p:nvSpPr>
        <p:spPr>
          <a:xfrm>
            <a:off x="3044825" y="2413338"/>
            <a:ext cx="6089650" cy="1754326"/>
          </a:xfrm>
          <a:prstGeom prst="rect">
            <a:avLst/>
          </a:prstGeom>
        </p:spPr>
        <p:txBody>
          <a:bodyPr>
            <a:spAutoFit/>
          </a:bodyPr>
          <a:lstStyle/>
          <a:p>
            <a:r>
              <a:rPr lang="en-US" dirty="0" smtClean="0"/>
              <a:t>{</a:t>
            </a:r>
            <a:endParaRPr lang="en-US" dirty="0"/>
          </a:p>
          <a:p>
            <a:r>
              <a:rPr lang="en-US" dirty="0"/>
              <a:t>	type: MY_ACTION</a:t>
            </a:r>
          </a:p>
          <a:p>
            <a:r>
              <a:rPr lang="en-US" dirty="0"/>
              <a:t>	data: {</a:t>
            </a:r>
          </a:p>
          <a:p>
            <a:r>
              <a:rPr lang="en-US" dirty="0"/>
              <a:t>		</a:t>
            </a:r>
            <a:r>
              <a:rPr lang="en-US" dirty="0" err="1"/>
              <a:t>dispatchApplication</a:t>
            </a:r>
            <a:r>
              <a:rPr lang="en-US" dirty="0"/>
              <a:t>: 12345</a:t>
            </a:r>
          </a:p>
          <a:p>
            <a:r>
              <a:rPr lang="en-US" dirty="0"/>
              <a:t>	}</a:t>
            </a:r>
          </a:p>
          <a:p>
            <a:r>
              <a:rPr lang="en-US" dirty="0"/>
              <a:t>}</a:t>
            </a:r>
          </a:p>
        </p:txBody>
      </p:sp>
    </p:spTree>
    <p:extLst>
      <p:ext uri="{BB962C8B-B14F-4D97-AF65-F5344CB8AC3E}">
        <p14:creationId xmlns:p14="http://schemas.microsoft.com/office/powerpoint/2010/main" val="251663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Flux Dispatcher</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19</a:t>
            </a:fld>
            <a:endParaRPr lang="en-US"/>
          </a:p>
        </p:txBody>
      </p:sp>
      <p:sp>
        <p:nvSpPr>
          <p:cNvPr id="5" name="Text Placeholder 4"/>
          <p:cNvSpPr>
            <a:spLocks noGrp="1"/>
          </p:cNvSpPr>
          <p:nvPr>
            <p:ph type="body" sz="quarter" idx="13"/>
          </p:nvPr>
        </p:nvSpPr>
        <p:spPr/>
        <p:txBody>
          <a:bodyPr/>
          <a:lstStyle/>
          <a:p>
            <a:endParaRPr lang="en-US"/>
          </a:p>
        </p:txBody>
      </p:sp>
      <p:sp>
        <p:nvSpPr>
          <p:cNvPr id="6" name="Rectangle 5"/>
          <p:cNvSpPr/>
          <p:nvPr/>
        </p:nvSpPr>
        <p:spPr>
          <a:xfrm>
            <a:off x="1901825" y="1703475"/>
            <a:ext cx="7554996" cy="1754326"/>
          </a:xfrm>
          <a:prstGeom prst="rect">
            <a:avLst/>
          </a:prstGeom>
        </p:spPr>
        <p:txBody>
          <a:bodyPr wrap="square">
            <a:spAutoFit/>
          </a:bodyPr>
          <a:lstStyle/>
          <a:p>
            <a:r>
              <a:rPr lang="en-US" dirty="0"/>
              <a:t>/quote</a:t>
            </a:r>
          </a:p>
          <a:p>
            <a:r>
              <a:rPr lang="en-US" dirty="0"/>
              <a:t>As an application grows, the dispatcher becomes more vital, as it can be used to manage dependencies between the stores by invoking the registered callbacks in a specific order. Stores can declaratively wait for other stores to finish updating, and then update themselves accordingly. -- Flux documentation</a:t>
            </a:r>
          </a:p>
        </p:txBody>
      </p:sp>
    </p:spTree>
    <p:extLst>
      <p:ext uri="{BB962C8B-B14F-4D97-AF65-F5344CB8AC3E}">
        <p14:creationId xmlns:p14="http://schemas.microsoft.com/office/powerpoint/2010/main" val="114077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React?</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2</a:t>
            </a:fld>
            <a:endParaRPr lang="en-US"/>
          </a:p>
        </p:txBody>
      </p:sp>
      <p:sp>
        <p:nvSpPr>
          <p:cNvPr id="5" name="Text Placeholder 4"/>
          <p:cNvSpPr>
            <a:spLocks noGrp="1"/>
          </p:cNvSpPr>
          <p:nvPr>
            <p:ph type="body" sz="quarter" idx="15"/>
          </p:nvPr>
        </p:nvSpPr>
        <p:spPr>
          <a:xfrm>
            <a:off x="4343400" y="1524000"/>
            <a:ext cx="1961147" cy="449183"/>
          </a:xfrm>
        </p:spPr>
        <p:txBody>
          <a:bodyPr/>
          <a:lstStyle/>
          <a:p>
            <a:r>
              <a:rPr lang="en-US" sz="3200" dirty="0" smtClean="0"/>
              <a:t>MVC</a:t>
            </a:r>
          </a:p>
          <a:p>
            <a:endParaRPr lang="en-US" dirty="0"/>
          </a:p>
          <a:p>
            <a:r>
              <a:rPr lang="en-US" sz="3600" dirty="0" smtClean="0"/>
              <a:t>   </a:t>
            </a:r>
          </a:p>
          <a:p>
            <a:endParaRPr lang="en-US" dirty="0"/>
          </a:p>
        </p:txBody>
      </p:sp>
      <p:sp>
        <p:nvSpPr>
          <p:cNvPr id="6" name="Text Placeholder 5"/>
          <p:cNvSpPr>
            <a:spLocks noGrp="1"/>
          </p:cNvSpPr>
          <p:nvPr>
            <p:ph type="body" sz="quarter" idx="13"/>
          </p:nvPr>
        </p:nvSpPr>
        <p:spPr/>
        <p:txBody>
          <a:bodyPr/>
          <a:lstStyle/>
          <a:p>
            <a:endParaRPr lang="en-US" dirty="0"/>
          </a:p>
        </p:txBody>
      </p:sp>
      <p:sp>
        <p:nvSpPr>
          <p:cNvPr id="7" name="Text Placeholder 4"/>
          <p:cNvSpPr txBox="1">
            <a:spLocks/>
          </p:cNvSpPr>
          <p:nvPr/>
        </p:nvSpPr>
        <p:spPr>
          <a:xfrm>
            <a:off x="4327362" y="1973183"/>
            <a:ext cx="1961147" cy="90637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FontTx/>
              <a:buNone/>
              <a:defRPr sz="1400" b="0" kern="1200" baseline="0">
                <a:solidFill>
                  <a:schemeClr val="tx1"/>
                </a:solidFill>
                <a:latin typeface="+mn-lt"/>
                <a:ea typeface="+mn-ea"/>
                <a:cs typeface="+mn-cs"/>
              </a:defRPr>
            </a:lvl1pPr>
            <a:lvl2pPr marL="0" indent="0" algn="l" defTabSz="914400" rtl="0" eaLnBrk="1" latinLnBrk="0" hangingPunct="1">
              <a:spcBef>
                <a:spcPts val="0"/>
              </a:spcBef>
              <a:spcAft>
                <a:spcPts val="400"/>
              </a:spcAft>
              <a:buFontTx/>
              <a:buNone/>
              <a:defRPr sz="1400" b="1" kern="1200" baseline="0">
                <a:solidFill>
                  <a:schemeClr val="tx1"/>
                </a:solidFill>
                <a:latin typeface="+mn-lt"/>
                <a:ea typeface="+mn-ea"/>
                <a:cs typeface="+mn-cs"/>
              </a:defRPr>
            </a:lvl2pPr>
            <a:lvl3pPr marL="342900" indent="-342900" algn="l" defTabSz="914400" rtl="0" eaLnBrk="1" latinLnBrk="0" hangingPunct="1">
              <a:spcBef>
                <a:spcPts val="0"/>
              </a:spcBef>
              <a:spcAft>
                <a:spcPts val="400"/>
              </a:spcAft>
              <a:buClr>
                <a:schemeClr val="accent1"/>
              </a:buClr>
              <a:buFont typeface="+mj-lt"/>
              <a:buAutoNum type="arabicPeriod"/>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None/>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None/>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solidFill>
                  <a:schemeClr val="accent3"/>
                </a:solidFill>
              </a:rPr>
              <a:t>   V</a:t>
            </a:r>
          </a:p>
          <a:p>
            <a:endParaRPr lang="en-US" dirty="0" smtClean="0">
              <a:solidFill>
                <a:schemeClr val="accent3"/>
              </a:solidFill>
            </a:endParaRPr>
          </a:p>
          <a:p>
            <a:r>
              <a:rPr lang="en-US" sz="3600" dirty="0" smtClean="0">
                <a:solidFill>
                  <a:schemeClr val="accent3"/>
                </a:solidFill>
              </a:rPr>
              <a:t>   </a:t>
            </a:r>
          </a:p>
          <a:p>
            <a:endParaRPr lang="en-US" dirty="0">
              <a:solidFill>
                <a:schemeClr val="accent3"/>
              </a:solidFill>
            </a:endParaRPr>
          </a:p>
        </p:txBody>
      </p:sp>
      <p:sp>
        <p:nvSpPr>
          <p:cNvPr id="8" name="Text Placeholder 4"/>
          <p:cNvSpPr txBox="1">
            <a:spLocks/>
          </p:cNvSpPr>
          <p:nvPr/>
        </p:nvSpPr>
        <p:spPr>
          <a:xfrm>
            <a:off x="4447298" y="2415255"/>
            <a:ext cx="1961147" cy="90637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FontTx/>
              <a:buNone/>
              <a:defRPr sz="1400" b="0" kern="1200" baseline="0">
                <a:solidFill>
                  <a:schemeClr val="tx1"/>
                </a:solidFill>
                <a:latin typeface="+mn-lt"/>
                <a:ea typeface="+mn-ea"/>
                <a:cs typeface="+mn-cs"/>
              </a:defRPr>
            </a:lvl1pPr>
            <a:lvl2pPr marL="0" indent="0" algn="l" defTabSz="914400" rtl="0" eaLnBrk="1" latinLnBrk="0" hangingPunct="1">
              <a:spcBef>
                <a:spcPts val="0"/>
              </a:spcBef>
              <a:spcAft>
                <a:spcPts val="400"/>
              </a:spcAft>
              <a:buFontTx/>
              <a:buNone/>
              <a:defRPr sz="1400" b="1" kern="1200" baseline="0">
                <a:solidFill>
                  <a:schemeClr val="tx1"/>
                </a:solidFill>
                <a:latin typeface="+mn-lt"/>
                <a:ea typeface="+mn-ea"/>
                <a:cs typeface="+mn-cs"/>
              </a:defRPr>
            </a:lvl2pPr>
            <a:lvl3pPr marL="342900" indent="-342900" algn="l" defTabSz="914400" rtl="0" eaLnBrk="1" latinLnBrk="0" hangingPunct="1">
              <a:spcBef>
                <a:spcPts val="0"/>
              </a:spcBef>
              <a:spcAft>
                <a:spcPts val="400"/>
              </a:spcAft>
              <a:buClr>
                <a:schemeClr val="accent1"/>
              </a:buClr>
              <a:buFont typeface="+mj-lt"/>
              <a:buAutoNum type="arabicPeriod"/>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None/>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None/>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solidFill>
                  <a:schemeClr val="accent3"/>
                </a:solidFill>
              </a:rPr>
              <a:t>  VC</a:t>
            </a:r>
          </a:p>
          <a:p>
            <a:endParaRPr lang="en-US" dirty="0" smtClean="0">
              <a:solidFill>
                <a:schemeClr val="accent3"/>
              </a:solidFill>
            </a:endParaRPr>
          </a:p>
          <a:p>
            <a:r>
              <a:rPr lang="en-US" sz="3600" dirty="0" smtClean="0">
                <a:solidFill>
                  <a:schemeClr val="accent3"/>
                </a:solidFill>
              </a:rPr>
              <a:t>   </a:t>
            </a:r>
          </a:p>
          <a:p>
            <a:endParaRPr lang="en-US" dirty="0">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Flux Stores</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20</a:t>
            </a:fld>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210413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Flux in our application</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21</a:t>
            </a:fld>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711166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22</a:t>
            </a:fld>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31282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23</a:t>
            </a:fld>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96764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in React</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3</a:t>
            </a:fld>
            <a:endParaRPr lang="en-US"/>
          </a:p>
        </p:txBody>
      </p:sp>
      <p:sp>
        <p:nvSpPr>
          <p:cNvPr id="6" name="Text Placeholder 5"/>
          <p:cNvSpPr>
            <a:spLocks noGrp="1"/>
          </p:cNvSpPr>
          <p:nvPr>
            <p:ph type="body" sz="quarter" idx="13"/>
          </p:nvPr>
        </p:nvSpPr>
        <p:spPr/>
        <p:txBody>
          <a:bodyPr/>
          <a:lstStyle/>
          <a:p>
            <a:endParaRPr lang="en-US"/>
          </a:p>
        </p:txBody>
      </p:sp>
      <p:pic>
        <p:nvPicPr>
          <p:cNvPr id="1026" name="Picture 2" descr="C:\code\presentations\react-flux-presentation\powerpoint\img\thinking-in-react-components 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799" y="1289306"/>
            <a:ext cx="3805903" cy="462383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code\presentations\react-flux-presentation\powerpoint\img\thinking-in-react-components 0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1526" y="1207422"/>
            <a:ext cx="4127247" cy="4787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80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React Component</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4</a:t>
            </a:fld>
            <a:endParaRPr lang="en-US"/>
          </a:p>
        </p:txBody>
      </p:sp>
      <p:sp>
        <p:nvSpPr>
          <p:cNvPr id="5" name="Text Placeholder 4"/>
          <p:cNvSpPr>
            <a:spLocks noGrp="1"/>
          </p:cNvSpPr>
          <p:nvPr>
            <p:ph type="body" sz="quarter" idx="15"/>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pic>
        <p:nvPicPr>
          <p:cNvPr id="4098" name="Picture 2" descr="C:\code\presentations\react-flux-presentation\powerpoint\img\A simple react compon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88" y="2093912"/>
            <a:ext cx="5600701"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911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a:t>
            </a:r>
            <a:r>
              <a:rPr lang="en-US" dirty="0" err="1" smtClean="0"/>
              <a:t>stateful</a:t>
            </a:r>
            <a:r>
              <a:rPr lang="en-US" dirty="0"/>
              <a:t> </a:t>
            </a:r>
            <a:r>
              <a:rPr lang="en-US" dirty="0" smtClean="0"/>
              <a:t>React Component</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5</a:t>
            </a:fld>
            <a:endParaRPr lang="en-US"/>
          </a:p>
        </p:txBody>
      </p:sp>
      <p:sp>
        <p:nvSpPr>
          <p:cNvPr id="5" name="Text Placeholder 4"/>
          <p:cNvSpPr>
            <a:spLocks noGrp="1"/>
          </p:cNvSpPr>
          <p:nvPr>
            <p:ph type="body" sz="quarter" idx="15"/>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pic>
        <p:nvPicPr>
          <p:cNvPr id="5122" name="Picture 2" descr="C:\code\presentations\react-flux-presentation\powerpoint\img\A stateful React Compon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8996" y="126231"/>
            <a:ext cx="6573838" cy="6554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72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6</a:t>
            </a:fld>
            <a:endParaRPr lang="en-US"/>
          </a:p>
        </p:txBody>
      </p:sp>
      <p:sp>
        <p:nvSpPr>
          <p:cNvPr id="5" name="Text Placeholder 4"/>
          <p:cNvSpPr>
            <a:spLocks noGrp="1"/>
          </p:cNvSpPr>
          <p:nvPr>
            <p:ph type="body" sz="quarter" idx="15"/>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756711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Gulp</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7</a:t>
            </a:fld>
            <a:endParaRPr lang="en-US"/>
          </a:p>
        </p:txBody>
      </p:sp>
      <p:sp>
        <p:nvSpPr>
          <p:cNvPr id="5" name="Text Placeholder 4"/>
          <p:cNvSpPr>
            <a:spLocks noGrp="1"/>
          </p:cNvSpPr>
          <p:nvPr>
            <p:ph type="body" sz="quarter" idx="15"/>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smtClean="0"/>
              <a:t>And sublime text</a:t>
            </a:r>
            <a:endParaRPr lang="en-US" dirty="0"/>
          </a:p>
        </p:txBody>
      </p:sp>
    </p:spTree>
    <p:extLst>
      <p:ext uri="{BB962C8B-B14F-4D97-AF65-F5344CB8AC3E}">
        <p14:creationId xmlns:p14="http://schemas.microsoft.com/office/powerpoint/2010/main" val="256280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the react component invoked?</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8</a:t>
            </a:fld>
            <a:endParaRPr lang="en-US"/>
          </a:p>
        </p:txBody>
      </p:sp>
      <p:sp>
        <p:nvSpPr>
          <p:cNvPr id="5" name="Text Placeholder 4"/>
          <p:cNvSpPr>
            <a:spLocks noGrp="1"/>
          </p:cNvSpPr>
          <p:nvPr>
            <p:ph type="body" sz="quarter" idx="15"/>
          </p:nvPr>
        </p:nvSpPr>
        <p:spPr/>
        <p:txBody>
          <a:bodyPr/>
          <a:lstStyle/>
          <a:p>
            <a:endParaRPr lang="en-US" dirty="0"/>
          </a:p>
        </p:txBody>
      </p:sp>
      <p:sp>
        <p:nvSpPr>
          <p:cNvPr id="6" name="Text Placeholder 5"/>
          <p:cNvSpPr>
            <a:spLocks noGrp="1"/>
          </p:cNvSpPr>
          <p:nvPr>
            <p:ph type="body" sz="quarter" idx="13"/>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57" y="2143125"/>
            <a:ext cx="4391025"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6813" y="4352925"/>
            <a:ext cx="73056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222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 and components</a:t>
            </a:r>
            <a:endParaRPr lang="en-US" dirty="0"/>
          </a:p>
        </p:txBody>
      </p:sp>
      <p:sp>
        <p:nvSpPr>
          <p:cNvPr id="3" name="Footer Placeholder 2"/>
          <p:cNvSpPr>
            <a:spLocks noGrp="1"/>
          </p:cNvSpPr>
          <p:nvPr>
            <p:ph type="ftr" sz="quarter" idx="11"/>
          </p:nvPr>
        </p:nvSpPr>
        <p:spPr/>
        <p:txBody>
          <a:bodyPr/>
          <a:lstStyle/>
          <a:p>
            <a:r>
              <a:rPr lang="en-US" smtClean="0"/>
              <a:t>© 2016 Willis Towers Watson. All rights reserved. Proprietary and Confidential. For Willis Towers Watson client use only. </a:t>
            </a:r>
            <a:endParaRPr lang="en-US"/>
          </a:p>
        </p:txBody>
      </p:sp>
      <p:sp>
        <p:nvSpPr>
          <p:cNvPr id="4" name="Slide Number Placeholder 3"/>
          <p:cNvSpPr>
            <a:spLocks noGrp="1"/>
          </p:cNvSpPr>
          <p:nvPr>
            <p:ph type="sldNum" sz="quarter" idx="12"/>
          </p:nvPr>
        </p:nvSpPr>
        <p:spPr/>
        <p:txBody>
          <a:bodyPr/>
          <a:lstStyle/>
          <a:p>
            <a:fld id="{2083E393-C0BF-4ED8-8545-7E4C90AFF831}" type="slidenum">
              <a:rPr lang="en-US" smtClean="0"/>
              <a:pPr/>
              <a:t>9</a:t>
            </a:fld>
            <a:endParaRPr lang="en-US"/>
          </a:p>
        </p:txBody>
      </p:sp>
      <p:sp>
        <p:nvSpPr>
          <p:cNvPr id="5" name="Text Placeholder 4"/>
          <p:cNvSpPr>
            <a:spLocks noGrp="1"/>
          </p:cNvSpPr>
          <p:nvPr>
            <p:ph type="body" sz="quarter" idx="15"/>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198412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s Towers Watson slide template">
  <a:themeElements>
    <a:clrScheme name="Willis Towers Watson">
      <a:dk1>
        <a:sysClr val="windowText" lastClr="000000"/>
      </a:dk1>
      <a:lt1>
        <a:sysClr val="window" lastClr="FFFFFF"/>
      </a:lt1>
      <a:dk2>
        <a:srgbClr val="63666A"/>
      </a:dk2>
      <a:lt2>
        <a:srgbClr val="EEECE1"/>
      </a:lt2>
      <a:accent1>
        <a:srgbClr val="702082"/>
      </a:accent1>
      <a:accent2>
        <a:srgbClr val="00C389"/>
      </a:accent2>
      <a:accent3>
        <a:srgbClr val="00A0D2"/>
      </a:accent3>
      <a:accent4>
        <a:srgbClr val="C110A0"/>
      </a:accent4>
      <a:accent5>
        <a:srgbClr val="FFB81C"/>
      </a:accent5>
      <a:accent6>
        <a:srgbClr val="63666A"/>
      </a:accent6>
      <a:hlink>
        <a:srgbClr val="00A0D2"/>
      </a:hlink>
      <a:folHlink>
        <a:srgbClr val="63666A"/>
      </a:folHlink>
    </a:clrScheme>
    <a:fontScheme name="Willis Towers Wat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TW Divider">
  <a:themeElements>
    <a:clrScheme name="Willis Towers Watson">
      <a:dk1>
        <a:sysClr val="windowText" lastClr="000000"/>
      </a:dk1>
      <a:lt1>
        <a:sysClr val="window" lastClr="FFFFFF"/>
      </a:lt1>
      <a:dk2>
        <a:srgbClr val="63666A"/>
      </a:dk2>
      <a:lt2>
        <a:srgbClr val="EEECE1"/>
      </a:lt2>
      <a:accent1>
        <a:srgbClr val="702082"/>
      </a:accent1>
      <a:accent2>
        <a:srgbClr val="00C389"/>
      </a:accent2>
      <a:accent3>
        <a:srgbClr val="00A0D2"/>
      </a:accent3>
      <a:accent4>
        <a:srgbClr val="C110A0"/>
      </a:accent4>
      <a:accent5>
        <a:srgbClr val="FFB81C"/>
      </a:accent5>
      <a:accent6>
        <a:srgbClr val="63666A"/>
      </a:accent6>
      <a:hlink>
        <a:srgbClr val="00A0D2"/>
      </a:hlink>
      <a:folHlink>
        <a:srgbClr val="63666A"/>
      </a:folHlink>
    </a:clrScheme>
    <a:fontScheme name="Willis Towers Wat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TW Titles">
  <a:themeElements>
    <a:clrScheme name="Willis Towers Watson">
      <a:dk1>
        <a:sysClr val="windowText" lastClr="000000"/>
      </a:dk1>
      <a:lt1>
        <a:sysClr val="window" lastClr="FFFFFF"/>
      </a:lt1>
      <a:dk2>
        <a:srgbClr val="63666A"/>
      </a:dk2>
      <a:lt2>
        <a:srgbClr val="EEECE1"/>
      </a:lt2>
      <a:accent1>
        <a:srgbClr val="702082"/>
      </a:accent1>
      <a:accent2>
        <a:srgbClr val="00C389"/>
      </a:accent2>
      <a:accent3>
        <a:srgbClr val="00A0D2"/>
      </a:accent3>
      <a:accent4>
        <a:srgbClr val="C110A0"/>
      </a:accent4>
      <a:accent5>
        <a:srgbClr val="FFB81C"/>
      </a:accent5>
      <a:accent6>
        <a:srgbClr val="63666A"/>
      </a:accent6>
      <a:hlink>
        <a:srgbClr val="00A0D2"/>
      </a:hlink>
      <a:folHlink>
        <a:srgbClr val="63666A"/>
      </a:folHlink>
    </a:clrScheme>
    <a:fontScheme name="Willis Towers Wat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wtwSummary xmlns="be3a71f5-428c-4431-9079-3f399b8cb3ec">PowerPoint Templates Widescreen</wtwSummary>
    <wtwPublicationDate xmlns="be3a71f5-428c-4431-9079-3f399b8cb3ec">2015-12-28T17:11:00+00:00</wtwPublicationDate>
    <i5f8c287918547f1911dbc6f03f03bc1 xmlns="be3a71f5-428c-4431-9079-3f399b8cb3ec">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cf11192c-fc4c-48d5-99ef-db7461618cf1</TermId>
        </TermInfo>
      </Terms>
    </i5f8c287918547f1911dbc6f03f03bc1>
    <wtwContact xmlns="be3a71f5-428c-4431-9079-3f399b8cb3ec">
      <UserInfo>
        <DisplayName>i:0#.w|internal\molly355</DisplayName>
        <AccountId>68</AccountId>
        <AccountType/>
      </UserInfo>
    </wtwContact>
    <h5d4a3683e4c46dbbc526a2a03dc51ae xmlns="be3a71f5-428c-4431-9079-3f399b8cb3ec">
      <Terms xmlns="http://schemas.microsoft.com/office/infopath/2007/PartnerControls">
        <TermInfo xmlns="http://schemas.microsoft.com/office/infopath/2007/PartnerControls">
          <TermName xmlns="http://schemas.microsoft.com/office/infopath/2007/PartnerControls">North America</TermName>
          <TermId xmlns="http://schemas.microsoft.com/office/infopath/2007/PartnerControls">f4f97094-981d-4a36-b751-b56d94062a44</TermId>
        </TermInfo>
        <TermInfo xmlns="http://schemas.microsoft.com/office/infopath/2007/PartnerControls">
          <TermName xmlns="http://schemas.microsoft.com/office/infopath/2007/PartnerControls">International</TermName>
          <TermId xmlns="http://schemas.microsoft.com/office/infopath/2007/PartnerControls">3ebc259f-84bb-4695-b3ab-ed859b4b9099</TermId>
        </TermInfo>
        <TermInfo xmlns="http://schemas.microsoft.com/office/infopath/2007/PartnerControls">
          <TermName xmlns="http://schemas.microsoft.com/office/infopath/2007/PartnerControls">Western Europe</TermName>
          <TermId xmlns="http://schemas.microsoft.com/office/infopath/2007/PartnerControls">14282ae9-2027-496b-a908-e96ecbfc4025</TermId>
        </TermInfo>
        <TermInfo xmlns="http://schemas.microsoft.com/office/infopath/2007/PartnerControls">
          <TermName xmlns="http://schemas.microsoft.com/office/infopath/2007/PartnerControls">Great Britain</TermName>
          <TermId xmlns="http://schemas.microsoft.com/office/infopath/2007/PartnerControls">661323d5-3131-48f8-b359-cc3556af88ce</TermId>
        </TermInfo>
      </Terms>
    </h5d4a3683e4c46dbbc526a2a03dc51ae>
    <f4b09d9327cd4bd6861eb41292db57f9 xmlns="be3a71f5-428c-4431-9079-3f399b8cb3ec">
      <Terms xmlns="http://schemas.microsoft.com/office/infopath/2007/PartnerControls">
        <TermInfo xmlns="http://schemas.microsoft.com/office/infopath/2007/PartnerControls">
          <TermName xmlns="http://schemas.microsoft.com/office/infopath/2007/PartnerControls">Corporate Functions</TermName>
          <TermId xmlns="http://schemas.microsoft.com/office/infopath/2007/PartnerControls">358f88c1-3f1f-4c60-aced-d7ce899be2b7</TermId>
        </TermInfo>
      </Terms>
    </f4b09d9327cd4bd6861eb41292db57f9>
    <e128df4d3ef3478581b18e7af662647d xmlns="be3a71f5-428c-4431-9079-3f399b8cb3ec">
      <Terms xmlns="http://schemas.microsoft.com/office/infopath/2007/PartnerControls"/>
    </e128df4d3ef3478581b18e7af662647d>
    <wtwAuthors xmlns="be3a71f5-428c-4431-9079-3f399b8cb3ec">
      <UserInfo>
        <DisplayName>i:0#.w|internal\molly355</DisplayName>
        <AccountId>68</AccountId>
        <AccountType/>
      </UserInfo>
    </wtwAuthors>
    <TaxCatchAll xmlns="be3a71f5-428c-4431-9079-3f399b8cb3ec">
      <Value>14</Value>
      <Value>9</Value>
      <Value>7</Value>
      <Value>3</Value>
      <Value>2</Value>
      <Value>1</Value>
    </TaxCatchAll>
  </documentManagement>
</p:properties>
</file>

<file path=customXml/item2.xml><?xml version="1.0" encoding="utf-8"?>
<ct:contentTypeSchema xmlns:ct="http://schemas.microsoft.com/office/2006/metadata/contentType" xmlns:ma="http://schemas.microsoft.com/office/2006/metadata/properties/metaAttributes" ct:_="" ma:_="" ma:contentTypeName="Intranet Library" ma:contentTypeID="0x010100C2E5B693EA6348F2AD9EFEC6AE450C00007CF62220F0B642C386DBFA450DD32BF600EEF8C2FDED217E4DA4786C231EA5187A" ma:contentTypeVersion="35" ma:contentTypeDescription="Intranet Library" ma:contentTypeScope="" ma:versionID="677089b3177ead3cf054fbd679868740">
  <xsd:schema xmlns:xsd="http://www.w3.org/2001/XMLSchema" xmlns:xs="http://www.w3.org/2001/XMLSchema" xmlns:p="http://schemas.microsoft.com/office/2006/metadata/properties" xmlns:ns2="be3a71f5-428c-4431-9079-3f399b8cb3ec" targetNamespace="http://schemas.microsoft.com/office/2006/metadata/properties" ma:root="true" ma:fieldsID="9b0fc43326ff568fca050b0f1f08652d" ns2:_="">
    <xsd:import namespace="be3a71f5-428c-4431-9079-3f399b8cb3ec"/>
    <xsd:element name="properties">
      <xsd:complexType>
        <xsd:sequence>
          <xsd:element name="documentManagement">
            <xsd:complexType>
              <xsd:all>
                <xsd:element ref="ns2:wtwAuthors" minOccurs="0"/>
                <xsd:element ref="ns2:wtwContact"/>
                <xsd:element ref="ns2:wtwPublicationDate"/>
                <xsd:element ref="ns2:wtwSummary" minOccurs="0"/>
                <xsd:element ref="ns2:h5d4a3683e4c46dbbc526a2a03dc51ae" minOccurs="0"/>
                <xsd:element ref="ns2:TaxCatchAll" minOccurs="0"/>
                <xsd:element ref="ns2:TaxCatchAllLabel" minOccurs="0"/>
                <xsd:element ref="ns2:f4b09d9327cd4bd6861eb41292db57f9" minOccurs="0"/>
                <xsd:element ref="ns2:e128df4d3ef3478581b18e7af662647d" minOccurs="0"/>
                <xsd:element ref="ns2:i5f8c287918547f1911dbc6f03f03bc1"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3a71f5-428c-4431-9079-3f399b8cb3ec" elementFormDefault="qualified">
    <xsd:import namespace="http://schemas.microsoft.com/office/2006/documentManagement/types"/>
    <xsd:import namespace="http://schemas.microsoft.com/office/infopath/2007/PartnerControls"/>
    <xsd:element name="wtwAuthors" ma:index="8" nillable="true" ma:displayName="Author(s)/Contact(s)" ma:SearchPeopleOnly="false" ma:internalName="wtwAuthors"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twContact" ma:index="9" ma:displayName="Contact" ma:SearchPeopleOnly="false" ma:internalName="wtwContact" ma:readOnly="fals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wtwPublicationDate" ma:index="10" ma:displayName="Publication Date" ma:default="[today]" ma:format="DateTime" ma:internalName="wtwPublicationDate">
      <xsd:simpleType>
        <xsd:restriction base="dms:DateTime"/>
      </xsd:simpleType>
    </xsd:element>
    <xsd:element name="wtwSummary" ma:index="11" nillable="true" ma:displayName="Summary" ma:internalName="wtwSummary" ma:readOnly="false">
      <xsd:simpleType>
        <xsd:restriction base="dms:Text">
          <xsd:maxLength value="255"/>
        </xsd:restriction>
      </xsd:simpleType>
    </xsd:element>
    <xsd:element name="h5d4a3683e4c46dbbc526a2a03dc51ae" ma:index="12" ma:taxonomy="true" ma:internalName="h5d4a3683e4c46dbbc526a2a03dc51ae" ma:taxonomyFieldName="wtwRegions" ma:displayName="Region(s)" ma:readOnly="false" ma:fieldId="{15d4a368-3e4c-46db-bc52-6a2a03dc51ae}" ma:taxonomyMulti="true" ma:sspId="e73af110-ead1-45ae-bed9-97c32404a45d" ma:termSetId="531bc150-8393-461b-8863-c029acc13e9f" ma:anchorId="00000000-0000-0000-0000-000000000000" ma:open="false" ma:isKeyword="false">
      <xsd:complexType>
        <xsd:sequence>
          <xsd:element ref="pc:Terms" minOccurs="0" maxOccurs="1"/>
        </xsd:sequence>
      </xsd:complexType>
    </xsd:element>
    <xsd:element name="TaxCatchAll" ma:index="13" nillable="true" ma:displayName="Taxonomy Catch All Column" ma:hidden="true" ma:list="{4ca20d9f-298b-4d1c-aae4-6c2f76e17d23}" ma:internalName="TaxCatchAll" ma:showField="CatchAllData" ma:web="be3a71f5-428c-4431-9079-3f399b8cb3ec">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4ca20d9f-298b-4d1c-aae4-6c2f76e17d23}" ma:internalName="TaxCatchAllLabel" ma:readOnly="true" ma:showField="CatchAllDataLabel" ma:web="be3a71f5-428c-4431-9079-3f399b8cb3ec">
      <xsd:complexType>
        <xsd:complexContent>
          <xsd:extension base="dms:MultiChoiceLookup">
            <xsd:sequence>
              <xsd:element name="Value" type="dms:Lookup" maxOccurs="unbounded" minOccurs="0" nillable="true"/>
            </xsd:sequence>
          </xsd:extension>
        </xsd:complexContent>
      </xsd:complexType>
    </xsd:element>
    <xsd:element name="f4b09d9327cd4bd6861eb41292db57f9" ma:index="16" ma:taxonomy="true" ma:internalName="f4b09d9327cd4bd6861eb41292db57f9" ma:taxonomyFieldName="wtwBusinessLines" ma:displayName="Business Line(s)" ma:readOnly="false" ma:fieldId="{f4b09d93-27cd-4bd6-861e-b41292db57f9}" ma:taxonomyMulti="true" ma:sspId="e73af110-ead1-45ae-bed9-97c32404a45d" ma:termSetId="d4fb9427-6f19-415e-833c-2566838ff0fc" ma:anchorId="00000000-0000-0000-0000-000000000000" ma:open="false" ma:isKeyword="false">
      <xsd:complexType>
        <xsd:sequence>
          <xsd:element ref="pc:Terms" minOccurs="0" maxOccurs="1"/>
        </xsd:sequence>
      </xsd:complexType>
    </xsd:element>
    <xsd:element name="e128df4d3ef3478581b18e7af662647d" ma:index="18" nillable="true" ma:taxonomy="true" ma:internalName="e128df4d3ef3478581b18e7af662647d" ma:taxonomyFieldName="wtwPrimaryIndustries" ma:displayName="Primary Industries" ma:fieldId="{e128df4d-3ef3-4785-81b1-8e7af662647d}" ma:taxonomyMulti="true" ma:sspId="e73af110-ead1-45ae-bed9-97c32404a45d" ma:termSetId="d14aa055-8f24-48ee-80fb-eb4c91bf7e76" ma:anchorId="00000000-0000-0000-0000-000000000000" ma:open="false" ma:isKeyword="false">
      <xsd:complexType>
        <xsd:sequence>
          <xsd:element ref="pc:Terms" minOccurs="0" maxOccurs="1"/>
        </xsd:sequence>
      </xsd:complexType>
    </xsd:element>
    <xsd:element name="i5f8c287918547f1911dbc6f03f03bc1" ma:index="20" ma:taxonomy="true" ma:internalName="i5f8c287918547f1911dbc6f03f03bc1" ma:taxonomyFieldName="wtwLanguages" ma:displayName="Language(s)" ma:default="2;#English|cf11192c-fc4c-48d5-99ef-db7461618cf1" ma:fieldId="{25f8c287-9185-47f1-911d-bc6f03f03bc1}" ma:taxonomyMulti="true" ma:sspId="e73af110-ead1-45ae-bed9-97c32404a45d" ma:termSetId="0eab12f2-f2b8-42c4-b597-811e52a31067"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BE979E-C885-4691-8E76-4D5B8FE170EA}">
  <ds:schemaRefs>
    <ds:schemaRef ds:uri="http://purl.org/dc/dcmitype/"/>
    <ds:schemaRef ds:uri="http://www.w3.org/XML/1998/namespace"/>
    <ds:schemaRef ds:uri="be3a71f5-428c-4431-9079-3f399b8cb3ec"/>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6ABF4911-8A7A-427A-BE1E-ACE1943D19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3a71f5-428c-4431-9079-3f399b8cb3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9555D1-6584-4B28-9040-5E2C9E415C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Willis Towers Watson slide template</Template>
  <TotalTime>318</TotalTime>
  <Words>4618</Words>
  <Application>Microsoft Office PowerPoint</Application>
  <PresentationFormat>Custom</PresentationFormat>
  <Paragraphs>400</Paragraphs>
  <Slides>23</Slides>
  <Notes>22</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Willis Towers Watson slide template</vt:lpstr>
      <vt:lpstr>WTW Divider</vt:lpstr>
      <vt:lpstr>WTW Titles</vt:lpstr>
      <vt:lpstr>React Applications with React, React-Router and Flux</vt:lpstr>
      <vt:lpstr>What is React?</vt:lpstr>
      <vt:lpstr>Thinking in React</vt:lpstr>
      <vt:lpstr>Structure of a React Component</vt:lpstr>
      <vt:lpstr>Structure of a stateful React Component</vt:lpstr>
      <vt:lpstr>Code example</vt:lpstr>
      <vt:lpstr>Gulp</vt:lpstr>
      <vt:lpstr>How is the react component invoked?</vt:lpstr>
      <vt:lpstr>Data access and components</vt:lpstr>
      <vt:lpstr>Client Side Routing</vt:lpstr>
      <vt:lpstr>More State vs props</vt:lpstr>
      <vt:lpstr>Adding new cookies</vt:lpstr>
      <vt:lpstr>Form Hydration</vt:lpstr>
      <vt:lpstr>Concerns as your application begins to grow</vt:lpstr>
      <vt:lpstr>More about Flux</vt:lpstr>
      <vt:lpstr>Flux implementations</vt:lpstr>
      <vt:lpstr>Flux core concepts</vt:lpstr>
      <vt:lpstr>Flux Actions</vt:lpstr>
      <vt:lpstr>Flux Dispatcher</vt:lpstr>
      <vt:lpstr>Flux Stores</vt:lpstr>
      <vt:lpstr>Implementing Flux in our application</vt:lpstr>
      <vt:lpstr>Notes</vt:lpstr>
      <vt:lpstr>Questions?</vt:lpstr>
    </vt:vector>
  </TitlesOfParts>
  <Company>Extend Health,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One-Column Slide with Numbers</dc:title>
  <dc:creator>Jeffrey Merrick</dc:creator>
  <cp:lastModifiedBy>Jeffrey Merrick</cp:lastModifiedBy>
  <cp:revision>33</cp:revision>
  <dcterms:created xsi:type="dcterms:W3CDTF">2016-07-21T16:14:57Z</dcterms:created>
  <dcterms:modified xsi:type="dcterms:W3CDTF">2016-07-21T21:35:04Z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0x010100C2E5B693EA6348F2AD9EFEC6AE450C00007CF62220F0B642C386DBFA450DD32BF600EEF8C2FDED217E4DA4786C231EA5187A</vt:lpwstr>
  </property>
  <property fmtid="{D5CDD505-2E9C-101B-9397-08002B2CF9AE}" pid="3" name="wtwPrimaryIndustries">
    <vt:lpwstr/>
  </property>
  <property fmtid="{D5CDD505-2E9C-101B-9397-08002B2CF9AE}" pid="4" name="wtwLanguages">
    <vt:lpwstr>2;#English|cf11192c-fc4c-48d5-99ef-db7461618cf1</vt:lpwstr>
  </property>
  <property fmtid="{D5CDD505-2E9C-101B-9397-08002B2CF9AE}" pid="5" name="wtwBusinessLines">
    <vt:lpwstr>14;#Corporate Functions|358f88c1-3f1f-4c60-aced-d7ce899be2b7</vt:lpwstr>
  </property>
  <property fmtid="{D5CDD505-2E9C-101B-9397-08002B2CF9AE}" pid="6" name="wtwRegions">
    <vt:lpwstr>7;#North America|f4f97094-981d-4a36-b751-b56d94062a44;#3;#International|3ebc259f-84bb-4695-b3ab-ed859b4b9099;#9;#Western Europe|14282ae9-2027-496b-a908-e96ecbfc4025;#1;#Great Britain|661323d5-3131-48f8-b359-cc3556af88ce</vt:lpwstr>
  </property>
</Properties>
</file>