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2" r:id="rId10"/>
    <p:sldId id="266" r:id="rId11"/>
    <p:sldId id="267" r:id="rId12"/>
    <p:sldId id="268" r:id="rId13"/>
    <p:sldId id="269" r:id="rId14"/>
    <p:sldId id="274" r:id="rId15"/>
    <p:sldId id="271" r:id="rId16"/>
    <p:sldId id="275" r:id="rId17"/>
    <p:sldId id="270" r:id="rId18"/>
    <p:sldId id="272" r:id="rId19"/>
    <p:sldId id="276" r:id="rId20"/>
    <p:sldId id="277" r:id="rId21"/>
    <p:sldId id="278" r:id="rId22"/>
    <p:sldId id="280" r:id="rId23"/>
    <p:sldId id="265" r:id="rId2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7"/>
    <p:restoredTop sz="94588"/>
  </p:normalViewPr>
  <p:slideViewPr>
    <p:cSldViewPr snapToGrid="0">
      <p:cViewPr varScale="1">
        <p:scale>
          <a:sx n="102" d="100"/>
          <a:sy n="102" d="100"/>
        </p:scale>
        <p:origin x="1248" y="192"/>
      </p:cViewPr>
      <p:guideLst/>
    </p:cSldViewPr>
  </p:slideViewPr>
  <p:outlineViewPr>
    <p:cViewPr>
      <p:scale>
        <a:sx n="33" d="100"/>
        <a:sy n="33" d="100"/>
      </p:scale>
      <p:origin x="0" y="-245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8ED79-7746-DD4A-A363-9172F2A182D9}" type="datetimeFigureOut">
              <a:rPr lang="en-FI" smtClean="0"/>
              <a:t>31.5.2023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AE6AA-8402-C349-8491-000020AF3E5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9274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AE6AA-8402-C349-8491-000020AF3E5E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5053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AE6AA-8402-C349-8491-000020AF3E5E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447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AE6AA-8402-C349-8491-000020AF3E5E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5099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AE6AA-8402-C349-8491-000020AF3E5E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7771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AE6AA-8402-C349-8491-000020AF3E5E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9632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AE6AA-8402-C349-8491-000020AF3E5E}" type="slidenum">
              <a:rPr lang="en-FI" smtClean="0"/>
              <a:t>14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2355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AE6AA-8402-C349-8491-000020AF3E5E}" type="slidenum">
              <a:rPr lang="en-FI" smtClean="0"/>
              <a:t>15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3136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AE6AA-8402-C349-8491-000020AF3E5E}" type="slidenum">
              <a:rPr lang="en-FI" smtClean="0"/>
              <a:t>16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0224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5BC3-9D3B-3D85-3D34-70FB20B9B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0187A-A4D0-F5F1-15C5-A3290138B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52CF2-9254-CF27-D0FE-85670EAF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5390-36E9-3548-8E8A-430125435EF3}" type="datetimeFigureOut">
              <a:rPr lang="en-FI" smtClean="0"/>
              <a:t>31.5.2023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7EAF-BE4C-008B-364F-4ACAC266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A5A28-9827-6E48-B8E5-5C8D35DA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64FA-9E1E-E14E-BAEF-9061D5E6BB7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2146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1D9B-7C67-D314-99A8-7B7C4FB7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7C01B-BD10-EFF7-5FF6-0F078FDDE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BA69C-F20D-CBEC-D97E-99C50202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5390-36E9-3548-8E8A-430125435EF3}" type="datetimeFigureOut">
              <a:rPr lang="en-FI" smtClean="0"/>
              <a:t>31.5.2023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B9EC-3E25-63C4-0504-AA5FA6C6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9C17-2943-1966-F423-6149C775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64FA-9E1E-E14E-BAEF-9061D5E6BB7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8721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E63A2-634B-216E-E99D-E5F545875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25B1F-0880-E071-E74B-E270474A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8B0B1-CF51-E4C3-7B3F-90FDAB5E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5390-36E9-3548-8E8A-430125435EF3}" type="datetimeFigureOut">
              <a:rPr lang="en-FI" smtClean="0"/>
              <a:t>31.5.2023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F57F7-7409-F261-2E2D-BEB2E1E3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209A7-F656-C114-F205-1F84FABB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64FA-9E1E-E14E-BAEF-9061D5E6BB7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815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497C-6704-BD44-7804-3F779A80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2B65-2EEC-5A01-6CCE-3E543714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09607-675A-9EAC-34B0-2D62FE8E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5390-36E9-3548-8E8A-430125435EF3}" type="datetimeFigureOut">
              <a:rPr lang="en-FI" smtClean="0"/>
              <a:t>31.5.2023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34A0-1DB3-F1AE-BE01-ECF3AD9B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9407D-6D5C-FAD8-BBE5-F8ED43D1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64FA-9E1E-E14E-BAEF-9061D5E6BB7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7934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03E-5613-4CDC-328E-52BF62FA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000ED-1A49-499F-0D32-4DDE7E23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E290-529F-9634-00FD-6A203E74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5390-36E9-3548-8E8A-430125435EF3}" type="datetimeFigureOut">
              <a:rPr lang="en-FI" smtClean="0"/>
              <a:t>31.5.2023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8BBC-6E3F-1671-2786-3200D3B4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5EF0-F5C3-EA45-94C7-92887DC1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64FA-9E1E-E14E-BAEF-9061D5E6BB7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734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3359-1A95-38B3-07B8-ACA1AB14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8BC9-3FBC-EAC2-D7F4-FEAD121E5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E3D5E-2AB7-27F0-D32C-65F90C62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8F4EE-8841-05B9-1394-210862FA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5390-36E9-3548-8E8A-430125435EF3}" type="datetimeFigureOut">
              <a:rPr lang="en-FI" smtClean="0"/>
              <a:t>31.5.2023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CDE-0A40-1015-FDF2-0FAA86B8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D91C-E599-9DD3-F7EB-5375F184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64FA-9E1E-E14E-BAEF-9061D5E6BB7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6082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7FF5-8E48-A7FC-8443-D59D0788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A85F6-6F71-B195-7762-FDA8B7D3F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83B2B-BAC6-08C7-249F-F4912819D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BB00A-9D59-F3F0-09A2-74B775340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FEC51-6512-BD65-1162-10CA9E5A3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AA42E-BF50-CB38-DC0F-21D3DCB6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5390-36E9-3548-8E8A-430125435EF3}" type="datetimeFigureOut">
              <a:rPr lang="en-FI" smtClean="0"/>
              <a:t>31.5.2023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A807C-D672-8A7A-0D1E-6D29E3EB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760FF-F271-56C0-FCCE-9156AF93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64FA-9E1E-E14E-BAEF-9061D5E6BB7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821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F68A-1F04-9C17-741B-A4F8F90E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67694-AB0B-7095-206F-F63DB1D9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5390-36E9-3548-8E8A-430125435EF3}" type="datetimeFigureOut">
              <a:rPr lang="en-FI" smtClean="0"/>
              <a:t>31.5.2023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1F14B-C8F0-9F11-3F96-899A6611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36FF-4C05-E75C-5CF6-AD677610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64FA-9E1E-E14E-BAEF-9061D5E6BB7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144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4D416-0E50-21D2-02B5-85C83156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5390-36E9-3548-8E8A-430125435EF3}" type="datetimeFigureOut">
              <a:rPr lang="en-FI" smtClean="0"/>
              <a:t>31.5.2023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645CC-4F34-122A-01A7-52A2F7FC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75B0E-FF59-B325-B405-7E208B05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64FA-9E1E-E14E-BAEF-9061D5E6BB7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5338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1900-7CAD-1F9A-F3ED-5040185D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75AF5-1E16-EC39-3EEE-A5990CC6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F6EDD-C421-7F3F-F571-6EA43ED71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A6A93-9F26-1740-4636-9020854B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5390-36E9-3548-8E8A-430125435EF3}" type="datetimeFigureOut">
              <a:rPr lang="en-FI" smtClean="0"/>
              <a:t>31.5.2023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34FB-6870-3381-08BD-AD5E6FD1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DE72C-2AC9-397A-ABEC-42293A94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64FA-9E1E-E14E-BAEF-9061D5E6BB7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7676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16DE-3241-1CD5-0C64-92FB7027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74444-AE82-3235-5788-5C545E13A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5402-AA71-E68C-B3A2-8D19FCFB6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80D21-36EE-8A83-9F68-9032472D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5390-36E9-3548-8E8A-430125435EF3}" type="datetimeFigureOut">
              <a:rPr lang="en-FI" smtClean="0"/>
              <a:t>31.5.2023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E848-59E3-A082-8EA1-9647FB3B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0B47D-DE6A-BB34-5C1D-42F9158A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64FA-9E1E-E14E-BAEF-9061D5E6BB7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4137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D3CDD-17C1-C717-6B5F-5B66BDE1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F02FC-2315-E263-F925-F973D135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C7618-C80B-0AB5-7898-9C21D3094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85390-36E9-3548-8E8A-430125435EF3}" type="datetimeFigureOut">
              <a:rPr lang="en-FI" smtClean="0"/>
              <a:t>31.5.2023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F0192-B2E2-9517-3D39-3284F8611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40D18-F729-9F36-171D-400DEF2AA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64FA-9E1E-E14E-BAEF-9061D5E6BB7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9404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DE0AE-57F5-C5F9-F5E3-18F73CBE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" r="10946" b="774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D08A6-005C-5E65-5CF6-928C99819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FI" sz="4800"/>
              <a:t>Introduction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BAC33-438D-8AD3-7A07-EAFCA2A5B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FI" sz="2000"/>
              <a:t>1. Basics of R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819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9A4552B-7234-DDC2-6AE0-D7676E9C30F4}"/>
              </a:ext>
            </a:extLst>
          </p:cNvPr>
          <p:cNvSpPr/>
          <p:nvPr/>
        </p:nvSpPr>
        <p:spPr>
          <a:xfrm>
            <a:off x="556055" y="2651018"/>
            <a:ext cx="11084010" cy="1031296"/>
          </a:xfrm>
          <a:prstGeom prst="roundRect">
            <a:avLst/>
          </a:prstGeom>
          <a:solidFill>
            <a:srgbClr val="C9C9C9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6E741-C260-464E-8006-BDD17099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How to create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2414-8B6A-119B-ED10-4081C7A8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FI" dirty="0"/>
              <a:t>Use “</a:t>
            </a:r>
            <a:r>
              <a:rPr lang="en-FI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FI" dirty="0"/>
              <a:t>“ or “</a:t>
            </a:r>
            <a:r>
              <a:rPr lang="en-FI" b="1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FI" dirty="0"/>
              <a:t>” to assign a value to an object</a:t>
            </a:r>
          </a:p>
          <a:p>
            <a:pPr marL="0" indent="0">
              <a:buNone/>
            </a:pPr>
            <a:r>
              <a:rPr lang="en-FI" dirty="0"/>
              <a:t>Examples:</a:t>
            </a:r>
          </a:p>
          <a:p>
            <a:pPr marL="0" indent="0">
              <a:buNone/>
            </a:pPr>
            <a:endParaRPr lang="en-FI" sz="100" dirty="0"/>
          </a:p>
          <a:p>
            <a:pPr lvl="1"/>
            <a:r>
              <a:rPr lang="en-GB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FI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&lt;- 1</a:t>
            </a:r>
          </a:p>
          <a:p>
            <a:pPr lvl="1"/>
            <a:r>
              <a:rPr lang="en-GB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FI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</a:p>
          <a:p>
            <a:pPr lvl="1"/>
            <a:endParaRPr lang="en-FI" dirty="0">
              <a:solidFill>
                <a:schemeClr val="accent1"/>
              </a:solidFill>
              <a:cs typeface="Consolas" panose="020B0609020204030204" pitchFamily="49" charset="0"/>
            </a:endParaRPr>
          </a:p>
          <a:p>
            <a:r>
              <a:rPr lang="en-FI" dirty="0">
                <a:cs typeface="Consolas" panose="020B0609020204030204" pitchFamily="49" charset="0"/>
              </a:rPr>
              <a:t>Never use spaces in variable names!!! Better to use short meaningful names (but you can use long names)</a:t>
            </a:r>
          </a:p>
          <a:p>
            <a:r>
              <a:rPr lang="en-FI" dirty="0">
                <a:cs typeface="Consolas" panose="020B0609020204030204" pitchFamily="49" charset="0"/>
              </a:rPr>
              <a:t>Never use numbers only as variable names</a:t>
            </a:r>
          </a:p>
          <a:p>
            <a:pPr lvl="1"/>
            <a:r>
              <a:rPr lang="en-GB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FI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FI" sz="2800" dirty="0">
                <a:cs typeface="Consolas" panose="020B0609020204030204" pitchFamily="49" charset="0"/>
              </a:rPr>
              <a:t>is </a:t>
            </a:r>
            <a:r>
              <a:rPr lang="en-FI" sz="2800" dirty="0">
                <a:solidFill>
                  <a:schemeClr val="accent6"/>
                </a:solidFill>
                <a:cs typeface="Consolas" panose="020B0609020204030204" pitchFamily="49" charset="0"/>
              </a:rPr>
              <a:t>ok</a:t>
            </a:r>
          </a:p>
          <a:p>
            <a:pPr lvl="1"/>
            <a:r>
              <a:rPr lang="en-FI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FI" sz="2800" dirty="0">
                <a:cs typeface="Consolas" panose="020B0609020204030204" pitchFamily="49" charset="0"/>
              </a:rPr>
              <a:t> is </a:t>
            </a:r>
            <a:r>
              <a:rPr lang="en-FI" sz="2800" dirty="0">
                <a:solidFill>
                  <a:srgbClr val="FF0000"/>
                </a:solidFill>
                <a:cs typeface="Consolas" panose="020B0609020204030204" pitchFamily="49" charset="0"/>
              </a:rPr>
              <a:t>not ok</a:t>
            </a:r>
          </a:p>
          <a:p>
            <a:endParaRPr lang="en-FI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9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9D0472B-ADC1-C604-5B6C-A5EE484CB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" b="5618"/>
          <a:stretch/>
        </p:blipFill>
        <p:spPr bwMode="auto">
          <a:xfrm>
            <a:off x="943449" y="0"/>
            <a:ext cx="1002873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9AB4DE-B605-4E8E-738B-2C9DF92E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Let’s have a look at Rstudio</a:t>
            </a:r>
          </a:p>
        </p:txBody>
      </p:sp>
    </p:spTree>
    <p:extLst>
      <p:ext uri="{BB962C8B-B14F-4D97-AF65-F5344CB8AC3E}">
        <p14:creationId xmlns:p14="http://schemas.microsoft.com/office/powerpoint/2010/main" val="139280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E0D2A2-DA71-1EFC-EC0C-C03853279372}"/>
              </a:ext>
            </a:extLst>
          </p:cNvPr>
          <p:cNvSpPr/>
          <p:nvPr/>
        </p:nvSpPr>
        <p:spPr>
          <a:xfrm>
            <a:off x="556055" y="1600685"/>
            <a:ext cx="11084010" cy="2551185"/>
          </a:xfrm>
          <a:prstGeom prst="roundRect">
            <a:avLst/>
          </a:prstGeom>
          <a:solidFill>
            <a:srgbClr val="C9C9C9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63D71-F8AF-2F2B-7FE0-EB68AF76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How to explore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F8CC-FE3A-01ED-338E-2568BA94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FI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ead(</a:t>
            </a:r>
            <a:r>
              <a:rPr lang="en-FI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Your_data</a:t>
            </a:r>
            <a:r>
              <a:rPr lang="en-FI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FI" dirty="0"/>
              <a:t>#to see the first 5 rows of your data</a:t>
            </a:r>
          </a:p>
          <a:p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FI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ail(</a:t>
            </a:r>
            <a:r>
              <a:rPr lang="en-FI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Your_data</a:t>
            </a:r>
            <a:r>
              <a:rPr lang="en-FI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FI" dirty="0"/>
              <a:t>#to see the last 5 rows of your data</a:t>
            </a:r>
          </a:p>
          <a:p>
            <a:endParaRPr lang="en-FI" dirty="0"/>
          </a:p>
          <a:p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FI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ummary(</a:t>
            </a:r>
            <a:r>
              <a:rPr lang="en-FI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Your_data</a:t>
            </a:r>
            <a:r>
              <a:rPr lang="en-FI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FI" dirty="0"/>
              <a:t>#to get an overview of your data</a:t>
            </a:r>
          </a:p>
        </p:txBody>
      </p:sp>
    </p:spTree>
    <p:extLst>
      <p:ext uri="{BB962C8B-B14F-4D97-AF65-F5344CB8AC3E}">
        <p14:creationId xmlns:p14="http://schemas.microsoft.com/office/powerpoint/2010/main" val="117579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A6E6-68C9-0CD5-07EF-AC726DFF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How to do simple plots and histogram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DD42BDA-EB87-2BBC-F827-6B6E41F1A40A}"/>
              </a:ext>
            </a:extLst>
          </p:cNvPr>
          <p:cNvSpPr/>
          <p:nvPr/>
        </p:nvSpPr>
        <p:spPr>
          <a:xfrm>
            <a:off x="556055" y="1600685"/>
            <a:ext cx="11084010" cy="4892190"/>
          </a:xfrm>
          <a:prstGeom prst="roundRect">
            <a:avLst/>
          </a:prstGeom>
          <a:solidFill>
            <a:srgbClr val="C9C9C9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31CE22-B8B8-DC3B-BA35-0F099B500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plot(x = …, y = …)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#to plot a graph with a x- and 					   y-axis. You can specify use 					   type = ”l” for plotting lines, 				   type = ”p” for dots</a:t>
            </a:r>
          </a:p>
          <a:p>
            <a:endParaRPr lang="en-GB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hist(x=…, breaks =…)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#To plot a simple histogram, 						in the x put the data you are 					interested in, for the breaks 					you can put the number of 						unit you want to see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25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9D0472B-ADC1-C604-5B6C-A5EE484CB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" b="5618"/>
          <a:stretch/>
        </p:blipFill>
        <p:spPr bwMode="auto">
          <a:xfrm>
            <a:off x="943449" y="0"/>
            <a:ext cx="1002873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9AB4DE-B605-4E8E-738B-2C9DF92E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Let’s have a look at Rstudio</a:t>
            </a:r>
          </a:p>
        </p:txBody>
      </p:sp>
    </p:spTree>
    <p:extLst>
      <p:ext uri="{BB962C8B-B14F-4D97-AF65-F5344CB8AC3E}">
        <p14:creationId xmlns:p14="http://schemas.microsoft.com/office/powerpoint/2010/main" val="194890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EB41-DF23-C3B6-7E94-6F85AF35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How to do FOR and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D9E6-0614-CBFC-3773-7F0A908FC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If you want to iterate a calculation you can use loops</a:t>
            </a:r>
          </a:p>
          <a:p>
            <a:r>
              <a:rPr lang="en-FI" dirty="0"/>
              <a:t>FOR loops if you want to do it a certain number of times</a:t>
            </a:r>
          </a:p>
          <a:p>
            <a:endParaRPr lang="en-FI" dirty="0"/>
          </a:p>
          <a:p>
            <a:pPr marL="0" indent="0">
              <a:buNone/>
            </a:pPr>
            <a:endParaRPr lang="en-FI" dirty="0"/>
          </a:p>
          <a:p>
            <a:pPr marL="0" indent="0">
              <a:buNone/>
            </a:pPr>
            <a:endParaRPr lang="en-FI" dirty="0"/>
          </a:p>
          <a:p>
            <a:r>
              <a:rPr lang="en-FI" dirty="0"/>
              <a:t>WHILE loops if you want to make it until a condition has been reached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CAF2A3-A01A-B77E-3F01-0820736FCEC7}"/>
              </a:ext>
            </a:extLst>
          </p:cNvPr>
          <p:cNvSpPr/>
          <p:nvPr/>
        </p:nvSpPr>
        <p:spPr>
          <a:xfrm>
            <a:off x="685800" y="2803409"/>
            <a:ext cx="11084010" cy="1558526"/>
          </a:xfrm>
          <a:prstGeom prst="roundRect">
            <a:avLst/>
          </a:prstGeom>
          <a:solidFill>
            <a:srgbClr val="C9C9C9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8F7D6C-7E7F-30ED-69E4-0D3860D361C8}"/>
              </a:ext>
            </a:extLst>
          </p:cNvPr>
          <p:cNvSpPr txBox="1">
            <a:spLocks/>
          </p:cNvSpPr>
          <p:nvPr/>
        </p:nvSpPr>
        <p:spPr>
          <a:xfrm>
            <a:off x="970005" y="2829066"/>
            <a:ext cx="10515600" cy="1532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([index] in [start]:[end]){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stg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70C7DC-F87B-251C-3A42-AF14FDBC01DF}"/>
              </a:ext>
            </a:extLst>
          </p:cNvPr>
          <p:cNvSpPr/>
          <p:nvPr/>
        </p:nvSpPr>
        <p:spPr>
          <a:xfrm>
            <a:off x="685800" y="4934349"/>
            <a:ext cx="11084010" cy="1558526"/>
          </a:xfrm>
          <a:prstGeom prst="roundRect">
            <a:avLst/>
          </a:prstGeom>
          <a:solidFill>
            <a:srgbClr val="C9C9C9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2E24FC-0D1B-6E4E-8598-7236DBF673E4}"/>
              </a:ext>
            </a:extLst>
          </p:cNvPr>
          <p:cNvSpPr txBox="1">
            <a:spLocks/>
          </p:cNvSpPr>
          <p:nvPr/>
        </p:nvSpPr>
        <p:spPr>
          <a:xfrm>
            <a:off x="970005" y="4960006"/>
            <a:ext cx="10515600" cy="1532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(condition){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stg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430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EB41-DF23-C3B6-7E94-6F85AF35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Example of FOR and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D9E6-0614-CBFC-3773-7F0A908FC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FI" dirty="0"/>
          </a:p>
          <a:p>
            <a:r>
              <a:rPr lang="en-FI" dirty="0"/>
              <a:t>FOR loops if you want to do it a certain number of times</a:t>
            </a:r>
          </a:p>
          <a:p>
            <a:endParaRPr lang="en-FI" dirty="0"/>
          </a:p>
          <a:p>
            <a:pPr marL="0" indent="0">
              <a:buNone/>
            </a:pPr>
            <a:endParaRPr lang="en-FI" dirty="0"/>
          </a:p>
          <a:p>
            <a:pPr marL="0" indent="0">
              <a:buNone/>
            </a:pPr>
            <a:endParaRPr lang="en-FI" dirty="0"/>
          </a:p>
          <a:p>
            <a:r>
              <a:rPr lang="en-FI" dirty="0"/>
              <a:t>WHILE loops if you want to make it until a condition has been reached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CAF2A3-A01A-B77E-3F01-0820736FCEC7}"/>
              </a:ext>
            </a:extLst>
          </p:cNvPr>
          <p:cNvSpPr/>
          <p:nvPr/>
        </p:nvSpPr>
        <p:spPr>
          <a:xfrm>
            <a:off x="685800" y="2803409"/>
            <a:ext cx="11084010" cy="1558526"/>
          </a:xfrm>
          <a:prstGeom prst="roundRect">
            <a:avLst/>
          </a:prstGeom>
          <a:solidFill>
            <a:srgbClr val="C9C9C9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8F7D6C-7E7F-30ED-69E4-0D3860D361C8}"/>
              </a:ext>
            </a:extLst>
          </p:cNvPr>
          <p:cNvSpPr txBox="1">
            <a:spLocks/>
          </p:cNvSpPr>
          <p:nvPr/>
        </p:nvSpPr>
        <p:spPr>
          <a:xfrm>
            <a:off x="970005" y="2829066"/>
            <a:ext cx="10515600" cy="1532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1:100){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&lt;- </a:t>
            </a:r>
            <a:r>
              <a:rPr lang="en-GB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a+i</a:t>
            </a:r>
            <a:endParaRPr lang="en-GB" sz="2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70C7DC-F87B-251C-3A42-AF14FDBC01DF}"/>
              </a:ext>
            </a:extLst>
          </p:cNvPr>
          <p:cNvSpPr/>
          <p:nvPr/>
        </p:nvSpPr>
        <p:spPr>
          <a:xfrm>
            <a:off x="685800" y="4934349"/>
            <a:ext cx="11084010" cy="1558526"/>
          </a:xfrm>
          <a:prstGeom prst="roundRect">
            <a:avLst/>
          </a:prstGeom>
          <a:solidFill>
            <a:srgbClr val="C9C9C9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2E24FC-0D1B-6E4E-8598-7236DBF673E4}"/>
              </a:ext>
            </a:extLst>
          </p:cNvPr>
          <p:cNvSpPr txBox="1">
            <a:spLocks/>
          </p:cNvSpPr>
          <p:nvPr/>
        </p:nvSpPr>
        <p:spPr>
          <a:xfrm>
            <a:off x="970005" y="4960006"/>
            <a:ext cx="10515600" cy="1532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100){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&lt;- a+1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&lt;- b+1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55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EB6D-5D95-E75F-F2AE-FCF378D0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How to write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2370-8D97-1BBE-7225-D1FFE23F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Function can be used to automate task. So, you don’t have to write everything again</a:t>
            </a:r>
          </a:p>
          <a:p>
            <a:endParaRPr lang="en-FI" dirty="0"/>
          </a:p>
          <a:p>
            <a:endParaRPr lang="en-FI" dirty="0"/>
          </a:p>
          <a:p>
            <a:endParaRPr lang="en-FI" dirty="0"/>
          </a:p>
          <a:p>
            <a:endParaRPr lang="en-FI" dirty="0"/>
          </a:p>
          <a:p>
            <a:r>
              <a:rPr lang="en-FI" dirty="0"/>
              <a:t>To run it you then do:</a:t>
            </a:r>
          </a:p>
          <a:p>
            <a:endParaRPr lang="en-FI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DBB92F-6F34-F314-1C9B-C2779A3BEEEF}"/>
              </a:ext>
            </a:extLst>
          </p:cNvPr>
          <p:cNvSpPr/>
          <p:nvPr/>
        </p:nvSpPr>
        <p:spPr>
          <a:xfrm>
            <a:off x="685800" y="2803409"/>
            <a:ext cx="11084010" cy="1941586"/>
          </a:xfrm>
          <a:prstGeom prst="roundRect">
            <a:avLst/>
          </a:prstGeom>
          <a:solidFill>
            <a:srgbClr val="C9C9C9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121077-DBF4-2BB5-43C1-2356F9E5C620}"/>
              </a:ext>
            </a:extLst>
          </p:cNvPr>
          <p:cNvSpPr txBox="1">
            <a:spLocks/>
          </p:cNvSpPr>
          <p:nvPr/>
        </p:nvSpPr>
        <p:spPr>
          <a:xfrm>
            <a:off x="970005" y="2829066"/>
            <a:ext cx="10515600" cy="1915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&lt;- function(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#a and b are your parameters that you will be able to change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return(</a:t>
            </a:r>
            <a:r>
              <a:rPr lang="en-GB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GB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98F82F-BAE9-867C-04E1-F406A0F204A8}"/>
              </a:ext>
            </a:extLst>
          </p:cNvPr>
          <p:cNvSpPr/>
          <p:nvPr/>
        </p:nvSpPr>
        <p:spPr>
          <a:xfrm>
            <a:off x="706395" y="5262407"/>
            <a:ext cx="11084010" cy="693550"/>
          </a:xfrm>
          <a:prstGeom prst="roundRect">
            <a:avLst/>
          </a:prstGeom>
          <a:solidFill>
            <a:srgbClr val="C9C9C9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785DA9-E071-2D43-9730-8E46812A0B47}"/>
              </a:ext>
            </a:extLst>
          </p:cNvPr>
          <p:cNvSpPr txBox="1">
            <a:spLocks/>
          </p:cNvSpPr>
          <p:nvPr/>
        </p:nvSpPr>
        <p:spPr>
          <a:xfrm>
            <a:off x="990600" y="5349849"/>
            <a:ext cx="10515600" cy="434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7018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776D-ABD5-4677-5123-45F7FBD8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How to import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EC4C-54DB-6856-9D4B-F8C15A667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Let say you want to open your data in R</a:t>
            </a:r>
          </a:p>
          <a:p>
            <a:pPr marL="0" indent="0">
              <a:buNone/>
            </a:pPr>
            <a:endParaRPr lang="en-FI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F37041-8276-643F-8053-6BB01966FA09}"/>
              </a:ext>
            </a:extLst>
          </p:cNvPr>
          <p:cNvSpPr/>
          <p:nvPr/>
        </p:nvSpPr>
        <p:spPr>
          <a:xfrm>
            <a:off x="685800" y="2655128"/>
            <a:ext cx="11084010" cy="3028980"/>
          </a:xfrm>
          <a:prstGeom prst="roundRect">
            <a:avLst/>
          </a:prstGeom>
          <a:solidFill>
            <a:srgbClr val="C9C9C9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587573-B3AC-C77F-FBBE-9BE1827492BC}"/>
              </a:ext>
            </a:extLst>
          </p:cNvPr>
          <p:cNvSpPr txBox="1">
            <a:spLocks/>
          </p:cNvSpPr>
          <p:nvPr/>
        </p:nvSpPr>
        <p:spPr>
          <a:xfrm>
            <a:off x="951470" y="2680785"/>
            <a:ext cx="10515601" cy="3028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read.delim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= ,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#name and path to the file to open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header = ,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#does your file have header: TRUE 		  or FALSE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,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#how are the different values 				  separated: “,” or “;” etc.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dec = ,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#What symbol is used for decimals? 		 	  “.” or “,”</a:t>
            </a:r>
          </a:p>
        </p:txBody>
      </p:sp>
    </p:spTree>
    <p:extLst>
      <p:ext uri="{BB962C8B-B14F-4D97-AF65-F5344CB8AC3E}">
        <p14:creationId xmlns:p14="http://schemas.microsoft.com/office/powerpoint/2010/main" val="246913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8A7A-3CE3-FA7E-0975-1E4C5FC6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Installing R-Package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ECEF55-0C2F-25B4-381E-F10AD55C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86685"/>
            <a:ext cx="7772400" cy="49061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B8D827-CFED-BCCB-8ED0-6D582C8DA7BA}"/>
              </a:ext>
            </a:extLst>
          </p:cNvPr>
          <p:cNvCxnSpPr>
            <a:cxnSpLocks/>
          </p:cNvCxnSpPr>
          <p:nvPr/>
        </p:nvCxnSpPr>
        <p:spPr>
          <a:xfrm flipH="1">
            <a:off x="7164888" y="2542784"/>
            <a:ext cx="3344449" cy="13778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CCC5-D2F6-FEBE-E26D-AB2F10B2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What is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793F-D49E-1ECE-588C-8A2B9891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R is a language and environment for statistical computing and graphics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92865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6F6F-6500-0AB1-1E1A-ACC884B2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Installing R-packages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4ED3-3C02-DA3B-7A47-AD5BFF73C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You can also do it directly from the console using this command</a:t>
            </a:r>
          </a:p>
          <a:p>
            <a:endParaRPr lang="en-FI" dirty="0"/>
          </a:p>
          <a:p>
            <a:endParaRPr lang="en-FI" dirty="0"/>
          </a:p>
          <a:p>
            <a:endParaRPr lang="en-FI" dirty="0"/>
          </a:p>
          <a:p>
            <a:r>
              <a:rPr lang="en-FI" dirty="0"/>
              <a:t>If you want to download from github: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E59DE7E-82D4-BE33-D914-BE13DDCB4B27}"/>
              </a:ext>
            </a:extLst>
          </p:cNvPr>
          <p:cNvSpPr/>
          <p:nvPr/>
        </p:nvSpPr>
        <p:spPr>
          <a:xfrm>
            <a:off x="685800" y="2655128"/>
            <a:ext cx="11084010" cy="773872"/>
          </a:xfrm>
          <a:prstGeom prst="roundRect">
            <a:avLst/>
          </a:prstGeom>
          <a:solidFill>
            <a:srgbClr val="C9C9C9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0052B0-E910-EAA5-42BB-8C67CCA609F0}"/>
              </a:ext>
            </a:extLst>
          </p:cNvPr>
          <p:cNvSpPr txBox="1">
            <a:spLocks/>
          </p:cNvSpPr>
          <p:nvPr/>
        </p:nvSpPr>
        <p:spPr>
          <a:xfrm>
            <a:off x="951470" y="2680785"/>
            <a:ext cx="10515601" cy="74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95948D-9C31-5247-815D-A9CFFFB1E30B}"/>
              </a:ext>
            </a:extLst>
          </p:cNvPr>
          <p:cNvSpPr/>
          <p:nvPr/>
        </p:nvSpPr>
        <p:spPr>
          <a:xfrm>
            <a:off x="685800" y="4561172"/>
            <a:ext cx="11084010" cy="773872"/>
          </a:xfrm>
          <a:prstGeom prst="roundRect">
            <a:avLst/>
          </a:prstGeom>
          <a:solidFill>
            <a:srgbClr val="C9C9C9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F43EDE-A41F-FE52-B213-67241D33141A}"/>
              </a:ext>
            </a:extLst>
          </p:cNvPr>
          <p:cNvSpPr txBox="1">
            <a:spLocks/>
          </p:cNvSpPr>
          <p:nvPr/>
        </p:nvSpPr>
        <p:spPr>
          <a:xfrm>
            <a:off x="951470" y="4586829"/>
            <a:ext cx="10515601" cy="74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devtools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install_github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(”username/repo[/subdir]”)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6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6F6F-6500-0AB1-1E1A-ACC884B2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Loading an R-package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4ED3-3C02-DA3B-7A47-AD5BFF73C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You can import the whole package that way</a:t>
            </a:r>
          </a:p>
          <a:p>
            <a:endParaRPr lang="en-FI" dirty="0"/>
          </a:p>
          <a:p>
            <a:endParaRPr lang="en-FI" dirty="0"/>
          </a:p>
          <a:p>
            <a:endParaRPr lang="en-FI" dirty="0"/>
          </a:p>
          <a:p>
            <a:r>
              <a:rPr lang="en-FI" dirty="0"/>
              <a:t>Or just call the function you want in that package this way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E59DE7E-82D4-BE33-D914-BE13DDCB4B27}"/>
              </a:ext>
            </a:extLst>
          </p:cNvPr>
          <p:cNvSpPr/>
          <p:nvPr/>
        </p:nvSpPr>
        <p:spPr>
          <a:xfrm>
            <a:off x="685800" y="2655128"/>
            <a:ext cx="11084010" cy="773872"/>
          </a:xfrm>
          <a:prstGeom prst="roundRect">
            <a:avLst/>
          </a:prstGeom>
          <a:solidFill>
            <a:srgbClr val="C9C9C9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0052B0-E910-EAA5-42BB-8C67CCA609F0}"/>
              </a:ext>
            </a:extLst>
          </p:cNvPr>
          <p:cNvSpPr txBox="1">
            <a:spLocks/>
          </p:cNvSpPr>
          <p:nvPr/>
        </p:nvSpPr>
        <p:spPr>
          <a:xfrm>
            <a:off x="951470" y="2680785"/>
            <a:ext cx="10515601" cy="74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library(”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95948D-9C31-5247-815D-A9CFFFB1E30B}"/>
              </a:ext>
            </a:extLst>
          </p:cNvPr>
          <p:cNvSpPr/>
          <p:nvPr/>
        </p:nvSpPr>
        <p:spPr>
          <a:xfrm>
            <a:off x="685800" y="4561172"/>
            <a:ext cx="11084010" cy="773872"/>
          </a:xfrm>
          <a:prstGeom prst="roundRect">
            <a:avLst/>
          </a:prstGeom>
          <a:solidFill>
            <a:srgbClr val="C9C9C9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F43EDE-A41F-FE52-B213-67241D33141A}"/>
              </a:ext>
            </a:extLst>
          </p:cNvPr>
          <p:cNvSpPr txBox="1">
            <a:spLocks/>
          </p:cNvSpPr>
          <p:nvPr/>
        </p:nvSpPr>
        <p:spPr>
          <a:xfrm>
            <a:off x="951470" y="4586829"/>
            <a:ext cx="10515601" cy="74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::function()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7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6F6F-6500-0AB1-1E1A-ACC884B2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Accessing the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4ED3-3C02-DA3B-7A47-AD5BFF73C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In the console you can type:</a:t>
            </a:r>
          </a:p>
          <a:p>
            <a:endParaRPr lang="en-FI" dirty="0"/>
          </a:p>
          <a:p>
            <a:endParaRPr lang="en-FI" dirty="0"/>
          </a:p>
          <a:p>
            <a:endParaRPr lang="en-FI" dirty="0"/>
          </a:p>
          <a:p>
            <a:endParaRPr lang="en-FI" dirty="0"/>
          </a:p>
          <a:p>
            <a:r>
              <a:rPr lang="en-FI" dirty="0"/>
              <a:t>Or you can go directly in the help pannel and type the name of the function you want to check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E59DE7E-82D4-BE33-D914-BE13DDCB4B27}"/>
              </a:ext>
            </a:extLst>
          </p:cNvPr>
          <p:cNvSpPr/>
          <p:nvPr/>
        </p:nvSpPr>
        <p:spPr>
          <a:xfrm>
            <a:off x="685800" y="2655128"/>
            <a:ext cx="11084010" cy="1089782"/>
          </a:xfrm>
          <a:prstGeom prst="roundRect">
            <a:avLst/>
          </a:prstGeom>
          <a:solidFill>
            <a:srgbClr val="C9C9C9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0052B0-E910-EAA5-42BB-8C67CCA609F0}"/>
              </a:ext>
            </a:extLst>
          </p:cNvPr>
          <p:cNvSpPr txBox="1">
            <a:spLocks/>
          </p:cNvSpPr>
          <p:nvPr/>
        </p:nvSpPr>
        <p:spPr>
          <a:xfrm>
            <a:off x="951470" y="2680785"/>
            <a:ext cx="10515601" cy="103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::function()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?function()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24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EA87-0B6F-D7F1-0019-3186A009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AE70-A965-AC8E-901A-5AB8F43F3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rstudioapi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getActiveDocumentContext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()$path))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Set working directory </a:t>
            </a:r>
            <a:r>
              <a:rPr lang="en-GB" dirty="0"/>
              <a:t>to where your source file is located</a:t>
            </a:r>
          </a:p>
          <a:p>
            <a:endParaRPr lang="en-FI" dirty="0"/>
          </a:p>
          <a:p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FI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etwd()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show your working directory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Sys.time</a:t>
            </a:r>
            <a:r>
              <a:rPr lang="en-GB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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 give you the time at the moment you execute this command. It helps to measure the time it takes for a function to run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3498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CFAB-EB6F-60C8-F38E-06B4F0C1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How does it looks like?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1D94A29-9AE7-59DB-0685-4C735C3B0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9790" y="1535112"/>
            <a:ext cx="7932420" cy="495776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E65BBE-9795-7023-7E18-F68D43F83E7D}"/>
              </a:ext>
            </a:extLst>
          </p:cNvPr>
          <p:cNvCxnSpPr>
            <a:cxnSpLocks/>
          </p:cNvCxnSpPr>
          <p:nvPr/>
        </p:nvCxnSpPr>
        <p:spPr>
          <a:xfrm flipH="1">
            <a:off x="8458381" y="1433384"/>
            <a:ext cx="1711230" cy="142043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E5917B-1D4E-D1AF-7F4B-9404F9B4D2A4}"/>
              </a:ext>
            </a:extLst>
          </p:cNvPr>
          <p:cNvCxnSpPr>
            <a:cxnSpLocks/>
          </p:cNvCxnSpPr>
          <p:nvPr/>
        </p:nvCxnSpPr>
        <p:spPr>
          <a:xfrm flipH="1">
            <a:off x="8721992" y="5625854"/>
            <a:ext cx="160951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093697-777B-EAF2-3AB0-5372C9E0D694}"/>
              </a:ext>
            </a:extLst>
          </p:cNvPr>
          <p:cNvCxnSpPr>
            <a:cxnSpLocks/>
          </p:cNvCxnSpPr>
          <p:nvPr/>
        </p:nvCxnSpPr>
        <p:spPr>
          <a:xfrm>
            <a:off x="1559012" y="1877597"/>
            <a:ext cx="1645688" cy="53201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6EFDA-57B1-96A9-19FE-7B91F55048ED}"/>
              </a:ext>
            </a:extLst>
          </p:cNvPr>
          <p:cNvCxnSpPr>
            <a:cxnSpLocks/>
          </p:cNvCxnSpPr>
          <p:nvPr/>
        </p:nvCxnSpPr>
        <p:spPr>
          <a:xfrm flipV="1">
            <a:off x="1701114" y="5804061"/>
            <a:ext cx="1361484" cy="25075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F6349A-930A-53CD-D61C-9860BCB385E2}"/>
              </a:ext>
            </a:extLst>
          </p:cNvPr>
          <p:cNvSpPr txBox="1"/>
          <p:nvPr/>
        </p:nvSpPr>
        <p:spPr>
          <a:xfrm>
            <a:off x="524983" y="1441257"/>
            <a:ext cx="1319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400" b="1" dirty="0"/>
              <a:t>Script editor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E119B0-854A-C719-B63B-FFDA699B9143}"/>
              </a:ext>
            </a:extLst>
          </p:cNvPr>
          <p:cNvSpPr txBox="1"/>
          <p:nvPr/>
        </p:nvSpPr>
        <p:spPr>
          <a:xfrm>
            <a:off x="524983" y="5454646"/>
            <a:ext cx="1319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400" b="1" dirty="0"/>
              <a:t>Consol and terminal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09F901-1BBB-EA57-8A8C-AFC6F13387F1}"/>
              </a:ext>
            </a:extLst>
          </p:cNvPr>
          <p:cNvSpPr txBox="1"/>
          <p:nvPr/>
        </p:nvSpPr>
        <p:spPr>
          <a:xfrm>
            <a:off x="10210685" y="1202551"/>
            <a:ext cx="194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400" b="1" dirty="0"/>
              <a:t>Environment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9B32F3-A474-65ED-ECE8-850DD29401CC}"/>
              </a:ext>
            </a:extLst>
          </p:cNvPr>
          <p:cNvSpPr txBox="1"/>
          <p:nvPr/>
        </p:nvSpPr>
        <p:spPr>
          <a:xfrm>
            <a:off x="10331505" y="4732967"/>
            <a:ext cx="1942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400" b="1" dirty="0"/>
              <a:t>Files’, plots’ and packages’ management pane</a:t>
            </a:r>
          </a:p>
        </p:txBody>
      </p:sp>
    </p:spTree>
    <p:extLst>
      <p:ext uri="{BB962C8B-B14F-4D97-AF65-F5344CB8AC3E}">
        <p14:creationId xmlns:p14="http://schemas.microsoft.com/office/powerpoint/2010/main" val="288699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CFAB-EB6F-60C8-F38E-06B4F0C1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How does it looks like?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1D94A29-9AE7-59DB-0685-4C735C3B0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9790" y="1535112"/>
            <a:ext cx="7932420" cy="49577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FDA8FA-A1F8-E3FC-15A2-1013B9B10DC5}"/>
              </a:ext>
            </a:extLst>
          </p:cNvPr>
          <p:cNvSpPr/>
          <p:nvPr/>
        </p:nvSpPr>
        <p:spPr>
          <a:xfrm>
            <a:off x="7203989" y="3429000"/>
            <a:ext cx="2858221" cy="306387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0288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66AA-EACD-45C5-B64C-77EF80A4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How does it looks like?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4F865A-09B2-6824-29E2-31605CC87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759" t="38511"/>
          <a:stretch/>
        </p:blipFill>
        <p:spPr>
          <a:xfrm>
            <a:off x="3796075" y="1847252"/>
            <a:ext cx="4599850" cy="487785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8E7331-71A7-A6AC-3A6D-D638BAE3AF88}"/>
              </a:ext>
            </a:extLst>
          </p:cNvPr>
          <p:cNvSpPr/>
          <p:nvPr/>
        </p:nvSpPr>
        <p:spPr>
          <a:xfrm>
            <a:off x="3759200" y="1857829"/>
            <a:ext cx="609600" cy="29028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4C698C-C9D0-36F7-6B64-1AFFEE5CC55C}"/>
              </a:ext>
            </a:extLst>
          </p:cNvPr>
          <p:cNvSpPr/>
          <p:nvPr/>
        </p:nvSpPr>
        <p:spPr>
          <a:xfrm>
            <a:off x="4136768" y="1851793"/>
            <a:ext cx="609600" cy="29028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7B92DD-9EFE-B8D5-6DC6-A6887B59BF89}"/>
              </a:ext>
            </a:extLst>
          </p:cNvPr>
          <p:cNvSpPr/>
          <p:nvPr/>
        </p:nvSpPr>
        <p:spPr>
          <a:xfrm>
            <a:off x="4660065" y="1851792"/>
            <a:ext cx="609600" cy="29028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EB57A3-4A33-A59F-0FCA-9A2E723C7503}"/>
              </a:ext>
            </a:extLst>
          </p:cNvPr>
          <p:cNvSpPr/>
          <p:nvPr/>
        </p:nvSpPr>
        <p:spPr>
          <a:xfrm>
            <a:off x="5159829" y="1862655"/>
            <a:ext cx="609600" cy="29028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5856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BA27-FFD1-23C5-A18D-A751FE3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What is a package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B624-7595-D5F9-57AB-763CDD5F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It is a set of reusable functions.</a:t>
            </a:r>
          </a:p>
          <a:p>
            <a:endParaRPr lang="en-FI" dirty="0"/>
          </a:p>
          <a:p>
            <a:r>
              <a:rPr lang="en-FI" dirty="0"/>
              <a:t>It can also contain some data a</a:t>
            </a:r>
            <a:r>
              <a:rPr lang="en-GB" dirty="0" err="1"/>
              <a:t>nd</a:t>
            </a:r>
            <a:r>
              <a:rPr lang="en-FI" dirty="0"/>
              <a:t> a preset environment.</a:t>
            </a:r>
          </a:p>
        </p:txBody>
      </p:sp>
    </p:spTree>
    <p:extLst>
      <p:ext uri="{BB962C8B-B14F-4D97-AF65-F5344CB8AC3E}">
        <p14:creationId xmlns:p14="http://schemas.microsoft.com/office/powerpoint/2010/main" val="420943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9D0472B-ADC1-C604-5B6C-A5EE484CB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" b="5618"/>
          <a:stretch/>
        </p:blipFill>
        <p:spPr bwMode="auto">
          <a:xfrm>
            <a:off x="943449" y="0"/>
            <a:ext cx="1002873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9AB4DE-B605-4E8E-738B-2C9DF92E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Let’s have a look at Rstudio</a:t>
            </a:r>
          </a:p>
        </p:txBody>
      </p:sp>
    </p:spTree>
    <p:extLst>
      <p:ext uri="{BB962C8B-B14F-4D97-AF65-F5344CB8AC3E}">
        <p14:creationId xmlns:p14="http://schemas.microsoft.com/office/powerpoint/2010/main" val="2128772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677E-8894-72CF-411A-9014971E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/>
              <a:t>What are the data types in R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169E-4003-7B88-69E7-1B894A546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333333"/>
                </a:solidFill>
                <a:latin typeface="Helvetica Neue" panose="02000503000000020004" pitchFamily="2" charset="0"/>
              </a:rPr>
              <a:t>c</a:t>
            </a:r>
            <a:r>
              <a:rPr lang="en-GB" b="1" u="sng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haracter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(“a”, “hello”)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sng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numeric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(real or decimal) (“-2”, ”2”, “2.15”)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333333"/>
                </a:solidFill>
                <a:latin typeface="Helvetica Neue" panose="02000503000000020004" pitchFamily="2" charset="0"/>
              </a:rPr>
              <a:t>i</a:t>
            </a:r>
            <a:r>
              <a:rPr lang="en-GB" b="1" i="0" u="sng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nteger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(“2”) 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  <a:sym typeface="Wingdings" pitchFamily="2" charset="2"/>
              </a:rPr>
              <a:t> “2L” where the L tell R to store </a:t>
            </a:r>
            <a:r>
              <a:rPr lang="en-GB" dirty="0">
                <a:solidFill>
                  <a:srgbClr val="333333"/>
                </a:solidFill>
                <a:latin typeface="Helvetica Neue" panose="02000503000000020004" pitchFamily="2" charset="0"/>
                <a:sym typeface="Wingdings" pitchFamily="2" charset="2"/>
              </a:rPr>
              <a:t>the number as 				an integer</a:t>
            </a:r>
            <a:endParaRPr lang="en-GB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333333"/>
                </a:solidFill>
                <a:latin typeface="Helvetica Neue" panose="02000503000000020004" pitchFamily="2" charset="0"/>
              </a:rPr>
              <a:t>l</a:t>
            </a:r>
            <a:r>
              <a:rPr lang="en-GB" b="1" i="0" u="sng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ogical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(“TRUE”,”FALSE”)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333333"/>
                </a:solidFill>
                <a:latin typeface="Helvetica Neue" panose="02000503000000020004" pitchFamily="2" charset="0"/>
              </a:rPr>
              <a:t>c</a:t>
            </a:r>
            <a:r>
              <a:rPr lang="en-GB" b="1" i="0" u="sng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omplex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(“1+4i”)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87444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A306-3962-1937-AA1C-858FB915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What are the different kinds of objects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3606-5F8A-8CB2-2064-599EAA402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sng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atomic vector</a:t>
            </a:r>
            <a:r>
              <a:rPr lang="en-GB" i="0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 vector of data </a:t>
            </a:r>
            <a:r>
              <a:rPr lang="en-GB" i="0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GB" i="0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i="0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c(obj_1, … ,</a:t>
            </a:r>
            <a:r>
              <a:rPr lang="en-GB" i="0" strike="noStrike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obj_n</a:t>
            </a:r>
            <a:r>
              <a:rPr lang="en-GB" i="0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GB" i="0" strike="noStrike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333333"/>
                </a:solidFill>
                <a:latin typeface="Helvetica Neue" panose="02000503000000020004" pitchFamily="2" charset="0"/>
              </a:rPr>
              <a:t>l</a:t>
            </a:r>
            <a:r>
              <a:rPr lang="en-GB" b="1" i="0" u="sng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ist</a:t>
            </a:r>
            <a:r>
              <a:rPr lang="en-GB" i="0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 group together R objects </a:t>
            </a:r>
            <a:r>
              <a:rPr lang="en-GB" i="0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  <a:sym typeface="Wingdings" pitchFamily="2" charset="2"/>
              </a:rPr>
              <a:t> </a:t>
            </a:r>
            <a:r>
              <a:rPr lang="en-GB" i="0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list(obj_1, … ,</a:t>
            </a:r>
            <a:r>
              <a:rPr lang="en-GB" i="0" strike="noStrike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obj_n</a:t>
            </a:r>
            <a:r>
              <a:rPr lang="en-GB" i="0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GB" i="0" strike="noStrike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sng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matrix</a:t>
            </a:r>
            <a:r>
              <a:rPr lang="en-GB" b="1" i="0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GB" i="0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store data in a 2-dimensional space </a:t>
            </a:r>
            <a:r>
              <a:rPr lang="en-GB" i="0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  <a:sym typeface="Wingdings" pitchFamily="2" charset="2"/>
              </a:rPr>
              <a:t> </a:t>
            </a:r>
            <a:r>
              <a:rPr lang="en-GB" i="0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matrix(data, </a:t>
            </a:r>
            <a:r>
              <a:rPr lang="en-GB" i="0" strike="noStrike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nrow</a:t>
            </a:r>
            <a:r>
              <a:rPr lang="en-GB" i="0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x, </a:t>
            </a:r>
            <a:r>
              <a:rPr lang="en-GB" i="0" strike="noStrike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ncol</a:t>
            </a:r>
            <a:r>
              <a:rPr lang="en-GB" i="0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y)</a:t>
            </a:r>
            <a:endParaRPr lang="en-GB" b="1" i="0" strike="noStrike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333333"/>
                </a:solidFill>
                <a:latin typeface="Helvetica Neue" panose="02000503000000020004" pitchFamily="2" charset="0"/>
              </a:rPr>
              <a:t>array</a:t>
            </a:r>
            <a:r>
              <a:rPr lang="en-GB" b="1" dirty="0">
                <a:solidFill>
                  <a:srgbClr val="333333"/>
                </a:solidFill>
                <a:latin typeface="Helvetica Neue" panose="02000503000000020004" pitchFamily="2" charset="0"/>
              </a:rPr>
              <a:t>: </a:t>
            </a:r>
            <a:r>
              <a:rPr lang="en-GB" dirty="0">
                <a:solidFill>
                  <a:srgbClr val="333333"/>
                </a:solidFill>
                <a:latin typeface="Helvetica Neue" panose="02000503000000020004" pitchFamily="2" charset="0"/>
              </a:rPr>
              <a:t>to store data in n-dimensions –&gt; 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array(data, dim = )</a:t>
            </a:r>
            <a:endParaRPr lang="en-GB" i="0" strike="noStrike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sng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data frame</a:t>
            </a:r>
            <a:r>
              <a:rPr lang="en-GB" i="0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 2-dimensional version of lists </a:t>
            </a:r>
            <a:r>
              <a:rPr lang="en-GB" i="0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  <a:sym typeface="Wingdings" pitchFamily="2" charset="2"/>
              </a:rPr>
              <a:t> </a:t>
            </a:r>
            <a:r>
              <a:rPr lang="en-GB" i="0" strike="noStrike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data.frame</a:t>
            </a:r>
            <a:r>
              <a:rPr lang="en-GB" i="0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(name_obj1 = obj_1, … </a:t>
            </a:r>
            <a:r>
              <a:rPr lang="en-GB" i="0" strike="noStrike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name_objn</a:t>
            </a:r>
            <a:r>
              <a:rPr lang="en-GB" i="0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GB" i="0" strike="noStrike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obj_n</a:t>
            </a:r>
            <a:r>
              <a:rPr lang="en-GB" i="0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GB" i="0" strike="noStrike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333333"/>
                </a:solidFill>
                <a:latin typeface="Helvetica Neue" panose="02000503000000020004" pitchFamily="2" charset="0"/>
              </a:rPr>
              <a:t>f</a:t>
            </a:r>
            <a:r>
              <a:rPr lang="en-GB" b="1" i="0" u="sng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actors</a:t>
            </a:r>
            <a:r>
              <a:rPr lang="en-GB" i="0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 it is a vector where each values is a category and a hierarchy can exist between this categories </a:t>
            </a:r>
            <a:r>
              <a:rPr lang="en-GB" i="0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  <a:sym typeface="Wingdings" pitchFamily="2" charset="2"/>
              </a:rPr>
              <a:t> </a:t>
            </a:r>
            <a:r>
              <a:rPr lang="en-GB" i="0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factor(data, level = [here you put a vector with your level in the order </a:t>
            </a:r>
            <a:r>
              <a:rPr lang="en-GB" i="0" strike="noStrike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you wish])</a:t>
            </a:r>
            <a:endParaRPr lang="en-GB" i="0" strike="noStrike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2539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15446</TotalTime>
  <Words>1033</Words>
  <Application>Microsoft Macintosh PowerPoint</Application>
  <PresentationFormat>Widescreen</PresentationFormat>
  <Paragraphs>135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Helvetica Neue</vt:lpstr>
      <vt:lpstr>Office Theme</vt:lpstr>
      <vt:lpstr>Introduction to R</vt:lpstr>
      <vt:lpstr>What is R</vt:lpstr>
      <vt:lpstr>How does it looks like?</vt:lpstr>
      <vt:lpstr>How does it looks like?</vt:lpstr>
      <vt:lpstr>How does it looks like?</vt:lpstr>
      <vt:lpstr>What is a package in R</vt:lpstr>
      <vt:lpstr>Let’s have a look at Rstudio</vt:lpstr>
      <vt:lpstr>What are the data types in R</vt:lpstr>
      <vt:lpstr>What are the different kinds of objects in R</vt:lpstr>
      <vt:lpstr>How to create an object</vt:lpstr>
      <vt:lpstr>Let’s have a look at Rstudio</vt:lpstr>
      <vt:lpstr>How to explore your data</vt:lpstr>
      <vt:lpstr>How to do simple plots and histogram</vt:lpstr>
      <vt:lpstr>Let’s have a look at Rstudio</vt:lpstr>
      <vt:lpstr>How to do FOR and WHILE loops</vt:lpstr>
      <vt:lpstr>Example of FOR and WHILE loops</vt:lpstr>
      <vt:lpstr>How to write a function</vt:lpstr>
      <vt:lpstr>How to import data in R</vt:lpstr>
      <vt:lpstr>Installing R-Package</vt:lpstr>
      <vt:lpstr>Installing R-packages</vt:lpstr>
      <vt:lpstr>Loading an R-package</vt:lpstr>
      <vt:lpstr>Accessing the documentation </vt:lpstr>
      <vt:lpstr>Useful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Merrien, Thomas</dc:creator>
  <cp:lastModifiedBy>Merrien, Thomas</cp:lastModifiedBy>
  <cp:revision>29</cp:revision>
  <dcterms:created xsi:type="dcterms:W3CDTF">2023-04-14T08:18:11Z</dcterms:created>
  <dcterms:modified xsi:type="dcterms:W3CDTF">2023-06-01T06:35:18Z</dcterms:modified>
</cp:coreProperties>
</file>