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7" r:id="rId2"/>
    <p:sldId id="479" r:id="rId3"/>
    <p:sldId id="323" r:id="rId4"/>
    <p:sldId id="403" r:id="rId5"/>
    <p:sldId id="404" r:id="rId6"/>
    <p:sldId id="325" r:id="rId7"/>
    <p:sldId id="326" r:id="rId8"/>
    <p:sldId id="327" r:id="rId9"/>
    <p:sldId id="328" r:id="rId10"/>
    <p:sldId id="405" r:id="rId11"/>
    <p:sldId id="383" r:id="rId12"/>
    <p:sldId id="406" r:id="rId13"/>
    <p:sldId id="407" r:id="rId14"/>
    <p:sldId id="389" r:id="rId15"/>
    <p:sldId id="388" r:id="rId16"/>
    <p:sldId id="330" r:id="rId17"/>
    <p:sldId id="411" r:id="rId18"/>
    <p:sldId id="391" r:id="rId19"/>
    <p:sldId id="408" r:id="rId20"/>
    <p:sldId id="392" r:id="rId21"/>
    <p:sldId id="409" r:id="rId22"/>
    <p:sldId id="410" r:id="rId23"/>
    <p:sldId id="425" r:id="rId24"/>
    <p:sldId id="393" r:id="rId25"/>
    <p:sldId id="420" r:id="rId26"/>
    <p:sldId id="374" r:id="rId27"/>
    <p:sldId id="429" r:id="rId28"/>
    <p:sldId id="430" r:id="rId29"/>
    <p:sldId id="412" r:id="rId30"/>
    <p:sldId id="431" r:id="rId31"/>
    <p:sldId id="426" r:id="rId32"/>
    <p:sldId id="428" r:id="rId33"/>
    <p:sldId id="427" r:id="rId34"/>
    <p:sldId id="331" r:id="rId35"/>
    <p:sldId id="432" r:id="rId36"/>
    <p:sldId id="401" r:id="rId37"/>
    <p:sldId id="458" r:id="rId38"/>
    <p:sldId id="457" r:id="rId39"/>
    <p:sldId id="454" r:id="rId40"/>
    <p:sldId id="476" r:id="rId41"/>
    <p:sldId id="478" r:id="rId42"/>
    <p:sldId id="477" r:id="rId43"/>
    <p:sldId id="481" r:id="rId44"/>
    <p:sldId id="482" r:id="rId45"/>
    <p:sldId id="483" r:id="rId46"/>
    <p:sldId id="484" r:id="rId47"/>
    <p:sldId id="485" r:id="rId48"/>
    <p:sldId id="487" r:id="rId49"/>
    <p:sldId id="488" r:id="rId50"/>
    <p:sldId id="489" r:id="rId51"/>
    <p:sldId id="490" r:id="rId52"/>
    <p:sldId id="491" r:id="rId53"/>
    <p:sldId id="492" r:id="rId54"/>
    <p:sldId id="495" r:id="rId55"/>
    <p:sldId id="493" r:id="rId56"/>
    <p:sldId id="494" r:id="rId57"/>
    <p:sldId id="496" r:id="rId58"/>
  </p:sldIdLst>
  <p:sldSz cx="12192000" cy="6858000"/>
  <p:notesSz cx="7010400" cy="9223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BBFA-3B3E-4785-8409-7E2824AF9AE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A8A-0C64-44F2-935A-A6507E92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8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BBFA-3B3E-4785-8409-7E2824AF9AE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A8A-0C64-44F2-935A-A6507E92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7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BBFA-3B3E-4785-8409-7E2824AF9AE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A8A-0C64-44F2-935A-A6507E92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4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BBFA-3B3E-4785-8409-7E2824AF9AE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A8A-0C64-44F2-935A-A6507E92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3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BBFA-3B3E-4785-8409-7E2824AF9AE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A8A-0C64-44F2-935A-A6507E92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1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BBFA-3B3E-4785-8409-7E2824AF9AE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A8A-0C64-44F2-935A-A6507E92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BBFA-3B3E-4785-8409-7E2824AF9AE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A8A-0C64-44F2-935A-A6507E92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BBFA-3B3E-4785-8409-7E2824AF9AE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A8A-0C64-44F2-935A-A6507E92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BBFA-3B3E-4785-8409-7E2824AF9AE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A8A-0C64-44F2-935A-A6507E92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BBFA-3B3E-4785-8409-7E2824AF9AE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A8A-0C64-44F2-935A-A6507E92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3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BBFA-3B3E-4785-8409-7E2824AF9AE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A8A-0C64-44F2-935A-A6507E92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3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5BBFA-3B3E-4785-8409-7E2824AF9AE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47A8A-0C64-44F2-935A-A6507E92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9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7" Type="http://schemas.openxmlformats.org/officeDocument/2006/relationships/image" Target="../media/image8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0.png"/><Relationship Id="rId5" Type="http://schemas.openxmlformats.org/officeDocument/2006/relationships/image" Target="../media/image820.png"/><Relationship Id="rId4" Type="http://schemas.openxmlformats.org/officeDocument/2006/relationships/image" Target="../media/image8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71.png"/><Relationship Id="rId2" Type="http://schemas.openxmlformats.org/officeDocument/2006/relationships/image" Target="../media/image8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4" Type="http://schemas.openxmlformats.org/officeDocument/2006/relationships/image" Target="../media/image8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2.png"/><Relationship Id="rId7" Type="http://schemas.openxmlformats.org/officeDocument/2006/relationships/image" Target="../media/image8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1.png"/><Relationship Id="rId10" Type="http://schemas.openxmlformats.org/officeDocument/2006/relationships/image" Target="../media/image92.png"/><Relationship Id="rId4" Type="http://schemas.openxmlformats.org/officeDocument/2006/relationships/image" Target="../media/image6.png"/><Relationship Id="rId9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870.png"/><Relationship Id="rId4" Type="http://schemas.openxmlformats.org/officeDocument/2006/relationships/image" Target="../media/image8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542" y="1733777"/>
            <a:ext cx="6770915" cy="3390446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ea typeface="BatangChe" panose="02030609000101010101" pitchFamily="49" charset="-127"/>
              </a:rPr>
              <a:t/>
            </a:r>
            <a:br>
              <a:rPr lang="en-US" sz="6000" dirty="0">
                <a:ea typeface="BatangChe" panose="02030609000101010101" pitchFamily="49" charset="-127"/>
              </a:rPr>
            </a:br>
            <a:r>
              <a:rPr lang="en-US" sz="6000" dirty="0">
                <a:ea typeface="BatangChe" panose="02030609000101010101" pitchFamily="49" charset="-127"/>
              </a:rPr>
              <a:t>Illustrative Example</a:t>
            </a:r>
            <a:br>
              <a:rPr lang="en-US" sz="6000" dirty="0">
                <a:ea typeface="BatangChe" panose="02030609000101010101" pitchFamily="49" charset="-127"/>
              </a:rPr>
            </a:br>
            <a:r>
              <a:rPr lang="en-US" sz="6000" dirty="0">
                <a:ea typeface="BatangChe" panose="02030609000101010101" pitchFamily="49" charset="-127"/>
              </a:rPr>
              <a:t/>
            </a:r>
            <a:br>
              <a:rPr lang="en-US" sz="6000" dirty="0">
                <a:ea typeface="BatangChe" panose="02030609000101010101" pitchFamily="49" charset="-127"/>
              </a:rPr>
            </a:br>
            <a:r>
              <a:rPr lang="en-US" sz="3600" dirty="0">
                <a:ea typeface="BatangChe" panose="02030609000101010101" pitchFamily="49" charset="-127"/>
              </a:rPr>
              <a:t>(Simpler Setting)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F2633D-90B5-418A-A7D1-0C688EC4E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394" y="1697146"/>
            <a:ext cx="7687164" cy="4626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Che" panose="02030609000101010101" pitchFamily="49" charset="-127"/>
              </a:rPr>
              <a:t>Illustrative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0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Che" panose="02030609000101010101" pitchFamily="49" charset="-127"/>
              </a:rPr>
              <a:t>Two-way ANOVA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41183" cy="4452711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en-US" sz="100" dirty="0">
                  <a:latin typeface="+mj-lt"/>
                  <a:ea typeface="BatangChe" panose="02030609000101010101" pitchFamily="49" charset="-127"/>
                </a:endParaRPr>
              </a:p>
              <a:p>
                <a:pPr marL="0" indent="0">
                  <a:buNone/>
                </a:pPr>
                <a:endParaRPr lang="en-US" sz="100" dirty="0">
                  <a:latin typeface="BatangChe" panose="02030609000101010101" pitchFamily="49" charset="-127"/>
                  <a:ea typeface="BatangChe" panose="02030609000101010101" pitchFamily="49" charset="-127"/>
                </a:endParaRPr>
              </a:p>
              <a:p>
                <a:pPr lvl="1"/>
                <a:r>
                  <a:rPr lang="en-US" sz="3000" b="0" dirty="0">
                    <a:latin typeface="+mj-lt"/>
                    <a:ea typeface="BatangChe" panose="02030609000101010101" pitchFamily="49" charset="-127"/>
                  </a:rPr>
                  <a:t>Traditional Model – With Interaction</a:t>
                </a:r>
              </a:p>
              <a:p>
                <a:pPr lvl="1"/>
                <a:endParaRPr lang="en-US" sz="600" b="0" dirty="0">
                  <a:latin typeface="+mj-lt"/>
                  <a:ea typeface="BatangChe" panose="02030609000101010101" pitchFamily="49" charset="-127"/>
                </a:endParaRPr>
              </a:p>
              <a:p>
                <a:pPr marL="0" indent="0" algn="ctr">
                  <a:buNone/>
                </a:pPr>
                <a:r>
                  <a:rPr lang="en-US" sz="2600" b="0" dirty="0">
                    <a:ea typeface="BatangChe" panose="02030609000101010101" pitchFamily="49" charset="-127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BatangChe" panose="02030609000101010101" pitchFamily="49" charset="-127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BatangChe" panose="02030609000101010101" pitchFamily="49" charset="-127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BatangChe" panose="02030609000101010101" pitchFamily="49" charset="-127"/>
                          </a:rPr>
                          <m:t>𝑡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BatangChe" panose="02030609000101010101" pitchFamily="49" charset="-127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BatangChe" panose="02030609000101010101" pitchFamily="49" charset="-127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5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600" dirty="0">
                    <a:ea typeface="BatangChe" panose="02030609000101010101" pitchFamily="49" charset="-127"/>
                  </a:rPr>
                  <a:t>           			         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BatangChe" panose="02030609000101010101" pitchFamily="49" charset="-127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  <a:ea typeface="BatangChe" panose="02030609000101010101" pitchFamily="49" charset="-127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5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600" b="0" dirty="0">
                    <a:ea typeface="Cambria Math" panose="02040503050406030204" pitchFamily="18" charset="0"/>
                  </a:rPr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600" dirty="0">
                  <a:latin typeface="BatangChe" panose="02030609000101010101" pitchFamily="49" charset="-127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endParaRPr lang="en-US" sz="100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  <a:ea typeface="BatangChe" panose="02030609000101010101" pitchFamily="49" charset="-127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 = overall mean</a:t>
                </a:r>
              </a:p>
              <a:p>
                <a:pPr marL="457200" lvl="1" indent="0">
                  <a:buNone/>
                </a:pPr>
                <a:r>
                  <a:rPr lang="en-US" sz="900" dirty="0">
                    <a:latin typeface="+mj-lt"/>
                    <a:ea typeface="BatangChe" panose="02030609000101010101" pitchFamily="49" charset="-127"/>
                  </a:rPr>
                  <a:t>	</a:t>
                </a: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 = deviation from overall mean for </a:t>
                </a:r>
                <a:r>
                  <a:rPr lang="en-US" sz="2600" dirty="0" err="1">
                    <a:latin typeface="+mj-lt"/>
                    <a:ea typeface="BatangChe" panose="02030609000101010101" pitchFamily="49" charset="-127"/>
                  </a:rPr>
                  <a:t>i</a:t>
                </a:r>
                <a:r>
                  <a:rPr lang="en-US" sz="2600" baseline="30000" dirty="0" err="1">
                    <a:latin typeface="+mj-lt"/>
                    <a:ea typeface="BatangChe" panose="02030609000101010101" pitchFamily="49" charset="-127"/>
                  </a:rPr>
                  <a:t>th</a:t>
                </a:r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 level of Factor 1</a:t>
                </a:r>
              </a:p>
              <a:p>
                <a:pPr marL="457200" lvl="1" indent="0">
                  <a:buNone/>
                </a:pPr>
                <a:endParaRPr lang="en-US" sz="90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r>
                  <a:rPr lang="en-US" sz="26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 = deviation from overall mean for </a:t>
                </a:r>
                <a:r>
                  <a:rPr lang="en-US" sz="2600" dirty="0" err="1">
                    <a:latin typeface="+mj-lt"/>
                    <a:ea typeface="BatangChe" panose="02030609000101010101" pitchFamily="49" charset="-127"/>
                  </a:rPr>
                  <a:t>j</a:t>
                </a:r>
                <a:r>
                  <a:rPr lang="en-US" sz="2600" baseline="30000" dirty="0" err="1">
                    <a:latin typeface="+mj-lt"/>
                    <a:ea typeface="BatangChe" panose="02030609000101010101" pitchFamily="49" charset="-127"/>
                  </a:rPr>
                  <a:t>th</a:t>
                </a:r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 level of Factor 2</a:t>
                </a:r>
              </a:p>
              <a:p>
                <a:pPr marL="457200" lvl="1" indent="0">
                  <a:buNone/>
                </a:pPr>
                <a:endParaRPr lang="en-US" sz="90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= extra deviation specific to </a:t>
                </a:r>
                <a:r>
                  <a:rPr lang="en-US" sz="2600" dirty="0" err="1">
                    <a:latin typeface="+mj-lt"/>
                    <a:ea typeface="BatangChe" panose="02030609000101010101" pitchFamily="49" charset="-127"/>
                  </a:rPr>
                  <a:t>i</a:t>
                </a:r>
                <a:r>
                  <a:rPr lang="en-US" sz="2600" baseline="30000" dirty="0" err="1">
                    <a:latin typeface="+mj-lt"/>
                    <a:ea typeface="BatangChe" panose="02030609000101010101" pitchFamily="49" charset="-127"/>
                  </a:rPr>
                  <a:t>th</a:t>
                </a:r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 level of Factor 1 and </a:t>
                </a:r>
                <a:r>
                  <a:rPr lang="en-US" sz="2600" dirty="0" err="1">
                    <a:latin typeface="+mj-lt"/>
                    <a:ea typeface="BatangChe" panose="02030609000101010101" pitchFamily="49" charset="-127"/>
                  </a:rPr>
                  <a:t>j</a:t>
                </a:r>
                <a:r>
                  <a:rPr lang="en-US" sz="2600" baseline="30000" dirty="0" err="1">
                    <a:latin typeface="+mj-lt"/>
                    <a:ea typeface="BatangChe" panose="02030609000101010101" pitchFamily="49" charset="-127"/>
                  </a:rPr>
                  <a:t>th</a:t>
                </a:r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 level of Factor 2</a:t>
                </a:r>
              </a:p>
              <a:p>
                <a:pPr marL="457200" lvl="1" indent="0">
                  <a:buNone/>
                </a:pPr>
                <a:endParaRPr lang="en-US" sz="260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+mj-lt"/>
                  <a:ea typeface="BatangChe" panose="02030609000101010101" pitchFamily="49" charset="-127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41183" cy="445271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1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D09B06-855C-48BD-B8B7-2C4AAD097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000" y="1705385"/>
            <a:ext cx="7672948" cy="46119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Che" panose="02030609000101010101" pitchFamily="49" charset="-127"/>
              </a:rPr>
              <a:t>Illustrative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9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542" y="1733777"/>
            <a:ext cx="6770915" cy="3390446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ea typeface="BatangChe" panose="02030609000101010101" pitchFamily="49" charset="-127"/>
              </a:rPr>
              <a:t>New Models </a:t>
            </a:r>
            <a:br>
              <a:rPr lang="en-US" sz="6000" dirty="0">
                <a:ea typeface="BatangChe" panose="02030609000101010101" pitchFamily="49" charset="-127"/>
              </a:rPr>
            </a:br>
            <a:r>
              <a:rPr lang="en-US" sz="2000" dirty="0">
                <a:solidFill>
                  <a:schemeClr val="bg1"/>
                </a:solidFill>
                <a:ea typeface="BatangChe" panose="02030609000101010101" pitchFamily="49" charset="-127"/>
              </a:rPr>
              <a:t>d</a:t>
            </a:r>
            <a:r>
              <a:rPr lang="en-US" sz="6000" dirty="0">
                <a:ea typeface="BatangChe" panose="02030609000101010101" pitchFamily="49" charset="-127"/>
              </a:rPr>
              <a:t/>
            </a:r>
            <a:br>
              <a:rPr lang="en-US" sz="6000" dirty="0">
                <a:ea typeface="BatangChe" panose="02030609000101010101" pitchFamily="49" charset="-127"/>
              </a:rPr>
            </a:br>
            <a:r>
              <a:rPr lang="en-US" sz="3000" dirty="0">
                <a:ea typeface="BatangChe" panose="02030609000101010101" pitchFamily="49" charset="-127"/>
              </a:rPr>
              <a:t>from</a:t>
            </a:r>
            <a:br>
              <a:rPr lang="en-US" sz="3000" dirty="0">
                <a:ea typeface="BatangChe" panose="02030609000101010101" pitchFamily="49" charset="-127"/>
              </a:rPr>
            </a:br>
            <a:r>
              <a:rPr lang="en-US" sz="2000" dirty="0">
                <a:solidFill>
                  <a:schemeClr val="bg1"/>
                </a:solidFill>
                <a:ea typeface="BatangChe" panose="02030609000101010101" pitchFamily="49" charset="-127"/>
              </a:rPr>
              <a:t>d</a:t>
            </a:r>
            <a:r>
              <a:rPr lang="en-US" sz="6000" dirty="0">
                <a:ea typeface="BatangChe" panose="02030609000101010101" pitchFamily="49" charset="-127"/>
              </a:rPr>
              <a:t/>
            </a:r>
            <a:br>
              <a:rPr lang="en-US" sz="6000" dirty="0">
                <a:ea typeface="BatangChe" panose="02030609000101010101" pitchFamily="49" charset="-127"/>
              </a:rPr>
            </a:br>
            <a:r>
              <a:rPr lang="en-US" sz="6000" dirty="0">
                <a:ea typeface="BatangChe" panose="02030609000101010101" pitchFamily="49" charset="-127"/>
              </a:rPr>
              <a:t>Old Models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6B960-0557-4D00-84D3-DA7B971433B5}"/>
              </a:ext>
            </a:extLst>
          </p:cNvPr>
          <p:cNvSpPr txBox="1"/>
          <p:nvPr/>
        </p:nvSpPr>
        <p:spPr>
          <a:xfrm>
            <a:off x="4298742" y="2829152"/>
            <a:ext cx="119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  <a:ea typeface="BatangChe" panose="02030609000101010101" pitchFamily="49" charset="-127"/>
              </a:rPr>
              <a:t>(Two-Way)</a:t>
            </a:r>
            <a:endParaRPr lang="en-US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45DD52-654E-49BB-B18B-935E6B243E86}"/>
              </a:ext>
            </a:extLst>
          </p:cNvPr>
          <p:cNvSpPr/>
          <p:nvPr/>
        </p:nvSpPr>
        <p:spPr>
          <a:xfrm>
            <a:off x="4324483" y="4594471"/>
            <a:ext cx="1178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  <a:ea typeface="BatangChe" panose="02030609000101010101" pitchFamily="49" charset="-127"/>
              </a:rPr>
              <a:t>(One-Way)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82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Che" panose="02030609000101010101" pitchFamily="49" charset="-127"/>
              </a:rPr>
              <a:t>Two-way ANOVA via Super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41183" cy="4452711"/>
              </a:xfrm>
            </p:spPr>
            <p:txBody>
              <a:bodyPr>
                <a:normAutofit/>
              </a:bodyPr>
              <a:lstStyle/>
              <a:p>
                <a:endParaRPr lang="en-US" sz="100" dirty="0">
                  <a:latin typeface="+mj-lt"/>
                  <a:ea typeface="BatangChe" panose="02030609000101010101" pitchFamily="49" charset="-127"/>
                </a:endParaRPr>
              </a:p>
              <a:p>
                <a:pPr marL="0" indent="0">
                  <a:buNone/>
                </a:pPr>
                <a:endParaRPr lang="en-US" sz="100" dirty="0">
                  <a:latin typeface="BatangChe" panose="02030609000101010101" pitchFamily="49" charset="-127"/>
                  <a:ea typeface="BatangChe" panose="02030609000101010101" pitchFamily="49" charset="-127"/>
                </a:endParaRPr>
              </a:p>
              <a:p>
                <a:pPr lvl="1"/>
                <a:r>
                  <a:rPr lang="en-US" sz="3000" dirty="0">
                    <a:latin typeface="+mj-lt"/>
                    <a:ea typeface="BatangChe" panose="02030609000101010101" pitchFamily="49" charset="-127"/>
                  </a:rPr>
                  <a:t>‘Telephone Order’ Factors and Super Factor</a:t>
                </a:r>
                <a:endParaRPr lang="en-US" sz="3000" b="0" dirty="0">
                  <a:latin typeface="+mj-lt"/>
                  <a:ea typeface="BatangChe" panose="02030609000101010101" pitchFamily="49" charset="-127"/>
                </a:endParaRPr>
              </a:p>
              <a:p>
                <a:pPr lvl="1"/>
                <a:endParaRPr lang="en-US" sz="600" b="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endParaRPr lang="en-US" sz="90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endParaRPr lang="en-US" sz="90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endParaRPr lang="en-US" sz="90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endParaRPr lang="en-US" sz="90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endParaRPr lang="en-US" sz="90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endParaRPr lang="en-US" sz="90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r>
                  <a:rPr lang="en-US" sz="2600" dirty="0">
                    <a:ea typeface="Cambria Math" panose="02040503050406030204" pitchFamily="18" charset="0"/>
                  </a:rPr>
                  <a:t>	</a:t>
                </a:r>
              </a:p>
              <a:p>
                <a:pPr marL="457200" lvl="1" indent="0">
                  <a:buNone/>
                </a:pPr>
                <a:endParaRPr lang="en-US" sz="2600" dirty="0">
                  <a:latin typeface="+mj-lt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90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 algn="ctr">
                  <a:buNone/>
                </a:pPr>
                <a:r>
                  <a:rPr lang="en-US" sz="2600" dirty="0">
                    <a:latin typeface="+mj-lt"/>
                    <a:ea typeface="Cambria Math" panose="02040503050406030204" pitchFamily="18" charset="0"/>
                  </a:rPr>
                  <a:t>Super Factor to Factor Mapping: Super Factor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>
                    <a:latin typeface="+mj-lt"/>
                    <a:ea typeface="Cambria Math" panose="02040503050406030204" pitchFamily="18" charset="0"/>
                  </a:rPr>
                  <a:t>levels)</a:t>
                </a:r>
              </a:p>
              <a:p>
                <a:pPr marL="457200" lvl="1" indent="0" algn="ctr">
                  <a:buNone/>
                </a:pPr>
                <a:endParaRPr lang="en-US" sz="90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600" dirty="0">
                    <a:latin typeface="+mj-lt"/>
                    <a:ea typeface="Cambria Math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𝑝𝑡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brk m:alnAt="7"/>
                      </m:rP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41183" cy="445271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D83112-AA19-45C4-9066-7AD62859846E}"/>
              </a:ext>
            </a:extLst>
          </p:cNvPr>
          <p:cNvSpPr txBox="1"/>
          <p:nvPr/>
        </p:nvSpPr>
        <p:spPr>
          <a:xfrm>
            <a:off x="8872864" y="3687248"/>
            <a:ext cx="248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Super Factor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F62CB7F-CC86-413F-99C9-B4F18079997E}"/>
              </a:ext>
            </a:extLst>
          </p:cNvPr>
          <p:cNvSpPr/>
          <p:nvPr/>
        </p:nvSpPr>
        <p:spPr>
          <a:xfrm rot="5400000">
            <a:off x="8153785" y="3535590"/>
            <a:ext cx="332509" cy="10327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B3D4F3E-7C60-4666-86CA-FF207AE72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22607"/>
              </p:ext>
            </p:extLst>
          </p:nvPr>
        </p:nvGraphicFramePr>
        <p:xfrm>
          <a:off x="3344026" y="2914792"/>
          <a:ext cx="4273409" cy="1496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196">
                  <a:extLst>
                    <a:ext uri="{9D8B030D-6E8A-4147-A177-3AD203B41FA5}">
                      <a16:colId xmlns:a16="http://schemas.microsoft.com/office/drawing/2014/main" val="1041073526"/>
                    </a:ext>
                  </a:extLst>
                </a:gridCol>
                <a:gridCol w="1147542">
                  <a:extLst>
                    <a:ext uri="{9D8B030D-6E8A-4147-A177-3AD203B41FA5}">
                      <a16:colId xmlns:a16="http://schemas.microsoft.com/office/drawing/2014/main" val="403926764"/>
                    </a:ext>
                  </a:extLst>
                </a:gridCol>
                <a:gridCol w="732307">
                  <a:extLst>
                    <a:ext uri="{9D8B030D-6E8A-4147-A177-3AD203B41FA5}">
                      <a16:colId xmlns:a16="http://schemas.microsoft.com/office/drawing/2014/main" val="3130600493"/>
                    </a:ext>
                  </a:extLst>
                </a:gridCol>
                <a:gridCol w="854682">
                  <a:extLst>
                    <a:ext uri="{9D8B030D-6E8A-4147-A177-3AD203B41FA5}">
                      <a16:colId xmlns:a16="http://schemas.microsoft.com/office/drawing/2014/main" val="1783233325"/>
                    </a:ext>
                  </a:extLst>
                </a:gridCol>
                <a:gridCol w="854682">
                  <a:extLst>
                    <a:ext uri="{9D8B030D-6E8A-4147-A177-3AD203B41FA5}">
                      <a16:colId xmlns:a16="http://schemas.microsoft.com/office/drawing/2014/main" val="2236022392"/>
                    </a:ext>
                  </a:extLst>
                </a:gridCol>
              </a:tblGrid>
              <a:tr h="3839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Ethnic Origin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15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USA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656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Low Fat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8136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New Color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62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45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Che" panose="02030609000101010101" pitchFamily="49" charset="-127"/>
              </a:rPr>
              <a:t>Two-way ANOVA via Super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41183" cy="4452711"/>
              </a:xfrm>
            </p:spPr>
            <p:txBody>
              <a:bodyPr>
                <a:normAutofit fontScale="92500" lnSpcReduction="10000"/>
              </a:bodyPr>
              <a:lstStyle/>
              <a:p>
                <a:endParaRPr lang="en-US" sz="100" dirty="0">
                  <a:latin typeface="+mj-lt"/>
                  <a:ea typeface="BatangChe" panose="02030609000101010101" pitchFamily="49" charset="-127"/>
                </a:endParaRPr>
              </a:p>
              <a:p>
                <a:pPr marL="0" indent="0">
                  <a:buNone/>
                </a:pPr>
                <a:endParaRPr lang="en-US" sz="100" dirty="0">
                  <a:latin typeface="BatangChe" panose="02030609000101010101" pitchFamily="49" charset="-127"/>
                  <a:ea typeface="BatangChe" panose="02030609000101010101" pitchFamily="49" charset="-127"/>
                </a:endParaRPr>
              </a:p>
              <a:p>
                <a:pPr lvl="1"/>
                <a:r>
                  <a:rPr lang="en-US" sz="3000" dirty="0">
                    <a:latin typeface="+mj-lt"/>
                    <a:ea typeface="BatangChe" panose="02030609000101010101" pitchFamily="49" charset="-127"/>
                  </a:rPr>
                  <a:t>Super Factor One-way ANOVA of a Two-way ANOVA</a:t>
                </a:r>
                <a:endParaRPr lang="en-US" sz="3000" b="0" dirty="0">
                  <a:latin typeface="+mj-lt"/>
                  <a:ea typeface="BatangChe" panose="02030609000101010101" pitchFamily="49" charset="-127"/>
                </a:endParaRPr>
              </a:p>
              <a:p>
                <a:pPr lvl="1"/>
                <a:endParaRPr lang="en-US" sz="600" b="0" dirty="0">
                  <a:latin typeface="+mj-lt"/>
                  <a:ea typeface="BatangChe" panose="02030609000101010101" pitchFamily="49" charset="-127"/>
                </a:endParaRPr>
              </a:p>
              <a:p>
                <a:pPr marL="0" indent="0" algn="ctr">
                  <a:buNone/>
                </a:pPr>
                <a:r>
                  <a:rPr lang="en-US" sz="2600" b="0" dirty="0">
                    <a:ea typeface="BatangChe" panose="02030609000101010101" pitchFamily="49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BatangChe" panose="02030609000101010101" pitchFamily="49" charset="-127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BatangChe" panose="02030609000101010101" pitchFamily="49" charset="-127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BatangChe" panose="02030609000101010101" pitchFamily="49" charset="-127"/>
                          </a:rPr>
                          <m:t>𝑡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BatangChe" panose="02030609000101010101" pitchFamily="49" charset="-127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BatangChe" panose="02030609000101010101" pitchFamily="49" charset="-127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𝑝𝑡</m:t>
                            </m:r>
                          </m:sub>
                        </m:sSub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5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600" dirty="0">
                    <a:ea typeface="BatangChe" panose="02030609000101010101" pitchFamily="49" charset="-127"/>
                  </a:rPr>
                  <a:t>           	               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BatangChe" panose="02030609000101010101" pitchFamily="49" charset="-127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  <a:ea typeface="BatangChe" panose="02030609000101010101" pitchFamily="49" charset="-127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𝑝𝑡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7"/>
                              </m:r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m:rPr>
                                <m:brk m:alnAt="7"/>
                              </m:r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nary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600" dirty="0">
                  <a:latin typeface="BatangChe" panose="02030609000101010101" pitchFamily="49" charset="-127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endParaRPr lang="en-US" sz="100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  <a:ea typeface="BatangChe" panose="02030609000101010101" pitchFamily="49" charset="-127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 = overall mean;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m:rPr>
                            <m:brk m:alnAt="7"/>
                          </m:r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 = deviation from overall mean for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600" baseline="30000" dirty="0">
                    <a:latin typeface="+mj-lt"/>
                    <a:ea typeface="BatangChe" panose="02030609000101010101" pitchFamily="49" charset="-127"/>
                  </a:rPr>
                  <a:t>th</a:t>
                </a:r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 level of Super Factor</a:t>
                </a:r>
              </a:p>
              <a:p>
                <a:pPr marL="457200" lvl="1" indent="0">
                  <a:buNone/>
                </a:pPr>
                <a:endParaRPr lang="en-US" sz="90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r>
                  <a:rPr lang="en-US" sz="2600" dirty="0">
                    <a:ea typeface="Cambria Math" panose="02040503050406030204" pitchFamily="18" charset="0"/>
                  </a:rPr>
                  <a:t>	</a:t>
                </a:r>
                <a:r>
                  <a:rPr lang="en-US" sz="2600" dirty="0">
                    <a:latin typeface="+mj-lt"/>
                    <a:ea typeface="Cambria Math" panose="02040503050406030204" pitchFamily="18" charset="0"/>
                  </a:rPr>
                  <a:t>Super Factor to Factor Mapping: Factor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>
                    <a:latin typeface="+mj-lt"/>
                    <a:ea typeface="Cambria Math" panose="02040503050406030204" pitchFamily="18" charset="0"/>
                  </a:rPr>
                  <a:t> levels) and Factor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>
                    <a:latin typeface="+mj-lt"/>
                    <a:ea typeface="Cambria Math" panose="02040503050406030204" pitchFamily="18" charset="0"/>
                  </a:rPr>
                  <a:t> levels)</a:t>
                </a:r>
                <a:endParaRPr lang="en-US" sz="260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endParaRPr lang="en-US" sz="90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 algn="ctr">
                  <a:buNone/>
                </a:pPr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	</a:t>
                </a:r>
                <a:r>
                  <a:rPr lang="en-US" sz="2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𝑝𝑡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brk m:alnAt="7"/>
                      </m:rP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brk m:alnAt="7"/>
                              </m:r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brk m:alnAt="7"/>
                      </m:rP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brk m:alnAt="7"/>
                              </m:r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,</a:t>
                </a:r>
              </a:p>
              <a:p>
                <a:pPr marL="457200" lvl="1" indent="0">
                  <a:buNone/>
                </a:pPr>
                <a:endParaRPr lang="en-US" sz="90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 algn="ctr">
                  <a:buNone/>
                </a:pPr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where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 means integer part, so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 =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41183" cy="4452711"/>
              </a:xfrm>
              <a:blipFill>
                <a:blip r:embed="rId2"/>
                <a:stretch>
                  <a:fillRect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3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542" y="1733777"/>
            <a:ext cx="6770915" cy="3390446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ea typeface="BatangChe" panose="02030609000101010101" pitchFamily="49" charset="-127"/>
              </a:rPr>
              <a:t>Two-way ANOVA </a:t>
            </a:r>
            <a:br>
              <a:rPr lang="en-US" sz="6000" dirty="0">
                <a:ea typeface="BatangChe" panose="02030609000101010101" pitchFamily="49" charset="-127"/>
              </a:rPr>
            </a:br>
            <a:r>
              <a:rPr lang="en-US" sz="500" dirty="0">
                <a:ea typeface="BatangChe" panose="02030609000101010101" pitchFamily="49" charset="-127"/>
              </a:rPr>
              <a:t/>
            </a:r>
            <a:br>
              <a:rPr lang="en-US" sz="500" dirty="0">
                <a:ea typeface="BatangChe" panose="02030609000101010101" pitchFamily="49" charset="-127"/>
              </a:rPr>
            </a:br>
            <a:r>
              <a:rPr lang="en-US" sz="4800" dirty="0">
                <a:ea typeface="BatangChe" panose="02030609000101010101" pitchFamily="49" charset="-127"/>
              </a:rPr>
              <a:t>Anything Going On?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0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Che" panose="02030609000101010101" pitchFamily="49" charset="-127"/>
              </a:rPr>
              <a:t>Primary Questions in Two-way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1183" cy="4351338"/>
          </a:xfrm>
        </p:spPr>
        <p:txBody>
          <a:bodyPr>
            <a:normAutofit lnSpcReduction="10000"/>
          </a:bodyPr>
          <a:lstStyle/>
          <a:p>
            <a:r>
              <a:rPr lang="en-US" b="1" u="sng" dirty="0">
                <a:latin typeface="+mj-lt"/>
                <a:ea typeface="BatangChe" panose="02030609000101010101" pitchFamily="49" charset="-127"/>
              </a:rPr>
              <a:t>Is anything going on?</a:t>
            </a:r>
            <a:r>
              <a:rPr lang="en-US" dirty="0">
                <a:latin typeface="+mj-lt"/>
                <a:ea typeface="BatangChe" panose="02030609000101010101" pitchFamily="49" charset="-127"/>
              </a:rPr>
              <a:t>  (Two Factors)</a:t>
            </a:r>
          </a:p>
          <a:p>
            <a:pPr marL="0" indent="0">
              <a:buNone/>
            </a:pPr>
            <a:endParaRPr lang="en-US" sz="900" dirty="0">
              <a:latin typeface="+mj-lt"/>
              <a:ea typeface="BatangChe" panose="02030609000101010101" pitchFamily="49" charset="-127"/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j-lt"/>
                <a:ea typeface="BatangChe" panose="02030609000101010101" pitchFamily="49" charset="-127"/>
              </a:rPr>
              <a:t>Does either factor (or their interactions) make a difference?</a:t>
            </a:r>
          </a:p>
          <a:p>
            <a:pPr lvl="1"/>
            <a:r>
              <a:rPr lang="en-US" dirty="0">
                <a:latin typeface="+mj-lt"/>
                <a:ea typeface="BatangChe" panose="02030609000101010101" pitchFamily="49" charset="-127"/>
              </a:rPr>
              <a:t>Are there Interactions?</a:t>
            </a:r>
          </a:p>
          <a:p>
            <a:pPr lvl="1"/>
            <a:r>
              <a:rPr lang="en-US" dirty="0">
                <a:latin typeface="+mj-lt"/>
                <a:ea typeface="BatangChe" panose="02030609000101010101" pitchFamily="49" charset="-127"/>
              </a:rPr>
              <a:t>Sum of Squares Regression (F-test) – Bigger is Better</a:t>
            </a:r>
          </a:p>
          <a:p>
            <a:pPr lvl="1"/>
            <a:r>
              <a:rPr lang="en-US" dirty="0">
                <a:latin typeface="+mj-lt"/>
                <a:ea typeface="BatangChe" panose="02030609000101010101" pitchFamily="49" charset="-127"/>
              </a:rPr>
              <a:t>Bayesian P-values</a:t>
            </a:r>
          </a:p>
          <a:p>
            <a:pPr lvl="1"/>
            <a:r>
              <a:rPr lang="en-US" dirty="0">
                <a:latin typeface="+mj-lt"/>
                <a:ea typeface="BatangChe" panose="02030609000101010101" pitchFamily="49" charset="-127"/>
              </a:rPr>
              <a:t>Posterior Probability of No Interactions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  <a:ea typeface="BatangChe" panose="02030609000101010101" pitchFamily="49" charset="-127"/>
              </a:rPr>
              <a:t>   (Differences in means of one Factor the same, regardless of level of other factor)</a:t>
            </a:r>
          </a:p>
          <a:p>
            <a:pPr marL="0" indent="0">
              <a:buNone/>
            </a:pPr>
            <a:endParaRPr lang="en-US" dirty="0">
              <a:latin typeface="+mj-lt"/>
              <a:ea typeface="BatangChe" panose="02030609000101010101" pitchFamily="49" charset="-127"/>
            </a:endParaRPr>
          </a:p>
          <a:p>
            <a:pPr marL="0" indent="0">
              <a:buNone/>
            </a:pPr>
            <a:r>
              <a:rPr lang="en-US" dirty="0">
                <a:latin typeface="+mj-lt"/>
                <a:ea typeface="BatangChe" panose="02030609000101010101" pitchFamily="49" charset="-127"/>
              </a:rPr>
              <a:t>Example: Does knowing the marginal means for Ethnic Origin and Label 	      explain everything?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8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Che" panose="02030609000101010101" pitchFamily="49" charset="-127"/>
              </a:rPr>
              <a:t>Testing Interactions with the Super Factor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1183" cy="4656818"/>
          </a:xfrm>
        </p:spPr>
        <p:txBody>
          <a:bodyPr>
            <a:normAutofit/>
          </a:bodyPr>
          <a:lstStyle/>
          <a:p>
            <a:endParaRPr lang="en-US" sz="100" dirty="0">
              <a:latin typeface="+mj-lt"/>
              <a:ea typeface="BatangChe" panose="02030609000101010101" pitchFamily="49" charset="-127"/>
            </a:endParaRPr>
          </a:p>
          <a:p>
            <a:pPr marL="0" indent="0">
              <a:buNone/>
            </a:pPr>
            <a:endParaRPr lang="en-US" sz="100" dirty="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pPr lvl="1"/>
            <a:r>
              <a:rPr lang="en-US" sz="3000" b="0" dirty="0">
                <a:latin typeface="+mj-lt"/>
                <a:ea typeface="BatangChe" panose="02030609000101010101" pitchFamily="49" charset="-127"/>
              </a:rPr>
              <a:t>Normalize the data (subtract away the marginal means)</a:t>
            </a:r>
          </a:p>
          <a:p>
            <a:pPr lvl="1"/>
            <a:endParaRPr lang="en-US" sz="3000" dirty="0">
              <a:latin typeface="+mj-lt"/>
              <a:ea typeface="BatangChe" panose="02030609000101010101" pitchFamily="49" charset="-127"/>
            </a:endParaRPr>
          </a:p>
          <a:p>
            <a:pPr lvl="1"/>
            <a:endParaRPr lang="en-US" sz="3000" b="0" dirty="0">
              <a:latin typeface="+mj-lt"/>
              <a:ea typeface="BatangChe" panose="02030609000101010101" pitchFamily="49" charset="-127"/>
            </a:endParaRPr>
          </a:p>
          <a:p>
            <a:pPr marL="457200" lvl="1" indent="0">
              <a:buNone/>
            </a:pPr>
            <a:endParaRPr lang="en-US" sz="3000" dirty="0">
              <a:latin typeface="+mj-lt"/>
              <a:ea typeface="BatangChe" panose="02030609000101010101" pitchFamily="49" charset="-127"/>
            </a:endParaRPr>
          </a:p>
          <a:p>
            <a:pPr lvl="1"/>
            <a:endParaRPr lang="en-US" sz="3000" b="0" dirty="0">
              <a:latin typeface="+mj-lt"/>
              <a:ea typeface="BatangChe" panose="02030609000101010101" pitchFamily="49" charset="-127"/>
            </a:endParaRPr>
          </a:p>
          <a:p>
            <a:pPr lvl="1"/>
            <a:endParaRPr lang="en-US" sz="3000" dirty="0">
              <a:latin typeface="+mj-lt"/>
              <a:ea typeface="BatangChe" panose="02030609000101010101" pitchFamily="49" charset="-127"/>
            </a:endParaRPr>
          </a:p>
          <a:p>
            <a:pPr lvl="1"/>
            <a:endParaRPr lang="en-US" sz="3000" b="0" dirty="0">
              <a:latin typeface="+mj-lt"/>
              <a:ea typeface="BatangChe" panose="02030609000101010101" pitchFamily="49" charset="-127"/>
            </a:endParaRPr>
          </a:p>
          <a:p>
            <a:pPr lvl="1"/>
            <a:endParaRPr lang="en-US" sz="3000" dirty="0">
              <a:latin typeface="+mj-lt"/>
              <a:ea typeface="BatangChe" panose="02030609000101010101" pitchFamily="49" charset="-127"/>
            </a:endParaRPr>
          </a:p>
          <a:p>
            <a:pPr marL="457200" lvl="1" indent="0">
              <a:buNone/>
            </a:pPr>
            <a:endParaRPr lang="en-US" sz="2600" b="0" dirty="0">
              <a:latin typeface="+mj-lt"/>
              <a:ea typeface="BatangChe" panose="02030609000101010101" pitchFamily="49" charset="-127"/>
            </a:endParaRPr>
          </a:p>
          <a:p>
            <a:pPr marL="457200" lvl="1" indent="0">
              <a:buNone/>
            </a:pPr>
            <a:endParaRPr lang="en-US" sz="1000" b="0" dirty="0">
              <a:latin typeface="+mj-lt"/>
              <a:ea typeface="BatangChe" panose="02030609000101010101" pitchFamily="49" charset="-127"/>
            </a:endParaRPr>
          </a:p>
          <a:p>
            <a:pPr marL="457200" lvl="1" indent="0">
              <a:buNone/>
            </a:pPr>
            <a:endParaRPr lang="en-US" sz="1000" dirty="0">
              <a:latin typeface="+mj-lt"/>
              <a:ea typeface="BatangChe" panose="02030609000101010101" pitchFamily="49" charset="-127"/>
            </a:endParaRPr>
          </a:p>
          <a:p>
            <a:pPr marL="457200" lvl="1" indent="0">
              <a:buNone/>
            </a:pPr>
            <a:endParaRPr lang="en-US" dirty="0">
              <a:latin typeface="+mj-lt"/>
              <a:ea typeface="BatangChe" panose="02030609000101010101" pitchFamily="49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20582" y="2642325"/>
                <a:ext cx="9750829" cy="6827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  <a:ea typeface="BatangChe" panose="02030609000101010101" pitchFamily="49" charset="-127"/>
                                </a:rPr>
                              </m:ctrlPr>
                            </m:acc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BatangChe" panose="02030609000101010101" pitchFamily="49" charset="-127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𝑡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ea typeface="BatangChe" panose="02030609000101010101" pitchFamily="49" charset="-127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𝑡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ea typeface="BatangChe" panose="02030609000101010101" pitchFamily="49" charset="-127"/>
                        </a:rPr>
                        <m:t>−</m:t>
                      </m:r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BatangChe" panose="02030609000101010101" pitchFamily="49" charset="-127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BatangChe" panose="02030609000101010101" pitchFamily="49" charset="-127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BatangChe" panose="02030609000101010101" pitchFamily="49" charset="-127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BatangChe" panose="02030609000101010101" pitchFamily="49" charset="-127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BatangChe" panose="02030609000101010101" pitchFamily="49" charset="-127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BatangChe" panose="02030609000101010101" pitchFamily="49" charset="-127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6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acc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𝑦</m:t>
                          </m:r>
                        </m:e>
                      </m:acc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𝑡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ea typeface="BatangChe" panose="02030609000101010101" pitchFamily="49" charset="-127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6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acc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600" dirty="0">
                  <a:latin typeface="BatangChe" panose="02030609000101010101" pitchFamily="49" charset="-127"/>
                  <a:ea typeface="BatangChe" panose="02030609000101010101" pitchFamily="49" charset="-127"/>
                </a:endParaRPr>
              </a:p>
              <a:p>
                <a:pPr lvl="1"/>
                <a:endParaRPr lang="en-US" sz="1000" dirty="0">
                  <a:ea typeface="BatangChe" panose="02030609000101010101" pitchFamily="49" charset="-127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82" y="2642325"/>
                <a:ext cx="9750829" cy="6827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292231" y="3574113"/>
                <a:ext cx="16075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BatangChe" panose="02030609000101010101" pitchFamily="49" charset="-127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BatangChe" panose="02030609000101010101" pitchFamily="49" charset="-127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BatangChe" panose="02030609000101010101" pitchFamily="49" charset="-127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endParaRPr lang="en-US" sz="2400" dirty="0">
                  <a:ea typeface="BatangChe" panose="02030609000101010101" pitchFamily="49" charset="-127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231" y="3574113"/>
                <a:ext cx="1607530" cy="461665"/>
              </a:xfrm>
              <a:prstGeom prst="rect">
                <a:avLst/>
              </a:prstGeom>
              <a:blipFill>
                <a:blip r:embed="rId4"/>
                <a:stretch>
                  <a:fillRect r="-7955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35199A-3F79-4CDD-B235-18E7346162F2}"/>
                  </a:ext>
                </a:extLst>
              </p:cNvPr>
              <p:cNvSpPr/>
              <p:nvPr/>
            </p:nvSpPr>
            <p:spPr>
              <a:xfrm>
                <a:off x="3766857" y="4302143"/>
                <a:ext cx="1970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BatangChe" panose="02030609000101010101" pitchFamily="49" charset="-127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BatangChe" panose="02030609000101010101" pitchFamily="49" charset="-127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35199A-3F79-4CDD-B235-18E734616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857" y="4302143"/>
                <a:ext cx="1970604" cy="461665"/>
              </a:xfrm>
              <a:prstGeom prst="rect">
                <a:avLst/>
              </a:prstGeom>
              <a:blipFill>
                <a:blip r:embed="rId5"/>
                <a:stretch>
                  <a:fillRect r="-15170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2192C33-C5EF-4149-BE05-7E28AAB0E2D1}"/>
                  </a:ext>
                </a:extLst>
              </p:cNvPr>
              <p:cNvSpPr/>
              <p:nvPr/>
            </p:nvSpPr>
            <p:spPr>
              <a:xfrm>
                <a:off x="6626778" y="4293479"/>
                <a:ext cx="2039341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BatangChe" panose="02030609000101010101" pitchFamily="49" charset="-127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BatangChe" panose="02030609000101010101" pitchFamily="49" charset="-127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2192C33-C5EF-4149-BE05-7E28AAB0E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778" y="4293479"/>
                <a:ext cx="2039341" cy="491417"/>
              </a:xfrm>
              <a:prstGeom prst="rect">
                <a:avLst/>
              </a:prstGeom>
              <a:blipFill>
                <a:blip r:embed="rId6"/>
                <a:stretch>
                  <a:fillRect r="-14925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B62E1D-0110-47E5-9BB9-CE0E2815FF5B}"/>
                  </a:ext>
                </a:extLst>
              </p:cNvPr>
              <p:cNvSpPr/>
              <p:nvPr/>
            </p:nvSpPr>
            <p:spPr>
              <a:xfrm>
                <a:off x="5391437" y="5151770"/>
                <a:ext cx="173470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BatangChe" panose="02030609000101010101" pitchFamily="49" charset="-127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̃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BatangChe" panose="02030609000101010101" pitchFamily="49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BatangChe" panose="02030609000101010101" pitchFamily="49" charset="-127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𝑡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ea typeface="BatangChe" panose="02030609000101010101" pitchFamily="49" charset="-127"/>
                        </a:rPr>
                        <m:t>=</m:t>
                      </m:r>
                      <m:r>
                        <a:rPr lang="en-US" sz="2600">
                          <a:latin typeface="Cambria Math" panose="02040503050406030204" pitchFamily="18" charset="0"/>
                          <a:ea typeface="BatangChe" panose="02030609000101010101" pitchFamily="49" charset="-127"/>
                        </a:rPr>
                        <m:t>0</m:t>
                      </m:r>
                    </m:oMath>
                  </m:oMathPara>
                </a14:m>
                <a:endParaRPr lang="en-US" sz="2600" dirty="0">
                  <a:latin typeface="BatangChe" panose="02030609000101010101" pitchFamily="49" charset="-127"/>
                  <a:ea typeface="BatangChe" panose="02030609000101010101" pitchFamily="49" charset="-127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B62E1D-0110-47E5-9BB9-CE0E2815F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437" y="5151770"/>
                <a:ext cx="1734706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5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30E6FE9-CA86-43B0-B207-68C36D7CE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966" y="2722754"/>
            <a:ext cx="2546626" cy="153272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0336A2F-FF69-49B0-9BAA-B56EB4DE8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151" y="2208070"/>
            <a:ext cx="5262147" cy="3162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2E7ECA-B322-474D-8D0E-378B938A2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87" y="2722754"/>
            <a:ext cx="2550017" cy="15327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Che" panose="02030609000101010101" pitchFamily="49" charset="-127"/>
              </a:rPr>
              <a:t>Illustrative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C3DF7-C177-4CED-9D42-AA89791D87D6}"/>
              </a:ext>
            </a:extLst>
          </p:cNvPr>
          <p:cNvSpPr txBox="1"/>
          <p:nvPr/>
        </p:nvSpPr>
        <p:spPr>
          <a:xfrm>
            <a:off x="3194587" y="32165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A21DE0-E6AC-4356-AE68-62BE7E4AF7DD}"/>
              </a:ext>
            </a:extLst>
          </p:cNvPr>
          <p:cNvSpPr txBox="1"/>
          <p:nvPr/>
        </p:nvSpPr>
        <p:spPr>
          <a:xfrm>
            <a:off x="6170555" y="31799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300DC1-6321-4CC5-838E-438CAFEC8D8F}"/>
              </a:ext>
            </a:extLst>
          </p:cNvPr>
          <p:cNvSpPr txBox="1"/>
          <p:nvPr/>
        </p:nvSpPr>
        <p:spPr>
          <a:xfrm>
            <a:off x="6170555" y="31301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59200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deleted a bunch of slides from John’s slide deck to reduce the PPT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7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Che" panose="02030609000101010101" pitchFamily="49" charset="-127"/>
              </a:rPr>
              <a:t>Testing Interactions with the Super Factor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41183" cy="4656818"/>
              </a:xfrm>
            </p:spPr>
            <p:txBody>
              <a:bodyPr>
                <a:normAutofit fontScale="92500" lnSpcReduction="10000"/>
              </a:bodyPr>
              <a:lstStyle/>
              <a:p>
                <a:endParaRPr lang="en-US" sz="100" dirty="0">
                  <a:latin typeface="+mj-lt"/>
                  <a:ea typeface="BatangChe" panose="02030609000101010101" pitchFamily="49" charset="-127"/>
                </a:endParaRPr>
              </a:p>
              <a:p>
                <a:pPr marL="0" indent="0">
                  <a:buNone/>
                </a:pPr>
                <a:endParaRPr lang="en-US" sz="100" dirty="0">
                  <a:latin typeface="BatangChe" panose="02030609000101010101" pitchFamily="49" charset="-127"/>
                  <a:ea typeface="BatangChe" panose="02030609000101010101" pitchFamily="49" charset="-127"/>
                </a:endParaRPr>
              </a:p>
              <a:p>
                <a:pPr lvl="1"/>
                <a:r>
                  <a:rPr lang="en-US" sz="3000" b="0" dirty="0">
                    <a:latin typeface="+mj-lt"/>
                    <a:ea typeface="BatangChe" panose="02030609000101010101" pitchFamily="49" charset="-127"/>
                  </a:rPr>
                  <a:t>One-way ANOVA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BatangChe" panose="02030609000101010101" pitchFamily="49" charset="-127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BatangChe" panose="02030609000101010101" pitchFamily="49" charset="-127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BatangChe" panose="02030609000101010101" pitchFamily="49" charset="-127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BatangChe" panose="02030609000101010101" pitchFamily="49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000" b="0" dirty="0">
                    <a:latin typeface="+mj-lt"/>
                    <a:ea typeface="BatangChe" panose="02030609000101010101" pitchFamily="49" charset="-127"/>
                  </a:rPr>
                  <a:t> using a Super Factor</a:t>
                </a:r>
              </a:p>
              <a:p>
                <a:pPr lvl="1"/>
                <a:endParaRPr lang="en-US" sz="3000" dirty="0">
                  <a:latin typeface="+mj-lt"/>
                  <a:ea typeface="BatangChe" panose="02030609000101010101" pitchFamily="49" charset="-127"/>
                </a:endParaRPr>
              </a:p>
              <a:p>
                <a:pPr lvl="1"/>
                <a:endParaRPr lang="en-US" sz="3000" b="0" dirty="0">
                  <a:latin typeface="+mj-lt"/>
                  <a:ea typeface="BatangChe" panose="02030609000101010101" pitchFamily="49" charset="-127"/>
                </a:endParaRPr>
              </a:p>
              <a:p>
                <a:pPr lvl="1"/>
                <a:endParaRPr lang="en-US" sz="3000" dirty="0">
                  <a:latin typeface="+mj-lt"/>
                  <a:ea typeface="BatangChe" panose="02030609000101010101" pitchFamily="49" charset="-127"/>
                </a:endParaRPr>
              </a:p>
              <a:p>
                <a:pPr lvl="1"/>
                <a:endParaRPr lang="en-US" sz="3000" b="0" dirty="0">
                  <a:latin typeface="+mj-lt"/>
                  <a:ea typeface="BatangChe" panose="02030609000101010101" pitchFamily="49" charset="-127"/>
                </a:endParaRPr>
              </a:p>
              <a:p>
                <a:pPr lvl="1"/>
                <a:endParaRPr lang="en-US" sz="3000" dirty="0">
                  <a:latin typeface="+mj-lt"/>
                  <a:ea typeface="BatangChe" panose="02030609000101010101" pitchFamily="49" charset="-127"/>
                </a:endParaRPr>
              </a:p>
              <a:p>
                <a:pPr lvl="1"/>
                <a:endParaRPr lang="en-US" sz="3000" b="0" dirty="0">
                  <a:latin typeface="+mj-lt"/>
                  <a:ea typeface="BatangChe" panose="02030609000101010101" pitchFamily="49" charset="-127"/>
                </a:endParaRPr>
              </a:p>
              <a:p>
                <a:pPr lvl="1"/>
                <a:endParaRPr lang="en-US" sz="3000" dirty="0">
                  <a:latin typeface="+mj-lt"/>
                  <a:ea typeface="BatangChe" panose="02030609000101010101" pitchFamily="49" charset="-127"/>
                </a:endParaRPr>
              </a:p>
              <a:p>
                <a:pPr lvl="1"/>
                <a:r>
                  <a:rPr lang="en-US" sz="3000" dirty="0">
                    <a:solidFill>
                      <a:schemeClr val="bg1"/>
                    </a:solidFill>
                    <a:latin typeface="+mj-lt"/>
                    <a:ea typeface="BatangChe" panose="02030609000101010101" pitchFamily="49" charset="-127"/>
                  </a:rPr>
                  <a:t>Fundamental question is SSR different from zero?  If yes, then something is going on … need more than marginal means, need an interaction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bg1"/>
                    </a:solidFill>
                    <a:latin typeface="+mj-lt"/>
                    <a:ea typeface="BatangChe" panose="02030609000101010101" pitchFamily="49" charset="-127"/>
                  </a:rPr>
                  <a:t>.</a:t>
                </a:r>
              </a:p>
              <a:p>
                <a:pPr lvl="1"/>
                <a:endParaRPr lang="en-US" sz="1000" b="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endParaRPr lang="en-US" sz="2600" b="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endParaRPr lang="en-US" sz="1000" b="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endParaRPr lang="en-US" sz="2600" dirty="0">
                  <a:latin typeface="BatangChe" panose="02030609000101010101" pitchFamily="49" charset="-127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endParaRPr lang="en-US" sz="100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+mj-lt"/>
                  <a:ea typeface="BatangChe" panose="02030609000101010101" pitchFamily="49" charset="-127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41183" cy="4656818"/>
              </a:xfrm>
              <a:blipFill>
                <a:blip r:embed="rId2"/>
                <a:stretch>
                  <a:fillRect b="-3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20582" y="2642325"/>
                <a:ext cx="9750829" cy="7221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  <a:ea typeface="BatangChe" panose="02030609000101010101" pitchFamily="49" charset="-127"/>
                                </a:rPr>
                              </m:ctrlPr>
                            </m:acc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BatangChe" panose="02030609000101010101" pitchFamily="49" charset="-127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𝑡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BatangChe" panose="02030609000101010101" pitchFamily="49" charset="-127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BatangChe" panose="02030609000101010101" pitchFamily="49" charset="-127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</m:acc>
                      <m:r>
                        <a:rPr lang="en-US" sz="2600" b="0" i="1" smtClean="0">
                          <a:latin typeface="Cambria Math" panose="02040503050406030204" pitchFamily="18" charset="0"/>
                          <a:ea typeface="BatangChe" panose="02030609000101010101" pitchFamily="49" charset="-127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BatangChe" panose="02030609000101010101" pitchFamily="49" charset="-127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600" dirty="0">
                  <a:latin typeface="BatangChe" panose="02030609000101010101" pitchFamily="49" charset="-127"/>
                  <a:ea typeface="BatangChe" panose="02030609000101010101" pitchFamily="49" charset="-127"/>
                </a:endParaRPr>
              </a:p>
              <a:p>
                <a:pPr lvl="1"/>
                <a:endParaRPr lang="en-US" sz="1000" dirty="0">
                  <a:ea typeface="BatangChe" panose="02030609000101010101" pitchFamily="49" charset="-127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82" y="2642325"/>
                <a:ext cx="9750829" cy="7221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00447" y="3516313"/>
                <a:ext cx="1493081" cy="5210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BatangChe" panose="02030609000101010101" pitchFamily="49" charset="-127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BatangChe" panose="02030609000101010101" pitchFamily="49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</m:acc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ea typeface="BatangChe" panose="02030609000101010101" pitchFamily="49" charset="-127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447" y="3516313"/>
                <a:ext cx="1493081" cy="52104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6902281-5A60-46EE-8D1A-47380AE11A4D}"/>
                  </a:ext>
                </a:extLst>
              </p:cNvPr>
              <p:cNvSpPr/>
              <p:nvPr/>
            </p:nvSpPr>
            <p:spPr>
              <a:xfrm>
                <a:off x="4910351" y="4302906"/>
                <a:ext cx="2371290" cy="568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BatangChe" panose="02030609000101010101" pitchFamily="49" charset="-127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BatangChe" panose="02030609000101010101" pitchFamily="49" charset="-127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𝑡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ea typeface="BatangChe" panose="02030609000101010101" pitchFamily="49" charset="-127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𝑝𝑡</m:t>
                              </m:r>
                            </m:sub>
                          </m:sSub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ea typeface="BatangChe" panose="02030609000101010101" pitchFamily="49" charset="-127"/>
                        </a:rPr>
                        <m:t>+</m:t>
                      </m:r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sSubPr>
                        <m:e>
                          <m: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6902281-5A60-46EE-8D1A-47380AE11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351" y="4302906"/>
                <a:ext cx="2371290" cy="5682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7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A5F13633-0DAB-42B9-BDE6-F2855D25F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966" y="2722754"/>
            <a:ext cx="2546626" cy="153272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979263C-67AB-496E-A5EB-3B54C1935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54" y="2710211"/>
            <a:ext cx="2550017" cy="153272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7FF465-6871-4688-B51C-2EE5000D5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151" y="2208070"/>
            <a:ext cx="5262147" cy="3162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Che" panose="02030609000101010101" pitchFamily="49" charset="-127"/>
              </a:rPr>
              <a:t>Illustrative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C3DF7-C177-4CED-9D42-AA89791D87D6}"/>
              </a:ext>
            </a:extLst>
          </p:cNvPr>
          <p:cNvSpPr txBox="1"/>
          <p:nvPr/>
        </p:nvSpPr>
        <p:spPr>
          <a:xfrm>
            <a:off x="3194587" y="32165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A21DE0-E6AC-4356-AE68-62BE7E4AF7DD}"/>
              </a:ext>
            </a:extLst>
          </p:cNvPr>
          <p:cNvSpPr txBox="1"/>
          <p:nvPr/>
        </p:nvSpPr>
        <p:spPr>
          <a:xfrm>
            <a:off x="6170555" y="31799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300DC1-6321-4CC5-838E-438CAFEC8D8F}"/>
              </a:ext>
            </a:extLst>
          </p:cNvPr>
          <p:cNvSpPr txBox="1"/>
          <p:nvPr/>
        </p:nvSpPr>
        <p:spPr>
          <a:xfrm>
            <a:off x="6170555" y="31301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03C0C0-A617-473C-B456-E2C121E88F98}"/>
                  </a:ext>
                </a:extLst>
              </p:cNvPr>
              <p:cNvSpPr/>
              <p:nvPr/>
            </p:nvSpPr>
            <p:spPr>
              <a:xfrm>
                <a:off x="7264607" y="1532465"/>
                <a:ext cx="751552" cy="523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𝑝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03C0C0-A617-473C-B456-E2C121E88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607" y="1532465"/>
                <a:ext cx="751552" cy="5233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81E8724-A040-4DB2-A87C-24691E7FC1F3}"/>
                  </a:ext>
                </a:extLst>
              </p:cNvPr>
              <p:cNvSpPr/>
              <p:nvPr/>
            </p:nvSpPr>
            <p:spPr>
              <a:xfrm>
                <a:off x="8911765" y="1532465"/>
                <a:ext cx="751552" cy="523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𝑝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81E8724-A040-4DB2-A87C-24691E7FC1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765" y="1532465"/>
                <a:ext cx="751552" cy="5233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30A01EF-E618-49AD-BEFD-FA96C1BC1969}"/>
                  </a:ext>
                </a:extLst>
              </p:cNvPr>
              <p:cNvSpPr/>
              <p:nvPr/>
            </p:nvSpPr>
            <p:spPr>
              <a:xfrm>
                <a:off x="10439970" y="1532465"/>
                <a:ext cx="751552" cy="523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𝑝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30A01EF-E618-49AD-BEFD-FA96C1BC1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970" y="1532465"/>
                <a:ext cx="751552" cy="5233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61F25A-D565-44FC-BC07-DC1E732DA61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640383" y="2055813"/>
            <a:ext cx="375776" cy="24496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3DCC4C-2F48-45C0-8A38-66B616C790A8}"/>
              </a:ext>
            </a:extLst>
          </p:cNvPr>
          <p:cNvCxnSpPr>
            <a:cxnSpLocks/>
          </p:cNvCxnSpPr>
          <p:nvPr/>
        </p:nvCxnSpPr>
        <p:spPr>
          <a:xfrm>
            <a:off x="9186811" y="2093278"/>
            <a:ext cx="289698" cy="1456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3335FB-FAB6-4ED8-A00C-29B1FC5BC06D}"/>
              </a:ext>
            </a:extLst>
          </p:cNvPr>
          <p:cNvCxnSpPr>
            <a:cxnSpLocks/>
          </p:cNvCxnSpPr>
          <p:nvPr/>
        </p:nvCxnSpPr>
        <p:spPr>
          <a:xfrm>
            <a:off x="10782520" y="2093278"/>
            <a:ext cx="115465" cy="7081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A330CA2-745C-4DC7-8BF4-90A3DD5ACAF3}"/>
                  </a:ext>
                </a:extLst>
              </p:cNvPr>
              <p:cNvSpPr/>
              <p:nvPr/>
            </p:nvSpPr>
            <p:spPr>
              <a:xfrm>
                <a:off x="7641116" y="5592520"/>
                <a:ext cx="751552" cy="523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𝑝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A330CA2-745C-4DC7-8BF4-90A3DD5ACA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116" y="5592520"/>
                <a:ext cx="751552" cy="5233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958A627-8FFB-4777-A41B-7302BEC6B5F3}"/>
                  </a:ext>
                </a:extLst>
              </p:cNvPr>
              <p:cNvSpPr/>
              <p:nvPr/>
            </p:nvSpPr>
            <p:spPr>
              <a:xfrm>
                <a:off x="9288274" y="5592520"/>
                <a:ext cx="751552" cy="523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𝑝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958A627-8FFB-4777-A41B-7302BEC6B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274" y="5592520"/>
                <a:ext cx="751552" cy="5233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8D9FE94-7AFA-4497-9519-CDD968BA3B15}"/>
                  </a:ext>
                </a:extLst>
              </p:cNvPr>
              <p:cNvSpPr/>
              <p:nvPr/>
            </p:nvSpPr>
            <p:spPr>
              <a:xfrm>
                <a:off x="10816479" y="5592520"/>
                <a:ext cx="751552" cy="523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𝑝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8D9FE94-7AFA-4497-9519-CDD968BA3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6479" y="5592520"/>
                <a:ext cx="751552" cy="5233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B103D2-A89F-4AFA-9039-8AFF1557EB92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8016892" y="2933700"/>
            <a:ext cx="104643" cy="265882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174B12-A886-4C6A-A0CD-CCDBDA3FD7F9}"/>
              </a:ext>
            </a:extLst>
          </p:cNvPr>
          <p:cNvCxnSpPr>
            <a:cxnSpLocks/>
          </p:cNvCxnSpPr>
          <p:nvPr/>
        </p:nvCxnSpPr>
        <p:spPr>
          <a:xfrm flipH="1" flipV="1">
            <a:off x="9538463" y="3990975"/>
            <a:ext cx="50062" cy="166649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8A35E3-0758-4D16-8451-7F065DFA8DF8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959208" y="4581526"/>
            <a:ext cx="233047" cy="101099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60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1" grpId="0"/>
      <p:bldP spid="26" grpId="0"/>
      <p:bldP spid="27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Che" panose="02030609000101010101" pitchFamily="49" charset="-127"/>
              </a:rPr>
              <a:t>Testing Interactions with the Super Factor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41183" cy="4656818"/>
              </a:xfrm>
            </p:spPr>
            <p:txBody>
              <a:bodyPr>
                <a:normAutofit fontScale="92500" lnSpcReduction="10000"/>
              </a:bodyPr>
              <a:lstStyle/>
              <a:p>
                <a:endParaRPr lang="en-US" sz="100" dirty="0">
                  <a:latin typeface="+mj-lt"/>
                  <a:ea typeface="BatangChe" panose="02030609000101010101" pitchFamily="49" charset="-127"/>
                </a:endParaRPr>
              </a:p>
              <a:p>
                <a:pPr marL="0" indent="0">
                  <a:buNone/>
                </a:pPr>
                <a:endParaRPr lang="en-US" sz="100" dirty="0">
                  <a:latin typeface="BatangChe" panose="02030609000101010101" pitchFamily="49" charset="-127"/>
                  <a:ea typeface="BatangChe" panose="02030609000101010101" pitchFamily="49" charset="-127"/>
                </a:endParaRPr>
              </a:p>
              <a:p>
                <a:pPr lvl="1"/>
                <a:r>
                  <a:rPr lang="en-US" sz="3000" b="0" dirty="0">
                    <a:latin typeface="+mj-lt"/>
                    <a:ea typeface="BatangChe" panose="02030609000101010101" pitchFamily="49" charset="-127"/>
                  </a:rPr>
                  <a:t>One-way ANOVA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BatangChe" panose="02030609000101010101" pitchFamily="49" charset="-127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BatangChe" panose="02030609000101010101" pitchFamily="49" charset="-127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BatangChe" panose="02030609000101010101" pitchFamily="49" charset="-127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BatangChe" panose="02030609000101010101" pitchFamily="49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000" b="0" dirty="0">
                    <a:latin typeface="+mj-lt"/>
                    <a:ea typeface="BatangChe" panose="02030609000101010101" pitchFamily="49" charset="-127"/>
                  </a:rPr>
                  <a:t> using a Super Factor</a:t>
                </a:r>
              </a:p>
              <a:p>
                <a:pPr lvl="1"/>
                <a:endParaRPr lang="en-US" sz="3000" dirty="0">
                  <a:latin typeface="+mj-lt"/>
                  <a:ea typeface="BatangChe" panose="02030609000101010101" pitchFamily="49" charset="-127"/>
                </a:endParaRPr>
              </a:p>
              <a:p>
                <a:pPr lvl="1"/>
                <a:endParaRPr lang="en-US" sz="3000" b="0" dirty="0">
                  <a:latin typeface="+mj-lt"/>
                  <a:ea typeface="BatangChe" panose="02030609000101010101" pitchFamily="49" charset="-127"/>
                </a:endParaRPr>
              </a:p>
              <a:p>
                <a:pPr lvl="1"/>
                <a:endParaRPr lang="en-US" sz="3000" dirty="0">
                  <a:latin typeface="+mj-lt"/>
                  <a:ea typeface="BatangChe" panose="02030609000101010101" pitchFamily="49" charset="-127"/>
                </a:endParaRPr>
              </a:p>
              <a:p>
                <a:pPr lvl="1"/>
                <a:endParaRPr lang="en-US" sz="3000" b="0" dirty="0">
                  <a:latin typeface="+mj-lt"/>
                  <a:ea typeface="BatangChe" panose="02030609000101010101" pitchFamily="49" charset="-127"/>
                </a:endParaRPr>
              </a:p>
              <a:p>
                <a:pPr lvl="1"/>
                <a:endParaRPr lang="en-US" sz="3000" dirty="0">
                  <a:latin typeface="+mj-lt"/>
                  <a:ea typeface="BatangChe" panose="02030609000101010101" pitchFamily="49" charset="-127"/>
                </a:endParaRPr>
              </a:p>
              <a:p>
                <a:pPr lvl="1"/>
                <a:endParaRPr lang="en-US" sz="3000" b="0" dirty="0">
                  <a:latin typeface="+mj-lt"/>
                  <a:ea typeface="BatangChe" panose="02030609000101010101" pitchFamily="49" charset="-127"/>
                </a:endParaRPr>
              </a:p>
              <a:p>
                <a:pPr lvl="1"/>
                <a:endParaRPr lang="en-US" sz="3000" dirty="0">
                  <a:latin typeface="+mj-lt"/>
                  <a:ea typeface="BatangChe" panose="02030609000101010101" pitchFamily="49" charset="-127"/>
                </a:endParaRPr>
              </a:p>
              <a:p>
                <a:pPr lvl="1"/>
                <a:r>
                  <a:rPr lang="en-US" sz="3000" dirty="0">
                    <a:latin typeface="+mj-lt"/>
                    <a:ea typeface="BatangChe" panose="02030609000101010101" pitchFamily="49" charset="-127"/>
                  </a:rPr>
                  <a:t>Fundamental question is SSR different from zero?  If yes, then something is going on … need more than marginal means, need an interaction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000" dirty="0">
                    <a:latin typeface="+mj-lt"/>
                    <a:ea typeface="BatangChe" panose="02030609000101010101" pitchFamily="49" charset="-127"/>
                  </a:rPr>
                  <a:t>.</a:t>
                </a:r>
              </a:p>
              <a:p>
                <a:pPr lvl="1"/>
                <a:endParaRPr lang="en-US" sz="1000" b="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endParaRPr lang="en-US" sz="2600" b="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endParaRPr lang="en-US" sz="1000" b="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endParaRPr lang="en-US" sz="2600" dirty="0">
                  <a:latin typeface="BatangChe" panose="02030609000101010101" pitchFamily="49" charset="-127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endParaRPr lang="en-US" sz="100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+mj-lt"/>
                  <a:ea typeface="BatangChe" panose="02030609000101010101" pitchFamily="49" charset="-127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41183" cy="4656818"/>
              </a:xfrm>
              <a:blipFill>
                <a:blip r:embed="rId2"/>
                <a:stretch>
                  <a:fillRect b="-3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20582" y="2642325"/>
                <a:ext cx="9750829" cy="7221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  <a:ea typeface="BatangChe" panose="02030609000101010101" pitchFamily="49" charset="-127"/>
                                </a:rPr>
                              </m:ctrlPr>
                            </m:acc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BatangChe" panose="02030609000101010101" pitchFamily="49" charset="-127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𝑡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BatangChe" panose="02030609000101010101" pitchFamily="49" charset="-127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BatangChe" panose="02030609000101010101" pitchFamily="49" charset="-127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</m:acc>
                      <m:r>
                        <a:rPr lang="en-US" sz="2600" b="0" i="1" smtClean="0">
                          <a:latin typeface="Cambria Math" panose="02040503050406030204" pitchFamily="18" charset="0"/>
                          <a:ea typeface="BatangChe" panose="02030609000101010101" pitchFamily="49" charset="-127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BatangChe" panose="02030609000101010101" pitchFamily="49" charset="-127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600" dirty="0">
                  <a:latin typeface="BatangChe" panose="02030609000101010101" pitchFamily="49" charset="-127"/>
                  <a:ea typeface="BatangChe" panose="02030609000101010101" pitchFamily="49" charset="-127"/>
                </a:endParaRPr>
              </a:p>
              <a:p>
                <a:pPr lvl="1"/>
                <a:endParaRPr lang="en-US" sz="1000" dirty="0">
                  <a:ea typeface="BatangChe" panose="02030609000101010101" pitchFamily="49" charset="-127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82" y="2642325"/>
                <a:ext cx="9750829" cy="7221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30359" y="4228590"/>
                <a:ext cx="5331277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BatangChe" panose="02030609000101010101" pitchFamily="49" charset="-127"/>
                        </a:rPr>
                        <m:t>SS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BatangChe" panose="02030609000101010101" pitchFamily="49" charset="-127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BatangChe" panose="02030609000101010101" pitchFamily="49" charset="-127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BatangChe" panose="02030609000101010101" pitchFamily="49" charset="-127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BatangChe" panose="02030609000101010101" pitchFamily="49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BatangChe" panose="02030609000101010101" pitchFamily="49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BatangChe" panose="02030609000101010101" pitchFamily="49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BatangChe" panose="02030609000101010101" pitchFamily="49" charset="-127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BatangChe" panose="02030609000101010101" pitchFamily="49" charset="-127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BatangChe" panose="02030609000101010101" pitchFamily="49" charset="-127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BatangChe" panose="02030609000101010101" pitchFamily="49" charset="-127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acc>
                                        </m:e>
                                      </m:acc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BatangChe" panose="02030609000101010101" pitchFamily="49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BatangChe" panose="02030609000101010101" pitchFamily="49" charset="-127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BatangChe" panose="02030609000101010101" pitchFamily="49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BatangChe" panose="02030609000101010101" pitchFamily="49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BatangChe" panose="02030609000101010101" pitchFamily="49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BatangChe" panose="02030609000101010101" pitchFamily="49" charset="-127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359" y="4228590"/>
                <a:ext cx="5331277" cy="988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00447" y="3516313"/>
                <a:ext cx="1493081" cy="5210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BatangChe" panose="02030609000101010101" pitchFamily="49" charset="-127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BatangChe" panose="02030609000101010101" pitchFamily="49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</m:acc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ea typeface="BatangChe" panose="02030609000101010101" pitchFamily="49" charset="-127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447" y="3516313"/>
                <a:ext cx="1493081" cy="52104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3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60FEBF3-6446-4296-9FA3-BA5642929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343" y="2900092"/>
            <a:ext cx="3592314" cy="2695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Che" panose="02030609000101010101" pitchFamily="49" charset="-127"/>
              </a:rPr>
              <a:t>Sum of Squares Regression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336E34-5CB1-492D-87AD-3EB624270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343" y="2313373"/>
            <a:ext cx="5853159" cy="3182922"/>
          </a:xfrm>
          <a:prstGeom prst="rect">
            <a:avLst/>
          </a:prstGeom>
        </p:spPr>
      </p:pic>
      <p:pic>
        <p:nvPicPr>
          <p:cNvPr id="1026" name="Picture 2" descr="Image result for spss logo">
            <a:extLst>
              <a:ext uri="{FF2B5EF4-FFF2-40B4-BE49-F238E27FC236}">
                <a16:creationId xmlns:a16="http://schemas.microsoft.com/office/drawing/2014/main" id="{CEF7E7D2-48C1-4073-8533-89CF7E2E7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97" y="1536161"/>
            <a:ext cx="931740" cy="93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F28C4520-ED21-48FA-B65B-E75AE4D85412}"/>
              </a:ext>
            </a:extLst>
          </p:cNvPr>
          <p:cNvSpPr/>
          <p:nvPr/>
        </p:nvSpPr>
        <p:spPr>
          <a:xfrm>
            <a:off x="2636667" y="3844031"/>
            <a:ext cx="1038687" cy="195078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BB8BD6B-1872-4BFE-AF0D-6A50ACAC8348}"/>
              </a:ext>
            </a:extLst>
          </p:cNvPr>
          <p:cNvSpPr/>
          <p:nvPr/>
        </p:nvSpPr>
        <p:spPr>
          <a:xfrm>
            <a:off x="2636667" y="4052795"/>
            <a:ext cx="1038687" cy="1950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D122A3-B895-4B3B-8BD1-B29DA7537204}"/>
              </a:ext>
            </a:extLst>
          </p:cNvPr>
          <p:cNvSpPr/>
          <p:nvPr/>
        </p:nvSpPr>
        <p:spPr>
          <a:xfrm>
            <a:off x="2667737" y="4284123"/>
            <a:ext cx="1038687" cy="19507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D9907D-B680-4233-912F-71E3AC7ED7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268" y="3300412"/>
            <a:ext cx="723900" cy="257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165681-5B5D-4CB0-B993-DDBEE98886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737" y="3344895"/>
            <a:ext cx="4026025" cy="19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1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Che" panose="02030609000101010101" pitchFamily="49" charset="-127"/>
              </a:rPr>
              <a:t>Testing Interactions with the Super Factor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41183" cy="4656818"/>
              </a:xfrm>
            </p:spPr>
            <p:txBody>
              <a:bodyPr>
                <a:normAutofit/>
              </a:bodyPr>
              <a:lstStyle/>
              <a:p>
                <a:endParaRPr lang="en-US" sz="100" dirty="0">
                  <a:latin typeface="+mj-lt"/>
                  <a:ea typeface="BatangChe" panose="02030609000101010101" pitchFamily="49" charset="-127"/>
                </a:endParaRPr>
              </a:p>
              <a:p>
                <a:pPr marL="0" indent="0">
                  <a:buNone/>
                </a:pPr>
                <a:endParaRPr lang="en-US" sz="100" dirty="0">
                  <a:latin typeface="BatangChe" panose="02030609000101010101" pitchFamily="49" charset="-127"/>
                  <a:ea typeface="BatangChe" panose="02030609000101010101" pitchFamily="49" charset="-127"/>
                </a:endParaRPr>
              </a:p>
              <a:p>
                <a:pPr lvl="1"/>
                <a:r>
                  <a:rPr lang="en-US" sz="3000" b="0" dirty="0">
                    <a:latin typeface="+mj-lt"/>
                    <a:ea typeface="BatangChe" panose="02030609000101010101" pitchFamily="49" charset="-127"/>
                  </a:rPr>
                  <a:t>One-way ANOVA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BatangChe" panose="02030609000101010101" pitchFamily="49" charset="-127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BatangChe" panose="02030609000101010101" pitchFamily="49" charset="-127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BatangChe" panose="02030609000101010101" pitchFamily="49" charset="-127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BatangChe" panose="02030609000101010101" pitchFamily="49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000" b="0" dirty="0">
                    <a:latin typeface="+mj-lt"/>
                    <a:ea typeface="BatangChe" panose="02030609000101010101" pitchFamily="49" charset="-127"/>
                  </a:rPr>
                  <a:t> using a Super Factor</a:t>
                </a:r>
              </a:p>
              <a:p>
                <a:pPr lvl="2"/>
                <a:r>
                  <a:rPr lang="en-US" sz="2600" b="0" dirty="0">
                    <a:latin typeface="+mj-lt"/>
                    <a:ea typeface="BatangChe" panose="02030609000101010101" pitchFamily="49" charset="-127"/>
                  </a:rPr>
                  <a:t>Can use to calculate the distribution of SSR – Gelman (2005)</a:t>
                </a:r>
              </a:p>
              <a:p>
                <a:pPr lvl="2"/>
                <a:r>
                  <a:rPr lang="en-US" sz="2600" b="0" dirty="0">
                    <a:latin typeface="+mj-lt"/>
                    <a:ea typeface="BatangChe" panose="02030609000101010101" pitchFamily="49" charset="-127"/>
                  </a:rPr>
                  <a:t>Can use to calculate a Bayesian P-Value – </a:t>
                </a:r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Dong &amp; Wedel (2014) </a:t>
                </a:r>
                <a:endParaRPr lang="en-US" sz="2600" b="0" dirty="0">
                  <a:latin typeface="+mj-lt"/>
                  <a:ea typeface="BatangChe" panose="02030609000101010101" pitchFamily="49" charset="-127"/>
                </a:endParaRPr>
              </a:p>
              <a:p>
                <a:pPr lvl="2"/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Can use to calculate posterior probability of an intercept only</a:t>
                </a:r>
              </a:p>
              <a:p>
                <a:pPr marL="457200" lvl="1" indent="0">
                  <a:buNone/>
                </a:pPr>
                <a:endParaRPr lang="en-US" sz="3000" b="0" dirty="0">
                  <a:latin typeface="+mj-lt"/>
                  <a:ea typeface="BatangChe" panose="02030609000101010101" pitchFamily="49" charset="-127"/>
                </a:endParaRPr>
              </a:p>
              <a:p>
                <a:pPr lvl="1"/>
                <a:r>
                  <a:rPr lang="en-US" sz="3000" dirty="0">
                    <a:latin typeface="+mj-lt"/>
                    <a:ea typeface="BatangChe" panose="02030609000101010101" pitchFamily="49" charset="-127"/>
                  </a:rPr>
                  <a:t>All test whether interactions exists (whether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000" b="0" dirty="0">
                    <a:latin typeface="+mj-lt"/>
                    <a:ea typeface="BatangChe" panose="02030609000101010101" pitchFamily="49" charset="-127"/>
                  </a:rPr>
                  <a:t> different from 0)</a:t>
                </a:r>
              </a:p>
              <a:p>
                <a:pPr lvl="1"/>
                <a:endParaRPr lang="en-US" sz="3000" dirty="0">
                  <a:latin typeface="+mj-lt"/>
                  <a:ea typeface="BatangChe" panose="02030609000101010101" pitchFamily="49" charset="-127"/>
                </a:endParaRPr>
              </a:p>
              <a:p>
                <a:pPr lvl="1"/>
                <a:endParaRPr lang="en-US" sz="3000" b="0" dirty="0">
                  <a:latin typeface="+mj-lt"/>
                  <a:ea typeface="BatangChe" panose="02030609000101010101" pitchFamily="49" charset="-127"/>
                </a:endParaRPr>
              </a:p>
              <a:p>
                <a:pPr lvl="1"/>
                <a:endParaRPr lang="en-US" sz="3000" dirty="0">
                  <a:latin typeface="+mj-lt"/>
                  <a:ea typeface="BatangChe" panose="02030609000101010101" pitchFamily="49" charset="-127"/>
                </a:endParaRPr>
              </a:p>
              <a:p>
                <a:pPr lvl="1"/>
                <a:endParaRPr lang="en-US" sz="1000" b="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endParaRPr lang="en-US" sz="2600" b="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endParaRPr lang="en-US" sz="1000" b="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endParaRPr lang="en-US" sz="2600" dirty="0">
                  <a:latin typeface="BatangChe" panose="02030609000101010101" pitchFamily="49" charset="-127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endParaRPr lang="en-US" sz="100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+mj-lt"/>
                  <a:ea typeface="BatangChe" panose="02030609000101010101" pitchFamily="49" charset="-127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41183" cy="4656818"/>
              </a:xfrm>
              <a:blipFill>
                <a:blip r:embed="rId2"/>
                <a:stretch>
                  <a:fillRect r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Che" panose="02030609000101010101" pitchFamily="49" charset="-127"/>
              </a:rPr>
              <a:t>One-way ANOVA: Anything Going On?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2496245-0AE1-48DB-AC06-64B28B08A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035438"/>
              </p:ext>
            </p:extLst>
          </p:nvPr>
        </p:nvGraphicFramePr>
        <p:xfrm>
          <a:off x="736701" y="2799069"/>
          <a:ext cx="10289365" cy="17609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4749">
                  <a:extLst>
                    <a:ext uri="{9D8B030D-6E8A-4147-A177-3AD203B41FA5}">
                      <a16:colId xmlns:a16="http://schemas.microsoft.com/office/drawing/2014/main" val="1820816769"/>
                    </a:ext>
                  </a:extLst>
                </a:gridCol>
                <a:gridCol w="1707785">
                  <a:extLst>
                    <a:ext uri="{9D8B030D-6E8A-4147-A177-3AD203B41FA5}">
                      <a16:colId xmlns:a16="http://schemas.microsoft.com/office/drawing/2014/main" val="3793558447"/>
                    </a:ext>
                  </a:extLst>
                </a:gridCol>
                <a:gridCol w="3439737">
                  <a:extLst>
                    <a:ext uri="{9D8B030D-6E8A-4147-A177-3AD203B41FA5}">
                      <a16:colId xmlns:a16="http://schemas.microsoft.com/office/drawing/2014/main" val="3091829235"/>
                    </a:ext>
                  </a:extLst>
                </a:gridCol>
                <a:gridCol w="1091953">
                  <a:extLst>
                    <a:ext uri="{9D8B030D-6E8A-4147-A177-3AD203B41FA5}">
                      <a16:colId xmlns:a16="http://schemas.microsoft.com/office/drawing/2014/main" val="3334988995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3435912891"/>
                    </a:ext>
                  </a:extLst>
                </a:gridCol>
                <a:gridCol w="1731145">
                  <a:extLst>
                    <a:ext uri="{9D8B030D-6E8A-4147-A177-3AD203B41FA5}">
                      <a16:colId xmlns:a16="http://schemas.microsoft.com/office/drawing/2014/main" val="21782533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Factor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MLE SSR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Post Dist. SSR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P-Value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Joint Bayes P-Value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Probability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Intercept Only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8287049"/>
                  </a:ext>
                </a:extLst>
              </a:tr>
              <a:tr h="70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4725344"/>
                  </a:ext>
                </a:extLst>
              </a:tr>
              <a:tr h="210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Ethnic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1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169.10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7757181"/>
                  </a:ext>
                </a:extLst>
              </a:tr>
              <a:tr h="140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Label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1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0.085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0.011</a:t>
                      </a:r>
                      <a:endParaRPr 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4510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E*L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1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17.71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7791563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3D50D2E0-AC72-4F4A-8DAC-0737C982D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042" y="4534638"/>
            <a:ext cx="3409950" cy="333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51DC2B-B870-4EBB-BF73-ABBBB56BA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973" y="3760234"/>
            <a:ext cx="1162050" cy="142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BF1081-4282-4F42-86A4-ECA312099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0455" y="4069272"/>
            <a:ext cx="819150" cy="95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0FB936-4CBC-45A9-8E0C-9236F36AAD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6776" y="4331469"/>
            <a:ext cx="180975" cy="1238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2D6A07C-0623-48D1-B771-C15ED5E5F881}"/>
              </a:ext>
            </a:extLst>
          </p:cNvPr>
          <p:cNvSpPr/>
          <p:nvPr/>
        </p:nvSpPr>
        <p:spPr>
          <a:xfrm>
            <a:off x="9613868" y="4116897"/>
            <a:ext cx="83140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600" dirty="0">
                <a:solidFill>
                  <a:schemeClr val="accent1"/>
                </a:solidFill>
                <a:ea typeface="BatangChe" panose="02030609000101010101" pitchFamily="49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92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Che" panose="02030609000101010101" pitchFamily="49" charset="-127"/>
              </a:rPr>
              <a:t>Testing Interactions with the Super Factor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1183" cy="4656818"/>
          </a:xfrm>
        </p:spPr>
        <p:txBody>
          <a:bodyPr>
            <a:normAutofit/>
          </a:bodyPr>
          <a:lstStyle/>
          <a:p>
            <a:endParaRPr lang="en-US" sz="100" dirty="0">
              <a:latin typeface="+mj-lt"/>
              <a:ea typeface="BatangChe" panose="02030609000101010101" pitchFamily="49" charset="-127"/>
            </a:endParaRPr>
          </a:p>
          <a:p>
            <a:pPr marL="0" indent="0">
              <a:buNone/>
            </a:pPr>
            <a:endParaRPr lang="en-US" sz="100" dirty="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pPr lvl="1"/>
            <a:r>
              <a:rPr lang="en-US" sz="3000" dirty="0">
                <a:latin typeface="+mj-lt"/>
                <a:ea typeface="BatangChe" panose="02030609000101010101" pitchFamily="49" charset="-127"/>
              </a:rPr>
              <a:t>203 Possible Groups </a:t>
            </a:r>
          </a:p>
          <a:p>
            <a:pPr marL="457200" lvl="1" indent="0">
              <a:buNone/>
            </a:pPr>
            <a:endParaRPr lang="en-US" sz="900" dirty="0">
              <a:latin typeface="+mj-lt"/>
              <a:ea typeface="BatangChe" panose="02030609000101010101" pitchFamily="49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EF656-F858-4C49-AC40-A4136A342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661" y="1813082"/>
            <a:ext cx="3696020" cy="44733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A3A1ABF-8C4E-4EAC-8B59-F95A8498074B}"/>
                  </a:ext>
                </a:extLst>
              </p:cNvPr>
              <p:cNvSpPr/>
              <p:nvPr/>
            </p:nvSpPr>
            <p:spPr>
              <a:xfrm>
                <a:off x="838199" y="2641459"/>
                <a:ext cx="6096000" cy="375487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2"/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: {1, 2, 3, 4, 5, 6}</a:t>
                </a:r>
              </a:p>
              <a:p>
                <a:pPr lvl="2"/>
                <a:endParaRPr lang="en-US" sz="2600" dirty="0">
                  <a:latin typeface="+mj-lt"/>
                  <a:ea typeface="BatangChe" panose="02030609000101010101" pitchFamily="49" charset="-127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: {2, 1 3, 4, 5, 6}</a:t>
                </a:r>
              </a:p>
              <a:p>
                <a:pPr lvl="2"/>
                <a:endParaRPr lang="en-US" sz="2600" dirty="0">
                  <a:latin typeface="+mj-lt"/>
                  <a:ea typeface="BatangChe" panose="02030609000101010101" pitchFamily="49" charset="-127"/>
                </a:endParaRPr>
              </a:p>
              <a:p>
                <a:pPr lvl="2"/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…</a:t>
                </a:r>
              </a:p>
              <a:p>
                <a:pPr lvl="2"/>
                <a:endParaRPr lang="en-US" sz="2600" dirty="0">
                  <a:latin typeface="+mj-lt"/>
                  <a:ea typeface="BatangChe" panose="02030609000101010101" pitchFamily="49" charset="-127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=202</m:t>
                    </m:r>
                  </m:oMath>
                </a14:m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: {1, 2 3 4 5 6}</a:t>
                </a:r>
              </a:p>
              <a:p>
                <a:pPr lvl="2"/>
                <a:endParaRPr lang="en-US" sz="2600" dirty="0">
                  <a:latin typeface="+mj-lt"/>
                  <a:ea typeface="BatangChe" panose="02030609000101010101" pitchFamily="49" charset="-127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=203</m:t>
                    </m:r>
                  </m:oMath>
                </a14:m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: {1 2 3 4 5 6}</a:t>
                </a:r>
                <a:r>
                  <a:rPr lang="en-US" sz="3000" dirty="0">
                    <a:latin typeface="+mj-lt"/>
                    <a:ea typeface="BatangChe" panose="02030609000101010101" pitchFamily="49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A3A1ABF-8C4E-4EAC-8B59-F95A84980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41459"/>
                <a:ext cx="6096000" cy="3754874"/>
              </a:xfrm>
              <a:prstGeom prst="rect">
                <a:avLst/>
              </a:prstGeom>
              <a:blipFill>
                <a:blip r:embed="rId4"/>
                <a:stretch>
                  <a:fillRect t="-1299" b="-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BCB36ACC-2F34-460C-B0CB-965E563C42F1}"/>
              </a:ext>
            </a:extLst>
          </p:cNvPr>
          <p:cNvSpPr/>
          <p:nvPr/>
        </p:nvSpPr>
        <p:spPr>
          <a:xfrm rot="20977797">
            <a:off x="5372912" y="6059493"/>
            <a:ext cx="4585362" cy="171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D312498-0B58-406C-8A95-2C98D111FA60}"/>
                  </a:ext>
                </a:extLst>
              </p:cNvPr>
              <p:cNvSpPr/>
              <p:nvPr/>
            </p:nvSpPr>
            <p:spPr>
              <a:xfrm>
                <a:off x="3146696" y="6270907"/>
                <a:ext cx="22877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𝑂𝑛𝑙𝑦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D312498-0B58-406C-8A95-2C98D111F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696" y="6270907"/>
                <a:ext cx="2287742" cy="461665"/>
              </a:xfrm>
              <a:prstGeom prst="rect">
                <a:avLst/>
              </a:prstGeom>
              <a:blipFill>
                <a:blip r:embed="rId5"/>
                <a:stretch>
                  <a:fillRect l="-267" r="-533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2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Che" panose="02030609000101010101" pitchFamily="49" charset="-127"/>
              </a:rPr>
              <a:t>One-way ANOVA: Anything Going On?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2496245-0AE1-48DB-AC06-64B28B08A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270884"/>
              </p:ext>
            </p:extLst>
          </p:nvPr>
        </p:nvGraphicFramePr>
        <p:xfrm>
          <a:off x="736701" y="2799069"/>
          <a:ext cx="10289365" cy="17609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4749">
                  <a:extLst>
                    <a:ext uri="{9D8B030D-6E8A-4147-A177-3AD203B41FA5}">
                      <a16:colId xmlns:a16="http://schemas.microsoft.com/office/drawing/2014/main" val="1820816769"/>
                    </a:ext>
                  </a:extLst>
                </a:gridCol>
                <a:gridCol w="1707785">
                  <a:extLst>
                    <a:ext uri="{9D8B030D-6E8A-4147-A177-3AD203B41FA5}">
                      <a16:colId xmlns:a16="http://schemas.microsoft.com/office/drawing/2014/main" val="3793558447"/>
                    </a:ext>
                  </a:extLst>
                </a:gridCol>
                <a:gridCol w="3439737">
                  <a:extLst>
                    <a:ext uri="{9D8B030D-6E8A-4147-A177-3AD203B41FA5}">
                      <a16:colId xmlns:a16="http://schemas.microsoft.com/office/drawing/2014/main" val="3091829235"/>
                    </a:ext>
                  </a:extLst>
                </a:gridCol>
                <a:gridCol w="1091953">
                  <a:extLst>
                    <a:ext uri="{9D8B030D-6E8A-4147-A177-3AD203B41FA5}">
                      <a16:colId xmlns:a16="http://schemas.microsoft.com/office/drawing/2014/main" val="3334988995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3435912891"/>
                    </a:ext>
                  </a:extLst>
                </a:gridCol>
                <a:gridCol w="1731145">
                  <a:extLst>
                    <a:ext uri="{9D8B030D-6E8A-4147-A177-3AD203B41FA5}">
                      <a16:colId xmlns:a16="http://schemas.microsoft.com/office/drawing/2014/main" val="21782533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Factor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MLE SSR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Post Dist. SSR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P-Value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Joint Bayes P-Value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Probability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Intercept Only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8287049"/>
                  </a:ext>
                </a:extLst>
              </a:tr>
              <a:tr h="70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4725344"/>
                  </a:ext>
                </a:extLst>
              </a:tr>
              <a:tr h="210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Ethnic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1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169.10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7757181"/>
                  </a:ext>
                </a:extLst>
              </a:tr>
              <a:tr h="140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Label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1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0.085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0.011</a:t>
                      </a:r>
                      <a:endParaRPr 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4510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E*L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1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17.71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7791563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3D50D2E0-AC72-4F4A-8DAC-0737C982D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042" y="4534638"/>
            <a:ext cx="3409950" cy="333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51DC2B-B870-4EBB-BF73-ABBBB56BA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973" y="3760234"/>
            <a:ext cx="1162050" cy="142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BF1081-4282-4F42-86A4-ECA312099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0455" y="4069272"/>
            <a:ext cx="819150" cy="95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0FB936-4CBC-45A9-8E0C-9236F36AAD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6776" y="4331469"/>
            <a:ext cx="180975" cy="12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2759E6B-5015-4B60-8785-29644DA17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394" y="1697146"/>
            <a:ext cx="7687164" cy="4626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Che" panose="02030609000101010101" pitchFamily="49" charset="-127"/>
              </a:rPr>
              <a:t>Illustrative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not circle">
            <a:extLst>
              <a:ext uri="{FF2B5EF4-FFF2-40B4-BE49-F238E27FC236}">
                <a16:creationId xmlns:a16="http://schemas.microsoft.com/office/drawing/2014/main" id="{6C004BCF-DABA-4AB5-AA90-33747977E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548" y="1407442"/>
            <a:ext cx="4861449" cy="486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FC8749-8C0A-41FD-86AC-D6B58018FD1D}"/>
              </a:ext>
            </a:extLst>
          </p:cNvPr>
          <p:cNvSpPr txBox="1"/>
          <p:nvPr/>
        </p:nvSpPr>
        <p:spPr>
          <a:xfrm>
            <a:off x="6145139" y="6341437"/>
            <a:ext cx="120026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Wrong!</a:t>
            </a:r>
          </a:p>
        </p:txBody>
      </p:sp>
    </p:spTree>
    <p:extLst>
      <p:ext uri="{BB962C8B-B14F-4D97-AF65-F5344CB8AC3E}">
        <p14:creationId xmlns:p14="http://schemas.microsoft.com/office/powerpoint/2010/main" val="162190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Che" panose="02030609000101010101" pitchFamily="49" charset="-127"/>
              </a:rPr>
              <a:t>Primary Questions in Two-way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1183" cy="4351338"/>
          </a:xfrm>
        </p:spPr>
        <p:txBody>
          <a:bodyPr>
            <a:normAutofit lnSpcReduction="10000"/>
          </a:bodyPr>
          <a:lstStyle/>
          <a:p>
            <a:r>
              <a:rPr lang="en-US" b="1" u="sng" dirty="0">
                <a:latin typeface="+mj-lt"/>
                <a:ea typeface="BatangChe" panose="02030609000101010101" pitchFamily="49" charset="-127"/>
              </a:rPr>
              <a:t>Is anything going on?</a:t>
            </a:r>
            <a:r>
              <a:rPr lang="en-US" dirty="0">
                <a:latin typeface="+mj-lt"/>
                <a:ea typeface="BatangChe" panose="02030609000101010101" pitchFamily="49" charset="-127"/>
              </a:rPr>
              <a:t>  (Two Factors)</a:t>
            </a:r>
          </a:p>
          <a:p>
            <a:pPr marL="0" indent="0">
              <a:buNone/>
            </a:pPr>
            <a:endParaRPr lang="en-US" sz="900" dirty="0">
              <a:latin typeface="+mj-lt"/>
              <a:ea typeface="BatangChe" panose="02030609000101010101" pitchFamily="49" charset="-127"/>
            </a:endParaRPr>
          </a:p>
          <a:p>
            <a:pPr lvl="1"/>
            <a:r>
              <a:rPr lang="en-US" dirty="0">
                <a:latin typeface="+mj-lt"/>
                <a:ea typeface="BatangChe" panose="02030609000101010101" pitchFamily="49" charset="-127"/>
              </a:rPr>
              <a:t>Does either factor (or their interactions) make a difference?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j-lt"/>
                <a:ea typeface="BatangChe" panose="02030609000101010101" pitchFamily="49" charset="-127"/>
              </a:rPr>
              <a:t>Are there Interactions?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j-lt"/>
                <a:ea typeface="BatangChe" panose="02030609000101010101" pitchFamily="49" charset="-127"/>
              </a:rPr>
              <a:t>Sum of Squares Regression (F-test) – Bigger is Better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j-lt"/>
                <a:ea typeface="BatangChe" panose="02030609000101010101" pitchFamily="49" charset="-127"/>
              </a:rPr>
              <a:t>Bayesian P-values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j-lt"/>
                <a:ea typeface="BatangChe" panose="02030609000101010101" pitchFamily="49" charset="-127"/>
              </a:rPr>
              <a:t>Posterior Probability of No Interactions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j-lt"/>
                <a:ea typeface="BatangChe" panose="02030609000101010101" pitchFamily="49" charset="-127"/>
              </a:rPr>
              <a:t>   (Differences in means of one Factor the same, regardless of level of other factor)</a:t>
            </a:r>
          </a:p>
          <a:p>
            <a:pPr marL="0" indent="0">
              <a:buNone/>
            </a:pPr>
            <a:endParaRPr lang="en-US" dirty="0">
              <a:latin typeface="+mj-lt"/>
              <a:ea typeface="BatangChe" panose="02030609000101010101" pitchFamily="49" charset="-127"/>
            </a:endParaRPr>
          </a:p>
          <a:p>
            <a:pPr marL="0" indent="0">
              <a:buNone/>
            </a:pPr>
            <a:r>
              <a:rPr lang="en-US" dirty="0">
                <a:latin typeface="+mj-lt"/>
                <a:ea typeface="BatangChe" panose="02030609000101010101" pitchFamily="49" charset="-127"/>
              </a:rPr>
              <a:t>Example: Does Ethnic Origin, the Labels or any combination make a 		      difference?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542" y="1733777"/>
            <a:ext cx="6770915" cy="3390446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ea typeface="BatangChe" panose="02030609000101010101" pitchFamily="49" charset="-127"/>
              </a:rPr>
              <a:t>Two-Way ANOVA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1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Che" panose="02030609000101010101" pitchFamily="49" charset="-127"/>
              </a:rPr>
              <a:t>Testing Interactions with the Super Factor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1183" cy="4656818"/>
          </a:xfrm>
        </p:spPr>
        <p:txBody>
          <a:bodyPr>
            <a:normAutofit/>
          </a:bodyPr>
          <a:lstStyle/>
          <a:p>
            <a:endParaRPr lang="en-US" sz="100" dirty="0">
              <a:latin typeface="+mj-lt"/>
              <a:ea typeface="BatangChe" panose="02030609000101010101" pitchFamily="49" charset="-127"/>
            </a:endParaRPr>
          </a:p>
          <a:p>
            <a:pPr marL="0" indent="0">
              <a:buNone/>
            </a:pPr>
            <a:endParaRPr lang="en-US" sz="100" dirty="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pPr lvl="1"/>
            <a:r>
              <a:rPr lang="en-US" sz="3000" b="0" dirty="0">
                <a:latin typeface="+mj-lt"/>
                <a:ea typeface="BatangChe" panose="02030609000101010101" pitchFamily="49" charset="-127"/>
              </a:rPr>
              <a:t>DO NOT Normalize the data</a:t>
            </a:r>
          </a:p>
          <a:p>
            <a:pPr marL="457200" lvl="1" indent="0">
              <a:buNone/>
            </a:pPr>
            <a:r>
              <a:rPr lang="en-US" sz="3000" dirty="0">
                <a:latin typeface="+mj-lt"/>
                <a:ea typeface="BatangChe" panose="02030609000101010101" pitchFamily="49" charset="-127"/>
              </a:rPr>
              <a:t>   (Super Factor cells different, Factors or Interaction matter)</a:t>
            </a:r>
            <a:endParaRPr lang="en-US" sz="3000" b="0" dirty="0">
              <a:latin typeface="+mj-lt"/>
              <a:ea typeface="BatangChe" panose="02030609000101010101" pitchFamily="49" charset="-127"/>
            </a:endParaRPr>
          </a:p>
          <a:p>
            <a:pPr lvl="1"/>
            <a:endParaRPr lang="en-US" sz="3000" dirty="0">
              <a:latin typeface="+mj-lt"/>
              <a:ea typeface="BatangChe" panose="02030609000101010101" pitchFamily="49" charset="-127"/>
            </a:endParaRPr>
          </a:p>
          <a:p>
            <a:pPr lvl="1"/>
            <a:endParaRPr lang="en-US" sz="3000" b="0" dirty="0">
              <a:latin typeface="+mj-lt"/>
              <a:ea typeface="BatangChe" panose="02030609000101010101" pitchFamily="49" charset="-127"/>
            </a:endParaRPr>
          </a:p>
          <a:p>
            <a:pPr marL="457200" lvl="1" indent="0">
              <a:buNone/>
            </a:pPr>
            <a:endParaRPr lang="en-US" sz="3000" dirty="0">
              <a:latin typeface="+mj-lt"/>
              <a:ea typeface="BatangChe" panose="02030609000101010101" pitchFamily="49" charset="-127"/>
            </a:endParaRPr>
          </a:p>
          <a:p>
            <a:pPr lvl="1"/>
            <a:endParaRPr lang="en-US" sz="3000" b="0" dirty="0">
              <a:latin typeface="+mj-lt"/>
              <a:ea typeface="BatangChe" panose="02030609000101010101" pitchFamily="49" charset="-127"/>
            </a:endParaRPr>
          </a:p>
          <a:p>
            <a:pPr lvl="1"/>
            <a:endParaRPr lang="en-US" sz="3000" dirty="0">
              <a:latin typeface="+mj-lt"/>
              <a:ea typeface="BatangChe" panose="02030609000101010101" pitchFamily="49" charset="-127"/>
            </a:endParaRPr>
          </a:p>
          <a:p>
            <a:pPr lvl="1"/>
            <a:endParaRPr lang="en-US" sz="3000" b="0" dirty="0">
              <a:latin typeface="+mj-lt"/>
              <a:ea typeface="BatangChe" panose="02030609000101010101" pitchFamily="49" charset="-127"/>
            </a:endParaRPr>
          </a:p>
          <a:p>
            <a:pPr lvl="1"/>
            <a:endParaRPr lang="en-US" sz="3000" dirty="0">
              <a:latin typeface="+mj-lt"/>
              <a:ea typeface="BatangChe" panose="02030609000101010101" pitchFamily="49" charset="-127"/>
            </a:endParaRPr>
          </a:p>
          <a:p>
            <a:pPr marL="457200" lvl="1" indent="0">
              <a:buNone/>
            </a:pPr>
            <a:endParaRPr lang="en-US" sz="2600" b="0" dirty="0">
              <a:latin typeface="+mj-lt"/>
              <a:ea typeface="BatangChe" panose="02030609000101010101" pitchFamily="49" charset="-127"/>
            </a:endParaRPr>
          </a:p>
          <a:p>
            <a:pPr marL="457200" lvl="1" indent="0">
              <a:buNone/>
            </a:pPr>
            <a:endParaRPr lang="en-US" sz="1000" b="0" dirty="0">
              <a:latin typeface="+mj-lt"/>
              <a:ea typeface="BatangChe" panose="02030609000101010101" pitchFamily="49" charset="-127"/>
            </a:endParaRPr>
          </a:p>
          <a:p>
            <a:pPr marL="457200" lvl="1" indent="0">
              <a:buNone/>
            </a:pPr>
            <a:endParaRPr lang="en-US" sz="1000" dirty="0">
              <a:latin typeface="+mj-lt"/>
              <a:ea typeface="BatangChe" panose="02030609000101010101" pitchFamily="49" charset="-127"/>
            </a:endParaRPr>
          </a:p>
          <a:p>
            <a:pPr marL="457200" lvl="1" indent="0">
              <a:buNone/>
            </a:pPr>
            <a:endParaRPr lang="en-US" dirty="0">
              <a:latin typeface="+mj-lt"/>
              <a:ea typeface="BatangChe" panose="02030609000101010101" pitchFamily="49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20585" y="3144851"/>
                <a:ext cx="9750829" cy="568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𝑡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ea typeface="BatangChe" panose="02030609000101010101" pitchFamily="49" charset="-127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6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acc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𝑝𝑡</m:t>
                              </m:r>
                            </m:sub>
                          </m:sSub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ea typeface="BatangChe" panose="02030609000101010101" pitchFamily="49" charset="-127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85" y="3144851"/>
                <a:ext cx="9750829" cy="5682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3BEE0E36-AF7E-426E-936E-1CDA0D3FD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353" y="4263813"/>
            <a:ext cx="3085602" cy="1854644"/>
          </a:xfrm>
          <a:prstGeom prst="rect">
            <a:avLst/>
          </a:prstGeom>
        </p:spPr>
      </p:pic>
      <p:pic>
        <p:nvPicPr>
          <p:cNvPr id="18" name="Picture 2" descr="Image result for not circle">
            <a:extLst>
              <a:ext uri="{FF2B5EF4-FFF2-40B4-BE49-F238E27FC236}">
                <a16:creationId xmlns:a16="http://schemas.microsoft.com/office/drawing/2014/main" id="{85471919-9442-4B62-96AF-B0B41121A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887" y="3960659"/>
            <a:ext cx="2460951" cy="246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C53C45-1642-4177-91AD-41555A5646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1326" y="3963351"/>
            <a:ext cx="4215507" cy="253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6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60FEBF3-6446-4296-9FA3-BA5642929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344" y="2913092"/>
            <a:ext cx="3592314" cy="2695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Che" panose="02030609000101010101" pitchFamily="49" charset="-127"/>
              </a:rPr>
              <a:t>Sum of Squares Regression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336E34-5CB1-492D-87AD-3EB624270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343" y="2313373"/>
            <a:ext cx="5853159" cy="3182922"/>
          </a:xfrm>
          <a:prstGeom prst="rect">
            <a:avLst/>
          </a:prstGeom>
        </p:spPr>
      </p:pic>
      <p:pic>
        <p:nvPicPr>
          <p:cNvPr id="1026" name="Picture 2" descr="Image result for spss logo">
            <a:extLst>
              <a:ext uri="{FF2B5EF4-FFF2-40B4-BE49-F238E27FC236}">
                <a16:creationId xmlns:a16="http://schemas.microsoft.com/office/drawing/2014/main" id="{CEF7E7D2-48C1-4073-8533-89CF7E2E7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97" y="1536161"/>
            <a:ext cx="931740" cy="93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1DD49CB-5C9E-443E-AAAD-C9738519139C}"/>
              </a:ext>
            </a:extLst>
          </p:cNvPr>
          <p:cNvSpPr/>
          <p:nvPr/>
        </p:nvSpPr>
        <p:spPr>
          <a:xfrm>
            <a:off x="2636667" y="3350441"/>
            <a:ext cx="1038687" cy="1950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8C4520-ED21-48FA-B65B-E75AE4D85412}"/>
              </a:ext>
            </a:extLst>
          </p:cNvPr>
          <p:cNvSpPr/>
          <p:nvPr/>
        </p:nvSpPr>
        <p:spPr>
          <a:xfrm>
            <a:off x="2636667" y="3844031"/>
            <a:ext cx="1038687" cy="195078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BB8BD6B-1872-4BFE-AF0D-6A50ACAC8348}"/>
              </a:ext>
            </a:extLst>
          </p:cNvPr>
          <p:cNvSpPr/>
          <p:nvPr/>
        </p:nvSpPr>
        <p:spPr>
          <a:xfrm>
            <a:off x="2636667" y="4052795"/>
            <a:ext cx="1038687" cy="1950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D122A3-B895-4B3B-8BD1-B29DA7537204}"/>
              </a:ext>
            </a:extLst>
          </p:cNvPr>
          <p:cNvSpPr/>
          <p:nvPr/>
        </p:nvSpPr>
        <p:spPr>
          <a:xfrm>
            <a:off x="2667737" y="4284123"/>
            <a:ext cx="1038687" cy="19507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3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CD99913-426A-4523-BDA3-D73DD2B84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875" y="1797579"/>
            <a:ext cx="3696020" cy="4473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Che" panose="02030609000101010101" pitchFamily="49" charset="-127"/>
              </a:rPr>
              <a:t>Non Mean Centered with the Super Factor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1183" cy="4656818"/>
          </a:xfrm>
        </p:spPr>
        <p:txBody>
          <a:bodyPr>
            <a:normAutofit/>
          </a:bodyPr>
          <a:lstStyle/>
          <a:p>
            <a:endParaRPr lang="en-US" sz="100" dirty="0">
              <a:latin typeface="+mj-lt"/>
              <a:ea typeface="BatangChe" panose="02030609000101010101" pitchFamily="49" charset="-127"/>
            </a:endParaRPr>
          </a:p>
          <a:p>
            <a:pPr marL="0" indent="0">
              <a:buNone/>
            </a:pPr>
            <a:endParaRPr lang="en-US" sz="100" dirty="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pPr lvl="1"/>
            <a:r>
              <a:rPr lang="en-US" sz="3000" dirty="0">
                <a:latin typeface="+mj-lt"/>
                <a:ea typeface="BatangChe" panose="02030609000101010101" pitchFamily="49" charset="-127"/>
              </a:rPr>
              <a:t>203 Possible Groups </a:t>
            </a:r>
          </a:p>
          <a:p>
            <a:pPr marL="457200" lvl="1" indent="0">
              <a:buNone/>
            </a:pPr>
            <a:endParaRPr lang="en-US" sz="900" dirty="0">
              <a:latin typeface="+mj-lt"/>
              <a:ea typeface="BatangChe" panose="02030609000101010101" pitchFamily="49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A3A1ABF-8C4E-4EAC-8B59-F95A8498074B}"/>
                  </a:ext>
                </a:extLst>
              </p:cNvPr>
              <p:cNvSpPr/>
              <p:nvPr/>
            </p:nvSpPr>
            <p:spPr>
              <a:xfrm>
                <a:off x="838199" y="2641459"/>
                <a:ext cx="6096000" cy="375487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2"/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: {1, 2, 3, 4, 5, 6}</a:t>
                </a:r>
              </a:p>
              <a:p>
                <a:pPr lvl="2"/>
                <a:endParaRPr lang="en-US" sz="2600" dirty="0">
                  <a:latin typeface="+mj-lt"/>
                  <a:ea typeface="BatangChe" panose="02030609000101010101" pitchFamily="49" charset="-127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: {2, 1 3, 4, 5, 6}</a:t>
                </a:r>
              </a:p>
              <a:p>
                <a:pPr lvl="2"/>
                <a:endParaRPr lang="en-US" sz="2600" dirty="0">
                  <a:latin typeface="+mj-lt"/>
                  <a:ea typeface="BatangChe" panose="02030609000101010101" pitchFamily="49" charset="-127"/>
                </a:endParaRPr>
              </a:p>
              <a:p>
                <a:pPr lvl="2"/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…</a:t>
                </a:r>
              </a:p>
              <a:p>
                <a:pPr lvl="2"/>
                <a:endParaRPr lang="en-US" sz="2600" dirty="0">
                  <a:latin typeface="+mj-lt"/>
                  <a:ea typeface="BatangChe" panose="02030609000101010101" pitchFamily="49" charset="-127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=202</m:t>
                    </m:r>
                  </m:oMath>
                </a14:m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: {1, 2 3 4 5 6}</a:t>
                </a:r>
              </a:p>
              <a:p>
                <a:pPr lvl="2"/>
                <a:endParaRPr lang="en-US" sz="2600" dirty="0">
                  <a:latin typeface="+mj-lt"/>
                  <a:ea typeface="BatangChe" panose="02030609000101010101" pitchFamily="49" charset="-127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=203</m:t>
                    </m:r>
                  </m:oMath>
                </a14:m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: {1 2 3 4 5 6}</a:t>
                </a:r>
                <a:r>
                  <a:rPr lang="en-US" sz="3000" dirty="0">
                    <a:latin typeface="+mj-lt"/>
                    <a:ea typeface="BatangChe" panose="02030609000101010101" pitchFamily="49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A3A1ABF-8C4E-4EAC-8B59-F95A84980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41459"/>
                <a:ext cx="6096000" cy="3754874"/>
              </a:xfrm>
              <a:prstGeom prst="rect">
                <a:avLst/>
              </a:prstGeom>
              <a:blipFill>
                <a:blip r:embed="rId4"/>
                <a:stretch>
                  <a:fillRect t="-1299" b="-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BCB36ACC-2F34-460C-B0CB-965E563C42F1}"/>
              </a:ext>
            </a:extLst>
          </p:cNvPr>
          <p:cNvSpPr/>
          <p:nvPr/>
        </p:nvSpPr>
        <p:spPr>
          <a:xfrm rot="20977797">
            <a:off x="5372912" y="6059493"/>
            <a:ext cx="4585362" cy="171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D312498-0B58-406C-8A95-2C98D111FA60}"/>
                  </a:ext>
                </a:extLst>
              </p:cNvPr>
              <p:cNvSpPr/>
              <p:nvPr/>
            </p:nvSpPr>
            <p:spPr>
              <a:xfrm>
                <a:off x="3146696" y="6270907"/>
                <a:ext cx="22877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𝑂𝑛𝑙𝑦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D312498-0B58-406C-8A95-2C98D111F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696" y="6270907"/>
                <a:ext cx="2287742" cy="461665"/>
              </a:xfrm>
              <a:prstGeom prst="rect">
                <a:avLst/>
              </a:prstGeom>
              <a:blipFill>
                <a:blip r:embed="rId5"/>
                <a:stretch>
                  <a:fillRect l="-267" r="-533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22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Che" panose="02030609000101010101" pitchFamily="49" charset="-127"/>
              </a:rPr>
              <a:t>One-way ANOVA: Anything Going On?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2496245-0AE1-48DB-AC06-64B28B08AE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6701" y="2799069"/>
          <a:ext cx="10289365" cy="17609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4749">
                  <a:extLst>
                    <a:ext uri="{9D8B030D-6E8A-4147-A177-3AD203B41FA5}">
                      <a16:colId xmlns:a16="http://schemas.microsoft.com/office/drawing/2014/main" val="1820816769"/>
                    </a:ext>
                  </a:extLst>
                </a:gridCol>
                <a:gridCol w="1707785">
                  <a:extLst>
                    <a:ext uri="{9D8B030D-6E8A-4147-A177-3AD203B41FA5}">
                      <a16:colId xmlns:a16="http://schemas.microsoft.com/office/drawing/2014/main" val="3793558447"/>
                    </a:ext>
                  </a:extLst>
                </a:gridCol>
                <a:gridCol w="3439737">
                  <a:extLst>
                    <a:ext uri="{9D8B030D-6E8A-4147-A177-3AD203B41FA5}">
                      <a16:colId xmlns:a16="http://schemas.microsoft.com/office/drawing/2014/main" val="3091829235"/>
                    </a:ext>
                  </a:extLst>
                </a:gridCol>
                <a:gridCol w="1091953">
                  <a:extLst>
                    <a:ext uri="{9D8B030D-6E8A-4147-A177-3AD203B41FA5}">
                      <a16:colId xmlns:a16="http://schemas.microsoft.com/office/drawing/2014/main" val="3334988995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3435912891"/>
                    </a:ext>
                  </a:extLst>
                </a:gridCol>
                <a:gridCol w="1731145">
                  <a:extLst>
                    <a:ext uri="{9D8B030D-6E8A-4147-A177-3AD203B41FA5}">
                      <a16:colId xmlns:a16="http://schemas.microsoft.com/office/drawing/2014/main" val="21782533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Factor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MLE SSR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Post Dist. SSR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P-Value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Joint Bayes P-Value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Probability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Intercept Only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8287049"/>
                  </a:ext>
                </a:extLst>
              </a:tr>
              <a:tr h="70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207.01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0.000</a:t>
                      </a:r>
                      <a:endParaRPr 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4725344"/>
                  </a:ext>
                </a:extLst>
              </a:tr>
              <a:tr h="210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Ethnic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1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169.10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7757181"/>
                  </a:ext>
                </a:extLst>
              </a:tr>
              <a:tr h="140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Label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1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0.085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0.011</a:t>
                      </a:r>
                      <a:endParaRPr 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4510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E*L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1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17.71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7791563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3D50D2E0-AC72-4F4A-8DAC-0737C982D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042" y="4534638"/>
            <a:ext cx="3409950" cy="333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51DC2B-B870-4EBB-BF73-ABBBB56BA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973" y="3760234"/>
            <a:ext cx="1162050" cy="142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BF1081-4282-4F42-86A4-ECA312099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0455" y="4069272"/>
            <a:ext cx="819150" cy="95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784350-4A87-4178-885D-2CECE53195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668" y="3487317"/>
            <a:ext cx="523875" cy="123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0FB936-4CBC-45A9-8E0C-9236F36AAD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6776" y="4331469"/>
            <a:ext cx="180975" cy="12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1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542" y="1733777"/>
            <a:ext cx="6770915" cy="3390446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ea typeface="BatangChe" panose="02030609000101010101" pitchFamily="49" charset="-127"/>
              </a:rPr>
              <a:t>Two-way ANOVA </a:t>
            </a:r>
            <a:br>
              <a:rPr lang="en-US" sz="6000" dirty="0">
                <a:ea typeface="BatangChe" panose="02030609000101010101" pitchFamily="49" charset="-127"/>
              </a:rPr>
            </a:br>
            <a:r>
              <a:rPr lang="en-US" sz="500" dirty="0">
                <a:ea typeface="BatangChe" panose="02030609000101010101" pitchFamily="49" charset="-127"/>
              </a:rPr>
              <a:t/>
            </a:r>
            <a:br>
              <a:rPr lang="en-US" sz="500" dirty="0">
                <a:ea typeface="BatangChe" panose="02030609000101010101" pitchFamily="49" charset="-127"/>
              </a:rPr>
            </a:br>
            <a:r>
              <a:rPr lang="en-US" sz="4800" dirty="0">
                <a:ea typeface="BatangChe" panose="02030609000101010101" pitchFamily="49" charset="-127"/>
              </a:rPr>
              <a:t>What is Going On?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Che" panose="02030609000101010101" pitchFamily="49" charset="-127"/>
              </a:rPr>
              <a:t>Primary Questions in Two-way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5385"/>
            <a:ext cx="10841183" cy="4351338"/>
          </a:xfrm>
        </p:spPr>
        <p:txBody>
          <a:bodyPr>
            <a:normAutofit/>
          </a:bodyPr>
          <a:lstStyle/>
          <a:p>
            <a:endParaRPr lang="en-US" sz="100" dirty="0">
              <a:latin typeface="+mj-lt"/>
              <a:ea typeface="BatangChe" panose="02030609000101010101" pitchFamily="49" charset="-127"/>
            </a:endParaRPr>
          </a:p>
          <a:p>
            <a:r>
              <a:rPr lang="en-US" b="1" u="sng" dirty="0">
                <a:latin typeface="+mj-lt"/>
                <a:ea typeface="BatangChe" panose="02030609000101010101" pitchFamily="49" charset="-127"/>
              </a:rPr>
              <a:t>What is going on?</a:t>
            </a:r>
            <a:r>
              <a:rPr lang="en-US" b="1" dirty="0">
                <a:latin typeface="+mj-lt"/>
                <a:ea typeface="BatangChe" panose="02030609000101010101" pitchFamily="49" charset="-127"/>
              </a:rPr>
              <a:t>  </a:t>
            </a:r>
            <a:r>
              <a:rPr lang="en-US" dirty="0">
                <a:latin typeface="+mj-lt"/>
                <a:ea typeface="BatangChe" panose="02030609000101010101" pitchFamily="49" charset="-127"/>
              </a:rPr>
              <a:t>(Two Factor)</a:t>
            </a:r>
          </a:p>
          <a:p>
            <a:pPr lvl="1"/>
            <a:endParaRPr lang="en-US" sz="900" dirty="0">
              <a:latin typeface="+mj-lt"/>
              <a:ea typeface="BatangChe" panose="02030609000101010101" pitchFamily="49" charset="-127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  <a:ea typeface="BatangChe" panose="02030609000101010101" pitchFamily="49" charset="-127"/>
              </a:rPr>
              <a:t>Where are the differences in the differences?</a:t>
            </a:r>
          </a:p>
          <a:p>
            <a:pPr lvl="1"/>
            <a:r>
              <a:rPr lang="en-US" dirty="0">
                <a:latin typeface="+mj-lt"/>
                <a:ea typeface="BatangChe" panose="02030609000101010101" pitchFamily="49" charset="-127"/>
              </a:rPr>
              <a:t>‘Conditional Collapse’: collapsing one factor, conditional on another factor</a:t>
            </a:r>
          </a:p>
          <a:p>
            <a:pPr lvl="1"/>
            <a:r>
              <a:rPr lang="en-US" dirty="0">
                <a:latin typeface="+mj-lt"/>
                <a:ea typeface="BatangChe" panose="02030609000101010101" pitchFamily="49" charset="-127"/>
              </a:rPr>
              <a:t>Posterior Probability of Different Groupings (Models) of Factor levels</a:t>
            </a:r>
          </a:p>
          <a:p>
            <a:pPr lvl="1"/>
            <a:endParaRPr lang="en-US" dirty="0">
              <a:latin typeface="+mj-lt"/>
              <a:ea typeface="BatangChe" panose="02030609000101010101" pitchFamily="49" charset="-127"/>
            </a:endParaRPr>
          </a:p>
          <a:p>
            <a:pPr lvl="1"/>
            <a:endParaRPr lang="en-US" dirty="0">
              <a:latin typeface="+mj-lt"/>
              <a:ea typeface="BatangChe" panose="02030609000101010101" pitchFamily="49" charset="-127"/>
            </a:endParaRPr>
          </a:p>
          <a:p>
            <a:pPr marL="0" indent="0">
              <a:buNone/>
            </a:pPr>
            <a:r>
              <a:rPr lang="en-US" dirty="0">
                <a:latin typeface="+mj-lt"/>
                <a:ea typeface="BatangChe" panose="02030609000101010101" pitchFamily="49" charset="-127"/>
              </a:rPr>
              <a:t>Example: Do the Ethnic Origins group differently based on the Labeling?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Che" panose="02030609000101010101" pitchFamily="49" charset="-127"/>
              </a:rPr>
              <a:t>Difference in the Differences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1183" cy="4656818"/>
          </a:xfrm>
        </p:spPr>
        <p:txBody>
          <a:bodyPr>
            <a:normAutofit/>
          </a:bodyPr>
          <a:lstStyle/>
          <a:p>
            <a:endParaRPr lang="en-US" sz="100" dirty="0">
              <a:latin typeface="+mj-lt"/>
              <a:ea typeface="BatangChe" panose="02030609000101010101" pitchFamily="49" charset="-127"/>
            </a:endParaRPr>
          </a:p>
          <a:p>
            <a:pPr marL="0" indent="0">
              <a:buNone/>
            </a:pPr>
            <a:endParaRPr lang="en-US" sz="100" dirty="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pPr lvl="1"/>
            <a:r>
              <a:rPr lang="en-US" sz="3000" dirty="0">
                <a:latin typeface="+mj-lt"/>
                <a:ea typeface="BatangChe" panose="02030609000101010101" pitchFamily="49" charset="-127"/>
              </a:rPr>
              <a:t>No interaction – differences the same regardless of other Factor </a:t>
            </a:r>
            <a:endParaRPr lang="en-US" sz="900" dirty="0">
              <a:latin typeface="+mj-lt"/>
              <a:ea typeface="BatangChe" panose="02030609000101010101" pitchFamily="49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9FF6C6B-AF22-4812-99A6-7E1795B5D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817708"/>
              </p:ext>
            </p:extLst>
          </p:nvPr>
        </p:nvGraphicFramePr>
        <p:xfrm>
          <a:off x="6880386" y="2984112"/>
          <a:ext cx="4273409" cy="1496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196">
                  <a:extLst>
                    <a:ext uri="{9D8B030D-6E8A-4147-A177-3AD203B41FA5}">
                      <a16:colId xmlns:a16="http://schemas.microsoft.com/office/drawing/2014/main" val="1041073526"/>
                    </a:ext>
                  </a:extLst>
                </a:gridCol>
                <a:gridCol w="1147542">
                  <a:extLst>
                    <a:ext uri="{9D8B030D-6E8A-4147-A177-3AD203B41FA5}">
                      <a16:colId xmlns:a16="http://schemas.microsoft.com/office/drawing/2014/main" val="403926764"/>
                    </a:ext>
                  </a:extLst>
                </a:gridCol>
                <a:gridCol w="732307">
                  <a:extLst>
                    <a:ext uri="{9D8B030D-6E8A-4147-A177-3AD203B41FA5}">
                      <a16:colId xmlns:a16="http://schemas.microsoft.com/office/drawing/2014/main" val="3130600493"/>
                    </a:ext>
                  </a:extLst>
                </a:gridCol>
                <a:gridCol w="854682">
                  <a:extLst>
                    <a:ext uri="{9D8B030D-6E8A-4147-A177-3AD203B41FA5}">
                      <a16:colId xmlns:a16="http://schemas.microsoft.com/office/drawing/2014/main" val="1783233325"/>
                    </a:ext>
                  </a:extLst>
                </a:gridCol>
                <a:gridCol w="854682">
                  <a:extLst>
                    <a:ext uri="{9D8B030D-6E8A-4147-A177-3AD203B41FA5}">
                      <a16:colId xmlns:a16="http://schemas.microsoft.com/office/drawing/2014/main" val="2236022392"/>
                    </a:ext>
                  </a:extLst>
                </a:gridCol>
              </a:tblGrid>
              <a:tr h="3839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Ethnic Origin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15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USA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656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Low Fat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8136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New Color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6294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8726D4-1BF4-4AA2-A3B5-723B287FD8FA}"/>
              </a:ext>
            </a:extLst>
          </p:cNvPr>
          <p:cNvSpPr txBox="1"/>
          <p:nvPr/>
        </p:nvSpPr>
        <p:spPr>
          <a:xfrm>
            <a:off x="7561385" y="5029200"/>
            <a:ext cx="3412344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Groups for Ethnicity | Low Fat</a:t>
            </a:r>
          </a:p>
          <a:p>
            <a:endParaRPr lang="en-US" sz="500" dirty="0"/>
          </a:p>
          <a:p>
            <a:r>
              <a:rPr lang="en-US" dirty="0"/>
              <a:t>2 Groups for Ethnicity | New Color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8A2D003-C367-4A06-8CB2-F4A9C16CE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08" y="2678437"/>
            <a:ext cx="5969208" cy="3587875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6E6E0CBC-F259-45F4-83F9-D93EA8036AFD}"/>
              </a:ext>
            </a:extLst>
          </p:cNvPr>
          <p:cNvSpPr/>
          <p:nvPr/>
        </p:nvSpPr>
        <p:spPr>
          <a:xfrm>
            <a:off x="3812413" y="3300182"/>
            <a:ext cx="2200102" cy="3657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5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Che" panose="02030609000101010101" pitchFamily="49" charset="-127"/>
              </a:rPr>
              <a:t>Mean Comparisons: SKN, Tukey 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pss logo">
            <a:extLst>
              <a:ext uri="{FF2B5EF4-FFF2-40B4-BE49-F238E27FC236}">
                <a16:creationId xmlns:a16="http://schemas.microsoft.com/office/drawing/2014/main" id="{CEF7E7D2-48C1-4073-8533-89CF7E2E7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97" y="1536161"/>
            <a:ext cx="931740" cy="93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054A13-B56F-4D23-9C97-FFC828993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768" y="2357437"/>
            <a:ext cx="3543300" cy="2143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E4C938-A682-4E14-82FC-BE7431AF9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6012" y="4628083"/>
            <a:ext cx="3032812" cy="18647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4921D9-7822-4EBA-95F5-FDA775BB8BA7}"/>
              </a:ext>
            </a:extLst>
          </p:cNvPr>
          <p:cNvSpPr txBox="1"/>
          <p:nvPr/>
        </p:nvSpPr>
        <p:spPr>
          <a:xfrm>
            <a:off x="6107531" y="4429235"/>
            <a:ext cx="2592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Group 4: Post. Prob = 30.75%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9BDA8E5-CBF1-4E16-B873-5746FEBA21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13393" y="4782486"/>
          <a:ext cx="2239182" cy="1173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9676">
                  <a:extLst>
                    <a:ext uri="{9D8B030D-6E8A-4147-A177-3AD203B41FA5}">
                      <a16:colId xmlns:a16="http://schemas.microsoft.com/office/drawing/2014/main" val="3795518592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716337868"/>
                    </a:ext>
                  </a:extLst>
                </a:gridCol>
                <a:gridCol w="603681">
                  <a:extLst>
                    <a:ext uri="{9D8B030D-6E8A-4147-A177-3AD203B41FA5}">
                      <a16:colId xmlns:a16="http://schemas.microsoft.com/office/drawing/2014/main" val="2674190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Ethnic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5085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Chinese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307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USA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</a:endParaRP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6.80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3423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German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61624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C28090A-9701-48BB-812F-290A6DE47F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08881" y="2882071"/>
          <a:ext cx="2928593" cy="1173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2870">
                  <a:extLst>
                    <a:ext uri="{9D8B030D-6E8A-4147-A177-3AD203B41FA5}">
                      <a16:colId xmlns:a16="http://schemas.microsoft.com/office/drawing/2014/main" val="3142558978"/>
                    </a:ext>
                  </a:extLst>
                </a:gridCol>
                <a:gridCol w="635195">
                  <a:extLst>
                    <a:ext uri="{9D8B030D-6E8A-4147-A177-3AD203B41FA5}">
                      <a16:colId xmlns:a16="http://schemas.microsoft.com/office/drawing/2014/main" val="3743647968"/>
                    </a:ext>
                  </a:extLst>
                </a:gridCol>
                <a:gridCol w="669822">
                  <a:extLst>
                    <a:ext uri="{9D8B030D-6E8A-4147-A177-3AD203B41FA5}">
                      <a16:colId xmlns:a16="http://schemas.microsoft.com/office/drawing/2014/main" val="2356009266"/>
                    </a:ext>
                  </a:extLst>
                </a:gridCol>
                <a:gridCol w="670706">
                  <a:extLst>
                    <a:ext uri="{9D8B030D-6E8A-4147-A177-3AD203B41FA5}">
                      <a16:colId xmlns:a16="http://schemas.microsoft.com/office/drawing/2014/main" val="9247271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Ethnic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6341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Chinese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9461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USA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6.64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4846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German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6.96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598483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1C65271-4FC2-4146-BB24-D381B2211022}"/>
              </a:ext>
            </a:extLst>
          </p:cNvPr>
          <p:cNvSpPr txBox="1"/>
          <p:nvPr/>
        </p:nvSpPr>
        <p:spPr>
          <a:xfrm>
            <a:off x="6009881" y="2530974"/>
            <a:ext cx="2592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Group 1: Post. Prob = 69.25%</a:t>
            </a:r>
          </a:p>
        </p:txBody>
      </p:sp>
    </p:spTree>
    <p:extLst>
      <p:ext uri="{BB962C8B-B14F-4D97-AF65-F5344CB8AC3E}">
        <p14:creationId xmlns:p14="http://schemas.microsoft.com/office/powerpoint/2010/main" val="20256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Che" panose="02030609000101010101" pitchFamily="49" charset="-127"/>
              </a:rPr>
              <a:t>Probability of Different Groups | Low Fat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6057"/>
                <a:ext cx="10841183" cy="4656818"/>
              </a:xfrm>
            </p:spPr>
            <p:txBody>
              <a:bodyPr>
                <a:normAutofit/>
              </a:bodyPr>
              <a:lstStyle/>
              <a:p>
                <a:endParaRPr lang="en-US" sz="100" dirty="0">
                  <a:latin typeface="+mj-lt"/>
                  <a:ea typeface="BatangChe" panose="02030609000101010101" pitchFamily="49" charset="-127"/>
                </a:endParaRPr>
              </a:p>
              <a:p>
                <a:pPr marL="0" indent="0">
                  <a:buNone/>
                </a:pPr>
                <a:endParaRPr lang="en-US" sz="100" dirty="0">
                  <a:latin typeface="BatangChe" panose="02030609000101010101" pitchFamily="49" charset="-127"/>
                  <a:ea typeface="BatangChe" panose="02030609000101010101" pitchFamily="49" charset="-127"/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: {1, 2, 3}</a:t>
                </a:r>
              </a:p>
              <a:p>
                <a:pPr lvl="2"/>
                <a:endParaRPr lang="en-US" sz="2600" dirty="0">
                  <a:latin typeface="+mj-lt"/>
                  <a:ea typeface="BatangChe" panose="02030609000101010101" pitchFamily="49" charset="-127"/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  <m:r>
                      <a:rPr lang="en-US" sz="26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600" dirty="0">
                    <a:solidFill>
                      <a:schemeClr val="bg1">
                        <a:lumMod val="65000"/>
                      </a:schemeClr>
                    </a:solidFill>
                    <a:latin typeface="+mj-lt"/>
                    <a:ea typeface="BatangChe" panose="02030609000101010101" pitchFamily="49" charset="-127"/>
                  </a:rPr>
                  <a:t>: {1 2, 3}</a:t>
                </a:r>
              </a:p>
              <a:p>
                <a:pPr marL="914400" lvl="2" indent="0">
                  <a:buNone/>
                </a:pPr>
                <a:endParaRPr lang="en-US" sz="2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…</a:t>
                </a:r>
              </a:p>
              <a:p>
                <a:pPr marL="914400" lvl="2" indent="0">
                  <a:buNone/>
                </a:pPr>
                <a:endParaRPr lang="en-US" sz="2600" dirty="0">
                  <a:latin typeface="+mj-lt"/>
                  <a:ea typeface="BatangChe" panose="02030609000101010101" pitchFamily="49" charset="-127"/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  <m:r>
                      <a:rPr lang="en-US" sz="26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600" dirty="0">
                    <a:solidFill>
                      <a:schemeClr val="bg1">
                        <a:lumMod val="65000"/>
                      </a:schemeClr>
                    </a:solidFill>
                    <a:latin typeface="+mj-lt"/>
                    <a:ea typeface="BatangChe" panose="02030609000101010101" pitchFamily="49" charset="-127"/>
                  </a:rPr>
                  <a:t>: {1 2 3}</a:t>
                </a:r>
                <a:r>
                  <a:rPr lang="en-US" sz="3000" dirty="0">
                    <a:solidFill>
                      <a:schemeClr val="bg1">
                        <a:lumMod val="65000"/>
                      </a:schemeClr>
                    </a:solidFill>
                    <a:latin typeface="+mj-lt"/>
                    <a:ea typeface="BatangChe" panose="02030609000101010101" pitchFamily="49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6057"/>
                <a:ext cx="10841183" cy="46568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C1F00D5-B5A5-474F-8A17-10E6AAE15A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63653" y="1791551"/>
          <a:ext cx="4005242" cy="1173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5236">
                  <a:extLst>
                    <a:ext uri="{9D8B030D-6E8A-4147-A177-3AD203B41FA5}">
                      <a16:colId xmlns:a16="http://schemas.microsoft.com/office/drawing/2014/main" val="3142558978"/>
                    </a:ext>
                  </a:extLst>
                </a:gridCol>
                <a:gridCol w="767212">
                  <a:extLst>
                    <a:ext uri="{9D8B030D-6E8A-4147-A177-3AD203B41FA5}">
                      <a16:colId xmlns:a16="http://schemas.microsoft.com/office/drawing/2014/main" val="3743647968"/>
                    </a:ext>
                  </a:extLst>
                </a:gridCol>
                <a:gridCol w="908679">
                  <a:extLst>
                    <a:ext uri="{9D8B030D-6E8A-4147-A177-3AD203B41FA5}">
                      <a16:colId xmlns:a16="http://schemas.microsoft.com/office/drawing/2014/main" val="2356009266"/>
                    </a:ext>
                  </a:extLst>
                </a:gridCol>
                <a:gridCol w="764115">
                  <a:extLst>
                    <a:ext uri="{9D8B030D-6E8A-4147-A177-3AD203B41FA5}">
                      <a16:colId xmlns:a16="http://schemas.microsoft.com/office/drawing/2014/main" val="9247271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6341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Chinese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9461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4846417"/>
                  </a:ext>
                </a:extLst>
              </a:tr>
              <a:tr h="140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German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59848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454FF7C-2683-44BE-A495-9648C33E79C0}"/>
              </a:ext>
            </a:extLst>
          </p:cNvPr>
          <p:cNvSpPr txBox="1"/>
          <p:nvPr/>
        </p:nvSpPr>
        <p:spPr>
          <a:xfrm>
            <a:off x="4864655" y="1440454"/>
            <a:ext cx="2439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Group 1: Post. Prob = 100%</a:t>
            </a:r>
          </a:p>
        </p:txBody>
      </p:sp>
      <p:pic>
        <p:nvPicPr>
          <p:cNvPr id="18" name="Picture 4" descr="Image result for low fat">
            <a:extLst>
              <a:ext uri="{FF2B5EF4-FFF2-40B4-BE49-F238E27FC236}">
                <a16:creationId xmlns:a16="http://schemas.microsoft.com/office/drawing/2014/main" id="{88DFD7B9-B3B0-4E6E-881C-46489580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014" y="941041"/>
            <a:ext cx="1613391" cy="161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78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Che" panose="02030609000101010101" pitchFamily="49" charset="-127"/>
              </a:rPr>
              <a:t>Probability of Different Groups | New Color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6057"/>
                <a:ext cx="10841183" cy="4656818"/>
              </a:xfrm>
            </p:spPr>
            <p:txBody>
              <a:bodyPr>
                <a:normAutofit/>
              </a:bodyPr>
              <a:lstStyle/>
              <a:p>
                <a:endParaRPr lang="en-US" sz="100" dirty="0">
                  <a:latin typeface="+mj-lt"/>
                  <a:ea typeface="BatangChe" panose="02030609000101010101" pitchFamily="49" charset="-127"/>
                </a:endParaRPr>
              </a:p>
              <a:p>
                <a:pPr marL="0" indent="0">
                  <a:buNone/>
                </a:pPr>
                <a:endParaRPr lang="en-US" sz="100" dirty="0">
                  <a:latin typeface="BatangChe" panose="02030609000101010101" pitchFamily="49" charset="-127"/>
                  <a:ea typeface="BatangChe" panose="02030609000101010101" pitchFamily="49" charset="-127"/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: {1, 2, 3}</a:t>
                </a:r>
              </a:p>
              <a:p>
                <a:pPr lvl="2"/>
                <a:endParaRPr lang="en-US" sz="2600" dirty="0">
                  <a:latin typeface="+mj-lt"/>
                  <a:ea typeface="BatangChe" panose="02030609000101010101" pitchFamily="49" charset="-127"/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  <m:r>
                      <a:rPr lang="en-US" sz="26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600" dirty="0">
                    <a:solidFill>
                      <a:schemeClr val="bg1">
                        <a:lumMod val="65000"/>
                      </a:schemeClr>
                    </a:solidFill>
                    <a:latin typeface="+mj-lt"/>
                    <a:ea typeface="BatangChe" panose="02030609000101010101" pitchFamily="49" charset="-127"/>
                  </a:rPr>
                  <a:t>: {1 2, 3}</a:t>
                </a:r>
              </a:p>
              <a:p>
                <a:pPr marL="914400" lvl="2" indent="0">
                  <a:buNone/>
                </a:pPr>
                <a:endParaRPr lang="en-US" sz="2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</a:t>
                </a:r>
              </a:p>
              <a:p>
                <a:pPr marL="914400" lvl="2" indent="0">
                  <a:buNone/>
                </a:pPr>
                <a:endParaRPr lang="en-US" sz="2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+mj-lt"/>
                    <a:ea typeface="BatangChe" panose="02030609000101010101" pitchFamily="49" charset="-127"/>
                  </a:rPr>
                  <a:t>: {1, 2 3}</a:t>
                </a:r>
                <a:endParaRPr lang="en-US" sz="2600" i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sz="2600" dirty="0">
                  <a:latin typeface="+mj-lt"/>
                  <a:ea typeface="BatangChe" panose="02030609000101010101" pitchFamily="49" charset="-127"/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  <m:r>
                      <a:rPr lang="en-US" sz="26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600" dirty="0">
                    <a:solidFill>
                      <a:schemeClr val="bg1">
                        <a:lumMod val="65000"/>
                      </a:schemeClr>
                    </a:solidFill>
                    <a:latin typeface="+mj-lt"/>
                    <a:ea typeface="BatangChe" panose="02030609000101010101" pitchFamily="49" charset="-127"/>
                  </a:rPr>
                  <a:t>: {1 2 3}</a:t>
                </a:r>
                <a:r>
                  <a:rPr lang="en-US" sz="3000" dirty="0">
                    <a:solidFill>
                      <a:schemeClr val="bg1">
                        <a:lumMod val="65000"/>
                      </a:schemeClr>
                    </a:solidFill>
                    <a:latin typeface="+mj-lt"/>
                    <a:ea typeface="BatangChe" panose="02030609000101010101" pitchFamily="49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6057"/>
                <a:ext cx="10841183" cy="46568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C1F00D5-B5A5-474F-8A17-10E6AAE15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90042"/>
              </p:ext>
            </p:extLst>
          </p:nvPr>
        </p:nvGraphicFramePr>
        <p:xfrm>
          <a:off x="4963653" y="1825841"/>
          <a:ext cx="4005242" cy="1173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5236">
                  <a:extLst>
                    <a:ext uri="{9D8B030D-6E8A-4147-A177-3AD203B41FA5}">
                      <a16:colId xmlns:a16="http://schemas.microsoft.com/office/drawing/2014/main" val="3142558978"/>
                    </a:ext>
                  </a:extLst>
                </a:gridCol>
                <a:gridCol w="767212">
                  <a:extLst>
                    <a:ext uri="{9D8B030D-6E8A-4147-A177-3AD203B41FA5}">
                      <a16:colId xmlns:a16="http://schemas.microsoft.com/office/drawing/2014/main" val="3743647968"/>
                    </a:ext>
                  </a:extLst>
                </a:gridCol>
                <a:gridCol w="908679">
                  <a:extLst>
                    <a:ext uri="{9D8B030D-6E8A-4147-A177-3AD203B41FA5}">
                      <a16:colId xmlns:a16="http://schemas.microsoft.com/office/drawing/2014/main" val="2356009266"/>
                    </a:ext>
                  </a:extLst>
                </a:gridCol>
                <a:gridCol w="764115">
                  <a:extLst>
                    <a:ext uri="{9D8B030D-6E8A-4147-A177-3AD203B41FA5}">
                      <a16:colId xmlns:a16="http://schemas.microsoft.com/office/drawing/2014/main" val="9247271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6341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Chinese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9461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7.07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4846417"/>
                  </a:ext>
                </a:extLst>
              </a:tr>
              <a:tr h="140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German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6.90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59848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454FF7C-2683-44BE-A495-9648C33E79C0}"/>
              </a:ext>
            </a:extLst>
          </p:cNvPr>
          <p:cNvSpPr txBox="1"/>
          <p:nvPr/>
        </p:nvSpPr>
        <p:spPr>
          <a:xfrm>
            <a:off x="4864655" y="1474744"/>
            <a:ext cx="2592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Group 1: Post. Prob = 53.26%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F446BD7-A52D-49E1-8B89-B0D0C2304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80745"/>
              </p:ext>
            </p:extLst>
          </p:nvPr>
        </p:nvGraphicFramePr>
        <p:xfrm>
          <a:off x="4963653" y="4160520"/>
          <a:ext cx="3241127" cy="1173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5236">
                  <a:extLst>
                    <a:ext uri="{9D8B030D-6E8A-4147-A177-3AD203B41FA5}">
                      <a16:colId xmlns:a16="http://schemas.microsoft.com/office/drawing/2014/main" val="3142558978"/>
                    </a:ext>
                  </a:extLst>
                </a:gridCol>
                <a:gridCol w="767212">
                  <a:extLst>
                    <a:ext uri="{9D8B030D-6E8A-4147-A177-3AD203B41FA5}">
                      <a16:colId xmlns:a16="http://schemas.microsoft.com/office/drawing/2014/main" val="3743647968"/>
                    </a:ext>
                  </a:extLst>
                </a:gridCol>
                <a:gridCol w="908679">
                  <a:extLst>
                    <a:ext uri="{9D8B030D-6E8A-4147-A177-3AD203B41FA5}">
                      <a16:colId xmlns:a16="http://schemas.microsoft.com/office/drawing/2014/main" val="23560092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6341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Chinese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9461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6.99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4846417"/>
                  </a:ext>
                </a:extLst>
              </a:tr>
              <a:tr h="140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German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598483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D06E45C-64D8-4E1C-AB8F-DB8CB39AEE30}"/>
              </a:ext>
            </a:extLst>
          </p:cNvPr>
          <p:cNvSpPr txBox="1"/>
          <p:nvPr/>
        </p:nvSpPr>
        <p:spPr>
          <a:xfrm>
            <a:off x="4864655" y="3809423"/>
            <a:ext cx="2592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Group 4: Post. Prob = 46.74%</a:t>
            </a:r>
          </a:p>
        </p:txBody>
      </p:sp>
      <p:pic>
        <p:nvPicPr>
          <p:cNvPr id="22" name="Picture 2" descr="Image result for m&amp;M new color">
            <a:extLst>
              <a:ext uri="{FF2B5EF4-FFF2-40B4-BE49-F238E27FC236}">
                <a16:creationId xmlns:a16="http://schemas.microsoft.com/office/drawing/2014/main" id="{221201B4-880C-430C-BDD6-467CC9359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728" y="1582753"/>
            <a:ext cx="2242172" cy="94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43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Che" panose="02030609000101010101" pitchFamily="49" charset="-127"/>
              </a:rPr>
              <a:t>Illustrative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41183" cy="4351338"/>
              </a:xfrm>
            </p:spPr>
            <p:txBody>
              <a:bodyPr>
                <a:normAutofit/>
              </a:bodyPr>
              <a:lstStyle/>
              <a:p>
                <a:endParaRPr lang="en-US" sz="100" dirty="0">
                  <a:latin typeface="+mj-lt"/>
                  <a:ea typeface="BatangChe" panose="02030609000101010101" pitchFamily="49" charset="-127"/>
                </a:endParaRPr>
              </a:p>
              <a:p>
                <a:r>
                  <a:rPr lang="en-US" dirty="0">
                    <a:latin typeface="+mj-lt"/>
                    <a:ea typeface="BatangChe" panose="02030609000101010101" pitchFamily="49" charset="-127"/>
                  </a:rPr>
                  <a:t>ANOVA </a:t>
                </a:r>
              </a:p>
              <a:p>
                <a:pPr lvl="1"/>
                <a:r>
                  <a:rPr lang="en-US" dirty="0">
                    <a:latin typeface="+mj-lt"/>
                    <a:ea typeface="BatangChe" panose="02030609000101010101" pitchFamily="49" charset="-127"/>
                  </a:rPr>
                  <a:t>Dependent variable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BatangChe" panose="02030609000101010101" pitchFamily="49" charset="-127"/>
                      </a:rPr>
                      <m:t>𝑦</m:t>
                    </m:r>
                  </m:oMath>
                </a14:m>
                <a:r>
                  <a:rPr lang="en-US" dirty="0">
                    <a:latin typeface="+mj-lt"/>
                    <a:ea typeface="BatangChe" panose="02030609000101010101" pitchFamily="49" charset="-127"/>
                  </a:rPr>
                  <a:t>) is continuous; </a:t>
                </a:r>
              </a:p>
              <a:p>
                <a:pPr lvl="1"/>
                <a:r>
                  <a:rPr lang="en-US" dirty="0">
                    <a:latin typeface="+mj-lt"/>
                    <a:ea typeface="BatangChe" panose="02030609000101010101" pitchFamily="49" charset="-127"/>
                  </a:rPr>
                  <a:t>Independent variable</a:t>
                </a:r>
                <a:r>
                  <a:rPr lang="en-US" b="1" dirty="0">
                    <a:latin typeface="+mj-lt"/>
                    <a:ea typeface="BatangChe" panose="02030609000101010101" pitchFamily="49" charset="-127"/>
                  </a:rPr>
                  <a:t>s</a:t>
                </a:r>
                <a:r>
                  <a:rPr lang="en-US" dirty="0">
                    <a:latin typeface="+mj-lt"/>
                    <a:ea typeface="BatangChe" panose="02030609000101010101" pitchFamily="49" charset="-127"/>
                  </a:rPr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BatangChe" panose="02030609000101010101" pitchFamily="49" charset="-127"/>
                      </a:rPr>
                      <m:t>𝑥</m:t>
                    </m:r>
                  </m:oMath>
                </a14:m>
                <a:r>
                  <a:rPr lang="en-US" dirty="0">
                    <a:latin typeface="+mj-lt"/>
                    <a:ea typeface="BatangChe" panose="02030609000101010101" pitchFamily="49" charset="-127"/>
                  </a:rPr>
                  <a:t>) are categorical or Factor</a:t>
                </a:r>
                <a:r>
                  <a:rPr lang="en-US" b="1" dirty="0">
                    <a:latin typeface="+mj-lt"/>
                    <a:ea typeface="BatangChe" panose="02030609000101010101" pitchFamily="49" charset="-127"/>
                  </a:rPr>
                  <a:t>s</a:t>
                </a:r>
                <a:r>
                  <a:rPr lang="en-US" dirty="0">
                    <a:latin typeface="+mj-lt"/>
                    <a:ea typeface="BatangChe" panose="02030609000101010101" pitchFamily="49" charset="-127"/>
                  </a:rPr>
                  <a:t>;</a:t>
                </a:r>
              </a:p>
              <a:p>
                <a:endParaRPr lang="en-US" sz="500" dirty="0">
                  <a:latin typeface="+mj-lt"/>
                  <a:ea typeface="BatangChe" panose="02030609000101010101" pitchFamily="49" charset="-127"/>
                </a:endParaRPr>
              </a:p>
              <a:p>
                <a:r>
                  <a:rPr lang="en-US" dirty="0">
                    <a:latin typeface="+mj-lt"/>
                    <a:ea typeface="BatangChe" panose="02030609000101010101" pitchFamily="49" charset="-127"/>
                  </a:rPr>
                  <a:t>M&amp;M consumption vs country of origin </a:t>
                </a:r>
              </a:p>
              <a:p>
                <a:endParaRPr lang="en-US" sz="900" dirty="0">
                  <a:latin typeface="+mj-lt"/>
                  <a:ea typeface="BatangChe" panose="02030609000101010101" pitchFamily="49" charset="-127"/>
                </a:endParaRPr>
              </a:p>
              <a:p>
                <a:pPr lvl="1"/>
                <a:r>
                  <a:rPr lang="en-US" dirty="0">
                    <a:latin typeface="+mj-lt"/>
                    <a:ea typeface="BatangChe" panose="02030609000101010101" pitchFamily="49" charset="-127"/>
                  </a:rPr>
                  <a:t>‘Dinner Party’ – M&amp;Ms available </a:t>
                </a:r>
              </a:p>
              <a:p>
                <a:pPr lvl="1"/>
                <a:r>
                  <a:rPr lang="en-US" dirty="0">
                    <a:latin typeface="+mj-lt"/>
                    <a:ea typeface="BatangChe" panose="02030609000101010101" pitchFamily="49" charset="-127"/>
                  </a:rPr>
                  <a:t>Dependent variable: (oz) people eat</a:t>
                </a:r>
              </a:p>
              <a:p>
                <a:pPr lvl="1"/>
                <a:r>
                  <a:rPr lang="en-US" dirty="0">
                    <a:latin typeface="+mj-lt"/>
                    <a:ea typeface="BatangChe" panose="02030609000101010101" pitchFamily="49" charset="-127"/>
                  </a:rPr>
                  <a:t>Independent variables: Ethnic Origin and </a:t>
                </a:r>
                <a:r>
                  <a:rPr lang="en-US" b="1" dirty="0">
                    <a:latin typeface="+mj-lt"/>
                    <a:ea typeface="BatangChe" panose="02030609000101010101" pitchFamily="49" charset="-127"/>
                  </a:rPr>
                  <a:t>Labeling (Low Fat vs New Color)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41183" cy="4351338"/>
              </a:xfrm>
              <a:blipFill>
                <a:blip r:embed="rId2"/>
                <a:stretch>
                  <a:fillRect l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dimension sampler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Idea: </a:t>
            </a:r>
          </a:p>
          <a:p>
            <a:pPr lvl="1"/>
            <a:r>
              <a:rPr lang="en-US" dirty="0" smtClean="0"/>
              <a:t>model as super factor; collapse the cells</a:t>
            </a:r>
          </a:p>
          <a:p>
            <a:pPr lvl="1"/>
            <a:r>
              <a:rPr lang="en-US" dirty="0" smtClean="0"/>
              <a:t>Investigate </a:t>
            </a:r>
            <a:r>
              <a:rPr lang="en-US" dirty="0" err="1" smtClean="0"/>
              <a:t>marginals</a:t>
            </a:r>
            <a:r>
              <a:rPr lang="en-US" dirty="0" smtClean="0"/>
              <a:t> and interactions by mapping back cell means following </a:t>
            </a:r>
            <a:r>
              <a:rPr lang="en-GB" dirty="0" smtClean="0"/>
              <a:t> </a:t>
            </a:r>
            <a:r>
              <a:rPr lang="en-GB" dirty="0" err="1"/>
              <a:t>Knuiman</a:t>
            </a:r>
            <a:r>
              <a:rPr lang="en-GB" dirty="0"/>
              <a:t> and Speed 1988; </a:t>
            </a:r>
            <a:r>
              <a:rPr lang="en-GB" dirty="0" err="1" smtClean="0"/>
              <a:t>Dellaportas</a:t>
            </a:r>
            <a:r>
              <a:rPr lang="en-GB" dirty="0" smtClean="0"/>
              <a:t> </a:t>
            </a:r>
            <a:r>
              <a:rPr lang="en-GB" dirty="0"/>
              <a:t>and Forster </a:t>
            </a:r>
            <a:r>
              <a:rPr lang="en-GB" dirty="0" smtClean="0"/>
              <a:t>1999</a:t>
            </a:r>
          </a:p>
          <a:p>
            <a:pPr lvl="1"/>
            <a:r>
              <a:rPr lang="en-US" dirty="0" smtClean="0"/>
              <a:t>Compute ANOVA table following </a:t>
            </a:r>
            <a:r>
              <a:rPr lang="en-US" dirty="0" err="1" smtClean="0"/>
              <a:t>Gelman</a:t>
            </a:r>
            <a:r>
              <a:rPr lang="en-US" dirty="0" smtClean="0"/>
              <a:t> from implied marginal, interaction </a:t>
            </a:r>
            <a:r>
              <a:rPr lang="en-US" dirty="0" smtClean="0"/>
              <a:t>terms (previous point)</a:t>
            </a:r>
            <a:endParaRPr lang="en-US" dirty="0" smtClean="0"/>
          </a:p>
          <a:p>
            <a:r>
              <a:rPr lang="en-US" dirty="0" smtClean="0"/>
              <a:t>Focus on Bayesian </a:t>
            </a:r>
            <a:r>
              <a:rPr lang="en-US" dirty="0" smtClean="0"/>
              <a:t>Model </a:t>
            </a:r>
            <a:r>
              <a:rPr lang="en-US" dirty="0"/>
              <a:t>A</a:t>
            </a:r>
            <a:r>
              <a:rPr lang="en-US" dirty="0" smtClean="0"/>
              <a:t>veraging (BMA), e.g. Kaplan (2021 </a:t>
            </a:r>
            <a:r>
              <a:rPr lang="en-US" dirty="0" smtClean="0"/>
              <a:t>PMKA): do not select one final model but average over a space of possible models that could have been the DGP</a:t>
            </a:r>
          </a:p>
          <a:p>
            <a:r>
              <a:rPr lang="en-US" dirty="0" smtClean="0"/>
              <a:t>Two samplers: independence sampler and </a:t>
            </a:r>
            <a:r>
              <a:rPr lang="en-US" dirty="0" err="1" smtClean="0"/>
              <a:t>Dirichlet</a:t>
            </a:r>
            <a:r>
              <a:rPr lang="en-US" dirty="0" smtClean="0"/>
              <a:t> process prior sampler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32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Leading example: 2x3 ANOVA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26509"/>
            <a:ext cx="10515600" cy="20759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Examine a few cases to see if we can collapse the cells</a:t>
            </a:r>
          </a:p>
          <a:p>
            <a:pPr marL="0" indent="0">
              <a:buNone/>
            </a:pPr>
            <a:r>
              <a:rPr lang="en-US" dirty="0" smtClean="0"/>
              <a:t>In all cases: 50 observations per cell and variance = 1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124" y="1143366"/>
            <a:ext cx="4989094" cy="299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957897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892222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617505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881475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4582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 means (DGP)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Germany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 color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2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 fat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00372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11215" y="3355675"/>
            <a:ext cx="562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203 possible models; t</a:t>
            </a:r>
            <a:r>
              <a:rPr lang="en-US" dirty="0" smtClean="0"/>
              <a:t>rue </a:t>
            </a:r>
            <a:r>
              <a:rPr lang="en-US" dirty="0" smtClean="0"/>
              <a:t>model </a:t>
            </a:r>
            <a:r>
              <a:rPr lang="en-US" dirty="0" smtClean="0"/>
              <a:t>(read </a:t>
            </a:r>
            <a:r>
              <a:rPr lang="en-US" dirty="0" err="1" smtClean="0"/>
              <a:t>rowwise</a:t>
            </a:r>
            <a:r>
              <a:rPr lang="en-US" dirty="0" smtClean="0"/>
              <a:t>): </a:t>
            </a:r>
            <a:r>
              <a:rPr lang="en-US" dirty="0" smtClean="0"/>
              <a:t>123433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14" y="5113846"/>
            <a:ext cx="1933575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108" y="4622141"/>
            <a:ext cx="6486525" cy="1552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1" y="474451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Independence sampler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432170" y="4142537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DPP sampler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1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2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002466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892222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617505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881475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4582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 means (DGP)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Germany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 color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2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 fat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00372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11214" y="3133866"/>
            <a:ext cx="562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203 possible models; t</a:t>
            </a:r>
            <a:r>
              <a:rPr lang="en-US" dirty="0" smtClean="0"/>
              <a:t>rue </a:t>
            </a:r>
            <a:r>
              <a:rPr lang="en-US" dirty="0" smtClean="0"/>
              <a:t>model </a:t>
            </a:r>
            <a:r>
              <a:rPr lang="en-US" dirty="0" smtClean="0"/>
              <a:t>(read </a:t>
            </a:r>
            <a:r>
              <a:rPr lang="en-US" dirty="0" err="1" smtClean="0"/>
              <a:t>rowwise</a:t>
            </a:r>
            <a:r>
              <a:rPr lang="en-US" dirty="0" smtClean="0"/>
              <a:t>): </a:t>
            </a:r>
            <a:r>
              <a:rPr lang="en-US" dirty="0" smtClean="0"/>
              <a:t>111222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567" y="5193221"/>
            <a:ext cx="2705100" cy="160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99" y="3774336"/>
            <a:ext cx="11193780" cy="12496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862" y="5860207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Independence sampler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6499" y="3540906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DPP sampler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1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3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41828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892222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617505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881475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4582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 means (DGP)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Germany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 color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2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 fat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00372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11215" y="3355675"/>
            <a:ext cx="552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203 possible models; t</a:t>
            </a:r>
            <a:r>
              <a:rPr lang="en-US" dirty="0" smtClean="0"/>
              <a:t>rue </a:t>
            </a:r>
            <a:r>
              <a:rPr lang="en-US" dirty="0" smtClean="0"/>
              <a:t>model </a:t>
            </a:r>
            <a:r>
              <a:rPr lang="en-US" dirty="0" smtClean="0"/>
              <a:t>(read </a:t>
            </a:r>
            <a:r>
              <a:rPr lang="en-US" dirty="0" err="1" smtClean="0"/>
              <a:t>rowwise</a:t>
            </a:r>
            <a:r>
              <a:rPr lang="en-US" dirty="0" smtClean="0"/>
              <a:t>): </a:t>
            </a:r>
            <a:r>
              <a:rPr lang="en-US" dirty="0" smtClean="0"/>
              <a:t>123456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973" y="4289035"/>
            <a:ext cx="3076575" cy="1609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556" y="4858110"/>
            <a:ext cx="17526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07910" y="4488778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Independence sampler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345052" y="3919703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DPP sampler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58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4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153716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892222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617505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881475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4582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 means (DGP)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Germany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 color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2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 fat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00372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11215" y="3214276"/>
            <a:ext cx="552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203 possible models; t</a:t>
            </a:r>
            <a:r>
              <a:rPr lang="en-US" dirty="0" smtClean="0"/>
              <a:t>rue </a:t>
            </a:r>
            <a:r>
              <a:rPr lang="en-US" dirty="0" smtClean="0"/>
              <a:t>model </a:t>
            </a:r>
            <a:r>
              <a:rPr lang="en-US" dirty="0" smtClean="0"/>
              <a:t>(read </a:t>
            </a:r>
            <a:r>
              <a:rPr lang="en-US" dirty="0" err="1" smtClean="0"/>
              <a:t>rowwise</a:t>
            </a:r>
            <a:r>
              <a:rPr lang="en-US" dirty="0" smtClean="0"/>
              <a:t>): </a:t>
            </a:r>
            <a:r>
              <a:rPr lang="en-US" dirty="0" smtClean="0"/>
              <a:t>111111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496" y="4286610"/>
            <a:ext cx="4333875" cy="175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700" y="4048485"/>
            <a:ext cx="2657475" cy="2228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34889" y="3702080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Independence sampler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656137" y="4000384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DPP sampler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2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3571"/>
          </a:xfrm>
        </p:spPr>
        <p:txBody>
          <a:bodyPr/>
          <a:lstStyle/>
          <a:p>
            <a:r>
              <a:rPr lang="en-US" dirty="0" smtClean="0"/>
              <a:t>Example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3571"/>
            <a:ext cx="10515600" cy="4351338"/>
          </a:xfrm>
        </p:spPr>
        <p:txBody>
          <a:bodyPr/>
          <a:lstStyle/>
          <a:p>
            <a:r>
              <a:rPr lang="en-US" dirty="0" smtClean="0"/>
              <a:t>3 factors: 3*2*4 = 24 cells</a:t>
            </a:r>
          </a:p>
          <a:p>
            <a:r>
              <a:rPr lang="en-US" dirty="0" smtClean="0"/>
              <a:t>Possible number of models</a:t>
            </a:r>
            <a:r>
              <a:rPr lang="en-US" dirty="0"/>
              <a:t>: bell(24) = </a:t>
            </a:r>
            <a:r>
              <a:rPr lang="en-US" dirty="0" smtClean="0"/>
              <a:t>4.459589e+17</a:t>
            </a:r>
          </a:p>
          <a:p>
            <a:r>
              <a:rPr lang="en-US" dirty="0" smtClean="0"/>
              <a:t>True model (as collapse): 122113344556351234316651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95" y="2228850"/>
            <a:ext cx="106394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3647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two approaches tend to agree but can also differ</a:t>
            </a:r>
          </a:p>
          <a:p>
            <a:r>
              <a:rPr lang="en-US" dirty="0" smtClean="0"/>
              <a:t>What are the “true” probabilities? Can we compare with John L.’s exact approach?</a:t>
            </a:r>
          </a:p>
          <a:p>
            <a:endParaRPr lang="en-US" dirty="0"/>
          </a:p>
          <a:p>
            <a:r>
              <a:rPr lang="en-US" dirty="0" smtClean="0"/>
              <a:t>Disadvantage independence sampler: does not scale</a:t>
            </a:r>
          </a:p>
          <a:p>
            <a:r>
              <a:rPr lang="en-US" dirty="0" smtClean="0"/>
              <a:t>Disadvantage DPP sampler: seems to be sensitive to prior values of the DPP; may logically speaking not be an appropriate model</a:t>
            </a:r>
          </a:p>
          <a:p>
            <a:endParaRPr lang="en-US" dirty="0"/>
          </a:p>
          <a:p>
            <a:r>
              <a:rPr lang="en-US" dirty="0" smtClean="0"/>
              <a:t>What *is* the story? Is this a smart way to do ANOVA? How can we test for things (e.g. interactions)? Some (not yet fully satisfactory) examples next..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51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162"/>
            <a:ext cx="10515600" cy="6623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6: investigate interactions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9558"/>
            <a:ext cx="10515600" cy="5806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 smtClean="0"/>
              <a:t>[[ not yet implemented for DPP so results are from independence sampler ]]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For this simulated dataset (with bit of fiddling on top in cell [USA, Low fat]), classical ANOVA suggests there is an interaction (although not strong); no factor 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Top model BMA: </a:t>
            </a:r>
            <a:r>
              <a:rPr lang="en-US" dirty="0" smtClean="0">
                <a:solidFill>
                  <a:srgbClr val="C00000"/>
                </a:solidFill>
              </a:rPr>
              <a:t>111222</a:t>
            </a:r>
            <a:r>
              <a:rPr lang="en-US" dirty="0" smtClean="0"/>
              <a:t> (p=59%IS, 57%DPP), 111232 (p=17%IS, 14%DPP)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6082392"/>
              </p:ext>
            </p:extLst>
          </p:nvPr>
        </p:nvGraphicFramePr>
        <p:xfrm>
          <a:off x="677944" y="1508809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118">
                  <a:extLst>
                    <a:ext uri="{9D8B030D-6E8A-4147-A177-3AD203B41FA5}">
                      <a16:colId xmlns:a16="http://schemas.microsoft.com/office/drawing/2014/main" val="1289222276"/>
                    </a:ext>
                  </a:extLst>
                </a:gridCol>
                <a:gridCol w="2196445">
                  <a:extLst>
                    <a:ext uri="{9D8B030D-6E8A-4147-A177-3AD203B41FA5}">
                      <a16:colId xmlns:a16="http://schemas.microsoft.com/office/drawing/2014/main" val="2161750581"/>
                    </a:ext>
                  </a:extLst>
                </a:gridCol>
                <a:gridCol w="2126137">
                  <a:extLst>
                    <a:ext uri="{9D8B030D-6E8A-4147-A177-3AD203B41FA5}">
                      <a16:colId xmlns:a16="http://schemas.microsoft.com/office/drawing/2014/main" val="7881475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4582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 means (DGP); sample means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Germany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 color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5; 5.25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5; 4.93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5; 4.99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2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 fat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7; 6.74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7; 7.15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7; 6.81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00372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43" y="3717647"/>
            <a:ext cx="4152900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489" y="3431897"/>
            <a:ext cx="37052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8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162"/>
            <a:ext cx="10515600" cy="6623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6: investigate interactions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9558"/>
            <a:ext cx="10515600" cy="580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[[ not yet implemented for DPP so results are from independence sampler ]]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BMA: no interaction as HPDs include 0;  </a:t>
            </a:r>
          </a:p>
          <a:p>
            <a:pPr marL="0" indent="0">
              <a:buNone/>
            </a:pPr>
            <a:r>
              <a:rPr lang="en-US" sz="2200" dirty="0" smtClean="0"/>
              <a:t>ANOVA table also highlights this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0508573"/>
              </p:ext>
            </p:extLst>
          </p:nvPr>
        </p:nvGraphicFramePr>
        <p:xfrm>
          <a:off x="677944" y="1508809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118">
                  <a:extLst>
                    <a:ext uri="{9D8B030D-6E8A-4147-A177-3AD203B41FA5}">
                      <a16:colId xmlns:a16="http://schemas.microsoft.com/office/drawing/2014/main" val="1289222276"/>
                    </a:ext>
                  </a:extLst>
                </a:gridCol>
                <a:gridCol w="2196445">
                  <a:extLst>
                    <a:ext uri="{9D8B030D-6E8A-4147-A177-3AD203B41FA5}">
                      <a16:colId xmlns:a16="http://schemas.microsoft.com/office/drawing/2014/main" val="2161750581"/>
                    </a:ext>
                  </a:extLst>
                </a:gridCol>
                <a:gridCol w="2126137">
                  <a:extLst>
                    <a:ext uri="{9D8B030D-6E8A-4147-A177-3AD203B41FA5}">
                      <a16:colId xmlns:a16="http://schemas.microsoft.com/office/drawing/2014/main" val="7881475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4582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 means (DGP); sample means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Germany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 color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5; 5.25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5; 4.93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5; 4.99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2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 fat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7; 6.74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7; 7.15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7; 6.81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003720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437" y="4062412"/>
            <a:ext cx="2628900" cy="2390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20" y="2972504"/>
            <a:ext cx="3278572" cy="37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7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D3D6F6-E88E-4BE3-8238-A2A72295B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000" y="1690688"/>
            <a:ext cx="7672948" cy="46119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Che" panose="02030609000101010101" pitchFamily="49" charset="-127"/>
              </a:rPr>
              <a:t>Illustrative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m&amp;M new color">
            <a:extLst>
              <a:ext uri="{FF2B5EF4-FFF2-40B4-BE49-F238E27FC236}">
                <a16:creationId xmlns:a16="http://schemas.microsoft.com/office/drawing/2014/main" id="{B30F3280-3FA1-4A08-B458-31590DC56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14" y="2546013"/>
            <a:ext cx="2242172" cy="94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low fat">
            <a:extLst>
              <a:ext uri="{FF2B5EF4-FFF2-40B4-BE49-F238E27FC236}">
                <a16:creationId xmlns:a16="http://schemas.microsoft.com/office/drawing/2014/main" id="{281C6607-EF1B-493A-AC0E-94499BDB9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47" y="4074850"/>
            <a:ext cx="1613391" cy="161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93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162"/>
            <a:ext cx="10515600" cy="6623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6: investigate interactions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9558"/>
            <a:ext cx="10515600" cy="580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[[ not yet implemented for DPP so results are from independence sampler ]]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dirty="0" smtClean="0"/>
              <a:t>Subtracting out the </a:t>
            </a:r>
            <a:r>
              <a:rPr lang="en-US" dirty="0" err="1" smtClean="0"/>
              <a:t>marginals</a:t>
            </a:r>
            <a:r>
              <a:rPr lang="en-US" dirty="0" smtClean="0"/>
              <a:t>; normalizing the data; does not change results classical ANOVA; but BMA results change</a:t>
            </a:r>
          </a:p>
          <a:p>
            <a:pPr marL="0" indent="0">
              <a:buNone/>
            </a:pPr>
            <a:r>
              <a:rPr lang="en-US" dirty="0" smtClean="0"/>
              <a:t>Top model: 111111 (p=59%IS; 91%DPP)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5100999"/>
              </p:ext>
            </p:extLst>
          </p:nvPr>
        </p:nvGraphicFramePr>
        <p:xfrm>
          <a:off x="677944" y="1508809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118">
                  <a:extLst>
                    <a:ext uri="{9D8B030D-6E8A-4147-A177-3AD203B41FA5}">
                      <a16:colId xmlns:a16="http://schemas.microsoft.com/office/drawing/2014/main" val="1289222276"/>
                    </a:ext>
                  </a:extLst>
                </a:gridCol>
                <a:gridCol w="2196445">
                  <a:extLst>
                    <a:ext uri="{9D8B030D-6E8A-4147-A177-3AD203B41FA5}">
                      <a16:colId xmlns:a16="http://schemas.microsoft.com/office/drawing/2014/main" val="2161750581"/>
                    </a:ext>
                  </a:extLst>
                </a:gridCol>
                <a:gridCol w="2126137">
                  <a:extLst>
                    <a:ext uri="{9D8B030D-6E8A-4147-A177-3AD203B41FA5}">
                      <a16:colId xmlns:a16="http://schemas.microsoft.com/office/drawing/2014/main" val="7881475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4582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 means (DGP); sample means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Germany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 color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5; 5.25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5; 4.93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5; 4.99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2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 fat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7; 6.74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7; 7.15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7; 6.81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00372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115" y="4730733"/>
            <a:ext cx="4210050" cy="1276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825" y="4592620"/>
            <a:ext cx="31527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6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162"/>
            <a:ext cx="10515600" cy="6623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6: investigate interactions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9558"/>
            <a:ext cx="10515600" cy="580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[[ not yet implemented for DPP so results are from independence sampler ]]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dirty="0" smtClean="0"/>
              <a:t>Subtracting out the </a:t>
            </a:r>
            <a:r>
              <a:rPr lang="en-US" dirty="0" err="1" smtClean="0"/>
              <a:t>marginals</a:t>
            </a:r>
            <a:r>
              <a:rPr lang="en-US" dirty="0" smtClean="0"/>
              <a:t>; normalizing the data; does not change results classical ANOVA; but BMA results change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0513100"/>
              </p:ext>
            </p:extLst>
          </p:nvPr>
        </p:nvGraphicFramePr>
        <p:xfrm>
          <a:off x="677944" y="1508809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118">
                  <a:extLst>
                    <a:ext uri="{9D8B030D-6E8A-4147-A177-3AD203B41FA5}">
                      <a16:colId xmlns:a16="http://schemas.microsoft.com/office/drawing/2014/main" val="1289222276"/>
                    </a:ext>
                  </a:extLst>
                </a:gridCol>
                <a:gridCol w="2196445">
                  <a:extLst>
                    <a:ext uri="{9D8B030D-6E8A-4147-A177-3AD203B41FA5}">
                      <a16:colId xmlns:a16="http://schemas.microsoft.com/office/drawing/2014/main" val="2161750581"/>
                    </a:ext>
                  </a:extLst>
                </a:gridCol>
                <a:gridCol w="2126137">
                  <a:extLst>
                    <a:ext uri="{9D8B030D-6E8A-4147-A177-3AD203B41FA5}">
                      <a16:colId xmlns:a16="http://schemas.microsoft.com/office/drawing/2014/main" val="7881475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4582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 means (DGP); sample means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Germany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 color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5; 5.25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5; 4.93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5; 4.99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2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 fat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7; 6.74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7; 7.15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7; 6.81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003720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36" y="4721945"/>
            <a:ext cx="4210050" cy="1276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254" y="3996621"/>
            <a:ext cx="2609850" cy="2352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577" y="3636469"/>
            <a:ext cx="2622857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3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162"/>
            <a:ext cx="10515600" cy="6623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7: investigate interactions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9558"/>
            <a:ext cx="10515600" cy="580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[[ not yet implemented for DPP so results are from independence sampler ]]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For this simulated dataset, classical ANOVA suggests there is an interaction, coming from F11:F22 but not F11:F21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Top model BMA: 123244 (p=56%IS, 51%DPP), </a:t>
            </a:r>
            <a:r>
              <a:rPr lang="en-US" dirty="0" smtClean="0">
                <a:solidFill>
                  <a:srgbClr val="C00000"/>
                </a:solidFill>
              </a:rPr>
              <a:t>122233</a:t>
            </a:r>
            <a:r>
              <a:rPr lang="en-US" dirty="0" smtClean="0"/>
              <a:t> (p=28%IS, 17%DPP),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457"/>
              </p:ext>
            </p:extLst>
          </p:nvPr>
        </p:nvGraphicFramePr>
        <p:xfrm>
          <a:off x="677944" y="1508809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118">
                  <a:extLst>
                    <a:ext uri="{9D8B030D-6E8A-4147-A177-3AD203B41FA5}">
                      <a16:colId xmlns:a16="http://schemas.microsoft.com/office/drawing/2014/main" val="1289222276"/>
                    </a:ext>
                  </a:extLst>
                </a:gridCol>
                <a:gridCol w="2196445">
                  <a:extLst>
                    <a:ext uri="{9D8B030D-6E8A-4147-A177-3AD203B41FA5}">
                      <a16:colId xmlns:a16="http://schemas.microsoft.com/office/drawing/2014/main" val="2161750581"/>
                    </a:ext>
                  </a:extLst>
                </a:gridCol>
                <a:gridCol w="2126137">
                  <a:extLst>
                    <a:ext uri="{9D8B030D-6E8A-4147-A177-3AD203B41FA5}">
                      <a16:colId xmlns:a16="http://schemas.microsoft.com/office/drawing/2014/main" val="7881475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4582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 means (DGP); sample means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Germany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 color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3; 3.00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5; 4.79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5; 5.14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2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 fat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5; 4.79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7; 6.95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7; 6.90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00372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99" y="4069335"/>
            <a:ext cx="4105275" cy="1323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84" y="3661478"/>
            <a:ext cx="35242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2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162"/>
            <a:ext cx="10515600" cy="6623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7: investigate interactions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9558"/>
            <a:ext cx="10515600" cy="580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[[ not yet implemented for DPP so results are from independence sampler ]]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dirty="0"/>
              <a:t>BMA: no interaction as HPDs include 0;  </a:t>
            </a:r>
          </a:p>
          <a:p>
            <a:pPr marL="0" indent="0">
              <a:buNone/>
            </a:pPr>
            <a:r>
              <a:rPr lang="en-US" dirty="0"/>
              <a:t>ANOVA table also highlights this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457"/>
              </p:ext>
            </p:extLst>
          </p:nvPr>
        </p:nvGraphicFramePr>
        <p:xfrm>
          <a:off x="677944" y="1508809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118">
                  <a:extLst>
                    <a:ext uri="{9D8B030D-6E8A-4147-A177-3AD203B41FA5}">
                      <a16:colId xmlns:a16="http://schemas.microsoft.com/office/drawing/2014/main" val="1289222276"/>
                    </a:ext>
                  </a:extLst>
                </a:gridCol>
                <a:gridCol w="2196445">
                  <a:extLst>
                    <a:ext uri="{9D8B030D-6E8A-4147-A177-3AD203B41FA5}">
                      <a16:colId xmlns:a16="http://schemas.microsoft.com/office/drawing/2014/main" val="2161750581"/>
                    </a:ext>
                  </a:extLst>
                </a:gridCol>
                <a:gridCol w="2126137">
                  <a:extLst>
                    <a:ext uri="{9D8B030D-6E8A-4147-A177-3AD203B41FA5}">
                      <a16:colId xmlns:a16="http://schemas.microsoft.com/office/drawing/2014/main" val="7881475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4582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 means (DGP); sample means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Germany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 color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3; 3.00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5; 4.79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5; 5.14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2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 fat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5; 4.79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7; 6.95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7; 6.90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00372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011" y="4123736"/>
            <a:ext cx="2733675" cy="2381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570" y="2886470"/>
            <a:ext cx="3278572" cy="37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6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162"/>
            <a:ext cx="10515600" cy="6623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7: investigate interactions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674" y="829558"/>
            <a:ext cx="11114989" cy="580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[[ not yet implemented for DPP so results are from independence sampler ]]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dirty="0" smtClean="0"/>
              <a:t>Note that Tukey seems to be a strong contender; most examples I examined  so far this procedure gets it right; here it is ‘more correct’ than BMA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457"/>
              </p:ext>
            </p:extLst>
          </p:nvPr>
        </p:nvGraphicFramePr>
        <p:xfrm>
          <a:off x="677944" y="1508809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118">
                  <a:extLst>
                    <a:ext uri="{9D8B030D-6E8A-4147-A177-3AD203B41FA5}">
                      <a16:colId xmlns:a16="http://schemas.microsoft.com/office/drawing/2014/main" val="1289222276"/>
                    </a:ext>
                  </a:extLst>
                </a:gridCol>
                <a:gridCol w="2196445">
                  <a:extLst>
                    <a:ext uri="{9D8B030D-6E8A-4147-A177-3AD203B41FA5}">
                      <a16:colId xmlns:a16="http://schemas.microsoft.com/office/drawing/2014/main" val="2161750581"/>
                    </a:ext>
                  </a:extLst>
                </a:gridCol>
                <a:gridCol w="2126137">
                  <a:extLst>
                    <a:ext uri="{9D8B030D-6E8A-4147-A177-3AD203B41FA5}">
                      <a16:colId xmlns:a16="http://schemas.microsoft.com/office/drawing/2014/main" val="7881475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4582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 means (DGP); sample means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Germany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 color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3; 3.00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5; 4.79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5; 5.14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2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 fat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5; 4.79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7; 6.95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7; 6.90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00372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60" y="3863369"/>
            <a:ext cx="4162425" cy="2600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0095" y="4826521"/>
            <a:ext cx="1350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NC-USA = LF-China</a:t>
            </a:r>
            <a:endParaRPr lang="en-GB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601091" y="5120326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NC-GER = LF-China</a:t>
            </a:r>
            <a:endParaRPr lang="en-GB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619407" y="5556311"/>
            <a:ext cx="1302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NC-GER = NC-USA</a:t>
            </a:r>
            <a:endParaRPr lang="en-GB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596852" y="5989145"/>
            <a:ext cx="1209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LF-GER = LF-USA</a:t>
            </a:r>
            <a:endParaRPr lang="en-GB" sz="1200" dirty="0"/>
          </a:p>
        </p:txBody>
      </p:sp>
      <p:sp>
        <p:nvSpPr>
          <p:cNvPr id="12" name="Right Brace 11"/>
          <p:cNvSpPr/>
          <p:nvPr/>
        </p:nvSpPr>
        <p:spPr>
          <a:xfrm>
            <a:off x="7249212" y="4251489"/>
            <a:ext cx="716437" cy="2014655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8342722" y="5079705"/>
            <a:ext cx="234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 model: 122233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170455" y="5804478"/>
            <a:ext cx="3396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(But given this, can we have an interaction?)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789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162"/>
            <a:ext cx="10515600" cy="6623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7: investigate interactions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9558"/>
            <a:ext cx="10515600" cy="580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[[ not yet implemented for DPP so results are from independence sampler ]]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dirty="0"/>
              <a:t>Subtracting out the </a:t>
            </a:r>
            <a:r>
              <a:rPr lang="en-US" dirty="0" err="1"/>
              <a:t>marginals</a:t>
            </a:r>
            <a:r>
              <a:rPr lang="en-US" dirty="0"/>
              <a:t>; normalizing the data; does not change results classical ANOVA; but BMA results change</a:t>
            </a:r>
          </a:p>
          <a:p>
            <a:pPr marL="0" indent="0">
              <a:buNone/>
            </a:pPr>
            <a:r>
              <a:rPr lang="en-US" dirty="0"/>
              <a:t>Top model: 111111 (</a:t>
            </a:r>
            <a:r>
              <a:rPr lang="en-US" dirty="0" smtClean="0"/>
              <a:t>p=56%IS</a:t>
            </a:r>
            <a:r>
              <a:rPr lang="en-US" dirty="0"/>
              <a:t>; </a:t>
            </a:r>
            <a:r>
              <a:rPr lang="en-US" dirty="0" smtClean="0"/>
              <a:t>86%DPP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457"/>
              </p:ext>
            </p:extLst>
          </p:nvPr>
        </p:nvGraphicFramePr>
        <p:xfrm>
          <a:off x="677944" y="1508809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118">
                  <a:extLst>
                    <a:ext uri="{9D8B030D-6E8A-4147-A177-3AD203B41FA5}">
                      <a16:colId xmlns:a16="http://schemas.microsoft.com/office/drawing/2014/main" val="1289222276"/>
                    </a:ext>
                  </a:extLst>
                </a:gridCol>
                <a:gridCol w="2196445">
                  <a:extLst>
                    <a:ext uri="{9D8B030D-6E8A-4147-A177-3AD203B41FA5}">
                      <a16:colId xmlns:a16="http://schemas.microsoft.com/office/drawing/2014/main" val="2161750581"/>
                    </a:ext>
                  </a:extLst>
                </a:gridCol>
                <a:gridCol w="2126137">
                  <a:extLst>
                    <a:ext uri="{9D8B030D-6E8A-4147-A177-3AD203B41FA5}">
                      <a16:colId xmlns:a16="http://schemas.microsoft.com/office/drawing/2014/main" val="7881475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4582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 means (DGP); sample means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Germany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 color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3; 3.00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5; 4.79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5; 5.14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2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 fat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5; 4.79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7; 6.95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7; 6.90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00372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4803496"/>
            <a:ext cx="4391025" cy="1266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5" y="4565371"/>
            <a:ext cx="35433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162"/>
            <a:ext cx="10515600" cy="6623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7: investigate interactions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9558"/>
            <a:ext cx="10515600" cy="580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[[ not yet implemented for DPP so results are from independence sampler ]]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dirty="0"/>
              <a:t>Subtracting out the </a:t>
            </a:r>
            <a:r>
              <a:rPr lang="en-US" dirty="0" err="1"/>
              <a:t>marginals</a:t>
            </a:r>
            <a:r>
              <a:rPr lang="en-US" dirty="0"/>
              <a:t>; normalizing the data; does not change results classical ANOVA; but BMA results change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457"/>
              </p:ext>
            </p:extLst>
          </p:nvPr>
        </p:nvGraphicFramePr>
        <p:xfrm>
          <a:off x="677944" y="1508809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118">
                  <a:extLst>
                    <a:ext uri="{9D8B030D-6E8A-4147-A177-3AD203B41FA5}">
                      <a16:colId xmlns:a16="http://schemas.microsoft.com/office/drawing/2014/main" val="1289222276"/>
                    </a:ext>
                  </a:extLst>
                </a:gridCol>
                <a:gridCol w="2196445">
                  <a:extLst>
                    <a:ext uri="{9D8B030D-6E8A-4147-A177-3AD203B41FA5}">
                      <a16:colId xmlns:a16="http://schemas.microsoft.com/office/drawing/2014/main" val="2161750581"/>
                    </a:ext>
                  </a:extLst>
                </a:gridCol>
                <a:gridCol w="2126137">
                  <a:extLst>
                    <a:ext uri="{9D8B030D-6E8A-4147-A177-3AD203B41FA5}">
                      <a16:colId xmlns:a16="http://schemas.microsoft.com/office/drawing/2014/main" val="7881475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4582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 means (DGP); sample means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Germany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 color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3; 3.00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5; 4.79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5; 5.14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2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 fat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5; 4.79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7; 6.95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7; 6.90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00372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46" y="4524353"/>
            <a:ext cx="4391025" cy="1266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893" y="4070836"/>
            <a:ext cx="2647950" cy="2381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687" y="3657766"/>
            <a:ext cx="2622857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the </a:t>
            </a:r>
            <a:r>
              <a:rPr lang="en-US" dirty="0" err="1" smtClean="0"/>
              <a:t>superfactor</a:t>
            </a:r>
            <a:r>
              <a:rPr lang="en-US" dirty="0" smtClean="0"/>
              <a:t> model really test for interactions or is it just a Bayesian version of Tukey (that seems to perform worse)?</a:t>
            </a:r>
          </a:p>
          <a:p>
            <a:r>
              <a:rPr lang="en-US" dirty="0" smtClean="0"/>
              <a:t>I don’t fully get the rational behind the mean centering:</a:t>
            </a:r>
          </a:p>
          <a:p>
            <a:pPr lvl="1"/>
            <a:r>
              <a:rPr lang="en-US" dirty="0" smtClean="0"/>
              <a:t>Aren’t we using the data twice? Once for testing for the interaction and once for estimating the non-mean centered model?</a:t>
            </a:r>
          </a:p>
          <a:p>
            <a:pPr lvl="1"/>
            <a:r>
              <a:rPr lang="en-US" dirty="0" smtClean="0"/>
              <a:t>How would this generalize to 3 or more factors?</a:t>
            </a:r>
            <a:endParaRPr lang="en-GB" dirty="0" smtClean="0"/>
          </a:p>
          <a:p>
            <a:pPr lvl="1"/>
            <a:endParaRPr lang="en-US" dirty="0"/>
          </a:p>
          <a:p>
            <a:r>
              <a:rPr lang="en-US" dirty="0" smtClean="0"/>
              <a:t>Is the purpose of the BMA to propose an alternative to Tukey? We need different examples then.</a:t>
            </a:r>
          </a:p>
        </p:txBody>
      </p:sp>
    </p:spTree>
    <p:extLst>
      <p:ext uri="{BB962C8B-B14F-4D97-AF65-F5344CB8AC3E}">
        <p14:creationId xmlns:p14="http://schemas.microsoft.com/office/powerpoint/2010/main" val="63434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Che" panose="02030609000101010101" pitchFamily="49" charset="-127"/>
              </a:rPr>
              <a:t>Primary Questions in Two-way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1183" cy="4351338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+mj-lt"/>
                <a:ea typeface="BatangChe" panose="02030609000101010101" pitchFamily="49" charset="-127"/>
              </a:rPr>
              <a:t>Is anything going on?</a:t>
            </a:r>
            <a:r>
              <a:rPr lang="en-US" dirty="0">
                <a:latin typeface="+mj-lt"/>
                <a:ea typeface="BatangChe" panose="02030609000101010101" pitchFamily="49" charset="-127"/>
              </a:rPr>
              <a:t>  (Two Factors)</a:t>
            </a:r>
          </a:p>
          <a:p>
            <a:pPr marL="0" indent="0">
              <a:buNone/>
            </a:pPr>
            <a:endParaRPr lang="en-US" sz="900" dirty="0">
              <a:latin typeface="+mj-lt"/>
              <a:ea typeface="BatangChe" panose="02030609000101010101" pitchFamily="49" charset="-127"/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j-lt"/>
                <a:ea typeface="BatangChe" panose="02030609000101010101" pitchFamily="49" charset="-127"/>
              </a:rPr>
              <a:t>Does either factor (or their interactions) make a difference?</a:t>
            </a:r>
          </a:p>
          <a:p>
            <a:pPr lvl="1"/>
            <a:r>
              <a:rPr lang="en-US" dirty="0">
                <a:latin typeface="+mj-lt"/>
                <a:ea typeface="BatangChe" panose="02030609000101010101" pitchFamily="49" charset="-127"/>
              </a:rPr>
              <a:t>Are there Interactions?</a:t>
            </a:r>
          </a:p>
          <a:p>
            <a:pPr lvl="1"/>
            <a:r>
              <a:rPr lang="en-US" dirty="0">
                <a:latin typeface="+mj-lt"/>
                <a:ea typeface="BatangChe" panose="02030609000101010101" pitchFamily="49" charset="-127"/>
              </a:rPr>
              <a:t>Sum of Squares Regression (F-test) – Bigger is Better</a:t>
            </a:r>
          </a:p>
          <a:p>
            <a:pPr lvl="1"/>
            <a:r>
              <a:rPr lang="en-US" dirty="0">
                <a:latin typeface="+mj-lt"/>
                <a:ea typeface="BatangChe" panose="02030609000101010101" pitchFamily="49" charset="-127"/>
              </a:rPr>
              <a:t>Bayesian P-values</a:t>
            </a:r>
          </a:p>
          <a:p>
            <a:pPr lvl="1"/>
            <a:r>
              <a:rPr lang="en-US" dirty="0">
                <a:latin typeface="+mj-lt"/>
                <a:ea typeface="BatangChe" panose="02030609000101010101" pitchFamily="49" charset="-127"/>
              </a:rPr>
              <a:t>Posterior Probability of No Interactions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  <a:ea typeface="BatangChe" panose="02030609000101010101" pitchFamily="49" charset="-127"/>
              </a:rPr>
              <a:t>   (Differences in means of one Factor the same, regardless of level of other factor)</a:t>
            </a:r>
          </a:p>
          <a:p>
            <a:pPr marL="0" indent="0">
              <a:buNone/>
            </a:pPr>
            <a:endParaRPr lang="en-US" dirty="0">
              <a:latin typeface="+mj-lt"/>
              <a:ea typeface="BatangChe" panose="02030609000101010101" pitchFamily="49" charset="-127"/>
            </a:endParaRPr>
          </a:p>
          <a:p>
            <a:pPr marL="0" indent="0">
              <a:buNone/>
            </a:pPr>
            <a:r>
              <a:rPr lang="en-US" dirty="0">
                <a:latin typeface="+mj-lt"/>
                <a:ea typeface="BatangChe" panose="02030609000101010101" pitchFamily="49" charset="-127"/>
              </a:rPr>
              <a:t>Example: Does knowing the marginal means explain everything?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Che" panose="02030609000101010101" pitchFamily="49" charset="-127"/>
              </a:rPr>
              <a:t>Primary Questions in Two-way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5385"/>
            <a:ext cx="10841183" cy="4351338"/>
          </a:xfrm>
        </p:spPr>
        <p:txBody>
          <a:bodyPr>
            <a:normAutofit/>
          </a:bodyPr>
          <a:lstStyle/>
          <a:p>
            <a:endParaRPr lang="en-US" sz="100" dirty="0">
              <a:latin typeface="+mj-lt"/>
              <a:ea typeface="BatangChe" panose="02030609000101010101" pitchFamily="49" charset="-127"/>
            </a:endParaRPr>
          </a:p>
          <a:p>
            <a:r>
              <a:rPr lang="en-US" b="1" u="sng" dirty="0">
                <a:latin typeface="+mj-lt"/>
                <a:ea typeface="BatangChe" panose="02030609000101010101" pitchFamily="49" charset="-127"/>
              </a:rPr>
              <a:t>What is going on?</a:t>
            </a:r>
            <a:r>
              <a:rPr lang="en-US" b="1" dirty="0">
                <a:latin typeface="+mj-lt"/>
                <a:ea typeface="BatangChe" panose="02030609000101010101" pitchFamily="49" charset="-127"/>
              </a:rPr>
              <a:t>  </a:t>
            </a:r>
            <a:r>
              <a:rPr lang="en-US" dirty="0">
                <a:latin typeface="+mj-lt"/>
                <a:ea typeface="BatangChe" panose="02030609000101010101" pitchFamily="49" charset="-127"/>
              </a:rPr>
              <a:t>(Two Factor)</a:t>
            </a:r>
          </a:p>
          <a:p>
            <a:pPr lvl="1"/>
            <a:endParaRPr lang="en-US" sz="900" dirty="0">
              <a:latin typeface="+mj-lt"/>
              <a:ea typeface="BatangChe" panose="02030609000101010101" pitchFamily="49" charset="-127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  <a:ea typeface="BatangChe" panose="02030609000101010101" pitchFamily="49" charset="-127"/>
              </a:rPr>
              <a:t>Where are the differences in the differences?</a:t>
            </a:r>
          </a:p>
          <a:p>
            <a:pPr lvl="1"/>
            <a:r>
              <a:rPr lang="en-US" dirty="0">
                <a:latin typeface="+mj-lt"/>
                <a:ea typeface="BatangChe" panose="02030609000101010101" pitchFamily="49" charset="-127"/>
              </a:rPr>
              <a:t>‘Conditional Collapse’: collapsing one factor, conditional on another factor</a:t>
            </a:r>
          </a:p>
          <a:p>
            <a:pPr lvl="1"/>
            <a:r>
              <a:rPr lang="en-US" dirty="0">
                <a:latin typeface="+mj-lt"/>
                <a:ea typeface="BatangChe" panose="02030609000101010101" pitchFamily="49" charset="-127"/>
              </a:rPr>
              <a:t>Posterior Probability of Different Groupings (Models) of Factor levels</a:t>
            </a:r>
          </a:p>
          <a:p>
            <a:pPr lvl="1"/>
            <a:endParaRPr lang="en-US" dirty="0">
              <a:latin typeface="+mj-lt"/>
              <a:ea typeface="BatangChe" panose="02030609000101010101" pitchFamily="49" charset="-127"/>
            </a:endParaRPr>
          </a:p>
          <a:p>
            <a:pPr lvl="1"/>
            <a:endParaRPr lang="en-US" dirty="0">
              <a:latin typeface="+mj-lt"/>
              <a:ea typeface="BatangChe" panose="02030609000101010101" pitchFamily="49" charset="-127"/>
            </a:endParaRPr>
          </a:p>
          <a:p>
            <a:pPr marL="0" indent="0">
              <a:buNone/>
            </a:pPr>
            <a:r>
              <a:rPr lang="en-US" dirty="0">
                <a:latin typeface="+mj-lt"/>
                <a:ea typeface="BatangChe" panose="02030609000101010101" pitchFamily="49" charset="-127"/>
              </a:rPr>
              <a:t>Example: Do the Ethnic Origins group differently based on the Labeling? </a:t>
            </a:r>
          </a:p>
          <a:p>
            <a:pPr marL="0" indent="0">
              <a:buNone/>
            </a:pPr>
            <a:endParaRPr lang="en-US" dirty="0">
              <a:latin typeface="+mj-lt"/>
              <a:ea typeface="BatangChe" panose="02030609000101010101" pitchFamily="49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542" y="1733777"/>
            <a:ext cx="6770915" cy="3390446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ea typeface="BatangChe" panose="02030609000101010101" pitchFamily="49" charset="-127"/>
              </a:rPr>
              <a:t>Two-way ANOVA </a:t>
            </a:r>
            <a:br>
              <a:rPr lang="en-US" sz="6000" dirty="0">
                <a:ea typeface="BatangChe" panose="02030609000101010101" pitchFamily="49" charset="-127"/>
              </a:rPr>
            </a:br>
            <a:r>
              <a:rPr lang="en-US" sz="2000" dirty="0">
                <a:solidFill>
                  <a:schemeClr val="bg1"/>
                </a:solidFill>
                <a:ea typeface="BatangChe" panose="02030609000101010101" pitchFamily="49" charset="-127"/>
              </a:rPr>
              <a:t>d</a:t>
            </a:r>
            <a:r>
              <a:rPr lang="en-US" sz="6000" dirty="0">
                <a:ea typeface="BatangChe" panose="02030609000101010101" pitchFamily="49" charset="-127"/>
              </a:rPr>
              <a:t/>
            </a:r>
            <a:br>
              <a:rPr lang="en-US" sz="6000" dirty="0">
                <a:ea typeface="BatangChe" panose="02030609000101010101" pitchFamily="49" charset="-127"/>
              </a:rPr>
            </a:br>
            <a:r>
              <a:rPr lang="en-US" sz="3000" dirty="0">
                <a:ea typeface="BatangChe" panose="02030609000101010101" pitchFamily="49" charset="-127"/>
              </a:rPr>
              <a:t>as a </a:t>
            </a:r>
            <a:br>
              <a:rPr lang="en-US" sz="3000" dirty="0">
                <a:ea typeface="BatangChe" panose="02030609000101010101" pitchFamily="49" charset="-127"/>
              </a:rPr>
            </a:br>
            <a:r>
              <a:rPr lang="en-US" sz="2000" dirty="0">
                <a:solidFill>
                  <a:schemeClr val="bg1"/>
                </a:solidFill>
                <a:ea typeface="BatangChe" panose="02030609000101010101" pitchFamily="49" charset="-127"/>
              </a:rPr>
              <a:t>d</a:t>
            </a:r>
            <a:r>
              <a:rPr lang="en-US" sz="6000" dirty="0">
                <a:ea typeface="BatangChe" panose="02030609000101010101" pitchFamily="49" charset="-127"/>
              </a:rPr>
              <a:t/>
            </a:r>
            <a:br>
              <a:rPr lang="en-US" sz="6000" dirty="0">
                <a:ea typeface="BatangChe" panose="02030609000101010101" pitchFamily="49" charset="-127"/>
              </a:rPr>
            </a:br>
            <a:r>
              <a:rPr lang="en-US" sz="6000" dirty="0">
                <a:ea typeface="BatangChe" panose="02030609000101010101" pitchFamily="49" charset="-127"/>
              </a:rPr>
              <a:t>One-way ANOVA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Che" panose="02030609000101010101" pitchFamily="49" charset="-127"/>
              </a:rPr>
              <a:t>Two-way ANOVA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41183" cy="4452711"/>
              </a:xfrm>
            </p:spPr>
            <p:txBody>
              <a:bodyPr>
                <a:normAutofit fontScale="92500" lnSpcReduction="10000"/>
              </a:bodyPr>
              <a:lstStyle/>
              <a:p>
                <a:endParaRPr lang="en-US" sz="100" dirty="0">
                  <a:latin typeface="+mj-lt"/>
                  <a:ea typeface="BatangChe" panose="02030609000101010101" pitchFamily="49" charset="-127"/>
                </a:endParaRPr>
              </a:p>
              <a:p>
                <a:pPr marL="0" indent="0">
                  <a:buNone/>
                </a:pPr>
                <a:endParaRPr lang="en-US" sz="100" dirty="0">
                  <a:latin typeface="BatangChe" panose="02030609000101010101" pitchFamily="49" charset="-127"/>
                  <a:ea typeface="BatangChe" panose="02030609000101010101" pitchFamily="49" charset="-127"/>
                </a:endParaRPr>
              </a:p>
              <a:p>
                <a:pPr lvl="1"/>
                <a:r>
                  <a:rPr lang="en-US" sz="3000" b="0" dirty="0">
                    <a:latin typeface="+mj-lt"/>
                    <a:ea typeface="BatangChe" panose="02030609000101010101" pitchFamily="49" charset="-127"/>
                  </a:rPr>
                  <a:t>Traditional Model – No Interaction</a:t>
                </a:r>
              </a:p>
              <a:p>
                <a:pPr lvl="1"/>
                <a:endParaRPr lang="en-US" sz="1000" b="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  <m:t>𝑡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BatangChe" panose="02030609000101010101" pitchFamily="49" charset="-127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BatangChe" panose="02030609000101010101" pitchFamily="49" charset="-127"/>
                            </a:rPr>
                          </m:ctrlPr>
                        </m:acc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600" dirty="0">
                    <a:ea typeface="BatangChe" panose="02030609000101010101" pitchFamily="49" charset="-127"/>
                  </a:rPr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BatangChe" panose="02030609000101010101" pitchFamily="49" charset="-127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  <a:ea typeface="BatangChe" panose="02030609000101010101" pitchFamily="49" charset="-127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600" dirty="0">
                  <a:latin typeface="BatangChe" panose="02030609000101010101" pitchFamily="49" charset="-127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endParaRPr lang="en-US" sz="100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  <a:ea typeface="BatangChe" panose="02030609000101010101" pitchFamily="49" charset="-127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 = overall mean</a:t>
                </a:r>
              </a:p>
              <a:p>
                <a:pPr marL="457200" lvl="1" indent="0">
                  <a:buNone/>
                </a:pPr>
                <a:r>
                  <a:rPr lang="en-US" sz="900" dirty="0">
                    <a:latin typeface="+mj-lt"/>
                    <a:ea typeface="BatangChe" panose="02030609000101010101" pitchFamily="49" charset="-127"/>
                  </a:rPr>
                  <a:t>	</a:t>
                </a: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 = deviation from overall mean for </a:t>
                </a:r>
                <a:r>
                  <a:rPr lang="en-US" sz="2600" dirty="0" err="1">
                    <a:latin typeface="+mj-lt"/>
                    <a:ea typeface="BatangChe" panose="02030609000101010101" pitchFamily="49" charset="-127"/>
                  </a:rPr>
                  <a:t>i</a:t>
                </a:r>
                <a:r>
                  <a:rPr lang="en-US" sz="2600" baseline="30000" dirty="0" err="1">
                    <a:latin typeface="+mj-lt"/>
                    <a:ea typeface="BatangChe" panose="02030609000101010101" pitchFamily="49" charset="-127"/>
                  </a:rPr>
                  <a:t>th</a:t>
                </a:r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 level of Factor 1</a:t>
                </a:r>
              </a:p>
              <a:p>
                <a:pPr marL="457200" lvl="1" indent="0">
                  <a:buNone/>
                </a:pPr>
                <a:endParaRPr lang="en-US" sz="90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= multinomial variable indicating the </a:t>
                </a:r>
                <a:r>
                  <a:rPr lang="en-US" sz="2600" dirty="0" err="1">
                    <a:latin typeface="+mj-lt"/>
                    <a:ea typeface="BatangChe" panose="02030609000101010101" pitchFamily="49" charset="-127"/>
                  </a:rPr>
                  <a:t>t</a:t>
                </a:r>
                <a:r>
                  <a:rPr lang="en-US" sz="2600" baseline="30000" dirty="0" err="1">
                    <a:latin typeface="+mj-lt"/>
                    <a:ea typeface="BatangChe" panose="02030609000101010101" pitchFamily="49" charset="-127"/>
                  </a:rPr>
                  <a:t>th</a:t>
                </a:r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 observation has </a:t>
                </a:r>
                <a:r>
                  <a:rPr lang="en-US" sz="2600" dirty="0" err="1">
                    <a:latin typeface="+mj-lt"/>
                    <a:ea typeface="BatangChe" panose="02030609000101010101" pitchFamily="49" charset="-127"/>
                  </a:rPr>
                  <a:t>i</a:t>
                </a:r>
                <a:r>
                  <a:rPr lang="en-US" sz="2600" baseline="30000" dirty="0" err="1">
                    <a:latin typeface="+mj-lt"/>
                    <a:ea typeface="BatangChe" panose="02030609000101010101" pitchFamily="49" charset="-127"/>
                  </a:rPr>
                  <a:t>th</a:t>
                </a:r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 level for Factor 1</a:t>
                </a:r>
              </a:p>
              <a:p>
                <a:pPr marL="457200" lvl="1" indent="0">
                  <a:buNone/>
                </a:pPr>
                <a:endParaRPr lang="en-US" sz="100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j-lt"/>
                    <a:ea typeface="BatangChe" panose="02030609000101010101" pitchFamily="49" charset="-127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 = deviation from overall mean for </a:t>
                </a:r>
                <a:r>
                  <a:rPr lang="en-US" sz="2600" dirty="0" err="1">
                    <a:latin typeface="+mj-lt"/>
                    <a:ea typeface="BatangChe" panose="02030609000101010101" pitchFamily="49" charset="-127"/>
                  </a:rPr>
                  <a:t>j</a:t>
                </a:r>
                <a:r>
                  <a:rPr lang="en-US" sz="2600" baseline="30000" dirty="0" err="1">
                    <a:latin typeface="+mj-lt"/>
                    <a:ea typeface="BatangChe" panose="02030609000101010101" pitchFamily="49" charset="-127"/>
                  </a:rPr>
                  <a:t>th</a:t>
                </a:r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 level of Factor 2</a:t>
                </a:r>
              </a:p>
              <a:p>
                <a:pPr marL="457200" lvl="1" indent="0">
                  <a:buNone/>
                </a:pPr>
                <a:endParaRPr lang="en-US" sz="900" dirty="0">
                  <a:latin typeface="+mj-lt"/>
                  <a:ea typeface="BatangChe" panose="02030609000101010101" pitchFamily="49" charset="-127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= multinomial variable indicating the </a:t>
                </a:r>
                <a:r>
                  <a:rPr lang="en-US" sz="2600" dirty="0" err="1">
                    <a:latin typeface="+mj-lt"/>
                    <a:ea typeface="BatangChe" panose="02030609000101010101" pitchFamily="49" charset="-127"/>
                  </a:rPr>
                  <a:t>t</a:t>
                </a:r>
                <a:r>
                  <a:rPr lang="en-US" sz="2600" baseline="30000" dirty="0" err="1">
                    <a:latin typeface="+mj-lt"/>
                    <a:ea typeface="BatangChe" panose="02030609000101010101" pitchFamily="49" charset="-127"/>
                  </a:rPr>
                  <a:t>th</a:t>
                </a:r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 observation has </a:t>
                </a:r>
                <a:r>
                  <a:rPr lang="en-US" sz="2600" dirty="0" err="1">
                    <a:latin typeface="+mj-lt"/>
                    <a:ea typeface="BatangChe" panose="02030609000101010101" pitchFamily="49" charset="-127"/>
                  </a:rPr>
                  <a:t>j</a:t>
                </a:r>
                <a:r>
                  <a:rPr lang="en-US" sz="2600" baseline="30000" dirty="0" err="1">
                    <a:latin typeface="+mj-lt"/>
                    <a:ea typeface="BatangChe" panose="02030609000101010101" pitchFamily="49" charset="-127"/>
                  </a:rPr>
                  <a:t>th</a:t>
                </a:r>
                <a:r>
                  <a:rPr lang="en-US" sz="2600" dirty="0">
                    <a:latin typeface="+mj-lt"/>
                    <a:ea typeface="BatangChe" panose="02030609000101010101" pitchFamily="49" charset="-127"/>
                  </a:rPr>
                  <a:t> level for Factor 2</a:t>
                </a:r>
              </a:p>
              <a:p>
                <a:pPr marL="457200" lvl="1" indent="0">
                  <a:buNone/>
                </a:pPr>
                <a:endParaRPr lang="en-US" dirty="0">
                  <a:latin typeface="+mj-lt"/>
                  <a:ea typeface="BatangChe" panose="02030609000101010101" pitchFamily="49" charset="-127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41183" cy="4452711"/>
              </a:xfrm>
              <a:blipFill>
                <a:blip r:embed="rId2"/>
                <a:stretch>
                  <a:fillRect b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5985645"/>
            <a:ext cx="812840" cy="6525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9892" y="-14697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17294" y="6745852"/>
            <a:ext cx="114300" cy="1246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088091" y="6743700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77700" y="-6458"/>
            <a:ext cx="114300" cy="12469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23567</TotalTime>
  <Words>3567</Words>
  <Application>Microsoft Office PowerPoint</Application>
  <PresentationFormat>Widescreen</PresentationFormat>
  <Paragraphs>800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BatangChe</vt:lpstr>
      <vt:lpstr>Calibri</vt:lpstr>
      <vt:lpstr>Calibri Light</vt:lpstr>
      <vt:lpstr>Cambria Math</vt:lpstr>
      <vt:lpstr>Times New Roman</vt:lpstr>
      <vt:lpstr>Office Theme</vt:lpstr>
      <vt:lpstr> Illustrative Example  (Simpler Setting)</vt:lpstr>
      <vt:lpstr>PowerPoint Presentation</vt:lpstr>
      <vt:lpstr>Two-Way ANOVA</vt:lpstr>
      <vt:lpstr>Illustrative Example</vt:lpstr>
      <vt:lpstr>Illustrative Example</vt:lpstr>
      <vt:lpstr>Primary Questions in Two-way ANOVA</vt:lpstr>
      <vt:lpstr>Primary Questions in Two-way ANOVA</vt:lpstr>
      <vt:lpstr>Two-way ANOVA  d as a  d One-way ANOVA</vt:lpstr>
      <vt:lpstr>Two-way ANOVA Model</vt:lpstr>
      <vt:lpstr>Illustrative Example</vt:lpstr>
      <vt:lpstr>Two-way ANOVA Model</vt:lpstr>
      <vt:lpstr>Illustrative Example</vt:lpstr>
      <vt:lpstr>New Models  d from d Old Models</vt:lpstr>
      <vt:lpstr>Two-way ANOVA via Super Factor</vt:lpstr>
      <vt:lpstr>Two-way ANOVA via Super Factor</vt:lpstr>
      <vt:lpstr>Two-way ANOVA   Anything Going On?</vt:lpstr>
      <vt:lpstr>Primary Questions in Two-way ANOVA</vt:lpstr>
      <vt:lpstr>Testing Interactions with the Super Factor </vt:lpstr>
      <vt:lpstr>Illustrative Example</vt:lpstr>
      <vt:lpstr>Testing Interactions with the Super Factor </vt:lpstr>
      <vt:lpstr>Illustrative Example</vt:lpstr>
      <vt:lpstr>Testing Interactions with the Super Factor </vt:lpstr>
      <vt:lpstr>Sum of Squares Regression</vt:lpstr>
      <vt:lpstr>Testing Interactions with the Super Factor </vt:lpstr>
      <vt:lpstr>One-way ANOVA: Anything Going On?</vt:lpstr>
      <vt:lpstr>Testing Interactions with the Super Factor </vt:lpstr>
      <vt:lpstr>One-way ANOVA: Anything Going On?</vt:lpstr>
      <vt:lpstr>Illustrative Example</vt:lpstr>
      <vt:lpstr>Primary Questions in Two-way ANOVA</vt:lpstr>
      <vt:lpstr>Testing Interactions with the Super Factor </vt:lpstr>
      <vt:lpstr>Sum of Squares Regression</vt:lpstr>
      <vt:lpstr>Non Mean Centered with the Super Factor </vt:lpstr>
      <vt:lpstr>One-way ANOVA: Anything Going On?</vt:lpstr>
      <vt:lpstr>Two-way ANOVA   What is Going On?</vt:lpstr>
      <vt:lpstr>Primary Questions in Two-way ANOVA</vt:lpstr>
      <vt:lpstr>Difference in the Differences </vt:lpstr>
      <vt:lpstr>Mean Comparisons: SKN, Tukey …</vt:lpstr>
      <vt:lpstr>Probability of Different Groups | Low Fat</vt:lpstr>
      <vt:lpstr>Probability of Different Groups | New Color</vt:lpstr>
      <vt:lpstr>Variable dimension sampler</vt:lpstr>
      <vt:lpstr>Leading example: 2x3 ANOVA</vt:lpstr>
      <vt:lpstr>Example 1</vt:lpstr>
      <vt:lpstr>Example 2</vt:lpstr>
      <vt:lpstr>Example 3</vt:lpstr>
      <vt:lpstr>Example 4</vt:lpstr>
      <vt:lpstr>Example 5</vt:lpstr>
      <vt:lpstr>Open Qs</vt:lpstr>
      <vt:lpstr>Example 6: investigate interactions</vt:lpstr>
      <vt:lpstr>Example 6: investigate interactions</vt:lpstr>
      <vt:lpstr>Example 6: investigate interactions</vt:lpstr>
      <vt:lpstr>Example 6: investigate interactions</vt:lpstr>
      <vt:lpstr>Example 7: investigate interactions</vt:lpstr>
      <vt:lpstr>Example 7: investigate interactions</vt:lpstr>
      <vt:lpstr>Example 7: investigate interactions</vt:lpstr>
      <vt:lpstr>Example 7: investigate interactions</vt:lpstr>
      <vt:lpstr>Example 7: investigate interactions</vt:lpstr>
      <vt:lpstr>Open Qs</vt:lpstr>
    </vt:vector>
  </TitlesOfParts>
  <Company>Penn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Liechty</dc:creator>
  <cp:lastModifiedBy>Peter EBBES</cp:lastModifiedBy>
  <cp:revision>401</cp:revision>
  <cp:lastPrinted>2015-02-11T14:52:32Z</cp:lastPrinted>
  <dcterms:created xsi:type="dcterms:W3CDTF">2014-12-30T21:23:14Z</dcterms:created>
  <dcterms:modified xsi:type="dcterms:W3CDTF">2021-05-18T17:40:07Z</dcterms:modified>
</cp:coreProperties>
</file>