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6" r:id="rId2"/>
    <p:sldId id="268" r:id="rId3"/>
    <p:sldId id="270" r:id="rId4"/>
    <p:sldId id="272" r:id="rId5"/>
    <p:sldId id="271" r:id="rId6"/>
    <p:sldId id="269" r:id="rId7"/>
    <p:sldId id="273" r:id="rId8"/>
    <p:sldId id="279" r:id="rId9"/>
    <p:sldId id="282" r:id="rId10"/>
    <p:sldId id="277" r:id="rId11"/>
    <p:sldId id="276" r:id="rId12"/>
    <p:sldId id="278" r:id="rId13"/>
    <p:sldId id="281" r:id="rId14"/>
    <p:sldId id="280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7649" autoAdjust="0"/>
  </p:normalViewPr>
  <p:slideViewPr>
    <p:cSldViewPr snapToGrid="0">
      <p:cViewPr varScale="1">
        <p:scale>
          <a:sx n="68" d="100"/>
          <a:sy n="68" d="100"/>
        </p:scale>
        <p:origin x="18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Think about if</a:t>
            </a:r>
            <a:r>
              <a:rPr lang="en-US" baseline="0" dirty="0" smtClean="0"/>
              <a:t> my stuff should be smoothed or independent – fishing sites, landings sites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“data-wasteful” method</a:t>
            </a:r>
            <a:r>
              <a:rPr lang="en-US" baseline="0" dirty="0" smtClean="0"/>
              <a:t> of approaching this problem </a:t>
            </a:r>
            <a:r>
              <a:rPr lang="en-US" baseline="0" dirty="0" smtClean="0">
                <a:sym typeface="Wingdings" panose="05000000000000000000" pitchFamily="2" charset="2"/>
              </a:rPr>
              <a:t> independent spatial areas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Case 1 – model with data, things are bouncing around from year to year, want a model that can capture the variation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 panose="05000000000000000000" pitchFamily="2" charset="2"/>
              </a:rPr>
              <a:t>Maybe in a couple years, change in technology – not accounting for that explicitly in the model but want the model to reflect large changes in catch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 panose="05000000000000000000" pitchFamily="2" charset="2"/>
              </a:rPr>
              <a:t>Descriptive model, hard to interpret biologically</a:t>
            </a:r>
          </a:p>
          <a:p>
            <a:pPr marL="171450" indent="-171450">
              <a:buFontTx/>
              <a:buChar char="-"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Case 2 – have dynamics where you can place some understanding of the biology occurring, more smoothly, more flexibility than Case 1 for incorporating biological piece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another way to writ</a:t>
            </a:r>
            <a:r>
              <a:rPr lang="en-US" baseline="0" dirty="0" smtClean="0"/>
              <a:t>e the gam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7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Variance partitioning – variances</a:t>
            </a:r>
            <a:r>
              <a:rPr lang="en-US" baseline="0" dirty="0" smtClean="0"/>
              <a:t> sum to 1 in standard linear model</a:t>
            </a:r>
          </a:p>
          <a:p>
            <a:r>
              <a:rPr lang="en-US" baseline="0" dirty="0" smtClean="0"/>
              <a:t>In GLMs – people want to make statements about variance partitioning for appropriate 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Tau</a:t>
            </a:r>
            <a:r>
              <a:rPr lang="en-US" baseline="0" dirty="0" err="1" smtClean="0"/>
              <a:t>_O</a:t>
            </a:r>
            <a:r>
              <a:rPr lang="en-US" baseline="0" dirty="0" smtClean="0"/>
              <a:t> = spatial</a:t>
            </a:r>
          </a:p>
          <a:p>
            <a:r>
              <a:rPr lang="en-US" baseline="0" dirty="0" err="1" smtClean="0"/>
              <a:t>Tau_E</a:t>
            </a:r>
            <a:r>
              <a:rPr lang="en-US" baseline="0" dirty="0" smtClean="0"/>
              <a:t> = spatial-temporal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9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r>
              <a:rPr lang="en-US" baseline="0" dirty="0" smtClean="0"/>
              <a:t> for project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Center of gravity – are fish moving to warmer temperatures? Are they moving north? Average latitude of a population where you weight by the density at each latitude (weighted average)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Studies of density dependence would work better if we looked at a spatial measure of density dependence and not population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about effective area occupied or average density for studies of detecting serial depletion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6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10,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Ways to model survey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the sampling distribution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is the (inverse) link function for the linear predictor.</a:t>
                </a:r>
                <a:endParaRPr lang="en-US" i="1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Discrete data</a:t>
                </a:r>
              </a:p>
              <a:p>
                <a:pPr lvl="1"/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Often contains more zeros than expected (true and false zeros)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Continuous data</a:t>
                </a:r>
              </a:p>
              <a:p>
                <a:pPr lvl="1"/>
                <a:r>
                  <a:rPr lang="en-US" dirty="0" smtClean="0"/>
                  <a:t>Often arises from weighing all encountered individuals</a:t>
                </a:r>
              </a:p>
              <a:p>
                <a:pPr lvl="1"/>
                <a:r>
                  <a:rPr lang="en-US" dirty="0" smtClean="0"/>
                  <a:t>Compound or delta-distribution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Discrete data</a:t>
                </a:r>
              </a:p>
              <a:p>
                <a:pPr lvl="1"/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Often contains more zeros than expected (true and false zeros)</a:t>
                </a:r>
              </a:p>
              <a:p>
                <a:r>
                  <a:rPr lang="en-US" dirty="0" smtClean="0"/>
                  <a:t>Zero-inflated models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)×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oisson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the probability of sampling outside occupied habitat</a:t>
                </a:r>
              </a:p>
              <a:p>
                <a:pPr lvl="2"/>
                <a:r>
                  <a:rPr lang="en-US" dirty="0" smtClean="0"/>
                  <a:t>“True zero”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oisson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 is the probability of sampling in occupied habitat, but encountering zero individuals</a:t>
                </a:r>
              </a:p>
              <a:p>
                <a:pPr lvl="2"/>
                <a:r>
                  <a:rPr lang="en-US" dirty="0" smtClean="0"/>
                  <a:t>“False zero”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02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Continuous data</a:t>
                </a:r>
              </a:p>
              <a:p>
                <a:pPr lvl="1"/>
                <a:r>
                  <a:rPr lang="en-US" dirty="0" smtClean="0"/>
                  <a:t>Often arises from weighing all encountered individuals</a:t>
                </a:r>
              </a:p>
              <a:p>
                <a:r>
                  <a:rPr lang="en-US" dirty="0" smtClean="0"/>
                  <a:t>Tweedie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𝑇𝑤𝑒𝑒𝑑𝑖𝑒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 smtClean="0"/>
                  <a:t>… arises as a compound distribution, i.e. counts: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and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the total sample is a the sum of individual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Convert from density and abundance</a:t>
                </a:r>
              </a:p>
              <a:p>
                <a:pPr lvl="1"/>
                <a:r>
                  <a:rPr lang="en-US" dirty="0" smtClean="0"/>
                  <a:t>Density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Abundance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: Area associated with each modelled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r>
                  <a:rPr lang="en-US" dirty="0" smtClean="0"/>
                  <a:t>Calculating areas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Lay grid over domain, and count grid cells closest to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Randomly sample from domain, and count closest samples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7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quantities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Total abundance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Center </a:t>
                </a:r>
                <a:r>
                  <a:rPr lang="en-US" dirty="0"/>
                  <a:t>of gravity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Average density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Effective </a:t>
                </a:r>
                <a:r>
                  <a:rPr lang="en-US" dirty="0"/>
                  <a:t>area occupied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5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Exercise</a:t>
            </a:r>
          </a:p>
          <a:p>
            <a:pPr algn="ctr"/>
            <a:r>
              <a:rPr lang="en-US" dirty="0" smtClean="0"/>
              <a:t>Divide into groups and add total abundance, center-of-gravity, average density, and effective area occupied calculations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9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ways to include interactions</a:t>
            </a:r>
          </a:p>
          <a:p>
            <a:pPr lvl="1"/>
            <a:r>
              <a:rPr lang="en-US" dirty="0"/>
              <a:t>Arises for whenever there’s multiple </a:t>
            </a:r>
            <a:r>
              <a:rPr lang="en-US" dirty="0" smtClean="0"/>
              <a:t>factors</a:t>
            </a:r>
          </a:p>
          <a:p>
            <a:pPr lvl="1"/>
            <a:r>
              <a:rPr lang="en-US" dirty="0" smtClean="0"/>
              <a:t>Include spatial effect (No / Yes)</a:t>
            </a:r>
          </a:p>
          <a:p>
            <a:pPr lvl="1"/>
            <a:r>
              <a:rPr lang="en-US" dirty="0" smtClean="0"/>
              <a:t>Include temporal effect (No / Independent / Smoothed)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err="1" smtClean="0"/>
              <a:t>spatio</a:t>
            </a:r>
            <a:r>
              <a:rPr lang="en-US" dirty="0" smtClean="0"/>
              <a:t>-temporal effect (No / Independent / Smoothed)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50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spatial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=""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=""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=""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=""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=""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208197" r="-208982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208197" r="-102907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208197" r="-1143" b="-3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79048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79048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79048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424638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424638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424638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=""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=""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=""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=""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=""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9" t="-164935" r="-208982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60" t="-164935" r="-102907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143" t="-164935" r="-1143" b="-3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9" t="-194286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60" t="-194286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143" t="-194286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9" t="-447826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60" t="-447826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143" t="-447826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97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Two we will focus on:</a:t>
                </a:r>
              </a:p>
              <a:p>
                <a:pPr lvl="1" indent="-342900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Spatial index standardization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𝑓𝑎𝑐𝑡𝑜𝑟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 indent="-342900"/>
                <a:endParaRPr lang="en-US" dirty="0" smtClean="0"/>
              </a:p>
              <a:p>
                <a:pPr lvl="1" indent="-342900"/>
                <a:r>
                  <a:rPr lang="en-US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~ 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OR [another way to write it]…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GB" dirty="0" smtClean="0"/>
                  <a:t> is an identity matrix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we will focus 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9238" y="5713170"/>
            <a:ext cx="4188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Alaska </a:t>
            </a:r>
            <a:r>
              <a:rPr lang="en-US" sz="2800" b="1" dirty="0" err="1" smtClean="0"/>
              <a:t>pollock</a:t>
            </a:r>
            <a:r>
              <a:rPr lang="en-US" sz="2800" b="1" dirty="0" smtClean="0"/>
              <a:t> in the Eastern Bering Sea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1547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Implications</a:t>
                </a:r>
              </a:p>
              <a:p>
                <a:pPr lvl="1"/>
                <a:r>
                  <a:rPr lang="en-US" dirty="0" smtClean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Covariance</a:t>
                </a:r>
              </a:p>
              <a:p>
                <a:pPr lvl="2"/>
                <a:r>
                  <a:rPr lang="en-US" dirty="0" smtClean="0"/>
                  <a:t>[Show on board if anyone’s interested]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744" b="-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Spatial index standardization: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[Show R script for model]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9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Derived quantities using SPDE approximation</a:t>
                </a:r>
              </a:p>
              <a:p>
                <a:pPr lvl="1"/>
                <a:r>
                  <a:rPr lang="en-US" dirty="0" smtClean="0"/>
                  <a:t>Estimates two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 smtClean="0"/>
                  <a:t>:  decorrelation distance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:  variability</a:t>
                </a:r>
              </a:p>
              <a:p>
                <a:pPr lvl="1"/>
                <a:r>
                  <a:rPr lang="en-US" dirty="0" smtClean="0"/>
                  <a:t>Geostatistical range</a:t>
                </a:r>
              </a:p>
              <a:p>
                <a:pPr lvl="2"/>
                <a:r>
                  <a:rPr lang="en-US" dirty="0" smtClean="0"/>
                  <a:t>Distance at which correlation is approx. 13%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Marginal standard deviation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if re-simulating the spatial process</a:t>
                </a:r>
              </a:p>
              <a:p>
                <a:pPr lvl="2"/>
                <a:r>
                  <a:rPr lang="en-US" dirty="0" smtClean="0"/>
                  <a:t>Standard deviation of value at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given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GB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𝜏𝜅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36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</TotalTime>
  <Words>461</Words>
  <Application>Microsoft Office PowerPoint</Application>
  <PresentationFormat>On-screen Show (4:3)</PresentationFormat>
  <Paragraphs>180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Wingdings</vt:lpstr>
      <vt:lpstr>1_Office Theme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Merrill Rudd</cp:lastModifiedBy>
  <cp:revision>83</cp:revision>
  <dcterms:created xsi:type="dcterms:W3CDTF">2015-12-08T21:28:56Z</dcterms:created>
  <dcterms:modified xsi:type="dcterms:W3CDTF">2016-05-12T16:08:19Z</dcterms:modified>
</cp:coreProperties>
</file>