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61" r:id="rId2"/>
    <p:sldId id="262" r:id="rId3"/>
    <p:sldId id="257" r:id="rId4"/>
    <p:sldId id="281" r:id="rId5"/>
    <p:sldId id="258" r:id="rId6"/>
    <p:sldId id="259" r:id="rId7"/>
    <p:sldId id="260" r:id="rId8"/>
    <p:sldId id="276" r:id="rId9"/>
    <p:sldId id="277" r:id="rId10"/>
    <p:sldId id="278" r:id="rId11"/>
    <p:sldId id="263" r:id="rId12"/>
    <p:sldId id="264" r:id="rId13"/>
    <p:sldId id="266" r:id="rId14"/>
    <p:sldId id="267" r:id="rId15"/>
    <p:sldId id="269" r:id="rId16"/>
    <p:sldId id="270" r:id="rId17"/>
    <p:sldId id="268" r:id="rId18"/>
    <p:sldId id="271" r:id="rId19"/>
    <p:sldId id="272" r:id="rId20"/>
    <p:sldId id="273" r:id="rId21"/>
    <p:sldId id="279" r:id="rId22"/>
    <p:sldId id="280" r:id="rId23"/>
    <p:sldId id="27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rson, James" initials="TJ" lastIdx="1" clrIdx="0">
    <p:extLst>
      <p:ext uri="{19B8F6BF-5375-455C-9EA6-DF929625EA0E}">
        <p15:presenceInfo xmlns:p15="http://schemas.microsoft.com/office/powerpoint/2012/main" userId="Thorson, Jam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4601" autoAdjust="0"/>
  </p:normalViewPr>
  <p:slideViewPr>
    <p:cSldViewPr snapToGrid="0">
      <p:cViewPr varScale="1">
        <p:scale>
          <a:sx n="65" d="100"/>
          <a:sy n="65" d="100"/>
        </p:scale>
        <p:origin x="19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9ACBE-EB3C-4D08-AD61-FACAD5A421FA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816B3-A6A3-4D1C-928B-0A4DF0E86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C1E2D-6915-48DE-882D-0DD49F7980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19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C1E2D-6915-48DE-882D-0DD49F7980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215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Negative</a:t>
            </a:r>
            <a:r>
              <a:rPr lang="en-US" baseline="0" dirty="0" smtClean="0"/>
              <a:t> binomial can be a random effect on gamma distribution and </a:t>
            </a:r>
            <a:r>
              <a:rPr lang="en-US" baseline="0" dirty="0" err="1" smtClean="0"/>
              <a:t>poisson</a:t>
            </a:r>
            <a:r>
              <a:rPr lang="en-US" baseline="0" dirty="0" smtClean="0"/>
              <a:t>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816B3-A6A3-4D1C-928B-0A4DF0E86B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88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Bernoulli</a:t>
            </a:r>
            <a:r>
              <a:rPr lang="en-US" baseline="0" dirty="0" smtClean="0"/>
              <a:t> is binomial with n=1 (single coin flip)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816B3-A6A3-4D1C-928B-0A4DF0E86B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47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p gets very</a:t>
            </a:r>
            <a:r>
              <a:rPr lang="en-US" baseline="0" dirty="0" smtClean="0"/>
              <a:t> small, 1-p approaches 1 </a:t>
            </a:r>
            <a:r>
              <a:rPr lang="en-US" baseline="0" dirty="0" smtClean="0">
                <a:sym typeface="Wingdings" panose="05000000000000000000" pitchFamily="2" charset="2"/>
              </a:rPr>
              <a:t> can compare mean and variance relationships between binomial and </a:t>
            </a:r>
            <a:r>
              <a:rPr lang="en-US" baseline="0" dirty="0" err="1" smtClean="0">
                <a:sym typeface="Wingdings" panose="05000000000000000000" pitchFamily="2" charset="2"/>
              </a:rPr>
              <a:t>poisson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816B3-A6A3-4D1C-928B-0A4DF0E86B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63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Normal in nature when you average</a:t>
            </a:r>
            <a:r>
              <a:rPr lang="en-US" baseline="0" dirty="0" smtClean="0"/>
              <a:t> something </a:t>
            </a:r>
          </a:p>
          <a:p>
            <a:r>
              <a:rPr lang="en-US" baseline="0" dirty="0" smtClean="0"/>
              <a:t>-- true average length and a 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816B3-A6A3-4D1C-928B-0A4DF0E86B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9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Likelihood function – has vector of inputs</a:t>
            </a:r>
          </a:p>
          <a:p>
            <a:r>
              <a:rPr lang="en-US" dirty="0" smtClean="0"/>
              <a:t>-- n parameters, returns single value (fit of the model)</a:t>
            </a:r>
          </a:p>
          <a:p>
            <a:r>
              <a:rPr lang="en-US" dirty="0" smtClean="0"/>
              <a:t>-- good fit of the model if likelihood is</a:t>
            </a:r>
            <a:r>
              <a:rPr lang="en-US" baseline="0" dirty="0" smtClean="0"/>
              <a:t> high</a:t>
            </a:r>
          </a:p>
          <a:p>
            <a:endParaRPr lang="en-US" baseline="0" dirty="0" smtClean="0"/>
          </a:p>
          <a:p>
            <a:r>
              <a:rPr lang="en-US" baseline="0" dirty="0" smtClean="0"/>
              <a:t>Gradient of likelihood – first derivative</a:t>
            </a:r>
          </a:p>
          <a:p>
            <a:r>
              <a:rPr lang="en-US" baseline="0" dirty="0" smtClean="0"/>
              <a:t>-- vector with length = number of parameters</a:t>
            </a:r>
          </a:p>
          <a:p>
            <a:r>
              <a:rPr lang="en-US" baseline="0" dirty="0" smtClean="0"/>
              <a:t>-- every parameter has a gradient with respect to that parameter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Fn</a:t>
            </a:r>
            <a:r>
              <a:rPr lang="en-US" baseline="0" dirty="0" smtClean="0"/>
              <a:t> – fit to data</a:t>
            </a:r>
          </a:p>
          <a:p>
            <a:r>
              <a:rPr lang="en-US" baseline="0" dirty="0" smtClean="0"/>
              <a:t>Gr – one value for every parameter – points to whether you should increase or decrease the parameter to get a better fit (want them to be very small to be sure you have a good fit)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816B3-A6A3-4D1C-928B-0A4DF0E86B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31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Delta</a:t>
            </a:r>
            <a:r>
              <a:rPr lang="en-US" baseline="0" dirty="0" smtClean="0"/>
              <a:t> model – log link and predictor model</a:t>
            </a:r>
          </a:p>
          <a:p>
            <a:r>
              <a:rPr lang="en-US" dirty="0" smtClean="0"/>
              <a:t>-- some</a:t>
            </a:r>
            <a:r>
              <a:rPr lang="en-US" baseline="0" dirty="0" smtClean="0"/>
              <a:t> probability theta1 that catch for a given tow is equal to zero</a:t>
            </a:r>
          </a:p>
          <a:p>
            <a:r>
              <a:rPr lang="en-US" baseline="0" dirty="0" smtClean="0"/>
              <a:t>-- if it is not equal to 0, then it follows a different distribution (e.g. lognormal) – need  area under probability distribution to sum to 1</a:t>
            </a:r>
          </a:p>
          <a:p>
            <a:r>
              <a:rPr lang="en-US" baseline="0" dirty="0" smtClean="0"/>
              <a:t>-- theta 1 probability of being 0, then (1-theta1) probability of positive catches with distribution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HW1 – fit 3 different </a:t>
            </a:r>
            <a:r>
              <a:rPr lang="en-US" baseline="0" dirty="0" err="1" smtClean="0"/>
              <a:t>deltaGLMMs</a:t>
            </a:r>
            <a:r>
              <a:rPr lang="en-US" baseline="0" dirty="0" smtClean="0"/>
              <a:t> and compare which one is the best 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816B3-A6A3-4D1C-928B-0A4DF0E86B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26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55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7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6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Introduction to GLM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025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93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8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95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1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2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1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9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0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media" Target="../media/media2.mp4"/><Relationship Id="rId7" Type="http://schemas.openxmlformats.org/officeDocument/2006/relationships/image" Target="../media/image7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8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1:  Generalized linear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31,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04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Review: </a:t>
                </a:r>
              </a:p>
              <a:p>
                <a:r>
                  <a:rPr lang="en-US" dirty="0" smtClean="0"/>
                  <a:t>Maximum likelihood estimation (MLE)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</m:oMath>
                </a14:m>
                <a:r>
                  <a:rPr lang="en-US" dirty="0" smtClean="0"/>
                  <a:t> is the MLE estimate of parameters</a:t>
                </a:r>
              </a:p>
              <a:p>
                <a:pPr lvl="1"/>
                <a:r>
                  <a:rPr lang="en-US" dirty="0" smtClean="0"/>
                  <a:t>Where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argma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the maximum value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that can be achieved for any value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i="1" dirty="0" err="1" smtClean="0"/>
                  <a:t>argmax</a:t>
                </a:r>
                <a:r>
                  <a:rPr lang="en-US" dirty="0" smtClean="0"/>
                  <a:t> is done using maximization algorithms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 r="-2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maximize the likelihood function</a:t>
            </a:r>
          </a:p>
          <a:p>
            <a:pPr lvl="1"/>
            <a:r>
              <a:rPr lang="en-US" dirty="0" smtClean="0"/>
              <a:t>Nonlinear minimizers</a:t>
            </a:r>
          </a:p>
          <a:p>
            <a:pPr lvl="1"/>
            <a:r>
              <a:rPr lang="en-US" dirty="0" smtClean="0"/>
              <a:t>Test using </a:t>
            </a:r>
            <a:r>
              <a:rPr lang="en-US" dirty="0" err="1" smtClean="0"/>
              <a:t>Rosenbrook</a:t>
            </a:r>
            <a:r>
              <a:rPr lang="en-US" dirty="0" smtClean="0"/>
              <a:t> “Banana” function</a:t>
            </a:r>
          </a:p>
          <a:p>
            <a:pPr lvl="2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14" y="2326234"/>
            <a:ext cx="4531766" cy="453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maximize the likelihood function</a:t>
            </a:r>
          </a:p>
          <a:p>
            <a:pPr lvl="1"/>
            <a:r>
              <a:rPr lang="en-US" dirty="0" smtClean="0"/>
              <a:t>Methods without gradients are slow</a:t>
            </a:r>
          </a:p>
        </p:txBody>
      </p:sp>
      <p:pic>
        <p:nvPicPr>
          <p:cNvPr id="5" name="BFG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0" y="2086052"/>
            <a:ext cx="4572000" cy="4572000"/>
          </a:xfrm>
          <a:prstGeom prst="rect">
            <a:avLst/>
          </a:prstGeom>
        </p:spPr>
      </p:pic>
      <p:pic>
        <p:nvPicPr>
          <p:cNvPr id="6" name="Nelder-Mead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572000" y="2086052"/>
            <a:ext cx="4572000" cy="457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7280" y="2245766"/>
            <a:ext cx="260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Quasi-Newton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814364" y="2245766"/>
            <a:ext cx="260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Nelder</a:t>
            </a:r>
            <a:r>
              <a:rPr lang="en-US" dirty="0" smtClean="0"/>
              <a:t>-Mead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64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maximize the likelihood function</a:t>
            </a:r>
          </a:p>
          <a:p>
            <a:pPr lvl="1"/>
            <a:r>
              <a:rPr lang="en-US" dirty="0" smtClean="0"/>
              <a:t>Methods with gradients are much faster!</a:t>
            </a:r>
          </a:p>
        </p:txBody>
      </p:sp>
      <p:pic>
        <p:nvPicPr>
          <p:cNvPr id="4" name="TMB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0" y="2086052"/>
            <a:ext cx="4572000" cy="457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2688" y="2193951"/>
            <a:ext cx="29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TMB using </a:t>
            </a:r>
            <a:r>
              <a:rPr lang="en-US" dirty="0" err="1" smtClean="0"/>
              <a:t>Nelder</a:t>
            </a:r>
            <a:r>
              <a:rPr lang="en-US" dirty="0" smtClean="0"/>
              <a:t>-Mead</a:t>
            </a:r>
            <a:endParaRPr lang="en-GB" dirty="0"/>
          </a:p>
        </p:txBody>
      </p:sp>
      <p:pic>
        <p:nvPicPr>
          <p:cNvPr id="10" name="Nelder-Mead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572000" y="2086052"/>
            <a:ext cx="4572000" cy="4572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4364" y="2245766"/>
            <a:ext cx="260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Nelder</a:t>
            </a:r>
            <a:r>
              <a:rPr lang="en-US" dirty="0" smtClean="0"/>
              <a:t>-Mead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25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199" y="838200"/>
                <a:ext cx="5220005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Example #1 – What is the mean density of canary rockfish in the California Current?</a:t>
                </a:r>
              </a:p>
              <a:p>
                <a:r>
                  <a:rPr lang="en-US" dirty="0" smtClean="0"/>
                  <a:t>Define linear predictor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i.e., </a:t>
                </a:r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We call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 an intercept matrix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838200"/>
                <a:ext cx="5220005" cy="5943600"/>
              </a:xfrm>
              <a:blipFill>
                <a:blip r:embed="rId2"/>
                <a:stretch>
                  <a:fillRect l="-233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3" y="3200393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5215328" cy="5943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Generalized linear models</a:t>
                </a:r>
              </a:p>
              <a:p>
                <a:pPr lvl="1"/>
                <a:r>
                  <a:rPr lang="en-US" dirty="0" smtClean="0"/>
                  <a:t>Specify distribution for response variable</a:t>
                </a:r>
              </a:p>
              <a:p>
                <a:pPr lvl="1"/>
                <a:r>
                  <a:rPr lang="en-US" dirty="0" smtClean="0"/>
                  <a:t>Specify function for expected value</a:t>
                </a:r>
              </a:p>
              <a:p>
                <a:pPr marL="457200" lvl="1" indent="0" algn="ctr">
                  <a:buNone/>
                </a:pP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Canary catch rates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</m:oMath>
                  </m:oMathPara>
                </a14:m>
                <a:endParaRPr lang="en-US" b="1" dirty="0"/>
              </a:p>
              <a:p>
                <a:pPr marL="5715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𝐿𝑜𝑔𝑛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𝑜𝑟𝑚𝑎𝑙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5215328" cy="5943600"/>
              </a:xfrm>
              <a:blipFill rotWithShape="0">
                <a:blip r:embed="rId3"/>
                <a:stretch>
                  <a:fillRect l="-1404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93" y="1115518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4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8991600" cy="59436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Hint</a:t>
                </a:r>
              </a:p>
              <a:p>
                <a:pPr marL="5715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If: </a:t>
                </a:r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571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𝐿𝑜𝑔𝑛𝑜𝑟𝑚𝑎𝑙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Then:</a:t>
                </a:r>
              </a:p>
              <a:p>
                <a:pPr marL="57150" indent="0">
                  <a:buNone/>
                </a:pP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og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𝐿𝑜𝑔𝑛𝑜𝑟𝑚𝑎𝑙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8991600" cy="5943600"/>
              </a:xfrm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1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[Work on TMB code in groups of 2 for 20 minutes]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40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Conclusion</a:t>
            </a:r>
          </a:p>
          <a:p>
            <a:pPr lvl="1"/>
            <a:r>
              <a:rPr lang="en-US" dirty="0" smtClean="0"/>
              <a:t>Decent fit…</a:t>
            </a:r>
          </a:p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76" y="1840038"/>
            <a:ext cx="4864313" cy="486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8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4000" dirty="0" smtClean="0"/>
                  <a:t>How do we assess fit?</a:t>
                </a:r>
              </a:p>
              <a:p>
                <a:r>
                  <a:rPr lang="en-US" dirty="0" smtClean="0"/>
                  <a:t>We want expected predictive loss</a:t>
                </a:r>
              </a:p>
              <a:p>
                <a:pPr lvl="1"/>
                <a:r>
                  <a:rPr lang="en-US" dirty="0" smtClean="0"/>
                  <a:t>Assume </a:t>
                </a:r>
                <a:r>
                  <a:rPr lang="en-US" dirty="0"/>
                  <a:t>there’s a true “data-generating process” (DGP)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 algn="ctr"/>
                <a:r>
                  <a:rPr lang="en-US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your specified probability </a:t>
                </a:r>
                <a:r>
                  <a:rPr lang="en-US" dirty="0" smtClean="0">
                    <a:ea typeface="Cambria Math" panose="02040503050406030204" pitchFamily="18" charset="0"/>
                  </a:rPr>
                  <a:t>distribution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probability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</m:e>
                                  </m:acc>
                                </m:e>
                              </m:d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i="1" dirty="0" smtClean="0"/>
              </a:p>
              <a:p>
                <a:pPr lvl="1" indent="-342900"/>
                <a:r>
                  <a:rPr lang="en-US" dirty="0" smtClean="0"/>
                  <a:t>Where </a:t>
                </a:r>
              </a:p>
              <a:p>
                <a:pPr lvl="2" indent="-342900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</a:rPr>
                  <a:t>is some future data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400050" lvl="1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Then</a:t>
                </a:r>
                <a:endParaRPr lang="en-GB" dirty="0" smtClean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expected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probability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</m:acc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lvl="1" indent="-342900"/>
                <a:r>
                  <a:rPr lang="en-US" dirty="0" smtClean="0"/>
                  <a:t>Where</a:t>
                </a:r>
              </a:p>
              <a:p>
                <a:pPr lvl="2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 smtClean="0"/>
                  <a:t> is some data that were “held out” when estimating parameters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</m:oMath>
                </a14:m>
                <a:endParaRPr lang="en-GB" dirty="0" smtClean="0"/>
              </a:p>
              <a:p>
                <a:pPr marL="400050" lvl="1" indent="0">
                  <a:buNone/>
                </a:pPr>
                <a:r>
                  <a:rPr lang="en-US" dirty="0" smtClean="0"/>
                  <a:t>More reading: </a:t>
                </a:r>
                <a:r>
                  <a:rPr lang="en-GB" dirty="0" err="1"/>
                  <a:t>Gelman</a:t>
                </a:r>
                <a:r>
                  <a:rPr lang="en-GB" dirty="0"/>
                  <a:t>, A., Hwang, J. &amp; </a:t>
                </a:r>
                <a:r>
                  <a:rPr lang="en-GB" dirty="0" err="1"/>
                  <a:t>Vehtari</a:t>
                </a:r>
                <a:r>
                  <a:rPr lang="en-GB" dirty="0"/>
                  <a:t>, A. (2014). Understanding predictive information criteria for Bayesian models. </a:t>
                </a:r>
                <a:r>
                  <a:rPr lang="en-GB" i="1" dirty="0"/>
                  <a:t>Stat. </a:t>
                </a:r>
                <a:r>
                  <a:rPr lang="en-GB" i="1" dirty="0" err="1"/>
                  <a:t>Comput</a:t>
                </a:r>
                <a:r>
                  <a:rPr lang="en-GB" i="1" dirty="0"/>
                  <a:t>.</a:t>
                </a:r>
                <a:r>
                  <a:rPr lang="en-GB" dirty="0"/>
                  <a:t>, 24, 997–1016.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2359" r="-475" b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41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Generalized linear models</a:t>
                </a:r>
              </a:p>
              <a:p>
                <a:pPr lvl="1"/>
                <a:r>
                  <a:rPr lang="en-US" dirty="0" smtClean="0"/>
                  <a:t>Specify distribution for response variable</a:t>
                </a:r>
              </a:p>
              <a:p>
                <a:pPr lvl="1"/>
                <a:r>
                  <a:rPr lang="en-US" dirty="0" smtClean="0"/>
                  <a:t>Specify linear predictor</a:t>
                </a:r>
              </a:p>
              <a:p>
                <a:pPr lvl="1"/>
                <a:r>
                  <a:rPr lang="en-US" dirty="0" smtClean="0"/>
                  <a:t>Specify link function</a:t>
                </a:r>
              </a:p>
              <a:p>
                <a:pPr lvl="2"/>
                <a:r>
                  <a:rPr lang="en-US" dirty="0" smtClean="0"/>
                  <a:t>Calculates expected response given linear predictor</a:t>
                </a:r>
              </a:p>
              <a:p>
                <a:pPr marL="457200" lvl="1" indent="0" algn="ctr">
                  <a:buNone/>
                </a:pP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Example</a:t>
                </a:r>
              </a:p>
              <a:p>
                <a:pPr lvl="1"/>
                <a:r>
                  <a:rPr lang="en-US" dirty="0" smtClean="0"/>
                  <a:t>Counts for local densities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</m:oMath>
                  </m:oMathPara>
                </a14:m>
                <a:endParaRPr lang="en-US" b="1" dirty="0"/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38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assess fit?</a:t>
            </a:r>
          </a:p>
          <a:p>
            <a:r>
              <a:rPr lang="en-US" dirty="0" smtClean="0"/>
              <a:t>K-fold crossvalidation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Divide data set into </a:t>
            </a:r>
            <a:r>
              <a:rPr lang="en-US" i="1" dirty="0" smtClean="0"/>
              <a:t>K</a:t>
            </a:r>
            <a:r>
              <a:rPr lang="en-US" dirty="0" smtClean="0"/>
              <a:t> even partitions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Calculate predictive probability for 1</a:t>
            </a:r>
            <a:r>
              <a:rPr lang="en-US" baseline="30000" dirty="0" smtClean="0"/>
              <a:t>st</a:t>
            </a:r>
            <a:r>
              <a:rPr lang="en-US" dirty="0" smtClean="0"/>
              <a:t> partition</a:t>
            </a:r>
          </a:p>
          <a:p>
            <a:pPr lvl="2"/>
            <a:r>
              <a:rPr lang="en-US" dirty="0" smtClean="0"/>
              <a:t>For each piece K, fit the model to all data except data in that partition</a:t>
            </a:r>
          </a:p>
          <a:p>
            <a:pPr lvl="2"/>
            <a:r>
              <a:rPr lang="en-US" dirty="0" smtClean="0"/>
              <a:t>Calculate the predictive probability of data in partition K using this model</a:t>
            </a:r>
          </a:p>
          <a:p>
            <a:pPr lvl="2"/>
            <a:r>
              <a:rPr lang="en-US" dirty="0" smtClean="0"/>
              <a:t>Record predictive probability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Repeat step 2 for all K partitions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Chose the model with the highest predictive probability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032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Confidence interval:</a:t>
                </a:r>
              </a:p>
              <a:p>
                <a:pPr lvl="1"/>
                <a:r>
                  <a:rPr lang="en-US" dirty="0" smtClean="0"/>
                  <a:t>Parameter estimates are normally distributed</a:t>
                </a:r>
              </a:p>
              <a:p>
                <a:r>
                  <a:rPr lang="en-US" dirty="0" smtClean="0"/>
                  <a:t>Computation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dirty="0" smtClean="0"/>
                  <a:t> contains the true value x% of the time if the model is correct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is the inverse cumulative distribution for a normal distribution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 smtClean="0"/>
                  <a:t> is the estimate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dirty="0" smtClean="0"/>
                  <a:t> </a:t>
                </a:r>
                <a:r>
                  <a:rPr lang="en-GB" dirty="0" smtClean="0"/>
                  <a:t>is the estimated standard error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75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Confidence interval coverage</a:t>
                </a:r>
              </a:p>
              <a:p>
                <a:pPr lvl="1"/>
                <a:r>
                  <a:rPr lang="en-US" i="1" dirty="0" smtClean="0"/>
                  <a:t>Coverage</a:t>
                </a:r>
                <a:r>
                  <a:rPr lang="en-US" dirty="0" smtClean="0"/>
                  <a:t> – the expected proportion of times that an estimated x% confidence interval contains the true value given an estimation model and true “data-generating process”</a:t>
                </a:r>
              </a:p>
              <a:p>
                <a:pPr lvl="1"/>
                <a:endParaRPr lang="en-US" i="1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Estimation: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Simulate data with a known value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Record true parameter values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Apply estimator</a:t>
                </a:r>
                <a:endParaRPr lang="en-GB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Record confidence interval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Repeat steps 1-4 hundreds of times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Compute the proportion of times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contains the true value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[Work on TMB code in groups of 2 for 20 more minutes]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285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Homework assignment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Due at beginning of Lab #2</a:t>
            </a:r>
          </a:p>
          <a:p>
            <a:pPr lvl="1"/>
            <a:r>
              <a:rPr lang="en-US" dirty="0" smtClean="0"/>
              <a:t>Must turn in your own code</a:t>
            </a:r>
          </a:p>
          <a:p>
            <a:pPr lvl="1"/>
            <a:r>
              <a:rPr lang="en-US" dirty="0" smtClean="0"/>
              <a:t>Cannot cut-paste any code from other students</a:t>
            </a:r>
          </a:p>
          <a:p>
            <a:pPr lvl="2"/>
            <a:r>
              <a:rPr lang="en-US" dirty="0" smtClean="0"/>
              <a:t>You can hand-write your own code while working with someone else, or looking at my example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38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Common distributions for data</a:t>
            </a:r>
          </a:p>
          <a:p>
            <a:pPr lvl="1"/>
            <a:r>
              <a:rPr lang="en-US" sz="2400" dirty="0" smtClean="0"/>
              <a:t>Discrete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lvl="1"/>
            <a:endParaRPr 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3254632"/>
                  </p:ext>
                </p:extLst>
              </p:nvPr>
            </p:nvGraphicFramePr>
            <p:xfrm>
              <a:off x="202368" y="2057400"/>
              <a:ext cx="8713032" cy="2758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41029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324495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532848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694201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1422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Bernoulli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𝐵𝑒𝑟𝑛𝑜𝑢𝑙𝑙𝑖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 = {0, 1}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𝐵𝑖𝑛𝑜𝑚𝑖𝑎𝑙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 = {0, 1, …, n}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𝑃𝑜𝑖𝑠𝑠𝑜𝑛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Negative 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𝑁𝑒𝑔𝑎𝑡𝑖𝑣𝑒𝐵𝑖𝑛𝑜𝑚𝑖𝑎𝑙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θ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Conway-Maxwell-Poisson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𝐶𝑀𝑃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dirty="0" smtClean="0"/>
                            <a:t>&gt;0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oMath>
                          </a14:m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4194652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3254632"/>
                  </p:ext>
                </p:extLst>
              </p:nvPr>
            </p:nvGraphicFramePr>
            <p:xfrm>
              <a:off x="202368" y="2057400"/>
              <a:ext cx="8713032" cy="2758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410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449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328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942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Bernoulli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106557" r="-100376" b="-5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 = {0, 1}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206557" r="-100376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 = {0, 1, …, n}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306557" r="-100376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Negative 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236190" r="-100376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θ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Conway-Maxwell-Poisson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336190" r="-100376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540" t="-336190" r="-111905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4652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9677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Common distributions for data</a:t>
            </a:r>
          </a:p>
          <a:p>
            <a:pPr lvl="1"/>
            <a:r>
              <a:rPr lang="en-US" sz="2400" dirty="0" smtClean="0"/>
              <a:t>Continuous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9003194"/>
                  </p:ext>
                </p:extLst>
              </p:nvPr>
            </p:nvGraphicFramePr>
            <p:xfrm>
              <a:off x="520908" y="1933692"/>
              <a:ext cx="8229600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373380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𝑁𝑜𝑟𝑚𝑎𝑙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Unrestricted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𝑁𝑜𝑟𝑚𝑎𝑙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</a:t>
                          </a:r>
                          <a:r>
                            <a:rPr lang="en-US" baseline="0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Gamma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𝐺𝑎𝑚𝑚𝑎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𝐶𝑉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μ</a:t>
                          </a:r>
                          <a:r>
                            <a:rPr lang="en-US" dirty="0" smtClean="0"/>
                            <a:t> &gt; 0</a:t>
                          </a:r>
                        </a:p>
                        <a:p>
                          <a:r>
                            <a:rPr lang="en-US" dirty="0" smtClean="0"/>
                            <a:t>CV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Beta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𝐵𝑒𝑡𝑎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α</a:t>
                          </a:r>
                          <a:r>
                            <a:rPr lang="en-US" dirty="0" smtClean="0"/>
                            <a:t> &gt; 0, </a:t>
                          </a:r>
                          <a:r>
                            <a:rPr lang="el-GR" dirty="0" smtClean="0"/>
                            <a:t>β</a:t>
                          </a:r>
                          <a:r>
                            <a:rPr lang="en-US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&lt; p &lt; 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9003194"/>
                  </p:ext>
                </p:extLst>
              </p:nvPr>
            </p:nvGraphicFramePr>
            <p:xfrm>
              <a:off x="520908" y="1933692"/>
              <a:ext cx="8229600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33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989" t="-108197" r="-82219" b="-3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Unrestricted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989" t="-208197" r="-82219" b="-2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</a:t>
                          </a:r>
                          <a:r>
                            <a:rPr lang="en-US" baseline="0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Gamma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989" t="-179048" r="-82219" b="-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μ</a:t>
                          </a:r>
                          <a:r>
                            <a:rPr lang="en-US" dirty="0" smtClean="0"/>
                            <a:t> &gt; 0</a:t>
                          </a:r>
                        </a:p>
                        <a:p>
                          <a:r>
                            <a:rPr lang="en-US" dirty="0" smtClean="0"/>
                            <a:t>CV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Beta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989" t="-480328" r="-8221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α</a:t>
                          </a:r>
                          <a:r>
                            <a:rPr lang="en-US" dirty="0" smtClean="0"/>
                            <a:t> &gt; 0, </a:t>
                          </a:r>
                          <a:r>
                            <a:rPr lang="el-GR" dirty="0" smtClean="0"/>
                            <a:t>β</a:t>
                          </a:r>
                          <a:r>
                            <a:rPr lang="en-US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&lt; p &lt; 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110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chose a distribution for data?</a:t>
            </a:r>
          </a:p>
          <a:p>
            <a:r>
              <a:rPr lang="en-US" sz="2800" dirty="0" smtClean="0"/>
              <a:t>Choice 1 – is it </a:t>
            </a:r>
            <a:r>
              <a:rPr lang="en-US" sz="2800" i="1" dirty="0" smtClean="0"/>
              <a:t>continuous</a:t>
            </a:r>
            <a:r>
              <a:rPr lang="en-US" sz="2800" dirty="0"/>
              <a:t> </a:t>
            </a:r>
            <a:r>
              <a:rPr lang="en-US" sz="2800" dirty="0" smtClean="0"/>
              <a:t>or </a:t>
            </a:r>
            <a:r>
              <a:rPr lang="en-US" sz="2800" i="1" dirty="0" smtClean="0"/>
              <a:t>discrete?</a:t>
            </a:r>
          </a:p>
          <a:p>
            <a:pPr lvl="1"/>
            <a:r>
              <a:rPr lang="en-US" sz="2400" dirty="0" smtClean="0"/>
              <a:t>Continuous: normal, lognormal, beta, gamma</a:t>
            </a:r>
          </a:p>
          <a:p>
            <a:pPr lvl="1"/>
            <a:r>
              <a:rPr lang="en-US" sz="2400" dirty="0" smtClean="0"/>
              <a:t>Discrete: Bernoulli, binomial, </a:t>
            </a:r>
            <a:r>
              <a:rPr lang="en-US" sz="2400" dirty="0" err="1" smtClean="0"/>
              <a:t>poisson</a:t>
            </a:r>
            <a:r>
              <a:rPr lang="en-US" sz="2400" dirty="0" smtClean="0"/>
              <a:t>, negative binomial</a:t>
            </a:r>
          </a:p>
          <a:p>
            <a:r>
              <a:rPr lang="en-US" sz="2800" dirty="0" smtClean="0"/>
              <a:t>Choice 2 – what is the range of possible values?</a:t>
            </a:r>
          </a:p>
          <a:p>
            <a:pPr lvl="1"/>
            <a:r>
              <a:rPr lang="en-US" sz="2400" dirty="0" smtClean="0"/>
              <a:t>E.g., if discrete:</a:t>
            </a:r>
          </a:p>
          <a:p>
            <a:pPr lvl="2"/>
            <a:r>
              <a:rPr lang="en-US" sz="2000" dirty="0" smtClean="0"/>
              <a:t>If is </a:t>
            </a:r>
            <a:r>
              <a:rPr lang="en-US" sz="2000" dirty="0" err="1" smtClean="0"/>
              <a:t>is</a:t>
            </a:r>
            <a:r>
              <a:rPr lang="en-US" sz="2000" dirty="0" smtClean="0"/>
              <a:t> 0 or 1, then its Bernoulli</a:t>
            </a:r>
          </a:p>
          <a:p>
            <a:pPr lvl="2"/>
            <a:r>
              <a:rPr lang="en-US" sz="2000" dirty="0" smtClean="0"/>
              <a:t>If its between 0 and N, where N is the number of trials, then its Binomial</a:t>
            </a:r>
          </a:p>
          <a:p>
            <a:r>
              <a:rPr lang="en-US" sz="2800" dirty="0" smtClean="0"/>
              <a:t>Choice 3 – How flexible do you want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chose a distribution for data?</a:t>
            </a:r>
          </a:p>
          <a:p>
            <a:r>
              <a:rPr lang="en-US" dirty="0" smtClean="0"/>
              <a:t>Frequent null models: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Binomial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Poisson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9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to chose a distribution for data?</a:t>
                </a:r>
              </a:p>
              <a:p>
                <a:r>
                  <a:rPr lang="en-US" dirty="0" smtClean="0"/>
                  <a:t>Binomial</a:t>
                </a:r>
              </a:p>
              <a:p>
                <a:pPr lvl="1"/>
                <a:r>
                  <a:rPr lang="en-US" dirty="0" smtClean="0"/>
                  <a:t>If you have one or more binary events: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Bernoulli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Then the sum of successes…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… follows </a:t>
                </a:r>
                <a:r>
                  <a:rPr lang="en-US" dirty="0"/>
                  <a:t>a binomial distribution</a:t>
                </a: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Binomial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/>
                  <a:t>Characteristics: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𝑝𝑛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7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How to chose a distribution for data?</a:t>
                </a:r>
              </a:p>
              <a:p>
                <a:r>
                  <a:rPr lang="en-US" dirty="0"/>
                  <a:t>Poisson</a:t>
                </a:r>
              </a:p>
              <a:p>
                <a:pPr lvl="1"/>
                <a:r>
                  <a:rPr lang="en-US" dirty="0" smtClean="0"/>
                  <a:t>If you have a lot of independent events, each with low probability: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Binomial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𝑝𝑛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Then the number of successes follows a Poisson distribution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Characteristics: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𝑛𝑝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65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to chose a distribution for data?</a:t>
                </a:r>
              </a:p>
              <a:p>
                <a:r>
                  <a:rPr lang="en-US" dirty="0" smtClean="0"/>
                  <a:t>Normal</a:t>
                </a:r>
              </a:p>
              <a:p>
                <a:pPr lvl="1"/>
                <a:r>
                  <a:rPr lang="en-US" dirty="0" smtClean="0"/>
                  <a:t>If you have one or more events: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	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dirty="0" smtClean="0"/>
                  <a:t> is some unknown density function </a:t>
                </a:r>
                <a:endParaRPr lang="en-US" dirty="0"/>
              </a:p>
              <a:p>
                <a:pPr lvl="1"/>
                <a:r>
                  <a:rPr lang="en-US" dirty="0" smtClean="0"/>
                  <a:t>Then the sum of outcomes …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	… will </a:t>
                </a:r>
                <a:r>
                  <a:rPr lang="en-US" dirty="0"/>
                  <a:t>converge on a normal distribution</a:t>
                </a: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… as the number of events gets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20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01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</TotalTime>
  <Words>982</Words>
  <Application>Microsoft Office PowerPoint</Application>
  <PresentationFormat>On-screen Show (4:3)</PresentationFormat>
  <Paragraphs>248</Paragraphs>
  <Slides>24</Slides>
  <Notes>8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Wingdings</vt:lpstr>
      <vt:lpstr>1_Office Theme</vt:lpstr>
      <vt:lpstr>Lab 1:  Generalized linear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 Generalized linear models</dc:title>
  <dc:creator>Thorson, James</dc:creator>
  <cp:lastModifiedBy>Merrill Rudd</cp:lastModifiedBy>
  <cp:revision>36</cp:revision>
  <dcterms:created xsi:type="dcterms:W3CDTF">2015-12-08T22:06:31Z</dcterms:created>
  <dcterms:modified xsi:type="dcterms:W3CDTF">2016-03-31T17:17:47Z</dcterms:modified>
</cp:coreProperties>
</file>