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66" r:id="rId2"/>
    <p:sldId id="290" r:id="rId3"/>
    <p:sldId id="301" r:id="rId4"/>
    <p:sldId id="303" r:id="rId5"/>
    <p:sldId id="318" r:id="rId6"/>
    <p:sldId id="304" r:id="rId7"/>
    <p:sldId id="305" r:id="rId8"/>
    <p:sldId id="306" r:id="rId9"/>
    <p:sldId id="307" r:id="rId10"/>
    <p:sldId id="311" r:id="rId11"/>
    <p:sldId id="313" r:id="rId12"/>
    <p:sldId id="314" r:id="rId13"/>
    <p:sldId id="308" r:id="rId14"/>
    <p:sldId id="320" r:id="rId15"/>
    <p:sldId id="315" r:id="rId16"/>
    <p:sldId id="329" r:id="rId17"/>
    <p:sldId id="330" r:id="rId18"/>
    <p:sldId id="331" r:id="rId19"/>
    <p:sldId id="323" r:id="rId20"/>
    <p:sldId id="324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39">
          <p15:clr>
            <a:srgbClr val="A4A3A4"/>
          </p15:clr>
        </p15:guide>
        <p15:guide id="2" pos="572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71118" autoAdjust="0"/>
  </p:normalViewPr>
  <p:slideViewPr>
    <p:cSldViewPr snapToGrid="0">
      <p:cViewPr varScale="1">
        <p:scale>
          <a:sx n="62" d="100"/>
          <a:sy n="62" d="100"/>
        </p:scale>
        <p:origin x="2070" y="72"/>
      </p:cViewPr>
      <p:guideLst>
        <p:guide orient="horz" pos="839"/>
        <p:guide pos="572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Relationship Id="rId4" Type="http://schemas.openxmlformats.org/officeDocument/2006/relationships/image" Target="../media/image17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2831B-4FE3-4D45-950B-0D2C6BB2DD76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C1745-AA19-4253-83E6-9EAE9D7E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4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Difference in time </a:t>
            </a:r>
          </a:p>
          <a:p>
            <a:r>
              <a:rPr lang="en-US" dirty="0" smtClean="0"/>
              <a:t>Only</a:t>
            </a:r>
            <a:r>
              <a:rPr lang="en-US" baseline="0" dirty="0" smtClean="0"/>
              <a:t> a function of the lag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72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01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Structure random effect in time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Previous examples – random effects are independent from normal distribution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What</a:t>
            </a:r>
            <a:r>
              <a:rPr lang="en-US" baseline="0" dirty="0" smtClean="0"/>
              <a:t> if they aren’t independent? Structured in time such that closer observations are more alike than further observations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Time series of salmon escapements – AR3 – dynamics unique to each salmon cohort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Fit model first and then add AR component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Look at residuals in stock-recruit relationship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Spatial autocorrelation pretty much moving average, but can also be AR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In reality, hard to distinguish moving average and 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60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ARMA</a:t>
            </a:r>
            <a:r>
              <a:rPr lang="en-US" baseline="0" dirty="0" smtClean="0"/>
              <a:t> often used for financial applications</a:t>
            </a:r>
          </a:p>
          <a:p>
            <a:r>
              <a:rPr lang="en-US" baseline="0" dirty="0" smtClean="0"/>
              <a:t>“I” in ARIMA is essentially a differencing component - 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01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Multivariate</a:t>
            </a:r>
            <a:r>
              <a:rPr lang="en-US" baseline="0" dirty="0" smtClean="0"/>
              <a:t> – example – modeling community structure with sea otter recovery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43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State</a:t>
            </a:r>
            <a:r>
              <a:rPr lang="en-US" baseline="0" dirty="0" smtClean="0"/>
              <a:t> shifts in deterministic way to next time step, which is observed with some measurement error</a:t>
            </a:r>
          </a:p>
          <a:p>
            <a:r>
              <a:rPr lang="en-US" baseline="0" dirty="0" smtClean="0"/>
              <a:t>States are linked to random effects over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C1745-AA19-4253-83E6-9EAE9D7EFFC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26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32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8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Temporal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000"/>
            </a:lvl3pPr>
            <a:lvl4pPr>
              <a:spcBef>
                <a:spcPts val="600"/>
              </a:spcBef>
              <a:spcAft>
                <a:spcPts val="600"/>
              </a:spcAft>
              <a:defRPr sz="1800"/>
            </a:lvl4pPr>
            <a:lvl5pPr>
              <a:spcBef>
                <a:spcPts val="60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576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4196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31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419600" cy="955675"/>
          </a:xfrm>
          <a:ln w="6350">
            <a:solidFill>
              <a:schemeClr val="tx1"/>
            </a:solidFill>
          </a:ln>
        </p:spPr>
        <p:txBody>
          <a:bodyPr anchor="b"/>
          <a:lstStyle>
            <a:lvl1pPr marL="0" indent="0">
              <a:spcAft>
                <a:spcPts val="12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8229600" cy="3962399"/>
          </a:xfrm>
        </p:spPr>
        <p:txBody>
          <a:bodyPr/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 baseline="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James Thorson (Feb. 28, 2010)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71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1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0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6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6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5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5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7.emf"/><Relationship Id="rId5" Type="http://schemas.openxmlformats.org/officeDocument/2006/relationships/image" Target="../media/image14.e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6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0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oleObject" Target="../embeddings/oleObject19.bin"/><Relationship Id="rId7" Type="http://schemas.openxmlformats.org/officeDocument/2006/relationships/image" Target="../media/image2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1.bin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1.emf"/><Relationship Id="rId9" Type="http://schemas.openxmlformats.org/officeDocument/2006/relationships/image" Target="../media/image2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5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5.bin"/><Relationship Id="rId4" Type="http://schemas.openxmlformats.org/officeDocument/2006/relationships/image" Target="../media/image1.emf"/><Relationship Id="rId9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3:  Temporal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April 12,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9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1188878"/>
            <a:ext cx="4419600" cy="5592922"/>
          </a:xfrm>
        </p:spPr>
        <p:txBody>
          <a:bodyPr>
            <a:normAutofit/>
          </a:bodyPr>
          <a:lstStyle/>
          <a:p>
            <a:r>
              <a:rPr lang="en-US" dirty="0" smtClean="0"/>
              <a:t>AR as an infinite sequence of MA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ARMA(</a:t>
            </a:r>
            <a:r>
              <a:rPr lang="en-US" i="1" dirty="0" err="1" smtClean="0"/>
              <a:t>p</a:t>
            </a:r>
            <a:r>
              <a:rPr lang="en-US" dirty="0" err="1" smtClean="0"/>
              <a:t>,</a:t>
            </a:r>
            <a:r>
              <a:rPr lang="en-US" i="1" dirty="0" err="1" smtClean="0"/>
              <a:t>q</a:t>
            </a:r>
            <a:r>
              <a:rPr lang="en-US" dirty="0" smtClean="0"/>
              <a:t>)  model</a:t>
            </a:r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572000" y="1188878"/>
            <a:ext cx="4495800" cy="5592922"/>
          </a:xfrm>
        </p:spPr>
        <p:txBody>
          <a:bodyPr/>
          <a:lstStyle/>
          <a:p>
            <a:r>
              <a:rPr lang="en-US" dirty="0"/>
              <a:t>MA as an infinite sequence of AR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8321399"/>
              </p:ext>
            </p:extLst>
          </p:nvPr>
        </p:nvGraphicFramePr>
        <p:xfrm>
          <a:off x="1508054" y="5394032"/>
          <a:ext cx="6273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" name="Equation" r:id="rId4" imgW="6273800" imgH="558800" progId="Equation.DSMT4">
                  <p:embed/>
                </p:oleObj>
              </mc:Choice>
              <mc:Fallback>
                <p:oleObj name="Equation" r:id="rId4" imgW="6273800" imgH="55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08054" y="5394032"/>
                        <a:ext cx="627380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2859558"/>
              </p:ext>
            </p:extLst>
          </p:nvPr>
        </p:nvGraphicFramePr>
        <p:xfrm>
          <a:off x="628083" y="2278648"/>
          <a:ext cx="248031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" name="Equation" r:id="rId6" imgW="2755900" imgH="2032000" progId="Equation.DSMT4">
                  <p:embed/>
                </p:oleObj>
              </mc:Choice>
              <mc:Fallback>
                <p:oleObj name="Equation" r:id="rId6" imgW="2755900" imgH="2032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28083" y="2278648"/>
                        <a:ext cx="2480310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3155979"/>
              </p:ext>
            </p:extLst>
          </p:nvPr>
        </p:nvGraphicFramePr>
        <p:xfrm>
          <a:off x="5007928" y="2242518"/>
          <a:ext cx="2080260" cy="1817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" name="Equation" r:id="rId8" imgW="2311400" imgH="2019300" progId="Equation.DSMT4">
                  <p:embed/>
                </p:oleObj>
              </mc:Choice>
              <mc:Fallback>
                <p:oleObj name="Equation" r:id="rId8" imgW="2311400" imgH="2019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007928" y="2242518"/>
                        <a:ext cx="2080260" cy="1817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2113826"/>
              </p:ext>
            </p:extLst>
          </p:nvPr>
        </p:nvGraphicFramePr>
        <p:xfrm>
          <a:off x="629538" y="3986669"/>
          <a:ext cx="3417570" cy="674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" name="Equation" r:id="rId10" imgW="3797300" imgH="749300" progId="Equation.DSMT4">
                  <p:embed/>
                </p:oleObj>
              </mc:Choice>
              <mc:Fallback>
                <p:oleObj name="Equation" r:id="rId10" imgW="3797300" imgH="749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29538" y="3986669"/>
                        <a:ext cx="3417570" cy="674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53207" y="175946"/>
            <a:ext cx="3621504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Relationship of AR and MA </a:t>
            </a:r>
            <a:endParaRPr lang="en-US" sz="2400" b="1" dirty="0" smtClean="0"/>
          </a:p>
          <a:p>
            <a:r>
              <a:rPr lang="en-US" sz="2400" b="1" dirty="0" smtClean="0"/>
              <a:t>processes</a:t>
            </a:r>
            <a:endParaRPr lang="en-US" sz="2400" b="1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70585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Extensions 1 – models for the process Y</a:t>
            </a:r>
            <a:endParaRPr lang="en-US" dirty="0"/>
          </a:p>
          <a:p>
            <a:r>
              <a:rPr lang="en-US" dirty="0" smtClean="0"/>
              <a:t>Non-linear time-series models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Multivariate time series (Vector Autoregressive Process)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3035164"/>
              </p:ext>
            </p:extLst>
          </p:nvPr>
        </p:nvGraphicFramePr>
        <p:xfrm>
          <a:off x="565345" y="2034170"/>
          <a:ext cx="2565400" cy="232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" name="Equation" r:id="rId4" imgW="2565400" imgH="2324100" progId="Equation.DSMT4">
                  <p:embed/>
                </p:oleObj>
              </mc:Choice>
              <mc:Fallback>
                <p:oleObj name="Equation" r:id="rId4" imgW="2565400" imgH="2324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5345" y="2034170"/>
                        <a:ext cx="2565400" cy="2324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1975435"/>
              </p:ext>
            </p:extLst>
          </p:nvPr>
        </p:nvGraphicFramePr>
        <p:xfrm>
          <a:off x="4208463" y="2038350"/>
          <a:ext cx="2692400" cy="232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" name="Equation" r:id="rId6" imgW="2692400" imgH="2324100" progId="Equation.DSMT4">
                  <p:embed/>
                </p:oleObj>
              </mc:Choice>
              <mc:Fallback>
                <p:oleObj name="Equation" r:id="rId6" imgW="2692400" imgH="2324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08463" y="2038350"/>
                        <a:ext cx="2692400" cy="2324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3286026"/>
              </p:ext>
            </p:extLst>
          </p:nvPr>
        </p:nvGraphicFramePr>
        <p:xfrm>
          <a:off x="557635" y="5374567"/>
          <a:ext cx="50800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7" name="Equation" r:id="rId8" imgW="5080000" imgH="1130300" progId="Equation.DSMT4">
                  <p:embed/>
                </p:oleObj>
              </mc:Choice>
              <mc:Fallback>
                <p:oleObj name="Equation" r:id="rId8" imgW="5080000" imgH="1130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57635" y="5374567"/>
                        <a:ext cx="5080000" cy="1130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7121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Extensions 2 – models for the variance of the process</a:t>
            </a:r>
            <a:endParaRPr lang="en-US" dirty="0"/>
          </a:p>
          <a:p>
            <a:r>
              <a:rPr lang="en-US" dirty="0" smtClean="0"/>
              <a:t>Model the variance as changing over time </a:t>
            </a:r>
            <a:r>
              <a:rPr lang="en-US" dirty="0"/>
              <a:t>– generalized autoregressive conditional </a:t>
            </a:r>
            <a:r>
              <a:rPr lang="en-US" dirty="0" err="1"/>
              <a:t>heteroskedasticity</a:t>
            </a:r>
            <a:r>
              <a:rPr lang="en-US" dirty="0"/>
              <a:t> (</a:t>
            </a:r>
            <a:r>
              <a:rPr lang="en-US" dirty="0" smtClean="0"/>
              <a:t>GARCH)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Stochastic Volatility models – variance changing over time stochastically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0658784"/>
              </p:ext>
            </p:extLst>
          </p:nvPr>
        </p:nvGraphicFramePr>
        <p:xfrm>
          <a:off x="4584700" y="3175000"/>
          <a:ext cx="1778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7" name="Equation" r:id="rId3" imgW="177800" imgH="292100" progId="Equation.DSMT4">
                  <p:embed/>
                </p:oleObj>
              </mc:Choice>
              <mc:Fallback>
                <p:oleObj name="Equation" r:id="rId3" imgW="1778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84700" y="3175000"/>
                        <a:ext cx="1778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8849583"/>
              </p:ext>
            </p:extLst>
          </p:nvPr>
        </p:nvGraphicFramePr>
        <p:xfrm>
          <a:off x="4584700" y="3175000"/>
          <a:ext cx="1778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8" name="Equation" r:id="rId5" imgW="177800" imgH="292100" progId="Equation.DSMT4">
                  <p:embed/>
                </p:oleObj>
              </mc:Choice>
              <mc:Fallback>
                <p:oleObj name="Equation" r:id="rId5" imgW="177800" imgH="292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84700" y="3175000"/>
                        <a:ext cx="1778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5093136"/>
              </p:ext>
            </p:extLst>
          </p:nvPr>
        </p:nvGraphicFramePr>
        <p:xfrm>
          <a:off x="715963" y="2570163"/>
          <a:ext cx="315722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" name="Equation" r:id="rId6" imgW="2870200" imgH="825500" progId="Equation.DSMT4">
                  <p:embed/>
                </p:oleObj>
              </mc:Choice>
              <mc:Fallback>
                <p:oleObj name="Equation" r:id="rId6" imgW="2870200" imgH="825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15963" y="2570163"/>
                        <a:ext cx="3157220" cy="908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2816984"/>
              </p:ext>
            </p:extLst>
          </p:nvPr>
        </p:nvGraphicFramePr>
        <p:xfrm>
          <a:off x="723900" y="4678363"/>
          <a:ext cx="3366770" cy="935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" name="Equation" r:id="rId8" imgW="3060700" imgH="850900" progId="Equation.DSMT4">
                  <p:embed/>
                </p:oleObj>
              </mc:Choice>
              <mc:Fallback>
                <p:oleObj name="Equation" r:id="rId8" imgW="3060700" imgH="850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23900" y="4678363"/>
                        <a:ext cx="3366770" cy="935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6463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/>
              <a:t>Stationarity</a:t>
            </a:r>
            <a:r>
              <a:rPr lang="en-US" b="1" dirty="0" smtClean="0"/>
              <a:t> assumptions</a:t>
            </a:r>
          </a:p>
          <a:p>
            <a:r>
              <a:rPr lang="en-US" dirty="0" smtClean="0"/>
              <a:t>Need to have a stationary series, thus need to remove any trend in the data</a:t>
            </a:r>
            <a:r>
              <a:rPr lang="en-US" dirty="0"/>
              <a:t> </a:t>
            </a:r>
            <a:r>
              <a:rPr lang="en-US" dirty="0" smtClean="0"/>
              <a:t>and have homogeneous variance</a:t>
            </a:r>
          </a:p>
          <a:p>
            <a:pPr lvl="1"/>
            <a:r>
              <a:rPr lang="en-US" dirty="0" smtClean="0"/>
              <a:t>Model for the mean or differencing to remove any trend</a:t>
            </a:r>
          </a:p>
          <a:p>
            <a:pPr lvl="1"/>
            <a:r>
              <a:rPr lang="en-US" dirty="0" smtClean="0"/>
              <a:t>Variance stabilization transformations</a:t>
            </a:r>
          </a:p>
          <a:p>
            <a:pPr lvl="2"/>
            <a:r>
              <a:rPr lang="en-US" dirty="0" smtClean="0"/>
              <a:t>log(), </a:t>
            </a:r>
            <a:r>
              <a:rPr lang="en-US" dirty="0" err="1" smtClean="0"/>
              <a:t>sqrt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MA series is stationary</a:t>
            </a:r>
          </a:p>
          <a:p>
            <a:r>
              <a:rPr lang="en-US" dirty="0" smtClean="0"/>
              <a:t>AR series is stationary if |</a:t>
            </a:r>
            <a:r>
              <a:rPr lang="en-US" i="1" dirty="0" smtClean="0"/>
              <a:t>α</a:t>
            </a:r>
            <a:r>
              <a:rPr lang="en-US" dirty="0" smtClean="0"/>
              <a:t>| &lt; 1</a:t>
            </a:r>
          </a:p>
          <a:p>
            <a:r>
              <a:rPr lang="en-US" dirty="0" smtClean="0"/>
              <a:t>Unit-root tests or Dickey-Fuller tests for </a:t>
            </a:r>
            <a:r>
              <a:rPr lang="en-US" dirty="0" err="1" smtClean="0"/>
              <a:t>stationarity</a:t>
            </a:r>
            <a:endParaRPr lang="en-US" dirty="0" smtClean="0"/>
          </a:p>
          <a:p>
            <a:pPr lvl="1"/>
            <a:r>
              <a:rPr lang="en-US" dirty="0" smtClean="0"/>
              <a:t>In an AR(1) model, test for whether </a:t>
            </a:r>
            <a:r>
              <a:rPr lang="en-US" i="1" dirty="0" smtClean="0"/>
              <a:t>α </a:t>
            </a:r>
            <a:r>
              <a:rPr lang="en-US" dirty="0" smtClean="0"/>
              <a:t>&lt; 1 versus </a:t>
            </a:r>
            <a:r>
              <a:rPr lang="en-US" i="1" dirty="0" smtClean="0"/>
              <a:t>α</a:t>
            </a:r>
            <a:r>
              <a:rPr lang="en-US" dirty="0" smtClean="0"/>
              <a:t> = 1 </a:t>
            </a:r>
            <a:r>
              <a:rPr lang="en-US" dirty="0"/>
              <a:t>(random walk) 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209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Fitting models to data</a:t>
            </a:r>
          </a:p>
          <a:p>
            <a:r>
              <a:rPr lang="en-US" dirty="0" smtClean="0"/>
              <a:t>Transform to obtain a stationary time series</a:t>
            </a:r>
          </a:p>
          <a:p>
            <a:pPr lvl="1"/>
            <a:r>
              <a:rPr lang="en-US" dirty="0" smtClean="0"/>
              <a:t>Remove trends and seasonal components</a:t>
            </a:r>
          </a:p>
          <a:p>
            <a:pPr lvl="1"/>
            <a:r>
              <a:rPr lang="en-US" dirty="0" smtClean="0"/>
              <a:t>Differentiate (if needed) – ARIMA or Box-Jenkins model</a:t>
            </a:r>
          </a:p>
          <a:p>
            <a:pPr lvl="1"/>
            <a:r>
              <a:rPr lang="en-US" dirty="0" smtClean="0"/>
              <a:t>Test for </a:t>
            </a:r>
            <a:r>
              <a:rPr lang="en-US" dirty="0" err="1" smtClean="0"/>
              <a:t>stationarity</a:t>
            </a:r>
            <a:endParaRPr lang="en-US" dirty="0" smtClean="0"/>
          </a:p>
          <a:p>
            <a:r>
              <a:rPr lang="en-US" dirty="0" smtClean="0"/>
              <a:t>Determine order of AR and MA processes</a:t>
            </a:r>
          </a:p>
          <a:p>
            <a:pPr lvl="1"/>
            <a:r>
              <a:rPr lang="en-US" dirty="0" smtClean="0"/>
              <a:t>Compute partial auto-correlation function to determine order of model for AR, </a:t>
            </a:r>
          </a:p>
          <a:p>
            <a:pPr lvl="1"/>
            <a:r>
              <a:rPr lang="en-US" dirty="0" smtClean="0"/>
              <a:t>partial auto-correlation of lag </a:t>
            </a:r>
            <a:r>
              <a:rPr lang="en-US" i="1" dirty="0" smtClean="0"/>
              <a:t>k </a:t>
            </a:r>
            <a:r>
              <a:rPr lang="en-US" dirty="0" smtClean="0"/>
              <a:t>is the autocorrelation </a:t>
            </a:r>
            <a:r>
              <a:rPr lang="en-US" dirty="0"/>
              <a:t>between </a:t>
            </a:r>
            <a:r>
              <a:rPr lang="en-US" i="1" dirty="0" err="1" smtClean="0"/>
              <a:t>z</a:t>
            </a:r>
            <a:r>
              <a:rPr lang="en-US" i="1" baseline="-25000" dirty="0" err="1" smtClean="0"/>
              <a:t>t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 </a:t>
            </a:r>
            <a:r>
              <a:rPr lang="en-US" i="1" dirty="0" err="1" smtClean="0"/>
              <a:t>z</a:t>
            </a:r>
            <a:r>
              <a:rPr lang="en-US" i="1" baseline="-25000" dirty="0" err="1" smtClean="0"/>
              <a:t>t</a:t>
            </a:r>
            <a:r>
              <a:rPr lang="en-US" i="1" baseline="-25000" dirty="0" err="1"/>
              <a:t>+</a:t>
            </a:r>
            <a:r>
              <a:rPr lang="en-US" i="1" baseline="-25000" dirty="0" err="1" smtClean="0"/>
              <a:t>k</a:t>
            </a:r>
            <a:r>
              <a:rPr lang="en-US" baseline="-25000" dirty="0" smtClean="0"/>
              <a:t> </a:t>
            </a:r>
            <a:r>
              <a:rPr lang="en-US" dirty="0" smtClean="0"/>
              <a:t>with the </a:t>
            </a:r>
            <a:r>
              <a:rPr lang="en-US" dirty="0"/>
              <a:t>linear dependence </a:t>
            </a:r>
            <a:r>
              <a:rPr lang="en-US" dirty="0" smtClean="0"/>
              <a:t>of </a:t>
            </a:r>
            <a:r>
              <a:rPr lang="en-US" i="1" dirty="0" err="1"/>
              <a:t>z</a:t>
            </a:r>
            <a:r>
              <a:rPr lang="en-US" i="1" baseline="-25000" dirty="0" err="1"/>
              <a:t>t</a:t>
            </a:r>
            <a:r>
              <a:rPr lang="en-US" dirty="0" smtClean="0"/>
              <a:t>  </a:t>
            </a:r>
            <a:r>
              <a:rPr lang="en-US" dirty="0"/>
              <a:t>on </a:t>
            </a:r>
            <a:r>
              <a:rPr lang="en-US" i="1" dirty="0" smtClean="0"/>
              <a:t>z</a:t>
            </a:r>
            <a:r>
              <a:rPr lang="en-US" i="1" baseline="-25000" dirty="0" smtClean="0"/>
              <a:t>t+</a:t>
            </a:r>
            <a:r>
              <a:rPr lang="en-US" baseline="-25000" dirty="0" smtClean="0"/>
              <a:t>1 </a:t>
            </a:r>
            <a:r>
              <a:rPr lang="en-US" dirty="0" smtClean="0"/>
              <a:t>through </a:t>
            </a:r>
            <a:r>
              <a:rPr lang="en-US" i="1" dirty="0" smtClean="0"/>
              <a:t>z</a:t>
            </a:r>
            <a:r>
              <a:rPr lang="en-US" i="1" baseline="-25000" dirty="0"/>
              <a:t>t</a:t>
            </a:r>
            <a:r>
              <a:rPr lang="en-US" i="1" baseline="-25000" dirty="0" smtClean="0"/>
              <a:t>+k-1</a:t>
            </a:r>
            <a:r>
              <a:rPr lang="en-US" dirty="0" smtClean="0"/>
              <a:t> removed </a:t>
            </a:r>
          </a:p>
          <a:p>
            <a:pPr lvl="1"/>
            <a:r>
              <a:rPr lang="en-US" dirty="0" smtClean="0"/>
              <a:t>Compute auto-correlation function </a:t>
            </a:r>
            <a:r>
              <a:rPr lang="en-US" dirty="0"/>
              <a:t>to determine order </a:t>
            </a:r>
            <a:r>
              <a:rPr lang="en-US" dirty="0" smtClean="0"/>
              <a:t>of MA model</a:t>
            </a:r>
          </a:p>
          <a:p>
            <a:pPr lvl="1"/>
            <a:r>
              <a:rPr lang="en-US" dirty="0" smtClean="0"/>
              <a:t>Estimate auto-regression and variance using Yule-Walker (AR) or maximum likelihood (AR, MA, or ARMA)</a:t>
            </a:r>
          </a:p>
          <a:p>
            <a:r>
              <a:rPr lang="en-US" dirty="0" smtClean="0"/>
              <a:t>Compute residuals and test for white noise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723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Hierarchical modeling of time-series</a:t>
            </a:r>
          </a:p>
          <a:p>
            <a:r>
              <a:rPr lang="en-US" dirty="0" smtClean="0"/>
              <a:t>Conditional description of joint distribution of data, process, and parameters </a:t>
            </a:r>
          </a:p>
          <a:p>
            <a:r>
              <a:rPr lang="en-US" dirty="0" smtClean="0"/>
              <a:t>Data model</a:t>
            </a:r>
          </a:p>
          <a:p>
            <a:pPr lvl="1"/>
            <a:r>
              <a:rPr lang="en-US" dirty="0" err="1"/>
              <a:t>d</a:t>
            </a:r>
            <a:r>
              <a:rPr lang="en-US" dirty="0" err="1" smtClean="0"/>
              <a:t>ata|process</a:t>
            </a:r>
            <a:r>
              <a:rPr lang="en-US" dirty="0" smtClean="0"/>
              <a:t>, parameters</a:t>
            </a:r>
          </a:p>
          <a:p>
            <a:r>
              <a:rPr lang="en-US" dirty="0" smtClean="0"/>
              <a:t>Process model that incorporates temporal dynamics</a:t>
            </a:r>
          </a:p>
          <a:p>
            <a:pPr lvl="1"/>
            <a:r>
              <a:rPr lang="en-US" dirty="0" err="1" smtClean="0"/>
              <a:t>Process|parameters</a:t>
            </a:r>
            <a:endParaRPr lang="en-US" dirty="0"/>
          </a:p>
          <a:p>
            <a:r>
              <a:rPr lang="en-US" dirty="0" smtClean="0"/>
              <a:t>Parameters</a:t>
            </a:r>
          </a:p>
          <a:p>
            <a:pPr lvl="1"/>
            <a:r>
              <a:rPr lang="en-US" dirty="0" err="1"/>
              <a:t>p</a:t>
            </a:r>
            <a:r>
              <a:rPr lang="en-US" dirty="0" err="1" smtClean="0"/>
              <a:t>arameters|hyperpriors</a:t>
            </a:r>
            <a:r>
              <a:rPr lang="en-US" dirty="0" smtClean="0"/>
              <a:t>   for a Bayesian Hierarchical Model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 smtClean="0"/>
              <a:t>Cressie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/>
              <a:t>Wikle</a:t>
            </a:r>
            <a:r>
              <a:rPr lang="en-US" dirty="0"/>
              <a:t> (2011</a:t>
            </a:r>
            <a:r>
              <a:rPr lang="en-US" dirty="0" smtClean="0"/>
              <a:t>) Statistics for Spatiotemporal Data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099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Generalized linear models and linear models </a:t>
            </a:r>
            <a:endParaRPr lang="en-US" b="1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1408525" y="3250951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1408525" y="2045556"/>
            <a:ext cx="457200" cy="457200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2672077" y="3244633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2672077" y="4102572"/>
            <a:ext cx="457200" cy="457200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5416122" y="3250951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5416122" y="3876293"/>
            <a:ext cx="457200" cy="457200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3968459" y="3244633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3968459" y="2496438"/>
            <a:ext cx="457200" cy="457200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5" idx="4"/>
            <a:endCxn id="4" idx="0"/>
          </p:cNvCxnSpPr>
          <p:nvPr/>
        </p:nvCxnSpPr>
        <p:spPr>
          <a:xfrm>
            <a:off x="1637125" y="2502756"/>
            <a:ext cx="0" cy="7481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4"/>
            <a:endCxn id="7" idx="0"/>
          </p:cNvCxnSpPr>
          <p:nvPr/>
        </p:nvCxnSpPr>
        <p:spPr>
          <a:xfrm>
            <a:off x="2900677" y="3701833"/>
            <a:ext cx="0" cy="4007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1" idx="4"/>
            <a:endCxn id="10" idx="0"/>
          </p:cNvCxnSpPr>
          <p:nvPr/>
        </p:nvCxnSpPr>
        <p:spPr>
          <a:xfrm>
            <a:off x="4197059" y="2953638"/>
            <a:ext cx="0" cy="2909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4"/>
            <a:endCxn id="9" idx="0"/>
          </p:cNvCxnSpPr>
          <p:nvPr/>
        </p:nvCxnSpPr>
        <p:spPr>
          <a:xfrm>
            <a:off x="5644722" y="3708151"/>
            <a:ext cx="0" cy="1681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350817" y="3842649"/>
            <a:ext cx="20697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Measurement</a:t>
            </a:r>
          </a:p>
          <a:p>
            <a:r>
              <a:rPr lang="en-US" sz="2400" dirty="0" smtClean="0"/>
              <a:t> error</a:t>
            </a:r>
            <a:endParaRPr lang="en-US" sz="24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5873322" y="3876293"/>
            <a:ext cx="477495" cy="2262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144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Hierarchical </a:t>
            </a:r>
            <a:r>
              <a:rPr lang="en-US" b="1" dirty="0"/>
              <a:t>m</a:t>
            </a:r>
            <a:r>
              <a:rPr lang="en-US" b="1" dirty="0" smtClean="0"/>
              <a:t>odels with random effects </a:t>
            </a:r>
            <a:endParaRPr lang="en-US" b="1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1408525" y="3217842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1408525" y="2351111"/>
            <a:ext cx="457200" cy="457200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2672077" y="3211524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2672077" y="5099073"/>
            <a:ext cx="457200" cy="45720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5416122" y="3217842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5416122" y="3843184"/>
            <a:ext cx="457200" cy="457200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3968459" y="3211524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3968459" y="2463329"/>
            <a:ext cx="457200" cy="457200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5" idx="4"/>
            <a:endCxn id="4" idx="0"/>
          </p:cNvCxnSpPr>
          <p:nvPr/>
        </p:nvCxnSpPr>
        <p:spPr>
          <a:xfrm>
            <a:off x="1637125" y="2808311"/>
            <a:ext cx="0" cy="4095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4"/>
            <a:endCxn id="7" idx="0"/>
          </p:cNvCxnSpPr>
          <p:nvPr/>
        </p:nvCxnSpPr>
        <p:spPr>
          <a:xfrm>
            <a:off x="2900677" y="3668724"/>
            <a:ext cx="0" cy="14303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1" idx="4"/>
            <a:endCxn id="10" idx="0"/>
          </p:cNvCxnSpPr>
          <p:nvPr/>
        </p:nvCxnSpPr>
        <p:spPr>
          <a:xfrm>
            <a:off x="4197059" y="2920529"/>
            <a:ext cx="0" cy="2909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4"/>
            <a:endCxn id="9" idx="0"/>
          </p:cNvCxnSpPr>
          <p:nvPr/>
        </p:nvCxnSpPr>
        <p:spPr>
          <a:xfrm>
            <a:off x="5644722" y="3675042"/>
            <a:ext cx="0" cy="1681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>
            <a:spLocks noChangeAspect="1"/>
          </p:cNvSpPr>
          <p:nvPr/>
        </p:nvSpPr>
        <p:spPr>
          <a:xfrm>
            <a:off x="5416122" y="4870473"/>
            <a:ext cx="457200" cy="45720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3968459" y="1800637"/>
            <a:ext cx="457200" cy="457200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2672077" y="4300384"/>
            <a:ext cx="457200" cy="457200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1403352" y="1752759"/>
            <a:ext cx="457200" cy="457200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5" idx="0"/>
            <a:endCxn id="19" idx="4"/>
          </p:cNvCxnSpPr>
          <p:nvPr/>
        </p:nvCxnSpPr>
        <p:spPr>
          <a:xfrm flipH="1" flipV="1">
            <a:off x="1631952" y="2209959"/>
            <a:ext cx="5173" cy="1411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7" idx="4"/>
            <a:endCxn id="11" idx="0"/>
          </p:cNvCxnSpPr>
          <p:nvPr/>
        </p:nvCxnSpPr>
        <p:spPr>
          <a:xfrm>
            <a:off x="4197059" y="2257837"/>
            <a:ext cx="0" cy="2054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4"/>
            <a:endCxn id="16" idx="0"/>
          </p:cNvCxnSpPr>
          <p:nvPr/>
        </p:nvCxnSpPr>
        <p:spPr>
          <a:xfrm>
            <a:off x="5644722" y="4300384"/>
            <a:ext cx="0" cy="5700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350817" y="4496676"/>
            <a:ext cx="20697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Measurement</a:t>
            </a:r>
          </a:p>
          <a:p>
            <a:r>
              <a:rPr lang="en-US" sz="2400" dirty="0" smtClean="0"/>
              <a:t> error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5873322" y="4530320"/>
            <a:ext cx="477495" cy="2262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350817" y="2808311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Random effect</a:t>
            </a:r>
            <a:endParaRPr lang="en-US" sz="2400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5873322" y="3296246"/>
            <a:ext cx="868643" cy="3787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20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State-space model</a:t>
            </a:r>
            <a:endParaRPr lang="en-US" b="1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1408525" y="3217842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1408525" y="2351111"/>
            <a:ext cx="457200" cy="457200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2685588" y="288728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2685589" y="5099073"/>
            <a:ext cx="457200" cy="45720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5416122" y="2420754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5429634" y="3248745"/>
            <a:ext cx="457200" cy="457200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3968459" y="3778943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3968459" y="2936178"/>
            <a:ext cx="457200" cy="457200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5" idx="4"/>
            <a:endCxn id="4" idx="0"/>
          </p:cNvCxnSpPr>
          <p:nvPr/>
        </p:nvCxnSpPr>
        <p:spPr>
          <a:xfrm>
            <a:off x="1637125" y="2808311"/>
            <a:ext cx="0" cy="4095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4"/>
            <a:endCxn id="7" idx="0"/>
          </p:cNvCxnSpPr>
          <p:nvPr/>
        </p:nvCxnSpPr>
        <p:spPr>
          <a:xfrm>
            <a:off x="2914188" y="3344485"/>
            <a:ext cx="1" cy="1754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1" idx="4"/>
            <a:endCxn id="10" idx="0"/>
          </p:cNvCxnSpPr>
          <p:nvPr/>
        </p:nvCxnSpPr>
        <p:spPr>
          <a:xfrm>
            <a:off x="4197059" y="3393378"/>
            <a:ext cx="0" cy="3855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4"/>
            <a:endCxn id="9" idx="0"/>
          </p:cNvCxnSpPr>
          <p:nvPr/>
        </p:nvCxnSpPr>
        <p:spPr>
          <a:xfrm>
            <a:off x="5644722" y="2877954"/>
            <a:ext cx="13512" cy="3707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>
            <a:spLocks noChangeAspect="1"/>
          </p:cNvSpPr>
          <p:nvPr/>
        </p:nvSpPr>
        <p:spPr>
          <a:xfrm>
            <a:off x="5429634" y="4073384"/>
            <a:ext cx="457200" cy="45720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3968459" y="1800637"/>
            <a:ext cx="457200" cy="457200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2685589" y="4300384"/>
            <a:ext cx="457200" cy="457200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1403352" y="1752759"/>
            <a:ext cx="457200" cy="457200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5" idx="0"/>
            <a:endCxn id="19" idx="4"/>
          </p:cNvCxnSpPr>
          <p:nvPr/>
        </p:nvCxnSpPr>
        <p:spPr>
          <a:xfrm flipH="1" flipV="1">
            <a:off x="1631952" y="2209959"/>
            <a:ext cx="5173" cy="1411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7" idx="4"/>
            <a:endCxn id="11" idx="0"/>
          </p:cNvCxnSpPr>
          <p:nvPr/>
        </p:nvCxnSpPr>
        <p:spPr>
          <a:xfrm>
            <a:off x="4197059" y="2257837"/>
            <a:ext cx="0" cy="6783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4"/>
            <a:endCxn id="16" idx="0"/>
          </p:cNvCxnSpPr>
          <p:nvPr/>
        </p:nvCxnSpPr>
        <p:spPr>
          <a:xfrm>
            <a:off x="5658234" y="3705945"/>
            <a:ext cx="0" cy="3674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526468" y="3632038"/>
            <a:ext cx="20697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Measurement</a:t>
            </a:r>
          </a:p>
          <a:p>
            <a:r>
              <a:rPr lang="en-US" sz="2400" dirty="0" smtClean="0"/>
              <a:t> error</a:t>
            </a:r>
            <a:endParaRPr lang="en-US" sz="2400" dirty="0"/>
          </a:p>
        </p:txBody>
      </p:sp>
      <p:cxnSp>
        <p:nvCxnSpPr>
          <p:cNvPr id="24" name="Straight Arrow Connector 23"/>
          <p:cNvCxnSpPr>
            <a:stCxn id="23" idx="1"/>
          </p:cNvCxnSpPr>
          <p:nvPr/>
        </p:nvCxnSpPr>
        <p:spPr>
          <a:xfrm flipH="1" flipV="1">
            <a:off x="5769469" y="3944912"/>
            <a:ext cx="756999" cy="1026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310280" y="2348972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Random effect</a:t>
            </a:r>
            <a:endParaRPr lang="en-US" sz="2400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5755957" y="2809887"/>
            <a:ext cx="1269754" cy="3379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6"/>
            <a:endCxn id="6" idx="2"/>
          </p:cNvCxnSpPr>
          <p:nvPr/>
        </p:nvCxnSpPr>
        <p:spPr>
          <a:xfrm>
            <a:off x="1865725" y="2579711"/>
            <a:ext cx="819863" cy="5361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4"/>
            <a:endCxn id="18" idx="0"/>
          </p:cNvCxnSpPr>
          <p:nvPr/>
        </p:nvCxnSpPr>
        <p:spPr>
          <a:xfrm>
            <a:off x="2914188" y="3344485"/>
            <a:ext cx="1" cy="9558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6"/>
            <a:endCxn id="8" idx="2"/>
          </p:cNvCxnSpPr>
          <p:nvPr/>
        </p:nvCxnSpPr>
        <p:spPr>
          <a:xfrm flipV="1">
            <a:off x="4425659" y="2649354"/>
            <a:ext cx="990463" cy="5154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711011" y="1532936"/>
            <a:ext cx="14375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State</a:t>
            </a:r>
          </a:p>
          <a:p>
            <a:r>
              <a:rPr lang="en-US" sz="2400" dirty="0" smtClean="0"/>
              <a:t>Transition</a:t>
            </a:r>
            <a:endParaRPr lang="en-US" sz="2400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4891212" y="2463329"/>
            <a:ext cx="283530" cy="4142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8" idx="6"/>
            <a:endCxn id="10" idx="3"/>
          </p:cNvCxnSpPr>
          <p:nvPr/>
        </p:nvCxnSpPr>
        <p:spPr>
          <a:xfrm flipV="1">
            <a:off x="3142789" y="4169188"/>
            <a:ext cx="892625" cy="3597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0" idx="0"/>
            <a:endCxn id="11" idx="4"/>
          </p:cNvCxnSpPr>
          <p:nvPr/>
        </p:nvCxnSpPr>
        <p:spPr>
          <a:xfrm flipV="1">
            <a:off x="4197059" y="3393378"/>
            <a:ext cx="0" cy="3855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8" idx="4"/>
            <a:endCxn id="9" idx="0"/>
          </p:cNvCxnSpPr>
          <p:nvPr/>
        </p:nvCxnSpPr>
        <p:spPr>
          <a:xfrm>
            <a:off x="5644722" y="2877954"/>
            <a:ext cx="13512" cy="3707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696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State</a:t>
            </a:r>
            <a:r>
              <a:rPr lang="en-US" b="1" dirty="0"/>
              <a:t>-space model </a:t>
            </a:r>
            <a:r>
              <a:rPr lang="en-US" b="1" dirty="0" smtClean="0"/>
              <a:t>example - Dynamic </a:t>
            </a:r>
            <a:r>
              <a:rPr lang="en-US" b="1" dirty="0"/>
              <a:t>Linear Model</a:t>
            </a:r>
            <a:endParaRPr lang="en-US" sz="2800" b="1" dirty="0">
              <a:solidFill>
                <a:srgbClr val="000000"/>
              </a:solidFill>
            </a:endParaRPr>
          </a:p>
          <a:p>
            <a:endParaRPr lang="en-US" sz="2800" dirty="0" smtClean="0">
              <a:solidFill>
                <a:srgbClr val="000000"/>
              </a:solidFill>
            </a:endParaRPr>
          </a:p>
          <a:p>
            <a:endParaRPr lang="en-US" sz="2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r>
              <a:rPr lang="en-US" sz="2800" dirty="0" smtClean="0">
                <a:solidFill>
                  <a:srgbClr val="000000"/>
                </a:solidFill>
              </a:rPr>
              <a:t>The state </a:t>
            </a:r>
            <a:r>
              <a:rPr lang="en-US" sz="2800" i="1" dirty="0" smtClean="0">
                <a:solidFill>
                  <a:srgbClr val="000000"/>
                </a:solidFill>
                <a:latin typeface="Times"/>
                <a:cs typeface="Times"/>
              </a:rPr>
              <a:t>S</a:t>
            </a:r>
            <a:r>
              <a:rPr lang="en-US" sz="2800" i="1" baseline="-25000" dirty="0" smtClean="0">
                <a:solidFill>
                  <a:srgbClr val="000000"/>
                </a:solidFill>
                <a:latin typeface="Times"/>
                <a:cs typeface="Times"/>
              </a:rPr>
              <a:t>t</a:t>
            </a:r>
            <a:r>
              <a:rPr lang="en-US" sz="2800" dirty="0" smtClean="0">
                <a:solidFill>
                  <a:srgbClr val="000000"/>
                </a:solidFill>
              </a:rPr>
              <a:t> is a stochastic function of the state the previous time step and the population growth rate </a:t>
            </a:r>
            <a:r>
              <a:rPr lang="en-US" sz="2800" i="1" dirty="0" err="1" smtClean="0">
                <a:solidFill>
                  <a:srgbClr val="000000"/>
                </a:solidFill>
                <a:latin typeface="Times"/>
                <a:cs typeface="Times"/>
              </a:rPr>
              <a:t>λ</a:t>
            </a:r>
            <a:r>
              <a:rPr lang="en-US" sz="2800" dirty="0" smtClean="0">
                <a:solidFill>
                  <a:srgbClr val="000000"/>
                </a:solidFill>
              </a:rPr>
              <a:t> and the level of  process noise </a:t>
            </a:r>
            <a:r>
              <a:rPr lang="en-US" sz="2800" i="1" dirty="0" err="1" smtClean="0">
                <a:solidFill>
                  <a:srgbClr val="000000"/>
                </a:solidFill>
                <a:latin typeface="Times"/>
                <a:cs typeface="Times"/>
              </a:rPr>
              <a:t>σ</a:t>
            </a:r>
            <a:r>
              <a:rPr lang="en-US" sz="2800" i="1" baseline="-25000" dirty="0" err="1" smtClean="0">
                <a:solidFill>
                  <a:srgbClr val="000000"/>
                </a:solidFill>
                <a:latin typeface="Times"/>
                <a:cs typeface="Times"/>
              </a:rPr>
              <a:t>S</a:t>
            </a:r>
            <a:endParaRPr lang="en-US" sz="2800" i="1" dirty="0" smtClean="0">
              <a:solidFill>
                <a:srgbClr val="000000"/>
              </a:solidFill>
              <a:latin typeface="Times"/>
              <a:cs typeface="Times"/>
            </a:endParaRPr>
          </a:p>
          <a:p>
            <a:r>
              <a:rPr lang="en-US" sz="2800" dirty="0" smtClean="0">
                <a:solidFill>
                  <a:srgbClr val="000000"/>
                </a:solidFill>
              </a:rPr>
              <a:t>The observation process is a function of the measurement </a:t>
            </a:r>
            <a:r>
              <a:rPr lang="en-US" sz="2800" dirty="0">
                <a:solidFill>
                  <a:srgbClr val="000000"/>
                </a:solidFill>
              </a:rPr>
              <a:t>error </a:t>
            </a:r>
            <a:r>
              <a:rPr lang="en-US" sz="2800" i="1" dirty="0" err="1" smtClean="0">
                <a:solidFill>
                  <a:srgbClr val="000000"/>
                </a:solidFill>
                <a:latin typeface="Times"/>
                <a:cs typeface="Times"/>
              </a:rPr>
              <a:t>σ</a:t>
            </a:r>
            <a:r>
              <a:rPr lang="en-US" sz="2800" i="1" baseline="-25000" dirty="0" err="1" smtClean="0">
                <a:solidFill>
                  <a:srgbClr val="000000"/>
                </a:solidFill>
                <a:latin typeface="Times"/>
                <a:cs typeface="Times"/>
              </a:rPr>
              <a:t>y</a:t>
            </a:r>
            <a:endParaRPr lang="en-US" sz="2800" i="1" dirty="0">
              <a:solidFill>
                <a:srgbClr val="000000"/>
              </a:solidFill>
              <a:latin typeface="Times"/>
              <a:cs typeface="Times"/>
            </a:endParaRPr>
          </a:p>
          <a:p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815" y="1489629"/>
            <a:ext cx="3648296" cy="19821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Temporal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823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start with time?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FF4530-C0A9-489F-AD78-78B1E4B1E7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1707607"/>
            <a:ext cx="8991600" cy="450677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date is closer to August 8</a:t>
            </a:r>
            <a:r>
              <a:rPr lang="en-US" baseline="30000" dirty="0" smtClean="0"/>
              <a:t>th</a:t>
            </a: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August 6</a:t>
            </a:r>
            <a:r>
              <a:rPr lang="en-US" baseline="30000" dirty="0" smtClean="0"/>
              <a:t>th</a:t>
            </a:r>
            <a:r>
              <a:rPr lang="en-US" dirty="0"/>
              <a:t>?</a:t>
            </a: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August 10</a:t>
            </a:r>
            <a:r>
              <a:rPr lang="en-US" baseline="30000" dirty="0" smtClean="0"/>
              <a:t>th</a:t>
            </a:r>
            <a:r>
              <a:rPr lang="en-US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Time is 1-D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Time has a direction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Simplest case for considering autocorrelation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Still – it is one component of </a:t>
            </a:r>
            <a:r>
              <a:rPr lang="en-US" dirty="0" err="1" smtClean="0"/>
              <a:t>spatio</a:t>
            </a:r>
            <a:r>
              <a:rPr lang="en-US" dirty="0" smtClean="0"/>
              <a:t>-temporal processes</a:t>
            </a:r>
          </a:p>
        </p:txBody>
      </p:sp>
    </p:spTree>
    <p:extLst>
      <p:ext uri="{BB962C8B-B14F-4D97-AF65-F5344CB8AC3E}">
        <p14:creationId xmlns:p14="http://schemas.microsoft.com/office/powerpoint/2010/main" val="248575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Temporal models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82" y="601747"/>
            <a:ext cx="9318941" cy="6138667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504398" y="1883087"/>
            <a:ext cx="2578971" cy="949412"/>
            <a:chOff x="1504398" y="1883087"/>
            <a:chExt cx="2578971" cy="949412"/>
          </a:xfrm>
        </p:grpSpPr>
        <p:sp>
          <p:nvSpPr>
            <p:cNvPr id="6" name="TextBox 5"/>
            <p:cNvSpPr txBox="1"/>
            <p:nvPr/>
          </p:nvSpPr>
          <p:spPr>
            <a:xfrm>
              <a:off x="2239294" y="1909169"/>
              <a:ext cx="9033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State </a:t>
              </a:r>
              <a:endParaRPr lang="en-US" sz="2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39294" y="2370834"/>
              <a:ext cx="18440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Observation</a:t>
              </a:r>
              <a:endParaRPr lang="en-US" sz="2400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575943" y="2644367"/>
              <a:ext cx="66335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504398" y="2185338"/>
              <a:ext cx="66335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711374" y="1883087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s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471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Syllabus</a:t>
            </a:r>
          </a:p>
          <a:p>
            <a:pPr marL="0" indent="0">
              <a:buNone/>
            </a:pPr>
            <a:r>
              <a:rPr lang="en-US" dirty="0"/>
              <a:t>•	White noise and random walk process</a:t>
            </a:r>
          </a:p>
          <a:p>
            <a:pPr marL="0" indent="0">
              <a:buNone/>
            </a:pPr>
            <a:r>
              <a:rPr lang="en-US" dirty="0"/>
              <a:t>•	Autoregressive (AR) structure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</a:t>
            </a:r>
            <a:r>
              <a:rPr lang="en-US" dirty="0"/>
              <a:t>	Moving average (MA) </a:t>
            </a:r>
            <a:r>
              <a:rPr lang="en-US" dirty="0" smtClean="0"/>
              <a:t>structure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	</a:t>
            </a:r>
            <a:r>
              <a:rPr lang="en-US" dirty="0" smtClean="0"/>
              <a:t>State-space models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784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Definitions</a:t>
            </a:r>
          </a:p>
          <a:p>
            <a:r>
              <a:rPr lang="en-US" dirty="0" smtClean="0"/>
              <a:t>Discrete time sequence of real-valued random variables </a:t>
            </a:r>
            <a:r>
              <a:rPr lang="en-US" i="1" dirty="0" err="1" smtClean="0"/>
              <a:t>Y</a:t>
            </a:r>
            <a:r>
              <a:rPr lang="en-US" i="1" baseline="-25000" dirty="0" err="1" smtClean="0"/>
              <a:t>t</a:t>
            </a:r>
            <a:endParaRPr lang="en-US" i="1" dirty="0" smtClean="0"/>
          </a:p>
          <a:p>
            <a:endParaRPr lang="en-US" dirty="0" smtClean="0"/>
          </a:p>
          <a:p>
            <a:r>
              <a:rPr lang="en-US" dirty="0" smtClean="0"/>
              <a:t>Mean function </a:t>
            </a:r>
          </a:p>
          <a:p>
            <a:endParaRPr lang="en-US" dirty="0"/>
          </a:p>
          <a:p>
            <a:r>
              <a:rPr lang="en-US" dirty="0" err="1" smtClean="0"/>
              <a:t>Autocovariance</a:t>
            </a:r>
            <a:r>
              <a:rPr lang="en-US" dirty="0" smtClean="0"/>
              <a:t> function</a:t>
            </a:r>
          </a:p>
          <a:p>
            <a:endParaRPr lang="en-US" dirty="0"/>
          </a:p>
          <a:p>
            <a:r>
              <a:rPr lang="en-US" dirty="0" smtClean="0"/>
              <a:t>Autocorrelation function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3815720"/>
              </p:ext>
            </p:extLst>
          </p:nvPr>
        </p:nvGraphicFramePr>
        <p:xfrm>
          <a:off x="555171" y="1925605"/>
          <a:ext cx="18923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3" name="Equation" r:id="rId3" imgW="1892300" imgH="533400" progId="Equation.DSMT4">
                  <p:embed/>
                </p:oleObj>
              </mc:Choice>
              <mc:Fallback>
                <p:oleObj name="Equation" r:id="rId3" imgW="18923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5171" y="1925605"/>
                        <a:ext cx="189230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9995812"/>
              </p:ext>
            </p:extLst>
          </p:nvPr>
        </p:nvGraphicFramePr>
        <p:xfrm>
          <a:off x="4584700" y="3175000"/>
          <a:ext cx="228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4" name="Equation" r:id="rId5" imgW="228600" imgH="393700" progId="Equation.DSMT4">
                  <p:embed/>
                </p:oleObj>
              </mc:Choice>
              <mc:Fallback>
                <p:oleObj name="Equation" r:id="rId5" imgW="2286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84700" y="3175000"/>
                        <a:ext cx="2286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1995733"/>
              </p:ext>
            </p:extLst>
          </p:nvPr>
        </p:nvGraphicFramePr>
        <p:xfrm>
          <a:off x="4584700" y="3175000"/>
          <a:ext cx="228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5" name="Equation" r:id="rId7" imgW="228600" imgH="393700" progId="Equation.DSMT4">
                  <p:embed/>
                </p:oleObj>
              </mc:Choice>
              <mc:Fallback>
                <p:oleObj name="Equation" r:id="rId7" imgW="2286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84700" y="3175000"/>
                        <a:ext cx="2286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9171307"/>
              </p:ext>
            </p:extLst>
          </p:nvPr>
        </p:nvGraphicFramePr>
        <p:xfrm>
          <a:off x="626397" y="3105602"/>
          <a:ext cx="1282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6" name="Equation" r:id="rId8" imgW="1282700" imgH="533400" progId="Equation.DSMT4">
                  <p:embed/>
                </p:oleObj>
              </mc:Choice>
              <mc:Fallback>
                <p:oleObj name="Equation" r:id="rId8" imgW="12827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26397" y="3105602"/>
                        <a:ext cx="128270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6908008"/>
              </p:ext>
            </p:extLst>
          </p:nvPr>
        </p:nvGraphicFramePr>
        <p:xfrm>
          <a:off x="1429419" y="5378416"/>
          <a:ext cx="32766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7" name="Equation" r:id="rId10" imgW="3276600" imgH="1155700" progId="Equation.DSMT4">
                  <p:embed/>
                </p:oleObj>
              </mc:Choice>
              <mc:Fallback>
                <p:oleObj name="Equation" r:id="rId10" imgW="3276600" imgH="1155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429419" y="5378416"/>
                        <a:ext cx="3276600" cy="1155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6922671"/>
              </p:ext>
            </p:extLst>
          </p:nvPr>
        </p:nvGraphicFramePr>
        <p:xfrm>
          <a:off x="578281" y="4321047"/>
          <a:ext cx="5295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8" name="Equation" r:id="rId12" imgW="5295900" imgH="533400" progId="Equation.DSMT4">
                  <p:embed/>
                </p:oleObj>
              </mc:Choice>
              <mc:Fallback>
                <p:oleObj name="Equation" r:id="rId12" imgW="52959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78281" y="4321047"/>
                        <a:ext cx="529590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242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Stationarity</a:t>
            </a:r>
            <a:endParaRPr lang="en-US" b="1" dirty="0" smtClean="0"/>
          </a:p>
          <a:p>
            <a:r>
              <a:rPr lang="en-US" u="sng" dirty="0" smtClean="0"/>
              <a:t>Strong </a:t>
            </a:r>
            <a:r>
              <a:rPr lang="en-US" u="sng" dirty="0" err="1" smtClean="0"/>
              <a:t>stationarity</a:t>
            </a:r>
            <a:r>
              <a:rPr lang="en-US" dirty="0" smtClean="0"/>
              <a:t>: time series model for </a:t>
            </a:r>
            <a:r>
              <a:rPr lang="en-US" i="1" dirty="0" err="1" smtClean="0"/>
              <a:t>Y</a:t>
            </a:r>
            <a:r>
              <a:rPr lang="en-US" i="1" baseline="-25000" dirty="0" err="1" smtClean="0"/>
              <a:t>t</a:t>
            </a:r>
            <a:r>
              <a:rPr lang="en-US" dirty="0" smtClean="0"/>
              <a:t> is stationary if all statistics remain unchanged after time shifts, i.e. remain unchanged for all </a:t>
            </a:r>
            <a:r>
              <a:rPr lang="en-US" i="1" dirty="0" smtClean="0"/>
              <a:t>Y</a:t>
            </a:r>
            <a:r>
              <a:rPr lang="en-US" i="1" baseline="-25000" dirty="0" smtClean="0"/>
              <a:t>t0+t</a:t>
            </a:r>
            <a:r>
              <a:rPr lang="en-US" dirty="0" smtClean="0"/>
              <a:t> for all possible </a:t>
            </a:r>
            <a:r>
              <a:rPr lang="en-US" i="1" dirty="0" smtClean="0"/>
              <a:t>t</a:t>
            </a:r>
            <a:r>
              <a:rPr lang="en-US" i="1" baseline="-25000" dirty="0" smtClean="0"/>
              <a:t>0</a:t>
            </a:r>
            <a:r>
              <a:rPr lang="en-US" dirty="0" smtClean="0"/>
              <a:t> (all moments are invariant)</a:t>
            </a:r>
            <a:endParaRPr lang="en-US" i="1" baseline="-25000" dirty="0"/>
          </a:p>
          <a:p>
            <a:endParaRPr lang="en-US" i="1" baseline="-25000" dirty="0" smtClean="0"/>
          </a:p>
          <a:p>
            <a:r>
              <a:rPr lang="en-US" u="sng" dirty="0" smtClean="0"/>
              <a:t>Weak </a:t>
            </a:r>
            <a:r>
              <a:rPr lang="en-US" u="sng" dirty="0" err="1" smtClean="0"/>
              <a:t>stationarity</a:t>
            </a:r>
            <a:r>
              <a:rPr lang="en-US" u="sng" dirty="0" smtClean="0"/>
              <a:t>:</a:t>
            </a:r>
            <a:r>
              <a:rPr lang="en-US" dirty="0" smtClean="0"/>
              <a:t> time series model for </a:t>
            </a:r>
            <a:r>
              <a:rPr lang="en-US" i="1" dirty="0" err="1"/>
              <a:t>Y</a:t>
            </a:r>
            <a:r>
              <a:rPr lang="en-US" i="1" baseline="-25000" dirty="0" err="1"/>
              <a:t>t</a:t>
            </a:r>
            <a:r>
              <a:rPr lang="en-US" dirty="0"/>
              <a:t> is stationary if </a:t>
            </a:r>
            <a:r>
              <a:rPr lang="en-US" dirty="0" smtClean="0"/>
              <a:t>the mean function is constant and auto-covariance is a function of difference of arguments (only mean and variance are invariant)</a:t>
            </a:r>
            <a:endParaRPr lang="en-US" u="sng" dirty="0" smtClean="0"/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8436841"/>
              </p:ext>
            </p:extLst>
          </p:nvPr>
        </p:nvGraphicFramePr>
        <p:xfrm>
          <a:off x="4584700" y="3175000"/>
          <a:ext cx="228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" name="Equation" r:id="rId4" imgW="228600" imgH="393700" progId="Equation.DSMT4">
                  <p:embed/>
                </p:oleObj>
              </mc:Choice>
              <mc:Fallback>
                <p:oleObj name="Equation" r:id="rId4" imgW="2286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84700" y="3175000"/>
                        <a:ext cx="2286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9227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White noise process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Why “white noise”?</a:t>
            </a:r>
          </a:p>
          <a:p>
            <a:pPr lvl="1"/>
            <a:r>
              <a:rPr lang="en-US" dirty="0" smtClean="0"/>
              <a:t>The spectral density function is equal for all frequencies, thus an equal mixture of all colors, which is equivalent to white light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7843370"/>
              </p:ext>
            </p:extLst>
          </p:nvPr>
        </p:nvGraphicFramePr>
        <p:xfrm>
          <a:off x="465950" y="1429300"/>
          <a:ext cx="26543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Equation" r:id="rId4" imgW="2654300" imgH="546100" progId="Equation.DSMT4">
                  <p:embed/>
                </p:oleObj>
              </mc:Choice>
              <mc:Fallback>
                <p:oleObj name="Equation" r:id="rId4" imgW="2654300" imgH="546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5950" y="1429300"/>
                        <a:ext cx="2654300" cy="54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2040" y="3677920"/>
            <a:ext cx="6979920" cy="318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726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Random walk process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Random walk incorporates stochastic innovation to the process at each time step</a:t>
            </a:r>
          </a:p>
          <a:p>
            <a:endParaRPr lang="en-US" dirty="0" smtClean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4497299"/>
              </p:ext>
            </p:extLst>
          </p:nvPr>
        </p:nvGraphicFramePr>
        <p:xfrm>
          <a:off x="447675" y="1417638"/>
          <a:ext cx="26543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name="Equation" r:id="rId3" imgW="2654300" imgH="1104900" progId="Equation.DSMT4">
                  <p:embed/>
                </p:oleObj>
              </mc:Choice>
              <mc:Fallback>
                <p:oleObj name="Equation" r:id="rId3" imgW="2654300" imgH="1104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7675" y="1417638"/>
                        <a:ext cx="2654300" cy="1104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502" y="3583350"/>
            <a:ext cx="6979920" cy="318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676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Autoregressive process</a:t>
            </a:r>
          </a:p>
          <a:p>
            <a:endParaRPr lang="en-US" dirty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7760148"/>
              </p:ext>
            </p:extLst>
          </p:nvPr>
        </p:nvGraphicFramePr>
        <p:xfrm>
          <a:off x="569041" y="1436720"/>
          <a:ext cx="33655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4" name="Equation" r:id="rId3" imgW="3365500" imgH="1155700" progId="Equation.DSMT4">
                  <p:embed/>
                </p:oleObj>
              </mc:Choice>
              <mc:Fallback>
                <p:oleObj name="Equation" r:id="rId3" imgW="3365500" imgH="1155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9041" y="1436720"/>
                        <a:ext cx="3365500" cy="1155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094" y="3026587"/>
            <a:ext cx="9144000" cy="346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472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Moving Average process</a:t>
            </a:r>
          </a:p>
          <a:p>
            <a:endParaRPr lang="en-US" dirty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8367942"/>
              </p:ext>
            </p:extLst>
          </p:nvPr>
        </p:nvGraphicFramePr>
        <p:xfrm>
          <a:off x="496756" y="1517780"/>
          <a:ext cx="34290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8" name="Equation" r:id="rId4" imgW="3429000" imgH="1155700" progId="Equation.DSMT4">
                  <p:embed/>
                </p:oleObj>
              </mc:Choice>
              <mc:Fallback>
                <p:oleObj name="Equation" r:id="rId4" imgW="3429000" imgH="1155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6756" y="1517780"/>
                        <a:ext cx="3429000" cy="1155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096" y="3039565"/>
            <a:ext cx="9144000" cy="346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35850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6242</TotalTime>
  <Words>733</Words>
  <Application>Microsoft Office PowerPoint</Application>
  <PresentationFormat>On-screen Show (4:3)</PresentationFormat>
  <Paragraphs>148</Paragraphs>
  <Slides>20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Times</vt:lpstr>
      <vt:lpstr>1_Office Theme</vt:lpstr>
      <vt:lpstr>Equation</vt:lpstr>
      <vt:lpstr>Lecture 3:  Temporal models</vt:lpstr>
      <vt:lpstr>Why start with time?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Temporal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Temporal models</vt:lpstr>
      <vt:lpstr>Temporal models</vt:lpstr>
    </vt:vector>
  </TitlesOfParts>
  <Company>NWFSC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 Likelihoods and linear models</dc:title>
  <dc:creator>Thorson, James</dc:creator>
  <cp:lastModifiedBy>Merrill Rudd</cp:lastModifiedBy>
  <cp:revision>101</cp:revision>
  <dcterms:created xsi:type="dcterms:W3CDTF">2015-12-08T21:28:56Z</dcterms:created>
  <dcterms:modified xsi:type="dcterms:W3CDTF">2016-04-12T17:20:30Z</dcterms:modified>
</cp:coreProperties>
</file>