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66" r:id="rId2"/>
    <p:sldId id="290" r:id="rId3"/>
    <p:sldId id="300" r:id="rId4"/>
    <p:sldId id="295" r:id="rId5"/>
    <p:sldId id="301" r:id="rId6"/>
    <p:sldId id="302" r:id="rId7"/>
    <p:sldId id="321" r:id="rId8"/>
    <p:sldId id="303" r:id="rId9"/>
    <p:sldId id="315" r:id="rId10"/>
    <p:sldId id="316" r:id="rId11"/>
    <p:sldId id="310" r:id="rId12"/>
    <p:sldId id="304" r:id="rId13"/>
    <p:sldId id="318" r:id="rId14"/>
    <p:sldId id="312" r:id="rId15"/>
    <p:sldId id="313" r:id="rId16"/>
    <p:sldId id="305" r:id="rId17"/>
    <p:sldId id="306" r:id="rId18"/>
    <p:sldId id="309" r:id="rId19"/>
    <p:sldId id="320" r:id="rId20"/>
    <p:sldId id="323" r:id="rId21"/>
    <p:sldId id="324" r:id="rId22"/>
    <p:sldId id="322" r:id="rId23"/>
    <p:sldId id="325" r:id="rId24"/>
    <p:sldId id="32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1118" autoAdjust="0"/>
  </p:normalViewPr>
  <p:slideViewPr>
    <p:cSldViewPr snapToGrid="0">
      <p:cViewPr varScale="1">
        <p:scale>
          <a:sx n="62" d="100"/>
          <a:sy n="62" d="100"/>
        </p:scale>
        <p:origin x="2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</a:t>
            </a:r>
            <a:r>
              <a:rPr lang="en-US" baseline="0" dirty="0" smtClean="0"/>
              <a:t> for general exam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12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Consistency</a:t>
            </a:r>
            <a:r>
              <a:rPr lang="en-US" baseline="0" dirty="0" smtClean="0"/>
              <a:t> – as sample size goes to infinity, the bias goes to zero</a:t>
            </a:r>
          </a:p>
          <a:p>
            <a:r>
              <a:rPr lang="en-US" baseline="0" dirty="0" smtClean="0"/>
              <a:t>Maximum likelihood guarantees that as sample size goes to infinity – will get good approximation of your system given the incorrect model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Maximum likelihood – easy to do!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Asymptotically – if you repeat your experiment, the estimates will follow a normal distribution around the true value (multivariate normal)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Can get an estimate of the uncertainty of your estimate in the likelihood function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** need to know this to sound credible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5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 of random variables – statement is true regardless</a:t>
            </a:r>
            <a:r>
              <a:rPr lang="en-US" baseline="0" dirty="0" smtClean="0"/>
              <a:t> of what’s happening with epsilon and y</a:t>
            </a:r>
          </a:p>
          <a:p>
            <a:r>
              <a:rPr lang="en-US" baseline="0" dirty="0" smtClean="0"/>
              <a:t>Epsilon could be truly independent from what’s happening in the system – would drop out (don’t lose out by adding in potential other things that could be influencing)</a:t>
            </a:r>
          </a:p>
          <a:p>
            <a:endParaRPr lang="en-US" dirty="0" smtClean="0"/>
          </a:p>
          <a:p>
            <a:r>
              <a:rPr lang="en-US" dirty="0" smtClean="0"/>
              <a:t>Law of total probability – take the integral (margin)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Marginalizing across random</a:t>
            </a:r>
            <a:r>
              <a:rPr lang="en-US" baseline="0" dirty="0" smtClean="0"/>
              <a:t> effects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Integral – weighted average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Mixed effects – math way of taking weighted average across unknown things</a:t>
            </a:r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  <a:p>
            <a:pPr marL="0" lvl="0" indent="0">
              <a:buFontTx/>
              <a:buNone/>
            </a:pPr>
            <a:r>
              <a:rPr lang="en-US" baseline="0" dirty="0" smtClean="0"/>
              <a:t>Random effects – brute force spatial distribution – fitting model to get a mean, and then estimate random effects across spatial areas (negative if they exist, positive if it is exists, zero if at mean)</a:t>
            </a:r>
          </a:p>
          <a:p>
            <a:pPr marL="0" lvl="0" indent="0">
              <a:buFontTx/>
              <a:buNone/>
            </a:pPr>
            <a:r>
              <a:rPr lang="en-US" baseline="0" dirty="0" smtClean="0"/>
              <a:t>- More elegant ways to incorporate spatial differences than random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38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Exchangeable – can put</a:t>
            </a:r>
            <a:r>
              <a:rPr lang="en-US" baseline="0" dirty="0" smtClean="0"/>
              <a:t> structure on distribution of epsilons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More general version of independent identically distributed (</a:t>
            </a:r>
            <a:r>
              <a:rPr lang="en-US" baseline="0" dirty="0" err="1" smtClean="0"/>
              <a:t>iid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Fixed effect – has a true value in the world, estimate a single value without assuming it follows a distribution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0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Shrinkage</a:t>
            </a:r>
            <a:r>
              <a:rPr lang="en-US" baseline="0" dirty="0" smtClean="0"/>
              <a:t> – random effects often does better at predicting than a fixed effects model – makes them more precise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04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Empirical Bayes prediction of random effects –</a:t>
            </a:r>
          </a:p>
          <a:p>
            <a:r>
              <a:rPr lang="en-US" dirty="0" smtClean="0"/>
              <a:t>Maximum likelihood – estimating fixed effects,</a:t>
            </a:r>
            <a:r>
              <a:rPr lang="en-US" baseline="0" dirty="0" smtClean="0"/>
              <a:t> no claim about estimating random effects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Just a random variable we are putting in to help estimate the fixed effects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Good estimator for the random effects – value of them that maximizes joint probability of fixed effects you already estimated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Penalized likelihood – jointly estimating fixed and random effects – simultaneously estimating joint likelihood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statistical basis for this estimator, known to be biased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Replace penalized likelihood with known deficiencies – with Empirical Bayes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02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Laplace breaks down when distribution</a:t>
            </a:r>
            <a:r>
              <a:rPr lang="en-US" baseline="0" dirty="0" smtClean="0"/>
              <a:t> of random effects is not normal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59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line is the Laplace</a:t>
            </a:r>
            <a:r>
              <a:rPr lang="en-US" baseline="0" dirty="0" smtClean="0"/>
              <a:t> approximation of the first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4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Introduction to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2:  Mixed-effects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5,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 smtClean="0"/>
                  <a:t>Stein’s </a:t>
                </a:r>
                <a:r>
                  <a:rPr lang="en-US" sz="3200" b="1" dirty="0"/>
                  <a:t>paradox </a:t>
                </a:r>
              </a:p>
              <a:p>
                <a:r>
                  <a:rPr lang="en-US" dirty="0" smtClean="0"/>
                  <a:t>Why is this a paradox?</a:t>
                </a:r>
              </a:p>
              <a:p>
                <a:pPr lvl="1"/>
                <a:r>
                  <a:rPr lang="en-US" dirty="0" smtClean="0"/>
                  <a:t>No reference to things being pooled!</a:t>
                </a:r>
                <a:endParaRPr lang="en-US" dirty="0"/>
              </a:p>
              <a:p>
                <a:pPr lvl="1" indent="-342900"/>
                <a:r>
                  <a:rPr lang="en-US" dirty="0" smtClean="0"/>
                  <a:t>Say we have three batters, and the proportion of Japanese-made cars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Batting and car-sales averages 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0.3,0.35,0.4,0.2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dirty="0" smtClean="0"/>
                  <a:t>:  Best prediction of future probability of hit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 smtClean="0"/>
              </a:p>
              <a:p>
                <a:pPr lvl="3" indent="-342900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is the magnitude of shrinkage,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 smtClean="0"/>
              </a:p>
              <a:p>
                <a:pPr lvl="1" indent="-342900"/>
                <a:r>
                  <a:rPr lang="en-US" dirty="0" smtClean="0"/>
                  <a:t>Works regardless of definition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dirty="0" smtClean="0"/>
              </a:p>
              <a:p>
                <a:pPr lvl="2" indent="-342900"/>
                <a:r>
                  <a:rPr lang="en-US" dirty="0" smtClean="0"/>
                  <a:t>Contamination leads to lower shrinkage on average,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 r="-11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Predicting random variables</a:t>
                </a:r>
              </a:p>
              <a:p>
                <a:pPr lvl="1"/>
                <a:r>
                  <a:rPr lang="en-US" i="1" dirty="0" smtClean="0"/>
                  <a:t>Empirical Bayes – </a:t>
                </a:r>
                <a:r>
                  <a:rPr lang="en-US" dirty="0" smtClean="0"/>
                  <a:t>Predict random variables </a:t>
                </a:r>
                <a:r>
                  <a:rPr lang="el-GR" dirty="0" smtClean="0"/>
                  <a:t>ε</a:t>
                </a:r>
                <a:r>
                  <a:rPr lang="en-US" dirty="0" smtClean="0"/>
                  <a:t> via fixed values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 smtClean="0"/>
                  <a:t> is the maximum likelihood estimate of fixed effects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 smtClean="0"/>
                  <a:t>Fisheries has historically used “penalized likelihood” (Ludwig and Walters 1981)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… but this precludes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 r="-10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3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600" b="1" dirty="0" smtClean="0"/>
                  <a:t>Estimation</a:t>
                </a:r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|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>
                    <a:latin typeface="Cambria Math"/>
                  </a:rPr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is the likelihood</a:t>
                </a:r>
              </a:p>
              <a:p>
                <a:pPr lvl="1"/>
                <a:r>
                  <a:rPr lang="en-US" dirty="0" err="1" smtClean="0">
                    <a:ea typeface="Cambria Math"/>
                  </a:rPr>
                  <a:t>Pr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the hyper-distribution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is the “penalized likelihood”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8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do we estimate the marginal likelihood?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“Hierarchical Bayes”</a:t>
            </a:r>
          </a:p>
          <a:p>
            <a:pPr lvl="1" indent="-342900"/>
            <a:r>
              <a:rPr lang="en-US" dirty="0" smtClean="0"/>
              <a:t>Generally involves MCMC</a:t>
            </a:r>
          </a:p>
          <a:p>
            <a:pPr lvl="1" indent="-342900"/>
            <a:r>
              <a:rPr lang="en-US" dirty="0" smtClean="0"/>
              <a:t>Already integrating across parameters, so integrates across latent variables automatically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“Maximum marginal likelihood”</a:t>
            </a:r>
          </a:p>
          <a:p>
            <a:pPr lvl="1" indent="-342900"/>
            <a:r>
              <a:rPr lang="en-US" dirty="0" smtClean="0"/>
              <a:t>Use the “Laplace approximation” to approximate integral</a:t>
            </a:r>
          </a:p>
          <a:p>
            <a:pPr lvl="1" indent="-342900"/>
            <a:r>
              <a:rPr lang="en-US" dirty="0" smtClean="0"/>
              <a:t>Use alternating estimation of fixed and random effects</a:t>
            </a:r>
          </a:p>
          <a:p>
            <a:pPr lvl="2" indent="-342900"/>
            <a:r>
              <a:rPr lang="en-US" dirty="0" smtClean="0"/>
              <a:t>“Inner optimization” – Optimize random effects given fixed effects</a:t>
            </a:r>
          </a:p>
          <a:p>
            <a:pPr lvl="2" indent="-342900"/>
            <a:r>
              <a:rPr lang="en-US" dirty="0" smtClean="0"/>
              <a:t>“Outer optimization” – Optimize fixed effects given random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1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Laplace approximation</a:t>
                </a:r>
              </a:p>
              <a:p>
                <a:pPr lvl="1" indent="-342900"/>
                <a:r>
                  <a:rPr lang="en-US" dirty="0"/>
                  <a:t>Define joint log-likelihood: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Taylor series expansion of joint log-likelihood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Evaluate Taylor series around “inner maximum”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Approximate joint likelihood via Taylor series expansion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′′(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vl="1" indent="-342900"/>
                <a:r>
                  <a:rPr lang="en-US" dirty="0" smtClean="0"/>
                  <a:t>Integrate both sides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i="1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p>
                      </m:sSup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′′(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Looks like a normal distribution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</m:oMath>
                </a14:m>
                <a:r>
                  <a:rPr lang="en-US" dirty="0" smtClean="0"/>
                  <a:t> is the mean of the normal distribution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′′(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the covariance of the normal distribution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71" t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4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sz="6000" b="1" dirty="0" smtClean="0"/>
                  <a:t>Chi-squared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4000" dirty="0" smtClean="0"/>
                  <a:t>Taking derivatives: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∝−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4000" dirty="0" smtClean="0"/>
                  <a:t>Solving for mode and Hessian: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−2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4000" dirty="0" smtClean="0"/>
                  <a:t>Hence: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∝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−2, 2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31" t="-28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9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9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Bottom line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 indent="-342900"/>
                <a:r>
                  <a:rPr lang="en-US" dirty="0" smtClean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Definitions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the marginal log-likelihood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is the joint likelihood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  <m:r>
                      <a:rPr lang="en-US" b="1">
                        <a:latin typeface="Cambria Math"/>
                        <a:ea typeface="Cambria Math"/>
                      </a:rPr>
                      <m:t>𝐇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is the determinant of the Hessian matrix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8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Steps during optimization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Write joint log-likelihood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 smtClean="0"/>
                  <a:t> in CPP file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Choose initial values 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 and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“Inner optimization” – Optimize random effects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held constant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sz="2000" dirty="0" smtClean="0"/>
                  <a:t>Calculate Laplace approx. for marginal likelihood of fixed effects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2000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2000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 smtClean="0">
                  <a:ea typeface="Cambria Math"/>
                </a:endParaRPr>
              </a:p>
              <a:p>
                <a:pPr lvl="1"/>
                <a:r>
                  <a:rPr lang="en-US" sz="1800" dirty="0" smtClean="0"/>
                  <a:t>TMB also provides the gradient of the penalized likelihood with respect to fixed effects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US" sz="2000" dirty="0" smtClean="0"/>
                  <a:t>“Outer optimization” – Repeat steps 2-3</a:t>
                </a:r>
              </a:p>
              <a:p>
                <a:pPr lvl="1"/>
                <a:r>
                  <a:rPr lang="en-US" sz="1800" dirty="0" smtClean="0"/>
                  <a:t>Outer optimization is done in R using the function value and gradient provided by TMB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3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1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 smtClean="0"/>
                  <a:t>Generalized linear mixed model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solidFill>
                      <a:schemeClr val="tx1"/>
                    </a:solidFill>
                  </a:rPr>
                  <a:t>Specify distribution for response variable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Specify function for expected value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solidFill>
                      <a:schemeClr val="tx1"/>
                    </a:solidFill>
                  </a:rPr>
                  <a:t>Specify distribution for random effects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aseline="30000" dirty="0">
                  <a:solidFill>
                    <a:schemeClr val="tx1"/>
                  </a:solidFill>
                </a:endParaRPr>
              </a:p>
              <a:p>
                <a:pPr marL="571500" indent="-514350"/>
                <a:endParaRPr lang="en-US" sz="3600" dirty="0" smtClean="0"/>
              </a:p>
              <a:p>
                <a:pPr marL="57150" indent="0">
                  <a:buNone/>
                </a:pPr>
                <a:r>
                  <a:rPr lang="en-US" sz="3600" dirty="0" smtClean="0"/>
                  <a:t>=	General linear model + mixed effect(s)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1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estimate things?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a model</a:t>
            </a:r>
          </a:p>
          <a:p>
            <a:pPr marL="857250" lvl="1" indent="-457200"/>
            <a:r>
              <a:rPr lang="en-US" dirty="0" smtClean="0"/>
              <a:t>Function generating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plausible values for any unknown parameters</a:t>
            </a:r>
          </a:p>
          <a:p>
            <a:pPr marL="857250" lvl="1" indent="-457200"/>
            <a:r>
              <a:rPr lang="en-US" dirty="0" smtClean="0"/>
              <a:t>Maximize probability of observations given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Assess uncertainty</a:t>
            </a:r>
          </a:p>
          <a:p>
            <a:pPr marL="857250" lvl="1" indent="-457200"/>
            <a:r>
              <a:rPr lang="en-US" dirty="0" smtClean="0"/>
              <a:t>Explore function around plausible values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b="1" dirty="0" smtClean="0"/>
                  <a:t>Shrinkage</a:t>
                </a:r>
              </a:p>
              <a:p>
                <a:r>
                  <a:rPr lang="en-US" dirty="0" smtClean="0"/>
                  <a:t>Suppose you have density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for site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You assume the following model: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𝑤𝑖𝑡h𝑖𝑛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𝑎𝑚𝑜𝑛𝑔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Three fixed effects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𝑤𝑖𝑡h𝑖𝑛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𝑎𝑚𝑜𝑛𝑔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random effects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2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3600" b="1" dirty="0" smtClean="0"/>
                  <a:t>Shrinkage</a:t>
                </a:r>
              </a:p>
              <a:p>
                <a:r>
                  <a:rPr lang="en-US" dirty="0" smtClean="0"/>
                  <a:t>Estimated random effects are weighted average of:</a:t>
                </a:r>
              </a:p>
              <a:p>
                <a:pPr lvl="1"/>
                <a:r>
                  <a:rPr lang="en-US" dirty="0" smtClean="0"/>
                  <a:t>Optimal predictor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𝑎𝑚𝑜𝑛𝑔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𝑤𝑖𝑡h𝑖𝑛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And where 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𝑎𝑚𝑜𝑛𝑔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is the variance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among groups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𝑤𝑖𝑡h𝑖𝑛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is the variance of density samples within a given group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is the sample mean for group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j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dirty="0" smtClean="0"/>
                  <a:t> is the sample mean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for all groups</a:t>
                </a: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3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93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[Look at code]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95296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Separability</a:t>
                </a:r>
              </a:p>
              <a:p>
                <a:r>
                  <a:rPr lang="en-US" dirty="0" smtClean="0"/>
                  <a:t>What if different components of the model are statistically independent?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Examples:</a:t>
                </a:r>
              </a:p>
              <a:p>
                <a:pPr lvl="1"/>
                <a:r>
                  <a:rPr lang="en-US" dirty="0" smtClean="0"/>
                  <a:t>Overdispersed samples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independent conditional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3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Separability</a:t>
                </a:r>
              </a:p>
              <a:p>
                <a:r>
                  <a:rPr lang="en-US" dirty="0" smtClean="0"/>
                  <a:t>Then we can factor the integral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we replace a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-dimensional integral with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1-dimenstional integrals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Uses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Meta-analysis: species are often independent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Time series: years are often “conditionally” independent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3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Laws of probability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Axiom of conditional probability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/>
                <a:r>
                  <a:rPr lang="en-US" dirty="0" smtClean="0"/>
                  <a:t>Often easier to specify conditional probabilities than joint probabilities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Law of total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Used when justifying hierarchical models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2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your specified probability distribution</a:t>
                </a:r>
              </a:p>
              <a:p>
                <a:pPr marL="571500" indent="-514350">
                  <a:buAutoNum type="arabicPeriod"/>
                </a:pPr>
                <a:endParaRPr lang="en-US" dirty="0" smtClean="0"/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 (correct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 (incorrect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Asymptotic normality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60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Problem:</a:t>
            </a:r>
          </a:p>
          <a:p>
            <a:pPr marL="0" indent="0" algn="ctr">
              <a:buNone/>
            </a:pPr>
            <a:r>
              <a:rPr lang="en-US" dirty="0" smtClean="0"/>
              <a:t>We often can’t write the probability of data given parameters</a:t>
            </a:r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Tag-recapture</a:t>
            </a:r>
          </a:p>
          <a:p>
            <a:pPr lvl="2" indent="-342900"/>
            <a:r>
              <a:rPr lang="en-US" dirty="0" smtClean="0"/>
              <a:t>What’s the probability of tagging an animal in 2008, seeing it again in 2010 and 2011, and then never seeing it again?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Time-series</a:t>
            </a:r>
          </a:p>
          <a:p>
            <a:pPr lvl="2" indent="-342900"/>
            <a:r>
              <a:rPr lang="en-US" dirty="0" smtClean="0"/>
              <a:t>What’s the probability distribution for escapement of chinook salmon in the snake river in 2011, given that you’ve sampled escapement from 1980-2010?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Occupancy </a:t>
            </a:r>
          </a:p>
          <a:p>
            <a:pPr lvl="2" indent="-342900"/>
            <a:r>
              <a:rPr lang="en-US" dirty="0" smtClean="0"/>
              <a:t>Three volunteers look for an endangered butterfly at a site, and only two find it.  These volunteers sample at a new site, and none see the butterfly.  What is the probability that is present but wasn’t detected?</a:t>
            </a:r>
          </a:p>
          <a:p>
            <a:pPr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9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Solution:</a:t>
                </a:r>
              </a:p>
              <a:p>
                <a:r>
                  <a:rPr lang="en-US" dirty="0"/>
                  <a:t>Introduce “latent”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:r>
                  <a:rPr lang="el-GR" dirty="0"/>
                  <a:t>ε</a:t>
                </a:r>
                <a:r>
                  <a:rPr lang="en-US" dirty="0"/>
                  <a:t> is a unobserved random variable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is a “prior” or “hyper-distribution” for latent </a:t>
                </a:r>
                <a:r>
                  <a:rPr lang="en-US" dirty="0" smtClean="0"/>
                  <a:t>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 smtClean="0"/>
                  <a:t> is sometimes called “augmented data”</a:t>
                </a:r>
              </a:p>
              <a:p>
                <a:pPr lvl="2"/>
                <a:r>
                  <a:rPr lang="en-US" dirty="0" smtClean="0"/>
                  <a:t>Left side of the joint-likelihood</a:t>
                </a:r>
                <a:endParaRPr lang="en-US" dirty="0"/>
              </a:p>
              <a:p>
                <a:r>
                  <a:rPr lang="en-US" dirty="0"/>
                  <a:t>Calculate the marginal likelihood of parameters when integrating across random effects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i="1" dirty="0" smtClean="0"/>
                  <a:t>Marginalize – take a weighted average of likelihoods, where weights are given according to the probability of random effects,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0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5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Definitions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0" y="1600200"/>
          <a:ext cx="86106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Term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Definition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Random effect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Coefficient that is “exchangeable”</a:t>
                      </a:r>
                      <a:r>
                        <a:rPr lang="en-US" sz="2000" baseline="0" dirty="0" smtClean="0"/>
                        <a:t> with one or more other coefficients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Distribution for “exchangeable”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Exchangeable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 information is available to distinguish</a:t>
                      </a:r>
                      <a:r>
                        <a:rPr lang="en-US" sz="2000" baseline="0" dirty="0" smtClean="0"/>
                        <a:t> between residual variability in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Fixed effect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Coefficient</a:t>
                      </a:r>
                      <a:r>
                        <a:rPr lang="en-US" sz="2000" baseline="0" dirty="0" smtClean="0"/>
                        <a:t> that is not exchangeable with others, and which hence is estimated without a </a:t>
                      </a:r>
                      <a:r>
                        <a:rPr lang="en-US" sz="2000" baseline="0" dirty="0" err="1" smtClean="0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Mixed-effect model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Model</a:t>
                      </a:r>
                      <a:r>
                        <a:rPr lang="en-US" sz="2000" baseline="0" dirty="0" smtClean="0"/>
                        <a:t> with both fixed and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30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Why would you make a hierarchy of parameters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Biological intuition – Formulate models based on knowledge of constituent parts (Burnham and Anderson 2008)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Variance partitioning – Separate different sources of variability (e.g., measurement errors!)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Shrinkage – Often improve precision from assuming parameters arise from a distribution</a:t>
            </a:r>
          </a:p>
          <a:p>
            <a:pPr marL="914400" lvl="1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6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 smtClean="0"/>
                  <a:t>Stein’s </a:t>
                </a:r>
                <a:r>
                  <a:rPr lang="en-US" sz="3200" b="1" dirty="0"/>
                  <a:t>paradox </a:t>
                </a:r>
              </a:p>
              <a:p>
                <a:r>
                  <a:rPr lang="en-US" dirty="0" smtClean="0"/>
                  <a:t>Pooling </a:t>
                </a:r>
                <a:r>
                  <a:rPr lang="en-US" dirty="0"/>
                  <a:t>parameters towards a mean will be more accurate on </a:t>
                </a:r>
                <a:r>
                  <a:rPr lang="en-US" dirty="0" smtClean="0"/>
                  <a:t>average </a:t>
                </a:r>
                <a:r>
                  <a:rPr lang="en-US" dirty="0"/>
                  <a:t>(</a:t>
                </a:r>
                <a:r>
                  <a:rPr lang="en-US" dirty="0" err="1"/>
                  <a:t>Efron</a:t>
                </a:r>
                <a:r>
                  <a:rPr lang="en-US" dirty="0"/>
                  <a:t> and Morris 1977)</a:t>
                </a:r>
              </a:p>
              <a:p>
                <a:pPr lvl="1" indent="-342900"/>
                <a:r>
                  <a:rPr lang="en-US" dirty="0" smtClean="0"/>
                  <a:t>Say we have a batter with 100 at bats, and 35 hits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:  Batting average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=0.35)</a:t>
                </a:r>
                <a:endParaRPr lang="en-US" dirty="0"/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:  Best prediction of future probability of hit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=0.35)</a:t>
                </a:r>
              </a:p>
              <a:p>
                <a:pPr lvl="1" indent="-342900"/>
                <a:r>
                  <a:rPr lang="en-US" dirty="0" smtClean="0"/>
                  <a:t>Say we have three batters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Batting average 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0.3,0.35,0.4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dirty="0" smtClean="0"/>
                  <a:t>:  Best prediction of future probability of hit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 smtClean="0"/>
              </a:p>
              <a:p>
                <a:pPr lvl="3" indent="-342900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is the magnitude of shrinkage,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 r="-12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3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1032</TotalTime>
  <Words>978</Words>
  <Application>Microsoft Office PowerPoint</Application>
  <PresentationFormat>On-screen Show (4:3)</PresentationFormat>
  <Paragraphs>264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1_Office Theme</vt:lpstr>
      <vt:lpstr>Lecture 2:  Mixed-effects models</vt:lpstr>
      <vt:lpstr>How do we estimate things?</vt:lpstr>
      <vt:lpstr>PowerPoint Presentation</vt:lpstr>
      <vt:lpstr>PowerPoint Presentation</vt:lpstr>
      <vt:lpstr>Likelihood statistics</vt:lpstr>
      <vt:lpstr>Likelihood statistics</vt:lpstr>
      <vt:lpstr>PowerPoint Presentation</vt:lpstr>
      <vt:lpstr>Likelihood statistics</vt:lpstr>
      <vt:lpstr>Likelihood statistics</vt:lpstr>
      <vt:lpstr>Likelihood statistics</vt:lpstr>
      <vt:lpstr>Likelihood statistics</vt:lpstr>
      <vt:lpstr>Likelihood statistics</vt:lpstr>
      <vt:lpstr>PowerPoint Presentation</vt:lpstr>
      <vt:lpstr>Likelihood statistics</vt:lpstr>
      <vt:lpstr>Likelihood statistics</vt:lpstr>
      <vt:lpstr>PowerPoint Presentation</vt:lpstr>
      <vt:lpstr>Likelihood statistics</vt:lpstr>
      <vt:lpstr>TMB</vt:lpstr>
      <vt:lpstr>PowerPoint Presentation</vt:lpstr>
      <vt:lpstr>PowerPoint Presentation</vt:lpstr>
      <vt:lpstr>PowerPoint Presentation</vt:lpstr>
      <vt:lpstr>PowerPoint Presentation</vt:lpstr>
      <vt:lpstr>Likelihood statistics</vt:lpstr>
      <vt:lpstr>Likelihood statistics</vt:lpstr>
    </vt:vector>
  </TitlesOfParts>
  <Company>NWFSC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Merrill Rudd</cp:lastModifiedBy>
  <cp:revision>56</cp:revision>
  <dcterms:created xsi:type="dcterms:W3CDTF">2015-12-08T21:28:56Z</dcterms:created>
  <dcterms:modified xsi:type="dcterms:W3CDTF">2016-04-05T18:01:15Z</dcterms:modified>
</cp:coreProperties>
</file>