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66" r:id="rId2"/>
    <p:sldId id="277" r:id="rId3"/>
    <p:sldId id="282" r:id="rId4"/>
    <p:sldId id="281" r:id="rId5"/>
    <p:sldId id="280" r:id="rId6"/>
    <p:sldId id="285" r:id="rId7"/>
    <p:sldId id="278" r:id="rId8"/>
    <p:sldId id="275" r:id="rId9"/>
    <p:sldId id="276" r:id="rId10"/>
    <p:sldId id="286" r:id="rId11"/>
    <p:sldId id="284" r:id="rId12"/>
    <p:sldId id="283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9100" autoAdjust="0"/>
  </p:normalViewPr>
  <p:slideViewPr>
    <p:cSldViewPr snapToGrid="0">
      <p:cViewPr varScale="1">
        <p:scale>
          <a:sx n="69" d="100"/>
          <a:sy n="69" d="100"/>
        </p:scale>
        <p:origin x="18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30" d="100"/>
          <a:sy n="130" d="100"/>
        </p:scale>
        <p:origin x="29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Match up conceptual parameters</a:t>
            </a:r>
            <a:r>
              <a:rPr lang="en-US" baseline="0" dirty="0" smtClean="0"/>
              <a:t> to parameters we’re estimating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Kroencker</a:t>
            </a:r>
            <a:r>
              <a:rPr lang="en-US" baseline="0" dirty="0" smtClean="0"/>
              <a:t> product – spatial variance * time variance</a:t>
            </a:r>
          </a:p>
          <a:p>
            <a:r>
              <a:rPr lang="en-US" baseline="0" dirty="0" smtClean="0"/>
              <a:t>C is correlation matrix with unit variance</a:t>
            </a:r>
          </a:p>
          <a:p>
            <a:r>
              <a:rPr lang="en-US" baseline="0" dirty="0" smtClean="0"/>
              <a:t>“decorrelation distance” </a:t>
            </a:r>
            <a:r>
              <a:rPr lang="en-US" baseline="0" dirty="0" smtClean="0">
                <a:sym typeface="Wingdings" panose="05000000000000000000" pitchFamily="2" charset="2"/>
              </a:rPr>
              <a:t> range parameter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C(omega) has different kappa value from C(epsilon) ---- for teaching purposes, using same kappa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Jointly model process error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4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 epsilon</a:t>
            </a:r>
            <a:r>
              <a:rPr lang="en-US" baseline="0" dirty="0" smtClean="0"/>
              <a:t> vs. density as being random</a:t>
            </a:r>
          </a:p>
          <a:p>
            <a:r>
              <a:rPr lang="en-US" baseline="0" dirty="0" smtClean="0"/>
              <a:t>Third parameterization would be joint process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18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temporal effect</a:t>
            </a:r>
          </a:p>
          <a:p>
            <a:r>
              <a:rPr lang="en-US" dirty="0" smtClean="0"/>
              <a:t>Yes spatial effect</a:t>
            </a:r>
          </a:p>
          <a:p>
            <a:r>
              <a:rPr lang="en-US" dirty="0" smtClean="0"/>
              <a:t>Yes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spatio</a:t>
            </a:r>
            <a:r>
              <a:rPr lang="en-US" baseline="0" dirty="0" smtClean="0"/>
              <a:t>-temporal effect (smoothed)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0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7:  </a:t>
            </a:r>
            <a:r>
              <a:rPr lang="en-US" dirty="0" err="1" smtClean="0"/>
              <a:t>Spatio</a:t>
            </a:r>
            <a:r>
              <a:rPr lang="en-US" dirty="0" smtClean="0"/>
              <a:t>-temporal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12,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REVIEW: Four ways to code 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1. 	</a:t>
                </a:r>
                <a:r>
                  <a:rPr lang="en-US" b="1" dirty="0" smtClean="0"/>
                  <a:t>Stochastic process</a:t>
                </a:r>
              </a:p>
              <a:p>
                <a:pPr marL="4000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𝑵𝒐𝒓𝒎𝒂𝒍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sub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i="1" dirty="0"/>
              </a:p>
              <a:p>
                <a:pPr marL="400050" lvl="1" indent="0">
                  <a:buNone/>
                </a:pPr>
                <a:r>
                  <a:rPr lang="en-US" dirty="0" smtClean="0"/>
                  <a:t>2. 	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Via precision matrix Q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b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  <m:r>
                                <a:rPr lang="en-US" b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400050" lvl="1" indent="0">
                  <a:buNone/>
                </a:pP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3.  	Via multivariate normal density function in TMB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4. 	</a:t>
                </a:r>
                <a:r>
                  <a:rPr lang="en-US" b="1" dirty="0" smtClean="0"/>
                  <a:t>Via autoregressive function in TMB</a:t>
                </a:r>
                <a:endParaRPr lang="en-US" b="1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400050" lvl="1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98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Without spatial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With spatial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2142" y="1397000"/>
              <a:ext cx="8500260" cy="21729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xmlns="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xmlns="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xmlns="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xmlns="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xmlns="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08028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9352806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60499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47740"/>
                  </p:ext>
                </p:extLst>
              </p:nvPr>
            </p:nvGraphicFramePr>
            <p:xfrm>
              <a:off x="212142" y="1397000"/>
              <a:ext cx="8500260" cy="21729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208197" r="-208982" b="-3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208197" r="-102907" b="-3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208197" r="-1143" b="-391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6375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179048" r="-208982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179048" r="-102907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179048" r="-1143" b="-12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422847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79" t="-424638" r="-208982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360" t="-424638" r="-102907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43" t="-424638" r="-1143" b="-94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21870" y="4329176"/>
              <a:ext cx="8500260" cy="22719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xmlns="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xmlns="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xmlns="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xmlns="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xmlns="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865784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2508028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𝑏𝑦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𝑓𝑎𝑐𝑡𝑜𝑟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9352806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 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𝑓𝑎𝑐𝑡𝑜𝑟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gam</m:t>
                                </m:r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~1+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sz="11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760499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149492"/>
                  </p:ext>
                </p:extLst>
              </p:nvPr>
            </p:nvGraphicFramePr>
            <p:xfrm>
              <a:off x="321870" y="4329176"/>
              <a:ext cx="8500260" cy="22719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725">
                      <a:extLst>
                        <a:ext uri="{9D8B030D-6E8A-4147-A177-3AD203B41FA5}">
                          <a16:colId xmlns:a16="http://schemas.microsoft.com/office/drawing/2014/main" val="1044793742"/>
                        </a:ext>
                      </a:extLst>
                    </a:gridCol>
                    <a:gridCol w="1455725">
                      <a:extLst>
                        <a:ext uri="{9D8B030D-6E8A-4147-A177-3AD203B41FA5}">
                          <a16:colId xmlns:a16="http://schemas.microsoft.com/office/drawing/2014/main" val="1247232197"/>
                        </a:ext>
                      </a:extLst>
                    </a:gridCol>
                    <a:gridCol w="2033626">
                      <a:extLst>
                        <a:ext uri="{9D8B030D-6E8A-4147-A177-3AD203B41FA5}">
                          <a16:colId xmlns:a16="http://schemas.microsoft.com/office/drawing/2014/main" val="2025888858"/>
                        </a:ext>
                      </a:extLst>
                    </a:gridCol>
                    <a:gridCol w="2099462">
                      <a:extLst>
                        <a:ext uri="{9D8B030D-6E8A-4147-A177-3AD203B41FA5}">
                          <a16:colId xmlns:a16="http://schemas.microsoft.com/office/drawing/2014/main" val="2119540534"/>
                        </a:ext>
                      </a:extLst>
                    </a:gridCol>
                    <a:gridCol w="2128722">
                      <a:extLst>
                        <a:ext uri="{9D8B030D-6E8A-4147-A177-3AD203B41FA5}">
                          <a16:colId xmlns:a16="http://schemas.microsoft.com/office/drawing/2014/main" val="22629015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Temporal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9236068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tx1"/>
                              </a:solidFill>
                            </a:rPr>
                            <a:t>Spatio</a:t>
                          </a:r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-temporal</a:t>
                          </a:r>
                          <a:r>
                            <a:rPr lang="en-US" b="1" baseline="0" dirty="0" smtClean="0">
                              <a:solidFill>
                                <a:schemeClr val="tx1"/>
                              </a:solidFill>
                            </a:rPr>
                            <a:t> effect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578407"/>
                      </a:ext>
                    </a:extLst>
                  </a:tr>
                  <a:tr h="46990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0479" t="-164935" r="-208982" b="-3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4360" t="-164935" r="-102907" b="-3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143" t="-164935" r="-1143" b="-310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802862"/>
                      </a:ext>
                    </a:extLst>
                  </a:tr>
                  <a:tr h="637540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Independent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0479" t="-194286" r="-208982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4360" t="-194286" r="-102907" b="-12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143" t="-194286" r="-1143" b="-12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3528068"/>
                      </a:ext>
                    </a:extLst>
                  </a:tr>
                  <a:tr h="422847">
                    <a:tc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Smoothed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0479" t="-447826" r="-208982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4360" t="-447826" r="-102907" b="-942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143" t="-447826" r="-1143" b="-942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04995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916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to do if you have 1000s of unique locations?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a bigger computer</a:t>
            </a:r>
          </a:p>
          <a:p>
            <a:pPr lvl="1"/>
            <a:r>
              <a:rPr lang="en-US" dirty="0" smtClean="0"/>
              <a:t>TMB allows parallelization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Decrease spatial resolution</a:t>
            </a:r>
          </a:p>
          <a:p>
            <a:pPr lvl="1"/>
            <a:r>
              <a:rPr lang="en-US" dirty="0" smtClean="0"/>
              <a:t>Define number of “knots”</a:t>
            </a:r>
          </a:p>
          <a:p>
            <a:pPr lvl="1"/>
            <a:r>
              <a:rPr lang="en-US" dirty="0" smtClean="0"/>
              <a:t>Run k-means algorithm to identify placement of knots</a:t>
            </a:r>
          </a:p>
          <a:p>
            <a:pPr lvl="2"/>
            <a:r>
              <a:rPr lang="en-US" dirty="0" smtClean="0"/>
              <a:t>Minimize distance between locations and nearest knot</a:t>
            </a:r>
          </a:p>
          <a:p>
            <a:pPr lvl="1"/>
            <a:r>
              <a:rPr lang="en-US" dirty="0" smtClean="0"/>
              <a:t>Associate each sample with the nearest knot</a:t>
            </a:r>
          </a:p>
          <a:p>
            <a:pPr lvl="1"/>
            <a:r>
              <a:rPr lang="en-US" dirty="0" smtClean="0"/>
              <a:t>Assumes that density is constant at finer scales than the distance between knots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in batches</a:t>
            </a:r>
          </a:p>
          <a:p>
            <a:pPr lvl="1"/>
            <a:r>
              <a:rPr lang="en-US" dirty="0" smtClean="0"/>
              <a:t>Run model on smaller scales</a:t>
            </a:r>
          </a:p>
          <a:p>
            <a:pPr lvl="1"/>
            <a:r>
              <a:rPr lang="en-US" dirty="0" smtClean="0"/>
              <a:t>Run “meta-analysis” model on results from each small-scale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73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dirty="0" smtClean="0"/>
                  <a:t>In-class exercise: 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Convert to using a different production function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Hint:</a:t>
                </a:r>
              </a:p>
              <a:p>
                <a:pPr lvl="1"/>
                <a:r>
                  <a:rPr lang="en-US" dirty="0" smtClean="0"/>
                  <a:t>Gompertz production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In other words…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Moran-Ricker production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9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3200393"/>
            <a:ext cx="7315215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dirty="0" smtClean="0"/>
              </a:p>
              <a:p>
                <a:endParaRPr lang="en-US" dirty="0"/>
              </a:p>
              <a:p>
                <a:pPr lvl="1"/>
                <a:r>
                  <a:rPr lang="en-US" dirty="0"/>
                  <a:t>Fits to an index of abundance,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is the strength of density dependence</a:t>
                </a:r>
              </a:p>
              <a:p>
                <a:pPr lvl="2"/>
                <a:r>
                  <a:rPr lang="en-US" dirty="0"/>
                  <a:t>Linear impact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on per-capita productivity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is a </a:t>
                </a:r>
                <a:r>
                  <a:rPr lang="en-GB" dirty="0" err="1"/>
                  <a:t>lognormally</a:t>
                </a:r>
                <a:r>
                  <a:rPr lang="en-GB" dirty="0"/>
                  <a:t> distributed process error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is the variance of log-process errors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dirty="0"/>
                  <a:t> is the variance of log-observation errors</a:t>
                </a:r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Gompertz model (Version #2)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Log-density follows an autoregressive process over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 smtClean="0"/>
                  <a:t> is “density dependence”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 smtClean="0"/>
                  <a:t> means each year fluctuates independently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 means the population follows a random-walk with no equilibrium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57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Gompertz model (version #3)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MVN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GB" dirty="0" smtClean="0"/>
                  <a:t> is the correlation matrix for an AR1 process</a:t>
                </a:r>
              </a:p>
              <a:p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81243"/>
              </p:ext>
            </p:extLst>
          </p:nvPr>
        </p:nvGraphicFramePr>
        <p:xfrm>
          <a:off x="2068513" y="3743325"/>
          <a:ext cx="431800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4" imgW="2616120" imgH="1168200" progId="Equation.DSMT4">
                  <p:embed/>
                </p:oleObj>
              </mc:Choice>
              <mc:Fallback>
                <p:oleObj name="Equation" r:id="rId4" imgW="2616120" imgH="1168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8513" y="3743325"/>
                        <a:ext cx="4318000" cy="192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807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REVIEW: Four ways to code 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1. 	Stochastic process</a:t>
                </a:r>
              </a:p>
              <a:p>
                <a:pPr marL="4000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/>
              </a:p>
              <a:p>
                <a:pPr marL="400050" lvl="1" indent="0">
                  <a:buNone/>
                </a:pPr>
                <a:r>
                  <a:rPr lang="en-US" dirty="0" smtClean="0"/>
                  <a:t>2. 	Via precision matrix Q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3.  	Via multivariate normal density function in TMB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l-G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4. 	Via autoregressive function in TMB</a:t>
                </a: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4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Spatial Gompertz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𝑀𝑉𝑁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Poisson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Very similar to standard Gompertz model</a:t>
                </a:r>
              </a:p>
              <a:p>
                <a:pPr lvl="1"/>
                <a:r>
                  <a:rPr lang="en-US" dirty="0" smtClean="0"/>
                  <a:t>Fits to spatially referenced count data</a:t>
                </a:r>
              </a:p>
              <a:p>
                <a:pPr marL="0" indent="0">
                  <a:buNone/>
                </a:pPr>
                <a:r>
                  <a:rPr lang="en-US" dirty="0"/>
                  <a:t>Implications</a:t>
                </a:r>
              </a:p>
              <a:p>
                <a:pPr lvl="1"/>
                <a:r>
                  <a:rPr lang="en-US" dirty="0"/>
                  <a:t>Expectation: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Variance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6" t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9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Spatial Gompertz model</a:t>
                </a:r>
                <a:r>
                  <a:rPr lang="en-US" sz="2000" dirty="0" smtClean="0"/>
                  <a:t>:</a:t>
                </a:r>
              </a:p>
              <a:p>
                <a:pPr lvl="1"/>
                <a:r>
                  <a:rPr lang="en-US" sz="1800" dirty="0" smtClean="0"/>
                  <a:t>Can use same trick as “Gompertz model version #3”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vec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𝚬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)~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/>
              </a:p>
              <a:p>
                <a:pPr marL="400050" lvl="1" indent="0">
                  <a:buNone/>
                </a:pPr>
                <a:r>
                  <a:rPr lang="en-US" sz="18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GB" sz="1800" dirty="0"/>
                  <a:t> is the correlation matrix for 1</a:t>
                </a:r>
                <a:r>
                  <a:rPr lang="en-GB" sz="1800" baseline="30000" dirty="0"/>
                  <a:t>st</a:t>
                </a:r>
                <a:r>
                  <a:rPr lang="en-GB" sz="1800" dirty="0"/>
                  <a:t> order </a:t>
                </a:r>
                <a:r>
                  <a:rPr lang="en-GB" sz="1800" dirty="0" smtClean="0"/>
                  <a:t>autocorrelation</a:t>
                </a:r>
              </a:p>
              <a:p>
                <a:pPr marL="0" indent="0">
                  <a:buNone/>
                </a:pPr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6" t="-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60880" y="4206475"/>
                <a:ext cx="4908973" cy="2015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b="1" dirty="0" smtClean="0"/>
                  <a:t>R </a:t>
                </a:r>
                <a:r>
                  <a:rPr lang="en-GB" sz="24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880" y="4206475"/>
                <a:ext cx="4908973" cy="2015103"/>
              </a:xfrm>
              <a:prstGeom prst="rect">
                <a:avLst/>
              </a:prstGeom>
              <a:blipFill>
                <a:blip r:embed="rId4"/>
                <a:stretch>
                  <a:fillRect l="-18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Spatial Gompertz model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Innovations parameterization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US" dirty="0" smtClean="0"/>
                  <a:t>State-space parameterization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MVN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1" i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𝛚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den>
                                    </m:f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MVN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MVN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dirty="0" smtClean="0"/>
                  <a:t>… where both use the same measurement model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Poisson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5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28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1703</TotalTime>
  <Words>304</Words>
  <Application>Microsoft Office PowerPoint</Application>
  <PresentationFormat>On-screen Show (4:3)</PresentationFormat>
  <Paragraphs>159</Paragraphs>
  <Slides>13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Wingdings</vt:lpstr>
      <vt:lpstr>1_Office Theme</vt:lpstr>
      <vt:lpstr>Equation</vt:lpstr>
      <vt:lpstr>Lecture 7:  Spatio-temporal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Merrill Rudd</cp:lastModifiedBy>
  <cp:revision>87</cp:revision>
  <dcterms:created xsi:type="dcterms:W3CDTF">2015-12-08T21:28:56Z</dcterms:created>
  <dcterms:modified xsi:type="dcterms:W3CDTF">2016-05-12T18:49:13Z</dcterms:modified>
</cp:coreProperties>
</file>