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6" r:id="rId2"/>
    <p:sldId id="301" r:id="rId3"/>
    <p:sldId id="309" r:id="rId4"/>
    <p:sldId id="314" r:id="rId5"/>
    <p:sldId id="315" r:id="rId6"/>
    <p:sldId id="316" r:id="rId7"/>
    <p:sldId id="317" r:id="rId8"/>
    <p:sldId id="318" r:id="rId9"/>
    <p:sldId id="3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20" y="96"/>
      </p:cViewPr>
      <p:guideLst>
        <p:guide orient="horz" pos="20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 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14,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Objectives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Tools for detecting temporal </a:t>
            </a:r>
            <a:r>
              <a:rPr lang="en-US" dirty="0" smtClean="0"/>
              <a:t>autocorrelation</a:t>
            </a:r>
          </a:p>
          <a:p>
            <a:r>
              <a:rPr lang="en-US" dirty="0" smtClean="0"/>
              <a:t>Build a state-space model with autocorrelation in the state process</a:t>
            </a:r>
          </a:p>
        </p:txBody>
      </p:sp>
    </p:spTree>
    <p:extLst>
      <p:ext uri="{BB962C8B-B14F-4D97-AF65-F5344CB8AC3E}">
        <p14:creationId xmlns:p14="http://schemas.microsoft.com/office/powerpoint/2010/main" val="55378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White noise process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Random walk process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Autoregressive Process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Moving </a:t>
            </a:r>
            <a:r>
              <a:rPr lang="en-US" dirty="0"/>
              <a:t>Average process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873469"/>
              </p:ext>
            </p:extLst>
          </p:nvPr>
        </p:nvGraphicFramePr>
        <p:xfrm>
          <a:off x="857250" y="3646488"/>
          <a:ext cx="2159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3" imgW="2159000" imgH="1104900" progId="Equation.DSMT4">
                  <p:embed/>
                </p:oleObj>
              </mc:Choice>
              <mc:Fallback>
                <p:oleObj name="Equation" r:id="rId3" imgW="21590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50" y="3646488"/>
                        <a:ext cx="21590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03441"/>
              </p:ext>
            </p:extLst>
          </p:nvPr>
        </p:nvGraphicFramePr>
        <p:xfrm>
          <a:off x="700088" y="1808163"/>
          <a:ext cx="2159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5" imgW="2159000" imgH="546100" progId="Equation.DSMT4">
                  <p:embed/>
                </p:oleObj>
              </mc:Choice>
              <mc:Fallback>
                <p:oleObj name="Equation" r:id="rId5" imgW="2159000" imgH="546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8" y="1808163"/>
                        <a:ext cx="2159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46017"/>
              </p:ext>
            </p:extLst>
          </p:nvPr>
        </p:nvGraphicFramePr>
        <p:xfrm>
          <a:off x="5062330" y="1367093"/>
          <a:ext cx="213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7" imgW="2133600" imgH="1104900" progId="Equation.DSMT4">
                  <p:embed/>
                </p:oleObj>
              </mc:Choice>
              <mc:Fallback>
                <p:oleObj name="Equation" r:id="rId7" imgW="21336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2330" y="1367093"/>
                        <a:ext cx="21336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01758"/>
              </p:ext>
            </p:extLst>
          </p:nvPr>
        </p:nvGraphicFramePr>
        <p:xfrm>
          <a:off x="5144759" y="3571295"/>
          <a:ext cx="3429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9" imgW="3429000" imgH="1155700" progId="Equation.DSMT4">
                  <p:embed/>
                </p:oleObj>
              </mc:Choice>
              <mc:Fallback>
                <p:oleObj name="Equation" r:id="rId9" imgW="3429000" imgH="115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4759" y="3571295"/>
                        <a:ext cx="34290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86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Fitting models to data</a:t>
            </a:r>
          </a:p>
          <a:p>
            <a:r>
              <a:rPr lang="en-US" dirty="0" smtClean="0"/>
              <a:t>Transform to obtain a stationary time series</a:t>
            </a:r>
          </a:p>
          <a:p>
            <a:pPr lvl="1"/>
            <a:r>
              <a:rPr lang="en-US" dirty="0" smtClean="0"/>
              <a:t>Remove trends and seasonal components</a:t>
            </a:r>
          </a:p>
          <a:p>
            <a:pPr lvl="1"/>
            <a:r>
              <a:rPr lang="en-US" dirty="0" smtClean="0"/>
              <a:t>Differentiate (if needed)</a:t>
            </a:r>
          </a:p>
          <a:p>
            <a:pPr lvl="1"/>
            <a:r>
              <a:rPr lang="en-US" dirty="0" smtClean="0"/>
              <a:t>Test for </a:t>
            </a:r>
            <a:r>
              <a:rPr lang="en-US" dirty="0" err="1" smtClean="0"/>
              <a:t>stationarity</a:t>
            </a:r>
            <a:endParaRPr lang="en-US" dirty="0" smtClean="0"/>
          </a:p>
          <a:p>
            <a:r>
              <a:rPr lang="en-US" dirty="0" smtClean="0"/>
              <a:t>Determine order of AR and MA processes</a:t>
            </a:r>
          </a:p>
          <a:p>
            <a:pPr lvl="1"/>
            <a:r>
              <a:rPr lang="en-US" dirty="0" smtClean="0"/>
              <a:t>Compute partial auto-correlation function to determine order of model for AR, </a:t>
            </a:r>
          </a:p>
          <a:p>
            <a:pPr lvl="1"/>
            <a:r>
              <a:rPr lang="en-US" dirty="0" smtClean="0"/>
              <a:t>partial auto-correlation of lag </a:t>
            </a:r>
            <a:r>
              <a:rPr lang="en-US" i="1" dirty="0" smtClean="0"/>
              <a:t>k </a:t>
            </a:r>
            <a:r>
              <a:rPr lang="en-US" dirty="0" smtClean="0"/>
              <a:t>is the autocorrelation </a:t>
            </a:r>
            <a:r>
              <a:rPr lang="en-US" dirty="0"/>
              <a:t>between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r>
              <a:rPr lang="en-US" i="1" baseline="-25000" dirty="0" err="1"/>
              <a:t>+</a:t>
            </a:r>
            <a:r>
              <a:rPr lang="en-US" i="1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with the </a:t>
            </a:r>
            <a:r>
              <a:rPr lang="en-US" dirty="0"/>
              <a:t>linear dependence </a:t>
            </a:r>
            <a:r>
              <a:rPr lang="en-US" dirty="0" smtClean="0"/>
              <a:t>of </a:t>
            </a:r>
            <a:r>
              <a:rPr lang="en-US" i="1" dirty="0" err="1"/>
              <a:t>z</a:t>
            </a:r>
            <a:r>
              <a:rPr lang="en-US" i="1" baseline="-25000" dirty="0" err="1"/>
              <a:t>t</a:t>
            </a:r>
            <a:r>
              <a:rPr lang="en-US" dirty="0" smtClean="0"/>
              <a:t>  </a:t>
            </a:r>
            <a:r>
              <a:rPr lang="en-US" dirty="0"/>
              <a:t>on </a:t>
            </a:r>
            <a:r>
              <a:rPr lang="en-US" i="1" dirty="0" smtClean="0"/>
              <a:t>z</a:t>
            </a:r>
            <a:r>
              <a:rPr lang="en-US" i="1" baseline="-25000" dirty="0" smtClean="0"/>
              <a:t>t+</a:t>
            </a:r>
            <a:r>
              <a:rPr lang="en-US" baseline="-25000" dirty="0" smtClean="0"/>
              <a:t>1 </a:t>
            </a:r>
            <a:r>
              <a:rPr lang="en-US" dirty="0" smtClean="0"/>
              <a:t>through </a:t>
            </a:r>
            <a:r>
              <a:rPr lang="en-US" i="1" dirty="0" smtClean="0"/>
              <a:t>z</a:t>
            </a:r>
            <a:r>
              <a:rPr lang="en-US" i="1" baseline="-25000" dirty="0"/>
              <a:t>t</a:t>
            </a:r>
            <a:r>
              <a:rPr lang="en-US" i="1" baseline="-25000" dirty="0" smtClean="0"/>
              <a:t>+k-1</a:t>
            </a:r>
            <a:r>
              <a:rPr lang="en-US" dirty="0" smtClean="0"/>
              <a:t> removed </a:t>
            </a:r>
          </a:p>
          <a:p>
            <a:pPr lvl="1"/>
            <a:r>
              <a:rPr lang="en-US" dirty="0" smtClean="0"/>
              <a:t>Compute auto-correlation function </a:t>
            </a:r>
            <a:r>
              <a:rPr lang="en-US" dirty="0"/>
              <a:t>to determine order </a:t>
            </a:r>
            <a:r>
              <a:rPr lang="en-US" dirty="0" smtClean="0"/>
              <a:t>of MA model</a:t>
            </a:r>
          </a:p>
          <a:p>
            <a:pPr lvl="1"/>
            <a:r>
              <a:rPr lang="en-US" dirty="0" smtClean="0"/>
              <a:t>Estimate auto-regression and variance using Yule-Walker (AR) or maximum likelihood (AR, MA, or ARMA)</a:t>
            </a:r>
          </a:p>
          <a:p>
            <a:r>
              <a:rPr lang="en-US" dirty="0" smtClean="0"/>
              <a:t>Compute residuals and test for white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Analyze a time series of C0</a:t>
            </a:r>
            <a:r>
              <a:rPr lang="en-US" b="1" baseline="-25000" dirty="0" smtClean="0"/>
              <a:t>2</a:t>
            </a:r>
            <a:r>
              <a:rPr lang="en-US" b="1" dirty="0" smtClean="0"/>
              <a:t> concentrations from Mauna Loa Observatory from 1958 to 2008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[See R code]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6" y="1713241"/>
            <a:ext cx="6582993" cy="50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State-space models</a:t>
            </a:r>
            <a:endParaRPr lang="en-US" b="1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408525" y="321784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408525" y="2351111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85588" y="288728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85589" y="5099073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16122" y="242075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429634" y="3248745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68459" y="37789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68459" y="2936178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4"/>
            <a:endCxn id="4" idx="0"/>
          </p:cNvCxnSpPr>
          <p:nvPr/>
        </p:nvCxnSpPr>
        <p:spPr>
          <a:xfrm>
            <a:off x="1637125" y="2808311"/>
            <a:ext cx="0" cy="409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7" idx="0"/>
          </p:cNvCxnSpPr>
          <p:nvPr/>
        </p:nvCxnSpPr>
        <p:spPr>
          <a:xfrm>
            <a:off x="2914188" y="3344485"/>
            <a:ext cx="1" cy="1754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4"/>
            <a:endCxn id="10" idx="0"/>
          </p:cNvCxnSpPr>
          <p:nvPr/>
        </p:nvCxnSpPr>
        <p:spPr>
          <a:xfrm>
            <a:off x="4197059" y="3393378"/>
            <a:ext cx="0" cy="385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9" idx="0"/>
          </p:cNvCxnSpPr>
          <p:nvPr/>
        </p:nvCxnSpPr>
        <p:spPr>
          <a:xfrm>
            <a:off x="5644722" y="2877954"/>
            <a:ext cx="13512" cy="370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5429634" y="4073384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968459" y="1800637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685589" y="4300384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3352" y="1752759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19" idx="4"/>
          </p:cNvCxnSpPr>
          <p:nvPr/>
        </p:nvCxnSpPr>
        <p:spPr>
          <a:xfrm flipH="1" flipV="1">
            <a:off x="1631952" y="2209959"/>
            <a:ext cx="5173" cy="141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4"/>
            <a:endCxn id="11" idx="0"/>
          </p:cNvCxnSpPr>
          <p:nvPr/>
        </p:nvCxnSpPr>
        <p:spPr>
          <a:xfrm>
            <a:off x="4197059" y="2257837"/>
            <a:ext cx="0" cy="678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6" idx="0"/>
          </p:cNvCxnSpPr>
          <p:nvPr/>
        </p:nvCxnSpPr>
        <p:spPr>
          <a:xfrm>
            <a:off x="5658234" y="3705945"/>
            <a:ext cx="0" cy="367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6468" y="3632038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r>
              <a:rPr lang="en-US" sz="2400" dirty="0" smtClean="0"/>
              <a:t> error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5769469" y="3944912"/>
            <a:ext cx="756999" cy="102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10280" y="234897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effect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755957" y="2809887"/>
            <a:ext cx="1269754" cy="337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6" idx="2"/>
          </p:cNvCxnSpPr>
          <p:nvPr/>
        </p:nvCxnSpPr>
        <p:spPr>
          <a:xfrm>
            <a:off x="1865725" y="2579711"/>
            <a:ext cx="819863" cy="53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18" idx="0"/>
          </p:cNvCxnSpPr>
          <p:nvPr/>
        </p:nvCxnSpPr>
        <p:spPr>
          <a:xfrm>
            <a:off x="2914188" y="3344485"/>
            <a:ext cx="1" cy="95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8" idx="2"/>
          </p:cNvCxnSpPr>
          <p:nvPr/>
        </p:nvCxnSpPr>
        <p:spPr>
          <a:xfrm flipV="1">
            <a:off x="4425659" y="2649354"/>
            <a:ext cx="990463" cy="51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1011" y="1532936"/>
            <a:ext cx="143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State</a:t>
            </a:r>
          </a:p>
          <a:p>
            <a:r>
              <a:rPr lang="en-US" sz="2400" dirty="0" smtClean="0"/>
              <a:t>Transition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91212" y="2463329"/>
            <a:ext cx="283530" cy="414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6"/>
            <a:endCxn id="10" idx="3"/>
          </p:cNvCxnSpPr>
          <p:nvPr/>
        </p:nvCxnSpPr>
        <p:spPr>
          <a:xfrm flipV="1">
            <a:off x="3142789" y="4169188"/>
            <a:ext cx="892625" cy="359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0"/>
            <a:endCxn id="11" idx="4"/>
          </p:cNvCxnSpPr>
          <p:nvPr/>
        </p:nvCxnSpPr>
        <p:spPr>
          <a:xfrm flipV="1">
            <a:off x="4197059" y="3393378"/>
            <a:ext cx="0" cy="38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4"/>
            <a:endCxn id="9" idx="0"/>
          </p:cNvCxnSpPr>
          <p:nvPr/>
        </p:nvCxnSpPr>
        <p:spPr>
          <a:xfrm>
            <a:off x="5644722" y="2877954"/>
            <a:ext cx="13512" cy="370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b="1" dirty="0"/>
              <a:t>-space model </a:t>
            </a:r>
            <a:r>
              <a:rPr lang="en-US" b="1" dirty="0" smtClean="0"/>
              <a:t>example - Dynamic </a:t>
            </a:r>
            <a:r>
              <a:rPr lang="en-US" b="1" dirty="0"/>
              <a:t>Linear Model</a:t>
            </a:r>
            <a:endParaRPr lang="en-US" sz="2800" b="1" dirty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The state </a:t>
            </a:r>
            <a:r>
              <a:rPr lang="en-US" sz="2800" i="1" dirty="0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 is a stochastic function of the state the previous time step and the population growth rate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and the level of  process noise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endParaRPr lang="en-US" sz="28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The observation process is a function of the measurement </a:t>
            </a:r>
            <a:r>
              <a:rPr lang="en-US" sz="2800" dirty="0">
                <a:solidFill>
                  <a:srgbClr val="000000"/>
                </a:solidFill>
              </a:rPr>
              <a:t>error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y</a:t>
            </a:r>
            <a:endParaRPr lang="en-US" sz="2800" i="1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15" y="1489629"/>
            <a:ext cx="3648296" cy="1982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5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2" y="601747"/>
            <a:ext cx="9318941" cy="613866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04398" y="1883087"/>
            <a:ext cx="2578971" cy="949412"/>
            <a:chOff x="1504398" y="1883087"/>
            <a:chExt cx="2578971" cy="949412"/>
          </a:xfrm>
        </p:grpSpPr>
        <p:sp>
          <p:nvSpPr>
            <p:cNvPr id="6" name="TextBox 5"/>
            <p:cNvSpPr txBox="1"/>
            <p:nvPr/>
          </p:nvSpPr>
          <p:spPr>
            <a:xfrm>
              <a:off x="2239294" y="1909169"/>
              <a:ext cx="903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State 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39294" y="2370834"/>
              <a:ext cx="1844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Observation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75943" y="2644367"/>
              <a:ext cx="663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04398" y="2185338"/>
              <a:ext cx="6633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11374" y="18830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31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tate-space models</a:t>
            </a:r>
          </a:p>
          <a:p>
            <a:r>
              <a:rPr lang="en-US" dirty="0" smtClean="0"/>
              <a:t>Dynamic Linear Model</a:t>
            </a:r>
          </a:p>
          <a:p>
            <a:r>
              <a:rPr lang="en-US" dirty="0" err="1" smtClean="0"/>
              <a:t>Gompertz</a:t>
            </a:r>
            <a:r>
              <a:rPr lang="en-US" dirty="0" smtClean="0"/>
              <a:t> state space model</a:t>
            </a:r>
          </a:p>
          <a:p>
            <a:endParaRPr lang="en-US" dirty="0"/>
          </a:p>
          <a:p>
            <a:r>
              <a:rPr lang="en-US" dirty="0" smtClean="0"/>
              <a:t>[See R code and TMB code]</a:t>
            </a:r>
          </a:p>
        </p:txBody>
      </p:sp>
    </p:spTree>
    <p:extLst>
      <p:ext uri="{BB962C8B-B14F-4D97-AF65-F5344CB8AC3E}">
        <p14:creationId xmlns:p14="http://schemas.microsoft.com/office/powerpoint/2010/main" val="18472996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5610</TotalTime>
  <Words>224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</vt:lpstr>
      <vt:lpstr>1_Office Theme</vt:lpstr>
      <vt:lpstr>Equation</vt:lpstr>
      <vt:lpstr>Lab 3:  Temporal models</vt:lpstr>
      <vt:lpstr>PowerPoint Presentation</vt:lpstr>
      <vt:lpstr>Temporal Models</vt:lpstr>
      <vt:lpstr>PowerPoint Presentation</vt:lpstr>
      <vt:lpstr>PowerPoint Presentation</vt:lpstr>
      <vt:lpstr>PowerPoint Presentation</vt:lpstr>
      <vt:lpstr>Temporal models</vt:lpstr>
      <vt:lpstr>Temporal models</vt:lpstr>
      <vt:lpstr>PowerPoint Presentation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Merrill Rudd</cp:lastModifiedBy>
  <cp:revision>66</cp:revision>
  <dcterms:created xsi:type="dcterms:W3CDTF">2015-12-08T21:28:56Z</dcterms:created>
  <dcterms:modified xsi:type="dcterms:W3CDTF">2016-04-14T16:16:20Z</dcterms:modified>
</cp:coreProperties>
</file>