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6" r:id="rId2"/>
    <p:sldId id="257" r:id="rId3"/>
    <p:sldId id="258" r:id="rId4"/>
    <p:sldId id="259" r:id="rId5"/>
    <p:sldId id="260" r:id="rId6"/>
    <p:sldId id="264" r:id="rId7"/>
    <p:sldId id="263" r:id="rId8"/>
    <p:sldId id="274" r:id="rId9"/>
    <p:sldId id="278" r:id="rId10"/>
    <p:sldId id="279" r:id="rId11"/>
    <p:sldId id="265" r:id="rId12"/>
    <p:sldId id="280" r:id="rId13"/>
    <p:sldId id="266" r:id="rId14"/>
    <p:sldId id="267" r:id="rId15"/>
    <p:sldId id="269" r:id="rId16"/>
    <p:sldId id="268" r:id="rId17"/>
    <p:sldId id="271" r:id="rId18"/>
    <p:sldId id="270" r:id="rId19"/>
    <p:sldId id="277" r:id="rId20"/>
    <p:sldId id="272" r:id="rId21"/>
    <p:sldId id="273" r:id="rId22"/>
    <p:sldId id="281" r:id="rId23"/>
    <p:sldId id="282" r:id="rId24"/>
    <p:sldId id="283" r:id="rId25"/>
    <p:sldId id="284" r:id="rId26"/>
    <p:sldId id="285" r:id="rId27"/>
    <p:sldId id="286" r:id="rId28"/>
    <p:sldId id="287"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p:scale>
          <a:sx n="70" d="100"/>
          <a:sy n="70" d="100"/>
        </p:scale>
        <p:origin x="2016" y="10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0.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34.wmf"/><Relationship Id="rId7" Type="http://schemas.openxmlformats.org/officeDocument/2006/relationships/image" Target="../media/image38.wmf"/><Relationship Id="rId2" Type="http://schemas.openxmlformats.org/officeDocument/2006/relationships/image" Target="../media/image33.wmf"/><Relationship Id="rId1" Type="http://schemas.openxmlformats.org/officeDocument/2006/relationships/image" Target="../media/image32.wmf"/><Relationship Id="rId6" Type="http://schemas.openxmlformats.org/officeDocument/2006/relationships/image" Target="../media/image37.wmf"/><Relationship Id="rId5" Type="http://schemas.openxmlformats.org/officeDocument/2006/relationships/image" Target="../media/image36.wmf"/><Relationship Id="rId4" Type="http://schemas.openxmlformats.org/officeDocument/2006/relationships/image" Target="../media/image35.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42.wmf"/><Relationship Id="rId2" Type="http://schemas.openxmlformats.org/officeDocument/2006/relationships/image" Target="../media/image41.wmf"/><Relationship Id="rId1" Type="http://schemas.openxmlformats.org/officeDocument/2006/relationships/image" Target="../media/image40.wmf"/><Relationship Id="rId5" Type="http://schemas.openxmlformats.org/officeDocument/2006/relationships/image" Target="../media/image43.wmf"/><Relationship Id="rId4" Type="http://schemas.openxmlformats.org/officeDocument/2006/relationships/image" Target="../media/image30.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46.wmf"/><Relationship Id="rId7" Type="http://schemas.openxmlformats.org/officeDocument/2006/relationships/image" Target="../media/image50.wmf"/><Relationship Id="rId2" Type="http://schemas.openxmlformats.org/officeDocument/2006/relationships/image" Target="../media/image45.wmf"/><Relationship Id="rId1" Type="http://schemas.openxmlformats.org/officeDocument/2006/relationships/image" Target="../media/image44.wmf"/><Relationship Id="rId6" Type="http://schemas.openxmlformats.org/officeDocument/2006/relationships/image" Target="../media/image49.wmf"/><Relationship Id="rId5" Type="http://schemas.openxmlformats.org/officeDocument/2006/relationships/image" Target="../media/image48.wmf"/><Relationship Id="rId4" Type="http://schemas.openxmlformats.org/officeDocument/2006/relationships/image" Target="../media/image47.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53.wmf"/><Relationship Id="rId2" Type="http://schemas.openxmlformats.org/officeDocument/2006/relationships/image" Target="../media/image52.wmf"/><Relationship Id="rId1" Type="http://schemas.openxmlformats.org/officeDocument/2006/relationships/image" Target="../media/image51.wmf"/><Relationship Id="rId4" Type="http://schemas.openxmlformats.org/officeDocument/2006/relationships/image" Target="../media/image54.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5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B0105A-A5FE-49D9-902D-289E38E03385}" type="datetimeFigureOut">
              <a:rPr lang="en-US" smtClean="0"/>
              <a:t>6/6/2016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E2CA680-8B8F-4397-AB16-81754A52D841}" type="slidenum">
              <a:rPr lang="en-US" smtClean="0"/>
              <a:t>‹#›</a:t>
            </a:fld>
            <a:endParaRPr lang="en-US"/>
          </a:p>
        </p:txBody>
      </p:sp>
    </p:spTree>
    <p:extLst>
      <p:ext uri="{BB962C8B-B14F-4D97-AF65-F5344CB8AC3E}">
        <p14:creationId xmlns:p14="http://schemas.microsoft.com/office/powerpoint/2010/main" val="4938455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en-US" smtClean="0"/>
              <a:t>But an issue with these equilibrium-based methods is that when you are only looking at mean length or length composition data, and you have more small fish relative to big fish, it is difficult to tease apart a recruitment pulse from increased fishing mortality. </a:t>
            </a:r>
          </a:p>
          <a:p>
            <a:pPr>
              <a:spcBef>
                <a:spcPct val="0"/>
              </a:spcBef>
            </a:pPr>
            <a:endParaRPr lang="en-US" altLang="en-US" smtClean="0"/>
          </a:p>
          <a:p>
            <a:pPr>
              <a:spcBef>
                <a:spcPct val="0"/>
              </a:spcBef>
            </a:pPr>
            <a:r>
              <a:rPr lang="en-US" altLang="en-US" smtClean="0"/>
              <a:t>This is just a toy example</a:t>
            </a:r>
          </a:p>
          <a:p>
            <a:pPr>
              <a:spcBef>
                <a:spcPct val="0"/>
              </a:spcBef>
            </a:pPr>
            <a:endParaRPr lang="en-US" altLang="en-US" smtClean="0"/>
          </a:p>
          <a:p>
            <a:pPr>
              <a:spcBef>
                <a:spcPct val="0"/>
              </a:spcBef>
            </a:pPr>
            <a:r>
              <a:rPr lang="en-US" altLang="en-US" smtClean="0"/>
              <a:t>As fishing mortality increases over time, and recruitment constant, mean length is expected to decrease as fishing mortality increases. The length composition as fishing mortality is increases is skewed left from the distribution in the unfished state.</a:t>
            </a:r>
          </a:p>
          <a:p>
            <a:pPr>
              <a:spcBef>
                <a:spcPct val="0"/>
              </a:spcBef>
            </a:pPr>
            <a:endParaRPr lang="en-US" altLang="en-US" smtClean="0"/>
          </a:p>
          <a:p>
            <a:pPr>
              <a:spcBef>
                <a:spcPct val="0"/>
              </a:spcBef>
            </a:pPr>
            <a:endParaRPr lang="en-US" altLang="en-US" smtClean="0"/>
          </a:p>
        </p:txBody>
      </p:sp>
      <p:sp>
        <p:nvSpPr>
          <p:cNvPr id="1229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6D6622B4-C67B-4E29-8851-AA27D88FFC00}" type="slidenum">
              <a:rPr lang="en-US" altLang="en-US"/>
              <a:pPr fontAlgn="base">
                <a:spcBef>
                  <a:spcPct val="0"/>
                </a:spcBef>
                <a:spcAft>
                  <a:spcPct val="0"/>
                </a:spcAft>
              </a:pPr>
              <a:t>3</a:t>
            </a:fld>
            <a:endParaRPr lang="en-US" altLang="en-US"/>
          </a:p>
        </p:txBody>
      </p:sp>
    </p:spTree>
    <p:extLst>
      <p:ext uri="{BB962C8B-B14F-4D97-AF65-F5344CB8AC3E}">
        <p14:creationId xmlns:p14="http://schemas.microsoft.com/office/powerpoint/2010/main" val="27756399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selectivity parameters are set</a:t>
            </a:r>
            <a:r>
              <a:rPr lang="en-US" baseline="0" dirty="0" smtClean="0"/>
              <a:t> up to be estimated, and then the mortality is based on the estimated fishing mortality and derived catch</a:t>
            </a:r>
            <a:endParaRPr lang="en-US" dirty="0" smtClean="0"/>
          </a:p>
          <a:p>
            <a:endParaRPr lang="en-US" dirty="0"/>
          </a:p>
        </p:txBody>
      </p:sp>
      <p:sp>
        <p:nvSpPr>
          <p:cNvPr id="4" name="Slide Number Placeholder 3"/>
          <p:cNvSpPr>
            <a:spLocks noGrp="1"/>
          </p:cNvSpPr>
          <p:nvPr>
            <p:ph type="sldNum" sz="quarter" idx="10"/>
          </p:nvPr>
        </p:nvSpPr>
        <p:spPr/>
        <p:txBody>
          <a:bodyPr/>
          <a:lstStyle/>
          <a:p>
            <a:fld id="{1C615326-FC0E-4825-84D8-D9D8296DD657}" type="slidenum">
              <a:rPr lang="en-US" smtClean="0"/>
              <a:t>26</a:t>
            </a:fld>
            <a:endParaRPr lang="en-US"/>
          </a:p>
        </p:txBody>
      </p:sp>
    </p:spTree>
    <p:extLst>
      <p:ext uri="{BB962C8B-B14F-4D97-AF65-F5344CB8AC3E}">
        <p14:creationId xmlns:p14="http://schemas.microsoft.com/office/powerpoint/2010/main" val="7657357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Penalty on fishing mortality was useful in the very data poor scenarios to keep the estimated fishing mortality from dropping to 0</a:t>
            </a:r>
            <a:endParaRPr lang="en-US" dirty="0"/>
          </a:p>
        </p:txBody>
      </p:sp>
      <p:sp>
        <p:nvSpPr>
          <p:cNvPr id="4" name="Slide Number Placeholder 3"/>
          <p:cNvSpPr>
            <a:spLocks noGrp="1"/>
          </p:cNvSpPr>
          <p:nvPr>
            <p:ph type="sldNum" sz="quarter" idx="10"/>
          </p:nvPr>
        </p:nvSpPr>
        <p:spPr/>
        <p:txBody>
          <a:bodyPr/>
          <a:lstStyle/>
          <a:p>
            <a:fld id="{1C615326-FC0E-4825-84D8-D9D8296DD657}" type="slidenum">
              <a:rPr lang="en-US" smtClean="0"/>
              <a:t>28</a:t>
            </a:fld>
            <a:endParaRPr lang="en-US"/>
          </a:p>
        </p:txBody>
      </p:sp>
    </p:spTree>
    <p:extLst>
      <p:ext uri="{BB962C8B-B14F-4D97-AF65-F5344CB8AC3E}">
        <p14:creationId xmlns:p14="http://schemas.microsoft.com/office/powerpoint/2010/main" val="5725271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en-US" smtClean="0"/>
              <a:t>But when fishing mortality is constant and there is a recruitment pulse, mean length is expected to decrease (when there are many young individuals) and then increase (as they get older). </a:t>
            </a:r>
          </a:p>
          <a:p>
            <a:pPr>
              <a:spcBef>
                <a:spcPct val="0"/>
              </a:spcBef>
            </a:pPr>
            <a:r>
              <a:rPr lang="en-US" altLang="en-US" smtClean="0"/>
              <a:t>There are similar impacts to the length composition when there is a recruitment pulse as when there is increased fishing mortality.</a:t>
            </a:r>
          </a:p>
          <a:p>
            <a:pPr>
              <a:spcBef>
                <a:spcPct val="0"/>
              </a:spcBef>
            </a:pPr>
            <a:r>
              <a:rPr lang="en-US" altLang="en-US" smtClean="0"/>
              <a:t>So changing recruitment has its own impact on mean length and the length composition, independent of fishing mortality. </a:t>
            </a:r>
          </a:p>
        </p:txBody>
      </p:sp>
      <p:sp>
        <p:nvSpPr>
          <p:cNvPr id="1434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00637478-71DF-4F97-8E92-A85F7C717835}" type="slidenum">
              <a:rPr lang="en-US" altLang="en-US"/>
              <a:pPr fontAlgn="base">
                <a:spcBef>
                  <a:spcPct val="0"/>
                </a:spcBef>
                <a:spcAft>
                  <a:spcPct val="0"/>
                </a:spcAft>
              </a:pPr>
              <a:t>4</a:t>
            </a:fld>
            <a:endParaRPr lang="en-US" altLang="en-US"/>
          </a:p>
        </p:txBody>
      </p:sp>
    </p:spTree>
    <p:extLst>
      <p:ext uri="{BB962C8B-B14F-4D97-AF65-F5344CB8AC3E}">
        <p14:creationId xmlns:p14="http://schemas.microsoft.com/office/powerpoint/2010/main" val="14514323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en-US" smtClean="0"/>
              <a:t>When there are both increases in fishing mortality and pulses in recruitment, they each impact the mean length and length composition. </a:t>
            </a:r>
          </a:p>
          <a:p>
            <a:pPr>
              <a:spcBef>
                <a:spcPct val="0"/>
              </a:spcBef>
            </a:pPr>
            <a:r>
              <a:rPr lang="en-US" altLang="en-US" smtClean="0"/>
              <a:t>Especially with variation in the system from environmental processes, these impacts can be very difficult to tease apart. </a:t>
            </a:r>
          </a:p>
        </p:txBody>
      </p:sp>
      <p:sp>
        <p:nvSpPr>
          <p:cNvPr id="163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6EBF07C6-3EBA-4E4B-970D-B0A7518A9864}" type="slidenum">
              <a:rPr lang="en-US" altLang="en-US"/>
              <a:pPr fontAlgn="base">
                <a:spcBef>
                  <a:spcPct val="0"/>
                </a:spcBef>
                <a:spcAft>
                  <a:spcPct val="0"/>
                </a:spcAft>
              </a:pPr>
              <a:t>5</a:t>
            </a:fld>
            <a:endParaRPr lang="en-US" altLang="en-US"/>
          </a:p>
        </p:txBody>
      </p:sp>
    </p:spTree>
    <p:extLst>
      <p:ext uri="{BB962C8B-B14F-4D97-AF65-F5344CB8AC3E}">
        <p14:creationId xmlns:p14="http://schemas.microsoft.com/office/powerpoint/2010/main" val="39331362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then sample the true</a:t>
            </a:r>
            <a:r>
              <a:rPr lang="en-US" baseline="0" dirty="0" smtClean="0"/>
              <a:t> population to generate my data</a:t>
            </a:r>
          </a:p>
          <a:p>
            <a:r>
              <a:rPr lang="en-US" baseline="0" dirty="0" smtClean="0"/>
              <a:t>From the underlying age-structured dynamics, I generate length composition data based on the assumed growth curve, which includes uncertainty in length-at-age,</a:t>
            </a:r>
          </a:p>
          <a:p>
            <a:r>
              <a:rPr lang="en-US" baseline="0" dirty="0" smtClean="0"/>
              <a:t>The selectivity curve (the pattern at which fish are vulnerable to the gear),</a:t>
            </a:r>
          </a:p>
          <a:p>
            <a:r>
              <a:rPr lang="en-US" baseline="0" dirty="0" smtClean="0"/>
              <a:t>And abundance at age that arises from the aforementioned processes and the true fishing mortality and recruitment</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5F606F2E-F2D7-42A7-8D4B-1B2133BD082C}" type="slidenum">
              <a:rPr lang="en-US" smtClean="0"/>
              <a:t>8</a:t>
            </a:fld>
            <a:endParaRPr lang="en-US"/>
          </a:p>
        </p:txBody>
      </p:sp>
    </p:spTree>
    <p:extLst>
      <p:ext uri="{BB962C8B-B14F-4D97-AF65-F5344CB8AC3E}">
        <p14:creationId xmlns:p14="http://schemas.microsoft.com/office/powerpoint/2010/main" val="16503450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then sample the true</a:t>
            </a:r>
            <a:r>
              <a:rPr lang="en-US" baseline="0" dirty="0" smtClean="0"/>
              <a:t> population to generate my data</a:t>
            </a:r>
          </a:p>
          <a:p>
            <a:r>
              <a:rPr lang="en-US" baseline="0" dirty="0" smtClean="0"/>
              <a:t>From the underlying age-structured dynamics, I generate length composition data based on the assumed growth curve, which includes uncertainty in length-at-age,</a:t>
            </a:r>
          </a:p>
          <a:p>
            <a:r>
              <a:rPr lang="en-US" baseline="0" dirty="0" smtClean="0"/>
              <a:t>The selectivity curve (the pattern at which fish are vulnerable to the gear),</a:t>
            </a:r>
          </a:p>
          <a:p>
            <a:r>
              <a:rPr lang="en-US" baseline="0" dirty="0" smtClean="0"/>
              <a:t>And abundance at age that arises from the aforementioned processes and the true fishing mortality and recruitment</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5F606F2E-F2D7-42A7-8D4B-1B2133BD082C}" type="slidenum">
              <a:rPr lang="en-US" smtClean="0"/>
              <a:t>9</a:t>
            </a:fld>
            <a:endParaRPr lang="en-US"/>
          </a:p>
        </p:txBody>
      </p:sp>
    </p:spTree>
    <p:extLst>
      <p:ext uri="{BB962C8B-B14F-4D97-AF65-F5344CB8AC3E}">
        <p14:creationId xmlns:p14="http://schemas.microsoft.com/office/powerpoint/2010/main" val="34498070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then apply the assessment</a:t>
            </a:r>
            <a:r>
              <a:rPr lang="en-US" baseline="0" dirty="0" smtClean="0"/>
              <a:t> method to those generated data</a:t>
            </a:r>
          </a:p>
          <a:p>
            <a:r>
              <a:rPr lang="en-US" baseline="0" dirty="0" smtClean="0"/>
              <a:t>I want to emphasize these are the same data inputs as are required for the other equilibrium-based methods currently in use</a:t>
            </a:r>
          </a:p>
          <a:p>
            <a:r>
              <a:rPr lang="en-US" baseline="0" dirty="0" smtClean="0"/>
              <a:t>The outputs of the estimation model are estimates of annual fishing mortality, age at 50% selectivity, and then the 2 parameters that describe the lognormal distribution from which recruitment could arise.</a:t>
            </a:r>
          </a:p>
          <a:p>
            <a:endParaRPr lang="en-US" baseline="0" dirty="0" smtClean="0"/>
          </a:p>
          <a:p>
            <a:r>
              <a:rPr lang="en-US" baseline="0" dirty="0" smtClean="0"/>
              <a:t>But the most important output of the estimation model is the derived reference point – spawning potential ratio (the ratio of lifetime egg production between the fished and unfished state)</a:t>
            </a:r>
          </a:p>
          <a:p>
            <a:r>
              <a:rPr lang="en-US" baseline="0" dirty="0" smtClean="0"/>
              <a:t>This is derived from the underlying age-structured population dynamics</a:t>
            </a:r>
          </a:p>
          <a:p>
            <a:r>
              <a:rPr lang="en-US" baseline="0" dirty="0" smtClean="0"/>
              <a:t>We then compare the estimated SPR with the true SPR in our known population to identify how accurate our assessment model is</a:t>
            </a:r>
          </a:p>
          <a:p>
            <a:r>
              <a:rPr lang="en-US" baseline="0" dirty="0" smtClean="0"/>
              <a:t>And we iterate this process 200 times to identify whether the method would be accurate with lots of noise in the system</a:t>
            </a:r>
          </a:p>
          <a:p>
            <a:endParaRPr lang="en-US" baseline="0" dirty="0" smtClean="0"/>
          </a:p>
          <a:p>
            <a:r>
              <a:rPr lang="en-US" baseline="0" dirty="0" smtClean="0"/>
              <a:t>----------Integrating across possible values of the fixed effects to estimate the random effects – the variations in recruitment</a:t>
            </a:r>
          </a:p>
        </p:txBody>
      </p:sp>
      <p:sp>
        <p:nvSpPr>
          <p:cNvPr id="4" name="Slide Number Placeholder 3"/>
          <p:cNvSpPr>
            <a:spLocks noGrp="1"/>
          </p:cNvSpPr>
          <p:nvPr>
            <p:ph type="sldNum" sz="quarter" idx="10"/>
          </p:nvPr>
        </p:nvSpPr>
        <p:spPr/>
        <p:txBody>
          <a:bodyPr/>
          <a:lstStyle/>
          <a:p>
            <a:fld id="{5F606F2E-F2D7-42A7-8D4B-1B2133BD082C}" type="slidenum">
              <a:rPr lang="en-US" smtClean="0"/>
              <a:t>10</a:t>
            </a:fld>
            <a:endParaRPr lang="en-US"/>
          </a:p>
        </p:txBody>
      </p:sp>
    </p:spTree>
    <p:extLst>
      <p:ext uri="{BB962C8B-B14F-4D97-AF65-F5344CB8AC3E}">
        <p14:creationId xmlns:p14="http://schemas.microsoft.com/office/powerpoint/2010/main" val="14494218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Effort</a:t>
            </a:r>
            <a:r>
              <a:rPr lang="en-US" baseline="0" dirty="0" smtClean="0"/>
              <a:t> dynamics model from Thorson et al. 2013 that is based on biomass at equilibrium, acceleration rate, an initial fishing mortality – to generate stochastic realizations of fishery development with an equilibrium value around 25% of unfished biomass</a:t>
            </a:r>
            <a:endParaRPr lang="en-US" dirty="0"/>
          </a:p>
        </p:txBody>
      </p:sp>
      <p:sp>
        <p:nvSpPr>
          <p:cNvPr id="4" name="Slide Number Placeholder 3"/>
          <p:cNvSpPr>
            <a:spLocks noGrp="1"/>
          </p:cNvSpPr>
          <p:nvPr>
            <p:ph type="sldNum" sz="quarter" idx="10"/>
          </p:nvPr>
        </p:nvSpPr>
        <p:spPr/>
        <p:txBody>
          <a:bodyPr/>
          <a:lstStyle/>
          <a:p>
            <a:fld id="{1C615326-FC0E-4825-84D8-D9D8296DD657}" type="slidenum">
              <a:rPr lang="en-US" smtClean="0"/>
              <a:t>23</a:t>
            </a:fld>
            <a:endParaRPr lang="en-US"/>
          </a:p>
        </p:txBody>
      </p:sp>
    </p:spTree>
    <p:extLst>
      <p:ext uri="{BB962C8B-B14F-4D97-AF65-F5344CB8AC3E}">
        <p14:creationId xmlns:p14="http://schemas.microsoft.com/office/powerpoint/2010/main" val="14373088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Check other notation</a:t>
            </a:r>
            <a:endParaRPr lang="en-US" dirty="0"/>
          </a:p>
        </p:txBody>
      </p:sp>
      <p:sp>
        <p:nvSpPr>
          <p:cNvPr id="4" name="Slide Number Placeholder 3"/>
          <p:cNvSpPr>
            <a:spLocks noGrp="1"/>
          </p:cNvSpPr>
          <p:nvPr>
            <p:ph type="sldNum" sz="quarter" idx="10"/>
          </p:nvPr>
        </p:nvSpPr>
        <p:spPr/>
        <p:txBody>
          <a:bodyPr/>
          <a:lstStyle/>
          <a:p>
            <a:fld id="{1C615326-FC0E-4825-84D8-D9D8296DD657}" type="slidenum">
              <a:rPr lang="en-US" smtClean="0"/>
              <a:t>24</a:t>
            </a:fld>
            <a:endParaRPr lang="en-US"/>
          </a:p>
        </p:txBody>
      </p:sp>
    </p:spTree>
    <p:extLst>
      <p:ext uri="{BB962C8B-B14F-4D97-AF65-F5344CB8AC3E}">
        <p14:creationId xmlns:p14="http://schemas.microsoft.com/office/powerpoint/2010/main" val="27328620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Options</a:t>
            </a:r>
            <a:r>
              <a:rPr lang="en-US" baseline="0" dirty="0" smtClean="0"/>
              <a:t> to estimate annual fishing mortality as a fixed effect – informed by catch data, length composition since it arises from the predicted catch</a:t>
            </a:r>
          </a:p>
          <a:p>
            <a:r>
              <a:rPr lang="en-US" baseline="0" dirty="0" smtClean="0"/>
              <a:t>Recruitment as a random effect</a:t>
            </a:r>
          </a:p>
          <a:p>
            <a:pPr marL="171450" indent="-171450">
              <a:buFontTx/>
              <a:buChar char="-"/>
            </a:pPr>
            <a:r>
              <a:rPr lang="en-US" baseline="0" dirty="0" smtClean="0"/>
              <a:t>Meaning it estimates global mean recruitment and then the random effects for the annual variability in recruitment</a:t>
            </a:r>
          </a:p>
          <a:p>
            <a:pPr marL="171450" indent="-171450">
              <a:buFontTx/>
              <a:buChar char="-"/>
            </a:pPr>
            <a:r>
              <a:rPr lang="en-US" baseline="0" dirty="0" smtClean="0"/>
              <a:t>Also a standard deviation representing the recruitment variation</a:t>
            </a:r>
          </a:p>
          <a:p>
            <a:pPr marL="171450" indent="-171450">
              <a:buFontTx/>
              <a:buChar char="-"/>
            </a:pPr>
            <a:r>
              <a:rPr lang="en-US" baseline="0" dirty="0" smtClean="0"/>
              <a:t>Gets information from length composition</a:t>
            </a:r>
          </a:p>
          <a:p>
            <a:pPr marL="0" indent="0">
              <a:buFontTx/>
              <a:buNone/>
            </a:pPr>
            <a:r>
              <a:rPr lang="en-US" baseline="0" dirty="0" smtClean="0"/>
              <a:t>Catchability coefficient when an index is available</a:t>
            </a:r>
          </a:p>
          <a:p>
            <a:pPr marL="0" indent="0">
              <a:buFontTx/>
              <a:buNone/>
            </a:pPr>
            <a:r>
              <a:rPr lang="en-US" baseline="0" dirty="0" smtClean="0"/>
              <a:t>And the parameters for a logistic selectivity curve</a:t>
            </a:r>
          </a:p>
          <a:p>
            <a:pPr marL="0" indent="0">
              <a:buFontTx/>
              <a:buNone/>
            </a:pPr>
            <a:r>
              <a:rPr lang="en-US" baseline="0" dirty="0" smtClean="0"/>
              <a:t>End goal – derive a value for spawning potential ratio</a:t>
            </a:r>
          </a:p>
          <a:p>
            <a:pPr marL="0" indent="0">
              <a:buFontTx/>
              <a:buNone/>
            </a:pPr>
            <a:r>
              <a:rPr lang="en-US" baseline="0" dirty="0" smtClean="0"/>
              <a:t>Looking for ability to detect depletion</a:t>
            </a:r>
          </a:p>
        </p:txBody>
      </p:sp>
      <p:sp>
        <p:nvSpPr>
          <p:cNvPr id="4" name="Slide Number Placeholder 3"/>
          <p:cNvSpPr>
            <a:spLocks noGrp="1"/>
          </p:cNvSpPr>
          <p:nvPr>
            <p:ph type="sldNum" sz="quarter" idx="10"/>
          </p:nvPr>
        </p:nvSpPr>
        <p:spPr/>
        <p:txBody>
          <a:bodyPr/>
          <a:lstStyle/>
          <a:p>
            <a:fld id="{1C615326-FC0E-4825-84D8-D9D8296DD657}" type="slidenum">
              <a:rPr lang="en-US" smtClean="0"/>
              <a:t>25</a:t>
            </a:fld>
            <a:endParaRPr lang="en-US"/>
          </a:p>
        </p:txBody>
      </p:sp>
    </p:spTree>
    <p:extLst>
      <p:ext uri="{BB962C8B-B14F-4D97-AF65-F5344CB8AC3E}">
        <p14:creationId xmlns:p14="http://schemas.microsoft.com/office/powerpoint/2010/main" val="22574558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E6236FE-8212-4441-8ABB-3EA565C53929}" type="datetimeFigureOut">
              <a:rPr lang="en-US" smtClean="0"/>
              <a:t>6/6/2016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413EDC-CFD4-4F46-80A6-18FD204C7709}" type="slidenum">
              <a:rPr lang="en-US" smtClean="0"/>
              <a:t>‹#›</a:t>
            </a:fld>
            <a:endParaRPr lang="en-US"/>
          </a:p>
        </p:txBody>
      </p:sp>
    </p:spTree>
    <p:extLst>
      <p:ext uri="{BB962C8B-B14F-4D97-AF65-F5344CB8AC3E}">
        <p14:creationId xmlns:p14="http://schemas.microsoft.com/office/powerpoint/2010/main" val="31442981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E6236FE-8212-4441-8ABB-3EA565C53929}" type="datetimeFigureOut">
              <a:rPr lang="en-US" smtClean="0"/>
              <a:t>6/6/2016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413EDC-CFD4-4F46-80A6-18FD204C7709}" type="slidenum">
              <a:rPr lang="en-US" smtClean="0"/>
              <a:t>‹#›</a:t>
            </a:fld>
            <a:endParaRPr lang="en-US"/>
          </a:p>
        </p:txBody>
      </p:sp>
    </p:spTree>
    <p:extLst>
      <p:ext uri="{BB962C8B-B14F-4D97-AF65-F5344CB8AC3E}">
        <p14:creationId xmlns:p14="http://schemas.microsoft.com/office/powerpoint/2010/main" val="37139490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E6236FE-8212-4441-8ABB-3EA565C53929}" type="datetimeFigureOut">
              <a:rPr lang="en-US" smtClean="0"/>
              <a:t>6/6/2016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413EDC-CFD4-4F46-80A6-18FD204C7709}" type="slidenum">
              <a:rPr lang="en-US" smtClean="0"/>
              <a:t>‹#›</a:t>
            </a:fld>
            <a:endParaRPr lang="en-US"/>
          </a:p>
        </p:txBody>
      </p:sp>
    </p:spTree>
    <p:extLst>
      <p:ext uri="{BB962C8B-B14F-4D97-AF65-F5344CB8AC3E}">
        <p14:creationId xmlns:p14="http://schemas.microsoft.com/office/powerpoint/2010/main" val="907673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E6236FE-8212-4441-8ABB-3EA565C53929}" type="datetimeFigureOut">
              <a:rPr lang="en-US" smtClean="0"/>
              <a:t>6/6/2016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413EDC-CFD4-4F46-80A6-18FD204C7709}" type="slidenum">
              <a:rPr lang="en-US" smtClean="0"/>
              <a:t>‹#›</a:t>
            </a:fld>
            <a:endParaRPr lang="en-US"/>
          </a:p>
        </p:txBody>
      </p:sp>
    </p:spTree>
    <p:extLst>
      <p:ext uri="{BB962C8B-B14F-4D97-AF65-F5344CB8AC3E}">
        <p14:creationId xmlns:p14="http://schemas.microsoft.com/office/powerpoint/2010/main" val="9507281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E6236FE-8212-4441-8ABB-3EA565C53929}" type="datetimeFigureOut">
              <a:rPr lang="en-US" smtClean="0"/>
              <a:t>6/6/2016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413EDC-CFD4-4F46-80A6-18FD204C7709}" type="slidenum">
              <a:rPr lang="en-US" smtClean="0"/>
              <a:t>‹#›</a:t>
            </a:fld>
            <a:endParaRPr lang="en-US"/>
          </a:p>
        </p:txBody>
      </p:sp>
    </p:spTree>
    <p:extLst>
      <p:ext uri="{BB962C8B-B14F-4D97-AF65-F5344CB8AC3E}">
        <p14:creationId xmlns:p14="http://schemas.microsoft.com/office/powerpoint/2010/main" val="31221967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E6236FE-8212-4441-8ABB-3EA565C53929}" type="datetimeFigureOut">
              <a:rPr lang="en-US" smtClean="0"/>
              <a:t>6/6/2016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413EDC-CFD4-4F46-80A6-18FD204C7709}" type="slidenum">
              <a:rPr lang="en-US" smtClean="0"/>
              <a:t>‹#›</a:t>
            </a:fld>
            <a:endParaRPr lang="en-US"/>
          </a:p>
        </p:txBody>
      </p:sp>
    </p:spTree>
    <p:extLst>
      <p:ext uri="{BB962C8B-B14F-4D97-AF65-F5344CB8AC3E}">
        <p14:creationId xmlns:p14="http://schemas.microsoft.com/office/powerpoint/2010/main" val="31188081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E6236FE-8212-4441-8ABB-3EA565C53929}" type="datetimeFigureOut">
              <a:rPr lang="en-US" smtClean="0"/>
              <a:t>6/6/2016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A413EDC-CFD4-4F46-80A6-18FD204C7709}" type="slidenum">
              <a:rPr lang="en-US" smtClean="0"/>
              <a:t>‹#›</a:t>
            </a:fld>
            <a:endParaRPr lang="en-US"/>
          </a:p>
        </p:txBody>
      </p:sp>
    </p:spTree>
    <p:extLst>
      <p:ext uri="{BB962C8B-B14F-4D97-AF65-F5344CB8AC3E}">
        <p14:creationId xmlns:p14="http://schemas.microsoft.com/office/powerpoint/2010/main" val="15825879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E6236FE-8212-4441-8ABB-3EA565C53929}" type="datetimeFigureOut">
              <a:rPr lang="en-US" smtClean="0"/>
              <a:t>6/6/2016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A413EDC-CFD4-4F46-80A6-18FD204C7709}" type="slidenum">
              <a:rPr lang="en-US" smtClean="0"/>
              <a:t>‹#›</a:t>
            </a:fld>
            <a:endParaRPr lang="en-US"/>
          </a:p>
        </p:txBody>
      </p:sp>
    </p:spTree>
    <p:extLst>
      <p:ext uri="{BB962C8B-B14F-4D97-AF65-F5344CB8AC3E}">
        <p14:creationId xmlns:p14="http://schemas.microsoft.com/office/powerpoint/2010/main" val="11378643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6236FE-8212-4441-8ABB-3EA565C53929}" type="datetimeFigureOut">
              <a:rPr lang="en-US" smtClean="0"/>
              <a:t>6/6/2016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A413EDC-CFD4-4F46-80A6-18FD204C7709}" type="slidenum">
              <a:rPr lang="en-US" smtClean="0"/>
              <a:t>‹#›</a:t>
            </a:fld>
            <a:endParaRPr lang="en-US"/>
          </a:p>
        </p:txBody>
      </p:sp>
    </p:spTree>
    <p:extLst>
      <p:ext uri="{BB962C8B-B14F-4D97-AF65-F5344CB8AC3E}">
        <p14:creationId xmlns:p14="http://schemas.microsoft.com/office/powerpoint/2010/main" val="20275262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E6236FE-8212-4441-8ABB-3EA565C53929}" type="datetimeFigureOut">
              <a:rPr lang="en-US" smtClean="0"/>
              <a:t>6/6/2016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413EDC-CFD4-4F46-80A6-18FD204C7709}" type="slidenum">
              <a:rPr lang="en-US" smtClean="0"/>
              <a:t>‹#›</a:t>
            </a:fld>
            <a:endParaRPr lang="en-US"/>
          </a:p>
        </p:txBody>
      </p:sp>
    </p:spTree>
    <p:extLst>
      <p:ext uri="{BB962C8B-B14F-4D97-AF65-F5344CB8AC3E}">
        <p14:creationId xmlns:p14="http://schemas.microsoft.com/office/powerpoint/2010/main" val="30627729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E6236FE-8212-4441-8ABB-3EA565C53929}" type="datetimeFigureOut">
              <a:rPr lang="en-US" smtClean="0"/>
              <a:t>6/6/2016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413EDC-CFD4-4F46-80A6-18FD204C7709}" type="slidenum">
              <a:rPr lang="en-US" smtClean="0"/>
              <a:t>‹#›</a:t>
            </a:fld>
            <a:endParaRPr lang="en-US"/>
          </a:p>
        </p:txBody>
      </p:sp>
    </p:spTree>
    <p:extLst>
      <p:ext uri="{BB962C8B-B14F-4D97-AF65-F5344CB8AC3E}">
        <p14:creationId xmlns:p14="http://schemas.microsoft.com/office/powerpoint/2010/main" val="10627333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6236FE-8212-4441-8ABB-3EA565C53929}" type="datetimeFigureOut">
              <a:rPr lang="en-US" smtClean="0"/>
              <a:t>6/6/2016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413EDC-CFD4-4F46-80A6-18FD204C7709}" type="slidenum">
              <a:rPr lang="en-US" smtClean="0"/>
              <a:t>‹#›</a:t>
            </a:fld>
            <a:endParaRPr lang="en-US"/>
          </a:p>
        </p:txBody>
      </p:sp>
    </p:spTree>
    <p:extLst>
      <p:ext uri="{BB962C8B-B14F-4D97-AF65-F5344CB8AC3E}">
        <p14:creationId xmlns:p14="http://schemas.microsoft.com/office/powerpoint/2010/main" val="23022252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30.wmf"/><Relationship Id="rId4" Type="http://schemas.openxmlformats.org/officeDocument/2006/relationships/oleObject" Target="../embeddings/oleObject1.bin"/></Relationships>
</file>

<file path=ppt/slides/_rels/slide22.xml.rels><?xml version="1.0" encoding="UTF-8" standalone="yes"?>
<Relationships xmlns="http://schemas.openxmlformats.org/package/2006/relationships"><Relationship Id="rId8" Type="http://schemas.openxmlformats.org/officeDocument/2006/relationships/image" Target="../media/image34.wmf"/><Relationship Id="rId13" Type="http://schemas.openxmlformats.org/officeDocument/2006/relationships/oleObject" Target="../embeddings/oleObject7.bin"/><Relationship Id="rId3" Type="http://schemas.openxmlformats.org/officeDocument/2006/relationships/oleObject" Target="../embeddings/oleObject2.bin"/><Relationship Id="rId7" Type="http://schemas.openxmlformats.org/officeDocument/2006/relationships/oleObject" Target="../embeddings/oleObject4.bin"/><Relationship Id="rId12" Type="http://schemas.openxmlformats.org/officeDocument/2006/relationships/image" Target="../media/image36.wmf"/><Relationship Id="rId2" Type="http://schemas.openxmlformats.org/officeDocument/2006/relationships/slideLayout" Target="../slideLayouts/slideLayout2.xml"/><Relationship Id="rId16" Type="http://schemas.openxmlformats.org/officeDocument/2006/relationships/image" Target="../media/image38.wmf"/><Relationship Id="rId1" Type="http://schemas.openxmlformats.org/officeDocument/2006/relationships/vmlDrawing" Target="../drawings/vmlDrawing2.vml"/><Relationship Id="rId6" Type="http://schemas.openxmlformats.org/officeDocument/2006/relationships/image" Target="../media/image33.wmf"/><Relationship Id="rId11" Type="http://schemas.openxmlformats.org/officeDocument/2006/relationships/oleObject" Target="../embeddings/oleObject6.bin"/><Relationship Id="rId5" Type="http://schemas.openxmlformats.org/officeDocument/2006/relationships/oleObject" Target="../embeddings/oleObject3.bin"/><Relationship Id="rId15" Type="http://schemas.openxmlformats.org/officeDocument/2006/relationships/oleObject" Target="../embeddings/oleObject8.bin"/><Relationship Id="rId10" Type="http://schemas.openxmlformats.org/officeDocument/2006/relationships/image" Target="../media/image35.wmf"/><Relationship Id="rId4" Type="http://schemas.openxmlformats.org/officeDocument/2006/relationships/image" Target="../media/image32.wmf"/><Relationship Id="rId9" Type="http://schemas.openxmlformats.org/officeDocument/2006/relationships/oleObject" Target="../embeddings/oleObject5.bin"/><Relationship Id="rId14" Type="http://schemas.openxmlformats.org/officeDocument/2006/relationships/image" Target="../media/image37.wmf"/></Relationships>
</file>

<file path=ppt/slides/_rels/slide2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oleObject" Target="../embeddings/oleObject11.bin"/><Relationship Id="rId13" Type="http://schemas.openxmlformats.org/officeDocument/2006/relationships/image" Target="../media/image43.wmf"/><Relationship Id="rId3" Type="http://schemas.openxmlformats.org/officeDocument/2006/relationships/notesSlide" Target="../notesSlides/notesSlide8.xml"/><Relationship Id="rId7" Type="http://schemas.openxmlformats.org/officeDocument/2006/relationships/image" Target="../media/image41.wmf"/><Relationship Id="rId12"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10.bin"/><Relationship Id="rId11" Type="http://schemas.openxmlformats.org/officeDocument/2006/relationships/image" Target="../media/image30.wmf"/><Relationship Id="rId5" Type="http://schemas.openxmlformats.org/officeDocument/2006/relationships/image" Target="../media/image40.wmf"/><Relationship Id="rId10" Type="http://schemas.openxmlformats.org/officeDocument/2006/relationships/oleObject" Target="../embeddings/oleObject12.bin"/><Relationship Id="rId4" Type="http://schemas.openxmlformats.org/officeDocument/2006/relationships/oleObject" Target="../embeddings/oleObject9.bin"/><Relationship Id="rId9" Type="http://schemas.openxmlformats.org/officeDocument/2006/relationships/image" Target="../media/image42.wmf"/></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oleObject" Target="../embeddings/oleObject16.bin"/><Relationship Id="rId13" Type="http://schemas.openxmlformats.org/officeDocument/2006/relationships/image" Target="../media/image48.wmf"/><Relationship Id="rId3" Type="http://schemas.openxmlformats.org/officeDocument/2006/relationships/notesSlide" Target="../notesSlides/notesSlide10.xml"/><Relationship Id="rId7" Type="http://schemas.openxmlformats.org/officeDocument/2006/relationships/image" Target="../media/image45.wmf"/><Relationship Id="rId12" Type="http://schemas.openxmlformats.org/officeDocument/2006/relationships/oleObject" Target="../embeddings/oleObject18.bin"/><Relationship Id="rId17" Type="http://schemas.openxmlformats.org/officeDocument/2006/relationships/image" Target="../media/image50.wmf"/><Relationship Id="rId2" Type="http://schemas.openxmlformats.org/officeDocument/2006/relationships/slideLayout" Target="../slideLayouts/slideLayout2.xml"/><Relationship Id="rId16" Type="http://schemas.openxmlformats.org/officeDocument/2006/relationships/oleObject" Target="../embeddings/oleObject20.bin"/><Relationship Id="rId1" Type="http://schemas.openxmlformats.org/officeDocument/2006/relationships/vmlDrawing" Target="../drawings/vmlDrawing4.vml"/><Relationship Id="rId6" Type="http://schemas.openxmlformats.org/officeDocument/2006/relationships/oleObject" Target="../embeddings/oleObject15.bin"/><Relationship Id="rId11" Type="http://schemas.openxmlformats.org/officeDocument/2006/relationships/image" Target="../media/image47.wmf"/><Relationship Id="rId5" Type="http://schemas.openxmlformats.org/officeDocument/2006/relationships/image" Target="../media/image44.wmf"/><Relationship Id="rId15" Type="http://schemas.openxmlformats.org/officeDocument/2006/relationships/image" Target="../media/image49.wmf"/><Relationship Id="rId10" Type="http://schemas.openxmlformats.org/officeDocument/2006/relationships/oleObject" Target="../embeddings/oleObject17.bin"/><Relationship Id="rId4" Type="http://schemas.openxmlformats.org/officeDocument/2006/relationships/oleObject" Target="../embeddings/oleObject14.bin"/><Relationship Id="rId9" Type="http://schemas.openxmlformats.org/officeDocument/2006/relationships/image" Target="../media/image46.wmf"/><Relationship Id="rId14" Type="http://schemas.openxmlformats.org/officeDocument/2006/relationships/oleObject" Target="../embeddings/oleObject19.bin"/></Relationships>
</file>

<file path=ppt/slides/_rels/slide27.xml.rels><?xml version="1.0" encoding="UTF-8" standalone="yes"?>
<Relationships xmlns="http://schemas.openxmlformats.org/package/2006/relationships"><Relationship Id="rId8" Type="http://schemas.openxmlformats.org/officeDocument/2006/relationships/image" Target="../media/image53.wmf"/><Relationship Id="rId3" Type="http://schemas.openxmlformats.org/officeDocument/2006/relationships/oleObject" Target="../embeddings/oleObject21.bin"/><Relationship Id="rId7" Type="http://schemas.openxmlformats.org/officeDocument/2006/relationships/oleObject" Target="../embeddings/oleObject23.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52.wmf"/><Relationship Id="rId5" Type="http://schemas.openxmlformats.org/officeDocument/2006/relationships/oleObject" Target="../embeddings/oleObject22.bin"/><Relationship Id="rId10" Type="http://schemas.openxmlformats.org/officeDocument/2006/relationships/image" Target="../media/image54.wmf"/><Relationship Id="rId4" Type="http://schemas.openxmlformats.org/officeDocument/2006/relationships/image" Target="../media/image51.wmf"/><Relationship Id="rId9" Type="http://schemas.openxmlformats.org/officeDocument/2006/relationships/oleObject" Target="../embeddings/oleObject24.bin"/></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55.wmf"/><Relationship Id="rId4" Type="http://schemas.openxmlformats.org/officeDocument/2006/relationships/oleObject" Target="../embeddings/oleObject25.bin"/></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3.png"/><Relationship Id="rId7"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10.png"/><Relationship Id="rId4" Type="http://schemas.openxmlformats.org/officeDocument/2006/relationships/image" Target="../media/image7.png"/><Relationship Id="rId9" Type="http://schemas.openxmlformats.org/officeDocument/2006/relationships/image" Target="../media/image6.png"/></Relationships>
</file>

<file path=ppt/slides/_rels/slide5.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3.png"/><Relationship Id="rId7" Type="http://schemas.openxmlformats.org/officeDocument/2006/relationships/image" Target="../media/image8.png"/><Relationship Id="rId12"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6.png"/><Relationship Id="rId4" Type="http://schemas.openxmlformats.org/officeDocument/2006/relationships/image" Target="../media/image7.png"/><Relationship Id="rId9"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426328"/>
            <a:ext cx="9144000" cy="2387600"/>
          </a:xfrm>
        </p:spPr>
        <p:txBody>
          <a:bodyPr>
            <a:normAutofit fontScale="90000"/>
          </a:bodyPr>
          <a:lstStyle/>
          <a:p>
            <a:r>
              <a:rPr lang="en-US" dirty="0" smtClean="0"/>
              <a:t>How important is it to account for spatial variation in growth for data-limited fisheries?</a:t>
            </a:r>
            <a:endParaRPr lang="en-US" dirty="0"/>
          </a:p>
        </p:txBody>
      </p:sp>
      <p:sp>
        <p:nvSpPr>
          <p:cNvPr id="3" name="Subtitle 2"/>
          <p:cNvSpPr>
            <a:spLocks noGrp="1"/>
          </p:cNvSpPr>
          <p:nvPr>
            <p:ph type="subTitle" idx="1"/>
          </p:nvPr>
        </p:nvSpPr>
        <p:spPr>
          <a:xfrm>
            <a:off x="1524000" y="2813928"/>
            <a:ext cx="9144000" cy="1655762"/>
          </a:xfrm>
        </p:spPr>
        <p:txBody>
          <a:bodyPr/>
          <a:lstStyle/>
          <a:p>
            <a:r>
              <a:rPr lang="en-US" dirty="0" smtClean="0"/>
              <a:t>Merrill Rudd</a:t>
            </a:r>
          </a:p>
          <a:p>
            <a:r>
              <a:rPr lang="en-US" dirty="0" smtClean="0"/>
              <a:t>FISH 507 Project</a:t>
            </a:r>
          </a:p>
          <a:p>
            <a:r>
              <a:rPr lang="en-US" dirty="0" smtClean="0"/>
              <a:t>June 7, 2016</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37899" y="4188892"/>
            <a:ext cx="4357007" cy="2450816"/>
          </a:xfrm>
          <a:prstGeom prst="rect">
            <a:avLst/>
          </a:prstGeom>
        </p:spPr>
      </p:pic>
      <p:pic>
        <p:nvPicPr>
          <p:cNvPr id="5" name="Picture 14" descr="http://www.seacology.org/wp-content/uploads/2015/09/SAAreefheader2015.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94906" y="4193267"/>
            <a:ext cx="4081859" cy="24464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482667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Picture 27"/>
          <p:cNvPicPr>
            <a:picLocks noChangeAspect="1"/>
          </p:cNvPicPr>
          <p:nvPr/>
        </p:nvPicPr>
        <p:blipFill>
          <a:blip r:embed="rId3"/>
          <a:stretch>
            <a:fillRect/>
          </a:stretch>
        </p:blipFill>
        <p:spPr>
          <a:xfrm>
            <a:off x="582310" y="1506621"/>
            <a:ext cx="2621389" cy="1270538"/>
          </a:xfrm>
          <a:prstGeom prst="rect">
            <a:avLst/>
          </a:prstGeom>
        </p:spPr>
      </p:pic>
      <p:sp>
        <p:nvSpPr>
          <p:cNvPr id="4" name="Title 1"/>
          <p:cNvSpPr txBox="1">
            <a:spLocks/>
          </p:cNvSpPr>
          <p:nvPr/>
        </p:nvSpPr>
        <p:spPr>
          <a:xfrm>
            <a:off x="212558" y="-409199"/>
            <a:ext cx="11831056" cy="168939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a:solidFill>
                  <a:schemeClr val="accent5"/>
                </a:solidFill>
                <a:latin typeface="Helvetica" panose="020B0504020202030204" pitchFamily="34" charset="0"/>
              </a:rPr>
              <a:t>Estimation model: Assumes growth is constant across space &amp; time</a:t>
            </a:r>
          </a:p>
        </p:txBody>
      </p:sp>
      <p:sp>
        <p:nvSpPr>
          <p:cNvPr id="7" name="Rectangle 6"/>
          <p:cNvSpPr/>
          <p:nvPr/>
        </p:nvSpPr>
        <p:spPr>
          <a:xfrm>
            <a:off x="191905" y="978568"/>
            <a:ext cx="6754327" cy="3128940"/>
          </a:xfrm>
          <a:prstGeom prst="rect">
            <a:avLst/>
          </a:prstGeom>
          <a:noFill/>
          <a:ln w="38100">
            <a:solidFill>
              <a:schemeClr val="accent4"/>
            </a:solidFill>
          </a:ln>
        </p:spPr>
        <p:style>
          <a:lnRef idx="2">
            <a:schemeClr val="accent2">
              <a:shade val="50000"/>
            </a:schemeClr>
          </a:lnRef>
          <a:fillRef idx="1">
            <a:schemeClr val="accent2"/>
          </a:fillRef>
          <a:effectRef idx="0">
            <a:schemeClr val="accent2"/>
          </a:effectRef>
          <a:fontRef idx="minor">
            <a:schemeClr val="lt1"/>
          </a:fontRef>
        </p:style>
        <p:txBody>
          <a:bodyPr rtlCol="0" anchor="t"/>
          <a:lstStyle/>
          <a:p>
            <a:pPr algn="ctr"/>
            <a:r>
              <a:rPr lang="en-US" sz="2400" b="1" dirty="0" smtClean="0">
                <a:solidFill>
                  <a:schemeClr val="accent6">
                    <a:lumMod val="50000"/>
                  </a:schemeClr>
                </a:solidFill>
                <a:latin typeface="Helvetica" panose="020B0504020202030204" pitchFamily="34" charset="0"/>
              </a:rPr>
              <a:t>Create “true” population</a:t>
            </a:r>
            <a:endParaRPr lang="en-US" sz="2400" b="1" dirty="0">
              <a:solidFill>
                <a:schemeClr val="accent6">
                  <a:lumMod val="50000"/>
                </a:schemeClr>
              </a:solidFill>
              <a:latin typeface="Helvetica" panose="020B0504020202030204" pitchFamily="34" charset="0"/>
            </a:endParaRPr>
          </a:p>
        </p:txBody>
      </p:sp>
      <p:sp>
        <p:nvSpPr>
          <p:cNvPr id="25" name="Rectangle 24"/>
          <p:cNvSpPr/>
          <p:nvPr/>
        </p:nvSpPr>
        <p:spPr>
          <a:xfrm>
            <a:off x="561474" y="1446811"/>
            <a:ext cx="2695073" cy="2660696"/>
          </a:xfrm>
          <a:prstGeom prst="rect">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Straight Arrow Connector 26"/>
          <p:cNvCxnSpPr/>
          <p:nvPr/>
        </p:nvCxnSpPr>
        <p:spPr>
          <a:xfrm>
            <a:off x="3282971" y="3397026"/>
            <a:ext cx="934456" cy="0"/>
          </a:xfrm>
          <a:prstGeom prst="straightConnector1">
            <a:avLst/>
          </a:prstGeom>
          <a:ln w="762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35" name="Rectangle 34"/>
          <p:cNvSpPr/>
          <p:nvPr/>
        </p:nvSpPr>
        <p:spPr>
          <a:xfrm>
            <a:off x="4191003" y="1715289"/>
            <a:ext cx="2632912" cy="1046469"/>
          </a:xfrm>
          <a:prstGeom prst="rect">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accent6">
                    <a:lumMod val="50000"/>
                  </a:schemeClr>
                </a:solidFill>
                <a:latin typeface="Helvetica" panose="020B0504020202030204" pitchFamily="34" charset="0"/>
              </a:rPr>
              <a:t>Age-structured dynamics</a:t>
            </a:r>
            <a:endParaRPr lang="en-US" sz="2400" dirty="0">
              <a:solidFill>
                <a:schemeClr val="accent6">
                  <a:lumMod val="50000"/>
                </a:schemeClr>
              </a:solidFill>
              <a:latin typeface="Helvetica" panose="020B0504020202030204" pitchFamily="34" charset="0"/>
            </a:endParaRPr>
          </a:p>
        </p:txBody>
      </p:sp>
      <p:sp>
        <p:nvSpPr>
          <p:cNvPr id="38" name="Rectangle 37"/>
          <p:cNvSpPr/>
          <p:nvPr/>
        </p:nvSpPr>
        <p:spPr>
          <a:xfrm>
            <a:off x="7184867" y="978568"/>
            <a:ext cx="4858747" cy="3128940"/>
          </a:xfrm>
          <a:prstGeom prst="rect">
            <a:avLst/>
          </a:prstGeom>
          <a:noFill/>
          <a:ln w="38100">
            <a:solidFill>
              <a:schemeClr val="accent2"/>
            </a:solidFill>
          </a:ln>
        </p:spPr>
        <p:style>
          <a:lnRef idx="2">
            <a:schemeClr val="accent2">
              <a:shade val="50000"/>
            </a:schemeClr>
          </a:lnRef>
          <a:fillRef idx="1">
            <a:schemeClr val="accent2"/>
          </a:fillRef>
          <a:effectRef idx="0">
            <a:schemeClr val="accent2"/>
          </a:effectRef>
          <a:fontRef idx="minor">
            <a:schemeClr val="lt1"/>
          </a:fontRef>
        </p:style>
        <p:txBody>
          <a:bodyPr rtlCol="0" anchor="t"/>
          <a:lstStyle/>
          <a:p>
            <a:pPr algn="ctr"/>
            <a:r>
              <a:rPr lang="en-US" sz="2400" b="1" dirty="0" smtClean="0">
                <a:solidFill>
                  <a:schemeClr val="accent6">
                    <a:lumMod val="50000"/>
                  </a:schemeClr>
                </a:solidFill>
                <a:latin typeface="Helvetica" panose="020B0504020202030204" pitchFamily="34" charset="0"/>
              </a:rPr>
              <a:t>Sample the “true” population</a:t>
            </a:r>
            <a:endParaRPr lang="en-US" sz="2400" b="1" dirty="0">
              <a:solidFill>
                <a:schemeClr val="accent6">
                  <a:lumMod val="50000"/>
                </a:schemeClr>
              </a:solidFill>
              <a:latin typeface="Helvetica" panose="020B0504020202030204" pitchFamily="34" charset="0"/>
            </a:endParaRPr>
          </a:p>
        </p:txBody>
      </p:sp>
      <p:cxnSp>
        <p:nvCxnSpPr>
          <p:cNvPr id="40" name="Straight Arrow Connector 39"/>
          <p:cNvCxnSpPr>
            <a:stCxn id="35" idx="3"/>
          </p:cNvCxnSpPr>
          <p:nvPr/>
        </p:nvCxnSpPr>
        <p:spPr>
          <a:xfrm>
            <a:off x="6823915" y="2238524"/>
            <a:ext cx="838202" cy="477561"/>
          </a:xfrm>
          <a:prstGeom prst="straightConnector1">
            <a:avLst/>
          </a:prstGeom>
          <a:ln w="76200">
            <a:solidFill>
              <a:schemeClr val="accent2"/>
            </a:solidFill>
            <a:prstDash val="solid"/>
            <a:tailEnd type="triangle"/>
          </a:ln>
        </p:spPr>
        <p:style>
          <a:lnRef idx="1">
            <a:schemeClr val="accent1"/>
          </a:lnRef>
          <a:fillRef idx="0">
            <a:schemeClr val="accent1"/>
          </a:fillRef>
          <a:effectRef idx="0">
            <a:schemeClr val="accent1"/>
          </a:effectRef>
          <a:fontRef idx="minor">
            <a:schemeClr val="tx1"/>
          </a:fontRef>
        </p:style>
      </p:cxnSp>
      <p:pic>
        <p:nvPicPr>
          <p:cNvPr id="46" name="Picture 45"/>
          <p:cNvPicPr>
            <a:picLocks noChangeAspect="1"/>
          </p:cNvPicPr>
          <p:nvPr/>
        </p:nvPicPr>
        <p:blipFill rotWithShape="1">
          <a:blip r:embed="rId4"/>
          <a:srcRect l="4724" b="18196"/>
          <a:stretch/>
        </p:blipFill>
        <p:spPr>
          <a:xfrm>
            <a:off x="8223592" y="1475819"/>
            <a:ext cx="2752245" cy="962581"/>
          </a:xfrm>
          <a:prstGeom prst="rect">
            <a:avLst/>
          </a:prstGeom>
        </p:spPr>
      </p:pic>
      <p:sp>
        <p:nvSpPr>
          <p:cNvPr id="47" name="Rectangle 46"/>
          <p:cNvSpPr/>
          <p:nvPr/>
        </p:nvSpPr>
        <p:spPr>
          <a:xfrm>
            <a:off x="7662116" y="2504473"/>
            <a:ext cx="4241125" cy="660118"/>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accent6">
                    <a:lumMod val="50000"/>
                  </a:schemeClr>
                </a:solidFill>
                <a:latin typeface="Helvetica" panose="020B0504020202030204" pitchFamily="34" charset="0"/>
              </a:rPr>
              <a:t>Length </a:t>
            </a:r>
            <a:r>
              <a:rPr lang="en-US" sz="2400" b="1" dirty="0" smtClean="0">
                <a:solidFill>
                  <a:schemeClr val="accent6">
                    <a:lumMod val="50000"/>
                  </a:schemeClr>
                </a:solidFill>
                <a:latin typeface="Helvetica" panose="020B0504020202030204" pitchFamily="34" charset="0"/>
              </a:rPr>
              <a:t>composition</a:t>
            </a:r>
            <a:endParaRPr lang="en-US" sz="2400" dirty="0">
              <a:solidFill>
                <a:schemeClr val="accent6">
                  <a:lumMod val="50000"/>
                </a:schemeClr>
              </a:solidFill>
              <a:latin typeface="Helvetica" panose="020B0504020202030204" pitchFamily="34" charset="0"/>
            </a:endParaRPr>
          </a:p>
        </p:txBody>
      </p:sp>
      <p:cxnSp>
        <p:nvCxnSpPr>
          <p:cNvPr id="50" name="Straight Arrow Connector 49"/>
          <p:cNvCxnSpPr>
            <a:stCxn id="38" idx="2"/>
          </p:cNvCxnSpPr>
          <p:nvPr/>
        </p:nvCxnSpPr>
        <p:spPr>
          <a:xfrm flipH="1">
            <a:off x="6127079" y="4107508"/>
            <a:ext cx="3487162" cy="523235"/>
          </a:xfrm>
          <a:prstGeom prst="straightConnector1">
            <a:avLst/>
          </a:prstGeom>
          <a:ln w="76200">
            <a:solidFill>
              <a:schemeClr val="accent5"/>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54" name="Rectangle 53"/>
          <p:cNvSpPr/>
          <p:nvPr/>
        </p:nvSpPr>
        <p:spPr>
          <a:xfrm>
            <a:off x="433136" y="4604758"/>
            <a:ext cx="11387885" cy="2115777"/>
          </a:xfrm>
          <a:prstGeom prst="rect">
            <a:avLst/>
          </a:prstGeom>
          <a:noFill/>
          <a:ln w="38100"/>
        </p:spPr>
        <p:style>
          <a:lnRef idx="2">
            <a:schemeClr val="accent5"/>
          </a:lnRef>
          <a:fillRef idx="1">
            <a:schemeClr val="lt1"/>
          </a:fillRef>
          <a:effectRef idx="0">
            <a:schemeClr val="accent5"/>
          </a:effectRef>
          <a:fontRef idx="minor">
            <a:schemeClr val="dk1"/>
          </a:fontRef>
        </p:style>
        <p:txBody>
          <a:bodyPr rtlCol="0" anchor="t"/>
          <a:lstStyle/>
          <a:p>
            <a:pPr algn="ctr"/>
            <a:r>
              <a:rPr lang="en-US" sz="2400" b="1" dirty="0" smtClean="0">
                <a:solidFill>
                  <a:schemeClr val="accent6">
                    <a:lumMod val="50000"/>
                  </a:schemeClr>
                </a:solidFill>
                <a:latin typeface="Helvetica" panose="020B0504020202030204" pitchFamily="34" charset="0"/>
              </a:rPr>
              <a:t>Estimation model – time-varying processes only</a:t>
            </a:r>
            <a:endParaRPr lang="en-US" sz="2400" b="1" dirty="0">
              <a:solidFill>
                <a:schemeClr val="accent6">
                  <a:lumMod val="50000"/>
                </a:schemeClr>
              </a:solidFill>
              <a:latin typeface="Helvetica" panose="020B0504020202030204" pitchFamily="34" charset="0"/>
            </a:endParaRPr>
          </a:p>
        </p:txBody>
      </p:sp>
      <p:sp>
        <p:nvSpPr>
          <p:cNvPr id="55" name="Rectangle 54"/>
          <p:cNvSpPr/>
          <p:nvPr/>
        </p:nvSpPr>
        <p:spPr>
          <a:xfrm>
            <a:off x="497305" y="5053264"/>
            <a:ext cx="4812631" cy="1520738"/>
          </a:xfrm>
          <a:prstGeom prst="rect">
            <a:avLst/>
          </a:prstGeom>
          <a:no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400" b="1" dirty="0" smtClean="0">
                <a:solidFill>
                  <a:schemeClr val="accent2">
                    <a:lumMod val="75000"/>
                  </a:schemeClr>
                </a:solidFill>
                <a:latin typeface="Helvetica" panose="020B0504020202030204" pitchFamily="34" charset="0"/>
              </a:rPr>
              <a:t>Inputs</a:t>
            </a:r>
          </a:p>
          <a:p>
            <a:r>
              <a:rPr lang="en-US" sz="2400" dirty="0" smtClean="0">
                <a:solidFill>
                  <a:schemeClr val="accent6">
                    <a:lumMod val="50000"/>
                  </a:schemeClr>
                </a:solidFill>
                <a:latin typeface="Helvetica" panose="020B0504020202030204" pitchFamily="34" charset="0"/>
              </a:rPr>
              <a:t>Length composition</a:t>
            </a:r>
          </a:p>
          <a:p>
            <a:r>
              <a:rPr lang="en-US" sz="2400" dirty="0" smtClean="0">
                <a:solidFill>
                  <a:schemeClr val="accent6">
                    <a:lumMod val="50000"/>
                  </a:schemeClr>
                </a:solidFill>
                <a:latin typeface="Helvetica" panose="020B0504020202030204" pitchFamily="34" charset="0"/>
              </a:rPr>
              <a:t>Assumed growth and maturity</a:t>
            </a:r>
            <a:endParaRPr lang="en-US" sz="2400" dirty="0">
              <a:solidFill>
                <a:schemeClr val="accent6">
                  <a:lumMod val="50000"/>
                </a:schemeClr>
              </a:solidFill>
              <a:latin typeface="Helvetica" panose="020B0504020202030204" pitchFamily="34" charset="0"/>
            </a:endParaRPr>
          </a:p>
        </p:txBody>
      </p:sp>
      <p:sp>
        <p:nvSpPr>
          <p:cNvPr id="56" name="Rectangle 55"/>
          <p:cNvSpPr/>
          <p:nvPr/>
        </p:nvSpPr>
        <p:spPr>
          <a:xfrm>
            <a:off x="5309936" y="5053264"/>
            <a:ext cx="6446917" cy="1520738"/>
          </a:xfrm>
          <a:prstGeom prst="rect">
            <a:avLst/>
          </a:prstGeom>
          <a:no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400" b="1" dirty="0" smtClean="0">
                <a:solidFill>
                  <a:schemeClr val="accent2">
                    <a:lumMod val="75000"/>
                  </a:schemeClr>
                </a:solidFill>
                <a:latin typeface="Helvetica" panose="020B0504020202030204" pitchFamily="34" charset="0"/>
              </a:rPr>
              <a:t>Outputs</a:t>
            </a:r>
          </a:p>
          <a:p>
            <a:r>
              <a:rPr lang="en-US" sz="2400" dirty="0" smtClean="0">
                <a:solidFill>
                  <a:schemeClr val="accent6">
                    <a:lumMod val="50000"/>
                  </a:schemeClr>
                </a:solidFill>
                <a:latin typeface="Helvetica" panose="020B0504020202030204" pitchFamily="34" charset="0"/>
              </a:rPr>
              <a:t>Average recruitment    Annual fishing mortality</a:t>
            </a:r>
          </a:p>
          <a:p>
            <a:r>
              <a:rPr lang="en-US" sz="2400" dirty="0" smtClean="0">
                <a:solidFill>
                  <a:schemeClr val="accent6">
                    <a:lumMod val="50000"/>
                  </a:schemeClr>
                </a:solidFill>
                <a:latin typeface="Helvetica" panose="020B0504020202030204" pitchFamily="34" charset="0"/>
              </a:rPr>
              <a:t>Recruitment variation  Age at 50% selectivity</a:t>
            </a:r>
          </a:p>
          <a:p>
            <a:r>
              <a:rPr lang="en-US" sz="2400" dirty="0" smtClean="0">
                <a:solidFill>
                  <a:schemeClr val="accent6">
                    <a:lumMod val="50000"/>
                  </a:schemeClr>
                </a:solidFill>
                <a:latin typeface="Helvetica" panose="020B0504020202030204" pitchFamily="34" charset="0"/>
                <a:sym typeface="Wingdings" panose="05000000000000000000" pitchFamily="2" charset="2"/>
              </a:rPr>
              <a:t> </a:t>
            </a:r>
            <a:r>
              <a:rPr lang="en-US" sz="2400" b="1" dirty="0" smtClean="0">
                <a:solidFill>
                  <a:schemeClr val="accent6">
                    <a:lumMod val="50000"/>
                  </a:schemeClr>
                </a:solidFill>
                <a:latin typeface="Helvetica" panose="020B0504020202030204" pitchFamily="34" charset="0"/>
              </a:rPr>
              <a:t>Derived reference point (SPR)</a:t>
            </a:r>
            <a:endParaRPr lang="en-US" sz="2400" b="1" dirty="0">
              <a:solidFill>
                <a:schemeClr val="accent6">
                  <a:lumMod val="50000"/>
                </a:schemeClr>
              </a:solidFill>
              <a:latin typeface="Helvetica" panose="020B0504020202030204" pitchFamily="34" charset="0"/>
            </a:endParaRPr>
          </a:p>
        </p:txBody>
      </p:sp>
      <p:cxnSp>
        <p:nvCxnSpPr>
          <p:cNvPr id="18" name="Straight Arrow Connector 17"/>
          <p:cNvCxnSpPr>
            <a:stCxn id="54" idx="0"/>
            <a:endCxn id="7" idx="2"/>
          </p:cNvCxnSpPr>
          <p:nvPr/>
        </p:nvCxnSpPr>
        <p:spPr>
          <a:xfrm flipH="1" flipV="1">
            <a:off x="3569069" y="4107508"/>
            <a:ext cx="2558010" cy="497250"/>
          </a:xfrm>
          <a:prstGeom prst="straightConnector1">
            <a:avLst/>
          </a:prstGeom>
          <a:ln w="76200">
            <a:solidFill>
              <a:schemeClr val="accent5"/>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1363283" y="1434004"/>
            <a:ext cx="2205785" cy="707886"/>
          </a:xfrm>
          <a:prstGeom prst="rect">
            <a:avLst/>
          </a:prstGeom>
          <a:noFill/>
        </p:spPr>
        <p:txBody>
          <a:bodyPr wrap="square" rtlCol="0">
            <a:spAutoFit/>
          </a:bodyPr>
          <a:lstStyle/>
          <a:p>
            <a:pPr algn="ctr"/>
            <a:r>
              <a:rPr lang="en-US" sz="2000" dirty="0" smtClean="0"/>
              <a:t>True fishing mortality</a:t>
            </a:r>
            <a:endParaRPr lang="en-US" sz="2000" dirty="0"/>
          </a:p>
        </p:txBody>
      </p:sp>
      <p:sp>
        <p:nvSpPr>
          <p:cNvPr id="20" name="TextBox 19"/>
          <p:cNvSpPr txBox="1"/>
          <p:nvPr/>
        </p:nvSpPr>
        <p:spPr>
          <a:xfrm>
            <a:off x="1807100" y="2053872"/>
            <a:ext cx="1475871" cy="707886"/>
          </a:xfrm>
          <a:prstGeom prst="rect">
            <a:avLst/>
          </a:prstGeom>
          <a:noFill/>
        </p:spPr>
        <p:txBody>
          <a:bodyPr wrap="square" rtlCol="0">
            <a:spAutoFit/>
          </a:bodyPr>
          <a:lstStyle/>
          <a:p>
            <a:pPr algn="ctr"/>
            <a:r>
              <a:rPr lang="en-US" sz="2000" dirty="0" smtClean="0"/>
              <a:t>True recruitment</a:t>
            </a:r>
            <a:endParaRPr lang="en-US" sz="2000" dirty="0"/>
          </a:p>
        </p:txBody>
      </p:sp>
      <p:pic>
        <p:nvPicPr>
          <p:cNvPr id="21" name="Picture 20"/>
          <p:cNvPicPr>
            <a:picLocks noChangeAspect="1"/>
          </p:cNvPicPr>
          <p:nvPr/>
        </p:nvPicPr>
        <p:blipFill>
          <a:blip r:embed="rId5"/>
          <a:stretch>
            <a:fillRect/>
          </a:stretch>
        </p:blipFill>
        <p:spPr>
          <a:xfrm>
            <a:off x="582310" y="2796300"/>
            <a:ext cx="2591395" cy="1230722"/>
          </a:xfrm>
          <a:prstGeom prst="rect">
            <a:avLst/>
          </a:prstGeom>
          <a:ln w="76200">
            <a:solidFill>
              <a:schemeClr val="accent4"/>
            </a:solidFill>
          </a:ln>
        </p:spPr>
      </p:pic>
      <p:sp>
        <p:nvSpPr>
          <p:cNvPr id="26" name="TextBox 25"/>
          <p:cNvSpPr txBox="1"/>
          <p:nvPr/>
        </p:nvSpPr>
        <p:spPr>
          <a:xfrm>
            <a:off x="1370997" y="3384220"/>
            <a:ext cx="1475871" cy="707886"/>
          </a:xfrm>
          <a:prstGeom prst="rect">
            <a:avLst/>
          </a:prstGeom>
          <a:noFill/>
        </p:spPr>
        <p:txBody>
          <a:bodyPr wrap="square" rtlCol="0">
            <a:spAutoFit/>
          </a:bodyPr>
          <a:lstStyle/>
          <a:p>
            <a:pPr algn="ctr"/>
            <a:r>
              <a:rPr lang="en-US" sz="2000" dirty="0" err="1" smtClean="0"/>
              <a:t>Linf</a:t>
            </a:r>
            <a:r>
              <a:rPr lang="en-US" sz="2000" dirty="0" smtClean="0"/>
              <a:t> across sites</a:t>
            </a:r>
            <a:endParaRPr lang="en-US" sz="2000" dirty="0"/>
          </a:p>
        </p:txBody>
      </p:sp>
      <p:sp>
        <p:nvSpPr>
          <p:cNvPr id="29" name="Rectangle 28"/>
          <p:cNvSpPr/>
          <p:nvPr/>
        </p:nvSpPr>
        <p:spPr>
          <a:xfrm>
            <a:off x="4191003" y="2873792"/>
            <a:ext cx="2632912" cy="1046469"/>
          </a:xfrm>
          <a:prstGeom prst="rect">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accent6">
                    <a:lumMod val="50000"/>
                  </a:schemeClr>
                </a:solidFill>
                <a:latin typeface="Helvetica" panose="020B0504020202030204" pitchFamily="34" charset="0"/>
              </a:rPr>
              <a:t>Age-structured dynamics by site</a:t>
            </a:r>
            <a:endParaRPr lang="en-US" sz="2400" dirty="0">
              <a:solidFill>
                <a:schemeClr val="accent6">
                  <a:lumMod val="50000"/>
                </a:schemeClr>
              </a:solidFill>
              <a:latin typeface="Helvetica" panose="020B0504020202030204" pitchFamily="34" charset="0"/>
            </a:endParaRPr>
          </a:p>
        </p:txBody>
      </p:sp>
      <p:cxnSp>
        <p:nvCxnSpPr>
          <p:cNvPr id="30" name="Straight Arrow Connector 29"/>
          <p:cNvCxnSpPr/>
          <p:nvPr/>
        </p:nvCxnSpPr>
        <p:spPr>
          <a:xfrm>
            <a:off x="3282971" y="2082176"/>
            <a:ext cx="934456" cy="0"/>
          </a:xfrm>
          <a:prstGeom prst="straightConnector1">
            <a:avLst/>
          </a:prstGeom>
          <a:ln w="762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31" name="Rectangle 30"/>
          <p:cNvSpPr/>
          <p:nvPr/>
        </p:nvSpPr>
        <p:spPr>
          <a:xfrm>
            <a:off x="7662116" y="3260143"/>
            <a:ext cx="4241125" cy="660118"/>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accent6">
                    <a:lumMod val="50000"/>
                  </a:schemeClr>
                </a:solidFill>
                <a:latin typeface="Helvetica" panose="020B0504020202030204" pitchFamily="34" charset="0"/>
              </a:rPr>
              <a:t>Pooled length composition</a:t>
            </a:r>
            <a:endParaRPr lang="en-US" sz="2400" dirty="0">
              <a:solidFill>
                <a:schemeClr val="accent6">
                  <a:lumMod val="50000"/>
                </a:schemeClr>
              </a:solidFill>
              <a:latin typeface="Helvetica" panose="020B0504020202030204" pitchFamily="34" charset="0"/>
            </a:endParaRPr>
          </a:p>
        </p:txBody>
      </p:sp>
      <p:cxnSp>
        <p:nvCxnSpPr>
          <p:cNvPr id="32" name="Straight Arrow Connector 31"/>
          <p:cNvCxnSpPr>
            <a:stCxn id="29" idx="3"/>
            <a:endCxn id="31" idx="1"/>
          </p:cNvCxnSpPr>
          <p:nvPr/>
        </p:nvCxnSpPr>
        <p:spPr>
          <a:xfrm>
            <a:off x="6823915" y="3397027"/>
            <a:ext cx="838201" cy="193175"/>
          </a:xfrm>
          <a:prstGeom prst="straightConnector1">
            <a:avLst/>
          </a:prstGeom>
          <a:ln w="76200">
            <a:solidFill>
              <a:schemeClr val="accent2"/>
            </a:solidFill>
            <a:prstDash val="soli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5655459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0" y="0"/>
            <a:ext cx="12401550" cy="1325563"/>
          </a:xfrm>
        </p:spPr>
        <p:txBody>
          <a:bodyPr/>
          <a:lstStyle/>
          <a:p>
            <a:r>
              <a:rPr lang="en-US" dirty="0" smtClean="0"/>
              <a:t>Simulated asymptotic length by site</a:t>
            </a:r>
            <a:endParaRPr lang="en-US" dirty="0"/>
          </a:p>
        </p:txBody>
      </p:sp>
      <p:pic>
        <p:nvPicPr>
          <p:cNvPr id="6" name="Picture 5"/>
          <p:cNvPicPr>
            <a:picLocks noChangeAspect="1"/>
          </p:cNvPicPr>
          <p:nvPr/>
        </p:nvPicPr>
        <p:blipFill>
          <a:blip r:embed="rId2"/>
          <a:stretch>
            <a:fillRect/>
          </a:stretch>
        </p:blipFill>
        <p:spPr>
          <a:xfrm>
            <a:off x="0" y="1058195"/>
            <a:ext cx="12133779" cy="5704271"/>
          </a:xfrm>
          <a:prstGeom prst="rect">
            <a:avLst/>
          </a:prstGeom>
        </p:spPr>
      </p:pic>
      <p:pic>
        <p:nvPicPr>
          <p:cNvPr id="10" name="Picture 9"/>
          <p:cNvPicPr>
            <a:picLocks noChangeAspect="1"/>
          </p:cNvPicPr>
          <p:nvPr/>
        </p:nvPicPr>
        <p:blipFill>
          <a:blip r:embed="rId3"/>
          <a:stretch>
            <a:fillRect/>
          </a:stretch>
        </p:blipFill>
        <p:spPr>
          <a:xfrm>
            <a:off x="2412930" y="1167908"/>
            <a:ext cx="6723578" cy="1719271"/>
          </a:xfrm>
          <a:prstGeom prst="rect">
            <a:avLst/>
          </a:prstGeom>
        </p:spPr>
      </p:pic>
      <p:pic>
        <p:nvPicPr>
          <p:cNvPr id="12" name="Picture 11"/>
          <p:cNvPicPr>
            <a:picLocks noChangeAspect="1"/>
          </p:cNvPicPr>
          <p:nvPr/>
        </p:nvPicPr>
        <p:blipFill>
          <a:blip r:embed="rId4"/>
          <a:stretch>
            <a:fillRect/>
          </a:stretch>
        </p:blipFill>
        <p:spPr>
          <a:xfrm>
            <a:off x="2412930" y="4134452"/>
            <a:ext cx="9505950" cy="2466975"/>
          </a:xfrm>
          <a:prstGeom prst="rect">
            <a:avLst/>
          </a:prstGeom>
        </p:spPr>
      </p:pic>
      <p:pic>
        <p:nvPicPr>
          <p:cNvPr id="13" name="Picture 12"/>
          <p:cNvPicPr>
            <a:picLocks noChangeAspect="1"/>
          </p:cNvPicPr>
          <p:nvPr/>
        </p:nvPicPr>
        <p:blipFill>
          <a:blip r:embed="rId5"/>
          <a:stretch>
            <a:fillRect/>
          </a:stretch>
        </p:blipFill>
        <p:spPr>
          <a:xfrm>
            <a:off x="2412930" y="2956862"/>
            <a:ext cx="4857750" cy="1038225"/>
          </a:xfrm>
          <a:prstGeom prst="rect">
            <a:avLst/>
          </a:prstGeom>
        </p:spPr>
      </p:pic>
      <p:cxnSp>
        <p:nvCxnSpPr>
          <p:cNvPr id="15" name="Straight Arrow Connector 14"/>
          <p:cNvCxnSpPr/>
          <p:nvPr/>
        </p:nvCxnSpPr>
        <p:spPr>
          <a:xfrm>
            <a:off x="1555845" y="2142699"/>
            <a:ext cx="857085" cy="313898"/>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283880" y="1438748"/>
            <a:ext cx="1351128" cy="1177590"/>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dirty="0" smtClean="0"/>
              <a:t>Mimic </a:t>
            </a:r>
            <a:r>
              <a:rPr lang="en-US" i="1" dirty="0" err="1" smtClean="0"/>
              <a:t>Siganus</a:t>
            </a:r>
            <a:r>
              <a:rPr lang="en-US" i="1" dirty="0" smtClean="0"/>
              <a:t> </a:t>
            </a:r>
            <a:r>
              <a:rPr lang="en-US" i="1" dirty="0" err="1" smtClean="0"/>
              <a:t>sutor</a:t>
            </a:r>
            <a:r>
              <a:rPr lang="en-US" i="1" dirty="0" smtClean="0"/>
              <a:t> </a:t>
            </a:r>
            <a:r>
              <a:rPr lang="en-US" dirty="0" smtClean="0"/>
              <a:t>(</a:t>
            </a:r>
            <a:r>
              <a:rPr lang="en-US" dirty="0" err="1" smtClean="0"/>
              <a:t>FishBase</a:t>
            </a:r>
            <a:r>
              <a:rPr lang="en-US" dirty="0" smtClean="0"/>
              <a:t>)</a:t>
            </a:r>
            <a:endParaRPr lang="en-US" dirty="0"/>
          </a:p>
        </p:txBody>
      </p:sp>
      <p:cxnSp>
        <p:nvCxnSpPr>
          <p:cNvPr id="17" name="Straight Arrow Connector 16"/>
          <p:cNvCxnSpPr/>
          <p:nvPr/>
        </p:nvCxnSpPr>
        <p:spPr>
          <a:xfrm flipV="1">
            <a:off x="1555845" y="3320289"/>
            <a:ext cx="857085" cy="7057"/>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283880" y="2623395"/>
            <a:ext cx="1351128" cy="1177590"/>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dirty="0" smtClean="0"/>
              <a:t>Mimic Kenyan coastline</a:t>
            </a:r>
            <a:endParaRPr lang="en-US" dirty="0"/>
          </a:p>
        </p:txBody>
      </p:sp>
      <p:cxnSp>
        <p:nvCxnSpPr>
          <p:cNvPr id="20" name="Straight Arrow Connector 19"/>
          <p:cNvCxnSpPr/>
          <p:nvPr/>
        </p:nvCxnSpPr>
        <p:spPr>
          <a:xfrm flipV="1">
            <a:off x="1555845" y="5758454"/>
            <a:ext cx="857085" cy="7057"/>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283880" y="4596372"/>
            <a:ext cx="1351128" cy="2005055"/>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dirty="0" smtClean="0"/>
              <a:t>Check that no asymptotic length is less than length at maturity…</a:t>
            </a:r>
            <a:endParaRPr lang="en-US" dirty="0"/>
          </a:p>
        </p:txBody>
      </p:sp>
    </p:spTree>
    <p:extLst>
      <p:ext uri="{BB962C8B-B14F-4D97-AF65-F5344CB8AC3E}">
        <p14:creationId xmlns:p14="http://schemas.microsoft.com/office/powerpoint/2010/main" val="195449651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0" y="0"/>
            <a:ext cx="12401550" cy="1325563"/>
          </a:xfrm>
        </p:spPr>
        <p:txBody>
          <a:bodyPr/>
          <a:lstStyle/>
          <a:p>
            <a:r>
              <a:rPr lang="en-US" dirty="0" smtClean="0"/>
              <a:t>Simulated asymptotic length by site</a:t>
            </a:r>
            <a:endParaRPr lang="en-US" dirty="0"/>
          </a:p>
        </p:txBody>
      </p:sp>
      <p:pic>
        <p:nvPicPr>
          <p:cNvPr id="6" name="Picture 5"/>
          <p:cNvPicPr>
            <a:picLocks noChangeAspect="1"/>
          </p:cNvPicPr>
          <p:nvPr/>
        </p:nvPicPr>
        <p:blipFill>
          <a:blip r:embed="rId2"/>
          <a:stretch>
            <a:fillRect/>
          </a:stretch>
        </p:blipFill>
        <p:spPr>
          <a:xfrm>
            <a:off x="0" y="1058195"/>
            <a:ext cx="12133779" cy="5704271"/>
          </a:xfrm>
          <a:prstGeom prst="rect">
            <a:avLst/>
          </a:prstGeom>
        </p:spPr>
      </p:pic>
    </p:spTree>
    <p:extLst>
      <p:ext uri="{BB962C8B-B14F-4D97-AF65-F5344CB8AC3E}">
        <p14:creationId xmlns:p14="http://schemas.microsoft.com/office/powerpoint/2010/main" val="371996396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 y="1028700"/>
            <a:ext cx="11963400" cy="5696530"/>
          </a:xfrm>
          <a:prstGeom prst="rect">
            <a:avLst/>
          </a:prstGeom>
        </p:spPr>
      </p:pic>
      <p:sp>
        <p:nvSpPr>
          <p:cNvPr id="6" name="Title 1"/>
          <p:cNvSpPr>
            <a:spLocks noGrp="1"/>
          </p:cNvSpPr>
          <p:nvPr>
            <p:ph type="title"/>
          </p:nvPr>
        </p:nvSpPr>
        <p:spPr>
          <a:xfrm>
            <a:off x="1" y="-163513"/>
            <a:ext cx="12401550" cy="1325563"/>
          </a:xfrm>
        </p:spPr>
        <p:txBody>
          <a:bodyPr/>
          <a:lstStyle/>
          <a:p>
            <a:r>
              <a:rPr lang="en-US" dirty="0" smtClean="0"/>
              <a:t>Example length composition by site</a:t>
            </a:r>
            <a:endParaRPr lang="en-US" dirty="0"/>
          </a:p>
        </p:txBody>
      </p:sp>
    </p:spTree>
    <p:extLst>
      <p:ext uri="{BB962C8B-B14F-4D97-AF65-F5344CB8AC3E}">
        <p14:creationId xmlns:p14="http://schemas.microsoft.com/office/powerpoint/2010/main" val="329166395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381250" y="114490"/>
            <a:ext cx="7410450" cy="6743510"/>
          </a:xfrm>
          <a:prstGeom prst="rect">
            <a:avLst/>
          </a:prstGeom>
        </p:spPr>
      </p:pic>
    </p:spTree>
    <p:extLst>
      <p:ext uri="{BB962C8B-B14F-4D97-AF65-F5344CB8AC3E}">
        <p14:creationId xmlns:p14="http://schemas.microsoft.com/office/powerpoint/2010/main" val="208784034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838200" y="2057636"/>
            <a:ext cx="10515600" cy="4351338"/>
          </a:xfrm>
        </p:spPr>
        <p:txBody>
          <a:bodyPr>
            <a:normAutofit/>
          </a:bodyPr>
          <a:lstStyle/>
          <a:p>
            <a:pPr marL="514350" indent="-514350">
              <a:buAutoNum type="arabicParenR"/>
            </a:pPr>
            <a:r>
              <a:rPr lang="en-US" dirty="0" smtClean="0"/>
              <a:t>Failure to explicitly account for spatial variation in growth processes results in less certainty in our ability to accurately predict stock status with process error in the system.</a:t>
            </a:r>
          </a:p>
          <a:p>
            <a:pPr marL="0" indent="0">
              <a:buNone/>
            </a:pPr>
            <a:endParaRPr lang="en-US" b="1" dirty="0"/>
          </a:p>
        </p:txBody>
      </p:sp>
      <p:sp>
        <p:nvSpPr>
          <p:cNvPr id="5" name="Title 4"/>
          <p:cNvSpPr>
            <a:spLocks noGrp="1"/>
          </p:cNvSpPr>
          <p:nvPr>
            <p:ph type="title"/>
          </p:nvPr>
        </p:nvSpPr>
        <p:spPr/>
        <p:txBody>
          <a:bodyPr/>
          <a:lstStyle/>
          <a:p>
            <a:r>
              <a:rPr lang="en-US" dirty="0" smtClean="0"/>
              <a:t>How important is it to account for spatial variation in growth for data-limited fisheries?</a:t>
            </a:r>
            <a:endParaRPr lang="en-US" dirty="0"/>
          </a:p>
        </p:txBody>
      </p:sp>
    </p:spTree>
    <p:extLst>
      <p:ext uri="{BB962C8B-B14F-4D97-AF65-F5344CB8AC3E}">
        <p14:creationId xmlns:p14="http://schemas.microsoft.com/office/powerpoint/2010/main" val="362231505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4457700" y="117315"/>
            <a:ext cx="7734300" cy="6740685"/>
          </a:xfrm>
          <a:prstGeom prst="rect">
            <a:avLst/>
          </a:prstGeom>
        </p:spPr>
      </p:pic>
      <p:sp>
        <p:nvSpPr>
          <p:cNvPr id="5" name="Content Placeholder 2"/>
          <p:cNvSpPr>
            <a:spLocks noGrp="1"/>
          </p:cNvSpPr>
          <p:nvPr>
            <p:ph idx="1"/>
          </p:nvPr>
        </p:nvSpPr>
        <p:spPr>
          <a:xfrm>
            <a:off x="304800" y="392642"/>
            <a:ext cx="3848100" cy="6198658"/>
          </a:xfrm>
        </p:spPr>
        <p:txBody>
          <a:bodyPr>
            <a:normAutofit fontScale="92500"/>
          </a:bodyPr>
          <a:lstStyle/>
          <a:p>
            <a:r>
              <a:rPr lang="en-US" dirty="0" smtClean="0"/>
              <a:t>Relative error in spawning potential ratio reference point</a:t>
            </a:r>
            <a:endParaRPr lang="en-US" dirty="0"/>
          </a:p>
          <a:p>
            <a:r>
              <a:rPr lang="en-US" dirty="0" smtClean="0"/>
              <a:t>SPR = ratio of total lifetime egg production given estimated fishing mortality in the most recent year to that in the unfished state</a:t>
            </a:r>
          </a:p>
          <a:p>
            <a:r>
              <a:rPr lang="en-US" dirty="0" smtClean="0"/>
              <a:t>3 “true” fishing mortality patterns</a:t>
            </a:r>
          </a:p>
          <a:p>
            <a:r>
              <a:rPr lang="en-US" dirty="0" smtClean="0"/>
              <a:t>1000 “true” populations (process error in recruitment, fishing mortality, and spatial asymptotic length)</a:t>
            </a:r>
          </a:p>
        </p:txBody>
      </p:sp>
    </p:spTree>
    <p:extLst>
      <p:ext uri="{BB962C8B-B14F-4D97-AF65-F5344CB8AC3E}">
        <p14:creationId xmlns:p14="http://schemas.microsoft.com/office/powerpoint/2010/main" val="339545894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important is it to account for spatial variation in growth for data-limited fisheries?</a:t>
            </a:r>
            <a:endParaRPr lang="en-US" dirty="0"/>
          </a:p>
        </p:txBody>
      </p:sp>
      <p:sp>
        <p:nvSpPr>
          <p:cNvPr id="4" name="Content Placeholder 2"/>
          <p:cNvSpPr>
            <a:spLocks noGrp="1"/>
          </p:cNvSpPr>
          <p:nvPr>
            <p:ph idx="1"/>
          </p:nvPr>
        </p:nvSpPr>
        <p:spPr>
          <a:xfrm>
            <a:off x="838200" y="2112228"/>
            <a:ext cx="10515600" cy="4351338"/>
          </a:xfrm>
        </p:spPr>
        <p:txBody>
          <a:bodyPr>
            <a:normAutofit/>
          </a:bodyPr>
          <a:lstStyle/>
          <a:p>
            <a:pPr marL="514350" indent="-514350">
              <a:buAutoNum type="arabicParenR"/>
            </a:pPr>
            <a:r>
              <a:rPr lang="en-US" dirty="0" smtClean="0"/>
              <a:t>Failure to explicitly account for spatial variation in growth processes results in less certainty in our ability to accurately predict stock status with process error in the system.</a:t>
            </a:r>
          </a:p>
          <a:p>
            <a:pPr marL="514350" indent="-514350">
              <a:buAutoNum type="arabicParenR"/>
            </a:pPr>
            <a:endParaRPr lang="en-US" dirty="0"/>
          </a:p>
          <a:p>
            <a:pPr marL="514350" indent="-514350">
              <a:buAutoNum type="arabicParenR"/>
            </a:pPr>
            <a:r>
              <a:rPr lang="en-US" dirty="0" smtClean="0"/>
              <a:t>When asymptotic length is </a:t>
            </a:r>
            <a:r>
              <a:rPr lang="en-US" dirty="0" err="1" smtClean="0"/>
              <a:t>mis</a:t>
            </a:r>
            <a:r>
              <a:rPr lang="en-US" dirty="0" smtClean="0"/>
              <a:t>-specified and spatial variation is not accounted for, estimates of fishing mortality appear to be most impacted of any parameter. </a:t>
            </a:r>
          </a:p>
          <a:p>
            <a:pPr marL="0" indent="0">
              <a:buNone/>
            </a:pPr>
            <a:endParaRPr lang="en-US" dirty="0"/>
          </a:p>
        </p:txBody>
      </p:sp>
    </p:spTree>
    <p:extLst>
      <p:ext uri="{BB962C8B-B14F-4D97-AF65-F5344CB8AC3E}">
        <p14:creationId xmlns:p14="http://schemas.microsoft.com/office/powerpoint/2010/main" val="244024481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stretch>
            <a:fillRect/>
          </a:stretch>
        </p:blipFill>
        <p:spPr>
          <a:xfrm>
            <a:off x="6146777" y="209550"/>
            <a:ext cx="6045223" cy="6441694"/>
          </a:xfrm>
          <a:prstGeom prst="rect">
            <a:avLst/>
          </a:prstGeom>
        </p:spPr>
      </p:pic>
      <p:pic>
        <p:nvPicPr>
          <p:cNvPr id="9" name="Picture 8"/>
          <p:cNvPicPr>
            <a:picLocks noChangeAspect="1"/>
          </p:cNvPicPr>
          <p:nvPr/>
        </p:nvPicPr>
        <p:blipFill>
          <a:blip r:embed="rId3"/>
          <a:stretch>
            <a:fillRect/>
          </a:stretch>
        </p:blipFill>
        <p:spPr>
          <a:xfrm>
            <a:off x="204149" y="209550"/>
            <a:ext cx="5942628" cy="6501271"/>
          </a:xfrm>
          <a:prstGeom prst="rect">
            <a:avLst/>
          </a:prstGeom>
        </p:spPr>
      </p:pic>
      <p:sp>
        <p:nvSpPr>
          <p:cNvPr id="10" name="Rectangle 9"/>
          <p:cNvSpPr/>
          <p:nvPr/>
        </p:nvSpPr>
        <p:spPr>
          <a:xfrm>
            <a:off x="204149" y="-114300"/>
            <a:ext cx="6038850" cy="5905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No spatial process</a:t>
            </a:r>
            <a:endParaRPr lang="en-US" sz="2400" dirty="0">
              <a:solidFill>
                <a:schemeClr val="tx1"/>
              </a:solidFill>
            </a:endParaRPr>
          </a:p>
        </p:txBody>
      </p:sp>
      <p:sp>
        <p:nvSpPr>
          <p:cNvPr id="11" name="Rectangle 10"/>
          <p:cNvSpPr/>
          <p:nvPr/>
        </p:nvSpPr>
        <p:spPr>
          <a:xfrm>
            <a:off x="6198075" y="-114300"/>
            <a:ext cx="6038850" cy="5905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Spatial process pooled</a:t>
            </a:r>
            <a:endParaRPr lang="en-US" sz="2400" dirty="0">
              <a:solidFill>
                <a:schemeClr val="tx1"/>
              </a:solidFill>
            </a:endParaRPr>
          </a:p>
        </p:txBody>
      </p:sp>
      <p:pic>
        <p:nvPicPr>
          <p:cNvPr id="12" name="Picture 11"/>
          <p:cNvPicPr>
            <a:picLocks noChangeAspect="1"/>
          </p:cNvPicPr>
          <p:nvPr/>
        </p:nvPicPr>
        <p:blipFill>
          <a:blip r:embed="rId4"/>
          <a:stretch>
            <a:fillRect/>
          </a:stretch>
        </p:blipFill>
        <p:spPr>
          <a:xfrm>
            <a:off x="4884054" y="2303457"/>
            <a:ext cx="2435595" cy="1156728"/>
          </a:xfrm>
          <a:prstGeom prst="rect">
            <a:avLst/>
          </a:prstGeom>
          <a:ln w="76200">
            <a:solidFill>
              <a:schemeClr val="accent4"/>
            </a:solidFill>
          </a:ln>
        </p:spPr>
      </p:pic>
      <p:sp>
        <p:nvSpPr>
          <p:cNvPr id="16" name="TextBox 15"/>
          <p:cNvSpPr txBox="1"/>
          <p:nvPr/>
        </p:nvSpPr>
        <p:spPr>
          <a:xfrm>
            <a:off x="5062776" y="2402006"/>
            <a:ext cx="1856638" cy="369332"/>
          </a:xfrm>
          <a:prstGeom prst="rect">
            <a:avLst/>
          </a:prstGeom>
          <a:noFill/>
        </p:spPr>
        <p:txBody>
          <a:bodyPr wrap="square" rtlCol="0">
            <a:spAutoFit/>
          </a:bodyPr>
          <a:lstStyle/>
          <a:p>
            <a:r>
              <a:rPr lang="en-US" dirty="0" smtClean="0"/>
              <a:t>Spatial </a:t>
            </a:r>
            <a:r>
              <a:rPr lang="en-US" dirty="0" err="1" smtClean="0"/>
              <a:t>Linf</a:t>
            </a:r>
            <a:endParaRPr lang="en-US" dirty="0"/>
          </a:p>
        </p:txBody>
      </p:sp>
    </p:spTree>
    <p:extLst>
      <p:ext uri="{BB962C8B-B14F-4D97-AF65-F5344CB8AC3E}">
        <p14:creationId xmlns:p14="http://schemas.microsoft.com/office/powerpoint/2010/main" val="1415730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p:cNvPicPr>
            <a:picLocks noChangeAspect="1"/>
          </p:cNvPicPr>
          <p:nvPr/>
        </p:nvPicPr>
        <p:blipFill>
          <a:blip r:embed="rId2"/>
          <a:stretch>
            <a:fillRect/>
          </a:stretch>
        </p:blipFill>
        <p:spPr>
          <a:xfrm>
            <a:off x="6114937" y="209550"/>
            <a:ext cx="6107029" cy="6501271"/>
          </a:xfrm>
          <a:prstGeom prst="rect">
            <a:avLst/>
          </a:prstGeom>
        </p:spPr>
      </p:pic>
      <p:pic>
        <p:nvPicPr>
          <p:cNvPr id="16" name="Picture 15"/>
          <p:cNvPicPr>
            <a:picLocks noChangeAspect="1"/>
          </p:cNvPicPr>
          <p:nvPr/>
        </p:nvPicPr>
        <p:blipFill>
          <a:blip r:embed="rId3"/>
          <a:stretch>
            <a:fillRect/>
          </a:stretch>
        </p:blipFill>
        <p:spPr>
          <a:xfrm>
            <a:off x="199832" y="209550"/>
            <a:ext cx="5998243" cy="6496565"/>
          </a:xfrm>
          <a:prstGeom prst="rect">
            <a:avLst/>
          </a:prstGeom>
        </p:spPr>
      </p:pic>
      <p:sp>
        <p:nvSpPr>
          <p:cNvPr id="10" name="Rectangle 9"/>
          <p:cNvSpPr/>
          <p:nvPr/>
        </p:nvSpPr>
        <p:spPr>
          <a:xfrm>
            <a:off x="204149" y="-114300"/>
            <a:ext cx="6038850" cy="5905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No spatial process</a:t>
            </a:r>
            <a:endParaRPr lang="en-US" sz="2400" dirty="0">
              <a:solidFill>
                <a:schemeClr val="tx1"/>
              </a:solidFill>
            </a:endParaRPr>
          </a:p>
        </p:txBody>
      </p:sp>
      <p:sp>
        <p:nvSpPr>
          <p:cNvPr id="11" name="Rectangle 10"/>
          <p:cNvSpPr/>
          <p:nvPr/>
        </p:nvSpPr>
        <p:spPr>
          <a:xfrm>
            <a:off x="6198075" y="-114300"/>
            <a:ext cx="6038850" cy="5905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Spatial process pooled</a:t>
            </a:r>
            <a:endParaRPr lang="en-US" sz="2400" dirty="0">
              <a:solidFill>
                <a:schemeClr val="tx1"/>
              </a:solidFill>
            </a:endParaRPr>
          </a:p>
        </p:txBody>
      </p:sp>
      <p:pic>
        <p:nvPicPr>
          <p:cNvPr id="18" name="Picture 17"/>
          <p:cNvPicPr>
            <a:picLocks noChangeAspect="1"/>
          </p:cNvPicPr>
          <p:nvPr/>
        </p:nvPicPr>
        <p:blipFill>
          <a:blip r:embed="rId4"/>
          <a:stretch>
            <a:fillRect/>
          </a:stretch>
        </p:blipFill>
        <p:spPr>
          <a:xfrm>
            <a:off x="4926299" y="2303457"/>
            <a:ext cx="2393349" cy="1165183"/>
          </a:xfrm>
          <a:prstGeom prst="rect">
            <a:avLst/>
          </a:prstGeom>
          <a:ln w="76200">
            <a:solidFill>
              <a:schemeClr val="accent4"/>
            </a:solidFill>
          </a:ln>
        </p:spPr>
      </p:pic>
      <p:sp>
        <p:nvSpPr>
          <p:cNvPr id="5" name="TextBox 4"/>
          <p:cNvSpPr txBox="1"/>
          <p:nvPr/>
        </p:nvSpPr>
        <p:spPr>
          <a:xfrm>
            <a:off x="5062776" y="2402006"/>
            <a:ext cx="1856638" cy="369332"/>
          </a:xfrm>
          <a:prstGeom prst="rect">
            <a:avLst/>
          </a:prstGeom>
          <a:noFill/>
        </p:spPr>
        <p:txBody>
          <a:bodyPr wrap="square" rtlCol="0">
            <a:spAutoFit/>
          </a:bodyPr>
          <a:lstStyle/>
          <a:p>
            <a:r>
              <a:rPr lang="en-US" dirty="0" smtClean="0"/>
              <a:t>Spatial </a:t>
            </a:r>
            <a:r>
              <a:rPr lang="en-US" dirty="0" err="1" smtClean="0"/>
              <a:t>Linf</a:t>
            </a:r>
            <a:endParaRPr lang="en-US" dirty="0"/>
          </a:p>
        </p:txBody>
      </p:sp>
    </p:spTree>
    <p:extLst>
      <p:ext uri="{BB962C8B-B14F-4D97-AF65-F5344CB8AC3E}">
        <p14:creationId xmlns:p14="http://schemas.microsoft.com/office/powerpoint/2010/main" val="298422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solidFill>
                  <a:schemeClr val="accent5"/>
                </a:solidFill>
              </a:rPr>
              <a:t>Need to make many assumptions about population processes when data and capacity are limited</a:t>
            </a:r>
            <a:endParaRPr lang="en-US" sz="3600" dirty="0">
              <a:solidFill>
                <a:schemeClr val="accent5"/>
              </a:solidFill>
            </a:endParaRPr>
          </a:p>
        </p:txBody>
      </p:sp>
      <p:sp>
        <p:nvSpPr>
          <p:cNvPr id="3" name="Content Placeholder 2"/>
          <p:cNvSpPr>
            <a:spLocks noGrp="1"/>
          </p:cNvSpPr>
          <p:nvPr>
            <p:ph idx="1"/>
          </p:nvPr>
        </p:nvSpPr>
        <p:spPr>
          <a:xfrm>
            <a:off x="838200" y="1825625"/>
            <a:ext cx="10515600" cy="4546600"/>
          </a:xfrm>
        </p:spPr>
        <p:txBody>
          <a:bodyPr>
            <a:normAutofit lnSpcReduction="10000"/>
          </a:bodyPr>
          <a:lstStyle/>
          <a:p>
            <a:r>
              <a:rPr lang="en-US" dirty="0" smtClean="0"/>
              <a:t>90% of the world’s fisheries lack classical stock assessments, usually due to the fact that data and capacity are limited.</a:t>
            </a:r>
          </a:p>
          <a:p>
            <a:r>
              <a:rPr lang="en-US" dirty="0" smtClean="0"/>
              <a:t>In capacity-limited situations, length measurements are often the easiest type of data to collect.</a:t>
            </a:r>
          </a:p>
          <a:p>
            <a:r>
              <a:rPr lang="en-US" dirty="0" smtClean="0"/>
              <a:t>The assessment then involves making many assumptions about the spatial and time-varying population processes from which the length measurements arose to make inferences about stock status (e.g. proportion spawning stock biomass relative to an unfished state, fishing mortality rates, etc.).</a:t>
            </a:r>
          </a:p>
          <a:p>
            <a:r>
              <a:rPr lang="en-US" dirty="0" smtClean="0"/>
              <a:t>Many stock assessments are assuming that fishing mortality and recruitment are relatively constant.</a:t>
            </a:r>
          </a:p>
          <a:p>
            <a:endParaRPr lang="en-US" dirty="0" smtClean="0"/>
          </a:p>
        </p:txBody>
      </p:sp>
    </p:spTree>
    <p:extLst>
      <p:ext uri="{BB962C8B-B14F-4D97-AF65-F5344CB8AC3E}">
        <p14:creationId xmlns:p14="http://schemas.microsoft.com/office/powerpoint/2010/main" val="48734827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a:t>
            </a:r>
            <a:endParaRPr lang="en-US" dirty="0"/>
          </a:p>
        </p:txBody>
      </p:sp>
      <p:sp>
        <p:nvSpPr>
          <p:cNvPr id="3" name="Content Placeholder 2"/>
          <p:cNvSpPr>
            <a:spLocks noGrp="1"/>
          </p:cNvSpPr>
          <p:nvPr>
            <p:ph idx="1"/>
          </p:nvPr>
        </p:nvSpPr>
        <p:spPr>
          <a:xfrm>
            <a:off x="838200" y="1571626"/>
            <a:ext cx="10515600" cy="4581524"/>
          </a:xfrm>
        </p:spPr>
        <p:txBody>
          <a:bodyPr/>
          <a:lstStyle/>
          <a:p>
            <a:r>
              <a:rPr lang="en-US" dirty="0" smtClean="0"/>
              <a:t>I should consider the possibility of a variable growth process along the Kenyan coast when deciding how to pool the length composition data to have more certainty that stock status estimates are accurate.</a:t>
            </a:r>
          </a:p>
          <a:p>
            <a:r>
              <a:rPr lang="en-US" dirty="0" smtClean="0"/>
              <a:t>BUT the ability to estimate the SPR reference point is still relatively unbiased (e.g. fishing mortality is only over-estimated drastically for some “true” populations, not all). </a:t>
            </a:r>
          </a:p>
          <a:p>
            <a:endParaRPr lang="en-US" dirty="0"/>
          </a:p>
          <a:p>
            <a:pPr marL="0" indent="0">
              <a:buNone/>
            </a:pPr>
            <a:r>
              <a:rPr lang="en-US" b="1" dirty="0" smtClean="0"/>
              <a:t>Added bonus of this project: </a:t>
            </a:r>
            <a:r>
              <a:rPr lang="en-US" dirty="0" smtClean="0"/>
              <a:t>Can now continue testing on length-based data-limited assessment methods with a more complex operating model.</a:t>
            </a:r>
          </a:p>
          <a:p>
            <a:endParaRPr lang="en-US" dirty="0"/>
          </a:p>
        </p:txBody>
      </p:sp>
    </p:spTree>
    <p:extLst>
      <p:ext uri="{BB962C8B-B14F-4D97-AF65-F5344CB8AC3E}">
        <p14:creationId xmlns:p14="http://schemas.microsoft.com/office/powerpoint/2010/main" val="20412220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6250" y="0"/>
            <a:ext cx="10515600" cy="1325563"/>
          </a:xfrm>
        </p:spPr>
        <p:txBody>
          <a:bodyPr/>
          <a:lstStyle/>
          <a:p>
            <a:r>
              <a:rPr lang="en-US" dirty="0" smtClean="0"/>
              <a:t>Next steps</a:t>
            </a:r>
            <a:endParaRPr lang="en-US" dirty="0"/>
          </a:p>
        </p:txBody>
      </p:sp>
      <p:sp>
        <p:nvSpPr>
          <p:cNvPr id="3" name="Content Placeholder 2"/>
          <p:cNvSpPr>
            <a:spLocks noGrp="1"/>
          </p:cNvSpPr>
          <p:nvPr>
            <p:ph idx="1"/>
          </p:nvPr>
        </p:nvSpPr>
        <p:spPr>
          <a:xfrm>
            <a:off x="592161" y="1196121"/>
            <a:ext cx="10884090" cy="2659583"/>
          </a:xfrm>
        </p:spPr>
        <p:txBody>
          <a:bodyPr>
            <a:normAutofit/>
          </a:bodyPr>
          <a:lstStyle/>
          <a:p>
            <a:pPr marL="0" indent="0">
              <a:buNone/>
            </a:pPr>
            <a:r>
              <a:rPr lang="en-US" dirty="0" smtClean="0"/>
              <a:t>Is it more important to account for time-varying recruitment, time-varying fishing mortality, or space-varying growth when relying mostly on length composition data for stock assessment?</a:t>
            </a:r>
            <a:endParaRPr lang="en-US" dirty="0"/>
          </a:p>
          <a:p>
            <a:pPr>
              <a:buFont typeface="Wingdings" panose="05000000000000000000" pitchFamily="2" charset="2"/>
              <a:buChar char="à"/>
            </a:pPr>
            <a:r>
              <a:rPr lang="en-US" dirty="0" smtClean="0">
                <a:sym typeface="Wingdings" panose="05000000000000000000" pitchFamily="2" charset="2"/>
              </a:rPr>
              <a:t>Add random effect on asymptotic length across sites to estimation model as an option</a:t>
            </a:r>
          </a:p>
          <a:p>
            <a:pPr marL="0" indent="0">
              <a:buNone/>
            </a:pPr>
            <a:endParaRPr lang="en-US" dirty="0"/>
          </a:p>
        </p:txBody>
      </p:sp>
      <mc:AlternateContent xmlns:mc="http://schemas.openxmlformats.org/markup-compatibility/2006">
        <mc:Choice xmlns:a14="http://schemas.microsoft.com/office/drawing/2010/main" Requires="a14">
          <p:sp>
            <p:nvSpPr>
              <p:cNvPr id="4" name="Rectangle 3"/>
              <p:cNvSpPr/>
              <p:nvPr/>
            </p:nvSpPr>
            <p:spPr>
              <a:xfrm>
                <a:off x="6604000" y="5000850"/>
                <a:ext cx="6593717" cy="1569660"/>
              </a:xfrm>
              <a:prstGeom prst="rect">
                <a:avLst/>
              </a:prstGeom>
            </p:spPr>
            <p:txBody>
              <a:bodyPr wrap="square">
                <a:spAutoFit/>
              </a:bodyPr>
              <a:lstStyle/>
              <a:p>
                <a:pPr algn="ctr"/>
                <a:r>
                  <a:rPr lang="en-US" sz="2400" b="0" dirty="0" smtClean="0">
                    <a:ea typeface="Cambria Math" panose="02040503050406030204" pitchFamily="18" charset="0"/>
                  </a:rPr>
                  <a:t>y</a:t>
                </a:r>
                <a14:m>
                  <m:oMath xmlns:m="http://schemas.openxmlformats.org/officeDocument/2006/math">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𝑖</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𝑔</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𝜇</m:t>
                    </m:r>
                    <m:r>
                      <a:rPr lang="en-US" sz="2400" b="0" i="1" smtClean="0">
                        <a:latin typeface="Cambria Math" panose="02040503050406030204" pitchFamily="18" charset="0"/>
                        <a:ea typeface="Cambria Math" panose="02040503050406030204" pitchFamily="18" charset="0"/>
                      </a:rPr>
                      <m:t>)</m:t>
                    </m:r>
                  </m:oMath>
                </a14:m>
                <a:endParaRPr lang="en-US" sz="2400" dirty="0" smtClean="0"/>
              </a:p>
              <a:p>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ea typeface="Cambria Math" panose="02040503050406030204" pitchFamily="18" charset="0"/>
                        </a:rPr>
                        <m:t>𝜇</m:t>
                      </m:r>
                      <m:r>
                        <a:rPr lang="en-US" sz="2400" b="0" i="1" smtClean="0">
                          <a:latin typeface="Cambria Math" panose="02040503050406030204" pitchFamily="18" charset="0"/>
                          <a:ea typeface="Cambria Math" panose="02040503050406030204" pitchFamily="18" charset="0"/>
                        </a:rPr>
                        <m:t>=</m:t>
                      </m:r>
                      <m:r>
                        <a:rPr lang="en-US" sz="2400" b="1" i="0" smtClean="0">
                          <a:latin typeface="Cambria Math" panose="02040503050406030204" pitchFamily="18" charset="0"/>
                          <a:ea typeface="Cambria Math" panose="02040503050406030204" pitchFamily="18" charset="0"/>
                        </a:rPr>
                        <m:t>𝐗</m:t>
                      </m:r>
                      <m:r>
                        <a:rPr lang="en-US" sz="2400" b="1" i="0" smtClean="0">
                          <a:latin typeface="Cambria Math" panose="02040503050406030204" pitchFamily="18" charset="0"/>
                          <a:ea typeface="Cambria Math" panose="02040503050406030204" pitchFamily="18" charset="0"/>
                        </a:rPr>
                        <m:t>𝛃</m:t>
                      </m:r>
                      <m:r>
                        <a:rPr lang="en-US" sz="2400" b="1" i="0" smtClean="0">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𝜀</m:t>
                          </m:r>
                        </m:e>
                        <m:sub>
                          <m:r>
                            <a:rPr lang="en-US" sz="2400" i="1">
                              <a:latin typeface="Cambria Math" panose="02040503050406030204" pitchFamily="18" charset="0"/>
                              <a:ea typeface="Cambria Math" panose="02040503050406030204" pitchFamily="18" charset="0"/>
                            </a:rPr>
                            <m:t>𝑠</m:t>
                          </m:r>
                        </m:sub>
                      </m:sSub>
                    </m:oMath>
                  </m:oMathPara>
                </a14:m>
                <a:endParaRPr lang="en-US" sz="2400" b="1" dirty="0"/>
              </a:p>
              <a:p>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ea typeface="Cambria Math" panose="02040503050406030204" pitchFamily="18" charset="0"/>
                            </a:rPr>
                          </m:ctrlPr>
                        </m:sSubPr>
                        <m:e>
                          <m:r>
                            <a:rPr lang="en-US" sz="2400" i="1" smtClean="0">
                              <a:latin typeface="Cambria Math" panose="02040503050406030204" pitchFamily="18" charset="0"/>
                              <a:ea typeface="Cambria Math" panose="02040503050406030204" pitchFamily="18" charset="0"/>
                            </a:rPr>
                            <m:t>𝜀</m:t>
                          </m:r>
                        </m:e>
                        <m:sub>
                          <m:r>
                            <a:rPr lang="en-US" sz="2400" b="0" i="1" smtClean="0">
                              <a:latin typeface="Cambria Math" panose="02040503050406030204" pitchFamily="18" charset="0"/>
                              <a:ea typeface="Cambria Math" panose="02040503050406030204" pitchFamily="18" charset="0"/>
                            </a:rPr>
                            <m:t>𝑠</m:t>
                          </m:r>
                        </m:sub>
                      </m:sSub>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𝑁𝑜𝑟𝑚𝑎𝑙</m:t>
                      </m:r>
                      <m:r>
                        <a:rPr lang="en-US" sz="2400" b="0" i="1" smtClean="0">
                          <a:latin typeface="Cambria Math" panose="02040503050406030204" pitchFamily="18" charset="0"/>
                          <a:ea typeface="Cambria Math" panose="02040503050406030204" pitchFamily="18" charset="0"/>
                        </a:rPr>
                        <m:t>(0,</m:t>
                      </m:r>
                      <m:sSubSup>
                        <m:sSubSupPr>
                          <m:ctrlPr>
                            <a:rPr lang="en-US" sz="2400" b="0" i="1" smtClean="0">
                              <a:latin typeface="Cambria Math" panose="02040503050406030204" pitchFamily="18" charset="0"/>
                              <a:ea typeface="Cambria Math" panose="02040503050406030204" pitchFamily="18" charset="0"/>
                            </a:rPr>
                          </m:ctrlPr>
                        </m:sSubSupPr>
                        <m:e>
                          <m:r>
                            <a:rPr lang="en-US" sz="2400" b="0" i="1" smtClean="0">
                              <a:latin typeface="Cambria Math" panose="02040503050406030204" pitchFamily="18" charset="0"/>
                              <a:ea typeface="Cambria Math" panose="02040503050406030204" pitchFamily="18" charset="0"/>
                            </a:rPr>
                            <m:t>𝜎</m:t>
                          </m:r>
                        </m:e>
                        <m:sub>
                          <m:r>
                            <a:rPr lang="en-US" sz="2400" b="0" i="1" smtClean="0">
                              <a:latin typeface="Cambria Math" panose="02040503050406030204" pitchFamily="18" charset="0"/>
                              <a:ea typeface="Cambria Math" panose="02040503050406030204" pitchFamily="18" charset="0"/>
                            </a:rPr>
                            <m:t>𝜀</m:t>
                          </m:r>
                        </m:sub>
                        <m:sup>
                          <m:r>
                            <a:rPr lang="en-US" sz="2400" b="0" i="1" smtClean="0">
                              <a:latin typeface="Cambria Math" panose="02040503050406030204" pitchFamily="18" charset="0"/>
                              <a:ea typeface="Cambria Math" panose="02040503050406030204" pitchFamily="18" charset="0"/>
                            </a:rPr>
                            <m:t>2</m:t>
                          </m:r>
                        </m:sup>
                      </m:sSubSup>
                      <m:r>
                        <a:rPr lang="en-US" sz="2400" b="0" i="1" smtClean="0">
                          <a:latin typeface="Cambria Math" panose="02040503050406030204" pitchFamily="18" charset="0"/>
                          <a:ea typeface="Cambria Math" panose="02040503050406030204" pitchFamily="18" charset="0"/>
                        </a:rPr>
                        <m:t>)</m:t>
                      </m:r>
                    </m:oMath>
                  </m:oMathPara>
                </a14:m>
                <a:endParaRPr lang="en-US" sz="2400" dirty="0" smtClean="0"/>
              </a:p>
              <a:p>
                <a:pPr algn="ctr"/>
                <a:r>
                  <a:rPr lang="en-US" sz="2400" dirty="0" smtClean="0"/>
                  <a:t>(Would need to fix </a:t>
                </a:r>
                <a:r>
                  <a:rPr lang="el-GR" sz="2400" dirty="0" smtClean="0"/>
                  <a:t>β</a:t>
                </a:r>
                <a:r>
                  <a:rPr lang="en-US" sz="2400" dirty="0" smtClean="0"/>
                  <a:t>)</a:t>
                </a:r>
                <a:endParaRPr lang="en-US" sz="2400" dirty="0"/>
              </a:p>
            </p:txBody>
          </p:sp>
        </mc:Choice>
        <mc:Fallback>
          <p:sp>
            <p:nvSpPr>
              <p:cNvPr id="4" name="Rectangle 3"/>
              <p:cNvSpPr>
                <a:spLocks noRot="1" noChangeAspect="1" noMove="1" noResize="1" noEditPoints="1" noAdjustHandles="1" noChangeArrowheads="1" noChangeShapeType="1" noTextEdit="1"/>
              </p:cNvSpPr>
              <p:nvPr/>
            </p:nvSpPr>
            <p:spPr>
              <a:xfrm>
                <a:off x="6604000" y="5000850"/>
                <a:ext cx="6593717" cy="1569660"/>
              </a:xfrm>
              <a:prstGeom prst="rect">
                <a:avLst/>
              </a:prstGeom>
              <a:blipFill rotWithShape="0">
                <a:blip r:embed="rId3"/>
                <a:stretch>
                  <a:fillRect t="-3101" b="-7752"/>
                </a:stretch>
              </a:blipFill>
            </p:spPr>
            <p:txBody>
              <a:bodyPr/>
              <a:lstStyle/>
              <a:p>
                <a:r>
                  <a:rPr lang="en-US">
                    <a:noFill/>
                  </a:rPr>
                  <a:t> </a:t>
                </a:r>
              </a:p>
            </p:txBody>
          </p:sp>
        </mc:Fallback>
      </mc:AlternateContent>
      <p:graphicFrame>
        <p:nvGraphicFramePr>
          <p:cNvPr id="5" name="Object 4"/>
          <p:cNvGraphicFramePr>
            <a:graphicFrameLocks noChangeAspect="1"/>
          </p:cNvGraphicFramePr>
          <p:nvPr>
            <p:extLst>
              <p:ext uri="{D42A27DB-BD31-4B8C-83A1-F6EECF244321}">
                <p14:modId xmlns:p14="http://schemas.microsoft.com/office/powerpoint/2010/main" val="2288682685"/>
              </p:ext>
            </p:extLst>
          </p:nvPr>
        </p:nvGraphicFramePr>
        <p:xfrm>
          <a:off x="6146800" y="3352800"/>
          <a:ext cx="914400" cy="198438"/>
        </p:xfrm>
        <a:graphic>
          <a:graphicData uri="http://schemas.openxmlformats.org/presentationml/2006/ole">
            <mc:AlternateContent xmlns:mc="http://schemas.openxmlformats.org/markup-compatibility/2006">
              <mc:Choice xmlns:v="urn:schemas-microsoft-com:vml" Requires="v">
                <p:oleObj spid="_x0000_s9222" name="Equation" r:id="rId4" imgW="914400" imgH="198720" progId="Equation.DSMT4">
                  <p:embed/>
                </p:oleObj>
              </mc:Choice>
              <mc:Fallback>
                <p:oleObj name="Equation" r:id="rId4" imgW="914400" imgH="198720" progId="Equation.DSMT4">
                  <p:embed/>
                  <p:pic>
                    <p:nvPicPr>
                      <p:cNvPr id="0" name=""/>
                      <p:cNvPicPr/>
                      <p:nvPr/>
                    </p:nvPicPr>
                    <p:blipFill>
                      <a:blip r:embed="rId5"/>
                      <a:stretch>
                        <a:fillRect/>
                      </a:stretch>
                    </p:blipFill>
                    <p:spPr>
                      <a:xfrm>
                        <a:off x="6146800" y="3352800"/>
                        <a:ext cx="914400" cy="198438"/>
                      </a:xfrm>
                      <a:prstGeom prst="rect">
                        <a:avLst/>
                      </a:prstGeom>
                    </p:spPr>
                  </p:pic>
                </p:oleObj>
              </mc:Fallback>
            </mc:AlternateContent>
          </a:graphicData>
        </a:graphic>
      </p:graphicFrame>
      <p:sp>
        <p:nvSpPr>
          <p:cNvPr id="6" name="TextBox 5"/>
          <p:cNvSpPr txBox="1"/>
          <p:nvPr/>
        </p:nvSpPr>
        <p:spPr>
          <a:xfrm>
            <a:off x="592161" y="3615855"/>
            <a:ext cx="7268949" cy="2954655"/>
          </a:xfrm>
          <a:prstGeom prst="rect">
            <a:avLst/>
          </a:prstGeom>
          <a:noFill/>
        </p:spPr>
        <p:txBody>
          <a:bodyPr wrap="square" rtlCol="0">
            <a:spAutoFit/>
          </a:bodyPr>
          <a:lstStyle/>
          <a:p>
            <a:r>
              <a:rPr lang="en-US" sz="2400" dirty="0" smtClean="0">
                <a:sym typeface="Wingdings" panose="05000000000000000000" pitchFamily="2" charset="2"/>
              </a:rPr>
              <a:t>Options for estimation model:</a:t>
            </a:r>
            <a:endParaRPr lang="en-US" sz="2400" b="1" dirty="0" smtClean="0">
              <a:sym typeface="Wingdings" panose="05000000000000000000" pitchFamily="2" charset="2"/>
            </a:endParaRPr>
          </a:p>
          <a:p>
            <a:pPr marL="514350" indent="-514350">
              <a:buAutoNum type="arabicParenR"/>
            </a:pPr>
            <a:r>
              <a:rPr lang="en-US" sz="2400" b="1" dirty="0" smtClean="0">
                <a:sym typeface="Wingdings" panose="05000000000000000000" pitchFamily="2" charset="2"/>
              </a:rPr>
              <a:t>Fishing mortality: </a:t>
            </a:r>
            <a:r>
              <a:rPr lang="en-US" sz="2400" dirty="0" smtClean="0">
                <a:sym typeface="Wingdings" panose="05000000000000000000" pitchFamily="2" charset="2"/>
              </a:rPr>
              <a:t>estimate annual fishing mortality OR single value mean-length mortality estimator</a:t>
            </a:r>
          </a:p>
          <a:p>
            <a:pPr marL="514350" indent="-514350">
              <a:buAutoNum type="arabicParenR"/>
            </a:pPr>
            <a:r>
              <a:rPr lang="en-US" sz="2400" b="1" dirty="0" smtClean="0">
                <a:sym typeface="Wingdings" panose="05000000000000000000" pitchFamily="2" charset="2"/>
              </a:rPr>
              <a:t>Recruitment: </a:t>
            </a:r>
            <a:r>
              <a:rPr lang="en-US" sz="2400" dirty="0" smtClean="0">
                <a:sym typeface="Wingdings" panose="05000000000000000000" pitchFamily="2" charset="2"/>
              </a:rPr>
              <a:t>estimate random effects across time OR assume static stock-recruit curve</a:t>
            </a:r>
          </a:p>
          <a:p>
            <a:pPr marL="514350" indent="-514350">
              <a:buAutoNum type="arabicParenR"/>
            </a:pPr>
            <a:r>
              <a:rPr lang="en-US" sz="2400" b="1" dirty="0" smtClean="0">
                <a:sym typeface="Wingdings" panose="05000000000000000000" pitchFamily="2" charset="2"/>
              </a:rPr>
              <a:t>Asymptotic length:</a:t>
            </a:r>
            <a:r>
              <a:rPr lang="en-US" sz="2400" dirty="0" smtClean="0">
                <a:sym typeface="Wingdings" panose="05000000000000000000" pitchFamily="2" charset="2"/>
              </a:rPr>
              <a:t> fix asymptotic length OR estimate random effects across space</a:t>
            </a:r>
            <a:endParaRPr lang="en-US" sz="2400" b="1" dirty="0" smtClean="0"/>
          </a:p>
          <a:p>
            <a:endParaRPr lang="en-US" dirty="0"/>
          </a:p>
        </p:txBody>
      </p:sp>
    </p:spTree>
    <p:extLst>
      <p:ext uri="{BB962C8B-B14F-4D97-AF65-F5344CB8AC3E}">
        <p14:creationId xmlns:p14="http://schemas.microsoft.com/office/powerpoint/2010/main" val="65828935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4"/>
          <p:cNvSpPr>
            <a:spLocks noChangeArrowheads="1"/>
          </p:cNvSpPr>
          <p:nvPr/>
        </p:nvSpPr>
        <p:spPr bwMode="auto">
          <a:xfrm>
            <a:off x="467590" y="1496290"/>
            <a:ext cx="14494683"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graphicFrame>
        <p:nvGraphicFramePr>
          <p:cNvPr id="9" name="Object 8"/>
          <p:cNvGraphicFramePr>
            <a:graphicFrameLocks noChangeAspect="1"/>
          </p:cNvGraphicFramePr>
          <p:nvPr>
            <p:extLst/>
          </p:nvPr>
        </p:nvGraphicFramePr>
        <p:xfrm>
          <a:off x="467590" y="1712736"/>
          <a:ext cx="4928457" cy="1066156"/>
        </p:xfrm>
        <a:graphic>
          <a:graphicData uri="http://schemas.openxmlformats.org/presentationml/2006/ole">
            <mc:AlternateContent xmlns:mc="http://schemas.openxmlformats.org/markup-compatibility/2006">
              <mc:Choice xmlns:v="urn:schemas-microsoft-com:vml" Requires="v">
                <p:oleObj spid="_x0000_s11287" name="Equation" r:id="rId3" imgW="2336800" imgH="508000" progId="Equation.DSMT4">
                  <p:embed/>
                </p:oleObj>
              </mc:Choice>
              <mc:Fallback>
                <p:oleObj name="Equation" r:id="rId3" imgW="2336800" imgH="5080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7590" y="1712736"/>
                        <a:ext cx="4928457" cy="1066156"/>
                      </a:xfrm>
                      <a:prstGeom prst="rect">
                        <a:avLst/>
                      </a:prstGeom>
                      <a:noFill/>
                    </p:spPr>
                  </p:pic>
                </p:oleObj>
              </mc:Fallback>
            </mc:AlternateContent>
          </a:graphicData>
        </a:graphic>
      </p:graphicFrame>
      <p:sp>
        <p:nvSpPr>
          <p:cNvPr id="10" name="TextBox 9"/>
          <p:cNvSpPr txBox="1"/>
          <p:nvPr/>
        </p:nvSpPr>
        <p:spPr>
          <a:xfrm>
            <a:off x="467590" y="1293664"/>
            <a:ext cx="4072512" cy="461665"/>
          </a:xfrm>
          <a:prstGeom prst="rect">
            <a:avLst/>
          </a:prstGeom>
          <a:noFill/>
        </p:spPr>
        <p:txBody>
          <a:bodyPr wrap="square" rtlCol="0">
            <a:spAutoFit/>
          </a:bodyPr>
          <a:lstStyle/>
          <a:p>
            <a:r>
              <a:rPr lang="en-US" sz="2400" dirty="0" smtClean="0">
                <a:solidFill>
                  <a:schemeClr val="accent6">
                    <a:lumMod val="75000"/>
                  </a:schemeClr>
                </a:solidFill>
                <a:latin typeface="Helvetica" panose="020B0504020202030204" pitchFamily="34" charset="0"/>
              </a:rPr>
              <a:t>Abundance</a:t>
            </a:r>
            <a:endParaRPr lang="en-US" sz="2400" dirty="0">
              <a:solidFill>
                <a:schemeClr val="accent6">
                  <a:lumMod val="75000"/>
                </a:schemeClr>
              </a:solidFill>
              <a:latin typeface="Helvetica" panose="020B0504020202030204" pitchFamily="34" charset="0"/>
            </a:endParaRPr>
          </a:p>
        </p:txBody>
      </p:sp>
      <p:sp>
        <p:nvSpPr>
          <p:cNvPr id="11" name="Rectangle 6"/>
          <p:cNvSpPr>
            <a:spLocks noChangeArrowheads="1"/>
          </p:cNvSpPr>
          <p:nvPr/>
        </p:nvSpPr>
        <p:spPr bwMode="auto">
          <a:xfrm>
            <a:off x="467590" y="3063917"/>
            <a:ext cx="16432490"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graphicFrame>
        <p:nvGraphicFramePr>
          <p:cNvPr id="12" name="Object 11"/>
          <p:cNvGraphicFramePr>
            <a:graphicFrameLocks noChangeAspect="1"/>
          </p:cNvGraphicFramePr>
          <p:nvPr>
            <p:extLst/>
          </p:nvPr>
        </p:nvGraphicFramePr>
        <p:xfrm>
          <a:off x="481910" y="2934455"/>
          <a:ext cx="2154215" cy="795701"/>
        </p:xfrm>
        <a:graphic>
          <a:graphicData uri="http://schemas.openxmlformats.org/presentationml/2006/ole">
            <mc:AlternateContent xmlns:mc="http://schemas.openxmlformats.org/markup-compatibility/2006">
              <mc:Choice xmlns:v="urn:schemas-microsoft-com:vml" Requires="v">
                <p:oleObj spid="_x0000_s11288" name="Equation" r:id="rId5" imgW="1054100" imgH="393700" progId="Equation.DSMT4">
                  <p:embed/>
                </p:oleObj>
              </mc:Choice>
              <mc:Fallback>
                <p:oleObj name="Equation" r:id="rId5" imgW="1054100" imgH="3937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1910" y="2934455"/>
                        <a:ext cx="2154215" cy="795701"/>
                      </a:xfrm>
                      <a:prstGeom prst="rect">
                        <a:avLst/>
                      </a:prstGeom>
                      <a:noFill/>
                    </p:spPr>
                  </p:pic>
                </p:oleObj>
              </mc:Fallback>
            </mc:AlternateContent>
          </a:graphicData>
        </a:graphic>
      </p:graphicFrame>
      <p:sp>
        <p:nvSpPr>
          <p:cNvPr id="13" name="Rectangle 8"/>
          <p:cNvSpPr>
            <a:spLocks noChangeArrowheads="1"/>
          </p:cNvSpPr>
          <p:nvPr/>
        </p:nvSpPr>
        <p:spPr bwMode="auto">
          <a:xfrm>
            <a:off x="467589" y="4631543"/>
            <a:ext cx="1361274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graphicFrame>
        <p:nvGraphicFramePr>
          <p:cNvPr id="14" name="Object 13"/>
          <p:cNvGraphicFramePr>
            <a:graphicFrameLocks noChangeAspect="1"/>
          </p:cNvGraphicFramePr>
          <p:nvPr>
            <p:extLst/>
          </p:nvPr>
        </p:nvGraphicFramePr>
        <p:xfrm>
          <a:off x="496231" y="4893145"/>
          <a:ext cx="2293819" cy="567777"/>
        </p:xfrm>
        <a:graphic>
          <a:graphicData uri="http://schemas.openxmlformats.org/presentationml/2006/ole">
            <mc:AlternateContent xmlns:mc="http://schemas.openxmlformats.org/markup-compatibility/2006">
              <mc:Choice xmlns:v="urn:schemas-microsoft-com:vml" Requires="v">
                <p:oleObj spid="_x0000_s11289" name="Equation" r:id="rId7" imgW="965200" imgH="241300" progId="Equation.DSMT4">
                  <p:embed/>
                </p:oleObj>
              </mc:Choice>
              <mc:Fallback>
                <p:oleObj name="Equation" r:id="rId7" imgW="965200" imgH="24130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96231" y="4893145"/>
                        <a:ext cx="2293819" cy="567777"/>
                      </a:xfrm>
                      <a:prstGeom prst="rect">
                        <a:avLst/>
                      </a:prstGeom>
                      <a:noFill/>
                    </p:spPr>
                  </p:pic>
                </p:oleObj>
              </mc:Fallback>
            </mc:AlternateContent>
          </a:graphicData>
        </a:graphic>
      </p:graphicFrame>
      <p:sp>
        <p:nvSpPr>
          <p:cNvPr id="15" name="TextBox 14"/>
          <p:cNvSpPr txBox="1"/>
          <p:nvPr/>
        </p:nvSpPr>
        <p:spPr>
          <a:xfrm>
            <a:off x="466371" y="4386325"/>
            <a:ext cx="4072512" cy="461665"/>
          </a:xfrm>
          <a:prstGeom prst="rect">
            <a:avLst/>
          </a:prstGeom>
          <a:noFill/>
        </p:spPr>
        <p:txBody>
          <a:bodyPr wrap="square" rtlCol="0">
            <a:spAutoFit/>
          </a:bodyPr>
          <a:lstStyle/>
          <a:p>
            <a:r>
              <a:rPr lang="en-US" sz="2400" dirty="0" smtClean="0">
                <a:solidFill>
                  <a:schemeClr val="accent6">
                    <a:lumMod val="75000"/>
                  </a:schemeClr>
                </a:solidFill>
                <a:latin typeface="Helvetica" panose="020B0504020202030204" pitchFamily="34" charset="0"/>
              </a:rPr>
              <a:t>Mortality</a:t>
            </a:r>
            <a:endParaRPr lang="en-US" sz="2400" dirty="0">
              <a:solidFill>
                <a:schemeClr val="accent6">
                  <a:lumMod val="75000"/>
                </a:schemeClr>
              </a:solidFill>
              <a:latin typeface="Helvetica" panose="020B0504020202030204" pitchFamily="34" charset="0"/>
            </a:endParaRPr>
          </a:p>
        </p:txBody>
      </p:sp>
      <p:sp>
        <p:nvSpPr>
          <p:cNvPr id="16" name="Rectangle 10"/>
          <p:cNvSpPr>
            <a:spLocks noChangeArrowheads="1"/>
          </p:cNvSpPr>
          <p:nvPr/>
        </p:nvSpPr>
        <p:spPr bwMode="auto">
          <a:xfrm>
            <a:off x="481909" y="5367248"/>
            <a:ext cx="15302265"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graphicFrame>
        <p:nvGraphicFramePr>
          <p:cNvPr id="17" name="Object 16"/>
          <p:cNvGraphicFramePr>
            <a:graphicFrameLocks noChangeAspect="1"/>
          </p:cNvGraphicFramePr>
          <p:nvPr>
            <p:extLst/>
          </p:nvPr>
        </p:nvGraphicFramePr>
        <p:xfrm>
          <a:off x="481909" y="5543109"/>
          <a:ext cx="3294251" cy="961676"/>
        </p:xfrm>
        <a:graphic>
          <a:graphicData uri="http://schemas.openxmlformats.org/presentationml/2006/ole">
            <mc:AlternateContent xmlns:mc="http://schemas.openxmlformats.org/markup-compatibility/2006">
              <mc:Choice xmlns:v="urn:schemas-microsoft-com:vml" Requires="v">
                <p:oleObj spid="_x0000_s11290" name="Equation" r:id="rId9" imgW="1536033" imgH="444307" progId="Equation.DSMT4">
                  <p:embed/>
                </p:oleObj>
              </mc:Choice>
              <mc:Fallback>
                <p:oleObj name="Equation" r:id="rId9" imgW="1536033" imgH="444307"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81909" y="5543109"/>
                        <a:ext cx="3294251" cy="961676"/>
                      </a:xfrm>
                      <a:prstGeom prst="rect">
                        <a:avLst/>
                      </a:prstGeom>
                      <a:noFill/>
                    </p:spPr>
                  </p:pic>
                </p:oleObj>
              </mc:Fallback>
            </mc:AlternateContent>
          </a:graphicData>
        </a:graphic>
      </p:graphicFrame>
      <p:sp>
        <p:nvSpPr>
          <p:cNvPr id="18" name="Rectangle 16"/>
          <p:cNvSpPr>
            <a:spLocks noChangeArrowheads="1"/>
          </p:cNvSpPr>
          <p:nvPr/>
        </p:nvSpPr>
        <p:spPr bwMode="auto">
          <a:xfrm>
            <a:off x="8059478" y="2607648"/>
            <a:ext cx="2024853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21" name="Rectangle 18"/>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22" name="Object 21"/>
          <p:cNvGraphicFramePr>
            <a:graphicFrameLocks noChangeAspect="1"/>
          </p:cNvGraphicFramePr>
          <p:nvPr>
            <p:extLst/>
          </p:nvPr>
        </p:nvGraphicFramePr>
        <p:xfrm>
          <a:off x="6186205" y="1781989"/>
          <a:ext cx="2535846" cy="1134924"/>
        </p:xfrm>
        <a:graphic>
          <a:graphicData uri="http://schemas.openxmlformats.org/presentationml/2006/ole">
            <mc:AlternateContent xmlns:mc="http://schemas.openxmlformats.org/markup-compatibility/2006">
              <mc:Choice xmlns:v="urn:schemas-microsoft-com:vml" Requires="v">
                <p:oleObj spid="_x0000_s11291" name="Equation" r:id="rId11" imgW="1358900" imgH="609600" progId="Equation.DSMT4">
                  <p:embed/>
                </p:oleObj>
              </mc:Choice>
              <mc:Fallback>
                <p:oleObj name="Equation" r:id="rId11" imgW="1358900" imgH="609600" progId="Equation.DSMT4">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186205" y="1781989"/>
                        <a:ext cx="2535846" cy="1134924"/>
                      </a:xfrm>
                      <a:prstGeom prst="rect">
                        <a:avLst/>
                      </a:prstGeom>
                      <a:noFill/>
                    </p:spPr>
                  </p:pic>
                </p:oleObj>
              </mc:Fallback>
            </mc:AlternateContent>
          </a:graphicData>
        </a:graphic>
      </p:graphicFrame>
      <p:sp>
        <p:nvSpPr>
          <p:cNvPr id="24" name="TextBox 23"/>
          <p:cNvSpPr txBox="1"/>
          <p:nvPr/>
        </p:nvSpPr>
        <p:spPr>
          <a:xfrm>
            <a:off x="9530942" y="1266791"/>
            <a:ext cx="4072512" cy="461665"/>
          </a:xfrm>
          <a:prstGeom prst="rect">
            <a:avLst/>
          </a:prstGeom>
          <a:noFill/>
        </p:spPr>
        <p:txBody>
          <a:bodyPr wrap="square" rtlCol="0">
            <a:spAutoFit/>
          </a:bodyPr>
          <a:lstStyle/>
          <a:p>
            <a:r>
              <a:rPr lang="en-US" sz="2400" dirty="0" smtClean="0">
                <a:solidFill>
                  <a:schemeClr val="accent6">
                    <a:lumMod val="75000"/>
                  </a:schemeClr>
                </a:solidFill>
                <a:latin typeface="Helvetica" panose="020B0504020202030204" pitchFamily="34" charset="0"/>
              </a:rPr>
              <a:t>Growth</a:t>
            </a:r>
            <a:endParaRPr lang="en-US" sz="2400" dirty="0">
              <a:solidFill>
                <a:schemeClr val="accent6">
                  <a:lumMod val="75000"/>
                </a:schemeClr>
              </a:solidFill>
              <a:latin typeface="Helvetica" panose="020B0504020202030204" pitchFamily="34" charset="0"/>
            </a:endParaRPr>
          </a:p>
        </p:txBody>
      </p:sp>
      <p:sp>
        <p:nvSpPr>
          <p:cNvPr id="26" name="Rectangle 20"/>
          <p:cNvSpPr>
            <a:spLocks noChangeArrowheads="1"/>
          </p:cNvSpPr>
          <p:nvPr/>
        </p:nvSpPr>
        <p:spPr bwMode="auto">
          <a:xfrm>
            <a:off x="6576692" y="3155305"/>
            <a:ext cx="19451827"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graphicFrame>
        <p:nvGraphicFramePr>
          <p:cNvPr id="27" name="Object 26"/>
          <p:cNvGraphicFramePr>
            <a:graphicFrameLocks noChangeAspect="1"/>
          </p:cNvGraphicFramePr>
          <p:nvPr>
            <p:extLst/>
          </p:nvPr>
        </p:nvGraphicFramePr>
        <p:xfrm>
          <a:off x="6132248" y="3396250"/>
          <a:ext cx="2854387" cy="951462"/>
        </p:xfrm>
        <a:graphic>
          <a:graphicData uri="http://schemas.openxmlformats.org/presentationml/2006/ole">
            <mc:AlternateContent xmlns:mc="http://schemas.openxmlformats.org/markup-compatibility/2006">
              <mc:Choice xmlns:v="urn:schemas-microsoft-com:vml" Requires="v">
                <p:oleObj spid="_x0000_s11292" name="Equation" r:id="rId13" imgW="1167893" imgH="393529" progId="Equation.DSMT4">
                  <p:embed/>
                </p:oleObj>
              </mc:Choice>
              <mc:Fallback>
                <p:oleObj name="Equation" r:id="rId13" imgW="1167893" imgH="393529" progId="Equation.DSMT4">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132248" y="3396250"/>
                        <a:ext cx="2854387" cy="951462"/>
                      </a:xfrm>
                      <a:prstGeom prst="rect">
                        <a:avLst/>
                      </a:prstGeom>
                      <a:noFill/>
                    </p:spPr>
                  </p:pic>
                </p:oleObj>
              </mc:Fallback>
            </mc:AlternateContent>
          </a:graphicData>
        </a:graphic>
      </p:graphicFrame>
      <p:sp>
        <p:nvSpPr>
          <p:cNvPr id="28" name="TextBox 27"/>
          <p:cNvSpPr txBox="1"/>
          <p:nvPr/>
        </p:nvSpPr>
        <p:spPr>
          <a:xfrm>
            <a:off x="6174353" y="1288797"/>
            <a:ext cx="4072512" cy="461665"/>
          </a:xfrm>
          <a:prstGeom prst="rect">
            <a:avLst/>
          </a:prstGeom>
          <a:noFill/>
        </p:spPr>
        <p:txBody>
          <a:bodyPr wrap="square" rtlCol="0">
            <a:spAutoFit/>
          </a:bodyPr>
          <a:lstStyle/>
          <a:p>
            <a:r>
              <a:rPr lang="en-US" sz="2400" dirty="0" smtClean="0">
                <a:solidFill>
                  <a:schemeClr val="accent6">
                    <a:lumMod val="75000"/>
                  </a:schemeClr>
                </a:solidFill>
                <a:latin typeface="Helvetica" panose="020B0504020202030204" pitchFamily="34" charset="0"/>
              </a:rPr>
              <a:t>Maturity</a:t>
            </a:r>
            <a:endParaRPr lang="en-US" sz="2400" dirty="0">
              <a:solidFill>
                <a:schemeClr val="accent6">
                  <a:lumMod val="75000"/>
                </a:schemeClr>
              </a:solidFill>
              <a:latin typeface="Helvetica" panose="020B0504020202030204" pitchFamily="34" charset="0"/>
            </a:endParaRPr>
          </a:p>
        </p:txBody>
      </p:sp>
      <p:sp>
        <p:nvSpPr>
          <p:cNvPr id="29" name="Rectangle 22"/>
          <p:cNvSpPr>
            <a:spLocks noChangeArrowheads="1"/>
          </p:cNvSpPr>
          <p:nvPr/>
        </p:nvSpPr>
        <p:spPr bwMode="auto">
          <a:xfrm>
            <a:off x="6414720" y="4999443"/>
            <a:ext cx="21339965"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graphicFrame>
        <p:nvGraphicFramePr>
          <p:cNvPr id="30" name="Object 29"/>
          <p:cNvGraphicFramePr>
            <a:graphicFrameLocks noChangeAspect="1"/>
          </p:cNvGraphicFramePr>
          <p:nvPr>
            <p:extLst/>
          </p:nvPr>
        </p:nvGraphicFramePr>
        <p:xfrm>
          <a:off x="6186205" y="5411903"/>
          <a:ext cx="3016358" cy="1037627"/>
        </p:xfrm>
        <a:graphic>
          <a:graphicData uri="http://schemas.openxmlformats.org/presentationml/2006/ole">
            <mc:AlternateContent xmlns:mc="http://schemas.openxmlformats.org/markup-compatibility/2006">
              <mc:Choice xmlns:v="urn:schemas-microsoft-com:vml" Requires="v">
                <p:oleObj spid="_x0000_s11293" name="Equation" r:id="rId15" imgW="1193282" imgH="406224" progId="Equation.DSMT4">
                  <p:embed/>
                </p:oleObj>
              </mc:Choice>
              <mc:Fallback>
                <p:oleObj name="Equation" r:id="rId15" imgW="1193282" imgH="406224" progId="Equation.DSMT4">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186205" y="5411903"/>
                        <a:ext cx="3016358" cy="1037627"/>
                      </a:xfrm>
                      <a:prstGeom prst="rect">
                        <a:avLst/>
                      </a:prstGeom>
                      <a:noFill/>
                    </p:spPr>
                  </p:pic>
                </p:oleObj>
              </mc:Fallback>
            </mc:AlternateContent>
          </a:graphicData>
        </a:graphic>
      </p:graphicFrame>
      <p:sp>
        <p:nvSpPr>
          <p:cNvPr id="31" name="TextBox 30"/>
          <p:cNvSpPr txBox="1"/>
          <p:nvPr/>
        </p:nvSpPr>
        <p:spPr>
          <a:xfrm>
            <a:off x="6138881" y="4969624"/>
            <a:ext cx="4072512" cy="461665"/>
          </a:xfrm>
          <a:prstGeom prst="rect">
            <a:avLst/>
          </a:prstGeom>
          <a:noFill/>
        </p:spPr>
        <p:txBody>
          <a:bodyPr wrap="square" rtlCol="0">
            <a:spAutoFit/>
          </a:bodyPr>
          <a:lstStyle/>
          <a:p>
            <a:r>
              <a:rPr lang="en-US" sz="2400" dirty="0" smtClean="0">
                <a:solidFill>
                  <a:schemeClr val="accent6">
                    <a:lumMod val="75000"/>
                  </a:schemeClr>
                </a:solidFill>
                <a:latin typeface="Helvetica" panose="020B0504020202030204" pitchFamily="34" charset="0"/>
              </a:rPr>
              <a:t>Selectivity</a:t>
            </a:r>
            <a:endParaRPr lang="en-US" sz="2400" dirty="0">
              <a:solidFill>
                <a:schemeClr val="accent6">
                  <a:lumMod val="75000"/>
                </a:schemeClr>
              </a:solidFill>
              <a:latin typeface="Helvetica" panose="020B0504020202030204" pitchFamily="34" charset="0"/>
            </a:endParaRPr>
          </a:p>
        </p:txBody>
      </p:sp>
      <p:sp>
        <p:nvSpPr>
          <p:cNvPr id="32" name="Rectangle 24"/>
          <p:cNvSpPr>
            <a:spLocks noChangeArrowheads="1"/>
          </p:cNvSpPr>
          <p:nvPr/>
        </p:nvSpPr>
        <p:spPr bwMode="auto">
          <a:xfrm>
            <a:off x="481909" y="3690138"/>
            <a:ext cx="16657051"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33" name="Title 4"/>
          <p:cNvSpPr>
            <a:spLocks noGrp="1"/>
          </p:cNvSpPr>
          <p:nvPr>
            <p:ph type="title"/>
          </p:nvPr>
        </p:nvSpPr>
        <p:spPr>
          <a:xfrm>
            <a:off x="67242" y="29792"/>
            <a:ext cx="10657609" cy="1325563"/>
          </a:xfrm>
        </p:spPr>
        <p:txBody>
          <a:bodyPr>
            <a:normAutofit/>
          </a:bodyPr>
          <a:lstStyle/>
          <a:p>
            <a:r>
              <a:rPr lang="en-US" sz="3200" dirty="0" smtClean="0">
                <a:latin typeface="Helvetica" panose="020B0504020202030204" pitchFamily="34" charset="0"/>
              </a:rPr>
              <a:t>Operating model</a:t>
            </a:r>
            <a:br>
              <a:rPr lang="en-US" sz="3200" dirty="0" smtClean="0">
                <a:latin typeface="Helvetica" panose="020B0504020202030204" pitchFamily="34" charset="0"/>
              </a:rPr>
            </a:br>
            <a:r>
              <a:rPr lang="en-US" sz="3200" dirty="0" smtClean="0">
                <a:latin typeface="Helvetica" panose="020B0504020202030204" pitchFamily="34" charset="0"/>
              </a:rPr>
              <a:t>Age-converted to length-structured population dynamics</a:t>
            </a:r>
            <a:endParaRPr lang="en-US" sz="3200" dirty="0">
              <a:latin typeface="Helvetica" panose="020B0504020202030204" pitchFamily="34" charset="0"/>
            </a:endParaRPr>
          </a:p>
        </p:txBody>
      </p:sp>
      <p:sp>
        <p:nvSpPr>
          <p:cNvPr id="34" name="TextBox 33"/>
          <p:cNvSpPr txBox="1"/>
          <p:nvPr/>
        </p:nvSpPr>
        <p:spPr>
          <a:xfrm>
            <a:off x="498184" y="3793130"/>
            <a:ext cx="3377381" cy="646331"/>
          </a:xfrm>
          <a:prstGeom prst="rect">
            <a:avLst/>
          </a:prstGeom>
          <a:noFill/>
        </p:spPr>
        <p:txBody>
          <a:bodyPr wrap="square" rtlCol="0">
            <a:spAutoFit/>
          </a:bodyPr>
          <a:lstStyle/>
          <a:p>
            <a:r>
              <a:rPr lang="en-US" dirty="0" smtClean="0">
                <a:solidFill>
                  <a:schemeClr val="accent4">
                    <a:lumMod val="75000"/>
                  </a:schemeClr>
                </a:solidFill>
                <a:latin typeface="Helvetica" panose="020B0504020202030204" pitchFamily="34" charset="0"/>
              </a:rPr>
              <a:t>(</a:t>
            </a:r>
            <a:r>
              <a:rPr lang="en-US" dirty="0" err="1" smtClean="0">
                <a:solidFill>
                  <a:schemeClr val="accent4">
                    <a:lumMod val="75000"/>
                  </a:schemeClr>
                </a:solidFill>
                <a:latin typeface="Helvetica" panose="020B0504020202030204" pitchFamily="34" charset="0"/>
              </a:rPr>
              <a:t>Hordyk</a:t>
            </a:r>
            <a:r>
              <a:rPr lang="en-US" dirty="0" smtClean="0">
                <a:solidFill>
                  <a:schemeClr val="accent4">
                    <a:lumMod val="75000"/>
                  </a:schemeClr>
                </a:solidFill>
                <a:latin typeface="Helvetica" panose="020B0504020202030204" pitchFamily="34" charset="0"/>
              </a:rPr>
              <a:t> et al. 2015)</a:t>
            </a:r>
            <a:endParaRPr lang="en-US" dirty="0">
              <a:solidFill>
                <a:schemeClr val="accent4">
                  <a:lumMod val="75000"/>
                </a:schemeClr>
              </a:solidFill>
              <a:latin typeface="Helvetica" panose="020B0504020202030204" pitchFamily="34" charset="0"/>
            </a:endParaRPr>
          </a:p>
          <a:p>
            <a:endParaRPr lang="en-US" dirty="0"/>
          </a:p>
        </p:txBody>
      </p:sp>
      <p:sp>
        <p:nvSpPr>
          <p:cNvPr id="35" name="TextBox 34"/>
          <p:cNvSpPr txBox="1"/>
          <p:nvPr/>
        </p:nvSpPr>
        <p:spPr>
          <a:xfrm>
            <a:off x="6065922" y="2831822"/>
            <a:ext cx="3377381" cy="646331"/>
          </a:xfrm>
          <a:prstGeom prst="rect">
            <a:avLst/>
          </a:prstGeom>
          <a:noFill/>
        </p:spPr>
        <p:txBody>
          <a:bodyPr wrap="square" rtlCol="0">
            <a:spAutoFit/>
          </a:bodyPr>
          <a:lstStyle/>
          <a:p>
            <a:r>
              <a:rPr lang="en-US" dirty="0" smtClean="0">
                <a:solidFill>
                  <a:schemeClr val="accent4">
                    <a:lumMod val="75000"/>
                  </a:schemeClr>
                </a:solidFill>
                <a:latin typeface="Helvetica" panose="020B0504020202030204" pitchFamily="34" charset="0"/>
              </a:rPr>
              <a:t>(Williams and </a:t>
            </a:r>
            <a:r>
              <a:rPr lang="en-US" dirty="0" err="1" smtClean="0">
                <a:solidFill>
                  <a:schemeClr val="accent4">
                    <a:lumMod val="75000"/>
                  </a:schemeClr>
                </a:solidFill>
                <a:latin typeface="Helvetica" panose="020B0504020202030204" pitchFamily="34" charset="0"/>
              </a:rPr>
              <a:t>Shertzer</a:t>
            </a:r>
            <a:r>
              <a:rPr lang="en-US" dirty="0" smtClean="0">
                <a:solidFill>
                  <a:schemeClr val="accent4">
                    <a:lumMod val="75000"/>
                  </a:schemeClr>
                </a:solidFill>
                <a:latin typeface="Helvetica" panose="020B0504020202030204" pitchFamily="34" charset="0"/>
              </a:rPr>
              <a:t> 2003)</a:t>
            </a:r>
            <a:endParaRPr lang="en-US" dirty="0">
              <a:solidFill>
                <a:schemeClr val="accent4">
                  <a:lumMod val="75000"/>
                </a:schemeClr>
              </a:solidFill>
              <a:latin typeface="Helvetica" panose="020B0504020202030204" pitchFamily="34" charset="0"/>
            </a:endParaRPr>
          </a:p>
          <a:p>
            <a:endParaRPr lang="en-US" dirty="0"/>
          </a:p>
        </p:txBody>
      </p:sp>
      <p:sp>
        <p:nvSpPr>
          <p:cNvPr id="37" name="TextBox 36"/>
          <p:cNvSpPr txBox="1"/>
          <p:nvPr/>
        </p:nvSpPr>
        <p:spPr>
          <a:xfrm>
            <a:off x="9530942" y="1650803"/>
            <a:ext cx="2498651" cy="2308324"/>
          </a:xfrm>
          <a:prstGeom prst="rect">
            <a:avLst/>
          </a:prstGeom>
          <a:noFill/>
        </p:spPr>
        <p:txBody>
          <a:bodyPr wrap="square" rtlCol="0">
            <a:spAutoFit/>
          </a:bodyPr>
          <a:lstStyle/>
          <a:p>
            <a:r>
              <a:rPr lang="en-US" sz="2400" dirty="0" smtClean="0">
                <a:latin typeface="Helvetica" panose="020B0504020202030204" pitchFamily="34" charset="0"/>
              </a:rPr>
              <a:t>Fast-growing:</a:t>
            </a:r>
          </a:p>
          <a:p>
            <a:r>
              <a:rPr lang="en-US" sz="2400" i="1" dirty="0" smtClean="0">
                <a:latin typeface="Helvetica" panose="020B0504020202030204" pitchFamily="34" charset="0"/>
              </a:rPr>
              <a:t>k </a:t>
            </a:r>
            <a:r>
              <a:rPr lang="en-US" sz="2400" dirty="0" smtClean="0">
                <a:latin typeface="Helvetica" panose="020B0504020202030204" pitchFamily="34" charset="0"/>
              </a:rPr>
              <a:t>= 0.2</a:t>
            </a:r>
          </a:p>
          <a:p>
            <a:r>
              <a:rPr lang="en-US" sz="2400" i="1" dirty="0" smtClean="0">
                <a:latin typeface="Helvetica" panose="020B0504020202030204" pitchFamily="34" charset="0"/>
              </a:rPr>
              <a:t>L</a:t>
            </a:r>
            <a:r>
              <a:rPr lang="en-US" sz="2400" i="1" baseline="-25000" dirty="0" smtClean="0">
                <a:latin typeface="Helvetica" panose="020B0504020202030204" pitchFamily="34" charset="0"/>
              </a:rPr>
              <a:t>∞</a:t>
            </a:r>
            <a:r>
              <a:rPr lang="en-US" sz="2400" i="1" dirty="0" smtClean="0">
                <a:latin typeface="Helvetica" panose="020B0504020202030204" pitchFamily="34" charset="0"/>
              </a:rPr>
              <a:t> </a:t>
            </a:r>
            <a:r>
              <a:rPr lang="en-US" sz="2400" dirty="0" smtClean="0">
                <a:latin typeface="Helvetica" panose="020B0504020202030204" pitchFamily="34" charset="0"/>
              </a:rPr>
              <a:t>= 30 cm</a:t>
            </a:r>
          </a:p>
          <a:p>
            <a:r>
              <a:rPr lang="en-US" sz="2400" dirty="0" smtClean="0">
                <a:latin typeface="Helvetica" panose="020B0504020202030204" pitchFamily="34" charset="0"/>
              </a:rPr>
              <a:t>M = 0.37</a:t>
            </a:r>
          </a:p>
          <a:p>
            <a:r>
              <a:rPr lang="en-US" sz="2400" dirty="0" smtClean="0">
                <a:latin typeface="Helvetica" panose="020B0504020202030204" pitchFamily="34" charset="0"/>
              </a:rPr>
              <a:t>Amax = 13</a:t>
            </a:r>
          </a:p>
          <a:p>
            <a:endParaRPr lang="en-US" sz="2400" i="1" dirty="0" smtClean="0"/>
          </a:p>
        </p:txBody>
      </p:sp>
    </p:spTree>
    <p:extLst>
      <p:ext uri="{BB962C8B-B14F-4D97-AF65-F5344CB8AC3E}">
        <p14:creationId xmlns:p14="http://schemas.microsoft.com/office/powerpoint/2010/main" val="310832502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3"/>
          <a:stretch>
            <a:fillRect/>
          </a:stretch>
        </p:blipFill>
        <p:spPr>
          <a:xfrm>
            <a:off x="876298" y="1205349"/>
            <a:ext cx="9878292" cy="5340924"/>
          </a:xfrm>
          <a:prstGeom prst="rect">
            <a:avLst/>
          </a:prstGeom>
        </p:spPr>
      </p:pic>
      <p:sp>
        <p:nvSpPr>
          <p:cNvPr id="5" name="Title 4"/>
          <p:cNvSpPr>
            <a:spLocks noGrp="1"/>
          </p:cNvSpPr>
          <p:nvPr>
            <p:ph type="title"/>
          </p:nvPr>
        </p:nvSpPr>
        <p:spPr>
          <a:xfrm>
            <a:off x="96981" y="0"/>
            <a:ext cx="10657609" cy="1325563"/>
          </a:xfrm>
        </p:spPr>
        <p:txBody>
          <a:bodyPr>
            <a:normAutofit/>
          </a:bodyPr>
          <a:lstStyle/>
          <a:p>
            <a:r>
              <a:rPr lang="en-US" sz="3200" dirty="0" smtClean="0">
                <a:latin typeface="Helvetica" panose="020B0504020202030204" pitchFamily="34" charset="0"/>
              </a:rPr>
              <a:t>Operating model – fishing and recruitment dynamics</a:t>
            </a:r>
            <a:endParaRPr lang="en-US" sz="3200" dirty="0">
              <a:latin typeface="Helvetica" panose="020B0504020202030204" pitchFamily="34" charset="0"/>
            </a:endParaRPr>
          </a:p>
        </p:txBody>
      </p:sp>
    </p:spTree>
    <p:extLst>
      <p:ext uri="{BB962C8B-B14F-4D97-AF65-F5344CB8AC3E}">
        <p14:creationId xmlns:p14="http://schemas.microsoft.com/office/powerpoint/2010/main" val="54730517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4"/>
          <p:cNvSpPr txBox="1">
            <a:spLocks/>
          </p:cNvSpPr>
          <p:nvPr/>
        </p:nvSpPr>
        <p:spPr>
          <a:xfrm>
            <a:off x="96981" y="0"/>
            <a:ext cx="12095019"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smtClean="0">
                <a:latin typeface="Helvetica" panose="020B0504020202030204" pitchFamily="34" charset="0"/>
              </a:rPr>
              <a:t>Operating model – generating length composition</a:t>
            </a:r>
            <a:endParaRPr lang="en-US" sz="3200" dirty="0">
              <a:latin typeface="Helvetica" panose="020B0504020202030204" pitchFamily="34" charset="0"/>
            </a:endParaRP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0" name="TextBox 9"/>
          <p:cNvSpPr txBox="1"/>
          <p:nvPr/>
        </p:nvSpPr>
        <p:spPr>
          <a:xfrm>
            <a:off x="5488430" y="2135311"/>
            <a:ext cx="6418118" cy="461665"/>
          </a:xfrm>
          <a:prstGeom prst="rect">
            <a:avLst/>
          </a:prstGeom>
          <a:noFill/>
        </p:spPr>
        <p:txBody>
          <a:bodyPr wrap="square" rtlCol="0">
            <a:spAutoFit/>
          </a:bodyPr>
          <a:lstStyle/>
          <a:p>
            <a:r>
              <a:rPr lang="en-US" sz="2400" dirty="0" smtClean="0">
                <a:latin typeface="Helvetica" panose="020B0504020202030204" pitchFamily="34" charset="0"/>
              </a:rPr>
              <a:t>Probability of being in a length bin given age</a:t>
            </a:r>
            <a:endParaRPr lang="en-US" sz="2400" dirty="0">
              <a:latin typeface="Helvetica" panose="020B0504020202030204" pitchFamily="34" charset="0"/>
            </a:endParaRPr>
          </a:p>
        </p:txBody>
      </p:sp>
      <p:graphicFrame>
        <p:nvGraphicFramePr>
          <p:cNvPr id="11" name="Object 10"/>
          <p:cNvGraphicFramePr>
            <a:graphicFrameLocks noChangeAspect="1"/>
          </p:cNvGraphicFramePr>
          <p:nvPr>
            <p:extLst/>
          </p:nvPr>
        </p:nvGraphicFramePr>
        <p:xfrm>
          <a:off x="96981" y="1094730"/>
          <a:ext cx="5105998" cy="2542828"/>
        </p:xfrm>
        <a:graphic>
          <a:graphicData uri="http://schemas.openxmlformats.org/presentationml/2006/ole">
            <mc:AlternateContent xmlns:mc="http://schemas.openxmlformats.org/markup-compatibility/2006">
              <mc:Choice xmlns:v="urn:schemas-microsoft-com:vml" Requires="v">
                <p:oleObj spid="_x0000_s12305" name="Equation" r:id="rId4" imgW="3187440" imgH="1587240" progId="Equation.DSMT4">
                  <p:embed/>
                </p:oleObj>
              </mc:Choice>
              <mc:Fallback>
                <p:oleObj name="Equation" r:id="rId4" imgW="3187440" imgH="1587240" progId="Equation.DSMT4">
                  <p:embed/>
                  <p:pic>
                    <p:nvPicPr>
                      <p:cNvPr id="0" name=""/>
                      <p:cNvPicPr/>
                      <p:nvPr/>
                    </p:nvPicPr>
                    <p:blipFill>
                      <a:blip r:embed="rId5"/>
                      <a:stretch>
                        <a:fillRect/>
                      </a:stretch>
                    </p:blipFill>
                    <p:spPr>
                      <a:xfrm>
                        <a:off x="96981" y="1094730"/>
                        <a:ext cx="5105998" cy="2542828"/>
                      </a:xfrm>
                      <a:prstGeom prst="rect">
                        <a:avLst/>
                      </a:prstGeom>
                    </p:spPr>
                  </p:pic>
                </p:oleObj>
              </mc:Fallback>
            </mc:AlternateContent>
          </a:graphicData>
        </a:graphic>
      </p:graphicFrame>
      <p:sp>
        <p:nvSpPr>
          <p:cNvPr id="12" name="TextBox 11"/>
          <p:cNvSpPr txBox="1"/>
          <p:nvPr/>
        </p:nvSpPr>
        <p:spPr>
          <a:xfrm>
            <a:off x="5488430" y="3958371"/>
            <a:ext cx="6418118" cy="461665"/>
          </a:xfrm>
          <a:prstGeom prst="rect">
            <a:avLst/>
          </a:prstGeom>
          <a:noFill/>
        </p:spPr>
        <p:txBody>
          <a:bodyPr wrap="square" rtlCol="0">
            <a:spAutoFit/>
          </a:bodyPr>
          <a:lstStyle/>
          <a:p>
            <a:r>
              <a:rPr lang="en-US" sz="2400" dirty="0" smtClean="0">
                <a:latin typeface="Helvetica" panose="020B0504020202030204" pitchFamily="34" charset="0"/>
              </a:rPr>
              <a:t>Probability of harvesting in a given length bin</a:t>
            </a:r>
            <a:endParaRPr lang="en-US" sz="2400" dirty="0">
              <a:latin typeface="Helvetica" panose="020B0504020202030204" pitchFamily="34" charset="0"/>
            </a:endParaRPr>
          </a:p>
        </p:txBody>
      </p:sp>
      <p:graphicFrame>
        <p:nvGraphicFramePr>
          <p:cNvPr id="13" name="Object 12"/>
          <p:cNvGraphicFramePr>
            <a:graphicFrameLocks noChangeAspect="1"/>
          </p:cNvGraphicFramePr>
          <p:nvPr>
            <p:extLst/>
          </p:nvPr>
        </p:nvGraphicFramePr>
        <p:xfrm>
          <a:off x="3321792" y="3755817"/>
          <a:ext cx="1881187" cy="866775"/>
        </p:xfrm>
        <a:graphic>
          <a:graphicData uri="http://schemas.openxmlformats.org/presentationml/2006/ole">
            <mc:AlternateContent xmlns:mc="http://schemas.openxmlformats.org/markup-compatibility/2006">
              <mc:Choice xmlns:v="urn:schemas-microsoft-com:vml" Requires="v">
                <p:oleObj spid="_x0000_s12306" name="Equation" r:id="rId6" imgW="965160" imgH="444240" progId="Equation.DSMT4">
                  <p:embed/>
                </p:oleObj>
              </mc:Choice>
              <mc:Fallback>
                <p:oleObj name="Equation" r:id="rId6" imgW="965160" imgH="444240" progId="Equation.DSMT4">
                  <p:embed/>
                  <p:pic>
                    <p:nvPicPr>
                      <p:cNvPr id="0" name=""/>
                      <p:cNvPicPr/>
                      <p:nvPr/>
                    </p:nvPicPr>
                    <p:blipFill>
                      <a:blip r:embed="rId7"/>
                      <a:stretch>
                        <a:fillRect/>
                      </a:stretch>
                    </p:blipFill>
                    <p:spPr>
                      <a:xfrm>
                        <a:off x="3321792" y="3755817"/>
                        <a:ext cx="1881187" cy="866775"/>
                      </a:xfrm>
                      <a:prstGeom prst="rect">
                        <a:avLst/>
                      </a:prstGeom>
                    </p:spPr>
                  </p:pic>
                </p:oleObj>
              </mc:Fallback>
            </mc:AlternateContent>
          </a:graphicData>
        </a:graphic>
      </p:graphicFrame>
      <p:sp>
        <p:nvSpPr>
          <p:cNvPr id="14" name="TextBox 13"/>
          <p:cNvSpPr txBox="1"/>
          <p:nvPr/>
        </p:nvSpPr>
        <p:spPr>
          <a:xfrm>
            <a:off x="5488430" y="4976604"/>
            <a:ext cx="6418118" cy="461665"/>
          </a:xfrm>
          <a:prstGeom prst="rect">
            <a:avLst/>
          </a:prstGeom>
          <a:noFill/>
        </p:spPr>
        <p:txBody>
          <a:bodyPr wrap="square" rtlCol="0">
            <a:spAutoFit/>
          </a:bodyPr>
          <a:lstStyle/>
          <a:p>
            <a:r>
              <a:rPr lang="en-US" sz="2400" dirty="0" smtClean="0">
                <a:latin typeface="Helvetica" panose="020B0504020202030204" pitchFamily="34" charset="0"/>
              </a:rPr>
              <a:t>Probability of sampling a given length bin</a:t>
            </a:r>
            <a:endParaRPr lang="en-US" sz="2400" dirty="0">
              <a:latin typeface="Helvetica" panose="020B0504020202030204" pitchFamily="34" charset="0"/>
            </a:endParaRPr>
          </a:p>
        </p:txBody>
      </p:sp>
      <p:graphicFrame>
        <p:nvGraphicFramePr>
          <p:cNvPr id="15" name="Object 14"/>
          <p:cNvGraphicFramePr>
            <a:graphicFrameLocks noChangeAspect="1"/>
          </p:cNvGraphicFramePr>
          <p:nvPr>
            <p:extLst/>
          </p:nvPr>
        </p:nvGraphicFramePr>
        <p:xfrm>
          <a:off x="2293237" y="4978836"/>
          <a:ext cx="2909742" cy="459433"/>
        </p:xfrm>
        <a:graphic>
          <a:graphicData uri="http://schemas.openxmlformats.org/presentationml/2006/ole">
            <mc:AlternateContent xmlns:mc="http://schemas.openxmlformats.org/markup-compatibility/2006">
              <mc:Choice xmlns:v="urn:schemas-microsoft-com:vml" Requires="v">
                <p:oleObj spid="_x0000_s12307" name="Equation" r:id="rId8" imgW="1447560" imgH="228600" progId="Equation.DSMT4">
                  <p:embed/>
                </p:oleObj>
              </mc:Choice>
              <mc:Fallback>
                <p:oleObj name="Equation" r:id="rId8" imgW="1447560" imgH="228600" progId="Equation.DSMT4">
                  <p:embed/>
                  <p:pic>
                    <p:nvPicPr>
                      <p:cNvPr id="0" name=""/>
                      <p:cNvPicPr/>
                      <p:nvPr/>
                    </p:nvPicPr>
                    <p:blipFill>
                      <a:blip r:embed="rId9"/>
                      <a:stretch>
                        <a:fillRect/>
                      </a:stretch>
                    </p:blipFill>
                    <p:spPr>
                      <a:xfrm>
                        <a:off x="2293237" y="4978836"/>
                        <a:ext cx="2909742" cy="459433"/>
                      </a:xfrm>
                      <a:prstGeom prst="rect">
                        <a:avLst/>
                      </a:prstGeom>
                    </p:spPr>
                  </p:pic>
                </p:oleObj>
              </mc:Fallback>
            </mc:AlternateContent>
          </a:graphicData>
        </a:graphic>
      </p:graphicFrame>
      <p:graphicFrame>
        <p:nvGraphicFramePr>
          <p:cNvPr id="16" name="Object 15"/>
          <p:cNvGraphicFramePr>
            <a:graphicFrameLocks noChangeAspect="1"/>
          </p:cNvGraphicFramePr>
          <p:nvPr>
            <p:extLst/>
          </p:nvPr>
        </p:nvGraphicFramePr>
        <p:xfrm>
          <a:off x="2540000" y="2730500"/>
          <a:ext cx="914400" cy="198438"/>
        </p:xfrm>
        <a:graphic>
          <a:graphicData uri="http://schemas.openxmlformats.org/presentationml/2006/ole">
            <mc:AlternateContent xmlns:mc="http://schemas.openxmlformats.org/markup-compatibility/2006">
              <mc:Choice xmlns:v="urn:schemas-microsoft-com:vml" Requires="v">
                <p:oleObj spid="_x0000_s12308" name="Equation" r:id="rId10" imgW="914400" imgH="198720" progId="Equation.DSMT4">
                  <p:embed/>
                </p:oleObj>
              </mc:Choice>
              <mc:Fallback>
                <p:oleObj name="Equation" r:id="rId10" imgW="914400" imgH="198720" progId="Equation.DSMT4">
                  <p:embed/>
                  <p:pic>
                    <p:nvPicPr>
                      <p:cNvPr id="0" name=""/>
                      <p:cNvPicPr/>
                      <p:nvPr/>
                    </p:nvPicPr>
                    <p:blipFill>
                      <a:blip r:embed="rId11"/>
                      <a:stretch>
                        <a:fillRect/>
                      </a:stretch>
                    </p:blipFill>
                    <p:spPr>
                      <a:xfrm>
                        <a:off x="2540000" y="2730500"/>
                        <a:ext cx="914400" cy="198438"/>
                      </a:xfrm>
                      <a:prstGeom prst="rect">
                        <a:avLst/>
                      </a:prstGeom>
                    </p:spPr>
                  </p:pic>
                </p:oleObj>
              </mc:Fallback>
            </mc:AlternateContent>
          </a:graphicData>
        </a:graphic>
      </p:graphicFrame>
      <p:graphicFrame>
        <p:nvGraphicFramePr>
          <p:cNvPr id="3" name="Object 2"/>
          <p:cNvGraphicFramePr>
            <a:graphicFrameLocks noChangeAspect="1"/>
          </p:cNvGraphicFramePr>
          <p:nvPr>
            <p:extLst/>
          </p:nvPr>
        </p:nvGraphicFramePr>
        <p:xfrm>
          <a:off x="3748108" y="5843219"/>
          <a:ext cx="5809510" cy="800469"/>
        </p:xfrm>
        <a:graphic>
          <a:graphicData uri="http://schemas.openxmlformats.org/presentationml/2006/ole">
            <mc:AlternateContent xmlns:mc="http://schemas.openxmlformats.org/markup-compatibility/2006">
              <mc:Choice xmlns:v="urn:schemas-microsoft-com:vml" Requires="v">
                <p:oleObj spid="_x0000_s12309" name="Equation" r:id="rId12" imgW="1815840" imgH="241200" progId="Equation.DSMT4">
                  <p:embed/>
                </p:oleObj>
              </mc:Choice>
              <mc:Fallback>
                <p:oleObj name="Equation" r:id="rId12" imgW="1815840" imgH="241200" progId="Equation.DSMT4">
                  <p:embed/>
                  <p:pic>
                    <p:nvPicPr>
                      <p:cNvPr id="0" name=""/>
                      <p:cNvPicPr/>
                      <p:nvPr/>
                    </p:nvPicPr>
                    <p:blipFill>
                      <a:blip r:embed="rId13"/>
                      <a:stretch>
                        <a:fillRect/>
                      </a:stretch>
                    </p:blipFill>
                    <p:spPr>
                      <a:xfrm>
                        <a:off x="3748108" y="5843219"/>
                        <a:ext cx="5809510" cy="800469"/>
                      </a:xfrm>
                      <a:prstGeom prst="rect">
                        <a:avLst/>
                      </a:prstGeom>
                    </p:spPr>
                  </p:pic>
                </p:oleObj>
              </mc:Fallback>
            </mc:AlternateContent>
          </a:graphicData>
        </a:graphic>
      </p:graphicFrame>
    </p:spTree>
    <p:extLst>
      <p:ext uri="{BB962C8B-B14F-4D97-AF65-F5344CB8AC3E}">
        <p14:creationId xmlns:p14="http://schemas.microsoft.com/office/powerpoint/2010/main" val="392902019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4"/>
          <p:cNvSpPr>
            <a:spLocks noGrp="1"/>
          </p:cNvSpPr>
          <p:nvPr>
            <p:ph type="title"/>
          </p:nvPr>
        </p:nvSpPr>
        <p:spPr>
          <a:xfrm>
            <a:off x="96981" y="0"/>
            <a:ext cx="11809269" cy="1325563"/>
          </a:xfrm>
        </p:spPr>
        <p:txBody>
          <a:bodyPr>
            <a:normAutofit/>
          </a:bodyPr>
          <a:lstStyle/>
          <a:p>
            <a:r>
              <a:rPr lang="en-US" sz="3200" dirty="0" smtClean="0">
                <a:latin typeface="Helvetica" panose="020B0504020202030204" pitchFamily="34" charset="0"/>
              </a:rPr>
              <a:t>Estimation model – implemented using Template Model Builder</a:t>
            </a:r>
            <a:endParaRPr lang="en-US" sz="3200" dirty="0">
              <a:latin typeface="Helvetica" panose="020B0504020202030204" pitchFamily="34" charset="0"/>
            </a:endParaRPr>
          </a:p>
        </p:txBody>
      </p:sp>
      <p:sp>
        <p:nvSpPr>
          <p:cNvPr id="7" name="TextBox 6"/>
          <p:cNvSpPr txBox="1"/>
          <p:nvPr/>
        </p:nvSpPr>
        <p:spPr>
          <a:xfrm>
            <a:off x="5470813" y="1215735"/>
            <a:ext cx="5740978" cy="5601533"/>
          </a:xfrm>
          <a:prstGeom prst="rect">
            <a:avLst/>
          </a:prstGeom>
          <a:noFill/>
        </p:spPr>
        <p:txBody>
          <a:bodyPr wrap="square" rtlCol="0">
            <a:spAutoFit/>
          </a:bodyPr>
          <a:lstStyle/>
          <a:p>
            <a:r>
              <a:rPr lang="en-US" sz="2800" dirty="0" smtClean="0">
                <a:solidFill>
                  <a:schemeClr val="accent2">
                    <a:lumMod val="75000"/>
                  </a:schemeClr>
                </a:solidFill>
                <a:latin typeface="Helvetica" panose="020B0504020202030204" pitchFamily="34" charset="0"/>
              </a:rPr>
              <a:t>Outputs</a:t>
            </a:r>
          </a:p>
          <a:p>
            <a:endParaRPr lang="en-US" sz="1400" dirty="0" smtClean="0">
              <a:solidFill>
                <a:schemeClr val="accent2">
                  <a:lumMod val="75000"/>
                </a:schemeClr>
              </a:solidFill>
              <a:latin typeface="Helvetica" panose="020B0504020202030204" pitchFamily="34" charset="0"/>
            </a:endParaRPr>
          </a:p>
          <a:p>
            <a:r>
              <a:rPr lang="en-US" sz="2400" dirty="0" smtClean="0">
                <a:latin typeface="Helvetica" panose="020B0504020202030204" pitchFamily="34" charset="0"/>
              </a:rPr>
              <a:t>Estimated</a:t>
            </a:r>
            <a:endParaRPr lang="en-US" sz="1400" dirty="0">
              <a:solidFill>
                <a:schemeClr val="accent2">
                  <a:lumMod val="75000"/>
                </a:schemeClr>
              </a:solidFill>
              <a:latin typeface="Helvetica" panose="020B0504020202030204" pitchFamily="34" charset="0"/>
            </a:endParaRPr>
          </a:p>
          <a:p>
            <a:pPr marL="457200" indent="-457200">
              <a:buAutoNum type="arabicParenR"/>
            </a:pPr>
            <a:r>
              <a:rPr lang="en-US" sz="2400" dirty="0" smtClean="0">
                <a:latin typeface="Helvetica" panose="020B0504020202030204" pitchFamily="34" charset="0"/>
              </a:rPr>
              <a:t>Annual fishing mortality (fixed effect)</a:t>
            </a:r>
          </a:p>
          <a:p>
            <a:pPr marL="457200" indent="-457200">
              <a:buAutoNum type="arabicParenR"/>
            </a:pPr>
            <a:r>
              <a:rPr lang="en-US" sz="2400" dirty="0" smtClean="0">
                <a:latin typeface="Helvetica" panose="020B0504020202030204" pitchFamily="34" charset="0"/>
              </a:rPr>
              <a:t>Global mean recruitment</a:t>
            </a:r>
          </a:p>
          <a:p>
            <a:pPr marL="457200" indent="-457200">
              <a:buAutoNum type="arabicParenR"/>
            </a:pPr>
            <a:r>
              <a:rPr lang="en-US" sz="2400" dirty="0" smtClean="0">
                <a:latin typeface="Helvetica" panose="020B0504020202030204" pitchFamily="34" charset="0"/>
              </a:rPr>
              <a:t>Random effects on annual recruitment</a:t>
            </a:r>
          </a:p>
          <a:p>
            <a:pPr marL="457200" indent="-457200">
              <a:buAutoNum type="arabicParenR"/>
            </a:pPr>
            <a:r>
              <a:rPr lang="en-US" sz="2400" dirty="0" smtClean="0">
                <a:latin typeface="Helvetica" panose="020B0504020202030204" pitchFamily="34" charset="0"/>
              </a:rPr>
              <a:t>Recruitment variation (</a:t>
            </a:r>
            <a:r>
              <a:rPr lang="el-GR" sz="2400" dirty="0" smtClean="0">
                <a:latin typeface="Calibri" panose="020F0502020204030204" pitchFamily="34" charset="0"/>
              </a:rPr>
              <a:t>σ</a:t>
            </a:r>
            <a:r>
              <a:rPr lang="en-US" sz="2400" baseline="-25000" dirty="0" smtClean="0">
                <a:latin typeface="Calibri" panose="020F0502020204030204" pitchFamily="34" charset="0"/>
              </a:rPr>
              <a:t>R</a:t>
            </a:r>
            <a:r>
              <a:rPr lang="en-US" sz="2400" dirty="0" smtClean="0">
                <a:latin typeface="Helvetica" panose="020B0504020202030204" pitchFamily="34" charset="0"/>
              </a:rPr>
              <a:t>)</a:t>
            </a:r>
          </a:p>
          <a:p>
            <a:pPr marL="457200" indent="-457200">
              <a:buAutoNum type="arabicParenR"/>
            </a:pPr>
            <a:r>
              <a:rPr lang="en-US" sz="2400" dirty="0" smtClean="0">
                <a:latin typeface="Helvetica" panose="020B0504020202030204" pitchFamily="34" charset="0"/>
              </a:rPr>
              <a:t>Catchability coefficient</a:t>
            </a:r>
          </a:p>
          <a:p>
            <a:pPr marL="457200" indent="-457200">
              <a:buAutoNum type="arabicParenR"/>
            </a:pPr>
            <a:r>
              <a:rPr lang="en-US" sz="2400" dirty="0" smtClean="0">
                <a:latin typeface="Helvetica" panose="020B0504020202030204" pitchFamily="34" charset="0"/>
              </a:rPr>
              <a:t>Logistic selectivity parameters</a:t>
            </a:r>
          </a:p>
          <a:p>
            <a:endParaRPr lang="en-US" sz="2400" dirty="0">
              <a:latin typeface="Helvetica" panose="020B0504020202030204" pitchFamily="34" charset="0"/>
            </a:endParaRPr>
          </a:p>
          <a:p>
            <a:r>
              <a:rPr lang="en-US" sz="2400" dirty="0" smtClean="0">
                <a:latin typeface="Helvetica" panose="020B0504020202030204" pitchFamily="34" charset="0"/>
              </a:rPr>
              <a:t>Performance measure</a:t>
            </a:r>
          </a:p>
          <a:p>
            <a:r>
              <a:rPr lang="en-US" sz="2400" dirty="0" smtClean="0">
                <a:latin typeface="Helvetica" panose="020B0504020202030204" pitchFamily="34" charset="0"/>
              </a:rPr>
              <a:t>- SPR</a:t>
            </a:r>
          </a:p>
          <a:p>
            <a:pPr marL="457200" indent="-457200">
              <a:buAutoNum type="arabicParenR"/>
            </a:pPr>
            <a:endParaRPr lang="en-US" sz="2400" dirty="0" smtClean="0">
              <a:latin typeface="Helvetica" panose="020B0504020202030204" pitchFamily="34" charset="0"/>
            </a:endParaRPr>
          </a:p>
          <a:p>
            <a:endParaRPr lang="en-US" sz="2800" dirty="0">
              <a:solidFill>
                <a:schemeClr val="accent2">
                  <a:lumMod val="75000"/>
                </a:schemeClr>
              </a:solidFill>
              <a:latin typeface="Helvetica" panose="020B0504020202030204" pitchFamily="34" charset="0"/>
            </a:endParaRPr>
          </a:p>
        </p:txBody>
      </p:sp>
      <p:sp>
        <p:nvSpPr>
          <p:cNvPr id="5" name="TextBox 4"/>
          <p:cNvSpPr txBox="1"/>
          <p:nvPr/>
        </p:nvSpPr>
        <p:spPr>
          <a:xfrm>
            <a:off x="198053" y="1194911"/>
            <a:ext cx="4696691" cy="5663089"/>
          </a:xfrm>
          <a:prstGeom prst="rect">
            <a:avLst/>
          </a:prstGeom>
          <a:noFill/>
        </p:spPr>
        <p:txBody>
          <a:bodyPr wrap="square" rtlCol="0">
            <a:spAutoFit/>
          </a:bodyPr>
          <a:lstStyle/>
          <a:p>
            <a:r>
              <a:rPr lang="en-US" sz="2800" dirty="0" smtClean="0">
                <a:solidFill>
                  <a:schemeClr val="accent2">
                    <a:lumMod val="75000"/>
                  </a:schemeClr>
                </a:solidFill>
                <a:latin typeface="Helvetica" panose="020B0504020202030204" pitchFamily="34" charset="0"/>
              </a:rPr>
              <a:t>Inputs</a:t>
            </a:r>
          </a:p>
          <a:p>
            <a:endParaRPr lang="en-US" sz="1400" dirty="0">
              <a:solidFill>
                <a:schemeClr val="accent2">
                  <a:lumMod val="75000"/>
                </a:schemeClr>
              </a:solidFill>
              <a:latin typeface="Helvetica" panose="020B0504020202030204" pitchFamily="34" charset="0"/>
            </a:endParaRPr>
          </a:p>
          <a:p>
            <a:r>
              <a:rPr lang="en-US" sz="2400" dirty="0" smtClean="0">
                <a:latin typeface="Helvetica" panose="020B0504020202030204" pitchFamily="34" charset="0"/>
              </a:rPr>
              <a:t>Fixed parameters</a:t>
            </a:r>
          </a:p>
          <a:p>
            <a:pPr marL="514350" indent="-514350">
              <a:buAutoNum type="arabicParenR"/>
            </a:pPr>
            <a:r>
              <a:rPr lang="en-US" sz="2400" dirty="0" smtClean="0">
                <a:latin typeface="Helvetica" panose="020B0504020202030204" pitchFamily="34" charset="0"/>
              </a:rPr>
              <a:t>Von </a:t>
            </a:r>
            <a:r>
              <a:rPr lang="en-US" sz="2400" dirty="0" err="1" smtClean="0">
                <a:latin typeface="Helvetica" panose="020B0504020202030204" pitchFamily="34" charset="0"/>
              </a:rPr>
              <a:t>Bertalanffy</a:t>
            </a:r>
            <a:r>
              <a:rPr lang="en-US" sz="2400" dirty="0" smtClean="0">
                <a:latin typeface="Helvetica" panose="020B0504020202030204" pitchFamily="34" charset="0"/>
              </a:rPr>
              <a:t> </a:t>
            </a:r>
            <a:r>
              <a:rPr lang="en-US" sz="2400" dirty="0" err="1" smtClean="0">
                <a:latin typeface="Helvetica" panose="020B0504020202030204" pitchFamily="34" charset="0"/>
              </a:rPr>
              <a:t>Linf</a:t>
            </a:r>
            <a:r>
              <a:rPr lang="en-US" sz="2400" dirty="0" smtClean="0">
                <a:latin typeface="Helvetica" panose="020B0504020202030204" pitchFamily="34" charset="0"/>
              </a:rPr>
              <a:t> and k</a:t>
            </a:r>
          </a:p>
          <a:p>
            <a:pPr marL="514350" indent="-514350">
              <a:buAutoNum type="arabicParenR"/>
            </a:pPr>
            <a:r>
              <a:rPr lang="en-US" sz="2400" dirty="0" smtClean="0">
                <a:latin typeface="Helvetica" panose="020B0504020202030204" pitchFamily="34" charset="0"/>
              </a:rPr>
              <a:t>Maturity curve</a:t>
            </a:r>
          </a:p>
          <a:p>
            <a:pPr marL="514350" indent="-514350">
              <a:buAutoNum type="arabicParenR"/>
            </a:pPr>
            <a:r>
              <a:rPr lang="en-US" sz="2400" dirty="0" smtClean="0">
                <a:latin typeface="Helvetica" panose="020B0504020202030204" pitchFamily="34" charset="0"/>
              </a:rPr>
              <a:t>Natural mortality</a:t>
            </a:r>
          </a:p>
          <a:p>
            <a:pPr marL="514350" indent="-514350">
              <a:buAutoNum type="arabicParenR"/>
            </a:pPr>
            <a:r>
              <a:rPr lang="en-US" sz="2400" dirty="0" smtClean="0">
                <a:latin typeface="Helvetica" panose="020B0504020202030204" pitchFamily="34" charset="0"/>
              </a:rPr>
              <a:t>CV for length-at-age</a:t>
            </a:r>
          </a:p>
          <a:p>
            <a:pPr marL="514350" indent="-514350">
              <a:buAutoNum type="arabicParenR"/>
            </a:pPr>
            <a:r>
              <a:rPr lang="en-US" sz="2400" dirty="0" smtClean="0">
                <a:latin typeface="Helvetica" panose="020B0504020202030204" pitchFamily="34" charset="0"/>
              </a:rPr>
              <a:t>CV for observed catch and index</a:t>
            </a:r>
          </a:p>
          <a:p>
            <a:endParaRPr lang="en-US" sz="2800" dirty="0" smtClean="0">
              <a:latin typeface="Helvetica" panose="020B0504020202030204" pitchFamily="34" charset="0"/>
            </a:endParaRPr>
          </a:p>
          <a:p>
            <a:r>
              <a:rPr lang="en-US" sz="2400" dirty="0" smtClean="0">
                <a:latin typeface="Helvetica" panose="020B0504020202030204" pitchFamily="34" charset="0"/>
              </a:rPr>
              <a:t>Data inputs</a:t>
            </a:r>
          </a:p>
          <a:p>
            <a:pPr marL="457200" indent="-457200">
              <a:buAutoNum type="arabicParenR"/>
            </a:pPr>
            <a:r>
              <a:rPr lang="en-US" sz="2400" dirty="0" smtClean="0">
                <a:latin typeface="Helvetica" panose="020B0504020202030204" pitchFamily="34" charset="0"/>
              </a:rPr>
              <a:t>Length composition</a:t>
            </a:r>
          </a:p>
          <a:p>
            <a:pPr marL="457200" indent="-457200">
              <a:buAutoNum type="arabicParenR"/>
            </a:pPr>
            <a:r>
              <a:rPr lang="en-US" sz="2400" dirty="0" smtClean="0">
                <a:latin typeface="Helvetica" panose="020B0504020202030204" pitchFamily="34" charset="0"/>
              </a:rPr>
              <a:t>Catch time series</a:t>
            </a:r>
          </a:p>
          <a:p>
            <a:pPr marL="457200" indent="-457200">
              <a:buAutoNum type="arabicParenR"/>
            </a:pPr>
            <a:r>
              <a:rPr lang="en-US" sz="2400" dirty="0" smtClean="0">
                <a:latin typeface="Helvetica" panose="020B0504020202030204" pitchFamily="34" charset="0"/>
              </a:rPr>
              <a:t>Abundance index time series</a:t>
            </a:r>
          </a:p>
          <a:p>
            <a:endParaRPr lang="en-US" sz="2800" dirty="0">
              <a:solidFill>
                <a:schemeClr val="accent2">
                  <a:lumMod val="75000"/>
                </a:schemeClr>
              </a:solidFill>
              <a:latin typeface="Helvetica" panose="020B0504020202030204" pitchFamily="34" charset="0"/>
            </a:endParaRPr>
          </a:p>
        </p:txBody>
      </p:sp>
    </p:spTree>
    <p:extLst>
      <p:ext uri="{BB962C8B-B14F-4D97-AF65-F5344CB8AC3E}">
        <p14:creationId xmlns:p14="http://schemas.microsoft.com/office/powerpoint/2010/main" val="50183757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4"/>
          <p:cNvSpPr txBox="1">
            <a:spLocks/>
          </p:cNvSpPr>
          <p:nvPr/>
        </p:nvSpPr>
        <p:spPr>
          <a:xfrm>
            <a:off x="96981" y="0"/>
            <a:ext cx="10657609"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smtClean="0">
                <a:latin typeface="Helvetica" panose="020B0504020202030204" pitchFamily="34" charset="0"/>
              </a:rPr>
              <a:t>Estimation model – age- converted to length-structured</a:t>
            </a:r>
            <a:endParaRPr lang="en-US" sz="3200" dirty="0">
              <a:latin typeface="Helvetica" panose="020B0504020202030204" pitchFamily="34" charset="0"/>
            </a:endParaRPr>
          </a:p>
        </p:txBody>
      </p:sp>
      <p:sp>
        <p:nvSpPr>
          <p:cNvPr id="5" name="TextBox 4"/>
          <p:cNvSpPr txBox="1"/>
          <p:nvPr/>
        </p:nvSpPr>
        <p:spPr>
          <a:xfrm>
            <a:off x="897081" y="1094417"/>
            <a:ext cx="4072512" cy="461665"/>
          </a:xfrm>
          <a:prstGeom prst="rect">
            <a:avLst/>
          </a:prstGeom>
          <a:noFill/>
        </p:spPr>
        <p:txBody>
          <a:bodyPr wrap="square" rtlCol="0">
            <a:spAutoFit/>
          </a:bodyPr>
          <a:lstStyle/>
          <a:p>
            <a:r>
              <a:rPr lang="en-US" sz="2400" dirty="0" smtClean="0">
                <a:solidFill>
                  <a:schemeClr val="accent6">
                    <a:lumMod val="75000"/>
                  </a:schemeClr>
                </a:solidFill>
                <a:latin typeface="Helvetica" panose="020B0504020202030204" pitchFamily="34" charset="0"/>
              </a:rPr>
              <a:t>Recruitment</a:t>
            </a:r>
          </a:p>
        </p:txBody>
      </p:sp>
      <p:sp>
        <p:nvSpPr>
          <p:cNvPr id="6" name="Rectangle 2"/>
          <p:cNvSpPr>
            <a:spLocks noChangeArrowheads="1"/>
          </p:cNvSpPr>
          <p:nvPr/>
        </p:nvSpPr>
        <p:spPr bwMode="auto">
          <a:xfrm>
            <a:off x="897081" y="2845594"/>
            <a:ext cx="24635381"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graphicFrame>
        <p:nvGraphicFramePr>
          <p:cNvPr id="7" name="Object 6"/>
          <p:cNvGraphicFramePr>
            <a:graphicFrameLocks noChangeAspect="1"/>
          </p:cNvGraphicFramePr>
          <p:nvPr>
            <p:extLst/>
          </p:nvPr>
        </p:nvGraphicFramePr>
        <p:xfrm>
          <a:off x="897081" y="1825724"/>
          <a:ext cx="2692423" cy="971493"/>
        </p:xfrm>
        <a:graphic>
          <a:graphicData uri="http://schemas.openxmlformats.org/presentationml/2006/ole">
            <mc:AlternateContent xmlns:mc="http://schemas.openxmlformats.org/markup-compatibility/2006">
              <mc:Choice xmlns:v="urn:schemas-microsoft-com:vml" Requires="v">
                <p:oleObj spid="_x0000_s13335" name="Equation" r:id="rId4" imgW="927100" imgH="330200" progId="Equation.DSMT4">
                  <p:embed/>
                </p:oleObj>
              </mc:Choice>
              <mc:Fallback>
                <p:oleObj name="Equation" r:id="rId4" imgW="927100" imgH="3302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97081" y="1825724"/>
                        <a:ext cx="2692423" cy="971493"/>
                      </a:xfrm>
                      <a:prstGeom prst="rect">
                        <a:avLst/>
                      </a:prstGeom>
                      <a:noFill/>
                    </p:spPr>
                  </p:pic>
                </p:oleObj>
              </mc:Fallback>
            </mc:AlternateContent>
          </a:graphicData>
        </a:graphic>
      </p:graphicFrame>
      <p:sp>
        <p:nvSpPr>
          <p:cNvPr id="8" name="Rectangle 4"/>
          <p:cNvSpPr>
            <a:spLocks noChangeArrowheads="1"/>
          </p:cNvSpPr>
          <p:nvPr/>
        </p:nvSpPr>
        <p:spPr bwMode="auto">
          <a:xfrm>
            <a:off x="988828" y="4003129"/>
            <a:ext cx="24313916"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graphicFrame>
        <p:nvGraphicFramePr>
          <p:cNvPr id="9" name="Object 8"/>
          <p:cNvGraphicFramePr>
            <a:graphicFrameLocks noChangeAspect="1"/>
          </p:cNvGraphicFramePr>
          <p:nvPr>
            <p:extLst/>
          </p:nvPr>
        </p:nvGraphicFramePr>
        <p:xfrm>
          <a:off x="930275" y="4189413"/>
          <a:ext cx="2122488" cy="1303337"/>
        </p:xfrm>
        <a:graphic>
          <a:graphicData uri="http://schemas.openxmlformats.org/presentationml/2006/ole">
            <mc:AlternateContent xmlns:mc="http://schemas.openxmlformats.org/markup-compatibility/2006">
              <mc:Choice xmlns:v="urn:schemas-microsoft-com:vml" Requires="v">
                <p:oleObj spid="_x0000_s13336" name="Equation" r:id="rId6" imgW="825480" imgH="495000" progId="Equation.DSMT4">
                  <p:embed/>
                </p:oleObj>
              </mc:Choice>
              <mc:Fallback>
                <p:oleObj name="Equation" r:id="rId6" imgW="825480" imgH="495000" progId="Equation.DSMT4">
                  <p:embed/>
                  <p:pic>
                    <p:nvPicPr>
                      <p:cNvPr id="0" name=""/>
                      <p:cNvPicPr>
                        <a:picLocks noChangeAspect="1" noChangeArrowheads="1"/>
                      </p:cNvPicPr>
                      <p:nvPr/>
                    </p:nvPicPr>
                    <p:blipFill>
                      <a:blip r:embed="rId7"/>
                      <a:srcRect/>
                      <a:stretch>
                        <a:fillRect/>
                      </a:stretch>
                    </p:blipFill>
                    <p:spPr bwMode="auto">
                      <a:xfrm>
                        <a:off x="930275" y="4189413"/>
                        <a:ext cx="2122488" cy="1303337"/>
                      </a:xfrm>
                      <a:prstGeom prst="rect">
                        <a:avLst/>
                      </a:prstGeom>
                      <a:noFill/>
                    </p:spPr>
                  </p:pic>
                </p:oleObj>
              </mc:Fallback>
            </mc:AlternateContent>
          </a:graphicData>
        </a:graphic>
      </p:graphicFrame>
      <p:graphicFrame>
        <p:nvGraphicFramePr>
          <p:cNvPr id="11" name="Object 10"/>
          <p:cNvGraphicFramePr>
            <a:graphicFrameLocks noChangeAspect="1"/>
          </p:cNvGraphicFramePr>
          <p:nvPr>
            <p:extLst/>
          </p:nvPr>
        </p:nvGraphicFramePr>
        <p:xfrm>
          <a:off x="897081" y="3170630"/>
          <a:ext cx="2404697" cy="646038"/>
        </p:xfrm>
        <a:graphic>
          <a:graphicData uri="http://schemas.openxmlformats.org/presentationml/2006/ole">
            <mc:AlternateContent xmlns:mc="http://schemas.openxmlformats.org/markup-compatibility/2006">
              <mc:Choice xmlns:v="urn:schemas-microsoft-com:vml" Requires="v">
                <p:oleObj spid="_x0000_s13337" name="Equation" r:id="rId8" imgW="850680" imgH="228600" progId="Equation.DSMT4">
                  <p:embed/>
                </p:oleObj>
              </mc:Choice>
              <mc:Fallback>
                <p:oleObj name="Equation" r:id="rId8" imgW="850680" imgH="228600" progId="Equation.DSMT4">
                  <p:embed/>
                  <p:pic>
                    <p:nvPicPr>
                      <p:cNvPr id="0" name=""/>
                      <p:cNvPicPr/>
                      <p:nvPr/>
                    </p:nvPicPr>
                    <p:blipFill>
                      <a:blip r:embed="rId9"/>
                      <a:stretch>
                        <a:fillRect/>
                      </a:stretch>
                    </p:blipFill>
                    <p:spPr>
                      <a:xfrm>
                        <a:off x="897081" y="3170630"/>
                        <a:ext cx="2404697" cy="646038"/>
                      </a:xfrm>
                      <a:prstGeom prst="rect">
                        <a:avLst/>
                      </a:prstGeom>
                    </p:spPr>
                  </p:pic>
                </p:oleObj>
              </mc:Fallback>
            </mc:AlternateContent>
          </a:graphicData>
        </a:graphic>
      </p:graphicFrame>
      <p:graphicFrame>
        <p:nvGraphicFramePr>
          <p:cNvPr id="17" name="Object 16"/>
          <p:cNvGraphicFramePr>
            <a:graphicFrameLocks noChangeAspect="1"/>
          </p:cNvGraphicFramePr>
          <p:nvPr>
            <p:extLst/>
          </p:nvPr>
        </p:nvGraphicFramePr>
        <p:xfrm>
          <a:off x="5872163" y="5596909"/>
          <a:ext cx="3016250" cy="1103313"/>
        </p:xfrm>
        <a:graphic>
          <a:graphicData uri="http://schemas.openxmlformats.org/presentationml/2006/ole">
            <mc:AlternateContent xmlns:mc="http://schemas.openxmlformats.org/markup-compatibility/2006">
              <mc:Choice xmlns:v="urn:schemas-microsoft-com:vml" Requires="v">
                <p:oleObj spid="_x0000_s13338" name="Equation" r:id="rId10" imgW="1193760" imgH="431640" progId="Equation.DSMT4">
                  <p:embed/>
                </p:oleObj>
              </mc:Choice>
              <mc:Fallback>
                <p:oleObj name="Equation" r:id="rId10" imgW="1193760" imgH="431640" progId="Equation.DSMT4">
                  <p:embed/>
                  <p:pic>
                    <p:nvPicPr>
                      <p:cNvPr id="0" name=""/>
                      <p:cNvPicPr>
                        <a:picLocks noChangeAspect="1" noChangeArrowheads="1"/>
                      </p:cNvPicPr>
                      <p:nvPr/>
                    </p:nvPicPr>
                    <p:blipFill>
                      <a:blip r:embed="rId11"/>
                      <a:srcRect/>
                      <a:stretch>
                        <a:fillRect/>
                      </a:stretch>
                    </p:blipFill>
                    <p:spPr bwMode="auto">
                      <a:xfrm>
                        <a:off x="5872163" y="5596909"/>
                        <a:ext cx="3016250" cy="1103313"/>
                      </a:xfrm>
                      <a:prstGeom prst="rect">
                        <a:avLst/>
                      </a:prstGeom>
                      <a:noFill/>
                    </p:spPr>
                  </p:pic>
                </p:oleObj>
              </mc:Fallback>
            </mc:AlternateContent>
          </a:graphicData>
        </a:graphic>
      </p:graphicFrame>
      <p:sp>
        <p:nvSpPr>
          <p:cNvPr id="18" name="TextBox 17"/>
          <p:cNvSpPr txBox="1"/>
          <p:nvPr/>
        </p:nvSpPr>
        <p:spPr>
          <a:xfrm>
            <a:off x="5825403" y="5266666"/>
            <a:ext cx="4072512" cy="461665"/>
          </a:xfrm>
          <a:prstGeom prst="rect">
            <a:avLst/>
          </a:prstGeom>
          <a:noFill/>
        </p:spPr>
        <p:txBody>
          <a:bodyPr wrap="square" rtlCol="0">
            <a:spAutoFit/>
          </a:bodyPr>
          <a:lstStyle/>
          <a:p>
            <a:r>
              <a:rPr lang="en-US" sz="2400" dirty="0" smtClean="0">
                <a:solidFill>
                  <a:schemeClr val="accent6">
                    <a:lumMod val="75000"/>
                  </a:schemeClr>
                </a:solidFill>
                <a:latin typeface="Helvetica" panose="020B0504020202030204" pitchFamily="34" charset="0"/>
              </a:rPr>
              <a:t>Selectivity</a:t>
            </a:r>
            <a:endParaRPr lang="en-US" sz="2400" dirty="0">
              <a:solidFill>
                <a:schemeClr val="accent6">
                  <a:lumMod val="75000"/>
                </a:schemeClr>
              </a:solidFill>
              <a:latin typeface="Helvetica" panose="020B0504020202030204" pitchFamily="34" charset="0"/>
            </a:endParaRPr>
          </a:p>
        </p:txBody>
      </p:sp>
      <p:sp>
        <p:nvSpPr>
          <p:cNvPr id="19" name="TextBox 18"/>
          <p:cNvSpPr txBox="1"/>
          <p:nvPr/>
        </p:nvSpPr>
        <p:spPr>
          <a:xfrm>
            <a:off x="5825411" y="1094417"/>
            <a:ext cx="4072512" cy="461665"/>
          </a:xfrm>
          <a:prstGeom prst="rect">
            <a:avLst/>
          </a:prstGeom>
          <a:noFill/>
        </p:spPr>
        <p:txBody>
          <a:bodyPr wrap="square" rtlCol="0">
            <a:spAutoFit/>
          </a:bodyPr>
          <a:lstStyle/>
          <a:p>
            <a:r>
              <a:rPr lang="en-US" sz="2400" dirty="0" smtClean="0">
                <a:solidFill>
                  <a:schemeClr val="accent6">
                    <a:lumMod val="75000"/>
                  </a:schemeClr>
                </a:solidFill>
                <a:latin typeface="Helvetica" panose="020B0504020202030204" pitchFamily="34" charset="0"/>
              </a:rPr>
              <a:t>Abundance</a:t>
            </a:r>
            <a:endParaRPr lang="en-US" sz="2400" dirty="0">
              <a:solidFill>
                <a:schemeClr val="accent6">
                  <a:lumMod val="75000"/>
                </a:schemeClr>
              </a:solidFill>
              <a:latin typeface="Helvetica" panose="020B0504020202030204" pitchFamily="34" charset="0"/>
            </a:endParaRPr>
          </a:p>
        </p:txBody>
      </p:sp>
      <p:graphicFrame>
        <p:nvGraphicFramePr>
          <p:cNvPr id="20" name="Object 19"/>
          <p:cNvGraphicFramePr>
            <a:graphicFrameLocks noChangeAspect="1"/>
          </p:cNvGraphicFramePr>
          <p:nvPr>
            <p:extLst/>
          </p:nvPr>
        </p:nvGraphicFramePr>
        <p:xfrm>
          <a:off x="5839691" y="3520611"/>
          <a:ext cx="2293937" cy="627062"/>
        </p:xfrm>
        <a:graphic>
          <a:graphicData uri="http://schemas.openxmlformats.org/presentationml/2006/ole">
            <mc:AlternateContent xmlns:mc="http://schemas.openxmlformats.org/markup-compatibility/2006">
              <mc:Choice xmlns:v="urn:schemas-microsoft-com:vml" Requires="v">
                <p:oleObj spid="_x0000_s13339" name="Equation" r:id="rId12" imgW="965160" imgH="266400" progId="Equation.DSMT4">
                  <p:embed/>
                </p:oleObj>
              </mc:Choice>
              <mc:Fallback>
                <p:oleObj name="Equation" r:id="rId12" imgW="965160" imgH="266400" progId="Equation.DSMT4">
                  <p:embed/>
                  <p:pic>
                    <p:nvPicPr>
                      <p:cNvPr id="0" name=""/>
                      <p:cNvPicPr>
                        <a:picLocks noChangeAspect="1" noChangeArrowheads="1"/>
                      </p:cNvPicPr>
                      <p:nvPr/>
                    </p:nvPicPr>
                    <p:blipFill>
                      <a:blip r:embed="rId13"/>
                      <a:srcRect/>
                      <a:stretch>
                        <a:fillRect/>
                      </a:stretch>
                    </p:blipFill>
                    <p:spPr bwMode="auto">
                      <a:xfrm>
                        <a:off x="5839691" y="3520611"/>
                        <a:ext cx="2293937" cy="627062"/>
                      </a:xfrm>
                      <a:prstGeom prst="rect">
                        <a:avLst/>
                      </a:prstGeom>
                      <a:noFill/>
                    </p:spPr>
                  </p:pic>
                </p:oleObj>
              </mc:Fallback>
            </mc:AlternateContent>
          </a:graphicData>
        </a:graphic>
      </p:graphicFrame>
      <p:sp>
        <p:nvSpPr>
          <p:cNvPr id="21" name="TextBox 20"/>
          <p:cNvSpPr txBox="1"/>
          <p:nvPr/>
        </p:nvSpPr>
        <p:spPr>
          <a:xfrm>
            <a:off x="5809536" y="3043575"/>
            <a:ext cx="4072512" cy="461665"/>
          </a:xfrm>
          <a:prstGeom prst="rect">
            <a:avLst/>
          </a:prstGeom>
          <a:noFill/>
        </p:spPr>
        <p:txBody>
          <a:bodyPr wrap="square" rtlCol="0">
            <a:spAutoFit/>
          </a:bodyPr>
          <a:lstStyle/>
          <a:p>
            <a:r>
              <a:rPr lang="en-US" sz="2400" dirty="0" smtClean="0">
                <a:solidFill>
                  <a:schemeClr val="accent6">
                    <a:lumMod val="75000"/>
                  </a:schemeClr>
                </a:solidFill>
                <a:latin typeface="Helvetica" panose="020B0504020202030204" pitchFamily="34" charset="0"/>
              </a:rPr>
              <a:t>Mortality</a:t>
            </a:r>
            <a:endParaRPr lang="en-US" sz="2400" dirty="0">
              <a:solidFill>
                <a:schemeClr val="accent6">
                  <a:lumMod val="75000"/>
                </a:schemeClr>
              </a:solidFill>
              <a:latin typeface="Helvetica" panose="020B0504020202030204" pitchFamily="34" charset="0"/>
            </a:endParaRPr>
          </a:p>
        </p:txBody>
      </p:sp>
      <p:graphicFrame>
        <p:nvGraphicFramePr>
          <p:cNvPr id="22" name="Object 21"/>
          <p:cNvGraphicFramePr>
            <a:graphicFrameLocks noChangeAspect="1"/>
          </p:cNvGraphicFramePr>
          <p:nvPr>
            <p:extLst/>
          </p:nvPr>
        </p:nvGraphicFramePr>
        <p:xfrm>
          <a:off x="5825403" y="4146086"/>
          <a:ext cx="3294063" cy="1071562"/>
        </p:xfrm>
        <a:graphic>
          <a:graphicData uri="http://schemas.openxmlformats.org/presentationml/2006/ole">
            <mc:AlternateContent xmlns:mc="http://schemas.openxmlformats.org/markup-compatibility/2006">
              <mc:Choice xmlns:v="urn:schemas-microsoft-com:vml" Requires="v">
                <p:oleObj spid="_x0000_s13340" name="Equation" r:id="rId14" imgW="1536480" imgH="495000" progId="Equation.DSMT4">
                  <p:embed/>
                </p:oleObj>
              </mc:Choice>
              <mc:Fallback>
                <p:oleObj name="Equation" r:id="rId14" imgW="1536480" imgH="495000" progId="Equation.DSMT4">
                  <p:embed/>
                  <p:pic>
                    <p:nvPicPr>
                      <p:cNvPr id="0" name=""/>
                      <p:cNvPicPr>
                        <a:picLocks noChangeAspect="1" noChangeArrowheads="1"/>
                      </p:cNvPicPr>
                      <p:nvPr/>
                    </p:nvPicPr>
                    <p:blipFill>
                      <a:blip r:embed="rId15"/>
                      <a:srcRect/>
                      <a:stretch>
                        <a:fillRect/>
                      </a:stretch>
                    </p:blipFill>
                    <p:spPr bwMode="auto">
                      <a:xfrm>
                        <a:off x="5825403" y="4146086"/>
                        <a:ext cx="3294063" cy="1071562"/>
                      </a:xfrm>
                      <a:prstGeom prst="rect">
                        <a:avLst/>
                      </a:prstGeom>
                      <a:noFill/>
                    </p:spPr>
                  </p:pic>
                </p:oleObj>
              </mc:Fallback>
            </mc:AlternateContent>
          </a:graphicData>
        </a:graphic>
      </p:graphicFrame>
      <p:graphicFrame>
        <p:nvGraphicFramePr>
          <p:cNvPr id="23" name="Object 22"/>
          <p:cNvGraphicFramePr>
            <a:graphicFrameLocks noChangeAspect="1"/>
          </p:cNvGraphicFramePr>
          <p:nvPr>
            <p:extLst/>
          </p:nvPr>
        </p:nvGraphicFramePr>
        <p:xfrm>
          <a:off x="5825403" y="1461369"/>
          <a:ext cx="5870068" cy="1395205"/>
        </p:xfrm>
        <a:graphic>
          <a:graphicData uri="http://schemas.openxmlformats.org/presentationml/2006/ole">
            <mc:AlternateContent xmlns:mc="http://schemas.openxmlformats.org/markup-compatibility/2006">
              <mc:Choice xmlns:v="urn:schemas-microsoft-com:vml" Requires="v">
                <p:oleObj spid="_x0000_s13341" name="Equation" r:id="rId16" imgW="2336760" imgH="558720" progId="Equation.DSMT4">
                  <p:embed/>
                </p:oleObj>
              </mc:Choice>
              <mc:Fallback>
                <p:oleObj name="Equation" r:id="rId16" imgW="2336760" imgH="558720" progId="Equation.DSMT4">
                  <p:embed/>
                  <p:pic>
                    <p:nvPicPr>
                      <p:cNvPr id="0" name=""/>
                      <p:cNvPicPr>
                        <a:picLocks noChangeAspect="1" noChangeArrowheads="1"/>
                      </p:cNvPicPr>
                      <p:nvPr/>
                    </p:nvPicPr>
                    <p:blipFill>
                      <a:blip r:embed="rId17"/>
                      <a:srcRect/>
                      <a:stretch>
                        <a:fillRect/>
                      </a:stretch>
                    </p:blipFill>
                    <p:spPr bwMode="auto">
                      <a:xfrm>
                        <a:off x="5825403" y="1461369"/>
                        <a:ext cx="5870068" cy="1395205"/>
                      </a:xfrm>
                      <a:prstGeom prst="rect">
                        <a:avLst/>
                      </a:prstGeom>
                      <a:noFill/>
                    </p:spPr>
                  </p:pic>
                </p:oleObj>
              </mc:Fallback>
            </mc:AlternateContent>
          </a:graphicData>
        </a:graphic>
      </p:graphicFrame>
      <p:sp>
        <p:nvSpPr>
          <p:cNvPr id="24" name="TextBox 23"/>
          <p:cNvSpPr txBox="1"/>
          <p:nvPr/>
        </p:nvSpPr>
        <p:spPr>
          <a:xfrm>
            <a:off x="370826" y="5865495"/>
            <a:ext cx="5363874" cy="461665"/>
          </a:xfrm>
          <a:prstGeom prst="rect">
            <a:avLst/>
          </a:prstGeom>
          <a:noFill/>
        </p:spPr>
        <p:txBody>
          <a:bodyPr wrap="square" rtlCol="0">
            <a:spAutoFit/>
          </a:bodyPr>
          <a:lstStyle/>
          <a:p>
            <a:r>
              <a:rPr lang="en-US" sz="2400" dirty="0" smtClean="0">
                <a:solidFill>
                  <a:schemeClr val="accent4">
                    <a:lumMod val="75000"/>
                  </a:schemeClr>
                </a:solidFill>
                <a:latin typeface="Helvetica" panose="020B0504020202030204" pitchFamily="34" charset="0"/>
              </a:rPr>
              <a:t>(</a:t>
            </a:r>
            <a:r>
              <a:rPr lang="en-US" sz="2400" dirty="0" err="1" smtClean="0">
                <a:solidFill>
                  <a:schemeClr val="accent4">
                    <a:lumMod val="75000"/>
                  </a:schemeClr>
                </a:solidFill>
                <a:latin typeface="Helvetica" panose="020B0504020202030204" pitchFamily="34" charset="0"/>
              </a:rPr>
              <a:t>Methot</a:t>
            </a:r>
            <a:r>
              <a:rPr lang="en-US" sz="2400" dirty="0" smtClean="0">
                <a:solidFill>
                  <a:schemeClr val="accent4">
                    <a:lumMod val="75000"/>
                  </a:schemeClr>
                </a:solidFill>
                <a:latin typeface="Helvetica" panose="020B0504020202030204" pitchFamily="34" charset="0"/>
              </a:rPr>
              <a:t> and Taylor 2011)</a:t>
            </a:r>
            <a:endParaRPr lang="en-US" sz="2400" dirty="0"/>
          </a:p>
        </p:txBody>
      </p:sp>
    </p:spTree>
    <p:extLst>
      <p:ext uri="{BB962C8B-B14F-4D97-AF65-F5344CB8AC3E}">
        <p14:creationId xmlns:p14="http://schemas.microsoft.com/office/powerpoint/2010/main" val="87998831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4"/>
          <p:cNvSpPr txBox="1">
            <a:spLocks/>
          </p:cNvSpPr>
          <p:nvPr/>
        </p:nvSpPr>
        <p:spPr>
          <a:xfrm>
            <a:off x="249381" y="1162111"/>
            <a:ext cx="10657609"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smtClean="0">
                <a:latin typeface="Helvetica" panose="020B0504020202030204" pitchFamily="34" charset="0"/>
              </a:rPr>
              <a:t>TMB</a:t>
            </a:r>
            <a:endParaRPr lang="en-US" sz="3200" dirty="0">
              <a:latin typeface="Helvetica" panose="020B0504020202030204" pitchFamily="34" charset="0"/>
            </a:endParaRPr>
          </a:p>
        </p:txBody>
      </p:sp>
      <p:sp>
        <p:nvSpPr>
          <p:cNvPr id="5" name="Title 4"/>
          <p:cNvSpPr txBox="1">
            <a:spLocks/>
          </p:cNvSpPr>
          <p:nvPr/>
        </p:nvSpPr>
        <p:spPr>
          <a:xfrm>
            <a:off x="249381" y="152400"/>
            <a:ext cx="10657609"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smtClean="0">
                <a:latin typeface="Helvetica" panose="020B0504020202030204" pitchFamily="34" charset="0"/>
              </a:rPr>
              <a:t>Estimation model – maximum penalized likelihood</a:t>
            </a:r>
            <a:endParaRPr lang="en-US" sz="3200" dirty="0">
              <a:latin typeface="Helvetica" panose="020B0504020202030204" pitchFamily="34" charset="0"/>
            </a:endParaRPr>
          </a:p>
        </p:txBody>
      </p:sp>
      <p:graphicFrame>
        <p:nvGraphicFramePr>
          <p:cNvPr id="3" name="Object 2"/>
          <p:cNvGraphicFramePr>
            <a:graphicFrameLocks noChangeAspect="1"/>
          </p:cNvGraphicFramePr>
          <p:nvPr/>
        </p:nvGraphicFramePr>
        <p:xfrm>
          <a:off x="3346449" y="1444687"/>
          <a:ext cx="5859133" cy="1042987"/>
        </p:xfrm>
        <a:graphic>
          <a:graphicData uri="http://schemas.openxmlformats.org/presentationml/2006/ole">
            <mc:AlternateContent xmlns:mc="http://schemas.openxmlformats.org/markup-compatibility/2006">
              <mc:Choice xmlns:v="urn:schemas-microsoft-com:vml" Requires="v">
                <p:oleObj spid="_x0000_s14350" name="Equation" r:id="rId3" imgW="2425680" imgH="431640" progId="Equation.DSMT4">
                  <p:embed/>
                </p:oleObj>
              </mc:Choice>
              <mc:Fallback>
                <p:oleObj name="Equation" r:id="rId3" imgW="2425680" imgH="431640" progId="Equation.DSMT4">
                  <p:embed/>
                  <p:pic>
                    <p:nvPicPr>
                      <p:cNvPr id="0" name=""/>
                      <p:cNvPicPr/>
                      <p:nvPr/>
                    </p:nvPicPr>
                    <p:blipFill>
                      <a:blip r:embed="rId4"/>
                      <a:stretch>
                        <a:fillRect/>
                      </a:stretch>
                    </p:blipFill>
                    <p:spPr>
                      <a:xfrm>
                        <a:off x="3346449" y="1444687"/>
                        <a:ext cx="5859133" cy="1042987"/>
                      </a:xfrm>
                      <a:prstGeom prst="rect">
                        <a:avLst/>
                      </a:prstGeom>
                    </p:spPr>
                  </p:pic>
                </p:oleObj>
              </mc:Fallback>
            </mc:AlternateContent>
          </a:graphicData>
        </a:graphic>
      </p:graphicFrame>
      <p:graphicFrame>
        <p:nvGraphicFramePr>
          <p:cNvPr id="8" name="Object 7"/>
          <p:cNvGraphicFramePr>
            <a:graphicFrameLocks noChangeAspect="1"/>
          </p:cNvGraphicFramePr>
          <p:nvPr/>
        </p:nvGraphicFramePr>
        <p:xfrm>
          <a:off x="3346449" y="4716590"/>
          <a:ext cx="4406900" cy="1663700"/>
        </p:xfrm>
        <a:graphic>
          <a:graphicData uri="http://schemas.openxmlformats.org/presentationml/2006/ole">
            <mc:AlternateContent xmlns:mc="http://schemas.openxmlformats.org/markup-compatibility/2006">
              <mc:Choice xmlns:v="urn:schemas-microsoft-com:vml" Requires="v">
                <p:oleObj spid="_x0000_s14351" name="Equation" r:id="rId5" imgW="1815840" imgH="685800" progId="Equation.DSMT4">
                  <p:embed/>
                </p:oleObj>
              </mc:Choice>
              <mc:Fallback>
                <p:oleObj name="Equation" r:id="rId5" imgW="1815840" imgH="685800" progId="Equation.DSMT4">
                  <p:embed/>
                  <p:pic>
                    <p:nvPicPr>
                      <p:cNvPr id="0" name=""/>
                      <p:cNvPicPr/>
                      <p:nvPr/>
                    </p:nvPicPr>
                    <p:blipFill>
                      <a:blip r:embed="rId6"/>
                      <a:stretch>
                        <a:fillRect/>
                      </a:stretch>
                    </p:blipFill>
                    <p:spPr>
                      <a:xfrm>
                        <a:off x="3346449" y="4716590"/>
                        <a:ext cx="4406900" cy="1663700"/>
                      </a:xfrm>
                      <a:prstGeom prst="rect">
                        <a:avLst/>
                      </a:prstGeom>
                    </p:spPr>
                  </p:pic>
                </p:oleObj>
              </mc:Fallback>
            </mc:AlternateContent>
          </a:graphicData>
        </a:graphic>
      </p:graphicFrame>
      <p:graphicFrame>
        <p:nvGraphicFramePr>
          <p:cNvPr id="7" name="Object 6"/>
          <p:cNvGraphicFramePr>
            <a:graphicFrameLocks noChangeAspect="1"/>
          </p:cNvGraphicFramePr>
          <p:nvPr>
            <p:extLst/>
          </p:nvPr>
        </p:nvGraphicFramePr>
        <p:xfrm>
          <a:off x="3346449" y="2665503"/>
          <a:ext cx="4221031" cy="1663764"/>
        </p:xfrm>
        <a:graphic>
          <a:graphicData uri="http://schemas.openxmlformats.org/presentationml/2006/ole">
            <mc:AlternateContent xmlns:mc="http://schemas.openxmlformats.org/markup-compatibility/2006">
              <mc:Choice xmlns:v="urn:schemas-microsoft-com:vml" Requires="v">
                <p:oleObj spid="_x0000_s14352" name="Equation" r:id="rId7" imgW="1739880" imgH="685800" progId="Equation.DSMT4">
                  <p:embed/>
                </p:oleObj>
              </mc:Choice>
              <mc:Fallback>
                <p:oleObj name="Equation" r:id="rId7" imgW="1739880" imgH="685800" progId="Equation.DSMT4">
                  <p:embed/>
                  <p:pic>
                    <p:nvPicPr>
                      <p:cNvPr id="0" name=""/>
                      <p:cNvPicPr/>
                      <p:nvPr/>
                    </p:nvPicPr>
                    <p:blipFill>
                      <a:blip r:embed="rId8"/>
                      <a:stretch>
                        <a:fillRect/>
                      </a:stretch>
                    </p:blipFill>
                    <p:spPr>
                      <a:xfrm>
                        <a:off x="3346449" y="2665503"/>
                        <a:ext cx="4221031" cy="1663764"/>
                      </a:xfrm>
                      <a:prstGeom prst="rect">
                        <a:avLst/>
                      </a:prstGeom>
                    </p:spPr>
                  </p:pic>
                </p:oleObj>
              </mc:Fallback>
            </mc:AlternateContent>
          </a:graphicData>
        </a:graphic>
      </p:graphicFrame>
      <p:graphicFrame>
        <p:nvGraphicFramePr>
          <p:cNvPr id="9" name="Object 8"/>
          <p:cNvGraphicFramePr>
            <a:graphicFrameLocks noChangeAspect="1"/>
          </p:cNvGraphicFramePr>
          <p:nvPr>
            <p:extLst/>
          </p:nvPr>
        </p:nvGraphicFramePr>
        <p:xfrm>
          <a:off x="5667283" y="3710666"/>
          <a:ext cx="1268132" cy="618601"/>
        </p:xfrm>
        <a:graphic>
          <a:graphicData uri="http://schemas.openxmlformats.org/presentationml/2006/ole">
            <mc:AlternateContent xmlns:mc="http://schemas.openxmlformats.org/markup-compatibility/2006">
              <mc:Choice xmlns:v="urn:schemas-microsoft-com:vml" Requires="v">
                <p:oleObj spid="_x0000_s14353" name="Equation" r:id="rId9" imgW="520560" imgH="253800" progId="Equation.DSMT4">
                  <p:embed/>
                </p:oleObj>
              </mc:Choice>
              <mc:Fallback>
                <p:oleObj name="Equation" r:id="rId9" imgW="520560" imgH="253800" progId="Equation.DSMT4">
                  <p:embed/>
                  <p:pic>
                    <p:nvPicPr>
                      <p:cNvPr id="0" name=""/>
                      <p:cNvPicPr/>
                      <p:nvPr/>
                    </p:nvPicPr>
                    <p:blipFill>
                      <a:blip r:embed="rId10"/>
                      <a:stretch>
                        <a:fillRect/>
                      </a:stretch>
                    </p:blipFill>
                    <p:spPr>
                      <a:xfrm>
                        <a:off x="5667283" y="3710666"/>
                        <a:ext cx="1268132" cy="618601"/>
                      </a:xfrm>
                      <a:prstGeom prst="rect">
                        <a:avLst/>
                      </a:prstGeom>
                    </p:spPr>
                  </p:pic>
                </p:oleObj>
              </mc:Fallback>
            </mc:AlternateContent>
          </a:graphicData>
        </a:graphic>
      </p:graphicFrame>
    </p:spTree>
    <p:extLst>
      <p:ext uri="{BB962C8B-B14F-4D97-AF65-F5344CB8AC3E}">
        <p14:creationId xmlns:p14="http://schemas.microsoft.com/office/powerpoint/2010/main" val="363299836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4"/>
          <p:cNvSpPr txBox="1">
            <a:spLocks/>
          </p:cNvSpPr>
          <p:nvPr/>
        </p:nvSpPr>
        <p:spPr>
          <a:xfrm>
            <a:off x="249381" y="1162111"/>
            <a:ext cx="10657609"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smtClean="0">
                <a:latin typeface="Helvetica" panose="020B0504020202030204" pitchFamily="34" charset="0"/>
              </a:rPr>
              <a:t>TMB</a:t>
            </a:r>
            <a:endParaRPr lang="en-US" sz="3200" dirty="0">
              <a:latin typeface="Helvetica" panose="020B0504020202030204" pitchFamily="34" charset="0"/>
            </a:endParaRPr>
          </a:p>
        </p:txBody>
      </p:sp>
      <p:sp>
        <p:nvSpPr>
          <p:cNvPr id="5" name="Title 4"/>
          <p:cNvSpPr txBox="1">
            <a:spLocks/>
          </p:cNvSpPr>
          <p:nvPr/>
        </p:nvSpPr>
        <p:spPr>
          <a:xfrm>
            <a:off x="249381" y="152400"/>
            <a:ext cx="10657609"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smtClean="0">
                <a:latin typeface="Helvetica" panose="020B0504020202030204" pitchFamily="34" charset="0"/>
              </a:rPr>
              <a:t>Estimation model – maximum penalized likelihood</a:t>
            </a:r>
            <a:endParaRPr lang="en-US" sz="3200" dirty="0">
              <a:latin typeface="Helvetica" panose="020B0504020202030204" pitchFamily="34" charset="0"/>
            </a:endParaRPr>
          </a:p>
        </p:txBody>
      </p:sp>
      <p:graphicFrame>
        <p:nvGraphicFramePr>
          <p:cNvPr id="2" name="Object 1"/>
          <p:cNvGraphicFramePr>
            <a:graphicFrameLocks noChangeAspect="1"/>
          </p:cNvGraphicFramePr>
          <p:nvPr>
            <p:extLst/>
          </p:nvPr>
        </p:nvGraphicFramePr>
        <p:xfrm>
          <a:off x="5153025" y="2487613"/>
          <a:ext cx="5240338" cy="793750"/>
        </p:xfrm>
        <a:graphic>
          <a:graphicData uri="http://schemas.openxmlformats.org/presentationml/2006/ole">
            <mc:AlternateContent xmlns:mc="http://schemas.openxmlformats.org/markup-compatibility/2006">
              <mc:Choice xmlns:v="urn:schemas-microsoft-com:vml" Requires="v">
                <p:oleObj spid="_x0000_s15365" name="Equation" r:id="rId4" imgW="1676160" imgH="253800" progId="Equation.DSMT4">
                  <p:embed/>
                </p:oleObj>
              </mc:Choice>
              <mc:Fallback>
                <p:oleObj name="Equation" r:id="rId4" imgW="1676160" imgH="253800" progId="Equation.DSMT4">
                  <p:embed/>
                  <p:pic>
                    <p:nvPicPr>
                      <p:cNvPr id="0" name=""/>
                      <p:cNvPicPr/>
                      <p:nvPr/>
                    </p:nvPicPr>
                    <p:blipFill>
                      <a:blip r:embed="rId5"/>
                      <a:stretch>
                        <a:fillRect/>
                      </a:stretch>
                    </p:blipFill>
                    <p:spPr>
                      <a:xfrm>
                        <a:off x="5153025" y="2487613"/>
                        <a:ext cx="5240338" cy="793750"/>
                      </a:xfrm>
                      <a:prstGeom prst="rect">
                        <a:avLst/>
                      </a:prstGeom>
                    </p:spPr>
                  </p:pic>
                </p:oleObj>
              </mc:Fallback>
            </mc:AlternateContent>
          </a:graphicData>
        </a:graphic>
      </p:graphicFrame>
      <p:sp>
        <p:nvSpPr>
          <p:cNvPr id="9" name="Title 4"/>
          <p:cNvSpPr txBox="1">
            <a:spLocks/>
          </p:cNvSpPr>
          <p:nvPr/>
        </p:nvSpPr>
        <p:spPr>
          <a:xfrm>
            <a:off x="249381" y="2487674"/>
            <a:ext cx="3671536"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smtClean="0">
                <a:latin typeface="Helvetica" panose="020B0504020202030204" pitchFamily="34" charset="0"/>
              </a:rPr>
              <a:t>Penalty on fishing mortality</a:t>
            </a:r>
            <a:endParaRPr lang="en-US" sz="3200" dirty="0">
              <a:latin typeface="Helvetica" panose="020B0504020202030204" pitchFamily="34" charset="0"/>
            </a:endParaRPr>
          </a:p>
        </p:txBody>
      </p:sp>
    </p:spTree>
    <p:extLst>
      <p:ext uri="{BB962C8B-B14F-4D97-AF65-F5344CB8AC3E}">
        <p14:creationId xmlns:p14="http://schemas.microsoft.com/office/powerpoint/2010/main" val="148001765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266" name="Group 16"/>
          <p:cNvGrpSpPr>
            <a:grpSpLocks/>
          </p:cNvGrpSpPr>
          <p:nvPr/>
        </p:nvGrpSpPr>
        <p:grpSpPr bwMode="auto">
          <a:xfrm>
            <a:off x="404813" y="1399115"/>
            <a:ext cx="10518775" cy="1652588"/>
            <a:chOff x="1734814" y="-689812"/>
            <a:chExt cx="15398154" cy="2603911"/>
          </a:xfrm>
        </p:grpSpPr>
        <p:pic>
          <p:nvPicPr>
            <p:cNvPr id="11281" name="Picture 4"/>
            <p:cNvPicPr>
              <a:picLocks noChangeAspect="1"/>
            </p:cNvPicPr>
            <p:nvPr/>
          </p:nvPicPr>
          <p:blipFill>
            <a:blip r:embed="rId3">
              <a:extLst>
                <a:ext uri="{28A0092B-C50C-407E-A947-70E740481C1C}">
                  <a14:useLocalDpi xmlns:a14="http://schemas.microsoft.com/office/drawing/2010/main" val="0"/>
                </a:ext>
              </a:extLst>
            </a:blip>
            <a:srcRect l="12469" t="1518" r="1395" b="19885"/>
            <a:stretch>
              <a:fillRect/>
            </a:stretch>
          </p:blipFill>
          <p:spPr bwMode="auto">
            <a:xfrm>
              <a:off x="4590308" y="-681790"/>
              <a:ext cx="2871536" cy="25827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82" name="Picture 6"/>
            <p:cNvPicPr>
              <a:picLocks noChangeAspect="1"/>
            </p:cNvPicPr>
            <p:nvPr/>
          </p:nvPicPr>
          <p:blipFill>
            <a:blip r:embed="rId4">
              <a:extLst>
                <a:ext uri="{28A0092B-C50C-407E-A947-70E740481C1C}">
                  <a14:useLocalDpi xmlns:a14="http://schemas.microsoft.com/office/drawing/2010/main" val="0"/>
                </a:ext>
              </a:extLst>
            </a:blip>
            <a:srcRect l="9846" t="2345" r="3006" b="18829"/>
            <a:stretch>
              <a:fillRect/>
            </a:stretch>
          </p:blipFill>
          <p:spPr bwMode="auto">
            <a:xfrm>
              <a:off x="1734814" y="-689812"/>
              <a:ext cx="2855494" cy="2582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83" name="Picture 7"/>
            <p:cNvPicPr>
              <a:picLocks noChangeAspect="1"/>
            </p:cNvPicPr>
            <p:nvPr/>
          </p:nvPicPr>
          <p:blipFill>
            <a:blip r:embed="rId5">
              <a:extLst>
                <a:ext uri="{28A0092B-C50C-407E-A947-70E740481C1C}">
                  <a14:useLocalDpi xmlns:a14="http://schemas.microsoft.com/office/drawing/2010/main" val="0"/>
                </a:ext>
              </a:extLst>
            </a:blip>
            <a:srcRect l="10078" t="3026" r="2284" b="17717"/>
            <a:stretch>
              <a:fillRect/>
            </a:stretch>
          </p:blipFill>
          <p:spPr bwMode="auto">
            <a:xfrm>
              <a:off x="7433189" y="-675225"/>
              <a:ext cx="2871538" cy="25667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84" name="Picture 11"/>
            <p:cNvPicPr>
              <a:picLocks noChangeAspect="1"/>
            </p:cNvPicPr>
            <p:nvPr/>
          </p:nvPicPr>
          <p:blipFill>
            <a:blip r:embed="rId6">
              <a:extLst>
                <a:ext uri="{28A0092B-C50C-407E-A947-70E740481C1C}">
                  <a14:useLocalDpi xmlns:a14="http://schemas.microsoft.com/office/drawing/2010/main" val="0"/>
                </a:ext>
              </a:extLst>
            </a:blip>
            <a:srcRect l="4533" b="19963"/>
            <a:stretch>
              <a:fillRect/>
            </a:stretch>
          </p:blipFill>
          <p:spPr bwMode="auto">
            <a:xfrm>
              <a:off x="10344893" y="-652977"/>
              <a:ext cx="6788075" cy="2567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1267" name="Title 1"/>
          <p:cNvSpPr>
            <a:spLocks noGrp="1"/>
          </p:cNvSpPr>
          <p:nvPr>
            <p:ph type="title"/>
          </p:nvPr>
        </p:nvSpPr>
        <p:spPr>
          <a:xfrm>
            <a:off x="336550" y="-120124"/>
            <a:ext cx="11844338" cy="1325563"/>
          </a:xfrm>
        </p:spPr>
        <p:txBody>
          <a:bodyPr/>
          <a:lstStyle/>
          <a:p>
            <a:r>
              <a:rPr lang="en-US" altLang="en-US" sz="2800" dirty="0" smtClean="0">
                <a:latin typeface="Helvetica" panose="020B0504020202030204" pitchFamily="34" charset="0"/>
              </a:rPr>
              <a:t>Time-variation</a:t>
            </a:r>
            <a:br>
              <a:rPr lang="en-US" altLang="en-US" sz="2800" dirty="0" smtClean="0">
                <a:latin typeface="Helvetica" panose="020B0504020202030204" pitchFamily="34" charset="0"/>
              </a:rPr>
            </a:br>
            <a:r>
              <a:rPr lang="en-US" altLang="en-US" sz="2800" dirty="0" smtClean="0">
                <a:latin typeface="Helvetica" panose="020B0504020202030204" pitchFamily="34" charset="0"/>
              </a:rPr>
              <a:t>More </a:t>
            </a:r>
            <a:r>
              <a:rPr lang="en-US" altLang="en-US" sz="2800" dirty="0" smtClean="0">
                <a:latin typeface="Helvetica" panose="020B0504020202030204" pitchFamily="34" charset="0"/>
              </a:rPr>
              <a:t>small fish relative to big fish: recruitment pulse or fishing mortality?</a:t>
            </a:r>
          </a:p>
        </p:txBody>
      </p:sp>
      <p:sp>
        <p:nvSpPr>
          <p:cNvPr id="11268" name="TextBox 18"/>
          <p:cNvSpPr txBox="1">
            <a:spLocks noChangeArrowheads="1"/>
          </p:cNvSpPr>
          <p:nvPr/>
        </p:nvSpPr>
        <p:spPr bwMode="auto">
          <a:xfrm>
            <a:off x="168275" y="959378"/>
            <a:ext cx="237648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sz="2400" b="1" dirty="0"/>
              <a:t>Fishing mortality</a:t>
            </a:r>
          </a:p>
        </p:txBody>
      </p:sp>
      <p:sp>
        <p:nvSpPr>
          <p:cNvPr id="11269" name="TextBox 19"/>
          <p:cNvSpPr txBox="1">
            <a:spLocks noChangeArrowheads="1"/>
          </p:cNvSpPr>
          <p:nvPr/>
        </p:nvSpPr>
        <p:spPr bwMode="auto">
          <a:xfrm>
            <a:off x="2501900" y="973665"/>
            <a:ext cx="191611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sz="2400" b="1"/>
              <a:t>Recruitment</a:t>
            </a:r>
          </a:p>
        </p:txBody>
      </p:sp>
      <p:sp>
        <p:nvSpPr>
          <p:cNvPr id="11270" name="TextBox 20"/>
          <p:cNvSpPr txBox="1">
            <a:spLocks noChangeArrowheads="1"/>
          </p:cNvSpPr>
          <p:nvPr/>
        </p:nvSpPr>
        <p:spPr bwMode="auto">
          <a:xfrm>
            <a:off x="4354513" y="960965"/>
            <a:ext cx="19685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sz="2400" b="1"/>
              <a:t>Mean Length</a:t>
            </a:r>
          </a:p>
        </p:txBody>
      </p:sp>
      <p:sp>
        <p:nvSpPr>
          <p:cNvPr id="11271" name="TextBox 21"/>
          <p:cNvSpPr txBox="1">
            <a:spLocks noChangeArrowheads="1"/>
          </p:cNvSpPr>
          <p:nvPr/>
        </p:nvSpPr>
        <p:spPr bwMode="auto">
          <a:xfrm>
            <a:off x="6807200" y="973665"/>
            <a:ext cx="29686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sz="2400" b="1"/>
              <a:t>Length composition</a:t>
            </a:r>
          </a:p>
        </p:txBody>
      </p:sp>
      <p:sp>
        <p:nvSpPr>
          <p:cNvPr id="11272" name="TextBox 22"/>
          <p:cNvSpPr txBox="1">
            <a:spLocks noChangeArrowheads="1"/>
          </p:cNvSpPr>
          <p:nvPr/>
        </p:nvSpPr>
        <p:spPr bwMode="auto">
          <a:xfrm>
            <a:off x="1046163" y="2986615"/>
            <a:ext cx="237648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sz="2400"/>
              <a:t>Year</a:t>
            </a:r>
          </a:p>
        </p:txBody>
      </p:sp>
      <p:sp>
        <p:nvSpPr>
          <p:cNvPr id="11273" name="TextBox 23"/>
          <p:cNvSpPr txBox="1">
            <a:spLocks noChangeArrowheads="1"/>
          </p:cNvSpPr>
          <p:nvPr/>
        </p:nvSpPr>
        <p:spPr bwMode="auto">
          <a:xfrm>
            <a:off x="2960688" y="2980265"/>
            <a:ext cx="23780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sz="2400"/>
              <a:t>Year</a:t>
            </a:r>
          </a:p>
        </p:txBody>
      </p:sp>
      <p:sp>
        <p:nvSpPr>
          <p:cNvPr id="11274" name="TextBox 24"/>
          <p:cNvSpPr txBox="1">
            <a:spLocks noChangeArrowheads="1"/>
          </p:cNvSpPr>
          <p:nvPr/>
        </p:nvSpPr>
        <p:spPr bwMode="auto">
          <a:xfrm>
            <a:off x="4897438" y="2975503"/>
            <a:ext cx="237648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sz="2400"/>
              <a:t>Year</a:t>
            </a:r>
          </a:p>
        </p:txBody>
      </p:sp>
      <p:sp>
        <p:nvSpPr>
          <p:cNvPr id="11275" name="TextBox 25"/>
          <p:cNvSpPr txBox="1">
            <a:spLocks noChangeArrowheads="1"/>
          </p:cNvSpPr>
          <p:nvPr/>
        </p:nvSpPr>
        <p:spPr bwMode="auto">
          <a:xfrm>
            <a:off x="7559675" y="2986615"/>
            <a:ext cx="23764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sz="2400"/>
              <a:t>Length bin</a:t>
            </a:r>
          </a:p>
        </p:txBody>
      </p:sp>
      <p:sp>
        <p:nvSpPr>
          <p:cNvPr id="27" name="Oval 26"/>
          <p:cNvSpPr/>
          <p:nvPr/>
        </p:nvSpPr>
        <p:spPr>
          <a:xfrm>
            <a:off x="5143500" y="2167465"/>
            <a:ext cx="257175" cy="239713"/>
          </a:xfrm>
          <a:prstGeom prst="ellipse">
            <a:avLst/>
          </a:prstGeom>
          <a:solidFill>
            <a:srgbClr val="99003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cxnSp>
        <p:nvCxnSpPr>
          <p:cNvPr id="30" name="Straight Arrow Connector 29"/>
          <p:cNvCxnSpPr/>
          <p:nvPr/>
        </p:nvCxnSpPr>
        <p:spPr>
          <a:xfrm flipH="1">
            <a:off x="9367838" y="1740428"/>
            <a:ext cx="1047750" cy="161925"/>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10326688" y="1049865"/>
            <a:ext cx="1239837" cy="922338"/>
          </a:xfrm>
          <a:prstGeom prst="rect">
            <a:avLst/>
          </a:prstGeom>
          <a:solidFill>
            <a:schemeClr val="bg1">
              <a:lumMod val="85000"/>
            </a:schemeClr>
          </a:solidFill>
          <a:ln>
            <a:solidFill>
              <a:schemeClr val="accent6">
                <a:lumMod val="75000"/>
              </a:schemeClr>
            </a:solidFill>
          </a:ln>
        </p:spPr>
        <p:txBody>
          <a:bodyPr>
            <a:spAutoFit/>
          </a:bodyPr>
          <a:lstStyle/>
          <a:p>
            <a:pPr algn="ctr" eaLnBrk="1" fontAlgn="auto" hangingPunct="1">
              <a:spcBef>
                <a:spcPts val="0"/>
              </a:spcBef>
              <a:spcAft>
                <a:spcPts val="0"/>
              </a:spcAft>
              <a:defRPr/>
            </a:pPr>
            <a:r>
              <a:rPr lang="en-US" dirty="0">
                <a:latin typeface="+mn-lt"/>
              </a:rPr>
              <a:t>Unfished length frequency</a:t>
            </a:r>
            <a:endParaRPr lang="en-US" dirty="0">
              <a:latin typeface="+mn-lt"/>
            </a:endParaRPr>
          </a:p>
        </p:txBody>
      </p:sp>
      <p:cxnSp>
        <p:nvCxnSpPr>
          <p:cNvPr id="32" name="Straight Arrow Connector 31"/>
          <p:cNvCxnSpPr/>
          <p:nvPr/>
        </p:nvCxnSpPr>
        <p:spPr>
          <a:xfrm flipH="1">
            <a:off x="9367838" y="2551640"/>
            <a:ext cx="1212850" cy="80963"/>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10580688" y="2081740"/>
            <a:ext cx="1317625" cy="922338"/>
          </a:xfrm>
          <a:prstGeom prst="rect">
            <a:avLst/>
          </a:prstGeom>
          <a:solidFill>
            <a:srgbClr val="FAA2CA"/>
          </a:solidFill>
          <a:ln>
            <a:solidFill>
              <a:schemeClr val="accent6">
                <a:lumMod val="75000"/>
              </a:schemeClr>
            </a:solidFill>
          </a:ln>
        </p:spPr>
        <p:txBody>
          <a:bodyPr>
            <a:spAutoFit/>
          </a:bodyPr>
          <a:lstStyle/>
          <a:p>
            <a:pPr algn="ctr" eaLnBrk="1" fontAlgn="auto" hangingPunct="1">
              <a:spcBef>
                <a:spcPts val="0"/>
              </a:spcBef>
              <a:spcAft>
                <a:spcPts val="0"/>
              </a:spcAft>
              <a:defRPr/>
            </a:pPr>
            <a:r>
              <a:rPr lang="en-US" dirty="0">
                <a:latin typeface="+mn-lt"/>
              </a:rPr>
              <a:t>Fished length frequency</a:t>
            </a:r>
            <a:endParaRPr lang="en-US" dirty="0">
              <a:latin typeface="+mn-lt"/>
            </a:endParaRPr>
          </a:p>
        </p:txBody>
      </p:sp>
    </p:spTree>
    <p:extLst>
      <p:ext uri="{BB962C8B-B14F-4D97-AF65-F5344CB8AC3E}">
        <p14:creationId xmlns:p14="http://schemas.microsoft.com/office/powerpoint/2010/main" val="312344545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314" name="Group 16"/>
          <p:cNvGrpSpPr>
            <a:grpSpLocks/>
          </p:cNvGrpSpPr>
          <p:nvPr/>
        </p:nvGrpSpPr>
        <p:grpSpPr bwMode="auto">
          <a:xfrm>
            <a:off x="404813" y="1399115"/>
            <a:ext cx="10518775" cy="3282950"/>
            <a:chOff x="1734814" y="-689812"/>
            <a:chExt cx="15398154" cy="5169338"/>
          </a:xfrm>
        </p:grpSpPr>
        <p:pic>
          <p:nvPicPr>
            <p:cNvPr id="13332" name="Picture 4"/>
            <p:cNvPicPr>
              <a:picLocks noChangeAspect="1"/>
            </p:cNvPicPr>
            <p:nvPr/>
          </p:nvPicPr>
          <p:blipFill>
            <a:blip r:embed="rId3">
              <a:extLst>
                <a:ext uri="{28A0092B-C50C-407E-A947-70E740481C1C}">
                  <a14:useLocalDpi xmlns:a14="http://schemas.microsoft.com/office/drawing/2010/main" val="0"/>
                </a:ext>
              </a:extLst>
            </a:blip>
            <a:srcRect l="12469" t="1518" r="1395" b="19885"/>
            <a:stretch>
              <a:fillRect/>
            </a:stretch>
          </p:blipFill>
          <p:spPr bwMode="auto">
            <a:xfrm>
              <a:off x="4590308" y="-681790"/>
              <a:ext cx="2871536" cy="25827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33" name="Picture 5"/>
            <p:cNvPicPr>
              <a:picLocks noChangeAspect="1"/>
            </p:cNvPicPr>
            <p:nvPr/>
          </p:nvPicPr>
          <p:blipFill>
            <a:blip r:embed="rId4">
              <a:extLst>
                <a:ext uri="{28A0092B-C50C-407E-A947-70E740481C1C}">
                  <a14:useLocalDpi xmlns:a14="http://schemas.microsoft.com/office/drawing/2010/main" val="0"/>
                </a:ext>
              </a:extLst>
            </a:blip>
            <a:srcRect l="10912" t="2159" r="3435" b="19048"/>
            <a:stretch>
              <a:fillRect/>
            </a:stretch>
          </p:blipFill>
          <p:spPr bwMode="auto">
            <a:xfrm>
              <a:off x="1764632" y="1892968"/>
              <a:ext cx="2855494" cy="2566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34" name="Picture 6"/>
            <p:cNvPicPr>
              <a:picLocks noChangeAspect="1"/>
            </p:cNvPicPr>
            <p:nvPr/>
          </p:nvPicPr>
          <p:blipFill>
            <a:blip r:embed="rId5">
              <a:extLst>
                <a:ext uri="{28A0092B-C50C-407E-A947-70E740481C1C}">
                  <a14:useLocalDpi xmlns:a14="http://schemas.microsoft.com/office/drawing/2010/main" val="0"/>
                </a:ext>
              </a:extLst>
            </a:blip>
            <a:srcRect l="9846" t="2345" r="3006" b="18829"/>
            <a:stretch>
              <a:fillRect/>
            </a:stretch>
          </p:blipFill>
          <p:spPr bwMode="auto">
            <a:xfrm>
              <a:off x="1734814" y="-689812"/>
              <a:ext cx="2855494" cy="2582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35" name="Picture 7"/>
            <p:cNvPicPr>
              <a:picLocks noChangeAspect="1"/>
            </p:cNvPicPr>
            <p:nvPr/>
          </p:nvPicPr>
          <p:blipFill>
            <a:blip r:embed="rId6">
              <a:extLst>
                <a:ext uri="{28A0092B-C50C-407E-A947-70E740481C1C}">
                  <a14:useLocalDpi xmlns:a14="http://schemas.microsoft.com/office/drawing/2010/main" val="0"/>
                </a:ext>
              </a:extLst>
            </a:blip>
            <a:srcRect l="10078" t="3026" r="2284" b="17717"/>
            <a:stretch>
              <a:fillRect/>
            </a:stretch>
          </p:blipFill>
          <p:spPr bwMode="auto">
            <a:xfrm>
              <a:off x="7433189" y="-675225"/>
              <a:ext cx="2871538" cy="25667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36" name="Picture 8"/>
            <p:cNvPicPr>
              <a:picLocks noChangeAspect="1"/>
            </p:cNvPicPr>
            <p:nvPr/>
          </p:nvPicPr>
          <p:blipFill>
            <a:blip r:embed="rId7">
              <a:extLst>
                <a:ext uri="{28A0092B-C50C-407E-A947-70E740481C1C}">
                  <a14:useLocalDpi xmlns:a14="http://schemas.microsoft.com/office/drawing/2010/main" val="0"/>
                </a:ext>
              </a:extLst>
            </a:blip>
            <a:srcRect l="12643" t="1117" r="2670" b="19104"/>
            <a:stretch>
              <a:fillRect/>
            </a:stretch>
          </p:blipFill>
          <p:spPr bwMode="auto">
            <a:xfrm>
              <a:off x="4590308" y="1870721"/>
              <a:ext cx="2855496" cy="25988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37" name="Picture 9"/>
            <p:cNvPicPr>
              <a:picLocks noChangeAspect="1"/>
            </p:cNvPicPr>
            <p:nvPr/>
          </p:nvPicPr>
          <p:blipFill>
            <a:blip r:embed="rId8">
              <a:extLst>
                <a:ext uri="{28A0092B-C50C-407E-A947-70E740481C1C}">
                  <a14:useLocalDpi xmlns:a14="http://schemas.microsoft.com/office/drawing/2010/main" val="0"/>
                </a:ext>
              </a:extLst>
            </a:blip>
            <a:srcRect l="10144" t="2383" r="1962" b="18126"/>
            <a:stretch>
              <a:fillRect/>
            </a:stretch>
          </p:blipFill>
          <p:spPr bwMode="auto">
            <a:xfrm>
              <a:off x="7438364" y="1899535"/>
              <a:ext cx="2871537" cy="2566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38" name="Picture 11"/>
            <p:cNvPicPr>
              <a:picLocks noChangeAspect="1"/>
            </p:cNvPicPr>
            <p:nvPr/>
          </p:nvPicPr>
          <p:blipFill>
            <a:blip r:embed="rId9">
              <a:extLst>
                <a:ext uri="{28A0092B-C50C-407E-A947-70E740481C1C}">
                  <a14:useLocalDpi xmlns:a14="http://schemas.microsoft.com/office/drawing/2010/main" val="0"/>
                </a:ext>
              </a:extLst>
            </a:blip>
            <a:srcRect l="4533" b="19963"/>
            <a:stretch>
              <a:fillRect/>
            </a:stretch>
          </p:blipFill>
          <p:spPr bwMode="auto">
            <a:xfrm>
              <a:off x="10344893" y="-652977"/>
              <a:ext cx="6788075" cy="2567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39" name="Picture 12"/>
            <p:cNvPicPr>
              <a:picLocks noChangeAspect="1"/>
            </p:cNvPicPr>
            <p:nvPr/>
          </p:nvPicPr>
          <p:blipFill>
            <a:blip r:embed="rId10">
              <a:extLst>
                <a:ext uri="{28A0092B-C50C-407E-A947-70E740481C1C}">
                  <a14:useLocalDpi xmlns:a14="http://schemas.microsoft.com/office/drawing/2010/main" val="0"/>
                </a:ext>
              </a:extLst>
            </a:blip>
            <a:srcRect l="4263" b="18289"/>
            <a:stretch>
              <a:fillRect/>
            </a:stretch>
          </p:blipFill>
          <p:spPr bwMode="auto">
            <a:xfrm>
              <a:off x="10344891" y="1921782"/>
              <a:ext cx="6788077" cy="25577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3315" name="TextBox 18"/>
          <p:cNvSpPr txBox="1">
            <a:spLocks noChangeArrowheads="1"/>
          </p:cNvSpPr>
          <p:nvPr/>
        </p:nvSpPr>
        <p:spPr bwMode="auto">
          <a:xfrm>
            <a:off x="168275" y="959378"/>
            <a:ext cx="237648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sz="2400" b="1" dirty="0"/>
              <a:t>Fishing mortality</a:t>
            </a:r>
          </a:p>
        </p:txBody>
      </p:sp>
      <p:sp>
        <p:nvSpPr>
          <p:cNvPr id="13316" name="TextBox 19"/>
          <p:cNvSpPr txBox="1">
            <a:spLocks noChangeArrowheads="1"/>
          </p:cNvSpPr>
          <p:nvPr/>
        </p:nvSpPr>
        <p:spPr bwMode="auto">
          <a:xfrm>
            <a:off x="2501900" y="973665"/>
            <a:ext cx="191611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sz="2400" b="1"/>
              <a:t>Recruitment</a:t>
            </a:r>
          </a:p>
        </p:txBody>
      </p:sp>
      <p:sp>
        <p:nvSpPr>
          <p:cNvPr id="13317" name="TextBox 20"/>
          <p:cNvSpPr txBox="1">
            <a:spLocks noChangeArrowheads="1"/>
          </p:cNvSpPr>
          <p:nvPr/>
        </p:nvSpPr>
        <p:spPr bwMode="auto">
          <a:xfrm>
            <a:off x="4354513" y="960965"/>
            <a:ext cx="19685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sz="2400" b="1"/>
              <a:t>Mean Length</a:t>
            </a:r>
          </a:p>
        </p:txBody>
      </p:sp>
      <p:sp>
        <p:nvSpPr>
          <p:cNvPr id="13318" name="TextBox 21"/>
          <p:cNvSpPr txBox="1">
            <a:spLocks noChangeArrowheads="1"/>
          </p:cNvSpPr>
          <p:nvPr/>
        </p:nvSpPr>
        <p:spPr bwMode="auto">
          <a:xfrm>
            <a:off x="6807200" y="973665"/>
            <a:ext cx="29686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sz="2400" b="1"/>
              <a:t>Length composition</a:t>
            </a:r>
          </a:p>
        </p:txBody>
      </p:sp>
      <p:sp>
        <p:nvSpPr>
          <p:cNvPr id="13319" name="TextBox 22"/>
          <p:cNvSpPr txBox="1">
            <a:spLocks noChangeArrowheads="1"/>
          </p:cNvSpPr>
          <p:nvPr/>
        </p:nvSpPr>
        <p:spPr bwMode="auto">
          <a:xfrm>
            <a:off x="976313" y="4675715"/>
            <a:ext cx="237648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sz="2400"/>
              <a:t>Year</a:t>
            </a:r>
          </a:p>
        </p:txBody>
      </p:sp>
      <p:sp>
        <p:nvSpPr>
          <p:cNvPr id="13320" name="TextBox 23"/>
          <p:cNvSpPr txBox="1">
            <a:spLocks noChangeArrowheads="1"/>
          </p:cNvSpPr>
          <p:nvPr/>
        </p:nvSpPr>
        <p:spPr bwMode="auto">
          <a:xfrm>
            <a:off x="2892425" y="4669365"/>
            <a:ext cx="23764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sz="2400"/>
              <a:t>Year</a:t>
            </a:r>
          </a:p>
        </p:txBody>
      </p:sp>
      <p:sp>
        <p:nvSpPr>
          <p:cNvPr id="13321" name="TextBox 24"/>
          <p:cNvSpPr txBox="1">
            <a:spLocks noChangeArrowheads="1"/>
          </p:cNvSpPr>
          <p:nvPr/>
        </p:nvSpPr>
        <p:spPr bwMode="auto">
          <a:xfrm>
            <a:off x="4827588" y="4664603"/>
            <a:ext cx="2376487"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sz="2400"/>
              <a:t>Year</a:t>
            </a:r>
          </a:p>
        </p:txBody>
      </p:sp>
      <p:sp>
        <p:nvSpPr>
          <p:cNvPr id="13322" name="TextBox 25"/>
          <p:cNvSpPr txBox="1">
            <a:spLocks noChangeArrowheads="1"/>
          </p:cNvSpPr>
          <p:nvPr/>
        </p:nvSpPr>
        <p:spPr bwMode="auto">
          <a:xfrm>
            <a:off x="7489825" y="4675715"/>
            <a:ext cx="23780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sz="2400"/>
              <a:t>Length bin</a:t>
            </a:r>
          </a:p>
        </p:txBody>
      </p:sp>
      <p:sp>
        <p:nvSpPr>
          <p:cNvPr id="27" name="Oval 26"/>
          <p:cNvSpPr/>
          <p:nvPr/>
        </p:nvSpPr>
        <p:spPr>
          <a:xfrm>
            <a:off x="5143500" y="2167465"/>
            <a:ext cx="257175" cy="239713"/>
          </a:xfrm>
          <a:prstGeom prst="ellipse">
            <a:avLst/>
          </a:prstGeom>
          <a:solidFill>
            <a:srgbClr val="99003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8" name="Oval 27"/>
          <p:cNvSpPr/>
          <p:nvPr/>
        </p:nvSpPr>
        <p:spPr>
          <a:xfrm>
            <a:off x="5137150" y="3797828"/>
            <a:ext cx="257175" cy="239712"/>
          </a:xfrm>
          <a:prstGeom prst="ellipse">
            <a:avLst/>
          </a:prstGeom>
          <a:solidFill>
            <a:srgbClr val="99003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cxnSp>
        <p:nvCxnSpPr>
          <p:cNvPr id="30" name="Straight Arrow Connector 29"/>
          <p:cNvCxnSpPr/>
          <p:nvPr/>
        </p:nvCxnSpPr>
        <p:spPr>
          <a:xfrm flipH="1">
            <a:off x="9367838" y="1740428"/>
            <a:ext cx="1047750" cy="161925"/>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10326688" y="1049865"/>
            <a:ext cx="1239837" cy="922338"/>
          </a:xfrm>
          <a:prstGeom prst="rect">
            <a:avLst/>
          </a:prstGeom>
          <a:solidFill>
            <a:schemeClr val="bg1">
              <a:lumMod val="85000"/>
            </a:schemeClr>
          </a:solidFill>
          <a:ln>
            <a:solidFill>
              <a:schemeClr val="accent6">
                <a:lumMod val="75000"/>
              </a:schemeClr>
            </a:solidFill>
          </a:ln>
        </p:spPr>
        <p:txBody>
          <a:bodyPr>
            <a:spAutoFit/>
          </a:bodyPr>
          <a:lstStyle/>
          <a:p>
            <a:pPr algn="ctr" eaLnBrk="1" fontAlgn="auto" hangingPunct="1">
              <a:spcBef>
                <a:spcPts val="0"/>
              </a:spcBef>
              <a:spcAft>
                <a:spcPts val="0"/>
              </a:spcAft>
              <a:defRPr/>
            </a:pPr>
            <a:r>
              <a:rPr lang="en-US" dirty="0">
                <a:latin typeface="+mn-lt"/>
              </a:rPr>
              <a:t>Unfished length frequency</a:t>
            </a:r>
            <a:endParaRPr lang="en-US" dirty="0">
              <a:latin typeface="+mn-lt"/>
            </a:endParaRPr>
          </a:p>
        </p:txBody>
      </p:sp>
      <p:cxnSp>
        <p:nvCxnSpPr>
          <p:cNvPr id="32" name="Straight Arrow Connector 31"/>
          <p:cNvCxnSpPr/>
          <p:nvPr/>
        </p:nvCxnSpPr>
        <p:spPr>
          <a:xfrm flipH="1">
            <a:off x="9367838" y="2551640"/>
            <a:ext cx="1212850" cy="80963"/>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10145713" y="3212040"/>
            <a:ext cx="1924050" cy="1200150"/>
          </a:xfrm>
          <a:prstGeom prst="rect">
            <a:avLst/>
          </a:prstGeom>
          <a:solidFill>
            <a:srgbClr val="FAA2CA"/>
          </a:solidFill>
          <a:ln>
            <a:solidFill>
              <a:schemeClr val="accent6">
                <a:lumMod val="75000"/>
              </a:schemeClr>
            </a:solidFill>
          </a:ln>
        </p:spPr>
        <p:txBody>
          <a:bodyPr>
            <a:spAutoFit/>
          </a:bodyPr>
          <a:lstStyle/>
          <a:p>
            <a:pPr algn="ctr" eaLnBrk="1" fontAlgn="auto" hangingPunct="1">
              <a:spcBef>
                <a:spcPts val="0"/>
              </a:spcBef>
              <a:spcAft>
                <a:spcPts val="0"/>
              </a:spcAft>
              <a:defRPr/>
            </a:pPr>
            <a:r>
              <a:rPr lang="en-US" dirty="0">
                <a:latin typeface="+mn-lt"/>
              </a:rPr>
              <a:t>Similar effects on length frequency from recruitment pulse</a:t>
            </a:r>
            <a:endParaRPr lang="en-US" dirty="0">
              <a:latin typeface="+mn-lt"/>
            </a:endParaRPr>
          </a:p>
        </p:txBody>
      </p:sp>
      <p:cxnSp>
        <p:nvCxnSpPr>
          <p:cNvPr id="36" name="Straight Arrow Connector 35"/>
          <p:cNvCxnSpPr>
            <a:stCxn id="33" idx="1"/>
          </p:cNvCxnSpPr>
          <p:nvPr/>
        </p:nvCxnSpPr>
        <p:spPr>
          <a:xfrm flipH="1">
            <a:off x="8678863" y="3812115"/>
            <a:ext cx="1466850" cy="225425"/>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10580688" y="2081740"/>
            <a:ext cx="1317625" cy="922338"/>
          </a:xfrm>
          <a:prstGeom prst="rect">
            <a:avLst/>
          </a:prstGeom>
          <a:solidFill>
            <a:srgbClr val="FAA2CA"/>
          </a:solidFill>
          <a:ln>
            <a:solidFill>
              <a:schemeClr val="accent6">
                <a:lumMod val="75000"/>
              </a:schemeClr>
            </a:solidFill>
          </a:ln>
        </p:spPr>
        <p:txBody>
          <a:bodyPr>
            <a:spAutoFit/>
          </a:bodyPr>
          <a:lstStyle/>
          <a:p>
            <a:pPr algn="ctr" eaLnBrk="1" fontAlgn="auto" hangingPunct="1">
              <a:spcBef>
                <a:spcPts val="0"/>
              </a:spcBef>
              <a:spcAft>
                <a:spcPts val="0"/>
              </a:spcAft>
              <a:defRPr/>
            </a:pPr>
            <a:r>
              <a:rPr lang="en-US" dirty="0">
                <a:latin typeface="+mn-lt"/>
              </a:rPr>
              <a:t>Fished length frequency</a:t>
            </a:r>
            <a:endParaRPr lang="en-US" dirty="0">
              <a:latin typeface="+mn-lt"/>
            </a:endParaRPr>
          </a:p>
        </p:txBody>
      </p:sp>
      <p:sp>
        <p:nvSpPr>
          <p:cNvPr id="29" name="Title 1"/>
          <p:cNvSpPr>
            <a:spLocks noGrp="1"/>
          </p:cNvSpPr>
          <p:nvPr>
            <p:ph type="title"/>
          </p:nvPr>
        </p:nvSpPr>
        <p:spPr>
          <a:xfrm>
            <a:off x="336550" y="-120124"/>
            <a:ext cx="11844338" cy="1325563"/>
          </a:xfrm>
        </p:spPr>
        <p:txBody>
          <a:bodyPr/>
          <a:lstStyle/>
          <a:p>
            <a:r>
              <a:rPr lang="en-US" altLang="en-US" sz="2800" dirty="0" smtClean="0">
                <a:latin typeface="Helvetica" panose="020B0504020202030204" pitchFamily="34" charset="0"/>
              </a:rPr>
              <a:t>Time-variation</a:t>
            </a:r>
            <a:br>
              <a:rPr lang="en-US" altLang="en-US" sz="2800" dirty="0" smtClean="0">
                <a:latin typeface="Helvetica" panose="020B0504020202030204" pitchFamily="34" charset="0"/>
              </a:rPr>
            </a:br>
            <a:r>
              <a:rPr lang="en-US" altLang="en-US" sz="2800" dirty="0" smtClean="0">
                <a:latin typeface="Helvetica" panose="020B0504020202030204" pitchFamily="34" charset="0"/>
              </a:rPr>
              <a:t>More </a:t>
            </a:r>
            <a:r>
              <a:rPr lang="en-US" altLang="en-US" sz="2800" dirty="0" smtClean="0">
                <a:latin typeface="Helvetica" panose="020B0504020202030204" pitchFamily="34" charset="0"/>
              </a:rPr>
              <a:t>small fish relative to big fish: recruitment pulse or fishing mortality?</a:t>
            </a:r>
          </a:p>
        </p:txBody>
      </p:sp>
    </p:spTree>
    <p:extLst>
      <p:ext uri="{BB962C8B-B14F-4D97-AF65-F5344CB8AC3E}">
        <p14:creationId xmlns:p14="http://schemas.microsoft.com/office/powerpoint/2010/main" val="52536439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362" name="Group 16"/>
          <p:cNvGrpSpPr>
            <a:grpSpLocks/>
          </p:cNvGrpSpPr>
          <p:nvPr/>
        </p:nvGrpSpPr>
        <p:grpSpPr bwMode="auto">
          <a:xfrm>
            <a:off x="404813" y="1399115"/>
            <a:ext cx="10521950" cy="4916488"/>
            <a:chOff x="1734814" y="-689812"/>
            <a:chExt cx="15402872" cy="7742133"/>
          </a:xfrm>
        </p:grpSpPr>
        <p:pic>
          <p:nvPicPr>
            <p:cNvPr id="15381" name="Picture 4"/>
            <p:cNvPicPr>
              <a:picLocks noChangeAspect="1"/>
            </p:cNvPicPr>
            <p:nvPr/>
          </p:nvPicPr>
          <p:blipFill>
            <a:blip r:embed="rId3">
              <a:extLst>
                <a:ext uri="{28A0092B-C50C-407E-A947-70E740481C1C}">
                  <a14:useLocalDpi xmlns:a14="http://schemas.microsoft.com/office/drawing/2010/main" val="0"/>
                </a:ext>
              </a:extLst>
            </a:blip>
            <a:srcRect l="12469" t="1518" r="1395" b="19885"/>
            <a:stretch>
              <a:fillRect/>
            </a:stretch>
          </p:blipFill>
          <p:spPr bwMode="auto">
            <a:xfrm>
              <a:off x="4590308" y="-681790"/>
              <a:ext cx="2871536" cy="25827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82" name="Picture 5"/>
            <p:cNvPicPr>
              <a:picLocks noChangeAspect="1"/>
            </p:cNvPicPr>
            <p:nvPr/>
          </p:nvPicPr>
          <p:blipFill>
            <a:blip r:embed="rId4">
              <a:extLst>
                <a:ext uri="{28A0092B-C50C-407E-A947-70E740481C1C}">
                  <a14:useLocalDpi xmlns:a14="http://schemas.microsoft.com/office/drawing/2010/main" val="0"/>
                </a:ext>
              </a:extLst>
            </a:blip>
            <a:srcRect l="10912" t="2159" r="3435" b="19048"/>
            <a:stretch>
              <a:fillRect/>
            </a:stretch>
          </p:blipFill>
          <p:spPr bwMode="auto">
            <a:xfrm>
              <a:off x="1764632" y="1892968"/>
              <a:ext cx="2855494" cy="2566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83" name="Picture 6"/>
            <p:cNvPicPr>
              <a:picLocks noChangeAspect="1"/>
            </p:cNvPicPr>
            <p:nvPr/>
          </p:nvPicPr>
          <p:blipFill>
            <a:blip r:embed="rId5">
              <a:extLst>
                <a:ext uri="{28A0092B-C50C-407E-A947-70E740481C1C}">
                  <a14:useLocalDpi xmlns:a14="http://schemas.microsoft.com/office/drawing/2010/main" val="0"/>
                </a:ext>
              </a:extLst>
            </a:blip>
            <a:srcRect l="9846" t="2345" r="3006" b="18829"/>
            <a:stretch>
              <a:fillRect/>
            </a:stretch>
          </p:blipFill>
          <p:spPr bwMode="auto">
            <a:xfrm>
              <a:off x="1734814" y="-689812"/>
              <a:ext cx="2855494" cy="2582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84" name="Picture 7"/>
            <p:cNvPicPr>
              <a:picLocks noChangeAspect="1"/>
            </p:cNvPicPr>
            <p:nvPr/>
          </p:nvPicPr>
          <p:blipFill>
            <a:blip r:embed="rId6">
              <a:extLst>
                <a:ext uri="{28A0092B-C50C-407E-A947-70E740481C1C}">
                  <a14:useLocalDpi xmlns:a14="http://schemas.microsoft.com/office/drawing/2010/main" val="0"/>
                </a:ext>
              </a:extLst>
            </a:blip>
            <a:srcRect l="10078" t="3026" r="2284" b="17717"/>
            <a:stretch>
              <a:fillRect/>
            </a:stretch>
          </p:blipFill>
          <p:spPr bwMode="auto">
            <a:xfrm>
              <a:off x="7433189" y="-675225"/>
              <a:ext cx="2871538" cy="25667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85" name="Picture 8"/>
            <p:cNvPicPr>
              <a:picLocks noChangeAspect="1"/>
            </p:cNvPicPr>
            <p:nvPr/>
          </p:nvPicPr>
          <p:blipFill>
            <a:blip r:embed="rId7">
              <a:extLst>
                <a:ext uri="{28A0092B-C50C-407E-A947-70E740481C1C}">
                  <a14:useLocalDpi xmlns:a14="http://schemas.microsoft.com/office/drawing/2010/main" val="0"/>
                </a:ext>
              </a:extLst>
            </a:blip>
            <a:srcRect l="12643" t="1117" r="2670" b="19104"/>
            <a:stretch>
              <a:fillRect/>
            </a:stretch>
          </p:blipFill>
          <p:spPr bwMode="auto">
            <a:xfrm>
              <a:off x="4590308" y="1870721"/>
              <a:ext cx="2855496" cy="25988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86" name="Picture 9"/>
            <p:cNvPicPr>
              <a:picLocks noChangeAspect="1"/>
            </p:cNvPicPr>
            <p:nvPr/>
          </p:nvPicPr>
          <p:blipFill>
            <a:blip r:embed="rId8">
              <a:extLst>
                <a:ext uri="{28A0092B-C50C-407E-A947-70E740481C1C}">
                  <a14:useLocalDpi xmlns:a14="http://schemas.microsoft.com/office/drawing/2010/main" val="0"/>
                </a:ext>
              </a:extLst>
            </a:blip>
            <a:srcRect l="10144" t="2383" r="1962" b="18126"/>
            <a:stretch>
              <a:fillRect/>
            </a:stretch>
          </p:blipFill>
          <p:spPr bwMode="auto">
            <a:xfrm>
              <a:off x="7438364" y="1899535"/>
              <a:ext cx="2871537" cy="2566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87" name="Picture 10"/>
            <p:cNvPicPr>
              <a:picLocks noChangeAspect="1"/>
            </p:cNvPicPr>
            <p:nvPr/>
          </p:nvPicPr>
          <p:blipFill>
            <a:blip r:embed="rId9">
              <a:extLst>
                <a:ext uri="{28A0092B-C50C-407E-A947-70E740481C1C}">
                  <a14:useLocalDpi xmlns:a14="http://schemas.microsoft.com/office/drawing/2010/main" val="0"/>
                </a:ext>
              </a:extLst>
            </a:blip>
            <a:srcRect l="9595" t="2365" r="1994" b="17410"/>
            <a:stretch>
              <a:fillRect/>
            </a:stretch>
          </p:blipFill>
          <p:spPr bwMode="auto">
            <a:xfrm>
              <a:off x="7459578" y="4469542"/>
              <a:ext cx="2871537" cy="25827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88" name="Picture 11"/>
            <p:cNvPicPr>
              <a:picLocks noChangeAspect="1"/>
            </p:cNvPicPr>
            <p:nvPr/>
          </p:nvPicPr>
          <p:blipFill>
            <a:blip r:embed="rId10">
              <a:extLst>
                <a:ext uri="{28A0092B-C50C-407E-A947-70E740481C1C}">
                  <a14:useLocalDpi xmlns:a14="http://schemas.microsoft.com/office/drawing/2010/main" val="0"/>
                </a:ext>
              </a:extLst>
            </a:blip>
            <a:srcRect l="4533" b="19963"/>
            <a:stretch>
              <a:fillRect/>
            </a:stretch>
          </p:blipFill>
          <p:spPr bwMode="auto">
            <a:xfrm>
              <a:off x="10344893" y="-652977"/>
              <a:ext cx="6788075" cy="2567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89" name="Picture 12"/>
            <p:cNvPicPr>
              <a:picLocks noChangeAspect="1"/>
            </p:cNvPicPr>
            <p:nvPr/>
          </p:nvPicPr>
          <p:blipFill>
            <a:blip r:embed="rId11">
              <a:extLst>
                <a:ext uri="{28A0092B-C50C-407E-A947-70E740481C1C}">
                  <a14:useLocalDpi xmlns:a14="http://schemas.microsoft.com/office/drawing/2010/main" val="0"/>
                </a:ext>
              </a:extLst>
            </a:blip>
            <a:srcRect l="4263" b="18289"/>
            <a:stretch>
              <a:fillRect/>
            </a:stretch>
          </p:blipFill>
          <p:spPr bwMode="auto">
            <a:xfrm>
              <a:off x="10344891" y="1921782"/>
              <a:ext cx="6788077" cy="25577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90" name="Picture 13"/>
            <p:cNvPicPr>
              <a:picLocks noChangeAspect="1"/>
            </p:cNvPicPr>
            <p:nvPr/>
          </p:nvPicPr>
          <p:blipFill>
            <a:blip r:embed="rId12">
              <a:extLst>
                <a:ext uri="{28A0092B-C50C-407E-A947-70E740481C1C}">
                  <a14:useLocalDpi xmlns:a14="http://schemas.microsoft.com/office/drawing/2010/main" val="0"/>
                </a:ext>
              </a:extLst>
            </a:blip>
            <a:srcRect l="4724" b="18196"/>
            <a:stretch>
              <a:fillRect/>
            </a:stretch>
          </p:blipFill>
          <p:spPr bwMode="auto">
            <a:xfrm>
              <a:off x="10344891" y="4487210"/>
              <a:ext cx="6792795" cy="2555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91" name="Picture 14"/>
            <p:cNvPicPr>
              <a:picLocks noChangeAspect="1"/>
            </p:cNvPicPr>
            <p:nvPr/>
          </p:nvPicPr>
          <p:blipFill>
            <a:blip r:embed="rId5">
              <a:extLst>
                <a:ext uri="{28A0092B-C50C-407E-A947-70E740481C1C}">
                  <a14:useLocalDpi xmlns:a14="http://schemas.microsoft.com/office/drawing/2010/main" val="0"/>
                </a:ext>
              </a:extLst>
            </a:blip>
            <a:srcRect l="9846" t="2345" r="3006" b="18829"/>
            <a:stretch>
              <a:fillRect/>
            </a:stretch>
          </p:blipFill>
          <p:spPr bwMode="auto">
            <a:xfrm>
              <a:off x="1764632" y="4459705"/>
              <a:ext cx="2855494" cy="2582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92" name="Picture 15"/>
            <p:cNvPicPr>
              <a:picLocks noChangeAspect="1"/>
            </p:cNvPicPr>
            <p:nvPr/>
          </p:nvPicPr>
          <p:blipFill>
            <a:blip r:embed="rId7">
              <a:extLst>
                <a:ext uri="{28A0092B-C50C-407E-A947-70E740481C1C}">
                  <a14:useLocalDpi xmlns:a14="http://schemas.microsoft.com/office/drawing/2010/main" val="0"/>
                </a:ext>
              </a:extLst>
            </a:blip>
            <a:srcRect l="12643" t="1117" r="2670" b="19104"/>
            <a:stretch>
              <a:fillRect/>
            </a:stretch>
          </p:blipFill>
          <p:spPr bwMode="auto">
            <a:xfrm>
              <a:off x="4598910" y="4431252"/>
              <a:ext cx="2855496" cy="25988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5363" name="TextBox 18"/>
          <p:cNvSpPr txBox="1">
            <a:spLocks noChangeArrowheads="1"/>
          </p:cNvSpPr>
          <p:nvPr/>
        </p:nvSpPr>
        <p:spPr bwMode="auto">
          <a:xfrm>
            <a:off x="168275" y="959378"/>
            <a:ext cx="237648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sz="2400" b="1" dirty="0"/>
              <a:t>Fishing mortality</a:t>
            </a:r>
          </a:p>
        </p:txBody>
      </p:sp>
      <p:sp>
        <p:nvSpPr>
          <p:cNvPr id="15364" name="TextBox 19"/>
          <p:cNvSpPr txBox="1">
            <a:spLocks noChangeArrowheads="1"/>
          </p:cNvSpPr>
          <p:nvPr/>
        </p:nvSpPr>
        <p:spPr bwMode="auto">
          <a:xfrm>
            <a:off x="2501900" y="973665"/>
            <a:ext cx="191611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sz="2400" b="1"/>
              <a:t>Recruitment</a:t>
            </a:r>
          </a:p>
        </p:txBody>
      </p:sp>
      <p:sp>
        <p:nvSpPr>
          <p:cNvPr id="15365" name="TextBox 20"/>
          <p:cNvSpPr txBox="1">
            <a:spLocks noChangeArrowheads="1"/>
          </p:cNvSpPr>
          <p:nvPr/>
        </p:nvSpPr>
        <p:spPr bwMode="auto">
          <a:xfrm>
            <a:off x="4354513" y="960965"/>
            <a:ext cx="19685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sz="2400" b="1"/>
              <a:t>Mean Length</a:t>
            </a:r>
          </a:p>
        </p:txBody>
      </p:sp>
      <p:sp>
        <p:nvSpPr>
          <p:cNvPr id="15366" name="TextBox 21"/>
          <p:cNvSpPr txBox="1">
            <a:spLocks noChangeArrowheads="1"/>
          </p:cNvSpPr>
          <p:nvPr/>
        </p:nvSpPr>
        <p:spPr bwMode="auto">
          <a:xfrm>
            <a:off x="6807200" y="973665"/>
            <a:ext cx="29686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sz="2400" b="1"/>
              <a:t>Length composition</a:t>
            </a:r>
          </a:p>
        </p:txBody>
      </p:sp>
      <p:sp>
        <p:nvSpPr>
          <p:cNvPr id="15367" name="TextBox 22"/>
          <p:cNvSpPr txBox="1">
            <a:spLocks noChangeArrowheads="1"/>
          </p:cNvSpPr>
          <p:nvPr/>
        </p:nvSpPr>
        <p:spPr bwMode="auto">
          <a:xfrm>
            <a:off x="985838" y="6293378"/>
            <a:ext cx="237648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sz="2400"/>
              <a:t>Year</a:t>
            </a:r>
          </a:p>
        </p:txBody>
      </p:sp>
      <p:sp>
        <p:nvSpPr>
          <p:cNvPr id="15368" name="TextBox 23"/>
          <p:cNvSpPr txBox="1">
            <a:spLocks noChangeArrowheads="1"/>
          </p:cNvSpPr>
          <p:nvPr/>
        </p:nvSpPr>
        <p:spPr bwMode="auto">
          <a:xfrm>
            <a:off x="2901950" y="6288615"/>
            <a:ext cx="23764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sz="2400"/>
              <a:t>Year</a:t>
            </a:r>
          </a:p>
        </p:txBody>
      </p:sp>
      <p:sp>
        <p:nvSpPr>
          <p:cNvPr id="15369" name="TextBox 24"/>
          <p:cNvSpPr txBox="1">
            <a:spLocks noChangeArrowheads="1"/>
          </p:cNvSpPr>
          <p:nvPr/>
        </p:nvSpPr>
        <p:spPr bwMode="auto">
          <a:xfrm>
            <a:off x="4837113" y="6282265"/>
            <a:ext cx="237648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sz="2400"/>
              <a:t>Year</a:t>
            </a:r>
          </a:p>
        </p:txBody>
      </p:sp>
      <p:sp>
        <p:nvSpPr>
          <p:cNvPr id="15370" name="TextBox 25"/>
          <p:cNvSpPr txBox="1">
            <a:spLocks noChangeArrowheads="1"/>
          </p:cNvSpPr>
          <p:nvPr/>
        </p:nvSpPr>
        <p:spPr bwMode="auto">
          <a:xfrm>
            <a:off x="7499350" y="6293378"/>
            <a:ext cx="23780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sz="2400"/>
              <a:t>Length bin</a:t>
            </a:r>
          </a:p>
        </p:txBody>
      </p:sp>
      <p:sp>
        <p:nvSpPr>
          <p:cNvPr id="27" name="Oval 26"/>
          <p:cNvSpPr/>
          <p:nvPr/>
        </p:nvSpPr>
        <p:spPr>
          <a:xfrm>
            <a:off x="5143500" y="2167465"/>
            <a:ext cx="257175" cy="239713"/>
          </a:xfrm>
          <a:prstGeom prst="ellipse">
            <a:avLst/>
          </a:prstGeom>
          <a:solidFill>
            <a:srgbClr val="99003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8" name="Oval 27"/>
          <p:cNvSpPr/>
          <p:nvPr/>
        </p:nvSpPr>
        <p:spPr>
          <a:xfrm>
            <a:off x="5137150" y="3797828"/>
            <a:ext cx="257175" cy="239712"/>
          </a:xfrm>
          <a:prstGeom prst="ellipse">
            <a:avLst/>
          </a:prstGeom>
          <a:solidFill>
            <a:srgbClr val="99003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9" name="Oval 28"/>
          <p:cNvSpPr/>
          <p:nvPr/>
        </p:nvSpPr>
        <p:spPr>
          <a:xfrm>
            <a:off x="5143500" y="5488515"/>
            <a:ext cx="257175" cy="241300"/>
          </a:xfrm>
          <a:prstGeom prst="ellipse">
            <a:avLst/>
          </a:prstGeom>
          <a:solidFill>
            <a:srgbClr val="99003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cxnSp>
        <p:nvCxnSpPr>
          <p:cNvPr id="30" name="Straight Arrow Connector 29"/>
          <p:cNvCxnSpPr/>
          <p:nvPr/>
        </p:nvCxnSpPr>
        <p:spPr>
          <a:xfrm flipH="1">
            <a:off x="9367838" y="1740428"/>
            <a:ext cx="1047750" cy="161925"/>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10326688" y="1049865"/>
            <a:ext cx="1239837" cy="922338"/>
          </a:xfrm>
          <a:prstGeom prst="rect">
            <a:avLst/>
          </a:prstGeom>
          <a:solidFill>
            <a:schemeClr val="bg1">
              <a:lumMod val="85000"/>
            </a:schemeClr>
          </a:solidFill>
          <a:ln>
            <a:solidFill>
              <a:schemeClr val="accent6">
                <a:lumMod val="75000"/>
              </a:schemeClr>
            </a:solidFill>
          </a:ln>
        </p:spPr>
        <p:txBody>
          <a:bodyPr>
            <a:spAutoFit/>
          </a:bodyPr>
          <a:lstStyle/>
          <a:p>
            <a:pPr algn="ctr" eaLnBrk="1" fontAlgn="auto" hangingPunct="1">
              <a:spcBef>
                <a:spcPts val="0"/>
              </a:spcBef>
              <a:spcAft>
                <a:spcPts val="0"/>
              </a:spcAft>
              <a:defRPr/>
            </a:pPr>
            <a:r>
              <a:rPr lang="en-US" dirty="0">
                <a:latin typeface="+mn-lt"/>
              </a:rPr>
              <a:t>Unfished length frequency</a:t>
            </a:r>
            <a:endParaRPr lang="en-US" dirty="0">
              <a:latin typeface="+mn-lt"/>
            </a:endParaRPr>
          </a:p>
        </p:txBody>
      </p:sp>
      <p:cxnSp>
        <p:nvCxnSpPr>
          <p:cNvPr id="32" name="Straight Arrow Connector 31"/>
          <p:cNvCxnSpPr/>
          <p:nvPr/>
        </p:nvCxnSpPr>
        <p:spPr>
          <a:xfrm flipH="1">
            <a:off x="9367838" y="2551640"/>
            <a:ext cx="1212850" cy="80963"/>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10145713" y="3212040"/>
            <a:ext cx="1924050" cy="1200150"/>
          </a:xfrm>
          <a:prstGeom prst="rect">
            <a:avLst/>
          </a:prstGeom>
          <a:solidFill>
            <a:srgbClr val="FAA2CA"/>
          </a:solidFill>
          <a:ln>
            <a:solidFill>
              <a:schemeClr val="accent6">
                <a:lumMod val="75000"/>
              </a:schemeClr>
            </a:solidFill>
          </a:ln>
        </p:spPr>
        <p:txBody>
          <a:bodyPr>
            <a:spAutoFit/>
          </a:bodyPr>
          <a:lstStyle/>
          <a:p>
            <a:pPr algn="ctr" eaLnBrk="1" fontAlgn="auto" hangingPunct="1">
              <a:spcBef>
                <a:spcPts val="0"/>
              </a:spcBef>
              <a:spcAft>
                <a:spcPts val="0"/>
              </a:spcAft>
              <a:defRPr/>
            </a:pPr>
            <a:r>
              <a:rPr lang="en-US" dirty="0">
                <a:latin typeface="+mn-lt"/>
              </a:rPr>
              <a:t>Similar effects on length frequency from recruitment pulse</a:t>
            </a:r>
            <a:endParaRPr lang="en-US" dirty="0">
              <a:latin typeface="+mn-lt"/>
            </a:endParaRPr>
          </a:p>
        </p:txBody>
      </p:sp>
      <p:cxnSp>
        <p:nvCxnSpPr>
          <p:cNvPr id="36" name="Straight Arrow Connector 35"/>
          <p:cNvCxnSpPr>
            <a:stCxn id="33" idx="1"/>
          </p:cNvCxnSpPr>
          <p:nvPr/>
        </p:nvCxnSpPr>
        <p:spPr>
          <a:xfrm flipH="1">
            <a:off x="8678863" y="3812115"/>
            <a:ext cx="1466850" cy="225425"/>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10580688" y="2081740"/>
            <a:ext cx="1317625" cy="922338"/>
          </a:xfrm>
          <a:prstGeom prst="rect">
            <a:avLst/>
          </a:prstGeom>
          <a:solidFill>
            <a:srgbClr val="FAA2CA"/>
          </a:solidFill>
          <a:ln>
            <a:solidFill>
              <a:schemeClr val="accent6">
                <a:lumMod val="75000"/>
              </a:schemeClr>
            </a:solidFill>
          </a:ln>
        </p:spPr>
        <p:txBody>
          <a:bodyPr>
            <a:spAutoFit/>
          </a:bodyPr>
          <a:lstStyle/>
          <a:p>
            <a:pPr algn="ctr" eaLnBrk="1" fontAlgn="auto" hangingPunct="1">
              <a:spcBef>
                <a:spcPts val="0"/>
              </a:spcBef>
              <a:spcAft>
                <a:spcPts val="0"/>
              </a:spcAft>
              <a:defRPr/>
            </a:pPr>
            <a:r>
              <a:rPr lang="en-US" dirty="0">
                <a:latin typeface="+mn-lt"/>
              </a:rPr>
              <a:t>Fished length frequency</a:t>
            </a:r>
            <a:endParaRPr lang="en-US" dirty="0">
              <a:latin typeface="+mn-lt"/>
            </a:endParaRPr>
          </a:p>
        </p:txBody>
      </p:sp>
      <p:sp>
        <p:nvSpPr>
          <p:cNvPr id="34" name="Title 1"/>
          <p:cNvSpPr>
            <a:spLocks noGrp="1"/>
          </p:cNvSpPr>
          <p:nvPr>
            <p:ph type="title"/>
          </p:nvPr>
        </p:nvSpPr>
        <p:spPr>
          <a:xfrm>
            <a:off x="336550" y="-120124"/>
            <a:ext cx="11844338" cy="1325563"/>
          </a:xfrm>
        </p:spPr>
        <p:txBody>
          <a:bodyPr/>
          <a:lstStyle/>
          <a:p>
            <a:r>
              <a:rPr lang="en-US" altLang="en-US" sz="2800" dirty="0" smtClean="0">
                <a:latin typeface="Helvetica" panose="020B0504020202030204" pitchFamily="34" charset="0"/>
              </a:rPr>
              <a:t>Time-variation</a:t>
            </a:r>
            <a:br>
              <a:rPr lang="en-US" altLang="en-US" sz="2800" dirty="0" smtClean="0">
                <a:latin typeface="Helvetica" panose="020B0504020202030204" pitchFamily="34" charset="0"/>
              </a:rPr>
            </a:br>
            <a:r>
              <a:rPr lang="en-US" altLang="en-US" sz="2800" dirty="0" smtClean="0">
                <a:latin typeface="Helvetica" panose="020B0504020202030204" pitchFamily="34" charset="0"/>
              </a:rPr>
              <a:t>More </a:t>
            </a:r>
            <a:r>
              <a:rPr lang="en-US" altLang="en-US" sz="2800" dirty="0" smtClean="0">
                <a:latin typeface="Helvetica" panose="020B0504020202030204" pitchFamily="34" charset="0"/>
              </a:rPr>
              <a:t>small fish relative to big fish: recruitment pulse or fishing mortality?</a:t>
            </a:r>
          </a:p>
        </p:txBody>
      </p:sp>
    </p:spTree>
    <p:extLst>
      <p:ext uri="{BB962C8B-B14F-4D97-AF65-F5344CB8AC3E}">
        <p14:creationId xmlns:p14="http://schemas.microsoft.com/office/powerpoint/2010/main" val="12286882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51661" y="1439506"/>
            <a:ext cx="5600700" cy="4968537"/>
          </a:xfrm>
        </p:spPr>
        <p:txBody>
          <a:bodyPr/>
          <a:lstStyle/>
          <a:p>
            <a:r>
              <a:rPr lang="en-US" dirty="0" smtClean="0"/>
              <a:t>All </a:t>
            </a:r>
            <a:r>
              <a:rPr lang="en-US" dirty="0" smtClean="0"/>
              <a:t>length-based assessment methods for data-limited fisheries </a:t>
            </a:r>
            <a:r>
              <a:rPr lang="en-US" dirty="0" smtClean="0"/>
              <a:t>assume that growth is constant across the harvested area</a:t>
            </a:r>
          </a:p>
          <a:p>
            <a:pPr marL="0" indent="0">
              <a:buNone/>
            </a:pPr>
            <a:endParaRPr lang="en-US" sz="1050" dirty="0" smtClean="0"/>
          </a:p>
          <a:p>
            <a:pPr marL="0" indent="0">
              <a:buNone/>
            </a:pPr>
            <a:r>
              <a:rPr lang="en-US" dirty="0" smtClean="0"/>
              <a:t>Coral reef fisheries – landings from one trip may come from many different reef areas</a:t>
            </a:r>
          </a:p>
        </p:txBody>
      </p:sp>
      <p:grpSp>
        <p:nvGrpSpPr>
          <p:cNvPr id="5" name="Group 4"/>
          <p:cNvGrpSpPr/>
          <p:nvPr/>
        </p:nvGrpSpPr>
        <p:grpSpPr>
          <a:xfrm>
            <a:off x="7106135" y="1012582"/>
            <a:ext cx="4582583" cy="5247537"/>
            <a:chOff x="1394886" y="1102782"/>
            <a:chExt cx="4582583" cy="5247537"/>
          </a:xfrm>
        </p:grpSpPr>
        <p:pic>
          <p:nvPicPr>
            <p:cNvPr id="6" name="Picture 5"/>
            <p:cNvPicPr>
              <a:picLocks noChangeAspect="1"/>
            </p:cNvPicPr>
            <p:nvPr/>
          </p:nvPicPr>
          <p:blipFill>
            <a:blip r:embed="rId2"/>
            <a:stretch>
              <a:fillRect/>
            </a:stretch>
          </p:blipFill>
          <p:spPr>
            <a:xfrm>
              <a:off x="1394886" y="1102782"/>
              <a:ext cx="4514850" cy="2739928"/>
            </a:xfrm>
            <a:prstGeom prst="rect">
              <a:avLst/>
            </a:prstGeom>
          </p:spPr>
        </p:pic>
        <p:pic>
          <p:nvPicPr>
            <p:cNvPr id="7" name="Picture 6"/>
            <p:cNvPicPr>
              <a:picLocks noChangeAspect="1"/>
            </p:cNvPicPr>
            <p:nvPr/>
          </p:nvPicPr>
          <p:blipFill>
            <a:blip r:embed="rId3"/>
            <a:stretch>
              <a:fillRect/>
            </a:stretch>
          </p:blipFill>
          <p:spPr>
            <a:xfrm>
              <a:off x="1394886" y="3524248"/>
              <a:ext cx="4582583" cy="2826071"/>
            </a:xfrm>
            <a:prstGeom prst="rect">
              <a:avLst/>
            </a:prstGeom>
          </p:spPr>
        </p:pic>
      </p:grpSp>
      <p:sp>
        <p:nvSpPr>
          <p:cNvPr id="8" name="TextBox 7"/>
          <p:cNvSpPr txBox="1"/>
          <p:nvPr/>
        </p:nvSpPr>
        <p:spPr>
          <a:xfrm>
            <a:off x="10149902" y="993153"/>
            <a:ext cx="3208866" cy="646331"/>
          </a:xfrm>
          <a:prstGeom prst="rect">
            <a:avLst/>
          </a:prstGeom>
          <a:noFill/>
        </p:spPr>
        <p:txBody>
          <a:bodyPr wrap="square" rtlCol="0">
            <a:spAutoFit/>
          </a:bodyPr>
          <a:lstStyle/>
          <a:p>
            <a:r>
              <a:rPr lang="en-US" dirty="0" smtClean="0"/>
              <a:t>Unfished </a:t>
            </a:r>
          </a:p>
          <a:p>
            <a:r>
              <a:rPr lang="en-US" dirty="0" err="1" smtClean="0"/>
              <a:t>Linf</a:t>
            </a:r>
            <a:r>
              <a:rPr lang="en-US" dirty="0" smtClean="0"/>
              <a:t> = 30 cm</a:t>
            </a:r>
            <a:endParaRPr lang="en-US" dirty="0"/>
          </a:p>
        </p:txBody>
      </p:sp>
      <p:sp>
        <p:nvSpPr>
          <p:cNvPr id="9" name="TextBox 8"/>
          <p:cNvSpPr txBox="1"/>
          <p:nvPr/>
        </p:nvSpPr>
        <p:spPr>
          <a:xfrm>
            <a:off x="10149902" y="3737784"/>
            <a:ext cx="3208866" cy="646331"/>
          </a:xfrm>
          <a:prstGeom prst="rect">
            <a:avLst/>
          </a:prstGeom>
          <a:noFill/>
        </p:spPr>
        <p:txBody>
          <a:bodyPr wrap="square" rtlCol="0">
            <a:spAutoFit/>
          </a:bodyPr>
          <a:lstStyle/>
          <a:p>
            <a:r>
              <a:rPr lang="en-US" dirty="0" smtClean="0"/>
              <a:t>Fished</a:t>
            </a:r>
          </a:p>
          <a:p>
            <a:r>
              <a:rPr lang="en-US" dirty="0" err="1" smtClean="0"/>
              <a:t>Linf</a:t>
            </a:r>
            <a:r>
              <a:rPr lang="en-US" dirty="0" smtClean="0"/>
              <a:t> = 35 cm</a:t>
            </a:r>
            <a:endParaRPr lang="en-US" dirty="0"/>
          </a:p>
        </p:txBody>
      </p:sp>
      <p:sp>
        <p:nvSpPr>
          <p:cNvPr id="10" name="TextBox 9"/>
          <p:cNvSpPr txBox="1"/>
          <p:nvPr/>
        </p:nvSpPr>
        <p:spPr>
          <a:xfrm rot="16200000">
            <a:off x="4578800" y="3249382"/>
            <a:ext cx="4685338" cy="369332"/>
          </a:xfrm>
          <a:prstGeom prst="rect">
            <a:avLst/>
          </a:prstGeom>
          <a:noFill/>
        </p:spPr>
        <p:txBody>
          <a:bodyPr wrap="square" rtlCol="0">
            <a:spAutoFit/>
          </a:bodyPr>
          <a:lstStyle/>
          <a:p>
            <a:r>
              <a:rPr lang="en-US" dirty="0" smtClean="0"/>
              <a:t>Proportion of lengths in vulnerable population</a:t>
            </a:r>
            <a:endParaRPr lang="en-US" dirty="0"/>
          </a:p>
        </p:txBody>
      </p:sp>
      <p:sp>
        <p:nvSpPr>
          <p:cNvPr id="11" name="TextBox 10"/>
          <p:cNvSpPr txBox="1"/>
          <p:nvPr/>
        </p:nvSpPr>
        <p:spPr>
          <a:xfrm>
            <a:off x="8888334" y="6173976"/>
            <a:ext cx="4685338" cy="369332"/>
          </a:xfrm>
          <a:prstGeom prst="rect">
            <a:avLst/>
          </a:prstGeom>
          <a:noFill/>
        </p:spPr>
        <p:txBody>
          <a:bodyPr wrap="square" rtlCol="0">
            <a:spAutoFit/>
          </a:bodyPr>
          <a:lstStyle/>
          <a:p>
            <a:r>
              <a:rPr lang="en-US" dirty="0" smtClean="0"/>
              <a:t>Length bin</a:t>
            </a:r>
            <a:endParaRPr lang="en-US" dirty="0"/>
          </a:p>
        </p:txBody>
      </p:sp>
      <p:sp>
        <p:nvSpPr>
          <p:cNvPr id="14" name="Title 1"/>
          <p:cNvSpPr txBox="1">
            <a:spLocks/>
          </p:cNvSpPr>
          <p:nvPr/>
        </p:nvSpPr>
        <p:spPr>
          <a:xfrm>
            <a:off x="336550" y="-120124"/>
            <a:ext cx="11844338"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sz="2800" smtClean="0">
                <a:latin typeface="Helvetica" panose="020B0504020202030204" pitchFamily="34" charset="0"/>
              </a:rPr>
              <a:t>Space-variation</a:t>
            </a:r>
            <a:br>
              <a:rPr lang="en-US" altLang="en-US" sz="2800" smtClean="0">
                <a:latin typeface="Helvetica" panose="020B0504020202030204" pitchFamily="34" charset="0"/>
              </a:rPr>
            </a:br>
            <a:r>
              <a:rPr lang="en-US" altLang="en-US" sz="2800" smtClean="0">
                <a:latin typeface="Helvetica" panose="020B0504020202030204" pitchFamily="34" charset="0"/>
              </a:rPr>
              <a:t>Differences in growth between areas?</a:t>
            </a:r>
            <a:endParaRPr lang="en-US" altLang="en-US" sz="2800" dirty="0">
              <a:latin typeface="Helvetica" panose="020B0504020202030204" pitchFamily="34" charset="0"/>
            </a:endParaRPr>
          </a:p>
        </p:txBody>
      </p:sp>
    </p:spTree>
    <p:extLst>
      <p:ext uri="{BB962C8B-B14F-4D97-AF65-F5344CB8AC3E}">
        <p14:creationId xmlns:p14="http://schemas.microsoft.com/office/powerpoint/2010/main" val="119109208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05461"/>
            <a:ext cx="10515600" cy="1325563"/>
          </a:xfrm>
        </p:spPr>
        <p:txBody>
          <a:bodyPr/>
          <a:lstStyle/>
          <a:p>
            <a:r>
              <a:rPr lang="en-US" dirty="0" smtClean="0"/>
              <a:t>Kenyan coral reef fishery data</a:t>
            </a:r>
            <a:endParaRPr lang="en-US" dirty="0"/>
          </a:p>
        </p:txBody>
      </p:sp>
      <p:sp>
        <p:nvSpPr>
          <p:cNvPr id="3" name="Content Placeholder 2"/>
          <p:cNvSpPr>
            <a:spLocks noGrp="1"/>
          </p:cNvSpPr>
          <p:nvPr>
            <p:ph idx="1"/>
          </p:nvPr>
        </p:nvSpPr>
        <p:spPr>
          <a:xfrm>
            <a:off x="3952875" y="1062256"/>
            <a:ext cx="7277100" cy="3881220"/>
          </a:xfrm>
        </p:spPr>
        <p:txBody>
          <a:bodyPr>
            <a:normAutofit/>
          </a:bodyPr>
          <a:lstStyle/>
          <a:p>
            <a:pPr marL="0" indent="0">
              <a:buNone/>
            </a:pPr>
            <a:r>
              <a:rPr lang="en-US" dirty="0" smtClean="0"/>
              <a:t>Wildlife Conservation Society</a:t>
            </a:r>
          </a:p>
          <a:p>
            <a:r>
              <a:rPr lang="en-US" dirty="0" smtClean="0"/>
              <a:t>Length measurements at 23 landing sites</a:t>
            </a:r>
          </a:p>
          <a:p>
            <a:r>
              <a:rPr lang="en-US" dirty="0" smtClean="0"/>
              <a:t>Approximately 21 data collection periods over 15 years</a:t>
            </a:r>
          </a:p>
          <a:p>
            <a:r>
              <a:rPr lang="en-US" dirty="0" smtClean="0"/>
              <a:t>297 species in 77 taxonomic families</a:t>
            </a:r>
          </a:p>
          <a:p>
            <a:endParaRPr lang="en-US" dirty="0"/>
          </a:p>
          <a:p>
            <a:pPr marL="0" indent="0">
              <a:buNone/>
            </a:pPr>
            <a:r>
              <a:rPr lang="en-US" dirty="0" smtClean="0"/>
              <a:t>Plan: Estimate stock status for top 3 commercially valuable species (60% of catch)</a:t>
            </a:r>
          </a:p>
        </p:txBody>
      </p:sp>
      <p:pic>
        <p:nvPicPr>
          <p:cNvPr id="4" name="Picture 3"/>
          <p:cNvPicPr>
            <a:picLocks noChangeAspect="1"/>
          </p:cNvPicPr>
          <p:nvPr/>
        </p:nvPicPr>
        <p:blipFill>
          <a:blip r:embed="rId2"/>
          <a:stretch>
            <a:fillRect/>
          </a:stretch>
        </p:blipFill>
        <p:spPr>
          <a:xfrm>
            <a:off x="161924" y="938430"/>
            <a:ext cx="3552826" cy="5798141"/>
          </a:xfrm>
          <a:prstGeom prst="rect">
            <a:avLst/>
          </a:prstGeom>
        </p:spPr>
      </p:pic>
      <p:sp>
        <p:nvSpPr>
          <p:cNvPr id="5" name="Content Placeholder 2"/>
          <p:cNvSpPr txBox="1">
            <a:spLocks/>
          </p:cNvSpPr>
          <p:nvPr/>
        </p:nvSpPr>
        <p:spPr>
          <a:xfrm>
            <a:off x="4048409" y="5222095"/>
            <a:ext cx="7277100" cy="151447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smtClean="0">
                <a:solidFill>
                  <a:schemeClr val="accent2"/>
                </a:solidFill>
              </a:rPr>
              <a:t>But h</a:t>
            </a:r>
            <a:r>
              <a:rPr lang="en-US" dirty="0" smtClean="0">
                <a:solidFill>
                  <a:schemeClr val="accent2"/>
                </a:solidFill>
              </a:rPr>
              <a:t>ow important is it to account for spatial variation in growth </a:t>
            </a:r>
            <a:r>
              <a:rPr lang="en-US" dirty="0" smtClean="0">
                <a:solidFill>
                  <a:schemeClr val="accent2"/>
                </a:solidFill>
              </a:rPr>
              <a:t>for these species</a:t>
            </a:r>
            <a:r>
              <a:rPr lang="en-US" dirty="0" smtClean="0">
                <a:solidFill>
                  <a:schemeClr val="accent2"/>
                </a:solidFill>
              </a:rPr>
              <a:t>?</a:t>
            </a:r>
          </a:p>
          <a:p>
            <a:pPr marL="0" indent="0">
              <a:buNone/>
            </a:pPr>
            <a:r>
              <a:rPr lang="en-US" dirty="0" smtClean="0">
                <a:solidFill>
                  <a:schemeClr val="accent5"/>
                </a:solidFill>
                <a:sym typeface="Wingdings" panose="05000000000000000000" pitchFamily="2" charset="2"/>
              </a:rPr>
              <a:t> Test via simulation</a:t>
            </a:r>
            <a:endParaRPr lang="en-US" dirty="0">
              <a:solidFill>
                <a:schemeClr val="accent5"/>
              </a:solidFill>
            </a:endParaRPr>
          </a:p>
        </p:txBody>
      </p:sp>
    </p:spTree>
    <p:extLst>
      <p:ext uri="{BB962C8B-B14F-4D97-AF65-F5344CB8AC3E}">
        <p14:creationId xmlns:p14="http://schemas.microsoft.com/office/powerpoint/2010/main" val="838651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212558" y="-409199"/>
            <a:ext cx="11217442" cy="168939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smtClean="0">
                <a:solidFill>
                  <a:schemeClr val="accent6">
                    <a:lumMod val="75000"/>
                  </a:schemeClr>
                </a:solidFill>
                <a:latin typeface="Helvetica" panose="020B0504020202030204" pitchFamily="34" charset="0"/>
              </a:rPr>
              <a:t>Operating model 1: No spatial process on asymptotic length</a:t>
            </a:r>
            <a:endParaRPr lang="en-US" sz="2800" dirty="0">
              <a:latin typeface="Helvetica" panose="020B0504020202030204" pitchFamily="34" charset="0"/>
            </a:endParaRPr>
          </a:p>
        </p:txBody>
      </p:sp>
      <p:sp>
        <p:nvSpPr>
          <p:cNvPr id="7" name="Rectangle 6"/>
          <p:cNvSpPr/>
          <p:nvPr/>
        </p:nvSpPr>
        <p:spPr>
          <a:xfrm>
            <a:off x="433137" y="978568"/>
            <a:ext cx="6513095" cy="3128940"/>
          </a:xfrm>
          <a:prstGeom prst="rect">
            <a:avLst/>
          </a:prstGeom>
          <a:noFill/>
          <a:ln w="38100">
            <a:solidFill>
              <a:schemeClr val="accent4"/>
            </a:solidFill>
          </a:ln>
        </p:spPr>
        <p:style>
          <a:lnRef idx="2">
            <a:schemeClr val="accent2">
              <a:shade val="50000"/>
            </a:schemeClr>
          </a:lnRef>
          <a:fillRef idx="1">
            <a:schemeClr val="accent2"/>
          </a:fillRef>
          <a:effectRef idx="0">
            <a:schemeClr val="accent2"/>
          </a:effectRef>
          <a:fontRef idx="minor">
            <a:schemeClr val="lt1"/>
          </a:fontRef>
        </p:style>
        <p:txBody>
          <a:bodyPr rtlCol="0" anchor="t"/>
          <a:lstStyle/>
          <a:p>
            <a:pPr algn="ctr"/>
            <a:r>
              <a:rPr lang="en-US" sz="2400" b="1" dirty="0" smtClean="0">
                <a:solidFill>
                  <a:schemeClr val="accent6">
                    <a:lumMod val="50000"/>
                  </a:schemeClr>
                </a:solidFill>
                <a:latin typeface="Helvetica" panose="020B0504020202030204" pitchFamily="34" charset="0"/>
              </a:rPr>
              <a:t>Create “true” population</a:t>
            </a:r>
            <a:endParaRPr lang="en-US" sz="2400" b="1" dirty="0">
              <a:solidFill>
                <a:schemeClr val="accent6">
                  <a:lumMod val="50000"/>
                </a:schemeClr>
              </a:solidFill>
              <a:latin typeface="Helvetica" panose="020B0504020202030204" pitchFamily="34" charset="0"/>
            </a:endParaRPr>
          </a:p>
        </p:txBody>
      </p:sp>
      <p:pic>
        <p:nvPicPr>
          <p:cNvPr id="22" name="Picture 21"/>
          <p:cNvPicPr>
            <a:picLocks noChangeAspect="1"/>
          </p:cNvPicPr>
          <p:nvPr/>
        </p:nvPicPr>
        <p:blipFill>
          <a:blip r:embed="rId3"/>
          <a:stretch>
            <a:fillRect/>
          </a:stretch>
        </p:blipFill>
        <p:spPr>
          <a:xfrm>
            <a:off x="545432" y="1422379"/>
            <a:ext cx="2695073" cy="2685128"/>
          </a:xfrm>
          <a:prstGeom prst="rect">
            <a:avLst/>
          </a:prstGeom>
        </p:spPr>
      </p:pic>
      <p:sp>
        <p:nvSpPr>
          <p:cNvPr id="23" name="TextBox 22"/>
          <p:cNvSpPr txBox="1"/>
          <p:nvPr/>
        </p:nvSpPr>
        <p:spPr>
          <a:xfrm>
            <a:off x="1511972" y="1475819"/>
            <a:ext cx="2205785" cy="707886"/>
          </a:xfrm>
          <a:prstGeom prst="rect">
            <a:avLst/>
          </a:prstGeom>
          <a:noFill/>
        </p:spPr>
        <p:txBody>
          <a:bodyPr wrap="square" rtlCol="0">
            <a:spAutoFit/>
          </a:bodyPr>
          <a:lstStyle/>
          <a:p>
            <a:pPr algn="ctr"/>
            <a:r>
              <a:rPr lang="en-US" sz="2000" dirty="0" smtClean="0"/>
              <a:t>True fishing mortality</a:t>
            </a:r>
            <a:endParaRPr lang="en-US" sz="2000" dirty="0"/>
          </a:p>
        </p:txBody>
      </p:sp>
      <p:sp>
        <p:nvSpPr>
          <p:cNvPr id="24" name="TextBox 23"/>
          <p:cNvSpPr txBox="1"/>
          <p:nvPr/>
        </p:nvSpPr>
        <p:spPr>
          <a:xfrm>
            <a:off x="1876930" y="2716085"/>
            <a:ext cx="1475871" cy="707886"/>
          </a:xfrm>
          <a:prstGeom prst="rect">
            <a:avLst/>
          </a:prstGeom>
          <a:noFill/>
        </p:spPr>
        <p:txBody>
          <a:bodyPr wrap="square" rtlCol="0">
            <a:spAutoFit/>
          </a:bodyPr>
          <a:lstStyle/>
          <a:p>
            <a:pPr algn="ctr"/>
            <a:r>
              <a:rPr lang="en-US" sz="2000" dirty="0" smtClean="0"/>
              <a:t>True recruitment</a:t>
            </a:r>
            <a:endParaRPr lang="en-US" sz="2000" dirty="0"/>
          </a:p>
        </p:txBody>
      </p:sp>
      <p:sp>
        <p:nvSpPr>
          <p:cNvPr id="25" name="Rectangle 24"/>
          <p:cNvSpPr/>
          <p:nvPr/>
        </p:nvSpPr>
        <p:spPr>
          <a:xfrm>
            <a:off x="561474" y="1446811"/>
            <a:ext cx="2695073" cy="2660696"/>
          </a:xfrm>
          <a:prstGeom prst="rect">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Straight Arrow Connector 26"/>
          <p:cNvCxnSpPr>
            <a:stCxn id="25" idx="3"/>
          </p:cNvCxnSpPr>
          <p:nvPr/>
        </p:nvCxnSpPr>
        <p:spPr>
          <a:xfrm>
            <a:off x="3256547" y="2777159"/>
            <a:ext cx="934456" cy="0"/>
          </a:xfrm>
          <a:prstGeom prst="straightConnector1">
            <a:avLst/>
          </a:prstGeom>
          <a:ln w="762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35" name="Rectangle 34"/>
          <p:cNvSpPr/>
          <p:nvPr/>
        </p:nvSpPr>
        <p:spPr>
          <a:xfrm>
            <a:off x="4191003" y="1715289"/>
            <a:ext cx="2632912" cy="2001592"/>
          </a:xfrm>
          <a:prstGeom prst="rect">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accent6">
                    <a:lumMod val="50000"/>
                  </a:schemeClr>
                </a:solidFill>
                <a:latin typeface="Helvetica" panose="020B0504020202030204" pitchFamily="34" charset="0"/>
              </a:rPr>
              <a:t>Age-structured dynamics</a:t>
            </a:r>
            <a:endParaRPr lang="en-US" sz="2400" dirty="0">
              <a:solidFill>
                <a:schemeClr val="accent6">
                  <a:lumMod val="50000"/>
                </a:schemeClr>
              </a:solidFill>
              <a:latin typeface="Helvetica" panose="020B0504020202030204" pitchFamily="34" charset="0"/>
            </a:endParaRPr>
          </a:p>
        </p:txBody>
      </p:sp>
      <p:sp>
        <p:nvSpPr>
          <p:cNvPr id="38" name="Rectangle 37"/>
          <p:cNvSpPr/>
          <p:nvPr/>
        </p:nvSpPr>
        <p:spPr>
          <a:xfrm>
            <a:off x="7184867" y="978568"/>
            <a:ext cx="4858747" cy="3128940"/>
          </a:xfrm>
          <a:prstGeom prst="rect">
            <a:avLst/>
          </a:prstGeom>
          <a:noFill/>
          <a:ln w="38100">
            <a:solidFill>
              <a:schemeClr val="accent2"/>
            </a:solidFill>
          </a:ln>
        </p:spPr>
        <p:style>
          <a:lnRef idx="2">
            <a:schemeClr val="accent2">
              <a:shade val="50000"/>
            </a:schemeClr>
          </a:lnRef>
          <a:fillRef idx="1">
            <a:schemeClr val="accent2"/>
          </a:fillRef>
          <a:effectRef idx="0">
            <a:schemeClr val="accent2"/>
          </a:effectRef>
          <a:fontRef idx="minor">
            <a:schemeClr val="lt1"/>
          </a:fontRef>
        </p:style>
        <p:txBody>
          <a:bodyPr rtlCol="0" anchor="t"/>
          <a:lstStyle/>
          <a:p>
            <a:pPr algn="ctr"/>
            <a:r>
              <a:rPr lang="en-US" sz="2400" b="1" dirty="0" smtClean="0">
                <a:solidFill>
                  <a:schemeClr val="accent6">
                    <a:lumMod val="50000"/>
                  </a:schemeClr>
                </a:solidFill>
                <a:latin typeface="Helvetica" panose="020B0504020202030204" pitchFamily="34" charset="0"/>
              </a:rPr>
              <a:t>Sample the “true” population</a:t>
            </a:r>
            <a:endParaRPr lang="en-US" sz="2400" b="1" dirty="0">
              <a:solidFill>
                <a:schemeClr val="accent6">
                  <a:lumMod val="50000"/>
                </a:schemeClr>
              </a:solidFill>
              <a:latin typeface="Helvetica" panose="020B0504020202030204" pitchFamily="34" charset="0"/>
            </a:endParaRPr>
          </a:p>
        </p:txBody>
      </p:sp>
      <p:cxnSp>
        <p:nvCxnSpPr>
          <p:cNvPr id="40" name="Straight Arrow Connector 39"/>
          <p:cNvCxnSpPr>
            <a:stCxn id="35" idx="3"/>
          </p:cNvCxnSpPr>
          <p:nvPr/>
        </p:nvCxnSpPr>
        <p:spPr>
          <a:xfrm>
            <a:off x="6823915" y="2716085"/>
            <a:ext cx="838202" cy="0"/>
          </a:xfrm>
          <a:prstGeom prst="straightConnector1">
            <a:avLst/>
          </a:prstGeom>
          <a:ln w="76200">
            <a:solidFill>
              <a:schemeClr val="accent2"/>
            </a:solidFill>
            <a:prstDash val="solid"/>
            <a:tailEnd type="triangle"/>
          </a:ln>
        </p:spPr>
        <p:style>
          <a:lnRef idx="1">
            <a:schemeClr val="accent1"/>
          </a:lnRef>
          <a:fillRef idx="0">
            <a:schemeClr val="accent1"/>
          </a:fillRef>
          <a:effectRef idx="0">
            <a:schemeClr val="accent1"/>
          </a:effectRef>
          <a:fontRef idx="minor">
            <a:schemeClr val="tx1"/>
          </a:fontRef>
        </p:style>
      </p:cxnSp>
      <p:pic>
        <p:nvPicPr>
          <p:cNvPr id="46" name="Picture 45"/>
          <p:cNvPicPr>
            <a:picLocks noChangeAspect="1"/>
          </p:cNvPicPr>
          <p:nvPr/>
        </p:nvPicPr>
        <p:blipFill rotWithShape="1">
          <a:blip r:embed="rId4"/>
          <a:srcRect l="4724" b="18196"/>
          <a:stretch/>
        </p:blipFill>
        <p:spPr>
          <a:xfrm>
            <a:off x="8223592" y="1475819"/>
            <a:ext cx="2752245" cy="962581"/>
          </a:xfrm>
          <a:prstGeom prst="rect">
            <a:avLst/>
          </a:prstGeom>
        </p:spPr>
      </p:pic>
      <p:sp>
        <p:nvSpPr>
          <p:cNvPr id="47" name="Rectangle 46"/>
          <p:cNvSpPr/>
          <p:nvPr/>
        </p:nvSpPr>
        <p:spPr>
          <a:xfrm>
            <a:off x="7662116" y="2504473"/>
            <a:ext cx="4241125" cy="1603034"/>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accent6">
                    <a:lumMod val="50000"/>
                  </a:schemeClr>
                </a:solidFill>
                <a:latin typeface="Helvetica" panose="020B0504020202030204" pitchFamily="34" charset="0"/>
              </a:rPr>
              <a:t>Length composition </a:t>
            </a:r>
            <a:r>
              <a:rPr lang="en-US" sz="2400" dirty="0" smtClean="0">
                <a:solidFill>
                  <a:schemeClr val="accent6">
                    <a:lumMod val="50000"/>
                  </a:schemeClr>
                </a:solidFill>
                <a:latin typeface="Helvetica" panose="020B0504020202030204" pitchFamily="34" charset="0"/>
              </a:rPr>
              <a:t>~ growth (incl. variation), selectivity, abundance at age </a:t>
            </a:r>
            <a:endParaRPr lang="en-US" sz="2400" dirty="0">
              <a:solidFill>
                <a:schemeClr val="accent6">
                  <a:lumMod val="50000"/>
                </a:schemeClr>
              </a:solidFill>
              <a:latin typeface="Helvetica" panose="020B0504020202030204" pitchFamily="34" charset="0"/>
            </a:endParaRPr>
          </a:p>
        </p:txBody>
      </p:sp>
    </p:spTree>
    <p:extLst>
      <p:ext uri="{BB962C8B-B14F-4D97-AF65-F5344CB8AC3E}">
        <p14:creationId xmlns:p14="http://schemas.microsoft.com/office/powerpoint/2010/main" val="291746520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212558" y="-409199"/>
            <a:ext cx="11217442" cy="168939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smtClean="0">
                <a:solidFill>
                  <a:schemeClr val="accent2"/>
                </a:solidFill>
                <a:latin typeface="Helvetica" panose="020B0504020202030204" pitchFamily="34" charset="0"/>
              </a:rPr>
              <a:t>Operating model 2: Add 1D spatial process on asymptotic length</a:t>
            </a:r>
            <a:endParaRPr lang="en-US" sz="2800" dirty="0">
              <a:solidFill>
                <a:schemeClr val="accent2"/>
              </a:solidFill>
              <a:latin typeface="Helvetica" panose="020B0504020202030204" pitchFamily="34" charset="0"/>
            </a:endParaRPr>
          </a:p>
        </p:txBody>
      </p:sp>
      <p:sp>
        <p:nvSpPr>
          <p:cNvPr id="7" name="Rectangle 6"/>
          <p:cNvSpPr/>
          <p:nvPr/>
        </p:nvSpPr>
        <p:spPr>
          <a:xfrm>
            <a:off x="0" y="978568"/>
            <a:ext cx="6513095" cy="3128940"/>
          </a:xfrm>
          <a:prstGeom prst="rect">
            <a:avLst/>
          </a:prstGeom>
          <a:noFill/>
          <a:ln w="38100">
            <a:solidFill>
              <a:schemeClr val="accent4"/>
            </a:solidFill>
          </a:ln>
        </p:spPr>
        <p:style>
          <a:lnRef idx="2">
            <a:schemeClr val="accent2">
              <a:shade val="50000"/>
            </a:schemeClr>
          </a:lnRef>
          <a:fillRef idx="1">
            <a:schemeClr val="accent2"/>
          </a:fillRef>
          <a:effectRef idx="0">
            <a:schemeClr val="accent2"/>
          </a:effectRef>
          <a:fontRef idx="minor">
            <a:schemeClr val="lt1"/>
          </a:fontRef>
        </p:style>
        <p:txBody>
          <a:bodyPr rtlCol="0" anchor="t"/>
          <a:lstStyle/>
          <a:p>
            <a:pPr algn="ctr"/>
            <a:r>
              <a:rPr lang="en-US" sz="2400" b="1" dirty="0" smtClean="0">
                <a:solidFill>
                  <a:schemeClr val="accent6">
                    <a:lumMod val="50000"/>
                  </a:schemeClr>
                </a:solidFill>
                <a:latin typeface="Helvetica" panose="020B0504020202030204" pitchFamily="34" charset="0"/>
              </a:rPr>
              <a:t>Create “true” population</a:t>
            </a:r>
            <a:endParaRPr lang="en-US" sz="2400" b="1" dirty="0">
              <a:solidFill>
                <a:schemeClr val="accent6">
                  <a:lumMod val="50000"/>
                </a:schemeClr>
              </a:solidFill>
              <a:latin typeface="Helvetica" panose="020B0504020202030204" pitchFamily="34" charset="0"/>
            </a:endParaRPr>
          </a:p>
        </p:txBody>
      </p:sp>
      <p:pic>
        <p:nvPicPr>
          <p:cNvPr id="22" name="Picture 21"/>
          <p:cNvPicPr>
            <a:picLocks noChangeAspect="1"/>
          </p:cNvPicPr>
          <p:nvPr/>
        </p:nvPicPr>
        <p:blipFill>
          <a:blip r:embed="rId3"/>
          <a:stretch>
            <a:fillRect/>
          </a:stretch>
        </p:blipFill>
        <p:spPr>
          <a:xfrm>
            <a:off x="161911" y="1506621"/>
            <a:ext cx="2621389" cy="1270538"/>
          </a:xfrm>
          <a:prstGeom prst="rect">
            <a:avLst/>
          </a:prstGeom>
        </p:spPr>
      </p:pic>
      <p:sp>
        <p:nvSpPr>
          <p:cNvPr id="23" name="TextBox 22"/>
          <p:cNvSpPr txBox="1"/>
          <p:nvPr/>
        </p:nvSpPr>
        <p:spPr>
          <a:xfrm>
            <a:off x="982580" y="1434004"/>
            <a:ext cx="2205785" cy="707886"/>
          </a:xfrm>
          <a:prstGeom prst="rect">
            <a:avLst/>
          </a:prstGeom>
          <a:noFill/>
        </p:spPr>
        <p:txBody>
          <a:bodyPr wrap="square" rtlCol="0">
            <a:spAutoFit/>
          </a:bodyPr>
          <a:lstStyle/>
          <a:p>
            <a:pPr algn="ctr"/>
            <a:r>
              <a:rPr lang="en-US" sz="2000" dirty="0" smtClean="0"/>
              <a:t>True fishing mortality</a:t>
            </a:r>
            <a:endParaRPr lang="en-US" sz="2000" dirty="0"/>
          </a:p>
        </p:txBody>
      </p:sp>
      <p:sp>
        <p:nvSpPr>
          <p:cNvPr id="24" name="TextBox 23"/>
          <p:cNvSpPr txBox="1"/>
          <p:nvPr/>
        </p:nvSpPr>
        <p:spPr>
          <a:xfrm>
            <a:off x="1347538" y="2053872"/>
            <a:ext cx="1475871" cy="707886"/>
          </a:xfrm>
          <a:prstGeom prst="rect">
            <a:avLst/>
          </a:prstGeom>
          <a:noFill/>
        </p:spPr>
        <p:txBody>
          <a:bodyPr wrap="square" rtlCol="0">
            <a:spAutoFit/>
          </a:bodyPr>
          <a:lstStyle/>
          <a:p>
            <a:pPr algn="ctr"/>
            <a:r>
              <a:rPr lang="en-US" sz="2000" dirty="0" smtClean="0"/>
              <a:t>True recruitment</a:t>
            </a:r>
            <a:endParaRPr lang="en-US" sz="2000" dirty="0"/>
          </a:p>
        </p:txBody>
      </p:sp>
      <p:sp>
        <p:nvSpPr>
          <p:cNvPr id="25" name="Rectangle 24"/>
          <p:cNvSpPr/>
          <p:nvPr/>
        </p:nvSpPr>
        <p:spPr>
          <a:xfrm>
            <a:off x="128337" y="1446811"/>
            <a:ext cx="2695073" cy="2660696"/>
          </a:xfrm>
          <a:prstGeom prst="rect">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Straight Arrow Connector 26"/>
          <p:cNvCxnSpPr>
            <a:stCxn id="25" idx="3"/>
          </p:cNvCxnSpPr>
          <p:nvPr/>
        </p:nvCxnSpPr>
        <p:spPr>
          <a:xfrm>
            <a:off x="2823410" y="2777159"/>
            <a:ext cx="934456" cy="0"/>
          </a:xfrm>
          <a:prstGeom prst="straightConnector1">
            <a:avLst/>
          </a:prstGeom>
          <a:ln w="762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35" name="Rectangle 34"/>
          <p:cNvSpPr/>
          <p:nvPr/>
        </p:nvSpPr>
        <p:spPr>
          <a:xfrm>
            <a:off x="3757866" y="1715289"/>
            <a:ext cx="2632912" cy="2001592"/>
          </a:xfrm>
          <a:prstGeom prst="rect">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accent2"/>
                </a:solidFill>
                <a:latin typeface="Helvetica" panose="020B0504020202030204" pitchFamily="34" charset="0"/>
              </a:rPr>
              <a:t>Age-structured </a:t>
            </a:r>
            <a:r>
              <a:rPr lang="en-US" sz="2400" dirty="0" smtClean="0">
                <a:solidFill>
                  <a:schemeClr val="accent2"/>
                </a:solidFill>
                <a:latin typeface="Helvetica" panose="020B0504020202030204" pitchFamily="34" charset="0"/>
              </a:rPr>
              <a:t>dynamics by site</a:t>
            </a:r>
            <a:endParaRPr lang="en-US" sz="2400" dirty="0">
              <a:solidFill>
                <a:schemeClr val="accent2"/>
              </a:solidFill>
              <a:latin typeface="Helvetica" panose="020B0504020202030204" pitchFamily="34" charset="0"/>
            </a:endParaRPr>
          </a:p>
        </p:txBody>
      </p:sp>
      <p:sp>
        <p:nvSpPr>
          <p:cNvPr id="38" name="Rectangle 37"/>
          <p:cNvSpPr/>
          <p:nvPr/>
        </p:nvSpPr>
        <p:spPr>
          <a:xfrm>
            <a:off x="7184867" y="978568"/>
            <a:ext cx="4858747" cy="5667892"/>
          </a:xfrm>
          <a:prstGeom prst="rect">
            <a:avLst/>
          </a:prstGeom>
          <a:noFill/>
          <a:ln w="38100">
            <a:solidFill>
              <a:schemeClr val="accent2"/>
            </a:solidFill>
          </a:ln>
        </p:spPr>
        <p:style>
          <a:lnRef idx="2">
            <a:schemeClr val="accent2">
              <a:shade val="50000"/>
            </a:schemeClr>
          </a:lnRef>
          <a:fillRef idx="1">
            <a:schemeClr val="accent2"/>
          </a:fillRef>
          <a:effectRef idx="0">
            <a:schemeClr val="accent2"/>
          </a:effectRef>
          <a:fontRef idx="minor">
            <a:schemeClr val="lt1"/>
          </a:fontRef>
        </p:style>
        <p:txBody>
          <a:bodyPr rtlCol="0" anchor="t"/>
          <a:lstStyle/>
          <a:p>
            <a:pPr algn="ctr"/>
            <a:r>
              <a:rPr lang="en-US" sz="2400" b="1" dirty="0" smtClean="0">
                <a:solidFill>
                  <a:schemeClr val="accent6">
                    <a:lumMod val="50000"/>
                  </a:schemeClr>
                </a:solidFill>
                <a:latin typeface="Helvetica" panose="020B0504020202030204" pitchFamily="34" charset="0"/>
              </a:rPr>
              <a:t>Sample the “true” population</a:t>
            </a:r>
            <a:endParaRPr lang="en-US" sz="2400" b="1" dirty="0">
              <a:solidFill>
                <a:schemeClr val="accent6">
                  <a:lumMod val="50000"/>
                </a:schemeClr>
              </a:solidFill>
              <a:latin typeface="Helvetica" panose="020B0504020202030204" pitchFamily="34" charset="0"/>
            </a:endParaRPr>
          </a:p>
        </p:txBody>
      </p:sp>
      <p:cxnSp>
        <p:nvCxnSpPr>
          <p:cNvPr id="40" name="Straight Arrow Connector 39"/>
          <p:cNvCxnSpPr>
            <a:endCxn id="21" idx="0"/>
          </p:cNvCxnSpPr>
          <p:nvPr/>
        </p:nvCxnSpPr>
        <p:spPr>
          <a:xfrm>
            <a:off x="9614238" y="4092106"/>
            <a:ext cx="2" cy="601652"/>
          </a:xfrm>
          <a:prstGeom prst="straightConnector1">
            <a:avLst/>
          </a:prstGeom>
          <a:ln w="76200">
            <a:solidFill>
              <a:schemeClr val="accent2"/>
            </a:solidFill>
            <a:prstDash val="solid"/>
            <a:tailEnd type="triangle"/>
          </a:ln>
        </p:spPr>
        <p:style>
          <a:lnRef idx="1">
            <a:schemeClr val="accent1"/>
          </a:lnRef>
          <a:fillRef idx="0">
            <a:schemeClr val="accent1"/>
          </a:fillRef>
          <a:effectRef idx="0">
            <a:schemeClr val="accent1"/>
          </a:effectRef>
          <a:fontRef idx="minor">
            <a:schemeClr val="tx1"/>
          </a:fontRef>
        </p:style>
      </p:cxnSp>
      <p:pic>
        <p:nvPicPr>
          <p:cNvPr id="46" name="Picture 45"/>
          <p:cNvPicPr>
            <a:picLocks noChangeAspect="1"/>
          </p:cNvPicPr>
          <p:nvPr/>
        </p:nvPicPr>
        <p:blipFill rotWithShape="1">
          <a:blip r:embed="rId4"/>
          <a:srcRect l="4724" b="18196"/>
          <a:stretch/>
        </p:blipFill>
        <p:spPr>
          <a:xfrm>
            <a:off x="7424093" y="1479754"/>
            <a:ext cx="1051167" cy="962581"/>
          </a:xfrm>
          <a:prstGeom prst="rect">
            <a:avLst/>
          </a:prstGeom>
        </p:spPr>
      </p:pic>
      <p:sp>
        <p:nvSpPr>
          <p:cNvPr id="47" name="Rectangle 46"/>
          <p:cNvSpPr/>
          <p:nvPr/>
        </p:nvSpPr>
        <p:spPr>
          <a:xfrm>
            <a:off x="7662116" y="2504473"/>
            <a:ext cx="4241125" cy="1603034"/>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accent2"/>
                </a:solidFill>
                <a:latin typeface="Helvetica" panose="020B0504020202030204" pitchFamily="34" charset="0"/>
              </a:rPr>
              <a:t>Length </a:t>
            </a:r>
            <a:r>
              <a:rPr lang="en-US" sz="2400" b="1" dirty="0" smtClean="0">
                <a:solidFill>
                  <a:schemeClr val="accent2"/>
                </a:solidFill>
                <a:latin typeface="Helvetica" panose="020B0504020202030204" pitchFamily="34" charset="0"/>
              </a:rPr>
              <a:t>composition by site </a:t>
            </a:r>
            <a:r>
              <a:rPr lang="en-US" sz="2400" dirty="0" smtClean="0">
                <a:solidFill>
                  <a:schemeClr val="accent2"/>
                </a:solidFill>
                <a:latin typeface="Helvetica" panose="020B0504020202030204" pitchFamily="34" charset="0"/>
              </a:rPr>
              <a:t>~ </a:t>
            </a:r>
            <a:r>
              <a:rPr lang="en-US" sz="2400" dirty="0" smtClean="0">
                <a:solidFill>
                  <a:schemeClr val="accent2"/>
                </a:solidFill>
                <a:latin typeface="Helvetica" panose="020B0504020202030204" pitchFamily="34" charset="0"/>
              </a:rPr>
              <a:t>growth by site,</a:t>
            </a:r>
            <a:r>
              <a:rPr lang="en-US" sz="2400" dirty="0" smtClean="0">
                <a:solidFill>
                  <a:schemeClr val="accent6">
                    <a:lumMod val="50000"/>
                  </a:schemeClr>
                </a:solidFill>
                <a:latin typeface="Helvetica" panose="020B0504020202030204" pitchFamily="34" charset="0"/>
              </a:rPr>
              <a:t> selectivity</a:t>
            </a:r>
            <a:r>
              <a:rPr lang="en-US" sz="2400" dirty="0" smtClean="0">
                <a:solidFill>
                  <a:schemeClr val="accent6">
                    <a:lumMod val="50000"/>
                  </a:schemeClr>
                </a:solidFill>
                <a:latin typeface="Helvetica" panose="020B0504020202030204" pitchFamily="34" charset="0"/>
              </a:rPr>
              <a:t>, abundance at age </a:t>
            </a:r>
            <a:endParaRPr lang="en-US" sz="2400" dirty="0">
              <a:solidFill>
                <a:schemeClr val="accent6">
                  <a:lumMod val="50000"/>
                </a:schemeClr>
              </a:solidFill>
              <a:latin typeface="Helvetica" panose="020B0504020202030204" pitchFamily="34" charset="0"/>
            </a:endParaRPr>
          </a:p>
        </p:txBody>
      </p:sp>
      <p:pic>
        <p:nvPicPr>
          <p:cNvPr id="14" name="Picture 13"/>
          <p:cNvPicPr>
            <a:picLocks noChangeAspect="1"/>
          </p:cNvPicPr>
          <p:nvPr/>
        </p:nvPicPr>
        <p:blipFill>
          <a:blip r:embed="rId5"/>
          <a:stretch>
            <a:fillRect/>
          </a:stretch>
        </p:blipFill>
        <p:spPr>
          <a:xfrm>
            <a:off x="191905" y="2807961"/>
            <a:ext cx="2591395" cy="1230722"/>
          </a:xfrm>
          <a:prstGeom prst="rect">
            <a:avLst/>
          </a:prstGeom>
          <a:ln w="76200">
            <a:solidFill>
              <a:schemeClr val="accent4"/>
            </a:solidFill>
          </a:ln>
        </p:spPr>
      </p:pic>
      <p:sp>
        <p:nvSpPr>
          <p:cNvPr id="15" name="TextBox 14"/>
          <p:cNvSpPr txBox="1"/>
          <p:nvPr/>
        </p:nvSpPr>
        <p:spPr>
          <a:xfrm>
            <a:off x="1370997" y="3384220"/>
            <a:ext cx="1475871" cy="707886"/>
          </a:xfrm>
          <a:prstGeom prst="rect">
            <a:avLst/>
          </a:prstGeom>
          <a:noFill/>
        </p:spPr>
        <p:txBody>
          <a:bodyPr wrap="square" rtlCol="0">
            <a:spAutoFit/>
          </a:bodyPr>
          <a:lstStyle/>
          <a:p>
            <a:pPr algn="ctr"/>
            <a:r>
              <a:rPr lang="en-US" sz="2000" dirty="0" err="1" smtClean="0">
                <a:solidFill>
                  <a:schemeClr val="accent2"/>
                </a:solidFill>
              </a:rPr>
              <a:t>Linf</a:t>
            </a:r>
            <a:r>
              <a:rPr lang="en-US" sz="2000" dirty="0" smtClean="0">
                <a:solidFill>
                  <a:schemeClr val="accent2"/>
                </a:solidFill>
              </a:rPr>
              <a:t> across sites</a:t>
            </a:r>
            <a:endParaRPr lang="en-US" sz="2000" dirty="0">
              <a:solidFill>
                <a:schemeClr val="accent2"/>
              </a:solidFill>
            </a:endParaRPr>
          </a:p>
        </p:txBody>
      </p:sp>
      <p:pic>
        <p:nvPicPr>
          <p:cNvPr id="17" name="Picture 16"/>
          <p:cNvPicPr>
            <a:picLocks noChangeAspect="1"/>
          </p:cNvPicPr>
          <p:nvPr/>
        </p:nvPicPr>
        <p:blipFill rotWithShape="1">
          <a:blip r:embed="rId4"/>
          <a:srcRect l="4724" b="18196"/>
          <a:stretch/>
        </p:blipFill>
        <p:spPr>
          <a:xfrm>
            <a:off x="8475260" y="1472844"/>
            <a:ext cx="1051167" cy="962581"/>
          </a:xfrm>
          <a:prstGeom prst="rect">
            <a:avLst/>
          </a:prstGeom>
        </p:spPr>
      </p:pic>
      <p:pic>
        <p:nvPicPr>
          <p:cNvPr id="18" name="Picture 17"/>
          <p:cNvPicPr>
            <a:picLocks noChangeAspect="1"/>
          </p:cNvPicPr>
          <p:nvPr/>
        </p:nvPicPr>
        <p:blipFill rotWithShape="1">
          <a:blip r:embed="rId4"/>
          <a:srcRect l="4724" b="18196"/>
          <a:stretch/>
        </p:blipFill>
        <p:spPr>
          <a:xfrm>
            <a:off x="9526427" y="1480769"/>
            <a:ext cx="1051167" cy="962581"/>
          </a:xfrm>
          <a:prstGeom prst="rect">
            <a:avLst/>
          </a:prstGeom>
        </p:spPr>
      </p:pic>
      <p:pic>
        <p:nvPicPr>
          <p:cNvPr id="20" name="Picture 19"/>
          <p:cNvPicPr>
            <a:picLocks noChangeAspect="1"/>
          </p:cNvPicPr>
          <p:nvPr/>
        </p:nvPicPr>
        <p:blipFill rotWithShape="1">
          <a:blip r:embed="rId4"/>
          <a:srcRect l="4724" b="18196"/>
          <a:stretch/>
        </p:blipFill>
        <p:spPr>
          <a:xfrm>
            <a:off x="10577594" y="1481377"/>
            <a:ext cx="1051167" cy="962581"/>
          </a:xfrm>
          <a:prstGeom prst="rect">
            <a:avLst/>
          </a:prstGeom>
        </p:spPr>
      </p:pic>
      <p:sp>
        <p:nvSpPr>
          <p:cNvPr id="21" name="Rectangle 20"/>
          <p:cNvSpPr/>
          <p:nvPr/>
        </p:nvSpPr>
        <p:spPr>
          <a:xfrm>
            <a:off x="7493677" y="4693758"/>
            <a:ext cx="4241125" cy="1952702"/>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accent2"/>
                </a:solidFill>
                <a:latin typeface="Helvetica" panose="020B0504020202030204" pitchFamily="34" charset="0"/>
              </a:rPr>
              <a:t>Pooled length composition across sites</a:t>
            </a:r>
          </a:p>
          <a:p>
            <a:pPr algn="ctr"/>
            <a:endParaRPr lang="en-US" sz="2400" b="1" dirty="0" smtClean="0">
              <a:solidFill>
                <a:schemeClr val="accent6">
                  <a:lumMod val="50000"/>
                </a:schemeClr>
              </a:solidFill>
              <a:latin typeface="Helvetica" panose="020B0504020202030204" pitchFamily="34" charset="0"/>
            </a:endParaRPr>
          </a:p>
          <a:p>
            <a:pPr algn="ctr"/>
            <a:endParaRPr lang="en-US" sz="2400" b="1" dirty="0">
              <a:solidFill>
                <a:schemeClr val="accent6">
                  <a:lumMod val="50000"/>
                </a:schemeClr>
              </a:solidFill>
              <a:latin typeface="Helvetica" panose="020B0504020202030204" pitchFamily="34" charset="0"/>
            </a:endParaRPr>
          </a:p>
          <a:p>
            <a:pPr algn="ctr"/>
            <a:endParaRPr lang="en-US" sz="2400" dirty="0">
              <a:solidFill>
                <a:schemeClr val="accent6">
                  <a:lumMod val="50000"/>
                </a:schemeClr>
              </a:solidFill>
              <a:latin typeface="Helvetica" panose="020B0504020202030204" pitchFamily="34" charset="0"/>
            </a:endParaRPr>
          </a:p>
        </p:txBody>
      </p:sp>
      <p:pic>
        <p:nvPicPr>
          <p:cNvPr id="26" name="Picture 25"/>
          <p:cNvPicPr>
            <a:picLocks noChangeAspect="1"/>
          </p:cNvPicPr>
          <p:nvPr/>
        </p:nvPicPr>
        <p:blipFill rotWithShape="1">
          <a:blip r:embed="rId4"/>
          <a:srcRect l="4724" b="18196"/>
          <a:stretch/>
        </p:blipFill>
        <p:spPr>
          <a:xfrm>
            <a:off x="8238116" y="5600234"/>
            <a:ext cx="2752245" cy="962581"/>
          </a:xfrm>
          <a:prstGeom prst="rect">
            <a:avLst/>
          </a:prstGeom>
        </p:spPr>
      </p:pic>
      <p:cxnSp>
        <p:nvCxnSpPr>
          <p:cNvPr id="36" name="Straight Arrow Connector 35"/>
          <p:cNvCxnSpPr>
            <a:stCxn id="7" idx="3"/>
          </p:cNvCxnSpPr>
          <p:nvPr/>
        </p:nvCxnSpPr>
        <p:spPr>
          <a:xfrm>
            <a:off x="6513095" y="2543038"/>
            <a:ext cx="1149022" cy="173047"/>
          </a:xfrm>
          <a:prstGeom prst="straightConnector1">
            <a:avLst/>
          </a:prstGeom>
          <a:ln w="76200">
            <a:solidFill>
              <a:schemeClr val="accent2"/>
            </a:solidFill>
            <a:prstDash val="soli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754718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1233</TotalTime>
  <Words>1795</Words>
  <Application>Microsoft Office PowerPoint</Application>
  <PresentationFormat>Widescreen</PresentationFormat>
  <Paragraphs>243</Paragraphs>
  <Slides>28</Slides>
  <Notes>11</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2</vt:i4>
      </vt:variant>
      <vt:variant>
        <vt:lpstr>Slide Titles</vt:lpstr>
      </vt:variant>
      <vt:variant>
        <vt:i4>28</vt:i4>
      </vt:variant>
    </vt:vector>
  </HeadingPairs>
  <TitlesOfParts>
    <vt:vector size="37" baseType="lpstr">
      <vt:lpstr>Arial</vt:lpstr>
      <vt:lpstr>Calibri</vt:lpstr>
      <vt:lpstr>Calibri Light</vt:lpstr>
      <vt:lpstr>Cambria Math</vt:lpstr>
      <vt:lpstr>Helvetica</vt:lpstr>
      <vt:lpstr>Wingdings</vt:lpstr>
      <vt:lpstr>Office Theme</vt:lpstr>
      <vt:lpstr>MathType 6.0 Equation</vt:lpstr>
      <vt:lpstr>Equation</vt:lpstr>
      <vt:lpstr>How important is it to account for spatial variation in growth for data-limited fisheries?</vt:lpstr>
      <vt:lpstr>Need to make many assumptions about population processes when data and capacity are limited</vt:lpstr>
      <vt:lpstr>Time-variation More small fish relative to big fish: recruitment pulse or fishing mortality?</vt:lpstr>
      <vt:lpstr>Time-variation More small fish relative to big fish: recruitment pulse or fishing mortality?</vt:lpstr>
      <vt:lpstr>Time-variation More small fish relative to big fish: recruitment pulse or fishing mortality?</vt:lpstr>
      <vt:lpstr>PowerPoint Presentation</vt:lpstr>
      <vt:lpstr>Kenyan coral reef fishery data</vt:lpstr>
      <vt:lpstr>PowerPoint Presentation</vt:lpstr>
      <vt:lpstr>PowerPoint Presentation</vt:lpstr>
      <vt:lpstr>PowerPoint Presentation</vt:lpstr>
      <vt:lpstr>Simulated asymptotic length by site</vt:lpstr>
      <vt:lpstr>Simulated asymptotic length by site</vt:lpstr>
      <vt:lpstr>Example length composition by site</vt:lpstr>
      <vt:lpstr>PowerPoint Presentation</vt:lpstr>
      <vt:lpstr>How important is it to account for spatial variation in growth for data-limited fisheries?</vt:lpstr>
      <vt:lpstr>PowerPoint Presentation</vt:lpstr>
      <vt:lpstr>How important is it to account for spatial variation in growth for data-limited fisheries?</vt:lpstr>
      <vt:lpstr>PowerPoint Presentation</vt:lpstr>
      <vt:lpstr>PowerPoint Presentation</vt:lpstr>
      <vt:lpstr>Conclusions</vt:lpstr>
      <vt:lpstr>Next steps</vt:lpstr>
      <vt:lpstr>Operating model Age-converted to length-structured population dynamics</vt:lpstr>
      <vt:lpstr>Operating model – fishing and recruitment dynamics</vt:lpstr>
      <vt:lpstr>PowerPoint Presentation</vt:lpstr>
      <vt:lpstr>Estimation model – implemented using Template Model Builder</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important is it to account for spatial variation in growth for data-limited fisheries?</dc:title>
  <dc:creator>Merrill Rudd</dc:creator>
  <cp:lastModifiedBy>Merrill Rudd</cp:lastModifiedBy>
  <cp:revision>33</cp:revision>
  <dcterms:created xsi:type="dcterms:W3CDTF">2016-06-06T19:17:04Z</dcterms:created>
  <dcterms:modified xsi:type="dcterms:W3CDTF">2016-06-07T15:50:35Z</dcterms:modified>
</cp:coreProperties>
</file>