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67" r:id="rId3"/>
    <p:sldId id="290" r:id="rId4"/>
    <p:sldId id="263" r:id="rId5"/>
    <p:sldId id="301" r:id="rId6"/>
    <p:sldId id="259" r:id="rId7"/>
    <p:sldId id="289" r:id="rId8"/>
    <p:sldId id="291" r:id="rId9"/>
    <p:sldId id="260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51959" autoAdjust="0"/>
  </p:normalViewPr>
  <p:slideViewPr>
    <p:cSldViewPr snapToGrid="0">
      <p:cViewPr varScale="1">
        <p:scale>
          <a:sx n="44" d="100"/>
          <a:sy n="44" d="100"/>
        </p:scale>
        <p:origin x="25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differentiation in whatever order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r>
              <a:rPr lang="en-US" baseline="0" dirty="0" smtClean="0"/>
              <a:t> of where fish might go</a:t>
            </a:r>
          </a:p>
          <a:p>
            <a:r>
              <a:rPr lang="en-US" baseline="0" dirty="0" smtClean="0"/>
              <a:t>Larvae could be </a:t>
            </a:r>
            <a:r>
              <a:rPr lang="en-US" baseline="0" dirty="0" err="1" smtClean="0"/>
              <a:t>advected</a:t>
            </a:r>
            <a:r>
              <a:rPr lang="en-US" baseline="0" dirty="0" smtClean="0"/>
              <a:t> to 3 states (CA, OR, WA)</a:t>
            </a:r>
          </a:p>
          <a:p>
            <a:r>
              <a:rPr lang="en-US" baseline="0" dirty="0" smtClean="0"/>
              <a:t>Marginal probability of larvae going to each place</a:t>
            </a:r>
          </a:p>
          <a:p>
            <a:r>
              <a:rPr lang="en-US" baseline="0" dirty="0" smtClean="0"/>
              <a:t>Conditional probability of dying given it goes to each place</a:t>
            </a:r>
          </a:p>
          <a:p>
            <a:r>
              <a:rPr lang="en-US" baseline="0" dirty="0" smtClean="0"/>
              <a:t>Joint probability of individual being </a:t>
            </a:r>
            <a:r>
              <a:rPr lang="en-US" baseline="0" dirty="0" smtClean="0"/>
              <a:t>alive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marginal probabilities are independent, then you can estimate them without integrating</a:t>
            </a:r>
          </a:p>
          <a:p>
            <a:r>
              <a:rPr lang="en-US" baseline="0" dirty="0" smtClean="0"/>
              <a:t>If the probabilities are not independent, need to integrate across the joint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Prediction – prime</a:t>
            </a:r>
          </a:p>
          <a:p>
            <a:r>
              <a:rPr lang="en-US" dirty="0" smtClean="0"/>
              <a:t>Tilda – probability distribution for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</a:t>
            </a:r>
            <a:r>
              <a:rPr lang="en-US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</a:t>
                </a:r>
              </a:p>
              <a:p>
                <a:pPr lvl="1"/>
                <a:r>
                  <a:rPr lang="en-US" dirty="0" smtClean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 smtClean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approximating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 smtClean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 smtClean="0"/>
                  <a:t> decreases with increasing </a:t>
                </a:r>
                <a:r>
                  <a:rPr lang="en-GB" i="1" dirty="0" smtClean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If you have a simulation design…</a:t>
            </a:r>
          </a:p>
          <a:p>
            <a:pPr lvl="1"/>
            <a:r>
              <a:rPr lang="en-US" dirty="0" smtClean="0"/>
              <a:t>… and the model used to simulate data is identical to the model used to estimate parameters</a:t>
            </a:r>
          </a:p>
          <a:p>
            <a:pPr lvl="2"/>
            <a:r>
              <a:rPr lang="en-US" dirty="0" smtClean="0"/>
              <a:t>Estimated parameters will be perfect with large sample sizes</a:t>
            </a:r>
          </a:p>
          <a:p>
            <a:pPr lvl="2"/>
            <a:r>
              <a:rPr lang="en-US" dirty="0" smtClean="0"/>
              <a:t>Total error will go to zero with large sample sizes</a:t>
            </a:r>
            <a:endParaRPr lang="en-US" dirty="0"/>
          </a:p>
          <a:p>
            <a:pPr lvl="1"/>
            <a:r>
              <a:rPr lang="en-US" dirty="0" smtClean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</a:t>
            </a:r>
            <a:r>
              <a:rPr lang="en-US" dirty="0" smtClean="0"/>
              <a:t>will converge on values with large sample sizes</a:t>
            </a:r>
            <a:endParaRPr lang="en-US" dirty="0"/>
          </a:p>
          <a:p>
            <a:pPr lvl="2"/>
            <a:r>
              <a:rPr lang="en-US" dirty="0"/>
              <a:t>Total error will </a:t>
            </a:r>
            <a:r>
              <a:rPr lang="en-US" dirty="0" smtClean="0"/>
              <a:t>decrease to an asymptote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 – Use existing R functions</a:t>
            </a:r>
          </a:p>
          <a:p>
            <a:pPr lvl="1"/>
            <a:r>
              <a:rPr lang="en-US" dirty="0" smtClean="0"/>
              <a:t>Step 1 – Find function </a:t>
            </a:r>
          </a:p>
          <a:p>
            <a:pPr lvl="2"/>
            <a:r>
              <a:rPr lang="en-US" dirty="0" smtClean="0"/>
              <a:t>For linear model, use </a:t>
            </a:r>
            <a:r>
              <a:rPr lang="en-US" i="1" dirty="0" smtClean="0"/>
              <a:t>lm </a:t>
            </a:r>
            <a:r>
              <a:rPr lang="en-US" dirty="0" smtClean="0"/>
              <a:t>in the base package</a:t>
            </a:r>
          </a:p>
          <a:p>
            <a:pPr lvl="1"/>
            <a:r>
              <a:rPr lang="en-US" dirty="0" smtClean="0"/>
              <a:t>Step 2 – Apply function</a:t>
            </a:r>
          </a:p>
          <a:p>
            <a:pPr lvl="2"/>
            <a:r>
              <a:rPr lang="en-US" dirty="0" smtClean="0"/>
              <a:t>Usually easy in R</a:t>
            </a:r>
          </a:p>
          <a:p>
            <a:pPr lvl="1"/>
            <a:r>
              <a:rPr lang="en-US" dirty="0" smtClean="0"/>
              <a:t>Step 3 – Extract information from object</a:t>
            </a:r>
          </a:p>
          <a:p>
            <a:pPr lvl="2"/>
            <a:r>
              <a:rPr lang="en-US" dirty="0" smtClean="0"/>
              <a:t>Often hard</a:t>
            </a:r>
          </a:p>
          <a:p>
            <a:pPr lvl="2"/>
            <a:r>
              <a:rPr lang="en-US" dirty="0" smtClean="0"/>
              <a:t>Sometimes use </a:t>
            </a:r>
            <a:r>
              <a:rPr lang="en-US" i="1" dirty="0" smtClean="0"/>
              <a:t>summary</a:t>
            </a:r>
            <a:r>
              <a:rPr lang="en-US" dirty="0" smtClean="0"/>
              <a:t> or </a:t>
            </a:r>
            <a:r>
              <a:rPr lang="en-US" i="1" dirty="0" smtClean="0"/>
              <a:t>attributes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 – Build your own code</a:t>
            </a:r>
          </a:p>
          <a:p>
            <a:pPr lvl="1"/>
            <a:r>
              <a:rPr lang="en-US" dirty="0" smtClean="0"/>
              <a:t>Step 1 – make function for log-likelihood</a:t>
            </a:r>
          </a:p>
          <a:p>
            <a:pPr lvl="1"/>
            <a:r>
              <a:rPr lang="en-US" dirty="0" smtClean="0"/>
              <a:t>Step 2 – use nonlinear minimizer to find maximum likelihood estimate </a:t>
            </a:r>
          </a:p>
          <a:p>
            <a:pPr lvl="1"/>
            <a:r>
              <a:rPr lang="en-US" dirty="0" smtClean="0"/>
              <a:t>Step 3 – estimate standard errors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[Go through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 – Use TMB </a:t>
            </a:r>
          </a:p>
          <a:p>
            <a:pPr lvl="1"/>
            <a:r>
              <a:rPr lang="en-US" dirty="0" smtClean="0"/>
              <a:t>Step 1 – Define TMB template file</a:t>
            </a:r>
          </a:p>
          <a:p>
            <a:pPr lvl="2"/>
            <a:r>
              <a:rPr lang="en-US" dirty="0" smtClean="0"/>
              <a:t>Uses C++ code</a:t>
            </a:r>
          </a:p>
          <a:p>
            <a:pPr lvl="1"/>
            <a:r>
              <a:rPr lang="en-US" dirty="0" smtClean="0"/>
              <a:t>Step 2 – Define inputs for TMB</a:t>
            </a:r>
          </a:p>
          <a:p>
            <a:pPr lvl="2"/>
            <a:r>
              <a:rPr lang="en-US" dirty="0" smtClean="0"/>
              <a:t>List of “tagged” (named) elements for data and starting </a:t>
            </a:r>
            <a:r>
              <a:rPr lang="en-US" dirty="0" err="1" smtClean="0"/>
              <a:t>paramesters</a:t>
            </a:r>
            <a:endParaRPr lang="en-US" dirty="0" smtClean="0"/>
          </a:p>
          <a:p>
            <a:pPr lvl="1"/>
            <a:r>
              <a:rPr lang="en-US" dirty="0" smtClean="0"/>
              <a:t>Step 3 – Run optimizer in R</a:t>
            </a:r>
          </a:p>
          <a:p>
            <a:pPr lvl="2"/>
            <a:r>
              <a:rPr lang="en-US" dirty="0" smtClean="0"/>
              <a:t>Nonlinear optimizers using gradients</a:t>
            </a:r>
          </a:p>
          <a:p>
            <a:pPr lvl="1"/>
            <a:r>
              <a:rPr lang="en-US" dirty="0" smtClean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step:</a:t>
            </a:r>
          </a:p>
          <a:p>
            <a:r>
              <a:rPr lang="en-US" dirty="0" smtClean="0"/>
              <a:t>Add covariates (pass and latitude)</a:t>
            </a:r>
          </a:p>
          <a:p>
            <a:r>
              <a:rPr lang="en-US" dirty="0" smtClean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prediction: effect of adding linear predictors</a:t>
            </a:r>
          </a:p>
          <a:p>
            <a:r>
              <a:rPr lang="en-US" dirty="0" smtClean="0"/>
              <a:t>[See R code]</a:t>
            </a:r>
          </a:p>
          <a:p>
            <a:r>
              <a:rPr lang="en-US" dirty="0" smtClean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a vector, then it’s a “multivariate” function</a:t>
                </a:r>
              </a:p>
              <a:p>
                <a:pPr lvl="1"/>
                <a:r>
                  <a:rPr lang="en-US" dirty="0" smtClean="0"/>
                  <a:t>I’ll assume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usually a vector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here generally work with differentiable functions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For concepts, we only really need to know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differentiation.  Useful reminder that order of multivariate derivative doesn’t matter: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notation:</a:t>
                </a:r>
              </a:p>
              <a:p>
                <a:pPr lvl="1"/>
                <a:r>
                  <a:rPr lang="en-US" dirty="0"/>
                  <a:t>Italic:  a scalar (or function)</a:t>
                </a:r>
              </a:p>
              <a:p>
                <a:pPr lvl="1"/>
                <a:r>
                  <a:rPr lang="en-US" dirty="0"/>
                  <a:t>Bold lowercase:  a vector</a:t>
                </a:r>
              </a:p>
              <a:p>
                <a:pPr lvl="1"/>
                <a:r>
                  <a:rPr lang="en-US" dirty="0"/>
                  <a:t>Bold uppercase:  a matrix</a:t>
                </a:r>
              </a:p>
              <a:p>
                <a:r>
                  <a:rPr lang="en-US" dirty="0"/>
                  <a:t>I’ll try to be clear about probabilities</a:t>
                </a:r>
              </a:p>
              <a:p>
                <a:pPr lvl="1"/>
                <a:r>
                  <a:rPr lang="en-US" dirty="0"/>
                  <a:t>Uppercase and not bold:  random variable</a:t>
                </a:r>
              </a:p>
              <a:p>
                <a:pPr lvl="1"/>
                <a:r>
                  <a:rPr lang="en-US" dirty="0" smtClean="0"/>
                  <a:t>Script:  2D function:</a:t>
                </a: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e</a:t>
                </a:r>
                <a:r>
                  <a:rPr lang="en-US" dirty="0" smtClean="0">
                    <a:ea typeface="Cambria Math" panose="02040503050406030204" pitchFamily="18" charset="0"/>
                  </a:rPr>
                  <a:t>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density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Script:  </a:t>
                </a:r>
                <a:r>
                  <a:rPr lang="en-US" dirty="0"/>
                  <a:t>operators 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for expectation and variance of a function)</a:t>
                </a:r>
              </a:p>
              <a:p>
                <a:pPr lvl="1"/>
                <a:r>
                  <a:rPr lang="en-US" dirty="0"/>
                  <a:t>tilde (~):  distributions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6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Definitions</a:t>
                </a:r>
              </a:p>
              <a:p>
                <a:r>
                  <a:rPr lang="en-US" dirty="0" smtClean="0"/>
                  <a:t>Probability </a:t>
                </a:r>
              </a:p>
              <a:p>
                <a:pPr lvl="1"/>
                <a:r>
                  <a:rPr lang="en-US" i="1" dirty="0" smtClean="0"/>
                  <a:t>Usage: The probability of the data given fixed values for parameters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= parameters</a:t>
                </a:r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r>
                  <a:rPr lang="en-US" i="1" dirty="0" smtClean="0"/>
                  <a:t>Usage: The likelihood of the parameters given fixed values of data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Likelihood is only defined up to a constant of integration: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914400" lvl="1" indent="-457200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 smtClean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2. 	Definition </a:t>
                </a:r>
                <a:r>
                  <a:rPr lang="en-US" dirty="0"/>
                  <a:t>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97086" y="914400"/>
            <a:ext cx="34398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7772" y="1752600"/>
            <a:ext cx="34398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Marginal probability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79714" y="1752600"/>
            <a:ext cx="34398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 </a:t>
            </a:r>
            <a:r>
              <a:rPr lang="en-US" dirty="0" err="1" smtClean="0"/>
              <a:t>probabiltiy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b</a:t>
                </a:r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 (not interesting)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Usually we specify that each datum is independent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5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726</Words>
  <Application>Microsoft Office PowerPoint</Application>
  <PresentationFormat>On-screen Show (4:3)</PresentationFormat>
  <Paragraphs>192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39</cp:revision>
  <dcterms:created xsi:type="dcterms:W3CDTF">2015-12-08T21:28:56Z</dcterms:created>
  <dcterms:modified xsi:type="dcterms:W3CDTF">2016-03-29T16:38:04Z</dcterms:modified>
</cp:coreProperties>
</file>