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6" r:id="rId2"/>
    <p:sldId id="276" r:id="rId3"/>
    <p:sldId id="277" r:id="rId4"/>
    <p:sldId id="278" r:id="rId5"/>
    <p:sldId id="267" r:id="rId6"/>
    <p:sldId id="273" r:id="rId7"/>
    <p:sldId id="268" r:id="rId8"/>
    <p:sldId id="269" r:id="rId9"/>
    <p:sldId id="270" r:id="rId10"/>
    <p:sldId id="271" r:id="rId11"/>
    <p:sldId id="274" r:id="rId12"/>
    <p:sldId id="275" r:id="rId13"/>
    <p:sldId id="272" r:id="rId14"/>
    <p:sldId id="279" r:id="rId15"/>
    <p:sldId id="281" r:id="rId16"/>
    <p:sldId id="282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66473" autoAdjust="0"/>
  </p:normalViewPr>
  <p:slideViewPr>
    <p:cSldViewPr snapToGrid="0">
      <p:cViewPr varScale="1">
        <p:scale>
          <a:sx n="57" d="100"/>
          <a:sy n="57" d="100"/>
        </p:scale>
        <p:origin x="22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r>
              <a:rPr lang="en-US" baseline="0" dirty="0" smtClean="0"/>
              <a:t> error – how precisely you’re estimating a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Poisson – benchmark where we measure </a:t>
            </a:r>
            <a:r>
              <a:rPr lang="en-US" dirty="0" err="1" smtClean="0"/>
              <a:t>underdispersion</a:t>
            </a:r>
            <a:r>
              <a:rPr lang="en-US" dirty="0" smtClean="0"/>
              <a:t> and </a:t>
            </a:r>
            <a:r>
              <a:rPr lang="en-US" dirty="0" err="1" smtClean="0"/>
              <a:t>overdispersion</a:t>
            </a:r>
            <a:endParaRPr lang="en-US" dirty="0" smtClean="0"/>
          </a:p>
          <a:p>
            <a:r>
              <a:rPr lang="en-US" dirty="0" smtClean="0"/>
              <a:t>Poisson process – if we count the number of points drawn on the whiteboard – that</a:t>
            </a:r>
            <a:r>
              <a:rPr lang="en-US" baseline="0" dirty="0" smtClean="0"/>
              <a:t> is a Poisson distribution – how big your sample space is depends on how many points you count over time</a:t>
            </a:r>
          </a:p>
          <a:p>
            <a:r>
              <a:rPr lang="en-US" baseline="0" dirty="0" smtClean="0"/>
              <a:t>-- as long as everything is independent</a:t>
            </a:r>
          </a:p>
          <a:p>
            <a:r>
              <a:rPr lang="en-US" dirty="0" smtClean="0"/>
              <a:t>2</a:t>
            </a:r>
            <a:r>
              <a:rPr lang="en-US" baseline="0" dirty="0" smtClean="0"/>
              <a:t> ways to think about it:</a:t>
            </a:r>
          </a:p>
          <a:p>
            <a:r>
              <a:rPr lang="en-US" baseline="0" dirty="0" smtClean="0"/>
              <a:t>	1) infinitely large population – take a count – binomial distribution (small portion of the total) – as sample size moves to infinity, binomial becomes a Poisson</a:t>
            </a:r>
          </a:p>
          <a:p>
            <a:r>
              <a:rPr lang="en-US" baseline="0" dirty="0" smtClean="0"/>
              <a:t>	2) distribution of bombings during WWII in London – try to figure out what Germany was aiming at – assume they are aiming at the center but the actual number occurring at any 	point would be a Poisson – process where each rocket is independent, each point is very small portion of the total – probability of your house getting hit calculated from a Poisson 	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Rate parameter (underlying rate of horse kicks leading to death) – applied in a spatial dimension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Server – people going to ask to access your server every few min, some days very high traffic – but if you look at small intervals, counts are Poisson distributed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(thing you are counting have to be independent from a common distribution with the same rate)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r>
              <a:rPr lang="en-US" baseline="0" dirty="0" smtClean="0"/>
              <a:t> – generating data a little more complicated, fitting with some or no variance terms and its effect on standard error of the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Degrees of freedom bias</a:t>
            </a:r>
            <a:r>
              <a:rPr lang="en-US" baseline="0" dirty="0" smtClean="0"/>
              <a:t> associated with random effects</a:t>
            </a:r>
          </a:p>
          <a:p>
            <a:r>
              <a:rPr lang="en-US" baseline="0" dirty="0" smtClean="0"/>
              <a:t>TMB – interpret all of </a:t>
            </a:r>
            <a:r>
              <a:rPr lang="en-US" baseline="0" dirty="0" err="1" smtClean="0"/>
              <a:t>nonvariance</a:t>
            </a:r>
            <a:r>
              <a:rPr lang="en-US" baseline="0" dirty="0" smtClean="0"/>
              <a:t> fixed effects as if they are random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Optimize random effects holding fixed effects constant, then vice versa</a:t>
            </a:r>
          </a:p>
          <a:p>
            <a:r>
              <a:rPr lang="en-US" baseline="0" dirty="0" smtClean="0"/>
              <a:t>Will work really slowly if fixed and random effects are correlated</a:t>
            </a:r>
          </a:p>
          <a:p>
            <a:r>
              <a:rPr lang="en-US" baseline="0" dirty="0" smtClean="0"/>
              <a:t>REML – by dumping some of the fixed effects into inner optimization steps – can make model converge faster (deals with that correlation in the inner optimization step)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REML on, then turn REML off to do fixed effect estimation</a:t>
            </a:r>
          </a:p>
          <a:p>
            <a:r>
              <a:rPr lang="en-US" baseline="0" dirty="0" smtClean="0"/>
              <a:t>Treating fixed effects as random but with improper prior  - then can’t do model selection with an improper prior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you’re having trouble with convergence, turn REML on and see if that fixes things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7,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dirty="0" smtClean="0"/>
          </a:p>
          <a:p>
            <a:pPr lvl="1"/>
            <a:r>
              <a:rPr lang="en-US" b="1" dirty="0" smtClean="0"/>
              <a:t>[See R code]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6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Fit using TMB</a:t>
                </a:r>
              </a:p>
              <a:p>
                <a:pPr marL="400050" lvl="1" indent="0">
                  <a:buNone/>
                </a:pPr>
                <a:r>
                  <a:rPr lang="en-US" sz="2800" dirty="0" smtClean="0"/>
                  <a:t>Steps during optimization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 smtClean="0"/>
                  <a:t> in CPP file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18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held constant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914400" lvl="1" indent="-514350">
                  <a:buFont typeface="+mj-lt"/>
                  <a:buAutoNum type="arabicPeriod" startAt="4"/>
                </a:pPr>
                <a:r>
                  <a:rPr lang="en-US" sz="1800" dirty="0" smtClean="0"/>
                  <a:t>Calculate Laplace approx. for marginal likelihood of fixed effects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18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18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18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 smtClean="0">
                  <a:ea typeface="Cambria Math"/>
                </a:endParaRPr>
              </a:p>
              <a:p>
                <a:pPr lvl="2"/>
                <a:r>
                  <a:rPr lang="en-US" sz="1600" dirty="0" smtClean="0"/>
                  <a:t>TMB also provides the gradient of the penalized likelihood with respect to fixed effects</a:t>
                </a:r>
              </a:p>
              <a:p>
                <a:pPr marL="914400" lvl="1" indent="-514350">
                  <a:buFont typeface="+mj-lt"/>
                  <a:buAutoNum type="arabicPeriod" startAt="5"/>
                </a:pPr>
                <a:r>
                  <a:rPr lang="en-US" sz="1800" dirty="0" smtClean="0"/>
                  <a:t>“Outer optimization” – Repeat steps 2-3</a:t>
                </a:r>
              </a:p>
              <a:p>
                <a:pPr lvl="2"/>
                <a:r>
                  <a:rPr lang="en-US" sz="1600" dirty="0" smtClean="0"/>
                  <a:t>Outer optimization is done in R using the function value and gradient provided by TMB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04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Fit using TMB</a:t>
            </a:r>
          </a:p>
          <a:p>
            <a:pPr marL="400050" lvl="1" indent="0">
              <a:buNone/>
            </a:pPr>
            <a:r>
              <a:rPr lang="en-US" sz="2800" dirty="0" smtClean="0"/>
              <a:t>[See R code]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86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using linear mixed models</a:t>
            </a:r>
          </a:p>
          <a:p>
            <a:pPr lvl="1"/>
            <a:r>
              <a:rPr lang="en-US" dirty="0" smtClean="0"/>
              <a:t>Separate estimate of measurement and between-site variability</a:t>
            </a:r>
          </a:p>
          <a:p>
            <a:pPr lvl="1"/>
            <a:r>
              <a:rPr lang="en-US" dirty="0" smtClean="0"/>
              <a:t>Include covariates for either one</a:t>
            </a:r>
          </a:p>
          <a:p>
            <a:pPr lvl="1"/>
            <a:r>
              <a:rPr lang="en-US" dirty="0" smtClean="0"/>
              <a:t>Improved precision</a:t>
            </a:r>
          </a:p>
          <a:p>
            <a:pPr lvl="1"/>
            <a:r>
              <a:rPr lang="en-US" i="1" dirty="0" smtClean="0"/>
              <a:t>“Shrinkage”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Draw-backs</a:t>
            </a:r>
          </a:p>
          <a:p>
            <a:pPr lvl="1"/>
            <a:r>
              <a:rPr lang="en-US" dirty="0" smtClean="0"/>
              <a:t>Biased if random effects aren’t “exchangeable”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Restricted maximum likelihood models (REML)</a:t>
                </a:r>
              </a:p>
              <a:p>
                <a:pPr lvl="1"/>
                <a:r>
                  <a:rPr lang="en-US" dirty="0" smtClean="0"/>
                  <a:t>Maximum likelihood (ML) estimates of variance parameters are biased</a:t>
                </a:r>
              </a:p>
              <a:p>
                <a:pPr lvl="2"/>
                <a:r>
                  <a:rPr lang="en-US" dirty="0" smtClean="0"/>
                  <a:t>ML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𝑀𝐿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𝑀𝐿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Expectation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𝑢𝑛𝑏𝑖𝑎𝑠𝑒𝑑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2"/>
                <a:r>
                  <a:rPr lang="en-US" dirty="0" smtClean="0"/>
                  <a:t>Same problem arises for variance estimates of random effects</a:t>
                </a:r>
              </a:p>
              <a:p>
                <a:pPr lvl="1"/>
                <a:r>
                  <a:rPr lang="en-US" dirty="0" smtClean="0"/>
                  <a:t>REML gives unbiased estimates of random-effect variances</a:t>
                </a:r>
              </a:p>
              <a:p>
                <a:pPr lvl="2"/>
                <a:r>
                  <a:rPr lang="en-US" dirty="0" smtClean="0"/>
                  <a:t>Also sometimes helps convergence</a:t>
                </a:r>
              </a:p>
              <a:p>
                <a:pPr lvl="2"/>
                <a:r>
                  <a:rPr lang="en-US" dirty="0" smtClean="0"/>
                  <a:t>Important when log-likelihood function is correlated with respect to random and fixed effects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923" b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19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[Explore “map” argument to TMB]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5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Mixed-effects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Bayes rule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Axiom of conditional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MCMC gives you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8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9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Empirical Bayes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the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 of a likelihood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the Law of total 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By the Axiom of conditional probability 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Therefore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a link function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Specify </a:t>
                </a:r>
                <a:r>
                  <a:rPr lang="en-US" dirty="0"/>
                  <a:t>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30000" dirty="0"/>
              </a:p>
              <a:p>
                <a:pPr marL="57150" indent="0">
                  <a:buNone/>
                </a:pPr>
                <a:endParaRPr lang="en-US" i="1" dirty="0"/>
              </a:p>
              <a:p>
                <a:pPr marL="57150" indent="0">
                  <a:buNone/>
                </a:pPr>
                <a:r>
                  <a:rPr lang="en-US" dirty="0"/>
                  <a:t>=	General linear model + mixed effect(s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estimate standard errors?</a:t>
                </a:r>
              </a:p>
              <a:p>
                <a:pPr lvl="1"/>
                <a:r>
                  <a:rPr lang="en-US" dirty="0"/>
                  <a:t>Estimate the “Hessian” at the </a:t>
                </a:r>
                <a:r>
                  <a:rPr lang="en-US" dirty="0" smtClean="0"/>
                  <a:t>log-marginal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𝛉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Calculate its inverse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𝕍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Extract element and take square root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𝕍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318000" y="2590800"/>
          <a:ext cx="914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914400" imgH="291960" progId="Equation.DSMT4">
                  <p:embed/>
                </p:oleObj>
              </mc:Choice>
              <mc:Fallback>
                <p:oleObj name="Equation" r:id="rId5" imgW="9144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8000" y="2590800"/>
                        <a:ext cx="914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490026"/>
            <a:ext cx="2895600" cy="365125"/>
          </a:xfrm>
        </p:spPr>
        <p:txBody>
          <a:bodyPr/>
          <a:lstStyle/>
          <a:p>
            <a:r>
              <a:rPr lang="en-US" smtClean="0"/>
              <a:t>James Thorson (Feb. 28, 2010)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Counts</a:t>
                </a:r>
              </a:p>
              <a:p>
                <a:pPr lvl="1"/>
                <a:r>
                  <a:rPr lang="en-US" dirty="0" smtClean="0"/>
                  <a:t>4 sites</a:t>
                </a:r>
              </a:p>
              <a:p>
                <a:pPr lvl="1"/>
                <a:r>
                  <a:rPr lang="en-US" dirty="0" smtClean="0"/>
                  <a:t>2 observations/site</a:t>
                </a:r>
              </a:p>
              <a:p>
                <a:pPr lvl="1"/>
                <a:r>
                  <a:rPr lang="en-US" dirty="0" smtClean="0"/>
                  <a:t>3 fixed effects</a:t>
                </a:r>
              </a:p>
              <a:p>
                <a:pPr lvl="1"/>
                <a:r>
                  <a:rPr lang="en-US" dirty="0" smtClean="0"/>
                  <a:t>4 random effects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66" y="3429569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data</a:t>
            </a:r>
          </a:p>
          <a:p>
            <a:pPr lvl="1"/>
            <a:r>
              <a:rPr lang="en-US" dirty="0" smtClean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Fit using R</a:t>
            </a:r>
            <a:endParaRPr lang="en-US" sz="2200" dirty="0" smtClean="0"/>
          </a:p>
          <a:p>
            <a:pPr lvl="2"/>
            <a:r>
              <a:rPr lang="en-US" sz="2200" dirty="0" smtClean="0"/>
              <a:t>Using </a:t>
            </a:r>
            <a:r>
              <a:rPr lang="en-US" sz="2200" i="1" dirty="0" smtClean="0"/>
              <a:t>lme4</a:t>
            </a:r>
            <a:r>
              <a:rPr lang="en-US" sz="2200" dirty="0" smtClean="0"/>
              <a:t> package</a:t>
            </a:r>
          </a:p>
          <a:p>
            <a:pPr lvl="2"/>
            <a:r>
              <a:rPr lang="en-US" sz="2200" i="1" dirty="0"/>
              <a:t>f</a:t>
            </a:r>
            <a:r>
              <a:rPr lang="en-US" sz="2200" i="1" dirty="0" smtClean="0"/>
              <a:t>ormula</a:t>
            </a:r>
            <a:r>
              <a:rPr lang="en-US" sz="2200" dirty="0" smtClean="0"/>
              <a:t>: way to specify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model – </a:t>
            </a:r>
            <a:r>
              <a:rPr lang="en-US" sz="2600" i="1" dirty="0" smtClean="0"/>
              <a:t>lm(formula=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0 + factor(Site)</a:t>
            </a:r>
          </a:p>
          <a:p>
            <a:pPr lvl="2"/>
            <a:r>
              <a:rPr lang="en-US" sz="2200" dirty="0" smtClean="0"/>
              <a:t>“Count” – response variable</a:t>
            </a:r>
          </a:p>
          <a:p>
            <a:pPr lvl="2"/>
            <a:r>
              <a:rPr lang="en-US" sz="2200" dirty="0" smtClean="0"/>
              <a:t>“0” – Don’t include intercept</a:t>
            </a:r>
          </a:p>
          <a:p>
            <a:pPr lvl="2"/>
            <a:r>
              <a:rPr lang="en-US" sz="2200" dirty="0" smtClean="0"/>
              <a:t>“factor(Site)” – Include a fixed effect for each site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dirty="0" smtClean="0"/>
              <a:t>Linear mixed model – </a:t>
            </a:r>
            <a:r>
              <a:rPr lang="en-US" sz="2600" i="1" dirty="0" smtClean="0"/>
              <a:t>lm(formula = … | … )</a:t>
            </a:r>
            <a:endParaRPr lang="en-US" sz="2600" dirty="0" smtClean="0"/>
          </a:p>
          <a:p>
            <a:pPr marL="1314450" lvl="2" indent="-514350"/>
            <a:r>
              <a:rPr lang="en-US" sz="2200" dirty="0" smtClean="0"/>
              <a:t>Count ~ ( 1 | factor(Site))</a:t>
            </a:r>
          </a:p>
          <a:p>
            <a:pPr marL="1314450" lvl="2" indent="-514350"/>
            <a:r>
              <a:rPr lang="en-US" sz="2200" dirty="0" smtClean="0"/>
              <a:t>“( 1 | factor(Site) )” – Include a random effect for each site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78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559</Words>
  <Application>Microsoft Office PowerPoint</Application>
  <PresentationFormat>On-screen Show (4:3)</PresentationFormat>
  <Paragraphs>170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1_Office Theme</vt:lpstr>
      <vt:lpstr>Equation</vt:lpstr>
      <vt:lpstr>Lab 2:  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Mixed-effects models</vt:lpstr>
      <vt:lpstr>PowerPoint Presentation</vt:lpstr>
      <vt:lpstr>PowerPoint Presentation</vt:lpstr>
      <vt:lpstr>Mixed-effects models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51</cp:revision>
  <dcterms:created xsi:type="dcterms:W3CDTF">2015-12-08T21:28:56Z</dcterms:created>
  <dcterms:modified xsi:type="dcterms:W3CDTF">2016-04-07T17:39:07Z</dcterms:modified>
</cp:coreProperties>
</file>