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79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80" r:id="rId18"/>
    <p:sldId id="273" r:id="rId19"/>
    <p:sldId id="274" r:id="rId20"/>
    <p:sldId id="272" r:id="rId21"/>
    <p:sldId id="275" r:id="rId22"/>
    <p:sldId id="276" r:id="rId23"/>
    <p:sldId id="277" r:id="rId24"/>
    <p:sldId id="278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1383-321E-449C-9B10-0392250F81C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09F8-68E8-4AA2-963D-5F1547677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8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1383-321E-449C-9B10-0392250F81C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09F8-68E8-4AA2-963D-5F1547677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2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1383-321E-449C-9B10-0392250F81C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09F8-68E8-4AA2-963D-5F1547677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1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1383-321E-449C-9B10-0392250F81C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09F8-68E8-4AA2-963D-5F1547677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9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1383-321E-449C-9B10-0392250F81C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09F8-68E8-4AA2-963D-5F1547677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4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1383-321E-449C-9B10-0392250F81C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09F8-68E8-4AA2-963D-5F1547677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3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1383-321E-449C-9B10-0392250F81C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09F8-68E8-4AA2-963D-5F1547677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8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1383-321E-449C-9B10-0392250F81C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09F8-68E8-4AA2-963D-5F1547677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0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1383-321E-449C-9B10-0392250F81C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09F8-68E8-4AA2-963D-5F1547677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0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1383-321E-449C-9B10-0392250F81C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09F8-68E8-4AA2-963D-5F1547677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3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1383-321E-449C-9B10-0392250F81C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09F8-68E8-4AA2-963D-5F1547677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6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81383-321E-449C-9B10-0392250F81C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B09F8-68E8-4AA2-963D-5F1547677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9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Updated natural mortality rate estimates using acoustic telemetry data – </a:t>
            </a:r>
            <a:br>
              <a:rPr lang="en-US" dirty="0"/>
            </a:br>
            <a:r>
              <a:rPr lang="en-US" b="1" dirty="0"/>
              <a:t>adults (</a:t>
            </a:r>
            <a:r>
              <a:rPr lang="en-US" b="1" u="sng" dirty="0"/>
              <a:t>&gt;</a:t>
            </a:r>
            <a:r>
              <a:rPr lang="en-US" b="1" dirty="0"/>
              <a:t>1250mm FL)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4576073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/>
              <a:t>Potential figures and tables</a:t>
            </a:r>
          </a:p>
        </p:txBody>
      </p:sp>
    </p:spTree>
    <p:extLst>
      <p:ext uri="{BB962C8B-B14F-4D97-AF65-F5344CB8AC3E}">
        <p14:creationId xmlns:p14="http://schemas.microsoft.com/office/powerpoint/2010/main" val="4073061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45" y="671944"/>
            <a:ext cx="10217727" cy="61306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Adult natural mortality rate estimates by river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83511" y="1202738"/>
            <a:ext cx="3691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Natural mortality rate estimates are derived from estimates of survival</a:t>
            </a:r>
          </a:p>
          <a:p>
            <a:r>
              <a:rPr lang="en-US" dirty="0"/>
              <a:t>M = -log(S)</a:t>
            </a:r>
          </a:p>
        </p:txBody>
      </p:sp>
    </p:spTree>
    <p:extLst>
      <p:ext uri="{BB962C8B-B14F-4D97-AF65-F5344CB8AC3E}">
        <p14:creationId xmlns:p14="http://schemas.microsoft.com/office/powerpoint/2010/main" val="324513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Adult natural mortality rate estimates by river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348328"/>
              </p:ext>
            </p:extLst>
          </p:nvPr>
        </p:nvGraphicFramePr>
        <p:xfrm>
          <a:off x="858980" y="1135304"/>
          <a:ext cx="10501747" cy="5320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2054">
                  <a:extLst>
                    <a:ext uri="{9D8B030D-6E8A-4147-A177-3AD203B41FA5}">
                      <a16:colId xmlns:a16="http://schemas.microsoft.com/office/drawing/2014/main" val="1435214939"/>
                    </a:ext>
                  </a:extLst>
                </a:gridCol>
                <a:gridCol w="1853250">
                  <a:extLst>
                    <a:ext uri="{9D8B030D-6E8A-4147-A177-3AD203B41FA5}">
                      <a16:colId xmlns:a16="http://schemas.microsoft.com/office/drawing/2014/main" val="2807119931"/>
                    </a:ext>
                  </a:extLst>
                </a:gridCol>
                <a:gridCol w="1970120">
                  <a:extLst>
                    <a:ext uri="{9D8B030D-6E8A-4147-A177-3AD203B41FA5}">
                      <a16:colId xmlns:a16="http://schemas.microsoft.com/office/drawing/2014/main" val="2974706253"/>
                    </a:ext>
                  </a:extLst>
                </a:gridCol>
                <a:gridCol w="1986817">
                  <a:extLst>
                    <a:ext uri="{9D8B030D-6E8A-4147-A177-3AD203B41FA5}">
                      <a16:colId xmlns:a16="http://schemas.microsoft.com/office/drawing/2014/main" val="1380026239"/>
                    </a:ext>
                  </a:extLst>
                </a:gridCol>
                <a:gridCol w="1619506">
                  <a:extLst>
                    <a:ext uri="{9D8B030D-6E8A-4147-A177-3AD203B41FA5}">
                      <a16:colId xmlns:a16="http://schemas.microsoft.com/office/drawing/2014/main" val="731105471"/>
                    </a:ext>
                  </a:extLst>
                </a:gridCol>
              </a:tblGrid>
              <a:tr h="980169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River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Estimate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Standard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error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Lower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95% CI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Upper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95% CI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16992757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Pearl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36321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Pascagoula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0.317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423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Escambia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15611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15308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Choctawhatchee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241294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Apalachicola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65626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Helvetica" panose="020B0504020202030204" pitchFamily="34" charset="0"/>
                        </a:rPr>
                        <a:t>Ochlockonee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0.287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12817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Suwannee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411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882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45" y="671944"/>
            <a:ext cx="10217727" cy="61306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Adult survival rate estimates by river</a:t>
            </a:r>
          </a:p>
        </p:txBody>
      </p:sp>
    </p:spTree>
    <p:extLst>
      <p:ext uri="{BB962C8B-B14F-4D97-AF65-F5344CB8AC3E}">
        <p14:creationId xmlns:p14="http://schemas.microsoft.com/office/powerpoint/2010/main" val="946933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Adult survival rate estimates by river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84437"/>
              </p:ext>
            </p:extLst>
          </p:nvPr>
        </p:nvGraphicFramePr>
        <p:xfrm>
          <a:off x="858980" y="1135304"/>
          <a:ext cx="10501747" cy="5320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2054">
                  <a:extLst>
                    <a:ext uri="{9D8B030D-6E8A-4147-A177-3AD203B41FA5}">
                      <a16:colId xmlns:a16="http://schemas.microsoft.com/office/drawing/2014/main" val="1435214939"/>
                    </a:ext>
                  </a:extLst>
                </a:gridCol>
                <a:gridCol w="1853250">
                  <a:extLst>
                    <a:ext uri="{9D8B030D-6E8A-4147-A177-3AD203B41FA5}">
                      <a16:colId xmlns:a16="http://schemas.microsoft.com/office/drawing/2014/main" val="2807119931"/>
                    </a:ext>
                  </a:extLst>
                </a:gridCol>
                <a:gridCol w="1970120">
                  <a:extLst>
                    <a:ext uri="{9D8B030D-6E8A-4147-A177-3AD203B41FA5}">
                      <a16:colId xmlns:a16="http://schemas.microsoft.com/office/drawing/2014/main" val="2974706253"/>
                    </a:ext>
                  </a:extLst>
                </a:gridCol>
                <a:gridCol w="1986817">
                  <a:extLst>
                    <a:ext uri="{9D8B030D-6E8A-4147-A177-3AD203B41FA5}">
                      <a16:colId xmlns:a16="http://schemas.microsoft.com/office/drawing/2014/main" val="1380026239"/>
                    </a:ext>
                  </a:extLst>
                </a:gridCol>
                <a:gridCol w="1619506">
                  <a:extLst>
                    <a:ext uri="{9D8B030D-6E8A-4147-A177-3AD203B41FA5}">
                      <a16:colId xmlns:a16="http://schemas.microsoft.com/office/drawing/2014/main" val="731105471"/>
                    </a:ext>
                  </a:extLst>
                </a:gridCol>
              </a:tblGrid>
              <a:tr h="980169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River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Estimate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Standard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error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Lower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95% CI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Upper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95% CI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16992757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Pearl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0.813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0.879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36321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Pascagoula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423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Escambia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0.924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15611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0.933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15308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Choctawhatchee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0.929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241294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Apalachicola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65626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Helvetica" panose="020B0504020202030204" pitchFamily="34" charset="0"/>
                        </a:rPr>
                        <a:t>Ochlockonee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0.910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12817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Suwannee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411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017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45" y="671941"/>
            <a:ext cx="10217728" cy="61306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Adult detection probability estimates by river</a:t>
            </a:r>
          </a:p>
        </p:txBody>
      </p:sp>
    </p:spTree>
    <p:extLst>
      <p:ext uri="{BB962C8B-B14F-4D97-AF65-F5344CB8AC3E}">
        <p14:creationId xmlns:p14="http://schemas.microsoft.com/office/powerpoint/2010/main" val="3164993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Adult detection probability estimates by river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928598"/>
              </p:ext>
            </p:extLst>
          </p:nvPr>
        </p:nvGraphicFramePr>
        <p:xfrm>
          <a:off x="858980" y="1135304"/>
          <a:ext cx="10501747" cy="5320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2054">
                  <a:extLst>
                    <a:ext uri="{9D8B030D-6E8A-4147-A177-3AD203B41FA5}">
                      <a16:colId xmlns:a16="http://schemas.microsoft.com/office/drawing/2014/main" val="1435214939"/>
                    </a:ext>
                  </a:extLst>
                </a:gridCol>
                <a:gridCol w="1853250">
                  <a:extLst>
                    <a:ext uri="{9D8B030D-6E8A-4147-A177-3AD203B41FA5}">
                      <a16:colId xmlns:a16="http://schemas.microsoft.com/office/drawing/2014/main" val="2807119931"/>
                    </a:ext>
                  </a:extLst>
                </a:gridCol>
                <a:gridCol w="1970120">
                  <a:extLst>
                    <a:ext uri="{9D8B030D-6E8A-4147-A177-3AD203B41FA5}">
                      <a16:colId xmlns:a16="http://schemas.microsoft.com/office/drawing/2014/main" val="2974706253"/>
                    </a:ext>
                  </a:extLst>
                </a:gridCol>
                <a:gridCol w="1986817">
                  <a:extLst>
                    <a:ext uri="{9D8B030D-6E8A-4147-A177-3AD203B41FA5}">
                      <a16:colId xmlns:a16="http://schemas.microsoft.com/office/drawing/2014/main" val="1380026239"/>
                    </a:ext>
                  </a:extLst>
                </a:gridCol>
                <a:gridCol w="1619506">
                  <a:extLst>
                    <a:ext uri="{9D8B030D-6E8A-4147-A177-3AD203B41FA5}">
                      <a16:colId xmlns:a16="http://schemas.microsoft.com/office/drawing/2014/main" val="731105471"/>
                    </a:ext>
                  </a:extLst>
                </a:gridCol>
              </a:tblGrid>
              <a:tr h="980169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River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Estimate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Standard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error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Lower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95% CI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Upper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95% CI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16992757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Pearl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0.491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36321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Pascagoula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0.627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423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Escambia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0.569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15611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0.2371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0.446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15308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Choctawhatchee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0.696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241294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Apalachicola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65626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Helvetica" panose="020B0504020202030204" pitchFamily="34" charset="0"/>
                        </a:rPr>
                        <a:t>Ochlockonee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0.887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12817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Suwannee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0.736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411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78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Adult transition probability estimates by river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507607"/>
              </p:ext>
            </p:extLst>
          </p:nvPr>
        </p:nvGraphicFramePr>
        <p:xfrm>
          <a:off x="308275" y="1249604"/>
          <a:ext cx="11402571" cy="522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75">
                  <a:extLst>
                    <a:ext uri="{9D8B030D-6E8A-4147-A177-3AD203B41FA5}">
                      <a16:colId xmlns:a16="http://schemas.microsoft.com/office/drawing/2014/main" val="1435214939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3606042372"/>
                    </a:ext>
                  </a:extLst>
                </a:gridCol>
                <a:gridCol w="1008556">
                  <a:extLst>
                    <a:ext uri="{9D8B030D-6E8A-4147-A177-3AD203B41FA5}">
                      <a16:colId xmlns:a16="http://schemas.microsoft.com/office/drawing/2014/main" val="280711993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974706253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380026239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731105471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515898597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257776890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3537369816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3471281574"/>
                    </a:ext>
                  </a:extLst>
                </a:gridCol>
              </a:tblGrid>
              <a:tr h="445846">
                <a:tc>
                  <a:txBody>
                    <a:bodyPr/>
                    <a:lstStyle/>
                    <a:p>
                      <a:endParaRPr lang="en-US" sz="1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FROM</a:t>
                      </a:r>
                      <a:endParaRPr lang="en-US" sz="1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190069288"/>
                  </a:ext>
                </a:extLst>
              </a:tr>
              <a:tr h="438150">
                <a:tc rowSpan="9"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TO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Helvetica" panose="020B0504020202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elvetica" panose="020B0504020202030204" pitchFamily="34" charset="0"/>
                        </a:rPr>
                        <a:t>Pearl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elvetica" panose="020B0504020202030204" pitchFamily="34" charset="0"/>
                        </a:rPr>
                        <a:t>Pascagoula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elvetica" panose="020B0504020202030204" pitchFamily="34" charset="0"/>
                        </a:rPr>
                        <a:t>Escambia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elvetica" panose="020B0504020202030204" pitchFamily="34" charset="0"/>
                        </a:rPr>
                        <a:t>Yellow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elvetica" panose="020B0504020202030204" pitchFamily="34" charset="0"/>
                        </a:rPr>
                        <a:t>Choctaw.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Helvetica" panose="020B0504020202030204" pitchFamily="34" charset="0"/>
                        </a:rPr>
                        <a:t>Apalach</a:t>
                      </a:r>
                      <a:r>
                        <a:rPr lang="en-US" sz="1800" dirty="0">
                          <a:latin typeface="Helvetica" panose="020B0504020202030204" pitchFamily="34" charset="0"/>
                        </a:rPr>
                        <a:t>.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Helvetica" panose="020B0504020202030204" pitchFamily="34" charset="0"/>
                        </a:rPr>
                        <a:t>Ochlock</a:t>
                      </a:r>
                      <a:r>
                        <a:rPr lang="en-US" sz="1800" dirty="0">
                          <a:latin typeface="Helvetica" panose="020B0504020202030204" pitchFamily="34" charset="0"/>
                        </a:rPr>
                        <a:t>.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Helvetica" panose="020B0504020202030204" pitchFamily="34" charset="0"/>
                        </a:rPr>
                        <a:t>Suwannee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992757"/>
                  </a:ext>
                </a:extLst>
              </a:tr>
              <a:tr h="5425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Helvetica" panose="020B0504020202030204" pitchFamily="34" charset="0"/>
                        </a:rPr>
                        <a:t>Pearl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836321"/>
                  </a:ext>
                </a:extLst>
              </a:tr>
              <a:tr h="5425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Helvetica" panose="020B0504020202030204" pitchFamily="34" charset="0"/>
                        </a:rPr>
                        <a:t>Pascagoula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0.009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929423"/>
                  </a:ext>
                </a:extLst>
              </a:tr>
              <a:tr h="5425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Helvetica" panose="020B0504020202030204" pitchFamily="34" charset="0"/>
                        </a:rPr>
                        <a:t>Escambia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0.505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0.129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0.044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015611"/>
                  </a:ext>
                </a:extLst>
              </a:tr>
              <a:tr h="5425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Helvetica" panose="020B0504020202030204" pitchFamily="34" charset="0"/>
                        </a:rPr>
                        <a:t>Yellow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0.330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0.737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0.029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0.009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15308"/>
                  </a:ext>
                </a:extLst>
              </a:tr>
              <a:tr h="5425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Helvetica" panose="020B0504020202030204" pitchFamily="34" charset="0"/>
                        </a:rPr>
                        <a:t>Choctaw.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0.128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0.121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0.920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0.078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241294"/>
                  </a:ext>
                </a:extLst>
              </a:tr>
              <a:tr h="5425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Helvetica" panose="020B0504020202030204" pitchFamily="34" charset="0"/>
                        </a:rPr>
                        <a:t>Apalach</a:t>
                      </a:r>
                      <a:r>
                        <a:rPr lang="en-US" sz="1800" dirty="0">
                          <a:latin typeface="Helvetica" panose="020B0504020202030204" pitchFamily="34" charset="0"/>
                        </a:rPr>
                        <a:t>.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0.028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0.013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0.007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0.810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0.026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0.005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265626"/>
                  </a:ext>
                </a:extLst>
              </a:tr>
              <a:tr h="5425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Helvetica" panose="020B0504020202030204" pitchFamily="34" charset="0"/>
                        </a:rPr>
                        <a:t>Ochlock</a:t>
                      </a:r>
                      <a:r>
                        <a:rPr lang="en-US" sz="1800" dirty="0">
                          <a:latin typeface="Helvetica" panose="020B0504020202030204" pitchFamily="34" charset="0"/>
                        </a:rPr>
                        <a:t>.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0.086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0.462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312817"/>
                  </a:ext>
                </a:extLst>
              </a:tr>
              <a:tr h="5425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Helvetica" panose="020B0504020202030204" pitchFamily="34" charset="0"/>
                        </a:rPr>
                        <a:t>Suwannee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0.017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0.513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0.995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411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980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01089" y="359017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Region-specific estimates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Survival and movement rates by tagging location, detection rates by state (single rate for moving into the marine environment, separate rates for moving into each river)</a:t>
            </a:r>
          </a:p>
        </p:txBody>
      </p:sp>
    </p:spTree>
    <p:extLst>
      <p:ext uri="{BB962C8B-B14F-4D97-AF65-F5344CB8AC3E}">
        <p14:creationId xmlns:p14="http://schemas.microsoft.com/office/powerpoint/2010/main" val="2114020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45" y="670795"/>
            <a:ext cx="10217727" cy="61306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Adult natural mortality rate estimates by region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83511" y="1202738"/>
            <a:ext cx="3691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Natural mortality rate estimates are derived from estimates of survival</a:t>
            </a:r>
          </a:p>
          <a:p>
            <a:r>
              <a:rPr lang="en-US" dirty="0"/>
              <a:t>M = -log(S)</a:t>
            </a:r>
          </a:p>
        </p:txBody>
      </p:sp>
    </p:spTree>
    <p:extLst>
      <p:ext uri="{BB962C8B-B14F-4D97-AF65-F5344CB8AC3E}">
        <p14:creationId xmlns:p14="http://schemas.microsoft.com/office/powerpoint/2010/main" val="1926287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Adult natural mortality rate estimates by region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96003"/>
              </p:ext>
            </p:extLst>
          </p:nvPr>
        </p:nvGraphicFramePr>
        <p:xfrm>
          <a:off x="858980" y="1135304"/>
          <a:ext cx="10501747" cy="3150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2054">
                  <a:extLst>
                    <a:ext uri="{9D8B030D-6E8A-4147-A177-3AD203B41FA5}">
                      <a16:colId xmlns:a16="http://schemas.microsoft.com/office/drawing/2014/main" val="1435214939"/>
                    </a:ext>
                  </a:extLst>
                </a:gridCol>
                <a:gridCol w="1853250">
                  <a:extLst>
                    <a:ext uri="{9D8B030D-6E8A-4147-A177-3AD203B41FA5}">
                      <a16:colId xmlns:a16="http://schemas.microsoft.com/office/drawing/2014/main" val="2807119931"/>
                    </a:ext>
                  </a:extLst>
                </a:gridCol>
                <a:gridCol w="1970120">
                  <a:extLst>
                    <a:ext uri="{9D8B030D-6E8A-4147-A177-3AD203B41FA5}">
                      <a16:colId xmlns:a16="http://schemas.microsoft.com/office/drawing/2014/main" val="2974706253"/>
                    </a:ext>
                  </a:extLst>
                </a:gridCol>
                <a:gridCol w="1986817">
                  <a:extLst>
                    <a:ext uri="{9D8B030D-6E8A-4147-A177-3AD203B41FA5}">
                      <a16:colId xmlns:a16="http://schemas.microsoft.com/office/drawing/2014/main" val="1380026239"/>
                    </a:ext>
                  </a:extLst>
                </a:gridCol>
                <a:gridCol w="1619506">
                  <a:extLst>
                    <a:ext uri="{9D8B030D-6E8A-4147-A177-3AD203B41FA5}">
                      <a16:colId xmlns:a16="http://schemas.microsoft.com/office/drawing/2014/main" val="731105471"/>
                    </a:ext>
                  </a:extLst>
                </a:gridCol>
              </a:tblGrid>
              <a:tr h="980169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Region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Estimate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Standard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error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Lower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95% CI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Upper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95% CI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16992757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0.307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36321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Escambia Bay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423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Choctawhatchee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15611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15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96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3621659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45" y="671939"/>
            <a:ext cx="10217728" cy="61306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Adult survival rate estimates by region</a:t>
            </a:r>
          </a:p>
        </p:txBody>
      </p:sp>
    </p:spTree>
    <p:extLst>
      <p:ext uri="{BB962C8B-B14F-4D97-AF65-F5344CB8AC3E}">
        <p14:creationId xmlns:p14="http://schemas.microsoft.com/office/powerpoint/2010/main" val="1185741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Adult survival rate estimates by region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280259"/>
              </p:ext>
            </p:extLst>
          </p:nvPr>
        </p:nvGraphicFramePr>
        <p:xfrm>
          <a:off x="858980" y="1135304"/>
          <a:ext cx="10501747" cy="3150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2054">
                  <a:extLst>
                    <a:ext uri="{9D8B030D-6E8A-4147-A177-3AD203B41FA5}">
                      <a16:colId xmlns:a16="http://schemas.microsoft.com/office/drawing/2014/main" val="1435214939"/>
                    </a:ext>
                  </a:extLst>
                </a:gridCol>
                <a:gridCol w="1853250">
                  <a:extLst>
                    <a:ext uri="{9D8B030D-6E8A-4147-A177-3AD203B41FA5}">
                      <a16:colId xmlns:a16="http://schemas.microsoft.com/office/drawing/2014/main" val="2807119931"/>
                    </a:ext>
                  </a:extLst>
                </a:gridCol>
                <a:gridCol w="1970120">
                  <a:extLst>
                    <a:ext uri="{9D8B030D-6E8A-4147-A177-3AD203B41FA5}">
                      <a16:colId xmlns:a16="http://schemas.microsoft.com/office/drawing/2014/main" val="2974706253"/>
                    </a:ext>
                  </a:extLst>
                </a:gridCol>
                <a:gridCol w="1986817">
                  <a:extLst>
                    <a:ext uri="{9D8B030D-6E8A-4147-A177-3AD203B41FA5}">
                      <a16:colId xmlns:a16="http://schemas.microsoft.com/office/drawing/2014/main" val="1380026239"/>
                    </a:ext>
                  </a:extLst>
                </a:gridCol>
                <a:gridCol w="1619506">
                  <a:extLst>
                    <a:ext uri="{9D8B030D-6E8A-4147-A177-3AD203B41FA5}">
                      <a16:colId xmlns:a16="http://schemas.microsoft.com/office/drawing/2014/main" val="731105471"/>
                    </a:ext>
                  </a:extLst>
                </a:gridCol>
              </a:tblGrid>
              <a:tr h="980169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Region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Estimate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Standard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error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Lower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95% CI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Upper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95% CI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16992757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0.853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36321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Escambia Bay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0.915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423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Choctawhatchee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0.936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15611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0.922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15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709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45" y="671939"/>
            <a:ext cx="10217728" cy="61306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Adult detection probability estimates by region</a:t>
            </a:r>
          </a:p>
          <a:p>
            <a:r>
              <a:rPr lang="en-US" sz="3200" dirty="0">
                <a:solidFill>
                  <a:schemeClr val="tx1"/>
                </a:solidFill>
              </a:rPr>
              <a:t>(marine = leaving river)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351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Adult detection probability estimates by region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97013"/>
              </p:ext>
            </p:extLst>
          </p:nvPr>
        </p:nvGraphicFramePr>
        <p:xfrm>
          <a:off x="858980" y="1135304"/>
          <a:ext cx="10501747" cy="4095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2054">
                  <a:extLst>
                    <a:ext uri="{9D8B030D-6E8A-4147-A177-3AD203B41FA5}">
                      <a16:colId xmlns:a16="http://schemas.microsoft.com/office/drawing/2014/main" val="1435214939"/>
                    </a:ext>
                  </a:extLst>
                </a:gridCol>
                <a:gridCol w="1853250">
                  <a:extLst>
                    <a:ext uri="{9D8B030D-6E8A-4147-A177-3AD203B41FA5}">
                      <a16:colId xmlns:a16="http://schemas.microsoft.com/office/drawing/2014/main" val="2807119931"/>
                    </a:ext>
                  </a:extLst>
                </a:gridCol>
                <a:gridCol w="1970120">
                  <a:extLst>
                    <a:ext uri="{9D8B030D-6E8A-4147-A177-3AD203B41FA5}">
                      <a16:colId xmlns:a16="http://schemas.microsoft.com/office/drawing/2014/main" val="2974706253"/>
                    </a:ext>
                  </a:extLst>
                </a:gridCol>
                <a:gridCol w="1986817">
                  <a:extLst>
                    <a:ext uri="{9D8B030D-6E8A-4147-A177-3AD203B41FA5}">
                      <a16:colId xmlns:a16="http://schemas.microsoft.com/office/drawing/2014/main" val="1380026239"/>
                    </a:ext>
                  </a:extLst>
                </a:gridCol>
                <a:gridCol w="1619506">
                  <a:extLst>
                    <a:ext uri="{9D8B030D-6E8A-4147-A177-3AD203B41FA5}">
                      <a16:colId xmlns:a16="http://schemas.microsoft.com/office/drawing/2014/main" val="731105471"/>
                    </a:ext>
                  </a:extLst>
                </a:gridCol>
              </a:tblGrid>
              <a:tr h="980169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Region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Estimate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Standard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error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Lower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95% CI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Upper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95% CI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16992757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0.724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36321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Escambia Bay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0.728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423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Choctawhatchee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0.513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15611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0.692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15308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Marine </a:t>
                      </a:r>
                    </a:p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(leaving river)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0.551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22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739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Adult transition probability estimates by region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110856"/>
              </p:ext>
            </p:extLst>
          </p:nvPr>
        </p:nvGraphicFramePr>
        <p:xfrm>
          <a:off x="270175" y="1287704"/>
          <a:ext cx="10969325" cy="5074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895">
                  <a:extLst>
                    <a:ext uri="{9D8B030D-6E8A-4147-A177-3AD203B41FA5}">
                      <a16:colId xmlns:a16="http://schemas.microsoft.com/office/drawing/2014/main" val="1435214939"/>
                    </a:ext>
                  </a:extLst>
                </a:gridCol>
                <a:gridCol w="2444724">
                  <a:extLst>
                    <a:ext uri="{9D8B030D-6E8A-4147-A177-3AD203B41FA5}">
                      <a16:colId xmlns:a16="http://schemas.microsoft.com/office/drawing/2014/main" val="3606042372"/>
                    </a:ext>
                  </a:extLst>
                </a:gridCol>
                <a:gridCol w="1834956">
                  <a:extLst>
                    <a:ext uri="{9D8B030D-6E8A-4147-A177-3AD203B41FA5}">
                      <a16:colId xmlns:a16="http://schemas.microsoft.com/office/drawing/2014/main" val="2807119931"/>
                    </a:ext>
                  </a:extLst>
                </a:gridCol>
                <a:gridCol w="2055247">
                  <a:extLst>
                    <a:ext uri="{9D8B030D-6E8A-4147-A177-3AD203B41FA5}">
                      <a16:colId xmlns:a16="http://schemas.microsoft.com/office/drawing/2014/main" val="2974706253"/>
                    </a:ext>
                  </a:extLst>
                </a:gridCol>
                <a:gridCol w="2227690">
                  <a:extLst>
                    <a:ext uri="{9D8B030D-6E8A-4147-A177-3AD203B41FA5}">
                      <a16:colId xmlns:a16="http://schemas.microsoft.com/office/drawing/2014/main" val="1380026239"/>
                    </a:ext>
                  </a:extLst>
                </a:gridCol>
                <a:gridCol w="1717813">
                  <a:extLst>
                    <a:ext uri="{9D8B030D-6E8A-4147-A177-3AD203B41FA5}">
                      <a16:colId xmlns:a16="http://schemas.microsoft.com/office/drawing/2014/main" val="731105471"/>
                    </a:ext>
                  </a:extLst>
                </a:gridCol>
              </a:tblGrid>
              <a:tr h="694859">
                <a:tc>
                  <a:txBody>
                    <a:bodyPr/>
                    <a:lstStyle/>
                    <a:p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FROM</a:t>
                      </a:r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190069288"/>
                  </a:ext>
                </a:extLst>
              </a:tr>
              <a:tr h="997576">
                <a:tc rowSpan="5"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TO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West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Escambia</a:t>
                      </a:r>
                      <a:r>
                        <a:rPr lang="en-US" sz="2000" baseline="0" dirty="0">
                          <a:latin typeface="Helvetica" panose="020B0504020202030204" pitchFamily="34" charset="0"/>
                        </a:rPr>
                        <a:t> Bay</a:t>
                      </a:r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Choctawhatchee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East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992757"/>
                  </a:ext>
                </a:extLst>
              </a:tr>
              <a:tr h="845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Helvetica" panose="020B0504020202030204" pitchFamily="34" charset="0"/>
                        </a:rPr>
                        <a:t>West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5.4e-10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3.1e-11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4.5e-11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836321"/>
                  </a:ext>
                </a:extLst>
              </a:tr>
              <a:tr h="8456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Helvetica" panose="020B0504020202030204" pitchFamily="34" charset="0"/>
                        </a:rPr>
                        <a:t>Escambia Bay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0.002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0.895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0.090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0.013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929423"/>
                  </a:ext>
                </a:extLst>
              </a:tr>
              <a:tr h="8456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Helvetica" panose="020B0504020202030204" pitchFamily="34" charset="0"/>
                        </a:rPr>
                        <a:t>Choctawhatchee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3.8e-11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0.101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0.892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0.007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015611"/>
                  </a:ext>
                </a:extLst>
              </a:tr>
              <a:tr h="845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Helvetica" panose="020B0504020202030204" pitchFamily="34" charset="0"/>
                        </a:rPr>
                        <a:t>East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3.19e-9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0.004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0.027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0.969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15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780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23391" y="237469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Survival and detection rates for all tagged fish, movement rates given tagging location</a:t>
            </a:r>
          </a:p>
        </p:txBody>
      </p:sp>
    </p:spTree>
    <p:extLst>
      <p:ext uri="{BB962C8B-B14F-4D97-AF65-F5344CB8AC3E}">
        <p14:creationId xmlns:p14="http://schemas.microsoft.com/office/powerpoint/2010/main" val="86809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515541"/>
              </p:ext>
            </p:extLst>
          </p:nvPr>
        </p:nvGraphicFramePr>
        <p:xfrm>
          <a:off x="845126" y="1422499"/>
          <a:ext cx="10501747" cy="2607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2054">
                  <a:extLst>
                    <a:ext uri="{9D8B030D-6E8A-4147-A177-3AD203B41FA5}">
                      <a16:colId xmlns:a16="http://schemas.microsoft.com/office/drawing/2014/main" val="1435214939"/>
                    </a:ext>
                  </a:extLst>
                </a:gridCol>
                <a:gridCol w="1853250">
                  <a:extLst>
                    <a:ext uri="{9D8B030D-6E8A-4147-A177-3AD203B41FA5}">
                      <a16:colId xmlns:a16="http://schemas.microsoft.com/office/drawing/2014/main" val="2807119931"/>
                    </a:ext>
                  </a:extLst>
                </a:gridCol>
                <a:gridCol w="1970120">
                  <a:extLst>
                    <a:ext uri="{9D8B030D-6E8A-4147-A177-3AD203B41FA5}">
                      <a16:colId xmlns:a16="http://schemas.microsoft.com/office/drawing/2014/main" val="2974706253"/>
                    </a:ext>
                  </a:extLst>
                </a:gridCol>
                <a:gridCol w="1986817">
                  <a:extLst>
                    <a:ext uri="{9D8B030D-6E8A-4147-A177-3AD203B41FA5}">
                      <a16:colId xmlns:a16="http://schemas.microsoft.com/office/drawing/2014/main" val="1380026239"/>
                    </a:ext>
                  </a:extLst>
                </a:gridCol>
                <a:gridCol w="1619506">
                  <a:extLst>
                    <a:ext uri="{9D8B030D-6E8A-4147-A177-3AD203B41FA5}">
                      <a16:colId xmlns:a16="http://schemas.microsoft.com/office/drawing/2014/main" val="731105471"/>
                    </a:ext>
                  </a:extLst>
                </a:gridCol>
              </a:tblGrid>
              <a:tr h="980169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Parameter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Estimate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Standard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error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Lower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95% CI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Upper</a:t>
                      </a:r>
                      <a:r>
                        <a:rPr lang="en-US" sz="2800" baseline="0" dirty="0">
                          <a:latin typeface="Helvetica" panose="020B0504020202030204" pitchFamily="34" charset="0"/>
                        </a:rPr>
                        <a:t> 95% CI</a:t>
                      </a:r>
                      <a:endParaRPr lang="en-US" sz="2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16992757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Survival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36321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Mortality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423"/>
                  </a:ext>
                </a:extLst>
              </a:tr>
              <a:tr h="5425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anose="020B0504020202030204" pitchFamily="34" charset="0"/>
                        </a:rPr>
                        <a:t>0.584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1561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Overall survival and detection probabilities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1444" y="4460488"/>
            <a:ext cx="1165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Natural mortality rate estimates are derived from estimates of survival</a:t>
            </a:r>
          </a:p>
          <a:p>
            <a:r>
              <a:rPr lang="en-US" dirty="0"/>
              <a:t>M = -log(S)</a:t>
            </a:r>
          </a:p>
        </p:txBody>
      </p:sp>
    </p:spTree>
    <p:extLst>
      <p:ext uri="{BB962C8B-B14F-4D97-AF65-F5344CB8AC3E}">
        <p14:creationId xmlns:p14="http://schemas.microsoft.com/office/powerpoint/2010/main" val="3082411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Transition probability estimates by region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911071"/>
              </p:ext>
            </p:extLst>
          </p:nvPr>
        </p:nvGraphicFramePr>
        <p:xfrm>
          <a:off x="270175" y="1287704"/>
          <a:ext cx="10969325" cy="5074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895">
                  <a:extLst>
                    <a:ext uri="{9D8B030D-6E8A-4147-A177-3AD203B41FA5}">
                      <a16:colId xmlns:a16="http://schemas.microsoft.com/office/drawing/2014/main" val="1435214939"/>
                    </a:ext>
                  </a:extLst>
                </a:gridCol>
                <a:gridCol w="2444724">
                  <a:extLst>
                    <a:ext uri="{9D8B030D-6E8A-4147-A177-3AD203B41FA5}">
                      <a16:colId xmlns:a16="http://schemas.microsoft.com/office/drawing/2014/main" val="3606042372"/>
                    </a:ext>
                  </a:extLst>
                </a:gridCol>
                <a:gridCol w="1834956">
                  <a:extLst>
                    <a:ext uri="{9D8B030D-6E8A-4147-A177-3AD203B41FA5}">
                      <a16:colId xmlns:a16="http://schemas.microsoft.com/office/drawing/2014/main" val="2807119931"/>
                    </a:ext>
                  </a:extLst>
                </a:gridCol>
                <a:gridCol w="2055247">
                  <a:extLst>
                    <a:ext uri="{9D8B030D-6E8A-4147-A177-3AD203B41FA5}">
                      <a16:colId xmlns:a16="http://schemas.microsoft.com/office/drawing/2014/main" val="2974706253"/>
                    </a:ext>
                  </a:extLst>
                </a:gridCol>
                <a:gridCol w="2227690">
                  <a:extLst>
                    <a:ext uri="{9D8B030D-6E8A-4147-A177-3AD203B41FA5}">
                      <a16:colId xmlns:a16="http://schemas.microsoft.com/office/drawing/2014/main" val="1380026239"/>
                    </a:ext>
                  </a:extLst>
                </a:gridCol>
                <a:gridCol w="1717813">
                  <a:extLst>
                    <a:ext uri="{9D8B030D-6E8A-4147-A177-3AD203B41FA5}">
                      <a16:colId xmlns:a16="http://schemas.microsoft.com/office/drawing/2014/main" val="731105471"/>
                    </a:ext>
                  </a:extLst>
                </a:gridCol>
              </a:tblGrid>
              <a:tr h="694859">
                <a:tc>
                  <a:txBody>
                    <a:bodyPr/>
                    <a:lstStyle/>
                    <a:p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FROM</a:t>
                      </a:r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Helvetica" panose="020B0504020202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190069288"/>
                  </a:ext>
                </a:extLst>
              </a:tr>
              <a:tr h="997576">
                <a:tc rowSpan="5"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TO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West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Escambia</a:t>
                      </a:r>
                      <a:r>
                        <a:rPr lang="en-US" sz="2000" baseline="0" dirty="0">
                          <a:latin typeface="Helvetica" panose="020B0504020202030204" pitchFamily="34" charset="0"/>
                        </a:rPr>
                        <a:t> Bay</a:t>
                      </a:r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Choctawhatchee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504020202030204" pitchFamily="34" charset="0"/>
                        </a:rPr>
                        <a:t>East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992757"/>
                  </a:ext>
                </a:extLst>
              </a:tr>
              <a:tr h="845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Helvetica" panose="020B0504020202030204" pitchFamily="34" charset="0"/>
                        </a:rPr>
                        <a:t>West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1.7e-8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8.6e-10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2.1e-8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836321"/>
                  </a:ext>
                </a:extLst>
              </a:tr>
              <a:tr h="8456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Helvetica" panose="020B0504020202030204" pitchFamily="34" charset="0"/>
                        </a:rPr>
                        <a:t>Escambia Bay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0.003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0.856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0.123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0.018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929423"/>
                  </a:ext>
                </a:extLst>
              </a:tr>
              <a:tr h="8456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Helvetica" panose="020B0504020202030204" pitchFamily="34" charset="0"/>
                        </a:rPr>
                        <a:t>Choctawhatchee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9.9e-5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0.073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0.920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0.007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015611"/>
                  </a:ext>
                </a:extLst>
              </a:tr>
              <a:tr h="845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Helvetica" panose="020B0504020202030204" pitchFamily="34" charset="0"/>
                        </a:rPr>
                        <a:t>East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2.9e-8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0.003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0.026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anose="020B0504020202030204" pitchFamily="34" charset="0"/>
                        </a:rPr>
                        <a:t>0.971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15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575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44" y="710333"/>
            <a:ext cx="10246112" cy="614766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Adult survival rate estimate compared to region-specific</a:t>
            </a:r>
          </a:p>
        </p:txBody>
      </p:sp>
    </p:spTree>
    <p:extLst>
      <p:ext uri="{BB962C8B-B14F-4D97-AF65-F5344CB8AC3E}">
        <p14:creationId xmlns:p14="http://schemas.microsoft.com/office/powerpoint/2010/main" val="365263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44" y="710333"/>
            <a:ext cx="10246112" cy="614766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Adult survival rate estimate compared to river-specific</a:t>
            </a:r>
          </a:p>
        </p:txBody>
      </p:sp>
    </p:spTree>
    <p:extLst>
      <p:ext uri="{BB962C8B-B14F-4D97-AF65-F5344CB8AC3E}">
        <p14:creationId xmlns:p14="http://schemas.microsoft.com/office/powerpoint/2010/main" val="260850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31" y="683569"/>
            <a:ext cx="10290717" cy="61744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Total number of transmitters deployed in adults in each river</a:t>
            </a:r>
          </a:p>
        </p:txBody>
      </p:sp>
    </p:spTree>
    <p:extLst>
      <p:ext uri="{BB962C8B-B14F-4D97-AF65-F5344CB8AC3E}">
        <p14:creationId xmlns:p14="http://schemas.microsoft.com/office/powerpoint/2010/main" val="678495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44" y="710330"/>
            <a:ext cx="10246112" cy="614766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Adult natural mortality rate estimate compared to region-specific</a:t>
            </a:r>
          </a:p>
        </p:txBody>
      </p:sp>
    </p:spTree>
    <p:extLst>
      <p:ext uri="{BB962C8B-B14F-4D97-AF65-F5344CB8AC3E}">
        <p14:creationId xmlns:p14="http://schemas.microsoft.com/office/powerpoint/2010/main" val="1259204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44" y="710330"/>
            <a:ext cx="10246112" cy="614766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Adult natural mortality rate estimate compared to river-specific</a:t>
            </a:r>
          </a:p>
        </p:txBody>
      </p:sp>
    </p:spTree>
    <p:extLst>
      <p:ext uri="{BB962C8B-B14F-4D97-AF65-F5344CB8AC3E}">
        <p14:creationId xmlns:p14="http://schemas.microsoft.com/office/powerpoint/2010/main" val="3547128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44" y="710330"/>
            <a:ext cx="10246117" cy="61476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Adult detection probability estimate compared to region-specific</a:t>
            </a:r>
          </a:p>
        </p:txBody>
      </p:sp>
    </p:spTree>
    <p:extLst>
      <p:ext uri="{BB962C8B-B14F-4D97-AF65-F5344CB8AC3E}">
        <p14:creationId xmlns:p14="http://schemas.microsoft.com/office/powerpoint/2010/main" val="3025977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44" y="710330"/>
            <a:ext cx="10246117" cy="61476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Adult detection probability estimate compared to river-specific</a:t>
            </a:r>
          </a:p>
        </p:txBody>
      </p:sp>
    </p:spTree>
    <p:extLst>
      <p:ext uri="{BB962C8B-B14F-4D97-AF65-F5344CB8AC3E}">
        <p14:creationId xmlns:p14="http://schemas.microsoft.com/office/powerpoint/2010/main" val="314878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31" y="683570"/>
            <a:ext cx="10290717" cy="617443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Total number of transmitters deployed in adults in each river, </a:t>
            </a:r>
          </a:p>
          <a:p>
            <a:r>
              <a:rPr lang="en-US" sz="3600" dirty="0">
                <a:solidFill>
                  <a:schemeClr val="tx1"/>
                </a:solidFill>
              </a:rPr>
              <a:t>categorized by geographic area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0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31" y="683569"/>
            <a:ext cx="10290715" cy="61744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Total number of transmitters deployed in adults</a:t>
            </a:r>
          </a:p>
          <a:p>
            <a:r>
              <a:rPr lang="en-US" sz="3600" dirty="0">
                <a:solidFill>
                  <a:schemeClr val="tx1"/>
                </a:solidFill>
              </a:rPr>
              <a:t> in each river by year</a:t>
            </a:r>
          </a:p>
        </p:txBody>
      </p:sp>
    </p:spTree>
    <p:extLst>
      <p:ext uri="{BB962C8B-B14F-4D97-AF65-F5344CB8AC3E}">
        <p14:creationId xmlns:p14="http://schemas.microsoft.com/office/powerpoint/2010/main" val="203144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31" y="683569"/>
            <a:ext cx="10290717" cy="61744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Total number of detections of adults in each river</a:t>
            </a:r>
          </a:p>
        </p:txBody>
      </p:sp>
    </p:spTree>
    <p:extLst>
      <p:ext uri="{BB962C8B-B14F-4D97-AF65-F5344CB8AC3E}">
        <p14:creationId xmlns:p14="http://schemas.microsoft.com/office/powerpoint/2010/main" val="340394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31" y="683569"/>
            <a:ext cx="10290717" cy="61744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Proportion of transmitters deployed in adults in each river </a:t>
            </a:r>
          </a:p>
          <a:p>
            <a:r>
              <a:rPr lang="en-US" sz="3600" dirty="0">
                <a:solidFill>
                  <a:schemeClr val="tx1"/>
                </a:solidFill>
              </a:rPr>
              <a:t>detected somewhere</a:t>
            </a:r>
          </a:p>
        </p:txBody>
      </p:sp>
    </p:spTree>
    <p:extLst>
      <p:ext uri="{BB962C8B-B14F-4D97-AF65-F5344CB8AC3E}">
        <p14:creationId xmlns:p14="http://schemas.microsoft.com/office/powerpoint/2010/main" val="211542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31" y="683567"/>
            <a:ext cx="10290718" cy="61744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2192000" cy="992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Proportion of transmitters deployed in adults each year </a:t>
            </a:r>
          </a:p>
          <a:p>
            <a:r>
              <a:rPr lang="en-US" sz="3600" dirty="0">
                <a:solidFill>
                  <a:schemeClr val="tx1"/>
                </a:solidFill>
              </a:rPr>
              <a:t>detected at some point</a:t>
            </a:r>
          </a:p>
        </p:txBody>
      </p:sp>
    </p:spTree>
    <p:extLst>
      <p:ext uri="{BB962C8B-B14F-4D97-AF65-F5344CB8AC3E}">
        <p14:creationId xmlns:p14="http://schemas.microsoft.com/office/powerpoint/2010/main" val="1573889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56731" y="199215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River-specific estimates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Survival, detection, and movement rates by tagging location</a:t>
            </a:r>
          </a:p>
        </p:txBody>
      </p:sp>
    </p:spTree>
    <p:extLst>
      <p:ext uri="{BB962C8B-B14F-4D97-AF65-F5344CB8AC3E}">
        <p14:creationId xmlns:p14="http://schemas.microsoft.com/office/powerpoint/2010/main" val="123545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7334</TotalTime>
  <Words>685</Words>
  <Application>Microsoft Office PowerPoint</Application>
  <PresentationFormat>Widescreen</PresentationFormat>
  <Paragraphs>376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Helvetica</vt:lpstr>
      <vt:lpstr>Office Theme</vt:lpstr>
      <vt:lpstr> Updated natural mortality rate estimates using acoustic telemetry data –  adults (&gt;1250mm FL)</vt:lpstr>
      <vt:lpstr>Data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River-specific estimates: Survival, detection, and movement rates by tagging location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Region-specific estimates: Survival and movement rates by tagging location, detection rates by state (single rate for moving into the marine environment, separate rates for moving into each river)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Survival and detection rates for all tagged fish, movement rates given tagging location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Updated natural mortality estimates using acoustic telemetry data</dc:title>
  <dc:creator>Merrill Rudd</dc:creator>
  <cp:lastModifiedBy>Merrill Rudd</cp:lastModifiedBy>
  <cp:revision>32</cp:revision>
  <dcterms:created xsi:type="dcterms:W3CDTF">2017-02-15T22:38:18Z</dcterms:created>
  <dcterms:modified xsi:type="dcterms:W3CDTF">2017-02-21T20:46:23Z</dcterms:modified>
</cp:coreProperties>
</file>