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0" r:id="rId18"/>
    <p:sldId id="273" r:id="rId19"/>
    <p:sldId id="274" r:id="rId20"/>
    <p:sldId id="272" r:id="rId21"/>
    <p:sldId id="275" r:id="rId22"/>
    <p:sldId id="276" r:id="rId23"/>
    <p:sldId id="277" r:id="rId24"/>
    <p:sldId id="278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4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3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3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1383-321E-449C-9B10-0392250F81C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9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Updated natural mortality rate estimates using acoustic telemetry data – </a:t>
            </a:r>
            <a:br>
              <a:rPr lang="en-US" dirty="0"/>
            </a:br>
            <a:r>
              <a:rPr lang="en-US" b="1" dirty="0"/>
              <a:t>juveniles (&lt;1250mm FL)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57607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Potential figures and tables</a:t>
            </a:r>
          </a:p>
        </p:txBody>
      </p:sp>
    </p:spTree>
    <p:extLst>
      <p:ext uri="{BB962C8B-B14F-4D97-AF65-F5344CB8AC3E}">
        <p14:creationId xmlns:p14="http://schemas.microsoft.com/office/powerpoint/2010/main" val="407306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44"/>
            <a:ext cx="10217727" cy="6130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natural mortality rate estimates by river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3511" y="1202738"/>
            <a:ext cx="369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mortality rate estimates are derived from estimates of survival</a:t>
            </a:r>
          </a:p>
          <a:p>
            <a:r>
              <a:rPr lang="en-US" dirty="0"/>
              <a:t>M = -log(S)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4428" y="5338572"/>
            <a:ext cx="3237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Cannot run model with only one transmitter deployed in a juvenile in the Suwannee River</a:t>
            </a:r>
          </a:p>
        </p:txBody>
      </p:sp>
    </p:spTree>
    <p:extLst>
      <p:ext uri="{BB962C8B-B14F-4D97-AF65-F5344CB8AC3E}">
        <p14:creationId xmlns:p14="http://schemas.microsoft.com/office/powerpoint/2010/main" val="324513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natural mortality rate estimates by river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70054"/>
              </p:ext>
            </p:extLst>
          </p:nvPr>
        </p:nvGraphicFramePr>
        <p:xfrm>
          <a:off x="858980" y="1135304"/>
          <a:ext cx="10501747" cy="532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River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41294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Apalachicola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5626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504020202030204" pitchFamily="34" charset="0"/>
                        </a:rPr>
                        <a:t>Ochlockonee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281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8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1" y="713678"/>
            <a:ext cx="10240537" cy="6144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survival rate estimates by river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4428" y="5338572"/>
            <a:ext cx="3237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Cannot run model with only one transmitter deployed in a juvenile in the Suwannee River</a:t>
            </a:r>
          </a:p>
        </p:txBody>
      </p:sp>
    </p:spTree>
    <p:extLst>
      <p:ext uri="{BB962C8B-B14F-4D97-AF65-F5344CB8AC3E}">
        <p14:creationId xmlns:p14="http://schemas.microsoft.com/office/powerpoint/2010/main" val="94693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survival rate estimates by river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36364"/>
              </p:ext>
            </p:extLst>
          </p:nvPr>
        </p:nvGraphicFramePr>
        <p:xfrm>
          <a:off x="858980" y="1135304"/>
          <a:ext cx="10501747" cy="532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River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41294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Apalachicola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5626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504020202030204" pitchFamily="34" charset="0"/>
                        </a:rPr>
                        <a:t>Ochlockonee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281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1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40"/>
            <a:ext cx="10217728" cy="6130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detection probability estimates by river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4428" y="5338572"/>
            <a:ext cx="3237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Cannot run model with only one transmitter deployed in a juvenile in the Suwannee River</a:t>
            </a:r>
          </a:p>
        </p:txBody>
      </p:sp>
    </p:spTree>
    <p:extLst>
      <p:ext uri="{BB962C8B-B14F-4D97-AF65-F5344CB8AC3E}">
        <p14:creationId xmlns:p14="http://schemas.microsoft.com/office/powerpoint/2010/main" val="316499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detection probability estimates by river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62569"/>
              </p:ext>
            </p:extLst>
          </p:nvPr>
        </p:nvGraphicFramePr>
        <p:xfrm>
          <a:off x="858980" y="1135304"/>
          <a:ext cx="10501747" cy="532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River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41294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Apalachicola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5626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504020202030204" pitchFamily="34" charset="0"/>
                        </a:rPr>
                        <a:t>Ochlockonee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281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transition probability estimates by river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99192"/>
              </p:ext>
            </p:extLst>
          </p:nvPr>
        </p:nvGraphicFramePr>
        <p:xfrm>
          <a:off x="308275" y="1249604"/>
          <a:ext cx="11402571" cy="52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75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606042372"/>
                    </a:ext>
                  </a:extLst>
                </a:gridCol>
                <a:gridCol w="1008556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515898597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5777689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353736981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471281574"/>
                    </a:ext>
                  </a:extLst>
                </a:gridCol>
              </a:tblGrid>
              <a:tr h="445846">
                <a:tc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FROM</a:t>
                      </a:r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90069288"/>
                  </a:ext>
                </a:extLst>
              </a:tr>
              <a:tr h="438150">
                <a:tc rowSpan="9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Choctaw.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Helvetica" panose="020B0504020202030204" pitchFamily="34" charset="0"/>
                        </a:rPr>
                        <a:t>Apalach</a:t>
                      </a:r>
                      <a:r>
                        <a:rPr lang="en-US" sz="1800" dirty="0">
                          <a:latin typeface="Helvetica" panose="020B0504020202030204" pitchFamily="34" charset="0"/>
                        </a:rPr>
                        <a:t>.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Helvetica" panose="020B0504020202030204" pitchFamily="34" charset="0"/>
                        </a:rPr>
                        <a:t>Ochlock</a:t>
                      </a:r>
                      <a:r>
                        <a:rPr lang="en-US" sz="1800" dirty="0">
                          <a:latin typeface="Helvetica" panose="020B0504020202030204" pitchFamily="34" charset="0"/>
                        </a:rPr>
                        <a:t>.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0.962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0.423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0.304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0.0154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0.696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Choctaw.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0.423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0.966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41294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Helvetica" panose="020B0504020202030204" pitchFamily="34" charset="0"/>
                        </a:rPr>
                        <a:t>Apalach</a:t>
                      </a:r>
                      <a:r>
                        <a:rPr lang="en-US" sz="1800" dirty="0">
                          <a:latin typeface="Helvetica" panose="020B0504020202030204" pitchFamily="34" charset="0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0.696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0.118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65626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Helvetica" panose="020B0504020202030204" pitchFamily="34" charset="0"/>
                        </a:rPr>
                        <a:t>Ochlock</a:t>
                      </a:r>
                      <a:r>
                        <a:rPr lang="en-US" sz="1800" dirty="0">
                          <a:latin typeface="Helvetica" panose="020B0504020202030204" pitchFamily="34" charset="0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0.765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12817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0.261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0.118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8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1089" y="35901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Region-specific estimates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Survival and movement rates by tagging location, detection rates by state (single rate for moving into the marine environment, separate rates for moving into each river)</a:t>
            </a:r>
          </a:p>
        </p:txBody>
      </p:sp>
    </p:spTree>
    <p:extLst>
      <p:ext uri="{BB962C8B-B14F-4D97-AF65-F5344CB8AC3E}">
        <p14:creationId xmlns:p14="http://schemas.microsoft.com/office/powerpoint/2010/main" val="211402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0795"/>
            <a:ext cx="10217727" cy="6130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natural mortality rate estimates by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511" y="1202738"/>
            <a:ext cx="369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mortality rate estimates are derived from estimates of survival</a:t>
            </a:r>
          </a:p>
          <a:p>
            <a:r>
              <a:rPr lang="en-US" dirty="0"/>
              <a:t>M = -log(S)</a:t>
            </a:r>
          </a:p>
        </p:txBody>
      </p:sp>
    </p:spTree>
    <p:extLst>
      <p:ext uri="{BB962C8B-B14F-4D97-AF65-F5344CB8AC3E}">
        <p14:creationId xmlns:p14="http://schemas.microsoft.com/office/powerpoint/2010/main" val="192628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natural mortality rate estimates by region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11630"/>
              </p:ext>
            </p:extLst>
          </p:nvPr>
        </p:nvGraphicFramePr>
        <p:xfrm>
          <a:off x="858980" y="1135304"/>
          <a:ext cx="10501747" cy="315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6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62165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38"/>
            <a:ext cx="10217728" cy="6130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survival rate estimates by region</a:t>
            </a:r>
          </a:p>
        </p:txBody>
      </p:sp>
    </p:spTree>
    <p:extLst>
      <p:ext uri="{BB962C8B-B14F-4D97-AF65-F5344CB8AC3E}">
        <p14:creationId xmlns:p14="http://schemas.microsoft.com/office/powerpoint/2010/main" val="118574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survival rate estimates by region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36883"/>
              </p:ext>
            </p:extLst>
          </p:nvPr>
        </p:nvGraphicFramePr>
        <p:xfrm>
          <a:off x="858980" y="1135304"/>
          <a:ext cx="10501747" cy="315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70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38"/>
            <a:ext cx="10217728" cy="6130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detection probability estimates by region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(marine = leaving river)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5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detection probability estimates by region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24103"/>
              </p:ext>
            </p:extLst>
          </p:nvPr>
        </p:nvGraphicFramePr>
        <p:xfrm>
          <a:off x="858980" y="1135304"/>
          <a:ext cx="10501747" cy="409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Marine </a:t>
                      </a:r>
                    </a:p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(leaving river)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2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73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transition probability estimates by region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26705"/>
              </p:ext>
            </p:extLst>
          </p:nvPr>
        </p:nvGraphicFramePr>
        <p:xfrm>
          <a:off x="270175" y="1287704"/>
          <a:ext cx="10969325" cy="507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95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2444724">
                  <a:extLst>
                    <a:ext uri="{9D8B030D-6E8A-4147-A177-3AD203B41FA5}">
                      <a16:colId xmlns:a16="http://schemas.microsoft.com/office/drawing/2014/main" val="3606042372"/>
                    </a:ext>
                  </a:extLst>
                </a:gridCol>
                <a:gridCol w="1834956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2055247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2227690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717813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694859"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FROM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90069288"/>
                  </a:ext>
                </a:extLst>
              </a:tr>
              <a:tr h="997576">
                <a:tc rowSpan="5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Escambia</a:t>
                      </a:r>
                      <a:r>
                        <a:rPr lang="en-US" sz="2000" baseline="0" dirty="0">
                          <a:latin typeface="Helvetica" panose="020B0504020202030204" pitchFamily="34" charset="0"/>
                        </a:rPr>
                        <a:t> Bay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1e-26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2.8e-40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1.7e-32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3.2e-7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0.788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0.212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4.6e-28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0.964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1.1e-29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1e-14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2.3e-28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5.8e-30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8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23391" y="23746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Survival and detection rates for all tagged fish, movement rates given tagging location</a:t>
            </a:r>
          </a:p>
        </p:txBody>
      </p:sp>
    </p:spTree>
    <p:extLst>
      <p:ext uri="{BB962C8B-B14F-4D97-AF65-F5344CB8AC3E}">
        <p14:creationId xmlns:p14="http://schemas.microsoft.com/office/powerpoint/2010/main" val="86809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91577"/>
              </p:ext>
            </p:extLst>
          </p:nvPr>
        </p:nvGraphicFramePr>
        <p:xfrm>
          <a:off x="845126" y="1422499"/>
          <a:ext cx="10501747" cy="260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Parameter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Survival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Overall survival and detection probabilities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444" y="4460488"/>
            <a:ext cx="1165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mortality rate estimates are derived from estimates of survival</a:t>
            </a:r>
          </a:p>
          <a:p>
            <a:r>
              <a:rPr lang="en-US" dirty="0"/>
              <a:t>M = -log(S)</a:t>
            </a:r>
          </a:p>
        </p:txBody>
      </p:sp>
    </p:spTree>
    <p:extLst>
      <p:ext uri="{BB962C8B-B14F-4D97-AF65-F5344CB8AC3E}">
        <p14:creationId xmlns:p14="http://schemas.microsoft.com/office/powerpoint/2010/main" val="308241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Transition probability estimates by region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32437"/>
              </p:ext>
            </p:extLst>
          </p:nvPr>
        </p:nvGraphicFramePr>
        <p:xfrm>
          <a:off x="270175" y="1287704"/>
          <a:ext cx="10969325" cy="507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95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2444724">
                  <a:extLst>
                    <a:ext uri="{9D8B030D-6E8A-4147-A177-3AD203B41FA5}">
                      <a16:colId xmlns:a16="http://schemas.microsoft.com/office/drawing/2014/main" val="3606042372"/>
                    </a:ext>
                  </a:extLst>
                </a:gridCol>
                <a:gridCol w="1834956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2055247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2227690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717813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694859"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FROM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90069288"/>
                  </a:ext>
                </a:extLst>
              </a:tr>
              <a:tr h="997576">
                <a:tc rowSpan="5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Escambia</a:t>
                      </a:r>
                      <a:r>
                        <a:rPr lang="en-US" sz="2000" baseline="0" dirty="0">
                          <a:latin typeface="Helvetica" panose="020B0504020202030204" pitchFamily="34" charset="0"/>
                        </a:rPr>
                        <a:t> Bay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2.2e-24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4.1e-15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7.1e-21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8.1e-15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0.776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0.224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3.6e-16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0.966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3.4e-22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7.9e-12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1.5e-29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1.0e-7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0.999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57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31"/>
            <a:ext cx="10246112" cy="614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survival rate estimate compared to region-specific</a:t>
            </a:r>
          </a:p>
        </p:txBody>
      </p:sp>
    </p:spTree>
    <p:extLst>
      <p:ext uri="{BB962C8B-B14F-4D97-AF65-F5344CB8AC3E}">
        <p14:creationId xmlns:p14="http://schemas.microsoft.com/office/powerpoint/2010/main" val="365263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32"/>
            <a:ext cx="10246112" cy="614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survival rate estimate compared to river-specific</a:t>
            </a:r>
          </a:p>
        </p:txBody>
      </p:sp>
    </p:spTree>
    <p:extLst>
      <p:ext uri="{BB962C8B-B14F-4D97-AF65-F5344CB8AC3E}">
        <p14:creationId xmlns:p14="http://schemas.microsoft.com/office/powerpoint/2010/main" val="260850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9"/>
            <a:ext cx="10290717" cy="6174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Total number of transmitters deployed in juveniles in each river</a:t>
            </a:r>
          </a:p>
        </p:txBody>
      </p:sp>
    </p:spTree>
    <p:extLst>
      <p:ext uri="{BB962C8B-B14F-4D97-AF65-F5344CB8AC3E}">
        <p14:creationId xmlns:p14="http://schemas.microsoft.com/office/powerpoint/2010/main" val="67849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29"/>
            <a:ext cx="10246112" cy="614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Juvenile natural mortality rate estimate compared to region-specific</a:t>
            </a:r>
          </a:p>
        </p:txBody>
      </p:sp>
    </p:spTree>
    <p:extLst>
      <p:ext uri="{BB962C8B-B14F-4D97-AF65-F5344CB8AC3E}">
        <p14:creationId xmlns:p14="http://schemas.microsoft.com/office/powerpoint/2010/main" val="1259204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29"/>
            <a:ext cx="10246112" cy="614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natural mortality rate estimate compared to river-specific</a:t>
            </a:r>
          </a:p>
        </p:txBody>
      </p:sp>
    </p:spTree>
    <p:extLst>
      <p:ext uri="{BB962C8B-B14F-4D97-AF65-F5344CB8AC3E}">
        <p14:creationId xmlns:p14="http://schemas.microsoft.com/office/powerpoint/2010/main" val="3547128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29"/>
            <a:ext cx="10246117" cy="61476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detection probability estimate compared to region-specific</a:t>
            </a:r>
          </a:p>
        </p:txBody>
      </p:sp>
    </p:spTree>
    <p:extLst>
      <p:ext uri="{BB962C8B-B14F-4D97-AF65-F5344CB8AC3E}">
        <p14:creationId xmlns:p14="http://schemas.microsoft.com/office/powerpoint/2010/main" val="3025977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29"/>
            <a:ext cx="10246115" cy="6147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Juvenile detection probability estimate compared to river-specific</a:t>
            </a:r>
          </a:p>
        </p:txBody>
      </p:sp>
    </p:spTree>
    <p:extLst>
      <p:ext uri="{BB962C8B-B14F-4D97-AF65-F5344CB8AC3E}">
        <p14:creationId xmlns:p14="http://schemas.microsoft.com/office/powerpoint/2010/main" val="314878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9"/>
            <a:ext cx="10290717" cy="61744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Total number of transmitters deployed in juveniles in each river, </a:t>
            </a:r>
          </a:p>
          <a:p>
            <a:r>
              <a:rPr lang="en-US" sz="3600" dirty="0">
                <a:solidFill>
                  <a:schemeClr val="tx1"/>
                </a:solidFill>
              </a:rPr>
              <a:t>categorized by geographic area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8"/>
            <a:ext cx="10290715" cy="6174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Total number of transmitters deployed in juveniles</a:t>
            </a:r>
          </a:p>
          <a:p>
            <a:r>
              <a:rPr lang="en-US" sz="3600" dirty="0">
                <a:solidFill>
                  <a:schemeClr val="tx1"/>
                </a:solidFill>
              </a:rPr>
              <a:t> in each river by year</a:t>
            </a:r>
          </a:p>
        </p:txBody>
      </p:sp>
    </p:spTree>
    <p:extLst>
      <p:ext uri="{BB962C8B-B14F-4D97-AF65-F5344CB8AC3E}">
        <p14:creationId xmlns:p14="http://schemas.microsoft.com/office/powerpoint/2010/main" val="20314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9"/>
            <a:ext cx="10290717" cy="6174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Total number of detections of juveniles in each river</a:t>
            </a:r>
          </a:p>
        </p:txBody>
      </p:sp>
    </p:spTree>
    <p:extLst>
      <p:ext uri="{BB962C8B-B14F-4D97-AF65-F5344CB8AC3E}">
        <p14:creationId xmlns:p14="http://schemas.microsoft.com/office/powerpoint/2010/main" val="340394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9"/>
            <a:ext cx="10290717" cy="6174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Proportion of transmitters deployed in juveniles in each river </a:t>
            </a:r>
          </a:p>
          <a:p>
            <a:r>
              <a:rPr lang="en-US" sz="3600" dirty="0">
                <a:solidFill>
                  <a:schemeClr val="tx1"/>
                </a:solidFill>
              </a:rPr>
              <a:t>detected somewhere</a:t>
            </a:r>
          </a:p>
        </p:txBody>
      </p:sp>
    </p:spTree>
    <p:extLst>
      <p:ext uri="{BB962C8B-B14F-4D97-AF65-F5344CB8AC3E}">
        <p14:creationId xmlns:p14="http://schemas.microsoft.com/office/powerpoint/2010/main" val="211542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730404"/>
            <a:ext cx="10212659" cy="6127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Proportion of transmitters deployed in juveniles each year </a:t>
            </a:r>
          </a:p>
          <a:p>
            <a:r>
              <a:rPr lang="en-US" sz="3600" dirty="0">
                <a:solidFill>
                  <a:schemeClr val="tx1"/>
                </a:solidFill>
              </a:rPr>
              <a:t>detected at some point</a:t>
            </a:r>
          </a:p>
        </p:txBody>
      </p:sp>
    </p:spTree>
    <p:extLst>
      <p:ext uri="{BB962C8B-B14F-4D97-AF65-F5344CB8AC3E}">
        <p14:creationId xmlns:p14="http://schemas.microsoft.com/office/powerpoint/2010/main" val="157388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56731" y="19921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River-specific estimates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Survival, detection, and movement rates by tagging location</a:t>
            </a:r>
          </a:p>
        </p:txBody>
      </p:sp>
    </p:spTree>
    <p:extLst>
      <p:ext uri="{BB962C8B-B14F-4D97-AF65-F5344CB8AC3E}">
        <p14:creationId xmlns:p14="http://schemas.microsoft.com/office/powerpoint/2010/main" val="123545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722</Words>
  <Application>Microsoft Office PowerPoint</Application>
  <PresentationFormat>Widescreen</PresentationFormat>
  <Paragraphs>371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Office Theme</vt:lpstr>
      <vt:lpstr> Updated natural mortality rate estimates using acoustic telemetry data –  juveniles (&lt;1250mm FL)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River-specific estimates: Survival, detection, and movement rates by tagging 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Region-specific estimates: Survival and movement rates by tagging location, detection rates by state (single rate for moving into the marine environment, separate rates for moving into each river)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Survival and detection rates for all tagged fish, movement rates given tagging 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natural mortality estimates using acoustic telemetry data</dc:title>
  <dc:creator>Merrill Rudd</dc:creator>
  <cp:lastModifiedBy>Merrill Rudd</cp:lastModifiedBy>
  <cp:revision>38</cp:revision>
  <dcterms:created xsi:type="dcterms:W3CDTF">2017-02-15T22:38:18Z</dcterms:created>
  <dcterms:modified xsi:type="dcterms:W3CDTF">2017-02-23T16:55:02Z</dcterms:modified>
</cp:coreProperties>
</file>