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  <p:sldId id="257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>
        <p:scale>
          <a:sx n="70" d="100"/>
          <a:sy n="70" d="100"/>
        </p:scale>
        <p:origin x="60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3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2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6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6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3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6/27/2017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3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6/27/2017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6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6/27/2017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2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6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3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6BCE-6E81-4B9F-9592-2A70BA53637F}" type="datetimeFigureOut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6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3027725" y="316113"/>
            <a:ext cx="8319148" cy="5130746"/>
            <a:chOff x="2999678" y="816232"/>
            <a:chExt cx="8319148" cy="5130746"/>
          </a:xfrm>
        </p:grpSpPr>
        <p:sp>
          <p:nvSpPr>
            <p:cNvPr id="4" name="Oval 3"/>
            <p:cNvSpPr/>
            <p:nvPr/>
          </p:nvSpPr>
          <p:spPr>
            <a:xfrm>
              <a:off x="2999678" y="2449999"/>
              <a:ext cx="2286000" cy="1494263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Helvetica" panose="020B0504020202030204" pitchFamily="34" charset="0"/>
                </a:rPr>
                <a:t>Pre-recruits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7757532" y="2449999"/>
              <a:ext cx="2286000" cy="1494263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Helvetica" panose="020B0504020202030204" pitchFamily="34" charset="0"/>
                </a:rPr>
                <a:t>Recruits</a:t>
              </a:r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5285678" y="3197131"/>
              <a:ext cx="247185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7251" y="2774779"/>
              <a:ext cx="2923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i="1" dirty="0">
                <a:solidFill>
                  <a:srgbClr val="800080"/>
                </a:solidFill>
                <a:latin typeface="Helvetica" panose="020B0504020202030204" pitchFamily="34" charset="0"/>
              </a:endParaRPr>
            </a:p>
          </p:txBody>
        </p:sp>
        <p:cxnSp>
          <p:nvCxnSpPr>
            <p:cNvPr id="12" name="Curved Connector 11"/>
            <p:cNvCxnSpPr>
              <a:stCxn id="4" idx="3"/>
              <a:endCxn id="4" idx="5"/>
            </p:cNvCxnSpPr>
            <p:nvPr/>
          </p:nvCxnSpPr>
          <p:spPr>
            <a:xfrm rot="16200000" flipH="1">
              <a:off x="4142678" y="2917209"/>
              <a:ext cx="12700" cy="1616446"/>
            </a:xfrm>
            <a:prstGeom prst="curvedConnector3">
              <a:avLst>
                <a:gd name="adj1" fmla="val 8001118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045294" y="4746649"/>
              <a:ext cx="223294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Helvetica" panose="020B0504020202030204" pitchFamily="34" charset="0"/>
                </a:rPr>
                <a:t>Survive pre-recruit stage and stay pre-recruit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Helvetica" panose="020B0504020202030204" pitchFamily="34" charset="0"/>
                </a:rPr>
                <a:t>Probability:</a:t>
              </a:r>
              <a:r>
                <a:rPr lang="en-US" b="1" i="1" dirty="0">
                  <a:solidFill>
                    <a:srgbClr val="009900"/>
                  </a:solidFill>
                  <a:latin typeface="Helvetica" panose="020B0504020202030204" pitchFamily="34" charset="0"/>
                </a:rPr>
                <a:t> S</a:t>
              </a:r>
              <a:r>
                <a:rPr lang="en-US" b="1" i="1" baseline="-25000" dirty="0">
                  <a:solidFill>
                    <a:srgbClr val="009900"/>
                  </a:solidFill>
                  <a:latin typeface="Helvetica" panose="020B0504020202030204" pitchFamily="34" charset="0"/>
                </a:rPr>
                <a:t>p</a:t>
              </a:r>
              <a:r>
                <a:rPr lang="en-US" b="1" i="1" dirty="0">
                  <a:solidFill>
                    <a:srgbClr val="CC00CC"/>
                  </a:solidFill>
                  <a:latin typeface="Helvetica" panose="020B0504020202030204" pitchFamily="34" charset="0"/>
                </a:rPr>
                <a:t>T</a:t>
              </a:r>
              <a:r>
                <a:rPr lang="en-US" b="1" i="1" baseline="-25000" dirty="0">
                  <a:solidFill>
                    <a:srgbClr val="CC00CC"/>
                  </a:solidFill>
                  <a:latin typeface="Helvetica" panose="020B0504020202030204" pitchFamily="34" charset="0"/>
                </a:rPr>
                <a:t>PP</a:t>
              </a:r>
              <a:endParaRPr lang="en-US" b="1" i="1" dirty="0">
                <a:solidFill>
                  <a:srgbClr val="CC00CC"/>
                </a:solidFill>
                <a:latin typeface="Helvetica" panose="020B0504020202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98664" y="4774359"/>
              <a:ext cx="2471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Helvetica" panose="020B0504020202030204" pitchFamily="34" charset="0"/>
                </a:rPr>
                <a:t>Survive as a recruit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Helvetica" panose="020B0504020202030204" pitchFamily="34" charset="0"/>
                </a:rPr>
                <a:t>Probability: </a:t>
              </a:r>
              <a:r>
                <a:rPr lang="en-US" b="1" i="1" dirty="0">
                  <a:solidFill>
                    <a:srgbClr val="3333FF"/>
                  </a:solidFill>
                  <a:latin typeface="Helvetica" panose="020B0504020202030204" pitchFamily="34" charset="0"/>
                </a:rPr>
                <a:t>S</a:t>
              </a:r>
              <a:r>
                <a:rPr lang="en-US" b="1" i="1" baseline="-25000" dirty="0">
                  <a:solidFill>
                    <a:srgbClr val="3333FF"/>
                  </a:solidFill>
                  <a:latin typeface="Helvetica" panose="020B0504020202030204" pitchFamily="34" charset="0"/>
                </a:rPr>
                <a:t>R</a:t>
              </a:r>
              <a:r>
                <a:rPr lang="en-US" b="1" i="1" dirty="0">
                  <a:latin typeface="Helvetica" panose="020B0504020202030204" pitchFamily="34" charset="0"/>
                </a:rPr>
                <a:t>(1-</a:t>
              </a:r>
              <a:r>
                <a:rPr lang="en-US" b="1" i="1" dirty="0">
                  <a:solidFill>
                    <a:srgbClr val="FF0000"/>
                  </a:solidFill>
                  <a:latin typeface="Helvetica" panose="020B0504020202030204" pitchFamily="34" charset="0"/>
                </a:rPr>
                <a:t>H</a:t>
              </a:r>
              <a:r>
                <a:rPr lang="en-US" b="1" i="1" dirty="0">
                  <a:latin typeface="Helvetica" panose="020B0504020202030204" pitchFamily="34" charset="0"/>
                </a:rPr>
                <a:t>)</a:t>
              </a:r>
            </a:p>
          </p:txBody>
        </p:sp>
        <p:cxnSp>
          <p:nvCxnSpPr>
            <p:cNvPr id="16" name="Curved Connector 15"/>
            <p:cNvCxnSpPr/>
            <p:nvPr/>
          </p:nvCxnSpPr>
          <p:spPr>
            <a:xfrm rot="16200000" flipH="1">
              <a:off x="8894182" y="2929909"/>
              <a:ext cx="12700" cy="1616446"/>
            </a:xfrm>
            <a:prstGeom prst="curvedConnector3">
              <a:avLst>
                <a:gd name="adj1" fmla="val 8001118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5" idx="0"/>
              <a:endCxn id="4" idx="0"/>
            </p:cNvCxnSpPr>
            <p:nvPr/>
          </p:nvCxnSpPr>
          <p:spPr>
            <a:xfrm rot="16200000" flipV="1">
              <a:off x="6521605" y="71072"/>
              <a:ext cx="12700" cy="4757854"/>
            </a:xfrm>
            <a:prstGeom prst="curvedConnector3">
              <a:avLst>
                <a:gd name="adj1" fmla="val 996585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339424" y="816232"/>
              <a:ext cx="29794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Helvetica" panose="020B0504020202030204" pitchFamily="34" charset="0"/>
                </a:rPr>
                <a:t>Produce eggs that survive to be pre-recruits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Helvetica" panose="020B0504020202030204" pitchFamily="34" charset="0"/>
                </a:rPr>
                <a:t>Expected number: </a:t>
              </a:r>
              <a:r>
                <a:rPr lang="en-US" b="1" i="1" dirty="0">
                  <a:solidFill>
                    <a:srgbClr val="FF3399"/>
                  </a:solidFill>
                  <a:latin typeface="Helvetica" panose="020B0504020202030204" pitchFamily="34" charset="0"/>
                </a:rPr>
                <a:t>P</a:t>
              </a:r>
              <a:r>
                <a:rPr lang="en-US" b="1" i="1" baseline="-25000" dirty="0">
                  <a:solidFill>
                    <a:srgbClr val="FF3399"/>
                  </a:solidFill>
                  <a:latin typeface="Helvetica" panose="020B0504020202030204" pitchFamily="34" charset="0"/>
                </a:rPr>
                <a:t>F</a:t>
              </a:r>
              <a:r>
                <a:rPr lang="en-US" b="1" i="1" dirty="0">
                  <a:solidFill>
                    <a:srgbClr val="CC6600"/>
                  </a:solidFill>
                  <a:latin typeface="Helvetica" panose="020B0504020202030204" pitchFamily="34" charset="0"/>
                </a:rPr>
                <a:t>E</a:t>
              </a:r>
              <a:r>
                <a:rPr lang="en-US" b="1" i="1" dirty="0">
                  <a:solidFill>
                    <a:srgbClr val="00CCFF"/>
                  </a:solidFill>
                  <a:latin typeface="Helvetica" panose="020B0504020202030204" pitchFamily="34" charset="0"/>
                </a:rPr>
                <a:t>S</a:t>
              </a:r>
              <a:r>
                <a:rPr lang="en-US" b="1" i="1" baseline="-25000" dirty="0">
                  <a:solidFill>
                    <a:srgbClr val="00CCFF"/>
                  </a:solidFill>
                  <a:latin typeface="Helvetica" panose="020B0504020202030204" pitchFamily="34" charset="0"/>
                </a:rPr>
                <a:t>E</a:t>
              </a:r>
              <a:endParaRPr lang="en-US" b="1" i="1" dirty="0">
                <a:solidFill>
                  <a:srgbClr val="00CCFF"/>
                </a:solidFill>
                <a:latin typeface="Helvetica" panose="020B0504020202030204" pitchFamily="34" charset="0"/>
              </a:endParaRP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Helvetica" panose="020B0504020202030204" pitchFamily="34" charset="0"/>
                </a:rPr>
                <a:t>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42746" y="1968709"/>
              <a:ext cx="27016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Helvetica" panose="020B0504020202030204" pitchFamily="34" charset="0"/>
                </a:rPr>
                <a:t>Survive pre-recruit stage and transition to recruit stage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Helvetica" panose="020B0504020202030204" pitchFamily="34" charset="0"/>
                </a:rPr>
                <a:t>Probability: </a:t>
              </a:r>
              <a:r>
                <a:rPr lang="en-US" b="1" i="1" dirty="0">
                  <a:solidFill>
                    <a:srgbClr val="009900"/>
                  </a:solidFill>
                  <a:latin typeface="Helvetica" panose="020B0504020202030204" pitchFamily="34" charset="0"/>
                </a:rPr>
                <a:t>S</a:t>
              </a:r>
              <a:r>
                <a:rPr lang="en-US" b="1" i="1" baseline="-25000" dirty="0">
                  <a:solidFill>
                    <a:srgbClr val="009900"/>
                  </a:solidFill>
                  <a:latin typeface="Helvetica" panose="020B0504020202030204" pitchFamily="34" charset="0"/>
                </a:rPr>
                <a:t>p</a:t>
              </a:r>
              <a:r>
                <a:rPr lang="en-US" b="1" i="1" dirty="0">
                  <a:solidFill>
                    <a:srgbClr val="800080"/>
                  </a:solidFill>
                  <a:latin typeface="Helvetica" panose="020B0504020202030204" pitchFamily="34" charset="0"/>
                </a:rPr>
                <a:t>T</a:t>
              </a:r>
              <a:r>
                <a:rPr lang="en-US" b="1" i="1" baseline="-25000" dirty="0">
                  <a:solidFill>
                    <a:srgbClr val="800080"/>
                  </a:solidFill>
                  <a:latin typeface="Helvetica" panose="020B0504020202030204" pitchFamily="34" charset="0"/>
                </a:rPr>
                <a:t>PR</a:t>
              </a: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Helvetica" panose="020B0504020202030204" pitchFamily="34" charset="0"/>
                </a:rPr>
                <a:t> 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11185" y="316113"/>
            <a:ext cx="2853688" cy="62170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anose="020B0504020202030204" pitchFamily="34" charset="0"/>
              </a:rPr>
              <a:t>Values used in model</a:t>
            </a:r>
          </a:p>
          <a:p>
            <a:r>
              <a:rPr lang="en-US" b="1" dirty="0">
                <a:latin typeface="Helvetica" panose="020B0504020202030204" pitchFamily="34" charset="0"/>
              </a:rPr>
              <a:t>Transitions</a:t>
            </a:r>
          </a:p>
          <a:p>
            <a:r>
              <a:rPr lang="en-US" dirty="0">
                <a:latin typeface="Helvetica" panose="020B0504020202030204" pitchFamily="34" charset="0"/>
              </a:rPr>
              <a:t>   *Staying pre-recruit</a:t>
            </a:r>
          </a:p>
          <a:p>
            <a:r>
              <a:rPr lang="en-US" i="1" dirty="0">
                <a:latin typeface="Helvetica" panose="020B0504020202030204" pitchFamily="34" charset="0"/>
              </a:rPr>
              <a:t>      </a:t>
            </a:r>
            <a:r>
              <a:rPr lang="en-US" b="1" i="1" dirty="0">
                <a:solidFill>
                  <a:srgbClr val="CC00CC"/>
                </a:solidFill>
                <a:latin typeface="Helvetica" panose="020B0504020202030204" pitchFamily="34" charset="0"/>
              </a:rPr>
              <a:t>T</a:t>
            </a:r>
            <a:r>
              <a:rPr lang="en-US" b="1" i="1" baseline="-25000" dirty="0">
                <a:solidFill>
                  <a:srgbClr val="CC00CC"/>
                </a:solidFill>
                <a:latin typeface="Helvetica" panose="020B0504020202030204" pitchFamily="34" charset="0"/>
              </a:rPr>
              <a:t>PP</a:t>
            </a:r>
            <a:r>
              <a:rPr lang="en-US" dirty="0">
                <a:latin typeface="Helvetica" panose="020B0504020202030204" pitchFamily="34" charset="0"/>
              </a:rPr>
              <a:t> = 0.05</a:t>
            </a:r>
          </a:p>
          <a:p>
            <a:r>
              <a:rPr lang="en-US" dirty="0">
                <a:latin typeface="Helvetica" panose="020B0504020202030204" pitchFamily="34" charset="0"/>
              </a:rPr>
              <a:t>   *Pre-recruit to recruit</a:t>
            </a:r>
          </a:p>
          <a:p>
            <a:r>
              <a:rPr lang="en-US" i="1" dirty="0">
                <a:latin typeface="Helvetica" panose="020B0504020202030204" pitchFamily="34" charset="0"/>
              </a:rPr>
              <a:t>      </a:t>
            </a:r>
            <a:r>
              <a:rPr lang="en-US" b="1" i="1" dirty="0">
                <a:solidFill>
                  <a:srgbClr val="800080"/>
                </a:solidFill>
                <a:latin typeface="Helvetica" panose="020B0504020202030204" pitchFamily="34" charset="0"/>
              </a:rPr>
              <a:t>T</a:t>
            </a:r>
            <a:r>
              <a:rPr lang="en-US" b="1" i="1" baseline="-25000" dirty="0">
                <a:solidFill>
                  <a:srgbClr val="800080"/>
                </a:solidFill>
                <a:latin typeface="Helvetica" panose="020B0504020202030204" pitchFamily="34" charset="0"/>
              </a:rPr>
              <a:t>PR</a:t>
            </a:r>
            <a:r>
              <a:rPr lang="en-US" dirty="0">
                <a:latin typeface="Helvetica" panose="020B0504020202030204" pitchFamily="34" charset="0"/>
              </a:rPr>
              <a:t> = 0.95</a:t>
            </a:r>
          </a:p>
          <a:p>
            <a:endParaRPr lang="en-US" dirty="0">
              <a:latin typeface="Helvetica" panose="020B0504020202030204" pitchFamily="34" charset="0"/>
            </a:endParaRPr>
          </a:p>
          <a:p>
            <a:r>
              <a:rPr lang="en-US" b="1" dirty="0">
                <a:latin typeface="Helvetica" panose="020B0504020202030204" pitchFamily="34" charset="0"/>
              </a:rPr>
              <a:t>Survival</a:t>
            </a:r>
          </a:p>
          <a:p>
            <a:r>
              <a:rPr lang="en-US" dirty="0">
                <a:latin typeface="Helvetica" panose="020B0504020202030204" pitchFamily="34" charset="0"/>
              </a:rPr>
              <a:t>   *Pre-recruits</a:t>
            </a:r>
          </a:p>
          <a:p>
            <a:r>
              <a:rPr lang="en-US" dirty="0">
                <a:latin typeface="Helvetica" panose="020B0504020202030204" pitchFamily="34" charset="0"/>
              </a:rPr>
              <a:t>      </a:t>
            </a:r>
            <a:r>
              <a:rPr lang="en-US" b="1" i="1" dirty="0">
                <a:solidFill>
                  <a:srgbClr val="009900"/>
                </a:solidFill>
                <a:latin typeface="Helvetica" panose="020B0504020202030204" pitchFamily="34" charset="0"/>
              </a:rPr>
              <a:t>S</a:t>
            </a:r>
            <a:r>
              <a:rPr lang="en-US" b="1" i="1" baseline="-25000" dirty="0">
                <a:solidFill>
                  <a:srgbClr val="009900"/>
                </a:solidFill>
                <a:latin typeface="Helvetica" panose="020B0504020202030204" pitchFamily="34" charset="0"/>
              </a:rPr>
              <a:t>P</a:t>
            </a:r>
            <a:r>
              <a:rPr lang="en-US" dirty="0">
                <a:latin typeface="Helvetica" panose="020B0504020202030204" pitchFamily="34" charset="0"/>
              </a:rPr>
              <a:t> = 0.11</a:t>
            </a:r>
          </a:p>
          <a:p>
            <a:r>
              <a:rPr lang="en-US" dirty="0">
                <a:latin typeface="Helvetica" panose="020B0504020202030204" pitchFamily="34" charset="0"/>
              </a:rPr>
              <a:t>   *Recruits</a:t>
            </a:r>
          </a:p>
          <a:p>
            <a:r>
              <a:rPr lang="en-US" dirty="0">
                <a:latin typeface="Helvetica" panose="020B0504020202030204" pitchFamily="34" charset="0"/>
              </a:rPr>
              <a:t>      </a:t>
            </a:r>
            <a:r>
              <a:rPr lang="en-US" b="1" i="1" dirty="0">
                <a:solidFill>
                  <a:srgbClr val="3333FF"/>
                </a:solidFill>
                <a:latin typeface="Helvetica" panose="020B0504020202030204" pitchFamily="34" charset="0"/>
              </a:rPr>
              <a:t>S</a:t>
            </a:r>
            <a:r>
              <a:rPr lang="en-US" b="1" i="1" baseline="-25000" dirty="0">
                <a:solidFill>
                  <a:srgbClr val="3333FF"/>
                </a:solidFill>
                <a:latin typeface="Helvetica" panose="020B0504020202030204" pitchFamily="34" charset="0"/>
              </a:rPr>
              <a:t>R</a:t>
            </a:r>
            <a:r>
              <a:rPr lang="en-US" b="1" dirty="0">
                <a:solidFill>
                  <a:srgbClr val="6699FF"/>
                </a:solidFill>
                <a:latin typeface="Helvetica" panose="020B0504020202030204" pitchFamily="34" charset="0"/>
              </a:rPr>
              <a:t> </a:t>
            </a:r>
            <a:r>
              <a:rPr lang="en-US" dirty="0">
                <a:latin typeface="Helvetica" panose="020B0504020202030204" pitchFamily="34" charset="0"/>
              </a:rPr>
              <a:t>= 0.70</a:t>
            </a:r>
          </a:p>
          <a:p>
            <a:r>
              <a:rPr lang="en-US" dirty="0">
                <a:latin typeface="Helvetica" panose="020B0504020202030204" pitchFamily="34" charset="0"/>
              </a:rPr>
              <a:t>   *Eggs</a:t>
            </a:r>
          </a:p>
          <a:p>
            <a:r>
              <a:rPr lang="en-US" dirty="0">
                <a:latin typeface="Helvetica" panose="020B0504020202030204" pitchFamily="34" charset="0"/>
              </a:rPr>
              <a:t>      </a:t>
            </a:r>
            <a:r>
              <a:rPr lang="en-US" b="1" i="1" dirty="0">
                <a:solidFill>
                  <a:srgbClr val="33CCFF"/>
                </a:solidFill>
                <a:latin typeface="Helvetica" panose="020B0504020202030204" pitchFamily="34" charset="0"/>
              </a:rPr>
              <a:t>S</a:t>
            </a:r>
            <a:r>
              <a:rPr lang="en-US" b="1" i="1" baseline="-25000" dirty="0">
                <a:solidFill>
                  <a:srgbClr val="33CCFF"/>
                </a:solidFill>
                <a:latin typeface="Helvetica" panose="020B0504020202030204" pitchFamily="34" charset="0"/>
              </a:rPr>
              <a:t>E</a:t>
            </a:r>
            <a:r>
              <a:rPr lang="en-US" b="1" baseline="-25000" dirty="0">
                <a:solidFill>
                  <a:srgbClr val="66CCFF"/>
                </a:solidFill>
                <a:latin typeface="Helvetica" panose="020B0504020202030204" pitchFamily="34" charset="0"/>
              </a:rPr>
              <a:t> </a:t>
            </a:r>
            <a:r>
              <a:rPr lang="en-US" dirty="0">
                <a:latin typeface="Helvetica" panose="020B0504020202030204" pitchFamily="34" charset="0"/>
              </a:rPr>
              <a:t>= 0.000056</a:t>
            </a:r>
          </a:p>
          <a:p>
            <a:r>
              <a:rPr lang="en-US" dirty="0">
                <a:latin typeface="Helvetica" panose="020B0504020202030204" pitchFamily="34" charset="0"/>
              </a:rPr>
              <a:t>   </a:t>
            </a:r>
            <a:r>
              <a:rPr lang="en-US" baseline="30000" dirty="0">
                <a:latin typeface="Helvetica" panose="020B0504020202030204" pitchFamily="34" charset="0"/>
              </a:rPr>
              <a:t>◊</a:t>
            </a:r>
            <a:r>
              <a:rPr lang="en-US" dirty="0">
                <a:latin typeface="Helvetica" panose="020B0504020202030204" pitchFamily="34" charset="0"/>
              </a:rPr>
              <a:t>Harvest rate</a:t>
            </a:r>
          </a:p>
          <a:p>
            <a:r>
              <a:rPr lang="en-US" dirty="0">
                <a:latin typeface="Helvetica" panose="020B0504020202030204" pitchFamily="34" charset="0"/>
              </a:rPr>
              <a:t>      </a:t>
            </a:r>
            <a:r>
              <a:rPr lang="en-US" b="1" i="1" dirty="0">
                <a:solidFill>
                  <a:srgbClr val="FF0000"/>
                </a:solidFill>
                <a:latin typeface="Helvetica" panose="020B0504020202030204" pitchFamily="34" charset="0"/>
              </a:rPr>
              <a:t>H</a:t>
            </a:r>
            <a:r>
              <a:rPr lang="en-US" dirty="0">
                <a:latin typeface="Helvetica" panose="020B0504020202030204" pitchFamily="34" charset="0"/>
              </a:rPr>
              <a:t> = 0.3</a:t>
            </a:r>
          </a:p>
          <a:p>
            <a:endParaRPr lang="en-US" dirty="0">
              <a:latin typeface="Helvetica" panose="020B0504020202030204" pitchFamily="34" charset="0"/>
            </a:endParaRPr>
          </a:p>
          <a:p>
            <a:r>
              <a:rPr lang="en-US" b="1" dirty="0">
                <a:latin typeface="Helvetica" panose="020B0504020202030204" pitchFamily="34" charset="0"/>
              </a:rPr>
              <a:t>Reproduction</a:t>
            </a:r>
          </a:p>
          <a:p>
            <a:r>
              <a:rPr lang="en-US" dirty="0">
                <a:latin typeface="Helvetica" panose="020B0504020202030204" pitchFamily="34" charset="0"/>
              </a:rPr>
              <a:t>   </a:t>
            </a:r>
            <a:r>
              <a:rPr lang="en-US" baseline="30000" dirty="0">
                <a:latin typeface="Helvetica" panose="020B0504020202030204" pitchFamily="34" charset="0"/>
              </a:rPr>
              <a:t>◊</a:t>
            </a:r>
            <a:r>
              <a:rPr lang="en-US" dirty="0">
                <a:latin typeface="Helvetica" panose="020B0504020202030204" pitchFamily="34" charset="0"/>
              </a:rPr>
              <a:t>Proportion female </a:t>
            </a:r>
          </a:p>
          <a:p>
            <a:r>
              <a:rPr lang="en-US" dirty="0">
                <a:latin typeface="Helvetica" panose="020B0504020202030204" pitchFamily="34" charset="0"/>
              </a:rPr>
              <a:t>      </a:t>
            </a:r>
            <a:r>
              <a:rPr lang="en-US" b="1" i="1" dirty="0">
                <a:solidFill>
                  <a:srgbClr val="FF33CC"/>
                </a:solidFill>
                <a:latin typeface="Helvetica" panose="020B0504020202030204" pitchFamily="34" charset="0"/>
              </a:rPr>
              <a:t>P</a:t>
            </a:r>
            <a:r>
              <a:rPr lang="en-US" b="1" i="1" baseline="-25000" dirty="0">
                <a:solidFill>
                  <a:srgbClr val="FF33CC"/>
                </a:solidFill>
                <a:latin typeface="Helvetica" panose="020B0504020202030204" pitchFamily="34" charset="0"/>
              </a:rPr>
              <a:t>F</a:t>
            </a:r>
            <a:r>
              <a:rPr lang="en-US" dirty="0">
                <a:latin typeface="Helvetica" panose="020B0504020202030204" pitchFamily="34" charset="0"/>
              </a:rPr>
              <a:t> = 0.5</a:t>
            </a:r>
          </a:p>
          <a:p>
            <a:r>
              <a:rPr lang="en-US" dirty="0">
                <a:latin typeface="Helvetica" panose="020B0504020202030204" pitchFamily="34" charset="0"/>
              </a:rPr>
              <a:t>   </a:t>
            </a:r>
            <a:r>
              <a:rPr lang="en-US" baseline="30000" dirty="0">
                <a:latin typeface="Helvetica" panose="020B0504020202030204" pitchFamily="34" charset="0"/>
              </a:rPr>
              <a:t>◊</a:t>
            </a:r>
            <a:r>
              <a:rPr lang="en-US" dirty="0">
                <a:latin typeface="Helvetica" panose="020B0504020202030204" pitchFamily="34" charset="0"/>
              </a:rPr>
              <a:t>Number of Eggs </a:t>
            </a:r>
          </a:p>
          <a:p>
            <a:r>
              <a:rPr lang="en-US" dirty="0">
                <a:latin typeface="Helvetica" panose="020B0504020202030204" pitchFamily="34" charset="0"/>
              </a:rPr>
              <a:t>      </a:t>
            </a:r>
            <a:r>
              <a:rPr lang="en-US" b="1" i="1" dirty="0">
                <a:solidFill>
                  <a:srgbClr val="CC6600"/>
                </a:solidFill>
                <a:latin typeface="Helvetica" panose="020B0504020202030204" pitchFamily="34" charset="0"/>
              </a:rPr>
              <a:t>E</a:t>
            </a:r>
            <a:r>
              <a:rPr lang="en-US" b="1" i="1" baseline="-25000" dirty="0">
                <a:solidFill>
                  <a:srgbClr val="008000"/>
                </a:solidFill>
                <a:latin typeface="Helvetica" panose="020B0504020202030204" pitchFamily="34" charset="0"/>
              </a:rPr>
              <a:t> </a:t>
            </a:r>
            <a:r>
              <a:rPr lang="en-US" dirty="0">
                <a:latin typeface="Helvetica" panose="020B0504020202030204" pitchFamily="34" charset="0"/>
              </a:rPr>
              <a:t> = 300,000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864896">
            <a:off x="9139766" y="1928643"/>
            <a:ext cx="2366925" cy="67699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722385">
            <a:off x="4787796" y="3217791"/>
            <a:ext cx="1098364" cy="31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9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34917" y="42312"/>
            <a:ext cx="2447060" cy="6771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" panose="020B0504020202030204" pitchFamily="34" charset="0"/>
              </a:rPr>
              <a:t>Transitions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*Staying pre-recruit</a:t>
            </a:r>
          </a:p>
          <a:p>
            <a:r>
              <a:rPr lang="en-US" sz="1400" i="1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CC00CC"/>
                </a:solidFill>
                <a:latin typeface="Helvetica" panose="020B0504020202030204" pitchFamily="34" charset="0"/>
              </a:rPr>
              <a:t>T</a:t>
            </a:r>
            <a:r>
              <a:rPr lang="en-US" sz="1400" b="1" i="1" baseline="-25000" dirty="0">
                <a:solidFill>
                  <a:srgbClr val="CC00CC"/>
                </a:solidFill>
                <a:latin typeface="Helvetica" panose="020B0504020202030204" pitchFamily="34" charset="0"/>
              </a:rPr>
              <a:t>PP</a:t>
            </a:r>
            <a:r>
              <a:rPr lang="en-US" sz="1400" dirty="0">
                <a:latin typeface="Helvetica" panose="020B0504020202030204" pitchFamily="34" charset="0"/>
              </a:rPr>
              <a:t> = 0.05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*Pre-recruit to recruit</a:t>
            </a:r>
          </a:p>
          <a:p>
            <a:r>
              <a:rPr lang="en-US" sz="1400" i="1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990099"/>
                </a:solidFill>
                <a:latin typeface="Helvetica" panose="020B0504020202030204" pitchFamily="34" charset="0"/>
              </a:rPr>
              <a:t>T</a:t>
            </a:r>
            <a:r>
              <a:rPr lang="en-US" sz="1400" b="1" i="1" baseline="-25000" dirty="0">
                <a:solidFill>
                  <a:srgbClr val="990099"/>
                </a:solidFill>
                <a:latin typeface="Helvetica" panose="020B0504020202030204" pitchFamily="34" charset="0"/>
              </a:rPr>
              <a:t>PR</a:t>
            </a:r>
            <a:r>
              <a:rPr lang="en-US" sz="1400" dirty="0">
                <a:solidFill>
                  <a:srgbClr val="990099"/>
                </a:solidFill>
                <a:latin typeface="Helvetica" panose="020B0504020202030204" pitchFamily="34" charset="0"/>
              </a:rPr>
              <a:t> </a:t>
            </a:r>
            <a:r>
              <a:rPr lang="en-US" sz="1400" dirty="0">
                <a:latin typeface="Helvetica" panose="020B0504020202030204" pitchFamily="34" charset="0"/>
              </a:rPr>
              <a:t>= 0.95</a:t>
            </a:r>
          </a:p>
          <a:p>
            <a:endParaRPr lang="en-US" sz="1400" dirty="0">
              <a:latin typeface="Helvetica" panose="020B0504020202030204" pitchFamily="34" charset="0"/>
            </a:endParaRPr>
          </a:p>
          <a:p>
            <a:r>
              <a:rPr lang="en-US" sz="1400" b="1" dirty="0">
                <a:latin typeface="Helvetica" panose="020B0504020202030204" pitchFamily="34" charset="0"/>
              </a:rPr>
              <a:t>Survival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*Pre-recruits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009900"/>
                </a:solidFill>
                <a:latin typeface="Helvetica" panose="020B0504020202030204" pitchFamily="34" charset="0"/>
              </a:rPr>
              <a:t>S</a:t>
            </a:r>
            <a:r>
              <a:rPr lang="en-US" sz="1400" b="1" i="1" baseline="-25000" dirty="0">
                <a:solidFill>
                  <a:srgbClr val="009900"/>
                </a:solidFill>
                <a:latin typeface="Helvetica" panose="020B0504020202030204" pitchFamily="34" charset="0"/>
              </a:rPr>
              <a:t>P</a:t>
            </a:r>
            <a:r>
              <a:rPr lang="en-US" sz="1400" dirty="0">
                <a:latin typeface="Helvetica" panose="020B0504020202030204" pitchFamily="34" charset="0"/>
              </a:rPr>
              <a:t> = 0.11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*Recruits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3333FF"/>
                </a:solidFill>
                <a:latin typeface="Helvetica" panose="020B0504020202030204" pitchFamily="34" charset="0"/>
              </a:rPr>
              <a:t>S</a:t>
            </a:r>
            <a:r>
              <a:rPr lang="en-US" sz="1400" b="1" i="1" baseline="-25000" dirty="0">
                <a:solidFill>
                  <a:srgbClr val="3333FF"/>
                </a:solidFill>
                <a:latin typeface="Helvetica" panose="020B0504020202030204" pitchFamily="34" charset="0"/>
              </a:rPr>
              <a:t>R</a:t>
            </a:r>
            <a:r>
              <a:rPr lang="en-US" sz="1400" dirty="0">
                <a:latin typeface="Helvetica" panose="020B0504020202030204" pitchFamily="34" charset="0"/>
              </a:rPr>
              <a:t> = 0.70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*Eggs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00CCFF"/>
                </a:solidFill>
                <a:latin typeface="Helvetica" panose="020B0504020202030204" pitchFamily="34" charset="0"/>
              </a:rPr>
              <a:t>S</a:t>
            </a:r>
            <a:r>
              <a:rPr lang="en-US" sz="1400" b="1" i="1" baseline="-25000" dirty="0">
                <a:solidFill>
                  <a:srgbClr val="00CCFF"/>
                </a:solidFill>
                <a:latin typeface="Helvetica" panose="020B0504020202030204" pitchFamily="34" charset="0"/>
              </a:rPr>
              <a:t>E</a:t>
            </a:r>
            <a:r>
              <a:rPr lang="en-US" sz="1400" b="1" baseline="-25000" dirty="0">
                <a:solidFill>
                  <a:srgbClr val="00CCFF"/>
                </a:solidFill>
                <a:latin typeface="Helvetica" panose="020B0504020202030204" pitchFamily="34" charset="0"/>
              </a:rPr>
              <a:t> </a:t>
            </a:r>
            <a:r>
              <a:rPr lang="en-US" sz="1400" dirty="0">
                <a:latin typeface="Helvetica" panose="020B0504020202030204" pitchFamily="34" charset="0"/>
              </a:rPr>
              <a:t>= 0.000056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</a:t>
            </a:r>
            <a:r>
              <a:rPr lang="en-US" sz="1400" baseline="30000" dirty="0">
                <a:latin typeface="Helvetica" panose="020B0504020202030204" pitchFamily="34" charset="0"/>
              </a:rPr>
              <a:t>◊</a:t>
            </a:r>
            <a:r>
              <a:rPr lang="en-US" sz="1400" dirty="0">
                <a:latin typeface="Helvetica" panose="020B0504020202030204" pitchFamily="34" charset="0"/>
              </a:rPr>
              <a:t>Harvest rate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FF0000"/>
                </a:solidFill>
                <a:latin typeface="Helvetica" panose="020B0504020202030204" pitchFamily="34" charset="0"/>
              </a:rPr>
              <a:t>H</a:t>
            </a:r>
            <a:r>
              <a:rPr lang="en-US" sz="1400" dirty="0">
                <a:latin typeface="Helvetica" panose="020B0504020202030204" pitchFamily="34" charset="0"/>
              </a:rPr>
              <a:t> = 0.3</a:t>
            </a:r>
          </a:p>
          <a:p>
            <a:r>
              <a:rPr lang="en-US" sz="1400" b="1" dirty="0">
                <a:latin typeface="Helvetica" panose="020B0504020202030204" pitchFamily="34" charset="0"/>
              </a:rPr>
              <a:t>   </a:t>
            </a:r>
            <a:r>
              <a:rPr lang="en-US" sz="1400" baseline="30000" dirty="0">
                <a:latin typeface="Helvetica" panose="020B0504020202030204" pitchFamily="34" charset="0"/>
              </a:rPr>
              <a:t>◊</a:t>
            </a:r>
            <a:r>
              <a:rPr lang="en-US" sz="1400" dirty="0">
                <a:latin typeface="Helvetica" panose="020B0504020202030204" pitchFamily="34" charset="0"/>
              </a:rPr>
              <a:t>Years as adult</a:t>
            </a:r>
          </a:p>
          <a:p>
            <a:r>
              <a:rPr lang="en-US" sz="1400" b="1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99CC00"/>
                </a:solidFill>
                <a:latin typeface="Helvetica" panose="020B0504020202030204" pitchFamily="34" charset="0"/>
              </a:rPr>
              <a:t>y</a:t>
            </a:r>
            <a:r>
              <a:rPr lang="en-US" sz="1400" b="1" dirty="0">
                <a:latin typeface="Helvetica" panose="020B0504020202030204" pitchFamily="34" charset="0"/>
              </a:rPr>
              <a:t> </a:t>
            </a:r>
            <a:r>
              <a:rPr lang="en-US" sz="1400" dirty="0">
                <a:latin typeface="Helvetica" panose="020B0504020202030204" pitchFamily="34" charset="0"/>
              </a:rPr>
              <a:t>= 3</a:t>
            </a:r>
          </a:p>
          <a:p>
            <a:endParaRPr lang="en-US" sz="1400" dirty="0">
              <a:latin typeface="Helvetica" panose="020B0504020202030204" pitchFamily="34" charset="0"/>
            </a:endParaRPr>
          </a:p>
          <a:p>
            <a:r>
              <a:rPr lang="en-US" sz="1400" b="1" dirty="0">
                <a:latin typeface="Helvetica" panose="020B0504020202030204" pitchFamily="34" charset="0"/>
              </a:rPr>
              <a:t>Reproduction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</a:t>
            </a:r>
            <a:r>
              <a:rPr lang="en-US" sz="1400" baseline="30000" dirty="0">
                <a:latin typeface="Helvetica" panose="020B0504020202030204" pitchFamily="34" charset="0"/>
              </a:rPr>
              <a:t>◊</a:t>
            </a:r>
            <a:r>
              <a:rPr lang="en-US" sz="1400" dirty="0">
                <a:latin typeface="Helvetica" panose="020B0504020202030204" pitchFamily="34" charset="0"/>
              </a:rPr>
              <a:t>Proportion female 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FF33CC"/>
                </a:solidFill>
                <a:latin typeface="Helvetica" panose="020B0504020202030204" pitchFamily="34" charset="0"/>
              </a:rPr>
              <a:t>P</a:t>
            </a:r>
            <a:r>
              <a:rPr lang="en-US" sz="1400" b="1" i="1" baseline="-25000" dirty="0">
                <a:solidFill>
                  <a:srgbClr val="FF33CC"/>
                </a:solidFill>
                <a:latin typeface="Helvetica" panose="020B0504020202030204" pitchFamily="34" charset="0"/>
              </a:rPr>
              <a:t>F</a:t>
            </a:r>
            <a:r>
              <a:rPr lang="en-US" sz="1400" dirty="0">
                <a:latin typeface="Helvetica" panose="020B0504020202030204" pitchFamily="34" charset="0"/>
              </a:rPr>
              <a:t> = 0.5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</a:t>
            </a:r>
            <a:r>
              <a:rPr lang="en-US" sz="1400" baseline="30000" dirty="0">
                <a:latin typeface="Helvetica" panose="020B0504020202030204" pitchFamily="34" charset="0"/>
              </a:rPr>
              <a:t>◊</a:t>
            </a:r>
            <a:r>
              <a:rPr lang="en-US" sz="1400" dirty="0">
                <a:latin typeface="Helvetica" panose="020B0504020202030204" pitchFamily="34" charset="0"/>
              </a:rPr>
              <a:t>Number of Eggs 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CC6600"/>
                </a:solidFill>
                <a:latin typeface="Helvetica" panose="020B0504020202030204" pitchFamily="34" charset="0"/>
              </a:rPr>
              <a:t>E</a:t>
            </a:r>
            <a:r>
              <a:rPr lang="en-US" sz="1400" i="1" baseline="-25000" dirty="0">
                <a:latin typeface="Helvetica" panose="020B0504020202030204" pitchFamily="34" charset="0"/>
              </a:rPr>
              <a:t> </a:t>
            </a:r>
            <a:r>
              <a:rPr lang="en-US" sz="1400" dirty="0">
                <a:latin typeface="Helvetica" panose="020B0504020202030204" pitchFamily="34" charset="0"/>
              </a:rPr>
              <a:t> = 300,000</a:t>
            </a:r>
          </a:p>
          <a:p>
            <a:endParaRPr lang="en-US" sz="1400" dirty="0">
              <a:latin typeface="Helvetica" panose="020B0504020202030204" pitchFamily="34" charset="0"/>
            </a:endParaRPr>
          </a:p>
          <a:p>
            <a:r>
              <a:rPr lang="en-US" sz="1400" b="1" dirty="0">
                <a:latin typeface="Helvetica" panose="020B0504020202030204" pitchFamily="34" charset="0"/>
              </a:rPr>
              <a:t>Density dependence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*Shape parameter</a:t>
            </a:r>
          </a:p>
          <a:p>
            <a:r>
              <a:rPr lang="en-US" sz="1400" b="1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006666"/>
                </a:solidFill>
                <a:latin typeface="Helvetica" panose="020B0504020202030204" pitchFamily="34" charset="0"/>
              </a:rPr>
              <a:t>D </a:t>
            </a:r>
            <a:r>
              <a:rPr lang="en-US" sz="1400" i="1" dirty="0">
                <a:latin typeface="Helvetica" panose="020B0504020202030204" pitchFamily="34" charset="0"/>
              </a:rPr>
              <a:t>= -1.19</a:t>
            </a:r>
          </a:p>
          <a:p>
            <a:r>
              <a:rPr lang="en-US" sz="1400" b="1" i="1" dirty="0">
                <a:latin typeface="Helvetica" panose="020B0504020202030204" pitchFamily="34" charset="0"/>
              </a:rPr>
              <a:t>   </a:t>
            </a:r>
            <a:r>
              <a:rPr lang="en-US" sz="1400" b="1" dirty="0">
                <a:latin typeface="Helvetica" panose="020B0504020202030204" pitchFamily="34" charset="0"/>
              </a:rPr>
              <a:t>*</a:t>
            </a:r>
            <a:r>
              <a:rPr lang="en-US" sz="1400" dirty="0">
                <a:latin typeface="Helvetica" panose="020B0504020202030204" pitchFamily="34" charset="0"/>
              </a:rPr>
              <a:t>Number of recruits</a:t>
            </a:r>
          </a:p>
          <a:p>
            <a:r>
              <a:rPr lang="en-US" sz="1400" b="1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FF6600"/>
                </a:solidFill>
                <a:latin typeface="Helvetica" panose="020B0504020202030204" pitchFamily="34" charset="0"/>
              </a:rPr>
              <a:t>R</a:t>
            </a:r>
            <a:r>
              <a:rPr lang="en-US" sz="1400" i="1" dirty="0">
                <a:latin typeface="Helvetica" panose="020B0504020202030204" pitchFamily="34" charset="0"/>
              </a:rPr>
              <a:t> = variable</a:t>
            </a:r>
          </a:p>
          <a:p>
            <a:r>
              <a:rPr lang="en-US" sz="1400" b="1" i="1" dirty="0">
                <a:latin typeface="Helvetica" panose="020B0504020202030204" pitchFamily="34" charset="0"/>
              </a:rPr>
              <a:t>   </a:t>
            </a:r>
            <a:r>
              <a:rPr lang="en-US" sz="1400" b="1" dirty="0">
                <a:latin typeface="Helvetica" panose="020B0504020202030204" pitchFamily="34" charset="0"/>
              </a:rPr>
              <a:t>*</a:t>
            </a:r>
            <a:r>
              <a:rPr lang="en-US" sz="1400" dirty="0">
                <a:latin typeface="Helvetica" panose="020B0504020202030204" pitchFamily="34" charset="0"/>
              </a:rPr>
              <a:t>Beach capacity</a:t>
            </a:r>
            <a:endParaRPr lang="en-US" sz="1400" b="1" dirty="0">
              <a:latin typeface="Helvetica" panose="020B0504020202030204" pitchFamily="34" charset="0"/>
            </a:endParaRPr>
          </a:p>
          <a:p>
            <a:r>
              <a:rPr lang="en-US" sz="1400" b="1" i="1" dirty="0">
                <a:solidFill>
                  <a:srgbClr val="003366"/>
                </a:solidFill>
                <a:latin typeface="Helvetica" panose="020B0504020202030204" pitchFamily="34" charset="0"/>
              </a:rPr>
              <a:t>      C</a:t>
            </a:r>
            <a:r>
              <a:rPr lang="en-US" sz="1400" dirty="0">
                <a:latin typeface="Helvetica" panose="020B0504020202030204" pitchFamily="34" charset="0"/>
              </a:rPr>
              <a:t> = 1</a:t>
            </a:r>
            <a:endParaRPr lang="en-US" sz="1400" dirty="0">
              <a:latin typeface="Helvetica" panose="020B0504020202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27725" y="42312"/>
            <a:ext cx="8319148" cy="5130746"/>
            <a:chOff x="3027725" y="316113"/>
            <a:chExt cx="8319148" cy="513074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864896">
              <a:off x="9195184" y="1942497"/>
              <a:ext cx="2366925" cy="67699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722385">
              <a:off x="4815506" y="3217792"/>
              <a:ext cx="1098364" cy="31415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3027725" y="316113"/>
              <a:ext cx="8319148" cy="5130746"/>
              <a:chOff x="2999678" y="816232"/>
              <a:chExt cx="8319148" cy="5130746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2999678" y="2449999"/>
                <a:ext cx="2286000" cy="1494263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Helvetica" panose="020B0504020202030204" pitchFamily="34" charset="0"/>
                  </a:rPr>
                  <a:t>Pre-recruits</a:t>
                </a: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757532" y="2449999"/>
                <a:ext cx="2286000" cy="1494263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Helvetica" panose="020B0504020202030204" pitchFamily="34" charset="0"/>
                  </a:rPr>
                  <a:t>Recruits</a:t>
                </a:r>
              </a:p>
            </p:txBody>
          </p:sp>
          <p:cxnSp>
            <p:nvCxnSpPr>
              <p:cNvPr id="44" name="Straight Arrow Connector 43"/>
              <p:cNvCxnSpPr>
                <a:stCxn id="42" idx="6"/>
                <a:endCxn id="43" idx="2"/>
              </p:cNvCxnSpPr>
              <p:nvPr/>
            </p:nvCxnSpPr>
            <p:spPr>
              <a:xfrm>
                <a:off x="5285678" y="3197131"/>
                <a:ext cx="247185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4957251" y="2774779"/>
                <a:ext cx="2923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b="1" i="1" dirty="0">
                  <a:solidFill>
                    <a:srgbClr val="800080"/>
                  </a:solidFill>
                  <a:latin typeface="Helvetica" panose="020B0504020202030204" pitchFamily="34" charset="0"/>
                </a:endParaRPr>
              </a:p>
            </p:txBody>
          </p:sp>
          <p:cxnSp>
            <p:nvCxnSpPr>
              <p:cNvPr id="46" name="Curved Connector 11"/>
              <p:cNvCxnSpPr>
                <a:stCxn id="42" idx="3"/>
                <a:endCxn id="42" idx="5"/>
              </p:cNvCxnSpPr>
              <p:nvPr/>
            </p:nvCxnSpPr>
            <p:spPr>
              <a:xfrm rot="16200000" flipH="1">
                <a:off x="4142678" y="2917209"/>
                <a:ext cx="12700" cy="1616446"/>
              </a:xfrm>
              <a:prstGeom prst="curvedConnector3">
                <a:avLst>
                  <a:gd name="adj1" fmla="val 8001118"/>
                </a:avLst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3045294" y="4746649"/>
                <a:ext cx="22329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Helvetica" panose="020B0504020202030204" pitchFamily="34" charset="0"/>
                  </a:rPr>
                  <a:t>Survive pre-recruit stage and stay pre-recruit</a:t>
                </a:r>
              </a:p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Helvetica" panose="020B0504020202030204" pitchFamily="34" charset="0"/>
                  </a:rPr>
                  <a:t>Probability:</a:t>
                </a:r>
                <a:r>
                  <a:rPr lang="en-US" b="1" i="1" dirty="0">
                    <a:solidFill>
                      <a:srgbClr val="009900"/>
                    </a:solidFill>
                    <a:latin typeface="Helvetica" panose="020B0504020202030204" pitchFamily="34" charset="0"/>
                  </a:rPr>
                  <a:t> S</a:t>
                </a:r>
                <a:r>
                  <a:rPr lang="en-US" b="1" i="1" baseline="-25000" dirty="0">
                    <a:solidFill>
                      <a:srgbClr val="009900"/>
                    </a:solidFill>
                    <a:latin typeface="Helvetica" panose="020B0504020202030204" pitchFamily="34" charset="0"/>
                  </a:rPr>
                  <a:t>p</a:t>
                </a:r>
                <a:r>
                  <a:rPr lang="en-US" b="1" i="1" dirty="0">
                    <a:solidFill>
                      <a:srgbClr val="CC00CC"/>
                    </a:solidFill>
                    <a:latin typeface="Helvetica" panose="020B0504020202030204" pitchFamily="34" charset="0"/>
                  </a:rPr>
                  <a:t>T</a:t>
                </a:r>
                <a:r>
                  <a:rPr lang="en-US" b="1" i="1" baseline="-25000" dirty="0">
                    <a:solidFill>
                      <a:srgbClr val="CC00CC"/>
                    </a:solidFill>
                    <a:latin typeface="Helvetica" panose="020B0504020202030204" pitchFamily="34" charset="0"/>
                  </a:rPr>
                  <a:t>PP</a:t>
                </a:r>
                <a:endParaRPr lang="en-US" b="1" i="1" dirty="0">
                  <a:solidFill>
                    <a:srgbClr val="CC00CC"/>
                  </a:solidFill>
                  <a:latin typeface="Helvetica" panose="020B0504020202030204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622135" y="4746650"/>
                <a:ext cx="45043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Helvetica" panose="020B0504020202030204" pitchFamily="34" charset="0"/>
                  </a:rPr>
                  <a:t>Survive as a recruit</a:t>
                </a:r>
              </a:p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Helvetica" panose="020B0504020202030204" pitchFamily="34" charset="0"/>
                  </a:rPr>
                  <a:t>Probability: </a:t>
                </a:r>
                <a:r>
                  <a:rPr lang="en-US" b="1" i="1" dirty="0">
                    <a:latin typeface="Helvetica" panose="020B0504020202030204" pitchFamily="34" charset="0"/>
                  </a:rPr>
                  <a:t>(</a:t>
                </a:r>
                <a:r>
                  <a:rPr lang="en-US" b="1" i="1" dirty="0">
                    <a:solidFill>
                      <a:srgbClr val="3333FF"/>
                    </a:solidFill>
                    <a:latin typeface="Helvetica" panose="020B0504020202030204" pitchFamily="34" charset="0"/>
                  </a:rPr>
                  <a:t>S</a:t>
                </a:r>
                <a:r>
                  <a:rPr lang="en-US" b="1" i="1" baseline="-25000" dirty="0">
                    <a:solidFill>
                      <a:srgbClr val="3333FF"/>
                    </a:solidFill>
                    <a:latin typeface="Helvetica" panose="020B0504020202030204" pitchFamily="34" charset="0"/>
                  </a:rPr>
                  <a:t>R</a:t>
                </a:r>
                <a:r>
                  <a:rPr lang="en-US" b="1" i="1" dirty="0">
                    <a:latin typeface="Helvetica" panose="020B0504020202030204" pitchFamily="34" charset="0"/>
                  </a:rPr>
                  <a:t>(1-</a:t>
                </a:r>
                <a:r>
                  <a:rPr lang="en-US" b="1" i="1" dirty="0">
                    <a:solidFill>
                      <a:srgbClr val="FF0000"/>
                    </a:solidFill>
                    <a:latin typeface="Helvetica" panose="020B0504020202030204" pitchFamily="34" charset="0"/>
                  </a:rPr>
                  <a:t>H</a:t>
                </a:r>
                <a:r>
                  <a:rPr lang="en-US" b="1" i="1" dirty="0">
                    <a:latin typeface="Helvetica" panose="020B0504020202030204" pitchFamily="34" charset="0"/>
                  </a:rPr>
                  <a:t>) </a:t>
                </a:r>
                <a:r>
                  <a:rPr lang="en-US" b="1" i="1" baseline="30000" dirty="0">
                    <a:solidFill>
                      <a:srgbClr val="99CC00"/>
                    </a:solidFill>
                    <a:latin typeface="Helvetica" panose="020B0504020202030204" pitchFamily="34" charset="0"/>
                  </a:rPr>
                  <a:t>y</a:t>
                </a:r>
                <a:r>
                  <a:rPr lang="en-US" b="1" i="1" baseline="30000" dirty="0">
                    <a:latin typeface="Helvetica" panose="020B0504020202030204" pitchFamily="34" charset="0"/>
                  </a:rPr>
                  <a:t>-1</a:t>
                </a:r>
                <a:r>
                  <a:rPr lang="en-US" b="1" i="1" dirty="0">
                    <a:latin typeface="Helvetica" panose="020B0504020202030204" pitchFamily="34" charset="0"/>
                  </a:rPr>
                  <a:t>)/(1-</a:t>
                </a:r>
                <a:r>
                  <a:rPr lang="en-US" b="1" i="1" dirty="0">
                    <a:solidFill>
                      <a:srgbClr val="3333FF"/>
                    </a:solidFill>
                    <a:latin typeface="Helvetica" panose="020B0504020202030204" pitchFamily="34" charset="0"/>
                  </a:rPr>
                  <a:t>S</a:t>
                </a:r>
                <a:r>
                  <a:rPr lang="en-US" b="1" i="1" baseline="-25000" dirty="0">
                    <a:solidFill>
                      <a:srgbClr val="3333FF"/>
                    </a:solidFill>
                    <a:latin typeface="Helvetica" panose="020B0504020202030204" pitchFamily="34" charset="0"/>
                  </a:rPr>
                  <a:t>R</a:t>
                </a:r>
                <a:r>
                  <a:rPr lang="en-US" b="1" i="1" dirty="0">
                    <a:latin typeface="Helvetica" panose="020B0504020202030204" pitchFamily="34" charset="0"/>
                  </a:rPr>
                  <a:t>(1-</a:t>
                </a:r>
                <a:r>
                  <a:rPr lang="en-US" b="1" i="1" dirty="0">
                    <a:solidFill>
                      <a:srgbClr val="FF0000"/>
                    </a:solidFill>
                    <a:latin typeface="Helvetica" panose="020B0504020202030204" pitchFamily="34" charset="0"/>
                  </a:rPr>
                  <a:t>H</a:t>
                </a:r>
                <a:r>
                  <a:rPr lang="en-US" b="1" i="1" dirty="0">
                    <a:latin typeface="Helvetica" panose="020B0504020202030204" pitchFamily="34" charset="0"/>
                  </a:rPr>
                  <a:t>))</a:t>
                </a:r>
                <a:r>
                  <a:rPr lang="en-US" b="1" i="1" baseline="30000" dirty="0">
                    <a:latin typeface="Helvetica" panose="020B0504020202030204" pitchFamily="34" charset="0"/>
                  </a:rPr>
                  <a:t> </a:t>
                </a:r>
                <a:r>
                  <a:rPr lang="en-US" b="1" i="1" baseline="30000" dirty="0">
                    <a:solidFill>
                      <a:srgbClr val="006666"/>
                    </a:solidFill>
                    <a:latin typeface="Helvetica" panose="020B0504020202030204" pitchFamily="34" charset="0"/>
                  </a:rPr>
                  <a:t>D</a:t>
                </a:r>
                <a:r>
                  <a:rPr lang="en-US" b="1" i="1" baseline="30000" dirty="0">
                    <a:solidFill>
                      <a:srgbClr val="FF6600"/>
                    </a:solidFill>
                    <a:latin typeface="Helvetica" panose="020B0504020202030204" pitchFamily="34" charset="0"/>
                  </a:rPr>
                  <a:t>R</a:t>
                </a:r>
                <a:r>
                  <a:rPr lang="en-US" b="1" i="1" baseline="30000" dirty="0">
                    <a:latin typeface="Helvetica" panose="020B0504020202030204" pitchFamily="34" charset="0"/>
                  </a:rPr>
                  <a:t>/</a:t>
                </a:r>
                <a:r>
                  <a:rPr lang="en-US" b="1" i="1" baseline="30000" dirty="0">
                    <a:solidFill>
                      <a:srgbClr val="003366"/>
                    </a:solidFill>
                    <a:latin typeface="Helvetica" panose="020B0504020202030204" pitchFamily="34" charset="0"/>
                  </a:rPr>
                  <a:t>C</a:t>
                </a:r>
                <a:endParaRPr lang="en-US" b="1" i="1" dirty="0">
                  <a:solidFill>
                    <a:srgbClr val="003366"/>
                  </a:solidFill>
                  <a:latin typeface="Helvetica" panose="020B0504020202030204" pitchFamily="34" charset="0"/>
                </a:endParaRPr>
              </a:p>
              <a:p>
                <a:pPr algn="ctr"/>
                <a:endParaRPr lang="en-US" b="1" i="1" dirty="0">
                  <a:latin typeface="Helvetica" panose="020B0504020202030204" pitchFamily="34" charset="0"/>
                </a:endParaRPr>
              </a:p>
            </p:txBody>
          </p:sp>
          <p:cxnSp>
            <p:nvCxnSpPr>
              <p:cNvPr id="49" name="Curved Connector 15"/>
              <p:cNvCxnSpPr/>
              <p:nvPr/>
            </p:nvCxnSpPr>
            <p:spPr>
              <a:xfrm rot="16200000" flipH="1">
                <a:off x="8894182" y="2929909"/>
                <a:ext cx="12700" cy="1616446"/>
              </a:xfrm>
              <a:prstGeom prst="curvedConnector3">
                <a:avLst>
                  <a:gd name="adj1" fmla="val 8001118"/>
                </a:avLst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17"/>
              <p:cNvCxnSpPr>
                <a:stCxn id="43" idx="0"/>
                <a:endCxn id="42" idx="0"/>
              </p:cNvCxnSpPr>
              <p:nvPr/>
            </p:nvCxnSpPr>
            <p:spPr>
              <a:xfrm rot="16200000" flipV="1">
                <a:off x="6521605" y="71072"/>
                <a:ext cx="12700" cy="4757854"/>
              </a:xfrm>
              <a:prstGeom prst="curvedConnector3">
                <a:avLst>
                  <a:gd name="adj1" fmla="val 9965850"/>
                </a:avLst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8339424" y="816232"/>
                <a:ext cx="29794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Helvetica" panose="020B0504020202030204" pitchFamily="34" charset="0"/>
                  </a:rPr>
                  <a:t>Produce eggs that survive to be pre-recruits</a:t>
                </a:r>
              </a:p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Helvetica" panose="020B0504020202030204" pitchFamily="34" charset="0"/>
                  </a:rPr>
                  <a:t>Expected number: </a:t>
                </a:r>
                <a:r>
                  <a:rPr lang="en-US" b="1" i="1" dirty="0">
                    <a:solidFill>
                      <a:srgbClr val="FF3399"/>
                    </a:solidFill>
                    <a:latin typeface="Helvetica" panose="020B0504020202030204" pitchFamily="34" charset="0"/>
                  </a:rPr>
                  <a:t>P</a:t>
                </a:r>
                <a:r>
                  <a:rPr lang="en-US" b="1" i="1" baseline="-25000" dirty="0">
                    <a:solidFill>
                      <a:srgbClr val="FF3399"/>
                    </a:solidFill>
                    <a:latin typeface="Helvetica" panose="020B0504020202030204" pitchFamily="34" charset="0"/>
                  </a:rPr>
                  <a:t>F</a:t>
                </a:r>
                <a:r>
                  <a:rPr lang="en-US" b="1" i="1" dirty="0">
                    <a:solidFill>
                      <a:srgbClr val="CC6600"/>
                    </a:solidFill>
                    <a:latin typeface="Helvetica" panose="020B0504020202030204" pitchFamily="34" charset="0"/>
                  </a:rPr>
                  <a:t>E</a:t>
                </a:r>
                <a:r>
                  <a:rPr lang="en-US" b="1" i="1" dirty="0">
                    <a:solidFill>
                      <a:srgbClr val="00CCFF"/>
                    </a:solidFill>
                    <a:latin typeface="Helvetica" panose="020B0504020202030204" pitchFamily="34" charset="0"/>
                  </a:rPr>
                  <a:t>S</a:t>
                </a:r>
                <a:r>
                  <a:rPr lang="en-US" b="1" i="1" baseline="-25000" dirty="0">
                    <a:solidFill>
                      <a:srgbClr val="00CCFF"/>
                    </a:solidFill>
                    <a:latin typeface="Helvetica" panose="020B0504020202030204" pitchFamily="34" charset="0"/>
                  </a:rPr>
                  <a:t>E</a:t>
                </a:r>
                <a:endParaRPr lang="en-US" b="1" i="1" dirty="0">
                  <a:solidFill>
                    <a:srgbClr val="00CCFF"/>
                  </a:solidFill>
                  <a:latin typeface="Helvetica" panose="020B0504020202030204" pitchFamily="34" charset="0"/>
                </a:endParaRPr>
              </a:p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Helvetica" panose="020B0504020202030204" pitchFamily="34" charset="0"/>
                  </a:rPr>
                  <a:t> 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042746" y="1968709"/>
                <a:ext cx="27016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Helvetica" panose="020B0504020202030204" pitchFamily="34" charset="0"/>
                  </a:rPr>
                  <a:t>Survive pre-recruit stage and transition to recruit stage</a:t>
                </a:r>
              </a:p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Helvetica" panose="020B0504020202030204" pitchFamily="34" charset="0"/>
                  </a:rPr>
                  <a:t>Probability: </a:t>
                </a:r>
                <a:r>
                  <a:rPr lang="en-US" b="1" i="1" dirty="0">
                    <a:solidFill>
                      <a:srgbClr val="009900"/>
                    </a:solidFill>
                    <a:latin typeface="Helvetica" panose="020B0504020202030204" pitchFamily="34" charset="0"/>
                  </a:rPr>
                  <a:t>S</a:t>
                </a:r>
                <a:r>
                  <a:rPr lang="en-US" b="1" i="1" baseline="-25000" dirty="0">
                    <a:solidFill>
                      <a:srgbClr val="009900"/>
                    </a:solidFill>
                    <a:latin typeface="Helvetica" panose="020B0504020202030204" pitchFamily="34" charset="0"/>
                  </a:rPr>
                  <a:t>p</a:t>
                </a:r>
                <a:r>
                  <a:rPr lang="en-US" b="1" i="1" dirty="0">
                    <a:solidFill>
                      <a:srgbClr val="800080"/>
                    </a:solidFill>
                    <a:latin typeface="Helvetica" panose="020B0504020202030204" pitchFamily="34" charset="0"/>
                  </a:rPr>
                  <a:t>T</a:t>
                </a:r>
                <a:r>
                  <a:rPr lang="en-US" b="1" i="1" baseline="-25000" dirty="0">
                    <a:solidFill>
                      <a:srgbClr val="800080"/>
                    </a:solidFill>
                    <a:latin typeface="Helvetica" panose="020B0504020202030204" pitchFamily="34" charset="0"/>
                  </a:rPr>
                  <a:t>PR</a:t>
                </a:r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Helvetica" panose="020B0504020202030204" pitchFamily="34" charset="0"/>
                  </a:rPr>
                  <a:t> </a:t>
                </a: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2919663" y="6254570"/>
            <a:ext cx="8149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504020202030204" pitchFamily="34" charset="0"/>
              </a:rPr>
              <a:t>* Number determined based on model tuning to obtain reasonable dynamics.</a:t>
            </a:r>
          </a:p>
          <a:p>
            <a:r>
              <a:rPr lang="en-US" sz="1400" baseline="30000" dirty="0">
                <a:latin typeface="Helvetica" panose="020B0504020202030204" pitchFamily="34" charset="0"/>
              </a:rPr>
              <a:t>◊</a:t>
            </a:r>
            <a:r>
              <a:rPr lang="en-US" sz="1400" baseline="-25000" dirty="0">
                <a:latin typeface="Helvetica" panose="020B0504020202030204" pitchFamily="34" charset="0"/>
              </a:rPr>
              <a:t> </a:t>
            </a:r>
            <a:r>
              <a:rPr lang="en-US" sz="1400" dirty="0">
                <a:latin typeface="Helvetica" panose="020B0504020202030204" pitchFamily="34" charset="0"/>
              </a:rPr>
              <a:t>Sourced from literature or communication with razor clam scientists and managers.</a:t>
            </a:r>
            <a:endParaRPr lang="en-US" sz="1400" dirty="0">
              <a:latin typeface="Helvetica" panose="020B05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57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446048" y="84389"/>
            <a:ext cx="5181886" cy="2199217"/>
            <a:chOff x="3055434" y="1288721"/>
            <a:chExt cx="5181886" cy="2199217"/>
          </a:xfrm>
        </p:grpSpPr>
        <p:grpSp>
          <p:nvGrpSpPr>
            <p:cNvPr id="13" name="Group 12"/>
            <p:cNvGrpSpPr/>
            <p:nvPr/>
          </p:nvGrpSpPr>
          <p:grpSpPr>
            <a:xfrm>
              <a:off x="3055434" y="2273791"/>
              <a:ext cx="4776005" cy="971216"/>
              <a:chOff x="2999678" y="2440165"/>
              <a:chExt cx="6337905" cy="1504097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999678" y="2449999"/>
                <a:ext cx="2286000" cy="1494263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Helvetica" panose="020B0504020202030204" pitchFamily="34" charset="0"/>
                  </a:rPr>
                  <a:t>Pre-recruits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051583" y="2449999"/>
                <a:ext cx="2286000" cy="1494263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Helvetica" panose="020B0504020202030204" pitchFamily="34" charset="0"/>
                  </a:rPr>
                  <a:t>Recruits</a:t>
                </a:r>
              </a:p>
            </p:txBody>
          </p:sp>
          <p:cxnSp>
            <p:nvCxnSpPr>
              <p:cNvPr id="17" name="Straight Arrow Connector 16"/>
              <p:cNvCxnSpPr>
                <a:stCxn id="14" idx="6"/>
                <a:endCxn id="15" idx="2"/>
              </p:cNvCxnSpPr>
              <p:nvPr/>
            </p:nvCxnSpPr>
            <p:spPr>
              <a:xfrm>
                <a:off x="5285678" y="3197130"/>
                <a:ext cx="176590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urved Connector 23"/>
              <p:cNvCxnSpPr>
                <a:stCxn id="15" idx="0"/>
                <a:endCxn id="14" idx="0"/>
              </p:cNvCxnSpPr>
              <p:nvPr/>
            </p:nvCxnSpPr>
            <p:spPr>
              <a:xfrm rot="16200000" flipV="1">
                <a:off x="6167224" y="424046"/>
                <a:ext cx="19668" cy="4051905"/>
              </a:xfrm>
              <a:prstGeom prst="curvedConnector3">
                <a:avLst>
                  <a:gd name="adj1" fmla="val 1800000"/>
                </a:avLst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722385">
              <a:off x="2973900" y="1987653"/>
              <a:ext cx="827684" cy="23673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864896">
              <a:off x="6801525" y="2341049"/>
              <a:ext cx="1783625" cy="510154"/>
            </a:xfrm>
            <a:prstGeom prst="rect">
              <a:avLst/>
            </a:prstGeom>
          </p:spPr>
        </p:pic>
        <p:cxnSp>
          <p:nvCxnSpPr>
            <p:cNvPr id="31" name="Curved Connector 30"/>
            <p:cNvCxnSpPr/>
            <p:nvPr/>
          </p:nvCxnSpPr>
          <p:spPr>
            <a:xfrm rot="16200000" flipH="1">
              <a:off x="3916756" y="2494659"/>
              <a:ext cx="12700" cy="1218093"/>
            </a:xfrm>
            <a:prstGeom prst="curvedConnector3">
              <a:avLst>
                <a:gd name="adj1" fmla="val 2912606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864896">
              <a:off x="7090430" y="1925457"/>
              <a:ext cx="1783625" cy="510154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722385">
              <a:off x="3102327" y="2142363"/>
              <a:ext cx="827684" cy="23673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722385">
              <a:off x="2787852" y="2166793"/>
              <a:ext cx="827684" cy="23673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722385">
              <a:off x="2940252" y="2319193"/>
              <a:ext cx="827684" cy="236735"/>
            </a:xfrm>
            <a:prstGeom prst="rect">
              <a:avLst/>
            </a:prstGeom>
          </p:spPr>
        </p:pic>
        <p:cxnSp>
          <p:nvCxnSpPr>
            <p:cNvPr id="41" name="Curved Connector 40"/>
            <p:cNvCxnSpPr/>
            <p:nvPr/>
          </p:nvCxnSpPr>
          <p:spPr>
            <a:xfrm rot="16200000" flipH="1">
              <a:off x="6970118" y="2507359"/>
              <a:ext cx="12700" cy="1218093"/>
            </a:xfrm>
            <a:prstGeom prst="curvedConnector3">
              <a:avLst>
                <a:gd name="adj1" fmla="val 2912606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46048" y="2757118"/>
            <a:ext cx="4733790" cy="1783625"/>
            <a:chOff x="3055434" y="1597758"/>
            <a:chExt cx="4733790" cy="1783625"/>
          </a:xfrm>
        </p:grpSpPr>
        <p:grpSp>
          <p:nvGrpSpPr>
            <p:cNvPr id="44" name="Group 43"/>
            <p:cNvGrpSpPr/>
            <p:nvPr/>
          </p:nvGrpSpPr>
          <p:grpSpPr>
            <a:xfrm>
              <a:off x="3055434" y="2280141"/>
              <a:ext cx="4326796" cy="964866"/>
              <a:chOff x="2999678" y="2449999"/>
              <a:chExt cx="5741791" cy="1494263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999678" y="2449999"/>
                <a:ext cx="2286000" cy="1494263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Helvetica" panose="020B0504020202030204" pitchFamily="34" charset="0"/>
                  </a:rPr>
                  <a:t>Pre-recruits</a:t>
                </a: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980779" y="2734797"/>
                <a:ext cx="1760690" cy="924665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Helvetica" panose="020B0504020202030204" pitchFamily="34" charset="0"/>
                  </a:rPr>
                  <a:t>Recruits</a:t>
                </a:r>
              </a:p>
            </p:txBody>
          </p:sp>
          <p:cxnSp>
            <p:nvCxnSpPr>
              <p:cNvPr id="55" name="Straight Arrow Connector 54"/>
              <p:cNvCxnSpPr>
                <a:stCxn id="53" idx="6"/>
                <a:endCxn id="54" idx="2"/>
              </p:cNvCxnSpPr>
              <p:nvPr/>
            </p:nvCxnSpPr>
            <p:spPr>
              <a:xfrm>
                <a:off x="5285678" y="3197131"/>
                <a:ext cx="169510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urved Connector 55"/>
              <p:cNvCxnSpPr>
                <a:stCxn id="54" idx="0"/>
                <a:endCxn id="53" idx="0"/>
              </p:cNvCxnSpPr>
              <p:nvPr/>
            </p:nvCxnSpPr>
            <p:spPr>
              <a:xfrm rot="16200000" flipV="1">
                <a:off x="5859503" y="733175"/>
                <a:ext cx="284798" cy="3718446"/>
              </a:xfrm>
              <a:prstGeom prst="curvedConnector3">
                <a:avLst>
                  <a:gd name="adj1" fmla="val 224308"/>
                </a:avLst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722385">
              <a:off x="2973900" y="1987653"/>
              <a:ext cx="827684" cy="236735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864896">
              <a:off x="6642334" y="2234494"/>
              <a:ext cx="1783625" cy="510154"/>
            </a:xfrm>
            <a:prstGeom prst="rect">
              <a:avLst/>
            </a:prstGeom>
          </p:spPr>
        </p:pic>
        <p:cxnSp>
          <p:nvCxnSpPr>
            <p:cNvPr id="47" name="Curved Connector 46"/>
            <p:cNvCxnSpPr/>
            <p:nvPr/>
          </p:nvCxnSpPr>
          <p:spPr>
            <a:xfrm rot="16200000" flipH="1">
              <a:off x="3916756" y="2494659"/>
              <a:ext cx="12700" cy="1218093"/>
            </a:xfrm>
            <a:prstGeom prst="curvedConnector3">
              <a:avLst>
                <a:gd name="adj1" fmla="val 2912606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722385">
              <a:off x="3102327" y="2142363"/>
              <a:ext cx="827684" cy="236735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722385">
              <a:off x="2787852" y="2166793"/>
              <a:ext cx="827684" cy="236735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722385">
              <a:off x="2940252" y="2319193"/>
              <a:ext cx="827684" cy="236735"/>
            </a:xfrm>
            <a:prstGeom prst="rect">
              <a:avLst/>
            </a:prstGeom>
          </p:spPr>
        </p:pic>
      </p:grpSp>
      <p:cxnSp>
        <p:nvCxnSpPr>
          <p:cNvPr id="64" name="Curved Connector 63"/>
          <p:cNvCxnSpPr/>
          <p:nvPr/>
        </p:nvCxnSpPr>
        <p:spPr>
          <a:xfrm rot="16200000" flipH="1">
            <a:off x="4129958" y="3441316"/>
            <a:ext cx="12700" cy="1218093"/>
          </a:xfrm>
          <a:prstGeom prst="curvedConnector3">
            <a:avLst>
              <a:gd name="adj1" fmla="val 291260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215210" y="2335914"/>
            <a:ext cx="5715262" cy="1751386"/>
            <a:chOff x="2999678" y="1840968"/>
            <a:chExt cx="7584328" cy="2712326"/>
          </a:xfrm>
        </p:grpSpPr>
        <p:sp>
          <p:nvSpPr>
            <p:cNvPr id="75" name="Oval 74"/>
            <p:cNvSpPr/>
            <p:nvPr/>
          </p:nvSpPr>
          <p:spPr>
            <a:xfrm>
              <a:off x="2999678" y="2449999"/>
              <a:ext cx="2286000" cy="1494263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Helvetica" panose="020B0504020202030204" pitchFamily="34" charset="0"/>
                </a:rPr>
                <a:t>Pre-recruits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051583" y="1840968"/>
              <a:ext cx="3532423" cy="2712326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Helvetica" panose="020B0504020202030204" pitchFamily="34" charset="0"/>
                </a:rPr>
                <a:t>Recruits</a:t>
              </a:r>
            </a:p>
          </p:txBody>
        </p:sp>
        <p:cxnSp>
          <p:nvCxnSpPr>
            <p:cNvPr id="77" name="Straight Arrow Connector 76"/>
            <p:cNvCxnSpPr>
              <a:stCxn id="75" idx="6"/>
              <a:endCxn id="76" idx="2"/>
            </p:cNvCxnSpPr>
            <p:nvPr/>
          </p:nvCxnSpPr>
          <p:spPr>
            <a:xfrm>
              <a:off x="5285678" y="3197131"/>
              <a:ext cx="176590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urved Connector 77"/>
            <p:cNvCxnSpPr>
              <a:stCxn id="76" idx="0"/>
              <a:endCxn id="75" idx="0"/>
            </p:cNvCxnSpPr>
            <p:nvPr/>
          </p:nvCxnSpPr>
          <p:spPr>
            <a:xfrm rot="16200000" flipH="1" flipV="1">
              <a:off x="6175721" y="-192074"/>
              <a:ext cx="609032" cy="4675116"/>
            </a:xfrm>
            <a:prstGeom prst="curvedConnector3">
              <a:avLst>
                <a:gd name="adj1" fmla="val -58129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722385">
            <a:off x="6133676" y="2436686"/>
            <a:ext cx="827684" cy="23673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864896">
            <a:off x="10224648" y="2396617"/>
            <a:ext cx="1783625" cy="510154"/>
          </a:xfrm>
          <a:prstGeom prst="rect">
            <a:avLst/>
          </a:prstGeom>
        </p:spPr>
      </p:pic>
      <p:cxnSp>
        <p:nvCxnSpPr>
          <p:cNvPr id="69" name="Curved Connector 68"/>
          <p:cNvCxnSpPr/>
          <p:nvPr/>
        </p:nvCxnSpPr>
        <p:spPr>
          <a:xfrm rot="16200000" flipH="1">
            <a:off x="7076532" y="2943692"/>
            <a:ext cx="12700" cy="1218093"/>
          </a:xfrm>
          <a:prstGeom prst="curvedConnector3">
            <a:avLst>
              <a:gd name="adj1" fmla="val 291260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864896">
            <a:off x="10421586" y="2023082"/>
            <a:ext cx="1783625" cy="51015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722385">
            <a:off x="6262103" y="2591396"/>
            <a:ext cx="827684" cy="23673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722385">
            <a:off x="5947628" y="2615826"/>
            <a:ext cx="827684" cy="23673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722385">
            <a:off x="6100028" y="2768226"/>
            <a:ext cx="827684" cy="236735"/>
          </a:xfrm>
          <a:prstGeom prst="rect">
            <a:avLst/>
          </a:prstGeom>
        </p:spPr>
      </p:pic>
      <p:cxnSp>
        <p:nvCxnSpPr>
          <p:cNvPr id="86" name="Curved Connector 85"/>
          <p:cNvCxnSpPr/>
          <p:nvPr/>
        </p:nvCxnSpPr>
        <p:spPr>
          <a:xfrm rot="16200000" flipH="1">
            <a:off x="10579326" y="3407210"/>
            <a:ext cx="12700" cy="1218093"/>
          </a:xfrm>
          <a:prstGeom prst="curvedConnector3">
            <a:avLst>
              <a:gd name="adj1" fmla="val 291260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864896">
            <a:off x="10568799" y="1637946"/>
            <a:ext cx="1783625" cy="51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7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2" t="24931" r="1792"/>
          <a:stretch/>
        </p:blipFill>
        <p:spPr>
          <a:xfrm>
            <a:off x="7142748" y="3833408"/>
            <a:ext cx="2350334" cy="281010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4" y="3495675"/>
            <a:ext cx="2809643" cy="31478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748" y="104274"/>
            <a:ext cx="7620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1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75" y="1825625"/>
            <a:ext cx="7463050" cy="4351338"/>
          </a:xfrm>
        </p:spPr>
      </p:pic>
    </p:spTree>
    <p:extLst>
      <p:ext uri="{BB962C8B-B14F-4D97-AF65-F5344CB8AC3E}">
        <p14:creationId xmlns:p14="http://schemas.microsoft.com/office/powerpoint/2010/main" val="174198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5" y="181978"/>
            <a:ext cx="4632073" cy="404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8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1229352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7272</TotalTime>
  <Words>302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Merrill Rudd</dc:creator>
  <cp:lastModifiedBy>Merrill Rudd</cp:lastModifiedBy>
  <cp:revision>25</cp:revision>
  <dcterms:created xsi:type="dcterms:W3CDTF">2017-02-17T20:25:39Z</dcterms:created>
  <dcterms:modified xsi:type="dcterms:W3CDTF">2017-06-27T18:50:53Z</dcterms:modified>
</cp:coreProperties>
</file>