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BE7BD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51EE3-9327-4A3A-8ED3-F5D434D57B3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427B-FC59-4D6A-9368-65E8DBFA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101600" dist="12700" dir="3600000" algn="tl" rotWithShape="0">
                    <a:srgbClr val="000000">
                      <a:alpha val="30000"/>
                    </a:srgbClr>
                  </a:outerShdw>
                </a:effectLst>
              </a:rPr>
              <a:t>Both harvests provide benefits like: </a:t>
            </a:r>
            <a:r>
              <a:rPr lang="en-US" baseline="0" dirty="0"/>
              <a:t>cultural expression, physical wellness, social cohesion, self-sufficiency</a:t>
            </a:r>
          </a:p>
          <a:p>
            <a:endParaRPr lang="en-US" baseline="0" dirty="0"/>
          </a:p>
          <a:p>
            <a:r>
              <a:rPr lang="en-US" baseline="0" dirty="0"/>
              <a:t>Outcomes from harvest – time outdoors, social interaction</a:t>
            </a:r>
          </a:p>
          <a:p>
            <a:r>
              <a:rPr lang="en-US" baseline="0" dirty="0"/>
              <a:t>Outcomes from use – feasts/ceremony, traditional foods, income smoothing, gifting/reciprocal giving</a:t>
            </a:r>
          </a:p>
          <a:p>
            <a:r>
              <a:rPr lang="en-US" baseline="0" dirty="0"/>
              <a:t>Outcomes from both harvest and use – continued traditions, knowledge transfer</a:t>
            </a:r>
          </a:p>
          <a:p>
            <a:r>
              <a:rPr lang="en-US" baseline="0" dirty="0"/>
              <a:t>Harvesters = full time diggers, fishers, casual diggers, children, other</a:t>
            </a:r>
          </a:p>
          <a:p>
            <a:r>
              <a:rPr lang="en-US" baseline="0" dirty="0"/>
              <a:t>Secondary users = elders, friends/family on res, friends/family off 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9F327-E8B8-7646-8030-BA46EED36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7459-20DF-4131-993D-5E2EC94B9165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D953-9463-4DA9-82BE-10AB0CCF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4273" y="105936"/>
            <a:ext cx="8248651" cy="6646127"/>
            <a:chOff x="1981200" y="89209"/>
            <a:chExt cx="8248651" cy="6646127"/>
          </a:xfrm>
        </p:grpSpPr>
        <p:sp>
          <p:nvSpPr>
            <p:cNvPr id="4" name="Rectangle 3"/>
            <p:cNvSpPr/>
            <p:nvPr/>
          </p:nvSpPr>
          <p:spPr>
            <a:xfrm>
              <a:off x="1981200" y="552229"/>
              <a:ext cx="8229600" cy="5715576"/>
            </a:xfrm>
            <a:prstGeom prst="rect">
              <a:avLst/>
            </a:prstGeom>
            <a:solidFill>
              <a:srgbClr val="536DB9">
                <a:alpha val="64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81202" y="557459"/>
              <a:ext cx="4132601" cy="28512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70727" y="1741340"/>
              <a:ext cx="3508560" cy="749457"/>
            </a:xfrm>
            <a:prstGeom prst="rect">
              <a:avLst/>
            </a:prstGeom>
            <a:solidFill>
              <a:srgbClr val="FFCC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25" idx="0"/>
              <a:endCxn id="73" idx="4"/>
            </p:cNvCxnSpPr>
            <p:nvPr/>
          </p:nvCxnSpPr>
          <p:spPr>
            <a:xfrm flipV="1">
              <a:off x="4032926" y="1490741"/>
              <a:ext cx="11920" cy="3126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5" idx="0"/>
              <a:endCxn id="72" idx="4"/>
            </p:cNvCxnSpPr>
            <p:nvPr/>
          </p:nvCxnSpPr>
          <p:spPr>
            <a:xfrm flipV="1">
              <a:off x="4032927" y="1524821"/>
              <a:ext cx="1108469" cy="2785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7" idx="0"/>
              <a:endCxn id="73" idx="4"/>
            </p:cNvCxnSpPr>
            <p:nvPr/>
          </p:nvCxnSpPr>
          <p:spPr>
            <a:xfrm flipV="1">
              <a:off x="2865612" y="1490742"/>
              <a:ext cx="1179235" cy="3163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84917" y="89210"/>
              <a:ext cx="4140036" cy="4728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BIOGEOPHYSICAL SYSTEM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77537" y="1807106"/>
              <a:ext cx="976148" cy="603318"/>
            </a:xfrm>
            <a:prstGeom prst="rect">
              <a:avLst/>
            </a:prstGeom>
            <a:solidFill>
              <a:srgbClr val="FDB5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Marine habitat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4852" y="1803359"/>
              <a:ext cx="976148" cy="603318"/>
            </a:xfrm>
            <a:prstGeom prst="rect">
              <a:avLst/>
            </a:prstGeom>
            <a:solidFill>
              <a:srgbClr val="FDB5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Coastal habitat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01644" y="1807106"/>
              <a:ext cx="976148" cy="603318"/>
            </a:xfrm>
            <a:prstGeom prst="rect">
              <a:avLst/>
            </a:prstGeom>
            <a:solidFill>
              <a:srgbClr val="FDB5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Upland habitat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283356" y="579650"/>
              <a:ext cx="1327237" cy="945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Non-harvest species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377767" y="579650"/>
              <a:ext cx="1527257" cy="945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Natural resource species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3533857" y="676753"/>
              <a:ext cx="1021978" cy="813989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Razor clam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99499" y="2736432"/>
              <a:ext cx="3732701" cy="6033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Currents, water chemistry, temperature, sediment, precipitation</a:t>
              </a:r>
            </a:p>
          </p:txBody>
        </p:sp>
        <p:cxnSp>
          <p:nvCxnSpPr>
            <p:cNvPr id="82" name="Straight Arrow Connector 81"/>
            <p:cNvCxnSpPr>
              <a:stCxn id="26" idx="0"/>
              <a:endCxn id="72" idx="4"/>
            </p:cNvCxnSpPr>
            <p:nvPr/>
          </p:nvCxnSpPr>
          <p:spPr>
            <a:xfrm flipH="1" flipV="1">
              <a:off x="5141396" y="1524820"/>
              <a:ext cx="48323" cy="2822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4" idx="0"/>
              <a:endCxn id="25" idx="2"/>
            </p:cNvCxnSpPr>
            <p:nvPr/>
          </p:nvCxnSpPr>
          <p:spPr>
            <a:xfrm flipH="1" flipV="1">
              <a:off x="4032927" y="2406678"/>
              <a:ext cx="32923" cy="3297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0"/>
              <a:endCxn id="72" idx="4"/>
            </p:cNvCxnSpPr>
            <p:nvPr/>
          </p:nvCxnSpPr>
          <p:spPr>
            <a:xfrm flipV="1">
              <a:off x="2865611" y="1524820"/>
              <a:ext cx="2275784" cy="2822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" idx="0"/>
              <a:endCxn id="71" idx="4"/>
            </p:cNvCxnSpPr>
            <p:nvPr/>
          </p:nvCxnSpPr>
          <p:spPr>
            <a:xfrm flipV="1">
              <a:off x="2865612" y="1524820"/>
              <a:ext cx="81363" cy="2822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120263" y="89209"/>
              <a:ext cx="4109588" cy="3315283"/>
              <a:chOff x="4577213" y="70159"/>
              <a:chExt cx="4109588" cy="331528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577213" y="534228"/>
                <a:ext cx="4109588" cy="28512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624351" y="2844102"/>
                <a:ext cx="1730729" cy="436973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Harvest</a:t>
                </a:r>
              </a:p>
            </p:txBody>
          </p:sp>
          <p:cxnSp>
            <p:nvCxnSpPr>
              <p:cNvPr id="27" name="Straight Arrow Connector 26"/>
              <p:cNvCxnSpPr>
                <a:stCxn id="24" idx="0"/>
                <a:endCxn id="29" idx="4"/>
              </p:cNvCxnSpPr>
              <p:nvPr/>
            </p:nvCxnSpPr>
            <p:spPr>
              <a:xfrm flipV="1">
                <a:off x="6489716" y="2418579"/>
                <a:ext cx="1480756" cy="4255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4" idx="0"/>
                <a:endCxn id="35" idx="2"/>
              </p:cNvCxnSpPr>
              <p:nvPr/>
            </p:nvCxnSpPr>
            <p:spPr>
              <a:xfrm flipV="1">
                <a:off x="6489716" y="1982542"/>
                <a:ext cx="0" cy="86156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7333708" y="1997333"/>
                <a:ext cx="1273528" cy="421246"/>
              </a:xfrm>
              <a:prstGeom prst="ellipse">
                <a:avLst/>
              </a:prstGeom>
              <a:solidFill>
                <a:srgbClr val="00CC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Market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952329" y="2073994"/>
                <a:ext cx="1309369" cy="436973"/>
              </a:xfrm>
              <a:prstGeom prst="rect">
                <a:avLst/>
              </a:prstGeom>
              <a:solidFill>
                <a:srgbClr val="FF669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Food</a:t>
                </a:r>
              </a:p>
            </p:txBody>
          </p:sp>
          <p:cxnSp>
            <p:nvCxnSpPr>
              <p:cNvPr id="31" name="Straight Arrow Connector 30"/>
              <p:cNvCxnSpPr>
                <a:stCxn id="24" idx="0"/>
                <a:endCxn id="30" idx="2"/>
              </p:cNvCxnSpPr>
              <p:nvPr/>
            </p:nvCxnSpPr>
            <p:spPr>
              <a:xfrm flipH="1" flipV="1">
                <a:off x="5607014" y="2510967"/>
                <a:ext cx="882702" cy="33313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6093195" y="733185"/>
                <a:ext cx="2173570" cy="436973"/>
              </a:xfrm>
              <a:prstGeom prst="rect">
                <a:avLst/>
              </a:prstGeom>
              <a:solidFill>
                <a:srgbClr val="FF669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Income and Revenue</a:t>
                </a:r>
              </a:p>
            </p:txBody>
          </p:sp>
          <p:cxnSp>
            <p:nvCxnSpPr>
              <p:cNvPr id="33" name="Straight Arrow Connector 32"/>
              <p:cNvCxnSpPr>
                <a:stCxn id="29" idx="0"/>
                <a:endCxn id="32" idx="2"/>
              </p:cNvCxnSpPr>
              <p:nvPr/>
            </p:nvCxnSpPr>
            <p:spPr>
              <a:xfrm flipH="1" flipV="1">
                <a:off x="7179980" y="1170158"/>
                <a:ext cx="790492" cy="82717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5" idx="0"/>
                <a:endCxn id="32" idx="2"/>
              </p:cNvCxnSpPr>
              <p:nvPr/>
            </p:nvCxnSpPr>
            <p:spPr>
              <a:xfrm flipV="1">
                <a:off x="6489716" y="1170158"/>
                <a:ext cx="690264" cy="37541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737476" y="1545569"/>
                <a:ext cx="1504480" cy="436973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Trade/Barter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88364" y="70159"/>
                <a:ext cx="4090537" cy="4663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RESOURCE SYSTEM</a:t>
                </a:r>
              </a:p>
            </p:txBody>
          </p:sp>
        </p:grpSp>
        <p:cxnSp>
          <p:nvCxnSpPr>
            <p:cNvPr id="38" name="Straight Arrow Connector 37"/>
            <p:cNvCxnSpPr>
              <a:stCxn id="72" idx="5"/>
              <a:endCxn id="24" idx="1"/>
            </p:cNvCxnSpPr>
            <p:nvPr/>
          </p:nvCxnSpPr>
          <p:spPr>
            <a:xfrm>
              <a:off x="5681361" y="1386403"/>
              <a:ext cx="1486040" cy="169523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" idx="0"/>
              <a:endCxn id="52" idx="2"/>
            </p:cNvCxnSpPr>
            <p:nvPr/>
          </p:nvCxnSpPr>
          <p:spPr>
            <a:xfrm flipH="1" flipV="1">
              <a:off x="3105696" y="4915255"/>
              <a:ext cx="1007515" cy="157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0"/>
              <a:endCxn id="53" idx="2"/>
            </p:cNvCxnSpPr>
            <p:nvPr/>
          </p:nvCxnSpPr>
          <p:spPr>
            <a:xfrm flipV="1">
              <a:off x="4113211" y="4915255"/>
              <a:ext cx="926449" cy="1577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1981201" y="3433631"/>
              <a:ext cx="4139063" cy="3299183"/>
              <a:chOff x="457200" y="3433630"/>
              <a:chExt cx="4139063" cy="329918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57201" y="3433630"/>
                <a:ext cx="4139062" cy="29002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610171" y="5647043"/>
                <a:ext cx="1643909" cy="54201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Tribal members</a:t>
                </a: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853538" y="5073039"/>
                <a:ext cx="3471344" cy="36564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Co-management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93297" y="5751535"/>
                <a:ext cx="1684645" cy="41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 Federal Law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76083" y="3638939"/>
                <a:ext cx="1309369" cy="436973"/>
              </a:xfrm>
              <a:prstGeom prst="rect">
                <a:avLst/>
              </a:prstGeom>
              <a:solidFill>
                <a:srgbClr val="FF669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Sovereignty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05123" y="3491845"/>
                <a:ext cx="1730729" cy="830741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Harvest location, type, &amp; timing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16330" y="4544905"/>
                <a:ext cx="1730729" cy="37034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Monitoring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50294" y="4544905"/>
                <a:ext cx="1730729" cy="370349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TAC</a:t>
                </a:r>
              </a:p>
            </p:txBody>
          </p:sp>
          <p:cxnSp>
            <p:nvCxnSpPr>
              <p:cNvPr id="54" name="Straight Arrow Connector 53"/>
              <p:cNvCxnSpPr>
                <a:stCxn id="44" idx="0"/>
                <a:endCxn id="2" idx="2"/>
              </p:cNvCxnSpPr>
              <p:nvPr/>
            </p:nvCxnSpPr>
            <p:spPr>
              <a:xfrm flipV="1">
                <a:off x="1535620" y="5438684"/>
                <a:ext cx="1053590" cy="3128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3" idx="0"/>
                <a:endCxn id="2" idx="2"/>
              </p:cNvCxnSpPr>
              <p:nvPr/>
            </p:nvCxnSpPr>
            <p:spPr>
              <a:xfrm flipH="1" flipV="1">
                <a:off x="2589210" y="5438684"/>
                <a:ext cx="842916" cy="20835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0"/>
                <a:endCxn id="47" idx="2"/>
              </p:cNvCxnSpPr>
              <p:nvPr/>
            </p:nvCxnSpPr>
            <p:spPr>
              <a:xfrm flipV="1">
                <a:off x="1581695" y="4322586"/>
                <a:ext cx="1988793" cy="2223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3" idx="3"/>
                <a:endCxn id="47" idx="2"/>
              </p:cNvCxnSpPr>
              <p:nvPr/>
            </p:nvCxnSpPr>
            <p:spPr>
              <a:xfrm flipH="1" flipV="1">
                <a:off x="3570488" y="4322586"/>
                <a:ext cx="810535" cy="40749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47" idx="1"/>
                <a:endCxn id="46" idx="3"/>
              </p:cNvCxnSpPr>
              <p:nvPr/>
            </p:nvCxnSpPr>
            <p:spPr>
              <a:xfrm flipH="1" flipV="1">
                <a:off x="2085452" y="3857426"/>
                <a:ext cx="619671" cy="497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457200" y="6266984"/>
                <a:ext cx="4139062" cy="4658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GOVERNANCE SYSTEM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13802" y="3267307"/>
              <a:ext cx="4111865" cy="3468029"/>
              <a:chOff x="457200" y="3281074"/>
              <a:chExt cx="3828473" cy="345421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399090"/>
                <a:ext cx="3828473" cy="28687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462" y="5690323"/>
                <a:ext cx="3371273" cy="436973"/>
              </a:xfrm>
              <a:prstGeom prst="rect">
                <a:avLst/>
              </a:prstGeom>
              <a:solidFill>
                <a:srgbClr val="FF669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Benefits for People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25017" y="3630482"/>
                <a:ext cx="1885127" cy="561103"/>
              </a:xfrm>
              <a:prstGeom prst="ellipse">
                <a:avLst/>
              </a:prstGeom>
              <a:solidFill>
                <a:srgbClr val="00CC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Harvesters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455635" y="4191585"/>
                <a:ext cx="1557004" cy="33583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2466212" y="3630482"/>
                <a:ext cx="1665497" cy="575514"/>
              </a:xfrm>
              <a:prstGeom prst="ellipse">
                <a:avLst/>
              </a:prstGeom>
              <a:solidFill>
                <a:srgbClr val="66FF9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Secondary users</a:t>
                </a:r>
              </a:p>
            </p:txBody>
          </p:sp>
          <p:cxnSp>
            <p:nvCxnSpPr>
              <p:cNvPr id="68" name="Straight Arrow Connector 67"/>
              <p:cNvCxnSpPr>
                <a:stCxn id="67" idx="4"/>
              </p:cNvCxnSpPr>
              <p:nvPr/>
            </p:nvCxnSpPr>
            <p:spPr>
              <a:xfrm flipH="1">
                <a:off x="3012639" y="4205996"/>
                <a:ext cx="286322" cy="32142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4" idx="0"/>
              </p:cNvCxnSpPr>
              <p:nvPr/>
            </p:nvCxnSpPr>
            <p:spPr>
              <a:xfrm flipV="1">
                <a:off x="1467581" y="3281074"/>
                <a:ext cx="903517" cy="34940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4" idx="4"/>
              </p:cNvCxnSpPr>
              <p:nvPr/>
            </p:nvCxnSpPr>
            <p:spPr>
              <a:xfrm flipH="1">
                <a:off x="1455635" y="4191585"/>
                <a:ext cx="11946" cy="33583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ounded Rectangle 76"/>
              <p:cNvSpPr/>
              <p:nvPr/>
            </p:nvSpPr>
            <p:spPr>
              <a:xfrm>
                <a:off x="1962739" y="4527423"/>
                <a:ext cx="2157757" cy="881538"/>
              </a:xfrm>
              <a:prstGeom prst="roundRect">
                <a:avLst/>
              </a:prstGeom>
              <a:solidFill>
                <a:srgbClr val="FF6699">
                  <a:alpha val="30196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Outcomes </a:t>
                </a:r>
              </a:p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</a:p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use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749222" y="4527423"/>
                <a:ext cx="2196383" cy="881538"/>
              </a:xfrm>
              <a:prstGeom prst="roundRect">
                <a:avLst/>
              </a:prstGeom>
              <a:solidFill>
                <a:srgbClr val="00CCFF">
                  <a:alpha val="30196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Outcomes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harvest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57200" y="6278910"/>
                <a:ext cx="3828473" cy="4563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RESOURCE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USERS</a:t>
                </a:r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 flipH="1" flipV="1">
              <a:off x="5681362" y="1386404"/>
              <a:ext cx="278491" cy="25208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5959853" y="3081640"/>
              <a:ext cx="1207549" cy="8255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4" idx="3"/>
              <a:endCxn id="43" idx="7"/>
            </p:cNvCxnSpPr>
            <p:nvPr/>
          </p:nvCxnSpPr>
          <p:spPr>
            <a:xfrm flipH="1">
              <a:off x="5537336" y="4098959"/>
              <a:ext cx="945809" cy="16274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720252" y="100362"/>
            <a:ext cx="3060283" cy="3657600"/>
            <a:chOff x="8720252" y="100362"/>
            <a:chExt cx="3060283" cy="3657600"/>
          </a:xfrm>
        </p:grpSpPr>
        <p:sp>
          <p:nvSpPr>
            <p:cNvPr id="9" name="Rectangle 8"/>
            <p:cNvSpPr/>
            <p:nvPr/>
          </p:nvSpPr>
          <p:spPr>
            <a:xfrm>
              <a:off x="8720252" y="100362"/>
              <a:ext cx="2888168" cy="365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>
                  <a:latin typeface="Helvetica" panose="020B0504020202030204" pitchFamily="34" charset="0"/>
                </a:rPr>
                <a:t>Legend</a:t>
              </a:r>
              <a:endParaRPr lang="en-US" dirty="0">
                <a:latin typeface="Helvetica" panose="020B0504020202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60720" y="510211"/>
              <a:ext cx="241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anose="020B0504020202030204" pitchFamily="34" charset="0"/>
                </a:rPr>
                <a:t>Primary actors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360720" y="1001636"/>
              <a:ext cx="241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anose="020B0504020202030204" pitchFamily="34" charset="0"/>
                </a:rPr>
                <a:t>Secondary actors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915400" y="1493061"/>
              <a:ext cx="351343" cy="3201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0720" y="1493061"/>
              <a:ext cx="241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anose="020B0504020202030204" pitchFamily="34" charset="0"/>
                </a:rPr>
                <a:t>Extrinsic forces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60720" y="1984486"/>
              <a:ext cx="241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anose="020B0504020202030204" pitchFamily="34" charset="0"/>
                </a:rPr>
                <a:t>Department/agency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60720" y="2475911"/>
              <a:ext cx="2419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anose="020B0504020202030204" pitchFamily="34" charset="0"/>
                </a:rPr>
                <a:t>Intermediate states/processes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360720" y="3244334"/>
              <a:ext cx="2419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anose="020B0504020202030204" pitchFamily="34" charset="0"/>
                </a:rPr>
                <a:t>Benefits/outcomes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902228" y="1001636"/>
              <a:ext cx="377687" cy="3379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02228" y="510211"/>
              <a:ext cx="377687" cy="33793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915400" y="1984486"/>
              <a:ext cx="351343" cy="320156"/>
            </a:xfrm>
            <a:prstGeom prst="rect">
              <a:avLst/>
            </a:prstGeom>
            <a:solidFill>
              <a:srgbClr val="BE7BD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915400" y="2475911"/>
              <a:ext cx="351343" cy="3201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915400" y="3244334"/>
              <a:ext cx="351343" cy="320156"/>
            </a:xfrm>
            <a:prstGeom prst="rect">
              <a:avLst/>
            </a:prstGeom>
            <a:solidFill>
              <a:srgbClr val="FF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3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38"/>
    </mc:Choice>
    <mc:Fallback xmlns="">
      <p:transition xmlns:p14="http://schemas.microsoft.com/office/powerpoint/2010/main" spd="slow" advTm="1131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80585" y="78059"/>
            <a:ext cx="4170556" cy="33509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7424" y="78059"/>
            <a:ext cx="4170556" cy="33509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0585" y="3429000"/>
            <a:ext cx="4170556" cy="33509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47424" y="3429000"/>
            <a:ext cx="4170556" cy="335094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7132" y="66908"/>
            <a:ext cx="313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" panose="020B0504020202030204" pitchFamily="34" charset="0"/>
              </a:rPr>
              <a:t>Biogeophysical</a:t>
            </a:r>
            <a:r>
              <a:rPr lang="en-US" b="1" dirty="0">
                <a:latin typeface="Helvetica" panose="020B0504020202030204" pitchFamily="34" charset="0"/>
              </a:rPr>
              <a:t>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81025" y="66908"/>
            <a:ext cx="208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504020202030204" pitchFamily="34" charset="0"/>
              </a:rPr>
              <a:t>Resource system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132" y="6432913"/>
            <a:ext cx="313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504020202030204" pitchFamily="34" charset="0"/>
              </a:rPr>
              <a:t>Governance system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63162" y="6432913"/>
            <a:ext cx="19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504020202030204" pitchFamily="34" charset="0"/>
              </a:rPr>
              <a:t>Resource users</a:t>
            </a:r>
          </a:p>
        </p:txBody>
      </p:sp>
      <p:sp>
        <p:nvSpPr>
          <p:cNvPr id="30" name="Oval 29"/>
          <p:cNvSpPr/>
          <p:nvPr/>
        </p:nvSpPr>
        <p:spPr>
          <a:xfrm>
            <a:off x="2085278" y="442332"/>
            <a:ext cx="1516566" cy="1059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Natural resource species</a:t>
            </a:r>
          </a:p>
        </p:txBody>
      </p:sp>
      <p:sp>
        <p:nvSpPr>
          <p:cNvPr id="31" name="Oval 30"/>
          <p:cNvSpPr/>
          <p:nvPr/>
        </p:nvSpPr>
        <p:spPr>
          <a:xfrm>
            <a:off x="776868" y="442332"/>
            <a:ext cx="1434789" cy="10593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Non-harvest species</a:t>
            </a:r>
          </a:p>
        </p:txBody>
      </p:sp>
      <p:sp>
        <p:nvSpPr>
          <p:cNvPr id="32" name="Oval 31"/>
          <p:cNvSpPr/>
          <p:nvPr/>
        </p:nvSpPr>
        <p:spPr>
          <a:xfrm>
            <a:off x="3497768" y="442332"/>
            <a:ext cx="1434789" cy="105936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Razor clam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5193" y="2642839"/>
            <a:ext cx="3902926" cy="680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Currents, water chemistry, temperature, sediment, precipitation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14400" y="1694985"/>
            <a:ext cx="1282390" cy="7694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Marine habitat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48829" y="1691268"/>
            <a:ext cx="1282390" cy="7694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Coastal habitat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3258" y="1698703"/>
            <a:ext cx="1282390" cy="7694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Upland habitat</a:t>
            </a:r>
          </a:p>
        </p:txBody>
      </p:sp>
      <p:cxnSp>
        <p:nvCxnSpPr>
          <p:cNvPr id="38" name="Straight Arrow Connector 37"/>
          <p:cNvCxnSpPr>
            <a:stCxn id="34" idx="0"/>
            <a:endCxn id="31" idx="4"/>
          </p:cNvCxnSpPr>
          <p:nvPr/>
        </p:nvCxnSpPr>
        <p:spPr>
          <a:xfrm flipH="1" flipV="1">
            <a:off x="1494263" y="1501698"/>
            <a:ext cx="61332" cy="19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0"/>
            <a:endCxn id="32" idx="4"/>
          </p:cNvCxnSpPr>
          <p:nvPr/>
        </p:nvCxnSpPr>
        <p:spPr>
          <a:xfrm flipV="1">
            <a:off x="1555595" y="1501698"/>
            <a:ext cx="2659568" cy="19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0"/>
            <a:endCxn id="32" idx="4"/>
          </p:cNvCxnSpPr>
          <p:nvPr/>
        </p:nvCxnSpPr>
        <p:spPr>
          <a:xfrm flipV="1">
            <a:off x="2890024" y="1501698"/>
            <a:ext cx="1325139" cy="189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0"/>
            <a:endCxn id="30" idx="4"/>
          </p:cNvCxnSpPr>
          <p:nvPr/>
        </p:nvCxnSpPr>
        <p:spPr>
          <a:xfrm flipH="1" flipV="1">
            <a:off x="2843561" y="1501698"/>
            <a:ext cx="46463" cy="189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0"/>
            <a:endCxn id="30" idx="4"/>
          </p:cNvCxnSpPr>
          <p:nvPr/>
        </p:nvCxnSpPr>
        <p:spPr>
          <a:xfrm flipV="1">
            <a:off x="1555595" y="1501698"/>
            <a:ext cx="1287966" cy="19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0"/>
            <a:endCxn id="30" idx="4"/>
          </p:cNvCxnSpPr>
          <p:nvPr/>
        </p:nvCxnSpPr>
        <p:spPr>
          <a:xfrm flipH="1" flipV="1">
            <a:off x="2843561" y="1501698"/>
            <a:ext cx="1380892" cy="19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0"/>
            <a:endCxn id="35" idx="2"/>
          </p:cNvCxnSpPr>
          <p:nvPr/>
        </p:nvCxnSpPr>
        <p:spPr>
          <a:xfrm flipV="1">
            <a:off x="2776656" y="2460702"/>
            <a:ext cx="113368" cy="182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34" idx="2"/>
          </p:cNvCxnSpPr>
          <p:nvPr/>
        </p:nvCxnSpPr>
        <p:spPr>
          <a:xfrm flipH="1" flipV="1">
            <a:off x="1555595" y="2464419"/>
            <a:ext cx="1221061" cy="178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0"/>
            <a:endCxn id="36" idx="2"/>
          </p:cNvCxnSpPr>
          <p:nvPr/>
        </p:nvCxnSpPr>
        <p:spPr>
          <a:xfrm flipV="1">
            <a:off x="2776656" y="2468137"/>
            <a:ext cx="1447797" cy="174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255834" y="643054"/>
            <a:ext cx="2393793" cy="483220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Income and revenue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9210905" y="78060"/>
            <a:ext cx="3060283" cy="3657600"/>
            <a:chOff x="9210905" y="78060"/>
            <a:chExt cx="3060283" cy="3657600"/>
          </a:xfrm>
        </p:grpSpPr>
        <p:grpSp>
          <p:nvGrpSpPr>
            <p:cNvPr id="5" name="Group 4"/>
            <p:cNvGrpSpPr/>
            <p:nvPr/>
          </p:nvGrpSpPr>
          <p:grpSpPr>
            <a:xfrm>
              <a:off x="9210905" y="78060"/>
              <a:ext cx="3060283" cy="3657600"/>
              <a:chOff x="8720252" y="100362"/>
              <a:chExt cx="3060283" cy="3657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720252" y="100362"/>
                <a:ext cx="2888168" cy="3657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dirty="0">
                    <a:latin typeface="Helvetica" panose="020B0504020202030204" pitchFamily="34" charset="0"/>
                  </a:rPr>
                  <a:t>Legend</a:t>
                </a:r>
                <a:endParaRPr lang="en-US" dirty="0">
                  <a:latin typeface="Helvetica" panose="020B050402020203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360720" y="510211"/>
                <a:ext cx="2419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anose="020B0504020202030204" pitchFamily="34" charset="0"/>
                  </a:rPr>
                  <a:t>Primary actors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360720" y="1001636"/>
                <a:ext cx="2419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anose="020B0504020202030204" pitchFamily="34" charset="0"/>
                  </a:rPr>
                  <a:t>Secondary actors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15400" y="1493061"/>
                <a:ext cx="351343" cy="3201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360720" y="1493061"/>
                <a:ext cx="2419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anose="020B0504020202030204" pitchFamily="34" charset="0"/>
                  </a:rPr>
                  <a:t>Extrinsic forces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360720" y="1984486"/>
                <a:ext cx="2419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anose="020B0504020202030204" pitchFamily="34" charset="0"/>
                  </a:rPr>
                  <a:t>Department/agency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60720" y="2475911"/>
                <a:ext cx="24198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anose="020B0504020202030204" pitchFamily="34" charset="0"/>
                  </a:rPr>
                  <a:t>Intermediate states/processes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360720" y="3244334"/>
                <a:ext cx="2419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anose="020B0504020202030204" pitchFamily="34" charset="0"/>
                  </a:rPr>
                  <a:t>Benefits/outcomes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902228" y="1001636"/>
                <a:ext cx="377687" cy="33793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902228" y="510211"/>
                <a:ext cx="377687" cy="33793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915400" y="1984486"/>
                <a:ext cx="351343" cy="320156"/>
              </a:xfrm>
              <a:prstGeom prst="rect">
                <a:avLst/>
              </a:prstGeom>
              <a:solidFill>
                <a:srgbClr val="BE7BD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15400" y="2475911"/>
                <a:ext cx="351343" cy="32015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9406053" y="3222032"/>
              <a:ext cx="351343" cy="320156"/>
            </a:xfrm>
            <a:prstGeom prst="rect">
              <a:avLst/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5118410" y="1616926"/>
            <a:ext cx="914400" cy="483220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Food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96000" y="1616927"/>
            <a:ext cx="1535151" cy="47950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Trade/Barter</a:t>
            </a:r>
          </a:p>
        </p:txBody>
      </p:sp>
      <p:sp>
        <p:nvSpPr>
          <p:cNvPr id="73" name="Oval 72"/>
          <p:cNvSpPr/>
          <p:nvPr/>
        </p:nvSpPr>
        <p:spPr>
          <a:xfrm>
            <a:off x="7686911" y="1616926"/>
            <a:ext cx="1278669" cy="46835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Market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36525" y="2650274"/>
            <a:ext cx="1624361" cy="483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Harvest</a:t>
            </a:r>
          </a:p>
        </p:txBody>
      </p:sp>
      <p:cxnSp>
        <p:nvCxnSpPr>
          <p:cNvPr id="75" name="Straight Arrow Connector 74"/>
          <p:cNvCxnSpPr>
            <a:stCxn id="74" idx="0"/>
            <a:endCxn id="70" idx="2"/>
          </p:cNvCxnSpPr>
          <p:nvPr/>
        </p:nvCxnSpPr>
        <p:spPr>
          <a:xfrm flipH="1" flipV="1">
            <a:off x="5575610" y="2100146"/>
            <a:ext cx="1273096" cy="5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0"/>
            <a:endCxn id="71" idx="2"/>
          </p:cNvCxnSpPr>
          <p:nvPr/>
        </p:nvCxnSpPr>
        <p:spPr>
          <a:xfrm flipV="1">
            <a:off x="6848706" y="2096429"/>
            <a:ext cx="14870" cy="55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0"/>
            <a:endCxn id="73" idx="4"/>
          </p:cNvCxnSpPr>
          <p:nvPr/>
        </p:nvCxnSpPr>
        <p:spPr>
          <a:xfrm flipV="1">
            <a:off x="6848706" y="2085277"/>
            <a:ext cx="1477540" cy="564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0"/>
            <a:endCxn id="67" idx="2"/>
          </p:cNvCxnSpPr>
          <p:nvPr/>
        </p:nvCxnSpPr>
        <p:spPr>
          <a:xfrm flipV="1">
            <a:off x="6863576" y="1126274"/>
            <a:ext cx="589155" cy="490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0"/>
            <a:endCxn id="67" idx="2"/>
          </p:cNvCxnSpPr>
          <p:nvPr/>
        </p:nvCxnSpPr>
        <p:spPr>
          <a:xfrm flipH="1" flipV="1">
            <a:off x="7452731" y="1126274"/>
            <a:ext cx="873515" cy="490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2" idx="5"/>
            <a:endCxn id="74" idx="1"/>
          </p:cNvCxnSpPr>
          <p:nvPr/>
        </p:nvCxnSpPr>
        <p:spPr>
          <a:xfrm>
            <a:off x="4722437" y="1346557"/>
            <a:ext cx="1314088" cy="1545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073591" y="3484838"/>
            <a:ext cx="1821366" cy="6988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Secondary users</a:t>
            </a:r>
          </a:p>
        </p:txBody>
      </p:sp>
      <p:sp>
        <p:nvSpPr>
          <p:cNvPr id="131" name="Oval 130"/>
          <p:cNvSpPr/>
          <p:nvPr/>
        </p:nvSpPr>
        <p:spPr>
          <a:xfrm>
            <a:off x="5185317" y="3484838"/>
            <a:ext cx="1821366" cy="69881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Harvesters</a:t>
            </a:r>
          </a:p>
        </p:txBody>
      </p:sp>
      <p:cxnSp>
        <p:nvCxnSpPr>
          <p:cNvPr id="132" name="Straight Arrow Connector 131"/>
          <p:cNvCxnSpPr>
            <a:stCxn id="131" idx="0"/>
            <a:endCxn id="74" idx="2"/>
          </p:cNvCxnSpPr>
          <p:nvPr/>
        </p:nvCxnSpPr>
        <p:spPr>
          <a:xfrm flipV="1">
            <a:off x="6096000" y="3133494"/>
            <a:ext cx="752706" cy="351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1" idx="4"/>
            <a:endCxn id="176" idx="0"/>
          </p:cNvCxnSpPr>
          <p:nvPr/>
        </p:nvCxnSpPr>
        <p:spPr>
          <a:xfrm flipH="1">
            <a:off x="6046709" y="4183648"/>
            <a:ext cx="49291" cy="209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1" idx="4"/>
            <a:endCxn id="177" idx="0"/>
          </p:cNvCxnSpPr>
          <p:nvPr/>
        </p:nvCxnSpPr>
        <p:spPr>
          <a:xfrm>
            <a:off x="6096000" y="4183648"/>
            <a:ext cx="1875587" cy="209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0" idx="4"/>
            <a:endCxn id="177" idx="0"/>
          </p:cNvCxnSpPr>
          <p:nvPr/>
        </p:nvCxnSpPr>
        <p:spPr>
          <a:xfrm flipH="1">
            <a:off x="7971587" y="4183648"/>
            <a:ext cx="12687" cy="209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5096107" y="4393097"/>
            <a:ext cx="3849110" cy="1451114"/>
            <a:chOff x="5096107" y="4412974"/>
            <a:chExt cx="3849110" cy="1451114"/>
          </a:xfrm>
        </p:grpSpPr>
        <p:grpSp>
          <p:nvGrpSpPr>
            <p:cNvPr id="169" name="Group 168"/>
            <p:cNvGrpSpPr/>
            <p:nvPr/>
          </p:nvGrpSpPr>
          <p:grpSpPr>
            <a:xfrm>
              <a:off x="5096107" y="4810378"/>
              <a:ext cx="3849110" cy="1053710"/>
              <a:chOff x="5115984" y="4452570"/>
              <a:chExt cx="3849110" cy="105371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5115984" y="4452570"/>
                <a:ext cx="1897728" cy="67602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Time outdoors, social interaction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023653" y="4463881"/>
                <a:ext cx="1939502" cy="66923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Ceremonies, reciprocal gifting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115984" y="5128593"/>
                <a:ext cx="3849110" cy="37768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Traditions, knowledge transfer</a:t>
                </a:r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5096269" y="4412974"/>
              <a:ext cx="1900879" cy="40402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Harvesting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997956" y="4413457"/>
              <a:ext cx="1947261" cy="39691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Use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5029201" y="6043315"/>
            <a:ext cx="3995529" cy="397241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Cultural, individual, social benefits</a:t>
            </a:r>
          </a:p>
        </p:txBody>
      </p:sp>
      <p:cxnSp>
        <p:nvCxnSpPr>
          <p:cNvPr id="183" name="Straight Arrow Connector 182"/>
          <p:cNvCxnSpPr>
            <a:stCxn id="167" idx="2"/>
            <a:endCxn id="182" idx="0"/>
          </p:cNvCxnSpPr>
          <p:nvPr/>
        </p:nvCxnSpPr>
        <p:spPr>
          <a:xfrm>
            <a:off x="7020662" y="5844211"/>
            <a:ext cx="6304" cy="199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903896" y="5705060"/>
            <a:ext cx="1386952" cy="6559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US Federal Law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584173" y="5665302"/>
            <a:ext cx="2166731" cy="496957"/>
          </a:xfrm>
          <a:prstGeom prst="rect">
            <a:avLst/>
          </a:prstGeom>
          <a:solidFill>
            <a:srgbClr val="BE7B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Co-management</a:t>
            </a:r>
          </a:p>
        </p:txBody>
      </p:sp>
      <p:cxnSp>
        <p:nvCxnSpPr>
          <p:cNvPr id="194" name="Straight Arrow Connector 193"/>
          <p:cNvCxnSpPr>
            <a:stCxn id="192" idx="3"/>
            <a:endCxn id="193" idx="1"/>
          </p:cNvCxnSpPr>
          <p:nvPr/>
        </p:nvCxnSpPr>
        <p:spPr>
          <a:xfrm flipV="1">
            <a:off x="2290848" y="5913781"/>
            <a:ext cx="293325" cy="119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452190" y="4932715"/>
            <a:ext cx="1417983" cy="5764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Monitoring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570921" y="4932715"/>
            <a:ext cx="788505" cy="5764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TAC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400" y="4932715"/>
            <a:ext cx="1371600" cy="5764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Available buyers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21024" y="4187689"/>
            <a:ext cx="3770245" cy="5035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Harvest location, type, and timing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384207" y="3508512"/>
            <a:ext cx="2816086" cy="503582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504020202030204" pitchFamily="34" charset="0"/>
              </a:rPr>
              <a:t>Expression of sovereignty</a:t>
            </a:r>
          </a:p>
        </p:txBody>
      </p:sp>
      <p:cxnSp>
        <p:nvCxnSpPr>
          <p:cNvPr id="203" name="Straight Arrow Connector 202"/>
          <p:cNvCxnSpPr>
            <a:stCxn id="193" idx="0"/>
            <a:endCxn id="199" idx="2"/>
          </p:cNvCxnSpPr>
          <p:nvPr/>
        </p:nvCxnSpPr>
        <p:spPr>
          <a:xfrm flipH="1" flipV="1">
            <a:off x="2965174" y="5509184"/>
            <a:ext cx="702365" cy="156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0"/>
            <a:endCxn id="201" idx="2"/>
          </p:cNvCxnSpPr>
          <p:nvPr/>
        </p:nvCxnSpPr>
        <p:spPr>
          <a:xfrm flipH="1" flipV="1">
            <a:off x="2806147" y="4691271"/>
            <a:ext cx="1355035" cy="241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0"/>
            <a:endCxn id="198" idx="2"/>
          </p:cNvCxnSpPr>
          <p:nvPr/>
        </p:nvCxnSpPr>
        <p:spPr>
          <a:xfrm flipV="1">
            <a:off x="3667539" y="5509184"/>
            <a:ext cx="493643" cy="156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99" idx="0"/>
            <a:endCxn id="201" idx="2"/>
          </p:cNvCxnSpPr>
          <p:nvPr/>
        </p:nvCxnSpPr>
        <p:spPr>
          <a:xfrm flipH="1" flipV="1">
            <a:off x="2806147" y="4691271"/>
            <a:ext cx="159027" cy="241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00" idx="0"/>
            <a:endCxn id="201" idx="2"/>
          </p:cNvCxnSpPr>
          <p:nvPr/>
        </p:nvCxnSpPr>
        <p:spPr>
          <a:xfrm flipV="1">
            <a:off x="1600200" y="4691271"/>
            <a:ext cx="1205947" cy="241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01" idx="0"/>
            <a:endCxn id="202" idx="2"/>
          </p:cNvCxnSpPr>
          <p:nvPr/>
        </p:nvCxnSpPr>
        <p:spPr>
          <a:xfrm flipH="1" flipV="1">
            <a:off x="2792250" y="4012094"/>
            <a:ext cx="13897" cy="175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01" idx="3"/>
            <a:endCxn id="74" idx="1"/>
          </p:cNvCxnSpPr>
          <p:nvPr/>
        </p:nvCxnSpPr>
        <p:spPr>
          <a:xfrm flipV="1">
            <a:off x="4691269" y="2891884"/>
            <a:ext cx="1345256" cy="1547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01" idx="3"/>
            <a:endCxn id="32" idx="5"/>
          </p:cNvCxnSpPr>
          <p:nvPr/>
        </p:nvCxnSpPr>
        <p:spPr>
          <a:xfrm flipV="1">
            <a:off x="4691269" y="1346557"/>
            <a:ext cx="31168" cy="3092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5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271</Words>
  <Application>Microsoft Office PowerPoint</Application>
  <PresentationFormat>Widescreen</PresentationFormat>
  <Paragraphs>86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20</cp:revision>
  <dcterms:created xsi:type="dcterms:W3CDTF">2017-07-12T18:52:49Z</dcterms:created>
  <dcterms:modified xsi:type="dcterms:W3CDTF">2017-07-20T18:19:20Z</dcterms:modified>
</cp:coreProperties>
</file>