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7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>
        <p:scale>
          <a:sx n="60" d="100"/>
          <a:sy n="60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2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2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6BCE-6E81-4B9F-9592-2A70BA53637F}" type="datetimeFigureOut">
              <a:rPr lang="en-US" smtClean="0"/>
              <a:t>7/14/2017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27725" y="316113"/>
            <a:ext cx="8319148" cy="5130746"/>
            <a:chOff x="2999678" y="816232"/>
            <a:chExt cx="8319148" cy="5130746"/>
          </a:xfrm>
        </p:grpSpPr>
        <p:sp>
          <p:nvSpPr>
            <p:cNvPr id="4" name="Oval 3"/>
            <p:cNvSpPr/>
            <p:nvPr/>
          </p:nvSpPr>
          <p:spPr>
            <a:xfrm>
              <a:off x="2999678" y="2449999"/>
              <a:ext cx="2286000" cy="149426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Pre-recruits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757532" y="2449999"/>
              <a:ext cx="2286000" cy="149426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Recruits</a:t>
              </a: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5285678" y="3197131"/>
              <a:ext cx="2471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7251" y="2774779"/>
              <a:ext cx="292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800080"/>
                </a:solidFill>
                <a:latin typeface="Helvetica" panose="020B0504020202030204" pitchFamily="34" charset="0"/>
              </a:endParaRPr>
            </a:p>
          </p:txBody>
        </p:sp>
        <p:cxnSp>
          <p:nvCxnSpPr>
            <p:cNvPr id="12" name="Curved Connector 11"/>
            <p:cNvCxnSpPr>
              <a:stCxn id="4" idx="3"/>
              <a:endCxn id="4" idx="5"/>
            </p:cNvCxnSpPr>
            <p:nvPr/>
          </p:nvCxnSpPr>
          <p:spPr>
            <a:xfrm rot="16200000" flipH="1">
              <a:off x="4142678" y="2917209"/>
              <a:ext cx="12700" cy="1616446"/>
            </a:xfrm>
            <a:prstGeom prst="curvedConnector3">
              <a:avLst>
                <a:gd name="adj1" fmla="val 80011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5294" y="4746649"/>
              <a:ext cx="2232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pre-recruit stage and stay pre-recruit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</a:t>
              </a:r>
              <a:r>
                <a:rPr lang="en-US" b="1" i="1" dirty="0">
                  <a:solidFill>
                    <a:srgbClr val="009900"/>
                  </a:solidFill>
                  <a:latin typeface="Helvetica" panose="020B0504020202030204" pitchFamily="34" charset="0"/>
                </a:rPr>
                <a:t> S</a:t>
              </a:r>
              <a:r>
                <a:rPr lang="en-US" b="1" i="1" baseline="-25000" dirty="0">
                  <a:solidFill>
                    <a:srgbClr val="009900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dirty="0">
                  <a:solidFill>
                    <a:srgbClr val="CC00CC"/>
                  </a:solidFill>
                  <a:latin typeface="Helvetica" panose="020B0504020202030204" pitchFamily="34" charset="0"/>
                </a:rPr>
                <a:t>T</a:t>
              </a:r>
              <a:r>
                <a:rPr lang="en-US" b="1" i="1" baseline="-25000" dirty="0">
                  <a:solidFill>
                    <a:srgbClr val="CC00CC"/>
                  </a:solidFill>
                  <a:latin typeface="Helvetica" panose="020B0504020202030204" pitchFamily="34" charset="0"/>
                </a:rPr>
                <a:t>PP</a:t>
              </a:r>
              <a:endParaRPr lang="en-US" b="1" i="1" dirty="0">
                <a:solidFill>
                  <a:srgbClr val="CC00CC"/>
                </a:solidFill>
                <a:latin typeface="Helvetica" panose="020B0504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8664" y="4774359"/>
              <a:ext cx="247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as a recruit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 </a:t>
              </a:r>
              <a:r>
                <a:rPr lang="en-US" b="1" i="1" dirty="0">
                  <a:solidFill>
                    <a:srgbClr val="3333FF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3333FF"/>
                  </a:solidFill>
                  <a:latin typeface="Helvetica" panose="020B0504020202030204" pitchFamily="34" charset="0"/>
                </a:rPr>
                <a:t>R</a:t>
              </a:r>
              <a:r>
                <a:rPr lang="en-US" b="1" i="1" dirty="0">
                  <a:latin typeface="Helvetica" panose="020B0504020202030204" pitchFamily="34" charset="0"/>
                </a:rPr>
                <a:t>(1-</a:t>
              </a:r>
              <a:r>
                <a:rPr lang="en-US" b="1" i="1" dirty="0">
                  <a:solidFill>
                    <a:srgbClr val="FF0000"/>
                  </a:solidFill>
                  <a:latin typeface="Helvetica" panose="020B0504020202030204" pitchFamily="34" charset="0"/>
                </a:rPr>
                <a:t>H</a:t>
              </a:r>
              <a:r>
                <a:rPr lang="en-US" b="1" i="1" dirty="0">
                  <a:latin typeface="Helvetica" panose="020B0504020202030204" pitchFamily="34" charset="0"/>
                </a:rPr>
                <a:t>)</a:t>
              </a:r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8894182" y="2929909"/>
              <a:ext cx="12700" cy="1616446"/>
            </a:xfrm>
            <a:prstGeom prst="curvedConnector3">
              <a:avLst>
                <a:gd name="adj1" fmla="val 80011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0"/>
              <a:endCxn id="4" idx="0"/>
            </p:cNvCxnSpPr>
            <p:nvPr/>
          </p:nvCxnSpPr>
          <p:spPr>
            <a:xfrm rot="16200000" flipV="1">
              <a:off x="6521605" y="71072"/>
              <a:ext cx="12700" cy="4757854"/>
            </a:xfrm>
            <a:prstGeom prst="curvedConnector3">
              <a:avLst>
                <a:gd name="adj1" fmla="val 996585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39424" y="816232"/>
              <a:ext cx="297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Produce eggs that survive to be pre-recruits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Expected number: </a:t>
              </a:r>
              <a:r>
                <a:rPr lang="en-US" b="1" i="1" dirty="0">
                  <a:solidFill>
                    <a:srgbClr val="FF3399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baseline="-25000" dirty="0">
                  <a:solidFill>
                    <a:srgbClr val="FF3399"/>
                  </a:solidFill>
                  <a:latin typeface="Helvetica" panose="020B0504020202030204" pitchFamily="34" charset="0"/>
                </a:rPr>
                <a:t>F</a:t>
              </a:r>
              <a:r>
                <a:rPr lang="en-US" b="1" i="1" dirty="0">
                  <a:solidFill>
                    <a:srgbClr val="CC6600"/>
                  </a:solidFill>
                  <a:latin typeface="Helvetica" panose="020B0504020202030204" pitchFamily="34" charset="0"/>
                </a:rPr>
                <a:t>E</a:t>
              </a:r>
              <a:r>
                <a:rPr lang="en-US" b="1" i="1" dirty="0">
                  <a:solidFill>
                    <a:srgbClr val="00CCFF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00CCFF"/>
                  </a:solidFill>
                  <a:latin typeface="Helvetica" panose="020B0504020202030204" pitchFamily="34" charset="0"/>
                </a:rPr>
                <a:t>E</a:t>
              </a:r>
              <a:endParaRPr lang="en-US" b="1" i="1" dirty="0">
                <a:solidFill>
                  <a:srgbClr val="00CCFF"/>
                </a:solidFill>
                <a:latin typeface="Helvetica" panose="020B050402020203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2746" y="1968709"/>
              <a:ext cx="27016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pre-recruit stage and transition to recruit stage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 </a:t>
              </a:r>
              <a:r>
                <a:rPr lang="en-US" b="1" i="1" dirty="0">
                  <a:solidFill>
                    <a:srgbClr val="009900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009900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dirty="0">
                  <a:solidFill>
                    <a:srgbClr val="800080"/>
                  </a:solidFill>
                  <a:latin typeface="Helvetica" panose="020B0504020202030204" pitchFamily="34" charset="0"/>
                </a:rPr>
                <a:t>T</a:t>
              </a:r>
              <a:r>
                <a:rPr lang="en-US" b="1" i="1" baseline="-25000" dirty="0">
                  <a:solidFill>
                    <a:srgbClr val="800080"/>
                  </a:solidFill>
                  <a:latin typeface="Helvetica" panose="020B0504020202030204" pitchFamily="34" charset="0"/>
                </a:rPr>
                <a:t>PR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1185" y="316113"/>
            <a:ext cx="2853688" cy="62170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504020202030204" pitchFamily="34" charset="0"/>
              </a:rPr>
              <a:t>Values used in model</a:t>
            </a:r>
          </a:p>
          <a:p>
            <a:r>
              <a:rPr lang="en-US" b="1" dirty="0">
                <a:latin typeface="Helvetica" panose="020B0504020202030204" pitchFamily="34" charset="0"/>
              </a:rPr>
              <a:t>Transitions</a:t>
            </a:r>
          </a:p>
          <a:p>
            <a:r>
              <a:rPr lang="en-US" dirty="0">
                <a:latin typeface="Helvetica" panose="020B0504020202030204" pitchFamily="34" charset="0"/>
              </a:rPr>
              <a:t>   *Staying pre-recruit</a:t>
            </a:r>
          </a:p>
          <a:p>
            <a:r>
              <a:rPr lang="en-US" i="1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CC00CC"/>
                </a:solidFill>
                <a:latin typeface="Helvetica" panose="020B0504020202030204" pitchFamily="34" charset="0"/>
              </a:rPr>
              <a:t>T</a:t>
            </a:r>
            <a:r>
              <a:rPr lang="en-US" b="1" i="1" baseline="-25000" dirty="0">
                <a:solidFill>
                  <a:srgbClr val="CC00CC"/>
                </a:solidFill>
                <a:latin typeface="Helvetica" panose="020B0504020202030204" pitchFamily="34" charset="0"/>
              </a:rPr>
              <a:t>PP</a:t>
            </a:r>
            <a:r>
              <a:rPr lang="en-US" dirty="0">
                <a:latin typeface="Helvetica" panose="020B0504020202030204" pitchFamily="34" charset="0"/>
              </a:rPr>
              <a:t> = 0.05</a:t>
            </a:r>
          </a:p>
          <a:p>
            <a:r>
              <a:rPr lang="en-US" dirty="0">
                <a:latin typeface="Helvetica" panose="020B0504020202030204" pitchFamily="34" charset="0"/>
              </a:rPr>
              <a:t>   *Pre-recruit to recruit</a:t>
            </a:r>
          </a:p>
          <a:p>
            <a:r>
              <a:rPr lang="en-US" i="1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800080"/>
                </a:solidFill>
                <a:latin typeface="Helvetica" panose="020B0504020202030204" pitchFamily="34" charset="0"/>
              </a:rPr>
              <a:t>T</a:t>
            </a:r>
            <a:r>
              <a:rPr lang="en-US" b="1" i="1" baseline="-25000" dirty="0">
                <a:solidFill>
                  <a:srgbClr val="800080"/>
                </a:solidFill>
                <a:latin typeface="Helvetica" panose="020B0504020202030204" pitchFamily="34" charset="0"/>
              </a:rPr>
              <a:t>PR</a:t>
            </a:r>
            <a:r>
              <a:rPr lang="en-US" dirty="0">
                <a:latin typeface="Helvetica" panose="020B0504020202030204" pitchFamily="34" charset="0"/>
              </a:rPr>
              <a:t> = 0.95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b="1" dirty="0">
                <a:latin typeface="Helvetica" panose="020B0504020202030204" pitchFamily="34" charset="0"/>
              </a:rPr>
              <a:t>Survival</a:t>
            </a:r>
          </a:p>
          <a:p>
            <a:r>
              <a:rPr lang="en-US" dirty="0">
                <a:latin typeface="Helvetica" panose="020B0504020202030204" pitchFamily="34" charset="0"/>
              </a:rPr>
              <a:t>   *Pre-recruits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009900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009900"/>
                </a:solidFill>
                <a:latin typeface="Helvetica" panose="020B0504020202030204" pitchFamily="34" charset="0"/>
              </a:rPr>
              <a:t>P</a:t>
            </a:r>
            <a:r>
              <a:rPr lang="en-US" dirty="0">
                <a:latin typeface="Helvetica" panose="020B0504020202030204" pitchFamily="34" charset="0"/>
              </a:rPr>
              <a:t> = 0.11</a:t>
            </a:r>
          </a:p>
          <a:p>
            <a:r>
              <a:rPr lang="en-US" dirty="0">
                <a:latin typeface="Helvetica" panose="020B0504020202030204" pitchFamily="34" charset="0"/>
              </a:rPr>
              <a:t>   *Recruits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3333FF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3333FF"/>
                </a:solidFill>
                <a:latin typeface="Helvetica" panose="020B0504020202030204" pitchFamily="34" charset="0"/>
              </a:rPr>
              <a:t>R</a:t>
            </a:r>
            <a:r>
              <a:rPr lang="en-US" b="1" dirty="0">
                <a:solidFill>
                  <a:srgbClr val="6699FF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= 0.70</a:t>
            </a:r>
          </a:p>
          <a:p>
            <a:r>
              <a:rPr lang="en-US" dirty="0">
                <a:latin typeface="Helvetica" panose="020B0504020202030204" pitchFamily="34" charset="0"/>
              </a:rPr>
              <a:t>   *Eggs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33CCFF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33CCFF"/>
                </a:solidFill>
                <a:latin typeface="Helvetica" panose="020B0504020202030204" pitchFamily="34" charset="0"/>
              </a:rPr>
              <a:t>E</a:t>
            </a:r>
            <a:r>
              <a:rPr lang="en-US" b="1" baseline="-25000" dirty="0">
                <a:solidFill>
                  <a:srgbClr val="66CCFF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= 0.000056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Harvest rate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FF0000"/>
                </a:solidFill>
                <a:latin typeface="Helvetica" panose="020B0504020202030204" pitchFamily="34" charset="0"/>
              </a:rPr>
              <a:t>H</a:t>
            </a:r>
            <a:r>
              <a:rPr lang="en-US" dirty="0">
                <a:latin typeface="Helvetica" panose="020B0504020202030204" pitchFamily="34" charset="0"/>
              </a:rPr>
              <a:t> = 0.3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b="1" dirty="0">
                <a:latin typeface="Helvetica" panose="020B0504020202030204" pitchFamily="34" charset="0"/>
              </a:rPr>
              <a:t>Reproduction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Proportion female 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FF33CC"/>
                </a:solidFill>
                <a:latin typeface="Helvetica" panose="020B0504020202030204" pitchFamily="34" charset="0"/>
              </a:rPr>
              <a:t>P</a:t>
            </a:r>
            <a:r>
              <a:rPr lang="en-US" b="1" i="1" baseline="-25000" dirty="0">
                <a:solidFill>
                  <a:srgbClr val="FF33CC"/>
                </a:solidFill>
                <a:latin typeface="Helvetica" panose="020B0504020202030204" pitchFamily="34" charset="0"/>
              </a:rPr>
              <a:t>F</a:t>
            </a:r>
            <a:r>
              <a:rPr lang="en-US" dirty="0">
                <a:latin typeface="Helvetica" panose="020B0504020202030204" pitchFamily="34" charset="0"/>
              </a:rPr>
              <a:t> = 0.5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Number of Eggs 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CC6600"/>
                </a:solidFill>
                <a:latin typeface="Helvetica" panose="020B0504020202030204" pitchFamily="34" charset="0"/>
              </a:rPr>
              <a:t>E</a:t>
            </a:r>
            <a:r>
              <a:rPr lang="en-US" b="1" i="1" baseline="-25000" dirty="0">
                <a:solidFill>
                  <a:srgbClr val="008000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 = 300,000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9139766" y="1928643"/>
            <a:ext cx="2366925" cy="6769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4787796" y="3217791"/>
            <a:ext cx="1098364" cy="3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5527" y="42312"/>
            <a:ext cx="2646450" cy="6986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504020202030204" pitchFamily="34" charset="0"/>
              </a:rPr>
              <a:t>Transitions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Staying pre-recruit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i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CC00CC"/>
                </a:solidFill>
                <a:latin typeface="Helvetica" panose="020B0504020202030204" pitchFamily="34" charset="0"/>
              </a:rPr>
              <a:t>T</a:t>
            </a:r>
            <a:r>
              <a:rPr lang="en-US" sz="1400" b="1" i="1" baseline="-25000" dirty="0">
                <a:solidFill>
                  <a:srgbClr val="CC00CC"/>
                </a:solidFill>
                <a:latin typeface="Helvetica" panose="020B0504020202030204" pitchFamily="34" charset="0"/>
              </a:rPr>
              <a:t>PP</a:t>
            </a:r>
            <a:r>
              <a:rPr lang="en-US" sz="1400" dirty="0">
                <a:latin typeface="Helvetica" panose="020B0504020202030204" pitchFamily="34" charset="0"/>
              </a:rPr>
              <a:t> = 0.05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Pre-recruit to recruit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i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990099"/>
                </a:solidFill>
                <a:latin typeface="Helvetica" panose="020B0504020202030204" pitchFamily="34" charset="0"/>
              </a:rPr>
              <a:t>T</a:t>
            </a:r>
            <a:r>
              <a:rPr lang="en-US" sz="1400" b="1" i="1" baseline="-25000" dirty="0">
                <a:solidFill>
                  <a:srgbClr val="990099"/>
                </a:solidFill>
                <a:latin typeface="Helvetica" panose="020B0504020202030204" pitchFamily="34" charset="0"/>
              </a:rPr>
              <a:t>PR</a:t>
            </a:r>
            <a:r>
              <a:rPr lang="en-US" sz="1400" dirty="0">
                <a:solidFill>
                  <a:srgbClr val="990099"/>
                </a:solidFill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0.95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Survival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Pre-recruits</a:t>
            </a:r>
            <a:r>
              <a:rPr lang="en-US" sz="1400" dirty="0">
                <a:latin typeface="Helvetica" panose="020B0504020202030204" pitchFamily="34" charset="0"/>
              </a:rPr>
              <a:t> (Nickerson 1975)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9900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009900"/>
                </a:solidFill>
                <a:latin typeface="Helvetica" panose="020B0504020202030204" pitchFamily="34" charset="0"/>
              </a:rPr>
              <a:t>P</a:t>
            </a:r>
            <a:r>
              <a:rPr lang="en-US" sz="1400" dirty="0">
                <a:latin typeface="Helvetica" panose="020B0504020202030204" pitchFamily="34" charset="0"/>
              </a:rPr>
              <a:t> = 0.089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Recruits (Nickerson 1975)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3333FF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3333FF"/>
                </a:solidFill>
                <a:latin typeface="Helvetica" panose="020B0504020202030204" pitchFamily="34" charset="0"/>
              </a:rPr>
              <a:t>R</a:t>
            </a:r>
            <a:r>
              <a:rPr lang="en-US" sz="1400" dirty="0">
                <a:latin typeface="Helvetica" panose="020B0504020202030204" pitchFamily="34" charset="0"/>
              </a:rPr>
              <a:t> = 0.40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Eggs*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CCFF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00CCFF"/>
                </a:solidFill>
                <a:latin typeface="Helvetica" panose="020B0504020202030204" pitchFamily="34" charset="0"/>
              </a:rPr>
              <a:t>E</a:t>
            </a:r>
            <a:r>
              <a:rPr lang="en-US" sz="1400" b="1" baseline="-25000" dirty="0">
                <a:solidFill>
                  <a:srgbClr val="00CCFF"/>
                </a:solidFill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2.9e-6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Harvest rate (WDFW)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0000"/>
                </a:solidFill>
                <a:latin typeface="Helvetica" panose="020B0504020202030204" pitchFamily="34" charset="0"/>
              </a:rPr>
              <a:t>H</a:t>
            </a:r>
            <a:r>
              <a:rPr lang="en-US" sz="1400" dirty="0">
                <a:latin typeface="Helvetica" panose="020B0504020202030204" pitchFamily="34" charset="0"/>
              </a:rPr>
              <a:t> = 0.3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Years as adult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99CC00"/>
                </a:solidFill>
                <a:latin typeface="Helvetica" panose="020B0504020202030204" pitchFamily="34" charset="0"/>
              </a:rPr>
              <a:t>y</a:t>
            </a:r>
            <a:r>
              <a:rPr lang="en-US" sz="1400" b="1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3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Reproduction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Proportion female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dirty="0">
                <a:latin typeface="Helvetica" panose="020B0504020202030204" pitchFamily="34" charset="0"/>
              </a:rPr>
              <a:t> 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33CC"/>
                </a:solidFill>
                <a:latin typeface="Helvetica" panose="020B0504020202030204" pitchFamily="34" charset="0"/>
              </a:rPr>
              <a:t>P</a:t>
            </a:r>
            <a:r>
              <a:rPr lang="en-US" sz="1400" b="1" i="1" baseline="-25000" dirty="0">
                <a:solidFill>
                  <a:srgbClr val="FF33CC"/>
                </a:solidFill>
                <a:latin typeface="Helvetica" panose="020B0504020202030204" pitchFamily="34" charset="0"/>
              </a:rPr>
              <a:t>F</a:t>
            </a:r>
            <a:r>
              <a:rPr lang="en-US" sz="1400" dirty="0">
                <a:latin typeface="Helvetica" panose="020B0504020202030204" pitchFamily="34" charset="0"/>
              </a:rPr>
              <a:t> = 0.5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Fecundity (</a:t>
            </a:r>
            <a:r>
              <a:rPr lang="en-US" sz="1400" dirty="0" err="1">
                <a:latin typeface="Helvetica" panose="020B0504020202030204" pitchFamily="34" charset="0"/>
              </a:rPr>
              <a:t>McMillin</a:t>
            </a:r>
            <a:r>
              <a:rPr lang="en-US" sz="1400" dirty="0">
                <a:latin typeface="Helvetica" panose="020B0504020202030204" pitchFamily="34" charset="0"/>
              </a:rPr>
              <a:t> 1925)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CC6600"/>
                </a:solidFill>
                <a:latin typeface="Helvetica" panose="020B0504020202030204" pitchFamily="34" charset="0"/>
              </a:rPr>
              <a:t>E</a:t>
            </a:r>
            <a:r>
              <a:rPr lang="en-US" sz="1400" i="1" baseline="-25000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 = 8e6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Density dependence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Shape parameter*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6666"/>
                </a:solidFill>
                <a:latin typeface="Helvetica" panose="020B0504020202030204" pitchFamily="34" charset="0"/>
              </a:rPr>
              <a:t>D </a:t>
            </a:r>
            <a:r>
              <a:rPr lang="en-US" sz="1400" i="1" dirty="0">
                <a:latin typeface="Helvetica" panose="020B0504020202030204" pitchFamily="34" charset="0"/>
              </a:rPr>
              <a:t>= -1.19</a:t>
            </a:r>
          </a:p>
          <a:p>
            <a:r>
              <a:rPr lang="en-US" sz="1400" b="1" i="1" dirty="0">
                <a:latin typeface="Helvetica" panose="020B0504020202030204" pitchFamily="34" charset="0"/>
              </a:rPr>
              <a:t>   </a:t>
            </a:r>
            <a:r>
              <a:rPr lang="en-US" sz="1400" dirty="0">
                <a:latin typeface="Helvetica" panose="020B0504020202030204" pitchFamily="34" charset="0"/>
              </a:rPr>
              <a:t>Number of recruits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6600"/>
                </a:solidFill>
                <a:latin typeface="Helvetica" panose="020B0504020202030204" pitchFamily="34" charset="0"/>
              </a:rPr>
              <a:t>R</a:t>
            </a:r>
            <a:r>
              <a:rPr lang="en-US" sz="1400" i="1" dirty="0">
                <a:latin typeface="Helvetica" panose="020B0504020202030204" pitchFamily="34" charset="0"/>
              </a:rPr>
              <a:t> = calculated</a:t>
            </a:r>
          </a:p>
          <a:p>
            <a:r>
              <a:rPr lang="en-US" sz="1400" b="1" i="1" dirty="0">
                <a:latin typeface="Helvetica" panose="020B0504020202030204" pitchFamily="34" charset="0"/>
              </a:rPr>
              <a:t>   </a:t>
            </a:r>
            <a:r>
              <a:rPr lang="en-US" sz="1400" dirty="0">
                <a:latin typeface="Helvetica" panose="020B0504020202030204" pitchFamily="34" charset="0"/>
              </a:rPr>
              <a:t>Beach capacity</a:t>
            </a:r>
            <a:endParaRPr lang="en-US" sz="1400" b="1" dirty="0">
              <a:latin typeface="Helvetica" panose="020B0504020202030204" pitchFamily="34" charset="0"/>
            </a:endParaRPr>
          </a:p>
          <a:p>
            <a:r>
              <a:rPr lang="en-US" sz="1400" b="1" i="1" dirty="0">
                <a:solidFill>
                  <a:srgbClr val="003366"/>
                </a:solidFill>
                <a:latin typeface="Helvetica" panose="020B0504020202030204" pitchFamily="34" charset="0"/>
              </a:rPr>
              <a:t>      C</a:t>
            </a:r>
            <a:r>
              <a:rPr lang="en-US" sz="1400" dirty="0">
                <a:latin typeface="Helvetica" panose="020B0504020202030204" pitchFamily="34" charset="0"/>
              </a:rPr>
              <a:t> =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27725" y="42312"/>
            <a:ext cx="8319148" cy="5130746"/>
            <a:chOff x="3027725" y="316113"/>
            <a:chExt cx="8319148" cy="51307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9195184" y="1942497"/>
              <a:ext cx="2366925" cy="67699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4815506" y="3217792"/>
              <a:ext cx="1098364" cy="31415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3027725" y="316113"/>
              <a:ext cx="8319148" cy="5130746"/>
              <a:chOff x="2999678" y="816232"/>
              <a:chExt cx="8319148" cy="513074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757532" y="2449999"/>
                <a:ext cx="2286000" cy="1494263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44" name="Straight Arrow Connector 43"/>
              <p:cNvCxnSpPr>
                <a:stCxn id="42" idx="6"/>
                <a:endCxn id="43" idx="2"/>
              </p:cNvCxnSpPr>
              <p:nvPr/>
            </p:nvCxnSpPr>
            <p:spPr>
              <a:xfrm>
                <a:off x="5285678" y="3197131"/>
                <a:ext cx="247185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57251" y="2774779"/>
                <a:ext cx="2923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i="1" dirty="0">
                  <a:solidFill>
                    <a:srgbClr val="800080"/>
                  </a:solidFill>
                  <a:latin typeface="Helvetica" panose="020B0504020202030204" pitchFamily="34" charset="0"/>
                </a:endParaRPr>
              </a:p>
            </p:txBody>
          </p:sp>
          <p:cxnSp>
            <p:nvCxnSpPr>
              <p:cNvPr id="46" name="Curved Connector 11"/>
              <p:cNvCxnSpPr>
                <a:stCxn id="42" idx="3"/>
                <a:endCxn id="42" idx="5"/>
              </p:cNvCxnSpPr>
              <p:nvPr/>
            </p:nvCxnSpPr>
            <p:spPr>
              <a:xfrm rot="16200000" flipH="1">
                <a:off x="4142678" y="2917209"/>
                <a:ext cx="12700" cy="1616446"/>
              </a:xfrm>
              <a:prstGeom prst="curvedConnector3">
                <a:avLst>
                  <a:gd name="adj1" fmla="val 800111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045294" y="4746649"/>
                <a:ext cx="2232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pre-recruit stage and stay pre-recruit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</a:t>
                </a:r>
                <a:r>
                  <a:rPr lang="en-US" b="1" i="1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 S</a:t>
                </a:r>
                <a:r>
                  <a:rPr lang="en-US" b="1" i="1" baseline="-25000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dirty="0">
                    <a:solidFill>
                      <a:srgbClr val="CC00CC"/>
                    </a:solidFill>
                    <a:latin typeface="Helvetica" panose="020B0504020202030204" pitchFamily="34" charset="0"/>
                  </a:rPr>
                  <a:t>T</a:t>
                </a:r>
                <a:r>
                  <a:rPr lang="en-US" b="1" i="1" baseline="-25000" dirty="0">
                    <a:solidFill>
                      <a:srgbClr val="CC00CC"/>
                    </a:solidFill>
                    <a:latin typeface="Helvetica" panose="020B0504020202030204" pitchFamily="34" charset="0"/>
                  </a:rPr>
                  <a:t>PP</a:t>
                </a:r>
                <a:endParaRPr lang="en-US" b="1" i="1" dirty="0">
                  <a:solidFill>
                    <a:srgbClr val="CC00CC"/>
                  </a:solidFill>
                  <a:latin typeface="Helvetica" panose="020B050402020203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622135" y="4746650"/>
                <a:ext cx="45043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as a recruit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 </a:t>
                </a:r>
                <a:r>
                  <a:rPr lang="en-US" b="1" i="1" dirty="0">
                    <a:latin typeface="Helvetica" panose="020B0504020202030204" pitchFamily="34" charset="0"/>
                  </a:rPr>
                  <a:t>(</a:t>
                </a:r>
                <a:r>
                  <a:rPr lang="en-US" b="1" i="1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dirty="0">
                    <a:latin typeface="Helvetica" panose="020B0504020202030204" pitchFamily="34" charset="0"/>
                  </a:rPr>
                  <a:t>(1-</a:t>
                </a:r>
                <a:r>
                  <a:rPr lang="en-US" b="1" i="1" dirty="0">
                    <a:solidFill>
                      <a:srgbClr val="FF0000"/>
                    </a:solidFill>
                    <a:latin typeface="Helvetica" panose="020B0504020202030204" pitchFamily="34" charset="0"/>
                  </a:rPr>
                  <a:t>H</a:t>
                </a:r>
                <a:r>
                  <a:rPr lang="en-US" b="1" i="1" dirty="0">
                    <a:latin typeface="Helvetica" panose="020B0504020202030204" pitchFamily="34" charset="0"/>
                  </a:rPr>
                  <a:t>) </a:t>
                </a:r>
                <a:r>
                  <a:rPr lang="en-US" b="1" i="1" baseline="30000" dirty="0">
                    <a:solidFill>
                      <a:srgbClr val="99CC00"/>
                    </a:solidFill>
                    <a:latin typeface="Helvetica" panose="020B0504020202030204" pitchFamily="34" charset="0"/>
                  </a:rPr>
                  <a:t>y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-1</a:t>
                </a:r>
                <a:r>
                  <a:rPr lang="en-US" b="1" i="1" dirty="0">
                    <a:latin typeface="Helvetica" panose="020B0504020202030204" pitchFamily="34" charset="0"/>
                  </a:rPr>
                  <a:t>)/(1-</a:t>
                </a:r>
                <a:r>
                  <a:rPr lang="en-US" b="1" i="1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dirty="0">
                    <a:latin typeface="Helvetica" panose="020B0504020202030204" pitchFamily="34" charset="0"/>
                  </a:rPr>
                  <a:t>(1-</a:t>
                </a:r>
                <a:r>
                  <a:rPr lang="en-US" b="1" i="1" dirty="0">
                    <a:solidFill>
                      <a:srgbClr val="FF0000"/>
                    </a:solidFill>
                    <a:latin typeface="Helvetica" panose="020B0504020202030204" pitchFamily="34" charset="0"/>
                  </a:rPr>
                  <a:t>H</a:t>
                </a:r>
                <a:r>
                  <a:rPr lang="en-US" b="1" i="1" dirty="0">
                    <a:latin typeface="Helvetica" panose="020B0504020202030204" pitchFamily="34" charset="0"/>
                  </a:rPr>
                  <a:t>))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 </a:t>
                </a:r>
                <a:r>
                  <a:rPr lang="en-US" b="1" i="1" baseline="30000" dirty="0">
                    <a:solidFill>
                      <a:srgbClr val="006666"/>
                    </a:solidFill>
                    <a:latin typeface="Helvetica" panose="020B0504020202030204" pitchFamily="34" charset="0"/>
                  </a:rPr>
                  <a:t>D</a:t>
                </a:r>
                <a:r>
                  <a:rPr lang="en-US" b="1" i="1" baseline="30000" dirty="0">
                    <a:solidFill>
                      <a:srgbClr val="FF6600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/</a:t>
                </a:r>
                <a:r>
                  <a:rPr lang="en-US" b="1" i="1" baseline="30000" dirty="0">
                    <a:solidFill>
                      <a:srgbClr val="003366"/>
                    </a:solidFill>
                    <a:latin typeface="Helvetica" panose="020B0504020202030204" pitchFamily="34" charset="0"/>
                  </a:rPr>
                  <a:t>C</a:t>
                </a:r>
                <a:endParaRPr lang="en-US" b="1" i="1" dirty="0">
                  <a:solidFill>
                    <a:srgbClr val="003366"/>
                  </a:solidFill>
                  <a:latin typeface="Helvetica" panose="020B0504020202030204" pitchFamily="34" charset="0"/>
                </a:endParaRPr>
              </a:p>
              <a:p>
                <a:pPr algn="ctr"/>
                <a:endParaRPr lang="en-US" b="1" i="1" dirty="0">
                  <a:latin typeface="Helvetica" panose="020B0504020202030204" pitchFamily="34" charset="0"/>
                </a:endParaRPr>
              </a:p>
            </p:txBody>
          </p:sp>
          <p:cxnSp>
            <p:nvCxnSpPr>
              <p:cNvPr id="49" name="Curved Connector 15"/>
              <p:cNvCxnSpPr/>
              <p:nvPr/>
            </p:nvCxnSpPr>
            <p:spPr>
              <a:xfrm rot="16200000" flipH="1">
                <a:off x="8894182" y="2929909"/>
                <a:ext cx="12700" cy="1616446"/>
              </a:xfrm>
              <a:prstGeom prst="curvedConnector3">
                <a:avLst>
                  <a:gd name="adj1" fmla="val 800111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7"/>
              <p:cNvCxnSpPr>
                <a:stCxn id="43" idx="0"/>
                <a:endCxn id="42" idx="0"/>
              </p:cNvCxnSpPr>
              <p:nvPr/>
            </p:nvCxnSpPr>
            <p:spPr>
              <a:xfrm rot="16200000" flipV="1">
                <a:off x="6521605" y="71072"/>
                <a:ext cx="12700" cy="4757854"/>
              </a:xfrm>
              <a:prstGeom prst="curvedConnector3">
                <a:avLst>
                  <a:gd name="adj1" fmla="val 996585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339424" y="816232"/>
                <a:ext cx="297940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Produce eggs that survive to be pre-recruits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Expected number: </a:t>
                </a:r>
                <a:r>
                  <a:rPr lang="en-US" b="1" i="1" dirty="0">
                    <a:solidFill>
                      <a:srgbClr val="FF3399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baseline="-25000" dirty="0">
                    <a:solidFill>
                      <a:srgbClr val="FF3399"/>
                    </a:solidFill>
                    <a:latin typeface="Helvetica" panose="020B0504020202030204" pitchFamily="34" charset="0"/>
                  </a:rPr>
                  <a:t>F</a:t>
                </a:r>
                <a:r>
                  <a:rPr lang="en-US" b="1" i="1" dirty="0">
                    <a:solidFill>
                      <a:srgbClr val="CC6600"/>
                    </a:solidFill>
                    <a:latin typeface="Helvetica" panose="020B0504020202030204" pitchFamily="34" charset="0"/>
                  </a:rPr>
                  <a:t>E</a:t>
                </a:r>
                <a:r>
                  <a:rPr lang="en-US" b="1" i="1" dirty="0">
                    <a:solidFill>
                      <a:srgbClr val="00CC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00CCFF"/>
                    </a:solidFill>
                    <a:latin typeface="Helvetica" panose="020B0504020202030204" pitchFamily="34" charset="0"/>
                  </a:rPr>
                  <a:t>E</a:t>
                </a:r>
                <a:endParaRPr lang="en-US" b="1" i="1" dirty="0">
                  <a:solidFill>
                    <a:srgbClr val="00CCFF"/>
                  </a:solidFill>
                  <a:latin typeface="Helvetica" panose="020B0504020202030204" pitchFamily="34" charset="0"/>
                </a:endParaRP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 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42746" y="1968709"/>
                <a:ext cx="2701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pre-recruit stage and transition to recruit stage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 </a:t>
                </a:r>
                <a:r>
                  <a:rPr lang="en-US" b="1" i="1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dirty="0">
                    <a:solidFill>
                      <a:srgbClr val="800080"/>
                    </a:solidFill>
                    <a:latin typeface="Helvetica" panose="020B0504020202030204" pitchFamily="34" charset="0"/>
                  </a:rPr>
                  <a:t>T</a:t>
                </a:r>
                <a:r>
                  <a:rPr lang="en-US" b="1" i="1" baseline="-25000" dirty="0">
                    <a:solidFill>
                      <a:srgbClr val="800080"/>
                    </a:solidFill>
                    <a:latin typeface="Helvetica" panose="020B0504020202030204" pitchFamily="34" charset="0"/>
                  </a:rPr>
                  <a:t>PR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 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891954" y="5506424"/>
            <a:ext cx="814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504020202030204" pitchFamily="34" charset="0"/>
              </a:rPr>
              <a:t>* Tuned to obtain reasonable dynamics.</a:t>
            </a:r>
          </a:p>
          <a:p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Based on communication with razor clam scientists and managers.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4589" y="6745706"/>
            <a:ext cx="2646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6464" y="6753726"/>
            <a:ext cx="2871537" cy="1002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46048" y="84389"/>
            <a:ext cx="5181886" cy="2199217"/>
            <a:chOff x="3055434" y="1288721"/>
            <a:chExt cx="5181886" cy="219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3055434" y="2273791"/>
              <a:ext cx="4776005" cy="971216"/>
              <a:chOff x="2999678" y="2440165"/>
              <a:chExt cx="6337905" cy="150409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51583" y="2449999"/>
                <a:ext cx="2286000" cy="1494263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17" name="Straight Arrow Connector 16"/>
              <p:cNvCxnSpPr>
                <a:stCxn id="14" idx="6"/>
                <a:endCxn id="15" idx="2"/>
              </p:cNvCxnSpPr>
              <p:nvPr/>
            </p:nvCxnSpPr>
            <p:spPr>
              <a:xfrm>
                <a:off x="5285678" y="3197130"/>
                <a:ext cx="176590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15" idx="0"/>
                <a:endCxn id="14" idx="0"/>
              </p:cNvCxnSpPr>
              <p:nvPr/>
            </p:nvCxnSpPr>
            <p:spPr>
              <a:xfrm rot="16200000" flipV="1">
                <a:off x="6167224" y="424046"/>
                <a:ext cx="19668" cy="4051905"/>
              </a:xfrm>
              <a:prstGeom prst="curvedConnector3">
                <a:avLst>
                  <a:gd name="adj1" fmla="val 18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73900" y="1987653"/>
              <a:ext cx="827684" cy="2367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6801525" y="2341049"/>
              <a:ext cx="1783625" cy="510154"/>
            </a:xfrm>
            <a:prstGeom prst="rect">
              <a:avLst/>
            </a:prstGeom>
          </p:spPr>
        </p:pic>
        <p:cxnSp>
          <p:nvCxnSpPr>
            <p:cNvPr id="31" name="Curved Connector 30"/>
            <p:cNvCxnSpPr/>
            <p:nvPr/>
          </p:nvCxnSpPr>
          <p:spPr>
            <a:xfrm rot="16200000" flipH="1">
              <a:off x="3916756" y="24946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7090430" y="1925457"/>
              <a:ext cx="1783625" cy="51015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3102327" y="2142363"/>
              <a:ext cx="827684" cy="23673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787852" y="2166793"/>
              <a:ext cx="827684" cy="23673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40252" y="2319193"/>
              <a:ext cx="827684" cy="236735"/>
            </a:xfrm>
            <a:prstGeom prst="rect">
              <a:avLst/>
            </a:prstGeom>
          </p:spPr>
        </p:pic>
        <p:cxnSp>
          <p:nvCxnSpPr>
            <p:cNvPr id="41" name="Curved Connector 40"/>
            <p:cNvCxnSpPr/>
            <p:nvPr/>
          </p:nvCxnSpPr>
          <p:spPr>
            <a:xfrm rot="16200000" flipH="1">
              <a:off x="6970118" y="25073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46048" y="2757118"/>
            <a:ext cx="4733790" cy="1783625"/>
            <a:chOff x="3055434" y="1597758"/>
            <a:chExt cx="4733790" cy="1783625"/>
          </a:xfrm>
        </p:grpSpPr>
        <p:grpSp>
          <p:nvGrpSpPr>
            <p:cNvPr id="44" name="Group 43"/>
            <p:cNvGrpSpPr/>
            <p:nvPr/>
          </p:nvGrpSpPr>
          <p:grpSpPr>
            <a:xfrm>
              <a:off x="3055434" y="2280141"/>
              <a:ext cx="4326796" cy="964866"/>
              <a:chOff x="2999678" y="2449999"/>
              <a:chExt cx="5741791" cy="1494263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980779" y="2734797"/>
                <a:ext cx="1760690" cy="924665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55" name="Straight Arrow Connector 54"/>
              <p:cNvCxnSpPr>
                <a:stCxn id="53" idx="6"/>
                <a:endCxn id="54" idx="2"/>
              </p:cNvCxnSpPr>
              <p:nvPr/>
            </p:nvCxnSpPr>
            <p:spPr>
              <a:xfrm>
                <a:off x="5285678" y="3197131"/>
                <a:ext cx="169510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4" idx="0"/>
                <a:endCxn id="53" idx="0"/>
              </p:cNvCxnSpPr>
              <p:nvPr/>
            </p:nvCxnSpPr>
            <p:spPr>
              <a:xfrm rot="16200000" flipV="1">
                <a:off x="5859503" y="733175"/>
                <a:ext cx="284798" cy="3718446"/>
              </a:xfrm>
              <a:prstGeom prst="curvedConnector3">
                <a:avLst>
                  <a:gd name="adj1" fmla="val 22430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73900" y="1987653"/>
              <a:ext cx="827684" cy="23673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6642334" y="2234494"/>
              <a:ext cx="1783625" cy="510154"/>
            </a:xfrm>
            <a:prstGeom prst="rect">
              <a:avLst/>
            </a:prstGeom>
          </p:spPr>
        </p:pic>
        <p:cxnSp>
          <p:nvCxnSpPr>
            <p:cNvPr id="47" name="Curved Connector 46"/>
            <p:cNvCxnSpPr/>
            <p:nvPr/>
          </p:nvCxnSpPr>
          <p:spPr>
            <a:xfrm rot="16200000" flipH="1">
              <a:off x="3916756" y="24946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3102327" y="2142363"/>
              <a:ext cx="827684" cy="23673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787852" y="2166793"/>
              <a:ext cx="827684" cy="23673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40252" y="2319193"/>
              <a:ext cx="827684" cy="236735"/>
            </a:xfrm>
            <a:prstGeom prst="rect">
              <a:avLst/>
            </a:prstGeom>
          </p:spPr>
        </p:pic>
      </p:grpSp>
      <p:cxnSp>
        <p:nvCxnSpPr>
          <p:cNvPr id="64" name="Curved Connector 63"/>
          <p:cNvCxnSpPr/>
          <p:nvPr/>
        </p:nvCxnSpPr>
        <p:spPr>
          <a:xfrm rot="16200000" flipH="1">
            <a:off x="4129958" y="3441316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215210" y="2335914"/>
            <a:ext cx="5715262" cy="1751386"/>
            <a:chOff x="2999678" y="1840968"/>
            <a:chExt cx="7584328" cy="2712326"/>
          </a:xfrm>
        </p:grpSpPr>
        <p:sp>
          <p:nvSpPr>
            <p:cNvPr id="75" name="Oval 74"/>
            <p:cNvSpPr/>
            <p:nvPr/>
          </p:nvSpPr>
          <p:spPr>
            <a:xfrm>
              <a:off x="2999678" y="2449999"/>
              <a:ext cx="2286000" cy="149426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Pre-recruits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51583" y="1840968"/>
              <a:ext cx="3532423" cy="2712326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Recruits</a:t>
              </a:r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5285678" y="3197131"/>
              <a:ext cx="176590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76" idx="0"/>
              <a:endCxn id="75" idx="0"/>
            </p:cNvCxnSpPr>
            <p:nvPr/>
          </p:nvCxnSpPr>
          <p:spPr>
            <a:xfrm rot="16200000" flipH="1" flipV="1">
              <a:off x="6175721" y="-192074"/>
              <a:ext cx="609032" cy="4675116"/>
            </a:xfrm>
            <a:prstGeom prst="curvedConnector3">
              <a:avLst>
                <a:gd name="adj1" fmla="val -5812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133676" y="2436686"/>
            <a:ext cx="827684" cy="23673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224648" y="2396617"/>
            <a:ext cx="1783625" cy="510154"/>
          </a:xfrm>
          <a:prstGeom prst="rect">
            <a:avLst/>
          </a:prstGeom>
        </p:spPr>
      </p:pic>
      <p:cxnSp>
        <p:nvCxnSpPr>
          <p:cNvPr id="69" name="Curved Connector 68"/>
          <p:cNvCxnSpPr/>
          <p:nvPr/>
        </p:nvCxnSpPr>
        <p:spPr>
          <a:xfrm rot="16200000" flipH="1">
            <a:off x="7076532" y="2943692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421586" y="2023082"/>
            <a:ext cx="1783625" cy="51015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262103" y="2591396"/>
            <a:ext cx="827684" cy="23673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5947628" y="2615826"/>
            <a:ext cx="827684" cy="23673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100028" y="2768226"/>
            <a:ext cx="827684" cy="236735"/>
          </a:xfrm>
          <a:prstGeom prst="rect">
            <a:avLst/>
          </a:prstGeom>
        </p:spPr>
      </p:pic>
      <p:cxnSp>
        <p:nvCxnSpPr>
          <p:cNvPr id="86" name="Curved Connector 85"/>
          <p:cNvCxnSpPr/>
          <p:nvPr/>
        </p:nvCxnSpPr>
        <p:spPr>
          <a:xfrm rot="16200000" flipH="1">
            <a:off x="10579326" y="3407210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568799" y="1637946"/>
            <a:ext cx="1783625" cy="5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2" t="24931" r="1792"/>
          <a:stretch/>
        </p:blipFill>
        <p:spPr>
          <a:xfrm>
            <a:off x="7142748" y="3833408"/>
            <a:ext cx="2350334" cy="281010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4" y="3495675"/>
            <a:ext cx="2809643" cy="3147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48" y="104274"/>
            <a:ext cx="7620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5" y="1825625"/>
            <a:ext cx="7463050" cy="4351338"/>
          </a:xfrm>
        </p:spPr>
      </p:pic>
    </p:spTree>
    <p:extLst>
      <p:ext uri="{BB962C8B-B14F-4D97-AF65-F5344CB8AC3E}">
        <p14:creationId xmlns:p14="http://schemas.microsoft.com/office/powerpoint/2010/main" val="174198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" y="181978"/>
            <a:ext cx="4632073" cy="40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2293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302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29</cp:revision>
  <dcterms:created xsi:type="dcterms:W3CDTF">2017-02-17T20:25:39Z</dcterms:created>
  <dcterms:modified xsi:type="dcterms:W3CDTF">2017-07-15T00:12:21Z</dcterms:modified>
</cp:coreProperties>
</file>