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63" r:id="rId3"/>
    <p:sldId id="257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omsky, Merritt C [EEOB]" initials="PMC[" lastIdx="3" clrIdx="0">
    <p:extLst>
      <p:ext uri="{19B8F6BF-5375-455C-9EA6-DF929625EA0E}">
        <p15:presenceInfo xmlns:p15="http://schemas.microsoft.com/office/powerpoint/2012/main" userId="S::merrittp@iastate.edu::91cd5f82-4800-44e6-844d-de3d422051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B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94713"/>
  </p:normalViewPr>
  <p:slideViewPr>
    <p:cSldViewPr snapToGrid="0" snapToObjects="1">
      <p:cViewPr varScale="1">
        <p:scale>
          <a:sx n="138" d="100"/>
          <a:sy n="138" d="100"/>
        </p:scale>
        <p:origin x="1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E6BF08-9705-9841-8B7A-5F225C94A442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C245CF-3868-9448-A781-E85243E02F4E}">
      <dgm:prSet phldrT="[Text]"/>
      <dgm:spPr>
        <a:solidFill>
          <a:srgbClr val="D4BEDB"/>
        </a:solidFill>
        <a:ln>
          <a:solidFill>
            <a:srgbClr val="D4BEDB"/>
          </a:solidFill>
        </a:ln>
      </dgm:spPr>
      <dgm:t>
        <a:bodyPr/>
        <a:lstStyle/>
        <a:p>
          <a:pPr rtl="0"/>
          <a:r>
            <a:rPr lang="en-US" dirty="0">
              <a:solidFill>
                <a:sysClr val="windowText" lastClr="000000"/>
              </a:solidFill>
            </a:rPr>
            <a:t>1. Curate gene sequences from different species</a:t>
          </a:r>
        </a:p>
      </dgm:t>
    </dgm:pt>
    <dgm:pt modelId="{F4C15F63-9744-6C4C-BFDC-EDDE0081AD7B}" type="parTrans" cxnId="{524C2666-BCF8-3C45-8667-313B8AE64104}">
      <dgm:prSet/>
      <dgm:spPr/>
      <dgm:t>
        <a:bodyPr/>
        <a:lstStyle/>
        <a:p>
          <a:endParaRPr lang="en-US"/>
        </a:p>
      </dgm:t>
    </dgm:pt>
    <dgm:pt modelId="{F434C0BA-42A5-164A-8C87-52E23AB93F83}" type="sibTrans" cxnId="{524C2666-BCF8-3C45-8667-313B8AE64104}">
      <dgm:prSet/>
      <dgm:spPr/>
      <dgm:t>
        <a:bodyPr/>
        <a:lstStyle/>
        <a:p>
          <a:endParaRPr lang="en-US"/>
        </a:p>
      </dgm:t>
    </dgm:pt>
    <dgm:pt modelId="{1A9FF418-CFC1-8E43-BEBB-E4E433B7099B}">
      <dgm:prSet phldrT="[Text]" custT="1"/>
      <dgm:spPr>
        <a:solidFill>
          <a:srgbClr val="D4BEDB"/>
        </a:solidFill>
      </dgm:spPr>
      <dgm:t>
        <a:bodyPr/>
        <a:lstStyle/>
        <a:p>
          <a:r>
            <a:rPr lang="en-US" sz="2400" baseline="0" dirty="0"/>
            <a:t>2. Align by gene using MAFFT</a:t>
          </a:r>
        </a:p>
      </dgm:t>
    </dgm:pt>
    <dgm:pt modelId="{3177ED7B-A24D-254B-8AED-3986802FA146}" type="parTrans" cxnId="{58E0033A-EAD9-FF43-A5A4-DB32CEFBCBE2}">
      <dgm:prSet/>
      <dgm:spPr/>
      <dgm:t>
        <a:bodyPr/>
        <a:lstStyle/>
        <a:p>
          <a:endParaRPr lang="en-US"/>
        </a:p>
      </dgm:t>
    </dgm:pt>
    <dgm:pt modelId="{46A713B6-9BD1-F941-968B-D9ADD039E8FA}" type="sibTrans" cxnId="{58E0033A-EAD9-FF43-A5A4-DB32CEFBCBE2}">
      <dgm:prSet/>
      <dgm:spPr/>
      <dgm:t>
        <a:bodyPr/>
        <a:lstStyle/>
        <a:p>
          <a:endParaRPr lang="en-US"/>
        </a:p>
      </dgm:t>
    </dgm:pt>
    <dgm:pt modelId="{57760E55-4C2E-BB4C-AF12-F3E23698A2BB}">
      <dgm:prSet phldrT="[Text]" custT="1"/>
      <dgm:spPr/>
      <dgm:t>
        <a:bodyPr/>
        <a:lstStyle/>
        <a:p>
          <a:r>
            <a:rPr lang="en-US" sz="1600" dirty="0"/>
            <a:t>3. Concatenate alignments by species; inspect for accuracy</a:t>
          </a:r>
        </a:p>
      </dgm:t>
    </dgm:pt>
    <dgm:pt modelId="{B09D206A-9282-3A44-8928-3555E1C3A30D}" type="parTrans" cxnId="{3FD4FAFD-6938-F048-8D26-9E3A009BC6C0}">
      <dgm:prSet/>
      <dgm:spPr/>
      <dgm:t>
        <a:bodyPr/>
        <a:lstStyle/>
        <a:p>
          <a:endParaRPr lang="en-US"/>
        </a:p>
      </dgm:t>
    </dgm:pt>
    <dgm:pt modelId="{1AB1D83E-E6FA-6840-9EF9-63859C1E34EB}" type="sibTrans" cxnId="{3FD4FAFD-6938-F048-8D26-9E3A009BC6C0}">
      <dgm:prSet/>
      <dgm:spPr/>
      <dgm:t>
        <a:bodyPr/>
        <a:lstStyle/>
        <a:p>
          <a:endParaRPr lang="en-US"/>
        </a:p>
      </dgm:t>
    </dgm:pt>
    <dgm:pt modelId="{8BD9970E-51DA-494A-A47E-91930B4BE455}">
      <dgm:prSet phldrT="[Text]" custT="1"/>
      <dgm:spPr/>
      <dgm:t>
        <a:bodyPr/>
        <a:lstStyle/>
        <a:p>
          <a:pPr rtl="0"/>
          <a:r>
            <a:rPr lang="en-US" sz="1600" dirty="0"/>
            <a:t>4. Run alignment with gene partition through </a:t>
          </a:r>
          <a:r>
            <a:rPr lang="en-US" sz="1400" dirty="0" err="1"/>
            <a:t>ModelTest</a:t>
          </a:r>
          <a:r>
            <a:rPr lang="en-US" sz="1400" dirty="0"/>
            <a:t>-NG</a:t>
          </a:r>
          <a:endParaRPr lang="en-US" sz="1600" dirty="0"/>
        </a:p>
      </dgm:t>
    </dgm:pt>
    <dgm:pt modelId="{20FA4981-6025-B348-9CB7-A34221591C45}" type="parTrans" cxnId="{FF15DE13-5AFF-FF4B-A0C0-741E0C3E2C7B}">
      <dgm:prSet/>
      <dgm:spPr/>
      <dgm:t>
        <a:bodyPr/>
        <a:lstStyle/>
        <a:p>
          <a:endParaRPr lang="en-US"/>
        </a:p>
      </dgm:t>
    </dgm:pt>
    <dgm:pt modelId="{F59DAB6E-6F30-8A4D-AC78-7C05D1CFC2EB}" type="sibTrans" cxnId="{FF15DE13-5AFF-FF4B-A0C0-741E0C3E2C7B}">
      <dgm:prSet/>
      <dgm:spPr/>
      <dgm:t>
        <a:bodyPr/>
        <a:lstStyle/>
        <a:p>
          <a:endParaRPr lang="en-US"/>
        </a:p>
      </dgm:t>
    </dgm:pt>
    <dgm:pt modelId="{95CD61F1-DA7E-D142-B0E5-952859AF9617}">
      <dgm:prSet phldrT="[Text]"/>
      <dgm:spPr/>
      <dgm:t>
        <a:bodyPr/>
        <a:lstStyle/>
        <a:p>
          <a:pPr rtl="0"/>
          <a:r>
            <a:rPr lang="en-US" dirty="0"/>
            <a:t>5. Use </a:t>
          </a:r>
          <a:r>
            <a:rPr lang="en-US" dirty="0" err="1"/>
            <a:t>RAxML</a:t>
          </a:r>
          <a:r>
            <a:rPr lang="en-US" dirty="0"/>
            <a:t>-NG to generate maximum likelihood tree, bootstrap for verification</a:t>
          </a:r>
        </a:p>
      </dgm:t>
    </dgm:pt>
    <dgm:pt modelId="{5006B5EF-853A-7D43-AC82-A41290E15658}" type="parTrans" cxnId="{07510729-B8E6-1440-A06E-6FE311B84DB1}">
      <dgm:prSet/>
      <dgm:spPr/>
      <dgm:t>
        <a:bodyPr/>
        <a:lstStyle/>
        <a:p>
          <a:endParaRPr lang="en-US"/>
        </a:p>
      </dgm:t>
    </dgm:pt>
    <dgm:pt modelId="{2843A75B-C27D-D348-A698-84893CCBF1D4}" type="sibTrans" cxnId="{07510729-B8E6-1440-A06E-6FE311B84DB1}">
      <dgm:prSet/>
      <dgm:spPr/>
      <dgm:t>
        <a:bodyPr/>
        <a:lstStyle/>
        <a:p>
          <a:endParaRPr lang="en-US"/>
        </a:p>
      </dgm:t>
    </dgm:pt>
    <dgm:pt modelId="{A34E5D9C-75C3-B848-951A-2026D7131C1D}">
      <dgm:prSet custT="1"/>
      <dgm:spPr/>
      <dgm:t>
        <a:bodyPr/>
        <a:lstStyle/>
        <a:p>
          <a:pPr rtl="0"/>
          <a:r>
            <a:rPr lang="en-US" sz="1600" dirty="0"/>
            <a:t>6. </a:t>
          </a:r>
          <a:r>
            <a:rPr lang="en-US" sz="1800" dirty="0"/>
            <a:t>Repeat steps 2 through 5 without insertions</a:t>
          </a:r>
          <a:endParaRPr lang="en-US" sz="1600" dirty="0"/>
        </a:p>
      </dgm:t>
    </dgm:pt>
    <dgm:pt modelId="{651D583D-D8B7-1041-BBDE-C9EC7CBA0100}" type="parTrans" cxnId="{2A2F3727-24E3-2E42-ADF5-2F42AAD815A0}">
      <dgm:prSet/>
      <dgm:spPr/>
      <dgm:t>
        <a:bodyPr/>
        <a:lstStyle/>
        <a:p>
          <a:endParaRPr lang="en-US"/>
        </a:p>
      </dgm:t>
    </dgm:pt>
    <dgm:pt modelId="{6CE81663-143D-1F49-82F7-0468540A8D58}" type="sibTrans" cxnId="{2A2F3727-24E3-2E42-ADF5-2F42AAD815A0}">
      <dgm:prSet/>
      <dgm:spPr/>
      <dgm:t>
        <a:bodyPr/>
        <a:lstStyle/>
        <a:p>
          <a:endParaRPr lang="en-US"/>
        </a:p>
      </dgm:t>
    </dgm:pt>
    <dgm:pt modelId="{E2DFF86A-2F1D-0046-A202-B6A6565124F6}" type="pres">
      <dgm:prSet presAssocID="{46E6BF08-9705-9841-8B7A-5F225C94A442}" presName="Name0" presStyleCnt="0">
        <dgm:presLayoutVars>
          <dgm:dir/>
          <dgm:animLvl val="lvl"/>
          <dgm:resizeHandles val="exact"/>
        </dgm:presLayoutVars>
      </dgm:prSet>
      <dgm:spPr/>
    </dgm:pt>
    <dgm:pt modelId="{F53D989B-FD01-4E4F-9B5D-47144E4C7D16}" type="pres">
      <dgm:prSet presAssocID="{8DC245CF-3868-9448-A781-E85243E02F4E}" presName="vertFlow" presStyleCnt="0"/>
      <dgm:spPr/>
    </dgm:pt>
    <dgm:pt modelId="{D39DD87F-A9A7-1446-9985-CADA543D2242}" type="pres">
      <dgm:prSet presAssocID="{8DC245CF-3868-9448-A781-E85243E02F4E}" presName="header" presStyleLbl="node1" presStyleIdx="0" presStyleCnt="1"/>
      <dgm:spPr/>
    </dgm:pt>
    <dgm:pt modelId="{1DE09AC7-CF4D-9644-A3AA-0C13B3927DF8}" type="pres">
      <dgm:prSet presAssocID="{3177ED7B-A24D-254B-8AED-3986802FA146}" presName="parTrans" presStyleLbl="sibTrans2D1" presStyleIdx="0" presStyleCnt="5"/>
      <dgm:spPr/>
    </dgm:pt>
    <dgm:pt modelId="{DFBC54D4-854B-B94B-BD32-E166166296DA}" type="pres">
      <dgm:prSet presAssocID="{1A9FF418-CFC1-8E43-BEBB-E4E433B7099B}" presName="child" presStyleLbl="alignAccFollowNode1" presStyleIdx="0" presStyleCnt="5">
        <dgm:presLayoutVars>
          <dgm:chMax val="0"/>
          <dgm:bulletEnabled val="1"/>
        </dgm:presLayoutVars>
      </dgm:prSet>
      <dgm:spPr/>
    </dgm:pt>
    <dgm:pt modelId="{BF978E34-CFBF-D14E-A5C7-82F0F2B0FA61}" type="pres">
      <dgm:prSet presAssocID="{46A713B6-9BD1-F941-968B-D9ADD039E8FA}" presName="sibTrans" presStyleLbl="sibTrans2D1" presStyleIdx="1" presStyleCnt="5"/>
      <dgm:spPr/>
    </dgm:pt>
    <dgm:pt modelId="{C2223B73-2C15-F04E-A67F-65C571650F63}" type="pres">
      <dgm:prSet presAssocID="{57760E55-4C2E-BB4C-AF12-F3E23698A2BB}" presName="child" presStyleLbl="alignAccFollowNode1" presStyleIdx="1" presStyleCnt="5">
        <dgm:presLayoutVars>
          <dgm:chMax val="0"/>
          <dgm:bulletEnabled val="1"/>
        </dgm:presLayoutVars>
      </dgm:prSet>
      <dgm:spPr/>
    </dgm:pt>
    <dgm:pt modelId="{709A1549-33A6-AB40-8F82-E3255F333B97}" type="pres">
      <dgm:prSet presAssocID="{1AB1D83E-E6FA-6840-9EF9-63859C1E34EB}" presName="sibTrans" presStyleLbl="sibTrans2D1" presStyleIdx="2" presStyleCnt="5"/>
      <dgm:spPr/>
    </dgm:pt>
    <dgm:pt modelId="{69635C2F-776B-EB41-9881-A943C9D6F088}" type="pres">
      <dgm:prSet presAssocID="{8BD9970E-51DA-494A-A47E-91930B4BE455}" presName="child" presStyleLbl="alignAccFollowNode1" presStyleIdx="2" presStyleCnt="5">
        <dgm:presLayoutVars>
          <dgm:chMax val="0"/>
          <dgm:bulletEnabled val="1"/>
        </dgm:presLayoutVars>
      </dgm:prSet>
      <dgm:spPr/>
    </dgm:pt>
    <dgm:pt modelId="{8671E816-B19C-4C4E-ABE1-84C62290FFAF}" type="pres">
      <dgm:prSet presAssocID="{F59DAB6E-6F30-8A4D-AC78-7C05D1CFC2EB}" presName="sibTrans" presStyleLbl="sibTrans2D1" presStyleIdx="3" presStyleCnt="5"/>
      <dgm:spPr/>
    </dgm:pt>
    <dgm:pt modelId="{47F149EA-2ED1-F243-90B4-EE67F53562B9}" type="pres">
      <dgm:prSet presAssocID="{95CD61F1-DA7E-D142-B0E5-952859AF9617}" presName="child" presStyleLbl="alignAccFollowNode1" presStyleIdx="3" presStyleCnt="5">
        <dgm:presLayoutVars>
          <dgm:chMax val="0"/>
          <dgm:bulletEnabled val="1"/>
        </dgm:presLayoutVars>
      </dgm:prSet>
      <dgm:spPr/>
    </dgm:pt>
    <dgm:pt modelId="{79F8C28A-2081-2A4E-B14A-A27720C30E79}" type="pres">
      <dgm:prSet presAssocID="{2843A75B-C27D-D348-A698-84893CCBF1D4}" presName="sibTrans" presStyleLbl="sibTrans2D1" presStyleIdx="4" presStyleCnt="5"/>
      <dgm:spPr/>
    </dgm:pt>
    <dgm:pt modelId="{D8F09D84-1501-184C-AF6B-68D8FD730CEA}" type="pres">
      <dgm:prSet presAssocID="{A34E5D9C-75C3-B848-951A-2026D7131C1D}" presName="child" presStyleLbl="alignAccFollowNode1" presStyleIdx="4" presStyleCnt="5">
        <dgm:presLayoutVars>
          <dgm:chMax val="0"/>
          <dgm:bulletEnabled val="1"/>
        </dgm:presLayoutVars>
      </dgm:prSet>
      <dgm:spPr/>
    </dgm:pt>
  </dgm:ptLst>
  <dgm:cxnLst>
    <dgm:cxn modelId="{BEEFB006-D215-814D-A96C-7585B39A0304}" type="presOf" srcId="{46A713B6-9BD1-F941-968B-D9ADD039E8FA}" destId="{BF978E34-CFBF-D14E-A5C7-82F0F2B0FA61}" srcOrd="0" destOrd="0" presId="urn:microsoft.com/office/officeart/2005/8/layout/lProcess1"/>
    <dgm:cxn modelId="{FF15DE13-5AFF-FF4B-A0C0-741E0C3E2C7B}" srcId="{8DC245CF-3868-9448-A781-E85243E02F4E}" destId="{8BD9970E-51DA-494A-A47E-91930B4BE455}" srcOrd="2" destOrd="0" parTransId="{20FA4981-6025-B348-9CB7-A34221591C45}" sibTransId="{F59DAB6E-6F30-8A4D-AC78-7C05D1CFC2EB}"/>
    <dgm:cxn modelId="{FA4D2D24-C2D4-7F4C-AB41-B1CC9A2EC471}" type="presOf" srcId="{3177ED7B-A24D-254B-8AED-3986802FA146}" destId="{1DE09AC7-CF4D-9644-A3AA-0C13B3927DF8}" srcOrd="0" destOrd="0" presId="urn:microsoft.com/office/officeart/2005/8/layout/lProcess1"/>
    <dgm:cxn modelId="{2A2F3727-24E3-2E42-ADF5-2F42AAD815A0}" srcId="{8DC245CF-3868-9448-A781-E85243E02F4E}" destId="{A34E5D9C-75C3-B848-951A-2026D7131C1D}" srcOrd="4" destOrd="0" parTransId="{651D583D-D8B7-1041-BBDE-C9EC7CBA0100}" sibTransId="{6CE81663-143D-1F49-82F7-0468540A8D58}"/>
    <dgm:cxn modelId="{F13EAC27-F544-8D43-A89F-C2BAFEB9C553}" type="presOf" srcId="{2843A75B-C27D-D348-A698-84893CCBF1D4}" destId="{79F8C28A-2081-2A4E-B14A-A27720C30E79}" srcOrd="0" destOrd="0" presId="urn:microsoft.com/office/officeart/2005/8/layout/lProcess1"/>
    <dgm:cxn modelId="{07510729-B8E6-1440-A06E-6FE311B84DB1}" srcId="{8DC245CF-3868-9448-A781-E85243E02F4E}" destId="{95CD61F1-DA7E-D142-B0E5-952859AF9617}" srcOrd="3" destOrd="0" parTransId="{5006B5EF-853A-7D43-AC82-A41290E15658}" sibTransId="{2843A75B-C27D-D348-A698-84893CCBF1D4}"/>
    <dgm:cxn modelId="{58E0033A-EAD9-FF43-A5A4-DB32CEFBCBE2}" srcId="{8DC245CF-3868-9448-A781-E85243E02F4E}" destId="{1A9FF418-CFC1-8E43-BEBB-E4E433B7099B}" srcOrd="0" destOrd="0" parTransId="{3177ED7B-A24D-254B-8AED-3986802FA146}" sibTransId="{46A713B6-9BD1-F941-968B-D9ADD039E8FA}"/>
    <dgm:cxn modelId="{58B50760-6A48-A446-8A52-2FCFDE74E9A0}" type="presOf" srcId="{1AB1D83E-E6FA-6840-9EF9-63859C1E34EB}" destId="{709A1549-33A6-AB40-8F82-E3255F333B97}" srcOrd="0" destOrd="0" presId="urn:microsoft.com/office/officeart/2005/8/layout/lProcess1"/>
    <dgm:cxn modelId="{524C2666-BCF8-3C45-8667-313B8AE64104}" srcId="{46E6BF08-9705-9841-8B7A-5F225C94A442}" destId="{8DC245CF-3868-9448-A781-E85243E02F4E}" srcOrd="0" destOrd="0" parTransId="{F4C15F63-9744-6C4C-BFDC-EDDE0081AD7B}" sibTransId="{F434C0BA-42A5-164A-8C87-52E23AB93F83}"/>
    <dgm:cxn modelId="{672A8187-767B-A240-ABD2-0B4D137CF158}" type="presOf" srcId="{57760E55-4C2E-BB4C-AF12-F3E23698A2BB}" destId="{C2223B73-2C15-F04E-A67F-65C571650F63}" srcOrd="0" destOrd="0" presId="urn:microsoft.com/office/officeart/2005/8/layout/lProcess1"/>
    <dgm:cxn modelId="{FC7F40AC-73B0-E442-B467-3A2C8259ED22}" type="presOf" srcId="{46E6BF08-9705-9841-8B7A-5F225C94A442}" destId="{E2DFF86A-2F1D-0046-A202-B6A6565124F6}" srcOrd="0" destOrd="0" presId="urn:microsoft.com/office/officeart/2005/8/layout/lProcess1"/>
    <dgm:cxn modelId="{1DAD2DB1-BE2E-334B-AD82-B61E637D87E8}" type="presOf" srcId="{F59DAB6E-6F30-8A4D-AC78-7C05D1CFC2EB}" destId="{8671E816-B19C-4C4E-ABE1-84C62290FFAF}" srcOrd="0" destOrd="0" presId="urn:microsoft.com/office/officeart/2005/8/layout/lProcess1"/>
    <dgm:cxn modelId="{DD33D0B6-6219-8747-93B2-5DEFD90ED0F8}" type="presOf" srcId="{A34E5D9C-75C3-B848-951A-2026D7131C1D}" destId="{D8F09D84-1501-184C-AF6B-68D8FD730CEA}" srcOrd="0" destOrd="0" presId="urn:microsoft.com/office/officeart/2005/8/layout/lProcess1"/>
    <dgm:cxn modelId="{AF618ED0-E9F2-2448-AFFB-2060A4ACC4EA}" type="presOf" srcId="{95CD61F1-DA7E-D142-B0E5-952859AF9617}" destId="{47F149EA-2ED1-F243-90B4-EE67F53562B9}" srcOrd="0" destOrd="0" presId="urn:microsoft.com/office/officeart/2005/8/layout/lProcess1"/>
    <dgm:cxn modelId="{CCBC2AD2-7510-9647-A20C-EF0598EA373C}" type="presOf" srcId="{8DC245CF-3868-9448-A781-E85243E02F4E}" destId="{D39DD87F-A9A7-1446-9985-CADA543D2242}" srcOrd="0" destOrd="0" presId="urn:microsoft.com/office/officeart/2005/8/layout/lProcess1"/>
    <dgm:cxn modelId="{E2AE33DC-ADE9-CD48-B071-2D1CBA4FD5E8}" type="presOf" srcId="{1A9FF418-CFC1-8E43-BEBB-E4E433B7099B}" destId="{DFBC54D4-854B-B94B-BD32-E166166296DA}" srcOrd="0" destOrd="0" presId="urn:microsoft.com/office/officeart/2005/8/layout/lProcess1"/>
    <dgm:cxn modelId="{3AABDBED-6BD1-054E-B31F-E5BE2230BBEF}" type="presOf" srcId="{8BD9970E-51DA-494A-A47E-91930B4BE455}" destId="{69635C2F-776B-EB41-9881-A943C9D6F088}" srcOrd="0" destOrd="0" presId="urn:microsoft.com/office/officeart/2005/8/layout/lProcess1"/>
    <dgm:cxn modelId="{3FD4FAFD-6938-F048-8D26-9E3A009BC6C0}" srcId="{8DC245CF-3868-9448-A781-E85243E02F4E}" destId="{57760E55-4C2E-BB4C-AF12-F3E23698A2BB}" srcOrd="1" destOrd="0" parTransId="{B09D206A-9282-3A44-8928-3555E1C3A30D}" sibTransId="{1AB1D83E-E6FA-6840-9EF9-63859C1E34EB}"/>
    <dgm:cxn modelId="{5AE38E05-081A-394A-B443-9599E13C3686}" type="presParOf" srcId="{E2DFF86A-2F1D-0046-A202-B6A6565124F6}" destId="{F53D989B-FD01-4E4F-9B5D-47144E4C7D16}" srcOrd="0" destOrd="0" presId="urn:microsoft.com/office/officeart/2005/8/layout/lProcess1"/>
    <dgm:cxn modelId="{071EEAFF-5658-184C-A2FD-FD8742EEF710}" type="presParOf" srcId="{F53D989B-FD01-4E4F-9B5D-47144E4C7D16}" destId="{D39DD87F-A9A7-1446-9985-CADA543D2242}" srcOrd="0" destOrd="0" presId="urn:microsoft.com/office/officeart/2005/8/layout/lProcess1"/>
    <dgm:cxn modelId="{DFC816D6-3D75-9046-A7B2-C781A762F997}" type="presParOf" srcId="{F53D989B-FD01-4E4F-9B5D-47144E4C7D16}" destId="{1DE09AC7-CF4D-9644-A3AA-0C13B3927DF8}" srcOrd="1" destOrd="0" presId="urn:microsoft.com/office/officeart/2005/8/layout/lProcess1"/>
    <dgm:cxn modelId="{8AFC571C-7E45-814F-B850-65EFE7E1BE15}" type="presParOf" srcId="{F53D989B-FD01-4E4F-9B5D-47144E4C7D16}" destId="{DFBC54D4-854B-B94B-BD32-E166166296DA}" srcOrd="2" destOrd="0" presId="urn:microsoft.com/office/officeart/2005/8/layout/lProcess1"/>
    <dgm:cxn modelId="{8ECDC486-DF54-7243-80B3-474DA9BAA701}" type="presParOf" srcId="{F53D989B-FD01-4E4F-9B5D-47144E4C7D16}" destId="{BF978E34-CFBF-D14E-A5C7-82F0F2B0FA61}" srcOrd="3" destOrd="0" presId="urn:microsoft.com/office/officeart/2005/8/layout/lProcess1"/>
    <dgm:cxn modelId="{FF50AF35-4D35-1E49-8679-C2695A5DA726}" type="presParOf" srcId="{F53D989B-FD01-4E4F-9B5D-47144E4C7D16}" destId="{C2223B73-2C15-F04E-A67F-65C571650F63}" srcOrd="4" destOrd="0" presId="urn:microsoft.com/office/officeart/2005/8/layout/lProcess1"/>
    <dgm:cxn modelId="{323418D3-B25B-A849-B908-8FEA1B0912D3}" type="presParOf" srcId="{F53D989B-FD01-4E4F-9B5D-47144E4C7D16}" destId="{709A1549-33A6-AB40-8F82-E3255F333B97}" srcOrd="5" destOrd="0" presId="urn:microsoft.com/office/officeart/2005/8/layout/lProcess1"/>
    <dgm:cxn modelId="{4D3BED59-CFAB-D84E-A3F7-2BCA9A0FD34B}" type="presParOf" srcId="{F53D989B-FD01-4E4F-9B5D-47144E4C7D16}" destId="{69635C2F-776B-EB41-9881-A943C9D6F088}" srcOrd="6" destOrd="0" presId="urn:microsoft.com/office/officeart/2005/8/layout/lProcess1"/>
    <dgm:cxn modelId="{77D8D461-F192-1043-93C8-3168234235B8}" type="presParOf" srcId="{F53D989B-FD01-4E4F-9B5D-47144E4C7D16}" destId="{8671E816-B19C-4C4E-ABE1-84C62290FFAF}" srcOrd="7" destOrd="0" presId="urn:microsoft.com/office/officeart/2005/8/layout/lProcess1"/>
    <dgm:cxn modelId="{9E63704A-C6A0-254F-B896-D485CFC3C947}" type="presParOf" srcId="{F53D989B-FD01-4E4F-9B5D-47144E4C7D16}" destId="{47F149EA-2ED1-F243-90B4-EE67F53562B9}" srcOrd="8" destOrd="0" presId="urn:microsoft.com/office/officeart/2005/8/layout/lProcess1"/>
    <dgm:cxn modelId="{95B8B69B-15EB-6040-8472-EEB82A5E3006}" type="presParOf" srcId="{F53D989B-FD01-4E4F-9B5D-47144E4C7D16}" destId="{79F8C28A-2081-2A4E-B14A-A27720C30E79}" srcOrd="9" destOrd="0" presId="urn:microsoft.com/office/officeart/2005/8/layout/lProcess1"/>
    <dgm:cxn modelId="{1B9954DB-50D4-F449-90B0-14CB9C6E38AD}" type="presParOf" srcId="{F53D989B-FD01-4E4F-9B5D-47144E4C7D16}" destId="{D8F09D84-1501-184C-AF6B-68D8FD730CEA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DD87F-A9A7-1446-9985-CADA543D2242}">
      <dsp:nvSpPr>
        <dsp:cNvPr id="0" name=""/>
        <dsp:cNvSpPr/>
      </dsp:nvSpPr>
      <dsp:spPr>
        <a:xfrm>
          <a:off x="1068462" y="2555"/>
          <a:ext cx="2698406" cy="674601"/>
        </a:xfrm>
        <a:prstGeom prst="roundRect">
          <a:avLst>
            <a:gd name="adj" fmla="val 10000"/>
          </a:avLst>
        </a:prstGeom>
        <a:solidFill>
          <a:srgbClr val="D4BEDB"/>
        </a:solidFill>
        <a:ln w="19050" cap="rnd" cmpd="sng" algn="ctr">
          <a:solidFill>
            <a:srgbClr val="D4BED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</a:rPr>
            <a:t>1. Curate gene sequences from different species</a:t>
          </a:r>
        </a:p>
      </dsp:txBody>
      <dsp:txXfrm>
        <a:off x="1088220" y="22313"/>
        <a:ext cx="2658890" cy="635085"/>
      </dsp:txXfrm>
    </dsp:sp>
    <dsp:sp modelId="{1DE09AC7-CF4D-9644-A3AA-0C13B3927DF8}">
      <dsp:nvSpPr>
        <dsp:cNvPr id="0" name=""/>
        <dsp:cNvSpPr/>
      </dsp:nvSpPr>
      <dsp:spPr>
        <a:xfrm rot="5400000">
          <a:off x="2358637" y="736184"/>
          <a:ext cx="118055" cy="11805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C54D4-854B-B94B-BD32-E166166296DA}">
      <dsp:nvSpPr>
        <dsp:cNvPr id="0" name=""/>
        <dsp:cNvSpPr/>
      </dsp:nvSpPr>
      <dsp:spPr>
        <a:xfrm>
          <a:off x="1068462" y="913267"/>
          <a:ext cx="2698406" cy="674601"/>
        </a:xfrm>
        <a:prstGeom prst="roundRect">
          <a:avLst>
            <a:gd name="adj" fmla="val 10000"/>
          </a:avLst>
        </a:prstGeom>
        <a:solidFill>
          <a:srgbClr val="D4BEDB"/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2. Align by gene using MAFFT</a:t>
          </a:r>
        </a:p>
      </dsp:txBody>
      <dsp:txXfrm>
        <a:off x="1088220" y="933025"/>
        <a:ext cx="2658890" cy="635085"/>
      </dsp:txXfrm>
    </dsp:sp>
    <dsp:sp modelId="{BF978E34-CFBF-D14E-A5C7-82F0F2B0FA61}">
      <dsp:nvSpPr>
        <dsp:cNvPr id="0" name=""/>
        <dsp:cNvSpPr/>
      </dsp:nvSpPr>
      <dsp:spPr>
        <a:xfrm rot="5400000">
          <a:off x="2358637" y="1646897"/>
          <a:ext cx="118055" cy="11805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23B73-2C15-F04E-A67F-65C571650F63}">
      <dsp:nvSpPr>
        <dsp:cNvPr id="0" name=""/>
        <dsp:cNvSpPr/>
      </dsp:nvSpPr>
      <dsp:spPr>
        <a:xfrm>
          <a:off x="1068462" y="1823979"/>
          <a:ext cx="2698406" cy="6746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 Concatenate alignments by species; inspect for accuracy</a:t>
          </a:r>
        </a:p>
      </dsp:txBody>
      <dsp:txXfrm>
        <a:off x="1088220" y="1843737"/>
        <a:ext cx="2658890" cy="635085"/>
      </dsp:txXfrm>
    </dsp:sp>
    <dsp:sp modelId="{709A1549-33A6-AB40-8F82-E3255F333B97}">
      <dsp:nvSpPr>
        <dsp:cNvPr id="0" name=""/>
        <dsp:cNvSpPr/>
      </dsp:nvSpPr>
      <dsp:spPr>
        <a:xfrm rot="5400000">
          <a:off x="2358637" y="2557609"/>
          <a:ext cx="118055" cy="11805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35C2F-776B-EB41-9881-A943C9D6F088}">
      <dsp:nvSpPr>
        <dsp:cNvPr id="0" name=""/>
        <dsp:cNvSpPr/>
      </dsp:nvSpPr>
      <dsp:spPr>
        <a:xfrm>
          <a:off x="1068462" y="2734692"/>
          <a:ext cx="2698406" cy="6746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 Run alignment with gene partition through </a:t>
          </a:r>
          <a:r>
            <a:rPr lang="en-US" sz="1400" kern="1200" dirty="0" err="1"/>
            <a:t>ModelTest</a:t>
          </a:r>
          <a:r>
            <a:rPr lang="en-US" sz="1400" kern="1200" dirty="0"/>
            <a:t>-NG</a:t>
          </a:r>
          <a:endParaRPr lang="en-US" sz="1600" kern="1200" dirty="0"/>
        </a:p>
      </dsp:txBody>
      <dsp:txXfrm>
        <a:off x="1088220" y="2754450"/>
        <a:ext cx="2658890" cy="635085"/>
      </dsp:txXfrm>
    </dsp:sp>
    <dsp:sp modelId="{8671E816-B19C-4C4E-ABE1-84C62290FFAF}">
      <dsp:nvSpPr>
        <dsp:cNvPr id="0" name=""/>
        <dsp:cNvSpPr/>
      </dsp:nvSpPr>
      <dsp:spPr>
        <a:xfrm rot="5400000">
          <a:off x="2358637" y="3468321"/>
          <a:ext cx="118055" cy="11805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149EA-2ED1-F243-90B4-EE67F53562B9}">
      <dsp:nvSpPr>
        <dsp:cNvPr id="0" name=""/>
        <dsp:cNvSpPr/>
      </dsp:nvSpPr>
      <dsp:spPr>
        <a:xfrm>
          <a:off x="1068462" y="3645404"/>
          <a:ext cx="2698406" cy="6746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5. Use </a:t>
          </a:r>
          <a:r>
            <a:rPr lang="en-US" sz="1400" kern="1200" dirty="0" err="1"/>
            <a:t>RAxML</a:t>
          </a:r>
          <a:r>
            <a:rPr lang="en-US" sz="1400" kern="1200" dirty="0"/>
            <a:t>-NG to generate maximum likelihood tree, bootstrap for verification</a:t>
          </a:r>
        </a:p>
      </dsp:txBody>
      <dsp:txXfrm>
        <a:off x="1088220" y="3665162"/>
        <a:ext cx="2658890" cy="635085"/>
      </dsp:txXfrm>
    </dsp:sp>
    <dsp:sp modelId="{79F8C28A-2081-2A4E-B14A-A27720C30E79}">
      <dsp:nvSpPr>
        <dsp:cNvPr id="0" name=""/>
        <dsp:cNvSpPr/>
      </dsp:nvSpPr>
      <dsp:spPr>
        <a:xfrm rot="5400000">
          <a:off x="2358637" y="4379034"/>
          <a:ext cx="118055" cy="11805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09D84-1501-184C-AF6B-68D8FD730CEA}">
      <dsp:nvSpPr>
        <dsp:cNvPr id="0" name=""/>
        <dsp:cNvSpPr/>
      </dsp:nvSpPr>
      <dsp:spPr>
        <a:xfrm>
          <a:off x="1068462" y="4556116"/>
          <a:ext cx="2698406" cy="6746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6. </a:t>
          </a:r>
          <a:r>
            <a:rPr lang="en-US" sz="1800" kern="1200" dirty="0"/>
            <a:t>Repeat steps 2 through 5 without insertions</a:t>
          </a:r>
          <a:endParaRPr lang="en-US" sz="1600" kern="1200" dirty="0"/>
        </a:p>
      </dsp:txBody>
      <dsp:txXfrm>
        <a:off x="1088220" y="4575874"/>
        <a:ext cx="2658890" cy="635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831DF91-008A-F248-A16B-4445E366696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16E2FBF-DDD6-5041-9081-65785D7E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65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DF91-008A-F248-A16B-4445E366696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FBF-DDD6-5041-9081-65785D7E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DF91-008A-F248-A16B-4445E366696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FBF-DDD6-5041-9081-65785D7E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3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DF91-008A-F248-A16B-4445E366696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FBF-DDD6-5041-9081-65785D7E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66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DF91-008A-F248-A16B-4445E366696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FBF-DDD6-5041-9081-65785D7E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45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DF91-008A-F248-A16B-4445E366696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FBF-DDD6-5041-9081-65785D7E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43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DF91-008A-F248-A16B-4445E366696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FBF-DDD6-5041-9081-65785D7E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43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DF91-008A-F248-A16B-4445E366696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FBF-DDD6-5041-9081-65785D7E7D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21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DF91-008A-F248-A16B-4445E366696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FBF-DDD6-5041-9081-65785D7E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5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DF91-008A-F248-A16B-4445E366696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FBF-DDD6-5041-9081-65785D7E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7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DF91-008A-F248-A16B-4445E366696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FBF-DDD6-5041-9081-65785D7E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2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DF91-008A-F248-A16B-4445E366696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FBF-DDD6-5041-9081-65785D7E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1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DF91-008A-F248-A16B-4445E366696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FBF-DDD6-5041-9081-65785D7E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0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DF91-008A-F248-A16B-4445E366696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FBF-DDD6-5041-9081-65785D7E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0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DF91-008A-F248-A16B-4445E366696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FBF-DDD6-5041-9081-65785D7E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4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DF91-008A-F248-A16B-4445E366696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FBF-DDD6-5041-9081-65785D7E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6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DF91-008A-F248-A16B-4445E366696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2FBF-DDD6-5041-9081-65785D7E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31DF91-008A-F248-A16B-4445E366696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6E2FBF-DDD6-5041-9081-65785D7E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39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078-8C5E-574D-A099-835F25388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197" y="2452255"/>
            <a:ext cx="6884777" cy="170141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Phylogenetic analysis of Two </a:t>
            </a:r>
            <a:r>
              <a:rPr lang="en-US" i="1" dirty="0" err="1"/>
              <a:t>niphates</a:t>
            </a:r>
            <a:r>
              <a:rPr lang="en-US" i="1" dirty="0"/>
              <a:t> </a:t>
            </a:r>
            <a:r>
              <a:rPr lang="en-US" dirty="0"/>
              <a:t>Species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E1AB7-69DE-464A-A664-B4789E728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4198" y="4153673"/>
            <a:ext cx="5101209" cy="929921"/>
          </a:xfrm>
        </p:spPr>
        <p:txBody>
          <a:bodyPr/>
          <a:lstStyle/>
          <a:p>
            <a:pPr algn="l"/>
            <a:r>
              <a:rPr lang="en-US" dirty="0"/>
              <a:t>EEOB 563 Spring 2020– Final Project</a:t>
            </a:r>
          </a:p>
          <a:p>
            <a:pPr algn="l"/>
            <a:r>
              <a:rPr lang="en-US" dirty="0"/>
              <a:t>Merritt C. Polomsky</a:t>
            </a:r>
          </a:p>
        </p:txBody>
      </p:sp>
    </p:spTree>
    <p:extLst>
      <p:ext uri="{BB962C8B-B14F-4D97-AF65-F5344CB8AC3E}">
        <p14:creationId xmlns:p14="http://schemas.microsoft.com/office/powerpoint/2010/main" val="109207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0E8441-F00C-A242-A2D7-7C404CA243C7}"/>
              </a:ext>
            </a:extLst>
          </p:cNvPr>
          <p:cNvSpPr/>
          <p:nvPr/>
        </p:nvSpPr>
        <p:spPr>
          <a:xfrm>
            <a:off x="431041" y="164192"/>
            <a:ext cx="11220159" cy="82513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33D63-131E-F546-B57B-28D103586560}"/>
              </a:ext>
            </a:extLst>
          </p:cNvPr>
          <p:cNvSpPr/>
          <p:nvPr/>
        </p:nvSpPr>
        <p:spPr>
          <a:xfrm>
            <a:off x="382369" y="1399957"/>
            <a:ext cx="11374201" cy="34892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A271E1-459C-BA40-BD1C-A01B42986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0"/>
          <a:stretch/>
        </p:blipFill>
        <p:spPr>
          <a:xfrm>
            <a:off x="555770" y="1544223"/>
            <a:ext cx="11060841" cy="318935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1904A7-D80A-6148-802E-06C52F9BD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488" y="6045388"/>
            <a:ext cx="2259768" cy="69660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5B2EAB-48A4-4849-8A7E-68833DB050A6}"/>
              </a:ext>
            </a:extLst>
          </p:cNvPr>
          <p:cNvSpPr txBox="1">
            <a:spLocks/>
          </p:cNvSpPr>
          <p:nvPr/>
        </p:nvSpPr>
        <p:spPr>
          <a:xfrm>
            <a:off x="539048" y="5192843"/>
            <a:ext cx="11060841" cy="120085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Species of sponge that is a current focus of research in the Lavrov Lab</a:t>
            </a:r>
          </a:p>
          <a:p>
            <a:r>
              <a:rPr lang="en-US" dirty="0"/>
              <a:t>Previous research showed high rates of sequence evolution for </a:t>
            </a:r>
            <a:r>
              <a:rPr lang="en-US" i="1" dirty="0" err="1"/>
              <a:t>Niphates</a:t>
            </a:r>
            <a:r>
              <a:rPr lang="en-US" i="1" dirty="0"/>
              <a:t> </a:t>
            </a:r>
            <a:r>
              <a:rPr lang="en-US" i="1" dirty="0" err="1"/>
              <a:t>erecta</a:t>
            </a:r>
            <a:r>
              <a:rPr lang="en-US" i="1" dirty="0"/>
              <a:t>, </a:t>
            </a:r>
            <a:r>
              <a:rPr lang="en-US" dirty="0"/>
              <a:t>but no analysis exists for </a:t>
            </a:r>
            <a:r>
              <a:rPr lang="en-US" i="1" dirty="0" err="1"/>
              <a:t>Niphates</a:t>
            </a:r>
            <a:r>
              <a:rPr lang="en-US" i="1" dirty="0"/>
              <a:t> digitalis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120C49-1AC4-4F44-AB49-B33AD6D9954A}"/>
              </a:ext>
            </a:extLst>
          </p:cNvPr>
          <p:cNvSpPr txBox="1">
            <a:spLocks/>
          </p:cNvSpPr>
          <p:nvPr/>
        </p:nvSpPr>
        <p:spPr>
          <a:xfrm>
            <a:off x="3620670" y="243809"/>
            <a:ext cx="4950660" cy="80792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Niphates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Erecta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FC2D3-2EB5-A146-9698-AF08C7B1ACBA}"/>
              </a:ext>
            </a:extLst>
          </p:cNvPr>
          <p:cNvSpPr/>
          <p:nvPr/>
        </p:nvSpPr>
        <p:spPr>
          <a:xfrm>
            <a:off x="535431" y="164192"/>
            <a:ext cx="11220159" cy="82513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2C8BF-92C8-8648-A202-05CF4E6C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33" y="164192"/>
            <a:ext cx="4513932" cy="807922"/>
          </a:xfrm>
        </p:spPr>
        <p:txBody>
          <a:bodyPr>
            <a:normAutofit/>
          </a:bodyPr>
          <a:lstStyle/>
          <a:p>
            <a:pPr algn="l"/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Niphates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erecta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A51C-63E8-BB42-BA1F-E195E6575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31" y="1136241"/>
            <a:ext cx="11220159" cy="1742163"/>
          </a:xfrm>
        </p:spPr>
        <p:txBody>
          <a:bodyPr>
            <a:normAutofit/>
          </a:bodyPr>
          <a:lstStyle/>
          <a:p>
            <a:r>
              <a:rPr lang="en-US" sz="2000" dirty="0"/>
              <a:t>Extensive DNA insertions in </a:t>
            </a:r>
            <a:r>
              <a:rPr lang="en-US" sz="2000" i="1" dirty="0"/>
              <a:t>N. </a:t>
            </a:r>
            <a:r>
              <a:rPr lang="en-US" sz="2000" i="1" dirty="0" err="1"/>
              <a:t>erecta</a:t>
            </a:r>
            <a:r>
              <a:rPr lang="en-US" sz="2000" i="1" dirty="0"/>
              <a:t> </a:t>
            </a:r>
            <a:r>
              <a:rPr lang="en-US" sz="2000" dirty="0"/>
              <a:t>mitochondrial genome when compared to other species</a:t>
            </a:r>
          </a:p>
          <a:p>
            <a:r>
              <a:rPr lang="en-US" sz="2000" dirty="0"/>
              <a:t>Insertions appear in both coding and non-coding regions and in-frame and out-of-frame</a:t>
            </a:r>
          </a:p>
          <a:p>
            <a:r>
              <a:rPr lang="en-US" sz="2000" dirty="0"/>
              <a:t>Unknown if they are transcribed and translated, or cut out during mRNA editing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AD3A6A-C08A-2A4A-92D4-248A84C5D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3" t="15884" r="8163"/>
          <a:stretch/>
        </p:blipFill>
        <p:spPr>
          <a:xfrm>
            <a:off x="535430" y="3090794"/>
            <a:ext cx="11220159" cy="1366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010FED-466C-9246-B1F1-601566DA7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038"/>
          <a:stretch/>
        </p:blipFill>
        <p:spPr>
          <a:xfrm>
            <a:off x="1823158" y="4669709"/>
            <a:ext cx="8545683" cy="9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5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543775-90EF-C141-A45D-AEF9404BD88A}"/>
              </a:ext>
            </a:extLst>
          </p:cNvPr>
          <p:cNvSpPr/>
          <p:nvPr/>
        </p:nvSpPr>
        <p:spPr>
          <a:xfrm>
            <a:off x="485920" y="149655"/>
            <a:ext cx="11220159" cy="82513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9840-5175-E746-85AF-C6E429E61375}"/>
              </a:ext>
            </a:extLst>
          </p:cNvPr>
          <p:cNvSpPr txBox="1">
            <a:spLocks/>
          </p:cNvSpPr>
          <p:nvPr/>
        </p:nvSpPr>
        <p:spPr>
          <a:xfrm>
            <a:off x="664268" y="1526874"/>
            <a:ext cx="11041811" cy="488105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/>
              <a:t>Validate the previously seen long branches and high rates of sequence evolution in </a:t>
            </a:r>
            <a:r>
              <a:rPr lang="en-US" sz="2800" i="1" dirty="0"/>
              <a:t>N. </a:t>
            </a:r>
            <a:r>
              <a:rPr lang="en-US" sz="2800" i="1" dirty="0" err="1"/>
              <a:t>erecta</a:t>
            </a:r>
            <a:endParaRPr lang="en-US" sz="2800" i="1" dirty="0"/>
          </a:p>
          <a:p>
            <a:pPr marL="342900" indent="-342900">
              <a:buFont typeface="+mj-lt"/>
              <a:buAutoNum type="arabicPeriod"/>
            </a:pPr>
            <a:endParaRPr lang="en-US" sz="2800" i="1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  See if </a:t>
            </a:r>
            <a:r>
              <a:rPr lang="en-US" sz="2800" i="1" dirty="0"/>
              <a:t>N. digitalis </a:t>
            </a:r>
            <a:r>
              <a:rPr lang="en-US" sz="2800" dirty="0"/>
              <a:t>follows the same phylogenetic patterns as seen in             </a:t>
            </a:r>
            <a:r>
              <a:rPr lang="en-US" sz="2800" i="1" dirty="0"/>
              <a:t>N. </a:t>
            </a:r>
            <a:r>
              <a:rPr lang="en-US" sz="2800" i="1" dirty="0" err="1"/>
              <a:t>erecta</a:t>
            </a:r>
            <a:endParaRPr lang="en-US" sz="2800" i="1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  Evaluate the impact of insertions on tree building and phylogenetic analysis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695454-8AAC-8F4D-95A2-B159B70F1776}"/>
              </a:ext>
            </a:extLst>
          </p:cNvPr>
          <p:cNvSpPr txBox="1">
            <a:spLocks/>
          </p:cNvSpPr>
          <p:nvPr/>
        </p:nvSpPr>
        <p:spPr>
          <a:xfrm>
            <a:off x="5207338" y="217162"/>
            <a:ext cx="2107862" cy="7246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64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FB626FF-0F5E-7D4F-BAD7-F46FC298A9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156895"/>
              </p:ext>
            </p:extLst>
          </p:nvPr>
        </p:nvGraphicFramePr>
        <p:xfrm>
          <a:off x="689845" y="1199072"/>
          <a:ext cx="4835331" cy="5233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549CFF2-11C2-3344-8BF0-067875066FC8}"/>
              </a:ext>
            </a:extLst>
          </p:cNvPr>
          <p:cNvSpPr/>
          <p:nvPr/>
        </p:nvSpPr>
        <p:spPr>
          <a:xfrm>
            <a:off x="431041" y="164192"/>
            <a:ext cx="11220159" cy="82513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3BEC44-4B35-AA48-970F-37DD0E899F8D}"/>
              </a:ext>
            </a:extLst>
          </p:cNvPr>
          <p:cNvSpPr txBox="1">
            <a:spLocks/>
          </p:cNvSpPr>
          <p:nvPr/>
        </p:nvSpPr>
        <p:spPr>
          <a:xfrm>
            <a:off x="4826759" y="235873"/>
            <a:ext cx="2538482" cy="80792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9B8B4-3E89-C141-9A14-C0B1F4DC8F12}"/>
              </a:ext>
            </a:extLst>
          </p:cNvPr>
          <p:cNvSpPr txBox="1"/>
          <p:nvPr/>
        </p:nvSpPr>
        <p:spPr>
          <a:xfrm>
            <a:off x="6041120" y="1920895"/>
            <a:ext cx="535439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Model Selection for Partitions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P1 (</a:t>
            </a:r>
            <a:r>
              <a:rPr lang="en-US" sz="2400" i="1" dirty="0" err="1"/>
              <a:t>rnl</a:t>
            </a:r>
            <a:r>
              <a:rPr lang="en-US" sz="2400" dirty="0"/>
              <a:t>) – GTR+G4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P2 (</a:t>
            </a:r>
            <a:r>
              <a:rPr lang="en-US" sz="2400" i="1" dirty="0" err="1"/>
              <a:t>rns</a:t>
            </a:r>
            <a:r>
              <a:rPr lang="en-US" sz="2400" dirty="0"/>
              <a:t>) – GTR+G4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P3 (</a:t>
            </a:r>
            <a:r>
              <a:rPr lang="en-US" sz="2400" i="1" dirty="0"/>
              <a:t>cob</a:t>
            </a:r>
            <a:r>
              <a:rPr lang="en-US" sz="2400" dirty="0"/>
              <a:t>) – GTR+I+G4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P4 (</a:t>
            </a:r>
            <a:r>
              <a:rPr lang="en-US" sz="2400" i="1" dirty="0"/>
              <a:t>cox1</a:t>
            </a:r>
            <a:r>
              <a:rPr lang="en-US" sz="2400" dirty="0"/>
              <a:t>) - HKY+I+G4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P5 (</a:t>
            </a:r>
            <a:r>
              <a:rPr lang="en-US" sz="2400" i="1" dirty="0"/>
              <a:t>cox2</a:t>
            </a:r>
            <a:r>
              <a:rPr lang="en-US" sz="2400" dirty="0"/>
              <a:t>) – HKY+I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P6 (</a:t>
            </a:r>
            <a:r>
              <a:rPr lang="en-US" sz="2400" i="1" dirty="0"/>
              <a:t>cox3</a:t>
            </a:r>
            <a:r>
              <a:rPr lang="en-US" sz="2400" dirty="0"/>
              <a:t>) - HKY+G4</a:t>
            </a:r>
          </a:p>
        </p:txBody>
      </p:sp>
    </p:spTree>
    <p:extLst>
      <p:ext uri="{BB962C8B-B14F-4D97-AF65-F5344CB8AC3E}">
        <p14:creationId xmlns:p14="http://schemas.microsoft.com/office/powerpoint/2010/main" val="23646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A3DC19-09CC-AA4E-B6B1-4F6031DF5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388" y="1578616"/>
            <a:ext cx="5515812" cy="4254148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C5F7BE-B843-FD4C-A562-836B8285C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7" y="1578616"/>
            <a:ext cx="5406168" cy="42541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49CFF2-11C2-3344-8BF0-067875066FC8}"/>
              </a:ext>
            </a:extLst>
          </p:cNvPr>
          <p:cNvSpPr/>
          <p:nvPr/>
        </p:nvSpPr>
        <p:spPr>
          <a:xfrm>
            <a:off x="431041" y="164192"/>
            <a:ext cx="11220159" cy="82513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3BEC44-4B35-AA48-970F-37DD0E899F8D}"/>
              </a:ext>
            </a:extLst>
          </p:cNvPr>
          <p:cNvSpPr txBox="1">
            <a:spLocks/>
          </p:cNvSpPr>
          <p:nvPr/>
        </p:nvSpPr>
        <p:spPr>
          <a:xfrm>
            <a:off x="4826759" y="235873"/>
            <a:ext cx="2538482" cy="80792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295AA-9401-3D40-9E80-9B7D60A0518B}"/>
              </a:ext>
            </a:extLst>
          </p:cNvPr>
          <p:cNvSpPr txBox="1"/>
          <p:nvPr/>
        </p:nvSpPr>
        <p:spPr>
          <a:xfrm>
            <a:off x="6096000" y="1174796"/>
            <a:ext cx="55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Likelihood Tree – No Insertions - Bootstraps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23F4D-B043-FF4D-96C1-610B73C38B4D}"/>
              </a:ext>
            </a:extLst>
          </p:cNvPr>
          <p:cNvSpPr txBox="1"/>
          <p:nvPr/>
        </p:nvSpPr>
        <p:spPr>
          <a:xfrm>
            <a:off x="431041" y="1171284"/>
            <a:ext cx="49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Likelihood Tree – Insertions - Bootstraps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8C9048-0AB4-0145-8938-04E8DCC4B3B8}"/>
              </a:ext>
            </a:extLst>
          </p:cNvPr>
          <p:cNvSpPr txBox="1"/>
          <p:nvPr/>
        </p:nvSpPr>
        <p:spPr>
          <a:xfrm>
            <a:off x="0" y="6488668"/>
            <a:ext cx="397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Trees viewed via </a:t>
            </a:r>
            <a:r>
              <a:rPr lang="en-US" dirty="0" err="1"/>
              <a:t>FigTree</a:t>
            </a:r>
            <a:r>
              <a:rPr lang="en-US" dirty="0"/>
              <a:t> v1.4.4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28BDB-D70C-7F4C-A1AD-3D2EE4E4861B}"/>
              </a:ext>
            </a:extLst>
          </p:cNvPr>
          <p:cNvSpPr txBox="1"/>
          <p:nvPr/>
        </p:nvSpPr>
        <p:spPr>
          <a:xfrm>
            <a:off x="3763084" y="4971607"/>
            <a:ext cx="227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Final Likelihood: -35782.36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88E767-DA18-1B43-8384-4FE9E234A659}"/>
              </a:ext>
            </a:extLst>
          </p:cNvPr>
          <p:cNvSpPr txBox="1"/>
          <p:nvPr/>
        </p:nvSpPr>
        <p:spPr>
          <a:xfrm>
            <a:off x="9373164" y="4971607"/>
            <a:ext cx="227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Final Likelihood: -32868.604 </a:t>
            </a:r>
          </a:p>
        </p:txBody>
      </p:sp>
    </p:spTree>
    <p:extLst>
      <p:ext uri="{BB962C8B-B14F-4D97-AF65-F5344CB8AC3E}">
        <p14:creationId xmlns:p14="http://schemas.microsoft.com/office/powerpoint/2010/main" val="74858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49CFF2-11C2-3344-8BF0-067875066FC8}"/>
              </a:ext>
            </a:extLst>
          </p:cNvPr>
          <p:cNvSpPr/>
          <p:nvPr/>
        </p:nvSpPr>
        <p:spPr>
          <a:xfrm>
            <a:off x="431041" y="164192"/>
            <a:ext cx="11220159" cy="82513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3BEC44-4B35-AA48-970F-37DD0E899F8D}"/>
              </a:ext>
            </a:extLst>
          </p:cNvPr>
          <p:cNvSpPr txBox="1">
            <a:spLocks/>
          </p:cNvSpPr>
          <p:nvPr/>
        </p:nvSpPr>
        <p:spPr>
          <a:xfrm>
            <a:off x="4468604" y="270625"/>
            <a:ext cx="3333568" cy="80792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CB32FA-20C6-0E4A-BB61-26CF3D70EBEF}"/>
              </a:ext>
            </a:extLst>
          </p:cNvPr>
          <p:cNvSpPr txBox="1">
            <a:spLocks/>
          </p:cNvSpPr>
          <p:nvPr/>
        </p:nvSpPr>
        <p:spPr>
          <a:xfrm>
            <a:off x="431041" y="1540728"/>
            <a:ext cx="11041811" cy="488105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Insertions vs no insertions made no difference in model selection</a:t>
            </a:r>
          </a:p>
          <a:p>
            <a:r>
              <a:rPr lang="en-US" sz="2800" dirty="0"/>
              <a:t>Insertions vs no insertions made no difference in tree topology, and only minimum difference in branch length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i="1" dirty="0" err="1"/>
              <a:t>Niphates</a:t>
            </a:r>
            <a:r>
              <a:rPr lang="en-US" sz="2800" i="1" dirty="0"/>
              <a:t> digitalis </a:t>
            </a:r>
            <a:r>
              <a:rPr lang="en-US" sz="2800" dirty="0"/>
              <a:t>– despite no insertions – showed greater branch length and rate of sequence evolution as compared to </a:t>
            </a:r>
            <a:r>
              <a:rPr lang="en-US" sz="2800" i="1" dirty="0" err="1"/>
              <a:t>Niphates</a:t>
            </a:r>
            <a:r>
              <a:rPr lang="en-US" sz="2800" i="1" dirty="0"/>
              <a:t> </a:t>
            </a:r>
            <a:r>
              <a:rPr lang="en-US" sz="2800" i="1" dirty="0" err="1"/>
              <a:t>erecta</a:t>
            </a:r>
            <a:endParaRPr lang="en-US" sz="2800" i="1" dirty="0"/>
          </a:p>
          <a:p>
            <a:r>
              <a:rPr lang="en-US" sz="2800" dirty="0"/>
              <a:t>Close relationship of </a:t>
            </a:r>
            <a:r>
              <a:rPr lang="en-US" sz="2800" i="1" dirty="0"/>
              <a:t>N. digitalis </a:t>
            </a:r>
            <a:r>
              <a:rPr lang="en-US" sz="2800" dirty="0"/>
              <a:t>to </a:t>
            </a:r>
            <a:r>
              <a:rPr lang="en-US" sz="2800" i="1" dirty="0"/>
              <a:t>N. </a:t>
            </a:r>
            <a:r>
              <a:rPr lang="en-US" sz="2800" i="1" dirty="0" err="1"/>
              <a:t>erecta</a:t>
            </a:r>
            <a:r>
              <a:rPr lang="en-US" sz="2800" i="1" dirty="0"/>
              <a:t> </a:t>
            </a:r>
            <a:r>
              <a:rPr lang="en-US" sz="2800" dirty="0"/>
              <a:t>suggests insertions are either newly gained in </a:t>
            </a:r>
            <a:r>
              <a:rPr lang="en-US" sz="2800" i="1" dirty="0"/>
              <a:t>N. </a:t>
            </a:r>
            <a:r>
              <a:rPr lang="en-US" sz="2800" i="1" dirty="0" err="1"/>
              <a:t>erecta</a:t>
            </a:r>
            <a:r>
              <a:rPr lang="en-US" sz="2800" i="1" dirty="0"/>
              <a:t> </a:t>
            </a:r>
            <a:r>
              <a:rPr lang="en-US" sz="2800" dirty="0"/>
              <a:t>or newly lost in </a:t>
            </a:r>
            <a:r>
              <a:rPr lang="en-US" sz="2800" i="1" dirty="0"/>
              <a:t>N. digitalis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8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87B76-568C-8741-9EC2-26D94B305CB2}"/>
              </a:ext>
            </a:extLst>
          </p:cNvPr>
          <p:cNvSpPr txBox="1"/>
          <p:nvPr/>
        </p:nvSpPr>
        <p:spPr>
          <a:xfrm>
            <a:off x="4412672" y="2505670"/>
            <a:ext cx="3366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30339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1759</TotalTime>
  <Words>364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Phylogenetic analysis of Two niphates Species</vt:lpstr>
      <vt:lpstr>PowerPoint Presentation</vt:lpstr>
      <vt:lpstr>Niphates erecta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DNA insertions on phylogenetic analysis of Niphates</dc:title>
  <dc:creator>Polomsky, Merritt C [EEOB]</dc:creator>
  <cp:lastModifiedBy>Polomsky, Merritt C [EEOB]</cp:lastModifiedBy>
  <cp:revision>30</cp:revision>
  <dcterms:created xsi:type="dcterms:W3CDTF">2020-04-27T17:17:54Z</dcterms:created>
  <dcterms:modified xsi:type="dcterms:W3CDTF">2020-04-30T15:30:11Z</dcterms:modified>
</cp:coreProperties>
</file>