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7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6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7"/>
    <a:srgbClr val="2B2094"/>
    <a:srgbClr val="180D7D"/>
    <a:srgbClr val="4E3DEB"/>
    <a:srgbClr val="1C9CB6"/>
    <a:srgbClr val="AFB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AB31F18-96B2-4184-94AA-9B3E76622551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9B0C026-13C6-4AE4-B53D-84E00C1E32F6}" type="slidenum">
              <a:rPr lang="fr-FR" smtClean="0"/>
              <a:t>‹#›</a:t>
            </a:fld>
            <a:endParaRPr lang="fr-FR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8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1F18-96B2-4184-94AA-9B3E76622551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C026-13C6-4AE4-B53D-84E00C1E32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88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AB31F18-96B2-4184-94AA-9B3E76622551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9B0C026-13C6-4AE4-B53D-84E00C1E32F6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4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1F18-96B2-4184-94AA-9B3E76622551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C026-13C6-4AE4-B53D-84E00C1E32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4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B31F18-96B2-4184-94AA-9B3E76622551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B0C026-13C6-4AE4-B53D-84E00C1E32F6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29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1F18-96B2-4184-94AA-9B3E76622551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C026-13C6-4AE4-B53D-84E00C1E32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5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1F18-96B2-4184-94AA-9B3E76622551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C026-13C6-4AE4-B53D-84E00C1E32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28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1F18-96B2-4184-94AA-9B3E76622551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C026-13C6-4AE4-B53D-84E00C1E32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28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1F18-96B2-4184-94AA-9B3E76622551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C026-13C6-4AE4-B53D-84E00C1E32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54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AB31F18-96B2-4184-94AA-9B3E76622551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9B0C026-13C6-4AE4-B53D-84E00C1E32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90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AB31F18-96B2-4184-94AA-9B3E76622551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9B0C026-13C6-4AE4-B53D-84E00C1E32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5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AB31F18-96B2-4184-94AA-9B3E76622551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9B0C026-13C6-4AE4-B53D-84E00C1E32F6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pinfo.com/cours/2GRA/chapitres/06-recherche-flot-maximum-reseau-transport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A44E2-3F74-4EFF-884C-D69C1070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0207" y="1023868"/>
            <a:ext cx="3884223" cy="1876988"/>
          </a:xfrm>
        </p:spPr>
        <p:txBody>
          <a:bodyPr>
            <a:normAutofit/>
          </a:bodyPr>
          <a:lstStyle/>
          <a:p>
            <a:pPr algn="ctr"/>
            <a:r>
              <a:rPr lang="en-GB" sz="4800" dirty="0" err="1"/>
              <a:t>Flot</a:t>
            </a:r>
            <a:r>
              <a:rPr lang="en-GB" sz="4800" dirty="0"/>
              <a:t> maximum</a:t>
            </a:r>
            <a:endParaRPr lang="fr-FR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76F1CD-18F8-48AC-9909-66DB9FA0B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3100552"/>
            <a:ext cx="3793678" cy="288258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</a:t>
            </a:r>
            <a:r>
              <a:rPr lang="fr-FR" b="1" dirty="0" err="1"/>
              <a:t>ealisé</a:t>
            </a:r>
            <a:r>
              <a:rPr lang="fr-FR" b="1" dirty="0"/>
              <a:t> par: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/>
              <a:t>Cherifi</a:t>
            </a:r>
            <a:r>
              <a:rPr lang="fr-FR" dirty="0"/>
              <a:t> Asma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/>
              <a:t>Merrouche</a:t>
            </a:r>
            <a:r>
              <a:rPr lang="fr-FR" dirty="0"/>
              <a:t> Sarah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/>
              <a:t>Ladjal</a:t>
            </a:r>
            <a:r>
              <a:rPr lang="fr-FR" dirty="0"/>
              <a:t> Sarah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Amara Imane</a:t>
            </a:r>
          </a:p>
        </p:txBody>
      </p:sp>
    </p:spTree>
    <p:extLst>
      <p:ext uri="{BB962C8B-B14F-4D97-AF65-F5344CB8AC3E}">
        <p14:creationId xmlns:p14="http://schemas.microsoft.com/office/powerpoint/2010/main" val="3425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51EDC-AC24-4BAA-B964-780D3FCFAE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9350" y="115888"/>
            <a:ext cx="11042650" cy="1114425"/>
          </a:xfrm>
        </p:spPr>
        <p:txBody>
          <a:bodyPr/>
          <a:lstStyle/>
          <a:p>
            <a:r>
              <a:rPr lang="en-GB" dirty="0" err="1"/>
              <a:t>Exemple</a:t>
            </a:r>
            <a:r>
              <a:rPr lang="en-GB" dirty="0"/>
              <a:t> </a:t>
            </a:r>
            <a:r>
              <a:rPr lang="en-GB" dirty="0" err="1"/>
              <a:t>d’application</a:t>
            </a:r>
            <a:r>
              <a:rPr lang="en-GB" dirty="0"/>
              <a:t> de </a:t>
            </a:r>
            <a:r>
              <a:rPr lang="en-GB" dirty="0" err="1"/>
              <a:t>l’algorithme</a:t>
            </a:r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18CF742-3FF7-4A8C-A73C-3C7E8AA2E181}"/>
              </a:ext>
            </a:extLst>
          </p:cNvPr>
          <p:cNvSpPr/>
          <p:nvPr/>
        </p:nvSpPr>
        <p:spPr>
          <a:xfrm>
            <a:off x="289026" y="2275490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8180F446-01A7-424D-AD63-C03F44262BAA}"/>
              </a:ext>
            </a:extLst>
          </p:cNvPr>
          <p:cNvSpPr/>
          <p:nvPr/>
        </p:nvSpPr>
        <p:spPr>
          <a:xfrm>
            <a:off x="1324302" y="3011524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A50F38C-882C-4F90-AEBC-D7DFD51BFFD5}"/>
              </a:ext>
            </a:extLst>
          </p:cNvPr>
          <p:cNvSpPr/>
          <p:nvPr/>
        </p:nvSpPr>
        <p:spPr>
          <a:xfrm>
            <a:off x="3170525" y="3026696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56A31D0-9EDE-43C9-95AB-C84E5BA3A589}"/>
              </a:ext>
            </a:extLst>
          </p:cNvPr>
          <p:cNvSpPr/>
          <p:nvPr/>
        </p:nvSpPr>
        <p:spPr>
          <a:xfrm>
            <a:off x="3217494" y="1484310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DA26AB0-44F7-4DF1-8B47-B9BD0468F0A4}"/>
              </a:ext>
            </a:extLst>
          </p:cNvPr>
          <p:cNvSpPr/>
          <p:nvPr/>
        </p:nvSpPr>
        <p:spPr>
          <a:xfrm>
            <a:off x="1429355" y="1488994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F67FD0BE-33E3-488E-B02E-F1B77FCC33D9}"/>
              </a:ext>
            </a:extLst>
          </p:cNvPr>
          <p:cNvSpPr/>
          <p:nvPr/>
        </p:nvSpPr>
        <p:spPr>
          <a:xfrm>
            <a:off x="4351383" y="2263280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88E304F-1133-4203-AFC0-8F58ADDB4978}"/>
              </a:ext>
            </a:extLst>
          </p:cNvPr>
          <p:cNvCxnSpPr>
            <a:cxnSpLocks/>
            <a:stCxn id="4" idx="7"/>
            <a:endCxn id="9" idx="2"/>
          </p:cNvCxnSpPr>
          <p:nvPr/>
        </p:nvCxnSpPr>
        <p:spPr>
          <a:xfrm flipV="1">
            <a:off x="629929" y="1720222"/>
            <a:ext cx="799426" cy="62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15C36F3-1837-46C5-9C38-A6C4F939A3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1828748" y="1715538"/>
            <a:ext cx="1388746" cy="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71DF6E2-0396-4B38-B030-A6EF5C260D88}"/>
              </a:ext>
            </a:extLst>
          </p:cNvPr>
          <p:cNvSpPr txBox="1"/>
          <p:nvPr/>
        </p:nvSpPr>
        <p:spPr>
          <a:xfrm>
            <a:off x="488722" y="166502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[0,16]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C7E5EC9-1B6C-4AB4-8634-D21CCA9CA721}"/>
              </a:ext>
            </a:extLst>
          </p:cNvPr>
          <p:cNvSpPr txBox="1"/>
          <p:nvPr/>
        </p:nvSpPr>
        <p:spPr>
          <a:xfrm>
            <a:off x="2115820" y="136999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[0,12]</a:t>
            </a:r>
            <a:endParaRPr lang="fr-F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250E8AEC-9808-42B7-AD63-A1387DAD15EC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629929" y="2670221"/>
            <a:ext cx="694373" cy="572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70CC53A8-55A1-4379-816C-0F6E2790AEB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723695" y="3242752"/>
            <a:ext cx="1446830" cy="1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A5C5B16-6D09-4748-A3B7-39F8FB99137C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3511428" y="2658011"/>
            <a:ext cx="898445" cy="43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8D6860C9-0022-40A8-B87E-FA7F3B2EE89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3616887" y="1715538"/>
            <a:ext cx="792986" cy="61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A04AE7B2-CEE3-4096-84BB-16830CFED723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 flipH="1">
            <a:off x="1523999" y="1951450"/>
            <a:ext cx="105053" cy="106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45AEE88F-1773-4DF5-AED5-9781276B0D6D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1665205" y="1879041"/>
            <a:ext cx="1610779" cy="120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DCA4E177-A919-47C3-A4B0-68357722959C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370222" y="1946766"/>
            <a:ext cx="46969" cy="10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B9504A-B2DA-457B-A51D-15DA1D540DB0}"/>
              </a:ext>
            </a:extLst>
          </p:cNvPr>
          <p:cNvSpPr txBox="1"/>
          <p:nvPr/>
        </p:nvSpPr>
        <p:spPr>
          <a:xfrm>
            <a:off x="2106701" y="340142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[0,14]</a:t>
            </a:r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CC51471-4544-47C1-86E2-D0415E8FE0A4}"/>
              </a:ext>
            </a:extLst>
          </p:cNvPr>
          <p:cNvSpPr txBox="1"/>
          <p:nvPr/>
        </p:nvSpPr>
        <p:spPr>
          <a:xfrm>
            <a:off x="347515" y="304961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[0,13]</a:t>
            </a:r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A5C17BE-E0C0-424E-A3BC-C35AEF9111AF}"/>
              </a:ext>
            </a:extLst>
          </p:cNvPr>
          <p:cNvSpPr txBox="1"/>
          <p:nvPr/>
        </p:nvSpPr>
        <p:spPr>
          <a:xfrm>
            <a:off x="3816584" y="171102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[0,20]</a:t>
            </a:r>
            <a:endParaRPr lang="fr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28789BB-8FCF-42CF-95DF-A2914A5349C6}"/>
              </a:ext>
            </a:extLst>
          </p:cNvPr>
          <p:cNvSpPr txBox="1"/>
          <p:nvPr/>
        </p:nvSpPr>
        <p:spPr>
          <a:xfrm>
            <a:off x="3863853" y="301310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[0,4]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D3D8DB3-17D3-4B6C-96C4-0EA2692F3848}"/>
              </a:ext>
            </a:extLst>
          </p:cNvPr>
          <p:cNvSpPr txBox="1"/>
          <p:nvPr/>
        </p:nvSpPr>
        <p:spPr>
          <a:xfrm>
            <a:off x="3375801" y="24608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[0,7]</a:t>
            </a:r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6911D28-0B71-41F5-A9E1-825CED2E972C}"/>
              </a:ext>
            </a:extLst>
          </p:cNvPr>
          <p:cNvSpPr txBox="1"/>
          <p:nvPr/>
        </p:nvSpPr>
        <p:spPr>
          <a:xfrm>
            <a:off x="1481269" y="234321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[0,6]</a:t>
            </a:r>
            <a:endParaRPr lang="fr-F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A4B133E-E2B6-4F85-8E91-67766776F035}"/>
              </a:ext>
            </a:extLst>
          </p:cNvPr>
          <p:cNvSpPr txBox="1"/>
          <p:nvPr/>
        </p:nvSpPr>
        <p:spPr>
          <a:xfrm>
            <a:off x="2419286" y="26455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[0,9]</a:t>
            </a:r>
            <a:endParaRPr lang="fr-F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F92FD78-B736-400E-A0A9-296C5FDF3938}"/>
              </a:ext>
            </a:extLst>
          </p:cNvPr>
          <p:cNvSpPr txBox="1"/>
          <p:nvPr/>
        </p:nvSpPr>
        <p:spPr>
          <a:xfrm>
            <a:off x="1481269" y="11479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endParaRPr lang="fr-FR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C345293-DFB7-49B6-86A3-FDE2DF01C40A}"/>
              </a:ext>
            </a:extLst>
          </p:cNvPr>
          <p:cNvSpPr txBox="1"/>
          <p:nvPr/>
        </p:nvSpPr>
        <p:spPr>
          <a:xfrm>
            <a:off x="43946" y="235018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endParaRPr lang="fr-FR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415C431-84BA-42EB-BD6F-095C4BB1D2D1}"/>
              </a:ext>
            </a:extLst>
          </p:cNvPr>
          <p:cNvSpPr txBox="1"/>
          <p:nvPr/>
        </p:nvSpPr>
        <p:spPr>
          <a:xfrm>
            <a:off x="3279454" y="11055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fr-FR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A994965-132C-4B0F-BCB2-092C3A2DC893}"/>
              </a:ext>
            </a:extLst>
          </p:cNvPr>
          <p:cNvSpPr txBox="1"/>
          <p:nvPr/>
        </p:nvSpPr>
        <p:spPr>
          <a:xfrm>
            <a:off x="3192622" y="354548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endParaRPr lang="fr-FR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5F02DD1B-373B-4FC7-844F-727D647DE39E}"/>
              </a:ext>
            </a:extLst>
          </p:cNvPr>
          <p:cNvSpPr txBox="1"/>
          <p:nvPr/>
        </p:nvSpPr>
        <p:spPr>
          <a:xfrm>
            <a:off x="1353048" y="34951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endParaRPr lang="fr-FR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C520A30-835B-4429-B8D7-616843A7A5B7}"/>
              </a:ext>
            </a:extLst>
          </p:cNvPr>
          <p:cNvSpPr txBox="1"/>
          <p:nvPr/>
        </p:nvSpPr>
        <p:spPr>
          <a:xfrm>
            <a:off x="4750776" y="233100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endParaRPr lang="fr-FR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xmlns="" id="{D65B4363-D17C-4899-969C-1F4E34D3E7BF}"/>
              </a:ext>
            </a:extLst>
          </p:cNvPr>
          <p:cNvSpPr/>
          <p:nvPr/>
        </p:nvSpPr>
        <p:spPr>
          <a:xfrm>
            <a:off x="5663256" y="2257065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xmlns="" id="{EA5A1D43-72ED-4E11-95A3-338392D32415}"/>
              </a:ext>
            </a:extLst>
          </p:cNvPr>
          <p:cNvSpPr/>
          <p:nvPr/>
        </p:nvSpPr>
        <p:spPr>
          <a:xfrm>
            <a:off x="9182299" y="2984923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xmlns="" id="{B90A7F56-A9AE-43AB-BD4B-3064494F33C4}"/>
              </a:ext>
            </a:extLst>
          </p:cNvPr>
          <p:cNvSpPr/>
          <p:nvPr/>
        </p:nvSpPr>
        <p:spPr>
          <a:xfrm>
            <a:off x="9182300" y="1453661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xmlns="" id="{AEF4B20A-53C2-43E5-85DB-2C5A28FEE2AA}"/>
              </a:ext>
            </a:extLst>
          </p:cNvPr>
          <p:cNvSpPr/>
          <p:nvPr/>
        </p:nvSpPr>
        <p:spPr>
          <a:xfrm>
            <a:off x="6936683" y="2919982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xmlns="" id="{84C10575-479D-48FA-A8EB-502FF6A6BFBF}"/>
              </a:ext>
            </a:extLst>
          </p:cNvPr>
          <p:cNvSpPr/>
          <p:nvPr/>
        </p:nvSpPr>
        <p:spPr>
          <a:xfrm>
            <a:off x="6938274" y="1486652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xmlns="" id="{AEF8F419-8967-4E08-8E2F-F971F8097859}"/>
              </a:ext>
            </a:extLst>
          </p:cNvPr>
          <p:cNvSpPr/>
          <p:nvPr/>
        </p:nvSpPr>
        <p:spPr>
          <a:xfrm>
            <a:off x="10605629" y="2275490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344F7D3C-6E38-4BA8-9EA0-B603508B03F6}"/>
              </a:ext>
            </a:extLst>
          </p:cNvPr>
          <p:cNvCxnSpPr>
            <a:stCxn id="131" idx="7"/>
            <a:endCxn id="135" idx="2"/>
          </p:cNvCxnSpPr>
          <p:nvPr/>
        </p:nvCxnSpPr>
        <p:spPr>
          <a:xfrm flipV="1">
            <a:off x="6004159" y="1717880"/>
            <a:ext cx="934115" cy="60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xmlns="" id="{8892A459-7DCE-435B-9B01-4FD9D824023C}"/>
              </a:ext>
            </a:extLst>
          </p:cNvPr>
          <p:cNvCxnSpPr>
            <a:stCxn id="135" idx="6"/>
            <a:endCxn id="133" idx="2"/>
          </p:cNvCxnSpPr>
          <p:nvPr/>
        </p:nvCxnSpPr>
        <p:spPr>
          <a:xfrm flipV="1">
            <a:off x="7337667" y="1684889"/>
            <a:ext cx="1844633" cy="3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xmlns="" id="{E3E0683C-503A-4F98-B39F-28A350E67B98}"/>
              </a:ext>
            </a:extLst>
          </p:cNvPr>
          <p:cNvCxnSpPr>
            <a:stCxn id="131" idx="5"/>
            <a:endCxn id="134" idx="2"/>
          </p:cNvCxnSpPr>
          <p:nvPr/>
        </p:nvCxnSpPr>
        <p:spPr>
          <a:xfrm>
            <a:off x="6004159" y="2651796"/>
            <a:ext cx="932524" cy="49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xmlns="" id="{2002A297-AC4C-46BA-A678-F05B801FCDDE}"/>
              </a:ext>
            </a:extLst>
          </p:cNvPr>
          <p:cNvCxnSpPr>
            <a:stCxn id="134" idx="6"/>
            <a:endCxn id="132" idx="2"/>
          </p:cNvCxnSpPr>
          <p:nvPr/>
        </p:nvCxnSpPr>
        <p:spPr>
          <a:xfrm>
            <a:off x="7336076" y="3151210"/>
            <a:ext cx="1846223" cy="6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xmlns="" id="{C4A5CB84-990C-4322-83CE-4A53AAF321FD}"/>
              </a:ext>
            </a:extLst>
          </p:cNvPr>
          <p:cNvCxnSpPr>
            <a:stCxn id="132" idx="6"/>
            <a:endCxn id="136" idx="3"/>
          </p:cNvCxnSpPr>
          <p:nvPr/>
        </p:nvCxnSpPr>
        <p:spPr>
          <a:xfrm flipV="1">
            <a:off x="9581692" y="2670221"/>
            <a:ext cx="1082427" cy="54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xmlns="" id="{DA5B225D-CD7E-49DF-AF45-027288E0A53F}"/>
              </a:ext>
            </a:extLst>
          </p:cNvPr>
          <p:cNvCxnSpPr>
            <a:stCxn id="133" idx="6"/>
            <a:endCxn id="136" idx="1"/>
          </p:cNvCxnSpPr>
          <p:nvPr/>
        </p:nvCxnSpPr>
        <p:spPr>
          <a:xfrm>
            <a:off x="9581693" y="1684889"/>
            <a:ext cx="1082426" cy="65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xmlns="" id="{6F11A402-3A0A-4606-BF98-FD5B7087BC84}"/>
              </a:ext>
            </a:extLst>
          </p:cNvPr>
          <p:cNvCxnSpPr>
            <a:stCxn id="135" idx="4"/>
            <a:endCxn id="134" idx="0"/>
          </p:cNvCxnSpPr>
          <p:nvPr/>
        </p:nvCxnSpPr>
        <p:spPr>
          <a:xfrm flipH="1">
            <a:off x="7136380" y="1949108"/>
            <a:ext cx="1591" cy="97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xmlns="" id="{7205230F-07DE-4EB1-887B-C91D3A6E7D44}"/>
              </a:ext>
            </a:extLst>
          </p:cNvPr>
          <p:cNvCxnSpPr>
            <a:stCxn id="133" idx="3"/>
            <a:endCxn id="134" idx="7"/>
          </p:cNvCxnSpPr>
          <p:nvPr/>
        </p:nvCxnSpPr>
        <p:spPr>
          <a:xfrm flipH="1">
            <a:off x="7277586" y="1848392"/>
            <a:ext cx="1963204" cy="11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xmlns="" id="{2A1DCE80-20AF-43B3-A563-89EED5D6A47D}"/>
              </a:ext>
            </a:extLst>
          </p:cNvPr>
          <p:cNvCxnSpPr>
            <a:stCxn id="132" idx="0"/>
            <a:endCxn id="133" idx="4"/>
          </p:cNvCxnSpPr>
          <p:nvPr/>
        </p:nvCxnSpPr>
        <p:spPr>
          <a:xfrm flipV="1">
            <a:off x="9381996" y="1916117"/>
            <a:ext cx="1" cy="106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E796B45E-6C57-4152-B384-BF483652F0E6}"/>
              </a:ext>
            </a:extLst>
          </p:cNvPr>
          <p:cNvSpPr txBox="1"/>
          <p:nvPr/>
        </p:nvSpPr>
        <p:spPr>
          <a:xfrm>
            <a:off x="6147590" y="1731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  <a:endParaRPr lang="fr-FR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12286D44-1BB6-42EB-B4A2-1BA8DB4C8EE5}"/>
              </a:ext>
            </a:extLst>
          </p:cNvPr>
          <p:cNvSpPr txBox="1"/>
          <p:nvPr/>
        </p:nvSpPr>
        <p:spPr>
          <a:xfrm>
            <a:off x="8294608" y="2360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  <a:endParaRPr lang="fr-FR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1429E293-C8D1-48FF-A05A-FF73CF724D9E}"/>
              </a:ext>
            </a:extLst>
          </p:cNvPr>
          <p:cNvSpPr txBox="1"/>
          <p:nvPr/>
        </p:nvSpPr>
        <p:spPr>
          <a:xfrm>
            <a:off x="8085256" y="3289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  <a:endParaRPr lang="fr-FR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69E9A906-0186-474A-A3E0-C4709291D535}"/>
              </a:ext>
            </a:extLst>
          </p:cNvPr>
          <p:cNvSpPr txBox="1"/>
          <p:nvPr/>
        </p:nvSpPr>
        <p:spPr>
          <a:xfrm>
            <a:off x="8060345" y="13699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  <a:endParaRPr lang="fr-FR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9B0F6BCB-ED15-48ED-B850-608B23E78103}"/>
              </a:ext>
            </a:extLst>
          </p:cNvPr>
          <p:cNvSpPr txBox="1"/>
          <p:nvPr/>
        </p:nvSpPr>
        <p:spPr>
          <a:xfrm>
            <a:off x="6197850" y="29199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  <a:endParaRPr lang="fr-FR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23435453-6392-453C-A16D-F072EF69F353}"/>
              </a:ext>
            </a:extLst>
          </p:cNvPr>
          <p:cNvSpPr txBox="1"/>
          <p:nvPr/>
        </p:nvSpPr>
        <p:spPr>
          <a:xfrm>
            <a:off x="7118660" y="2202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  <a:endParaRPr lang="fr-FR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986BA8BA-1DDE-44A6-9AE8-46FE97920A29}"/>
              </a:ext>
            </a:extLst>
          </p:cNvPr>
          <p:cNvSpPr txBox="1"/>
          <p:nvPr/>
        </p:nvSpPr>
        <p:spPr>
          <a:xfrm>
            <a:off x="10011128" y="3013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fr-FR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44A8B26F-CC3D-414D-9BE0-8BD199C2F727}"/>
              </a:ext>
            </a:extLst>
          </p:cNvPr>
          <p:cNvSpPr txBox="1"/>
          <p:nvPr/>
        </p:nvSpPr>
        <p:spPr>
          <a:xfrm>
            <a:off x="10050309" y="16518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</a:t>
            </a:r>
            <a:endParaRPr lang="fr-FR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8211EF21-D9DE-4284-AF80-7CECD3FFBD97}"/>
              </a:ext>
            </a:extLst>
          </p:cNvPr>
          <p:cNvSpPr txBox="1"/>
          <p:nvPr/>
        </p:nvSpPr>
        <p:spPr>
          <a:xfrm>
            <a:off x="9430831" y="2311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endParaRPr lang="fr-FR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4D5DBFB1-D86F-4028-A061-EDE2F32AFE9D}"/>
              </a:ext>
            </a:extLst>
          </p:cNvPr>
          <p:cNvSpPr txBox="1"/>
          <p:nvPr/>
        </p:nvSpPr>
        <p:spPr>
          <a:xfrm>
            <a:off x="5298216" y="233061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endParaRPr lang="fr-FR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44B567E5-D665-4BF9-9EA4-D53FAF709F5B}"/>
              </a:ext>
            </a:extLst>
          </p:cNvPr>
          <p:cNvSpPr txBox="1"/>
          <p:nvPr/>
        </p:nvSpPr>
        <p:spPr>
          <a:xfrm>
            <a:off x="9244778" y="34189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endParaRPr lang="fr-FR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23E5C104-D0CA-42D7-A94F-7F3B5DDFBA8F}"/>
              </a:ext>
            </a:extLst>
          </p:cNvPr>
          <p:cNvSpPr txBox="1"/>
          <p:nvPr/>
        </p:nvSpPr>
        <p:spPr>
          <a:xfrm>
            <a:off x="6993249" y="33608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endParaRPr lang="fr-FR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59C7924F-A4FD-40DE-AE90-E78581470613}"/>
              </a:ext>
            </a:extLst>
          </p:cNvPr>
          <p:cNvSpPr txBox="1"/>
          <p:nvPr/>
        </p:nvSpPr>
        <p:spPr>
          <a:xfrm>
            <a:off x="6981443" y="11479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endParaRPr lang="fr-FR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93E50EC1-CC43-469F-82E5-C144FE00E398}"/>
              </a:ext>
            </a:extLst>
          </p:cNvPr>
          <p:cNvSpPr txBox="1"/>
          <p:nvPr/>
        </p:nvSpPr>
        <p:spPr>
          <a:xfrm>
            <a:off x="11005022" y="226608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endParaRPr lang="fr-FR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C9BCD56D-9EC2-419B-BDD9-10BFA0A3A304}"/>
              </a:ext>
            </a:extLst>
          </p:cNvPr>
          <p:cNvSpPr txBox="1"/>
          <p:nvPr/>
        </p:nvSpPr>
        <p:spPr>
          <a:xfrm>
            <a:off x="9240790" y="10967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fr-FR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xmlns="" id="{685B73ED-7684-41FD-BF6B-254E8E5D70B8}"/>
              </a:ext>
            </a:extLst>
          </p:cNvPr>
          <p:cNvSpPr/>
          <p:nvPr/>
        </p:nvSpPr>
        <p:spPr>
          <a:xfrm>
            <a:off x="289025" y="5146979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xmlns="" id="{BC155110-0DDC-441D-9CC2-193562C9E94F}"/>
              </a:ext>
            </a:extLst>
          </p:cNvPr>
          <p:cNvSpPr/>
          <p:nvPr/>
        </p:nvSpPr>
        <p:spPr>
          <a:xfrm>
            <a:off x="1376828" y="4313860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xmlns="" id="{4D1622BB-E315-4716-87B1-E8D6AB5D9534}"/>
              </a:ext>
            </a:extLst>
          </p:cNvPr>
          <p:cNvSpPr/>
          <p:nvPr/>
        </p:nvSpPr>
        <p:spPr>
          <a:xfrm>
            <a:off x="1341102" y="6078652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xmlns="" id="{927FE46E-C663-424D-AC8C-45B827121DF8}"/>
              </a:ext>
            </a:extLst>
          </p:cNvPr>
          <p:cNvSpPr/>
          <p:nvPr/>
        </p:nvSpPr>
        <p:spPr>
          <a:xfrm>
            <a:off x="3217494" y="6077584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xmlns="" id="{302C53F6-A010-4507-B09B-BDEE2796BE31}"/>
              </a:ext>
            </a:extLst>
          </p:cNvPr>
          <p:cNvSpPr/>
          <p:nvPr/>
        </p:nvSpPr>
        <p:spPr>
          <a:xfrm>
            <a:off x="3276947" y="4324237"/>
            <a:ext cx="339940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xmlns="" id="{D1C27603-D748-4EB1-8A7F-D5D76B9AAF87}"/>
              </a:ext>
            </a:extLst>
          </p:cNvPr>
          <p:cNvSpPr/>
          <p:nvPr/>
        </p:nvSpPr>
        <p:spPr>
          <a:xfrm>
            <a:off x="4351483" y="5146979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xmlns="" id="{09BBF09C-C4D5-48D6-AAFF-561FC3593A6A}"/>
              </a:ext>
            </a:extLst>
          </p:cNvPr>
          <p:cNvCxnSpPr>
            <a:stCxn id="182" idx="7"/>
            <a:endCxn id="183" idx="2"/>
          </p:cNvCxnSpPr>
          <p:nvPr/>
        </p:nvCxnSpPr>
        <p:spPr>
          <a:xfrm flipV="1">
            <a:off x="629928" y="4545088"/>
            <a:ext cx="746900" cy="66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xmlns="" id="{331F203C-5E42-46DD-A5EA-5DFA6713C512}"/>
              </a:ext>
            </a:extLst>
          </p:cNvPr>
          <p:cNvCxnSpPr>
            <a:cxnSpLocks/>
            <a:stCxn id="183" idx="6"/>
            <a:endCxn id="186" idx="2"/>
          </p:cNvCxnSpPr>
          <p:nvPr/>
        </p:nvCxnSpPr>
        <p:spPr>
          <a:xfrm>
            <a:off x="1776221" y="4545088"/>
            <a:ext cx="1500726" cy="1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xmlns="" id="{DA003814-3C83-4771-974C-4B1694D57644}"/>
              </a:ext>
            </a:extLst>
          </p:cNvPr>
          <p:cNvCxnSpPr>
            <a:cxnSpLocks/>
            <a:stCxn id="186" idx="6"/>
            <a:endCxn id="187" idx="1"/>
          </p:cNvCxnSpPr>
          <p:nvPr/>
        </p:nvCxnSpPr>
        <p:spPr>
          <a:xfrm>
            <a:off x="3616887" y="4555465"/>
            <a:ext cx="793086" cy="65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xmlns="" id="{A5B173BD-9FA1-460A-8C19-79DFB58503B1}"/>
              </a:ext>
            </a:extLst>
          </p:cNvPr>
          <p:cNvCxnSpPr>
            <a:stCxn id="182" idx="5"/>
            <a:endCxn id="184" idx="1"/>
          </p:cNvCxnSpPr>
          <p:nvPr/>
        </p:nvCxnSpPr>
        <p:spPr>
          <a:xfrm>
            <a:off x="629928" y="5541710"/>
            <a:ext cx="769664" cy="60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xmlns="" id="{7B2523B3-50A6-480B-9633-0578AB0FF286}"/>
              </a:ext>
            </a:extLst>
          </p:cNvPr>
          <p:cNvCxnSpPr>
            <a:stCxn id="184" idx="6"/>
            <a:endCxn id="185" idx="2"/>
          </p:cNvCxnSpPr>
          <p:nvPr/>
        </p:nvCxnSpPr>
        <p:spPr>
          <a:xfrm flipV="1">
            <a:off x="1740495" y="6308812"/>
            <a:ext cx="1476999" cy="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xmlns="" id="{1BE93A7C-7519-46D4-A03B-7C7ADE19F30B}"/>
              </a:ext>
            </a:extLst>
          </p:cNvPr>
          <p:cNvCxnSpPr>
            <a:stCxn id="183" idx="4"/>
            <a:endCxn id="184" idx="0"/>
          </p:cNvCxnSpPr>
          <p:nvPr/>
        </p:nvCxnSpPr>
        <p:spPr>
          <a:xfrm flipH="1">
            <a:off x="1540799" y="4776316"/>
            <a:ext cx="35726" cy="13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xmlns="" id="{A4D5B745-3B8E-4CC1-A685-BB5CBABFD846}"/>
              </a:ext>
            </a:extLst>
          </p:cNvPr>
          <p:cNvCxnSpPr>
            <a:cxnSpLocks/>
            <a:stCxn id="185" idx="0"/>
            <a:endCxn id="186" idx="4"/>
          </p:cNvCxnSpPr>
          <p:nvPr/>
        </p:nvCxnSpPr>
        <p:spPr>
          <a:xfrm flipV="1">
            <a:off x="3417191" y="4786693"/>
            <a:ext cx="29726" cy="12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xmlns="" id="{595E69D9-94E5-43EF-9873-646789A22D84}"/>
              </a:ext>
            </a:extLst>
          </p:cNvPr>
          <p:cNvCxnSpPr>
            <a:cxnSpLocks/>
            <a:stCxn id="186" idx="3"/>
            <a:endCxn id="184" idx="7"/>
          </p:cNvCxnSpPr>
          <p:nvPr/>
        </p:nvCxnSpPr>
        <p:spPr>
          <a:xfrm flipH="1">
            <a:off x="1682005" y="4718968"/>
            <a:ext cx="1644725" cy="142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xmlns="" id="{9CB04816-EF6C-4052-8395-D86E21E359C0}"/>
              </a:ext>
            </a:extLst>
          </p:cNvPr>
          <p:cNvCxnSpPr>
            <a:stCxn id="185" idx="6"/>
            <a:endCxn id="187" idx="3"/>
          </p:cNvCxnSpPr>
          <p:nvPr/>
        </p:nvCxnSpPr>
        <p:spPr>
          <a:xfrm flipV="1">
            <a:off x="3616887" y="5541710"/>
            <a:ext cx="793086" cy="76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AD92C31A-2F32-4F1B-87C5-C59747198FAB}"/>
              </a:ext>
            </a:extLst>
          </p:cNvPr>
          <p:cNvSpPr txBox="1"/>
          <p:nvPr/>
        </p:nvSpPr>
        <p:spPr>
          <a:xfrm>
            <a:off x="1353048" y="65424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endParaRPr lang="fr-FR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A1192101-4CCE-4423-AAC9-7EF6AD9DAAE9}"/>
              </a:ext>
            </a:extLst>
          </p:cNvPr>
          <p:cNvSpPr txBox="1"/>
          <p:nvPr/>
        </p:nvSpPr>
        <p:spPr>
          <a:xfrm>
            <a:off x="3281056" y="65254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endParaRPr lang="fr-FR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xmlns="" id="{8D7C5AB2-85E3-45D9-829B-18AB6AC2D881}"/>
              </a:ext>
            </a:extLst>
          </p:cNvPr>
          <p:cNvSpPr txBox="1"/>
          <p:nvPr/>
        </p:nvSpPr>
        <p:spPr>
          <a:xfrm>
            <a:off x="4727532" y="519354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endParaRPr lang="fr-FR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xmlns="" id="{D7732FB7-7B99-4126-B1C7-29700A899359}"/>
              </a:ext>
            </a:extLst>
          </p:cNvPr>
          <p:cNvSpPr txBox="1"/>
          <p:nvPr/>
        </p:nvSpPr>
        <p:spPr>
          <a:xfrm>
            <a:off x="3281056" y="40107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fr-FR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799FAB98-EB2E-47F4-A4F9-A7F86373E5AE}"/>
              </a:ext>
            </a:extLst>
          </p:cNvPr>
          <p:cNvSpPr txBox="1"/>
          <p:nvPr/>
        </p:nvSpPr>
        <p:spPr>
          <a:xfrm>
            <a:off x="1399592" y="402791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endParaRPr lang="fr-FR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35AE3B1C-8AFC-4348-89CF-014FF62A4E73}"/>
              </a:ext>
            </a:extLst>
          </p:cNvPr>
          <p:cNvSpPr txBox="1"/>
          <p:nvPr/>
        </p:nvSpPr>
        <p:spPr>
          <a:xfrm>
            <a:off x="52991" y="521470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endParaRPr lang="fr-FR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62A826BA-7D0E-4292-83AA-6EF6B3D0267D}"/>
              </a:ext>
            </a:extLst>
          </p:cNvPr>
          <p:cNvSpPr txBox="1"/>
          <p:nvPr/>
        </p:nvSpPr>
        <p:spPr>
          <a:xfrm>
            <a:off x="3851272" y="453430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[12,20]</a:t>
            </a:r>
            <a:endParaRPr lang="fr-FR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xmlns="" id="{58E5DA8F-522E-4402-B2C5-97905FA82E07}"/>
              </a:ext>
            </a:extLst>
          </p:cNvPr>
          <p:cNvSpPr txBox="1"/>
          <p:nvPr/>
        </p:nvSpPr>
        <p:spPr>
          <a:xfrm>
            <a:off x="1507097" y="511252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[0,6]</a:t>
            </a:r>
            <a:endParaRPr lang="fr-FR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xmlns="" id="{E30FC976-E3DF-4F0B-8D19-E6F88E33A7B9}"/>
              </a:ext>
            </a:extLst>
          </p:cNvPr>
          <p:cNvSpPr txBox="1"/>
          <p:nvPr/>
        </p:nvSpPr>
        <p:spPr>
          <a:xfrm>
            <a:off x="2053719" y="41578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[12,12]</a:t>
            </a:r>
            <a:endParaRPr lang="fr-FR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E4BA27D8-C1DD-42BE-8C90-1D1CEF025AF9}"/>
              </a:ext>
            </a:extLst>
          </p:cNvPr>
          <p:cNvSpPr txBox="1"/>
          <p:nvPr/>
        </p:nvSpPr>
        <p:spPr>
          <a:xfrm>
            <a:off x="151431" y="46353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[12,16]</a:t>
            </a:r>
            <a:endParaRPr lang="fr-FR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xmlns="" id="{6F50E868-9B77-4AA0-84D6-2A8A2A848082}"/>
              </a:ext>
            </a:extLst>
          </p:cNvPr>
          <p:cNvSpPr txBox="1"/>
          <p:nvPr/>
        </p:nvSpPr>
        <p:spPr>
          <a:xfrm>
            <a:off x="4030066" y="585278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[0,4]</a:t>
            </a:r>
            <a:endParaRPr lang="fr-FR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xmlns="" id="{0CD3F675-F14A-47D3-908C-28644431404F}"/>
              </a:ext>
            </a:extLst>
          </p:cNvPr>
          <p:cNvSpPr txBox="1"/>
          <p:nvPr/>
        </p:nvSpPr>
        <p:spPr>
          <a:xfrm>
            <a:off x="2168591" y="55176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[0,9]</a:t>
            </a:r>
            <a:endParaRPr lang="fr-FR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2791EE5A-4980-42C5-950E-9F1050716B6C}"/>
              </a:ext>
            </a:extLst>
          </p:cNvPr>
          <p:cNvSpPr txBox="1"/>
          <p:nvPr/>
        </p:nvSpPr>
        <p:spPr>
          <a:xfrm>
            <a:off x="2071084" y="646810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[0,14]</a:t>
            </a:r>
            <a:endParaRPr lang="fr-FR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6D733AC5-BC28-47EA-9CF0-6D4CA5E1E1E9}"/>
              </a:ext>
            </a:extLst>
          </p:cNvPr>
          <p:cNvSpPr txBox="1"/>
          <p:nvPr/>
        </p:nvSpPr>
        <p:spPr>
          <a:xfrm>
            <a:off x="3425514" y="53570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[0,7]</a:t>
            </a:r>
            <a:endParaRPr lang="fr-FR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C00F2962-0331-4693-ADC3-5517A2979EF0}"/>
              </a:ext>
            </a:extLst>
          </p:cNvPr>
          <p:cNvSpPr txBox="1"/>
          <p:nvPr/>
        </p:nvSpPr>
        <p:spPr>
          <a:xfrm>
            <a:off x="321170" y="588387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[0,13]</a:t>
            </a:r>
            <a:endParaRPr lang="fr-FR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xmlns="" id="{354E85F3-4318-4F7A-A659-BA8F488CDD53}"/>
              </a:ext>
            </a:extLst>
          </p:cNvPr>
          <p:cNvSpPr txBox="1"/>
          <p:nvPr/>
        </p:nvSpPr>
        <p:spPr>
          <a:xfrm>
            <a:off x="203788" y="1050601"/>
            <a:ext cx="54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(1)</a:t>
            </a:r>
            <a:endParaRPr lang="fr-FR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9CAD9825-04E2-447B-A14B-32C0FD7CEC63}"/>
              </a:ext>
            </a:extLst>
          </p:cNvPr>
          <p:cNvSpPr txBox="1"/>
          <p:nvPr/>
        </p:nvSpPr>
        <p:spPr>
          <a:xfrm>
            <a:off x="5435433" y="1045647"/>
            <a:ext cx="54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(2)</a:t>
            </a:r>
            <a:endParaRPr lang="fr-FR" b="1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xmlns="" id="{EA6C61E6-E0E9-42AE-A431-8E099478A5E3}"/>
              </a:ext>
            </a:extLst>
          </p:cNvPr>
          <p:cNvSpPr txBox="1"/>
          <p:nvPr/>
        </p:nvSpPr>
        <p:spPr>
          <a:xfrm>
            <a:off x="139985" y="4102472"/>
            <a:ext cx="54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(3)</a:t>
            </a:r>
            <a:endParaRPr lang="fr-FR" b="1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xmlns="" id="{00F2A158-E8AD-4B64-A7F9-B76E19ADA73B}"/>
              </a:ext>
            </a:extLst>
          </p:cNvPr>
          <p:cNvSpPr txBox="1"/>
          <p:nvPr/>
        </p:nvSpPr>
        <p:spPr>
          <a:xfrm>
            <a:off x="5149698" y="3931176"/>
            <a:ext cx="54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(4)</a:t>
            </a:r>
            <a:endParaRPr lang="fr-FR" b="1" dirty="0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xmlns="" id="{D708C571-5268-40A6-AE5C-4566590FD87E}"/>
              </a:ext>
            </a:extLst>
          </p:cNvPr>
          <p:cNvSpPr/>
          <p:nvPr/>
        </p:nvSpPr>
        <p:spPr>
          <a:xfrm>
            <a:off x="5604766" y="5065958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xmlns="" id="{E1F504AD-F1D3-4619-BC8C-0E1504367E47}"/>
              </a:ext>
            </a:extLst>
          </p:cNvPr>
          <p:cNvSpPr/>
          <p:nvPr/>
        </p:nvSpPr>
        <p:spPr>
          <a:xfrm>
            <a:off x="9208748" y="4300508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xmlns="" id="{7EA68F39-0A54-49B6-B176-090DCB074139}"/>
              </a:ext>
            </a:extLst>
          </p:cNvPr>
          <p:cNvSpPr/>
          <p:nvPr/>
        </p:nvSpPr>
        <p:spPr>
          <a:xfrm>
            <a:off x="9266213" y="6062998"/>
            <a:ext cx="329235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xmlns="" id="{7B059B39-2824-4FFA-8448-76E1E258C0FB}"/>
              </a:ext>
            </a:extLst>
          </p:cNvPr>
          <p:cNvSpPr/>
          <p:nvPr/>
        </p:nvSpPr>
        <p:spPr>
          <a:xfrm>
            <a:off x="6947601" y="5979343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xmlns="" id="{65019DC1-2E47-4461-B3F2-A6CCFA2B2444}"/>
              </a:ext>
            </a:extLst>
          </p:cNvPr>
          <p:cNvSpPr/>
          <p:nvPr/>
        </p:nvSpPr>
        <p:spPr>
          <a:xfrm>
            <a:off x="6993249" y="4272239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xmlns="" id="{F1349C36-845B-474A-8447-5CEDD5C8A4E3}"/>
              </a:ext>
            </a:extLst>
          </p:cNvPr>
          <p:cNvSpPr/>
          <p:nvPr/>
        </p:nvSpPr>
        <p:spPr>
          <a:xfrm>
            <a:off x="10684903" y="5063461"/>
            <a:ext cx="399393" cy="462456"/>
          </a:xfrm>
          <a:prstGeom prst="ellipse">
            <a:avLst/>
          </a:prstGeom>
          <a:solidFill>
            <a:srgbClr val="1C9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xmlns="" id="{2397645F-55DE-44A7-9F43-07446E70BB74}"/>
              </a:ext>
            </a:extLst>
          </p:cNvPr>
          <p:cNvCxnSpPr>
            <a:stCxn id="253" idx="7"/>
            <a:endCxn id="257" idx="2"/>
          </p:cNvCxnSpPr>
          <p:nvPr/>
        </p:nvCxnSpPr>
        <p:spPr>
          <a:xfrm flipV="1">
            <a:off x="5945669" y="4503467"/>
            <a:ext cx="1047580" cy="63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xmlns="" id="{F2674FD6-EFF3-490C-9514-77EB3D5D7461}"/>
              </a:ext>
            </a:extLst>
          </p:cNvPr>
          <p:cNvCxnSpPr>
            <a:stCxn id="254" idx="6"/>
            <a:endCxn id="258" idx="2"/>
          </p:cNvCxnSpPr>
          <p:nvPr/>
        </p:nvCxnSpPr>
        <p:spPr>
          <a:xfrm>
            <a:off x="9608141" y="4531736"/>
            <a:ext cx="1076762" cy="7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xmlns="" id="{BF3F907A-DB3E-4F08-A491-9151EBBA0B86}"/>
              </a:ext>
            </a:extLst>
          </p:cNvPr>
          <p:cNvCxnSpPr>
            <a:stCxn id="253" idx="5"/>
            <a:endCxn id="256" idx="2"/>
          </p:cNvCxnSpPr>
          <p:nvPr/>
        </p:nvCxnSpPr>
        <p:spPr>
          <a:xfrm>
            <a:off x="5945669" y="5460689"/>
            <a:ext cx="1001932" cy="74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xmlns="" id="{7DC78E87-336C-4085-9C88-94DCA450F276}"/>
              </a:ext>
            </a:extLst>
          </p:cNvPr>
          <p:cNvCxnSpPr>
            <a:stCxn id="256" idx="6"/>
            <a:endCxn id="255" idx="2"/>
          </p:cNvCxnSpPr>
          <p:nvPr/>
        </p:nvCxnSpPr>
        <p:spPr>
          <a:xfrm>
            <a:off x="7346994" y="6210571"/>
            <a:ext cx="1919219" cy="8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xmlns="" id="{452B4320-AAA4-4799-8879-0619DAA3C539}"/>
              </a:ext>
            </a:extLst>
          </p:cNvPr>
          <p:cNvCxnSpPr>
            <a:stCxn id="255" idx="6"/>
            <a:endCxn id="258" idx="3"/>
          </p:cNvCxnSpPr>
          <p:nvPr/>
        </p:nvCxnSpPr>
        <p:spPr>
          <a:xfrm flipV="1">
            <a:off x="9595448" y="5458192"/>
            <a:ext cx="1147945" cy="83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xmlns="" id="{61FD0B61-5830-44AD-AFB0-232B176F5CEF}"/>
              </a:ext>
            </a:extLst>
          </p:cNvPr>
          <p:cNvCxnSpPr>
            <a:stCxn id="257" idx="4"/>
            <a:endCxn id="256" idx="0"/>
          </p:cNvCxnSpPr>
          <p:nvPr/>
        </p:nvCxnSpPr>
        <p:spPr>
          <a:xfrm flipH="1">
            <a:off x="7147298" y="4734695"/>
            <a:ext cx="45648" cy="124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xmlns="" id="{E1A325CA-1BC8-4C5F-8E7E-BB4F1701C845}"/>
              </a:ext>
            </a:extLst>
          </p:cNvPr>
          <p:cNvCxnSpPr>
            <a:stCxn id="254" idx="3"/>
            <a:endCxn id="256" idx="7"/>
          </p:cNvCxnSpPr>
          <p:nvPr/>
        </p:nvCxnSpPr>
        <p:spPr>
          <a:xfrm flipH="1">
            <a:off x="7288504" y="4695239"/>
            <a:ext cx="1978734" cy="135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xmlns="" id="{4F5770F4-6987-4BDF-A229-1E744087C021}"/>
              </a:ext>
            </a:extLst>
          </p:cNvPr>
          <p:cNvCxnSpPr>
            <a:stCxn id="255" idx="0"/>
            <a:endCxn id="254" idx="4"/>
          </p:cNvCxnSpPr>
          <p:nvPr/>
        </p:nvCxnSpPr>
        <p:spPr>
          <a:xfrm flipH="1" flipV="1">
            <a:off x="9408445" y="4762964"/>
            <a:ext cx="22386" cy="130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nector: Curved 275">
            <a:extLst>
              <a:ext uri="{FF2B5EF4-FFF2-40B4-BE49-F238E27FC236}">
                <a16:creationId xmlns:a16="http://schemas.microsoft.com/office/drawing/2014/main" xmlns="" id="{1E06DFB9-BDC6-40D4-AD85-B1C777FD3745}"/>
              </a:ext>
            </a:extLst>
          </p:cNvPr>
          <p:cNvCxnSpPr>
            <a:stCxn id="257" idx="1"/>
            <a:endCxn id="253" idx="0"/>
          </p:cNvCxnSpPr>
          <p:nvPr/>
        </p:nvCxnSpPr>
        <p:spPr>
          <a:xfrm rot="16200000" flipH="1" flipV="1">
            <a:off x="6065104" y="4079323"/>
            <a:ext cx="725994" cy="1247276"/>
          </a:xfrm>
          <a:prstGeom prst="curvedConnector3">
            <a:avLst>
              <a:gd name="adj1" fmla="val -40816"/>
            </a:avLst>
          </a:prstGeom>
          <a:ln>
            <a:solidFill>
              <a:srgbClr val="4E3DE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8" name="Connector: Curved 277">
            <a:extLst>
              <a:ext uri="{FF2B5EF4-FFF2-40B4-BE49-F238E27FC236}">
                <a16:creationId xmlns:a16="http://schemas.microsoft.com/office/drawing/2014/main" xmlns="" id="{F71314AF-C856-43D7-A953-40805345A7DC}"/>
              </a:ext>
            </a:extLst>
          </p:cNvPr>
          <p:cNvCxnSpPr>
            <a:stCxn id="254" idx="0"/>
            <a:endCxn id="257" idx="0"/>
          </p:cNvCxnSpPr>
          <p:nvPr/>
        </p:nvCxnSpPr>
        <p:spPr>
          <a:xfrm rot="16200000" flipV="1">
            <a:off x="8286562" y="3178624"/>
            <a:ext cx="28269" cy="2215499"/>
          </a:xfrm>
          <a:prstGeom prst="curvedConnector3">
            <a:avLst>
              <a:gd name="adj1" fmla="val 1429177"/>
            </a:avLst>
          </a:prstGeom>
          <a:ln>
            <a:solidFill>
              <a:srgbClr val="4E3DE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xmlns="" id="{A45B10CF-F2CC-43D3-A31E-B56A02120DA2}"/>
              </a:ext>
            </a:extLst>
          </p:cNvPr>
          <p:cNvCxnSpPr>
            <a:stCxn id="258" idx="0"/>
            <a:endCxn id="254" idx="7"/>
          </p:cNvCxnSpPr>
          <p:nvPr/>
        </p:nvCxnSpPr>
        <p:spPr>
          <a:xfrm rot="16200000" flipV="1">
            <a:off x="9869512" y="4048372"/>
            <a:ext cx="695228" cy="1334949"/>
          </a:xfrm>
          <a:prstGeom prst="curvedConnector3">
            <a:avLst>
              <a:gd name="adj1" fmla="val 122969"/>
            </a:avLst>
          </a:prstGeom>
          <a:ln>
            <a:solidFill>
              <a:srgbClr val="4E3DE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xmlns="" id="{EE29E0DD-5FCA-4C33-8527-72EECEDBE53E}"/>
              </a:ext>
            </a:extLst>
          </p:cNvPr>
          <p:cNvSpPr txBox="1"/>
          <p:nvPr/>
        </p:nvSpPr>
        <p:spPr>
          <a:xfrm>
            <a:off x="5341117" y="511252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endParaRPr lang="fr-FR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xmlns="" id="{29201F17-3361-467B-80A4-86634A5BA205}"/>
              </a:ext>
            </a:extLst>
          </p:cNvPr>
          <p:cNvSpPr txBox="1"/>
          <p:nvPr/>
        </p:nvSpPr>
        <p:spPr>
          <a:xfrm>
            <a:off x="6977521" y="39382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endParaRPr lang="fr-FR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xmlns="" id="{183C424F-5877-4CF7-8F5C-1AB71E41A411}"/>
              </a:ext>
            </a:extLst>
          </p:cNvPr>
          <p:cNvSpPr txBox="1"/>
          <p:nvPr/>
        </p:nvSpPr>
        <p:spPr>
          <a:xfrm>
            <a:off x="9381995" y="64831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endParaRPr lang="fr-FR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xmlns="" id="{369B9522-75BD-4604-A60B-8B861BFF0CB3}"/>
              </a:ext>
            </a:extLst>
          </p:cNvPr>
          <p:cNvSpPr txBox="1"/>
          <p:nvPr/>
        </p:nvSpPr>
        <p:spPr>
          <a:xfrm>
            <a:off x="11068081" y="50727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endParaRPr lang="fr-FR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xmlns="" id="{405E7EB1-8D50-45D3-BC9C-0586ABDE67D8}"/>
              </a:ext>
            </a:extLst>
          </p:cNvPr>
          <p:cNvSpPr txBox="1"/>
          <p:nvPr/>
        </p:nvSpPr>
        <p:spPr>
          <a:xfrm>
            <a:off x="7072560" y="64206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endParaRPr lang="fr-FR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xmlns="" id="{E5103E74-38D4-4832-BF80-041565EC4BD9}"/>
              </a:ext>
            </a:extLst>
          </p:cNvPr>
          <p:cNvSpPr txBox="1"/>
          <p:nvPr/>
        </p:nvSpPr>
        <p:spPr>
          <a:xfrm>
            <a:off x="9349438" y="39232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fr-FR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xmlns="" id="{06C6F13D-F6F5-4D93-999C-414508D8C2C9}"/>
              </a:ext>
            </a:extLst>
          </p:cNvPr>
          <p:cNvSpPr txBox="1"/>
          <p:nvPr/>
        </p:nvSpPr>
        <p:spPr>
          <a:xfrm>
            <a:off x="5853297" y="38213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  <a:endParaRPr lang="fr-FR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xmlns="" id="{ABF093C1-CA7A-438D-8E6D-6172F49D1B73}"/>
              </a:ext>
            </a:extLst>
          </p:cNvPr>
          <p:cNvSpPr txBox="1"/>
          <p:nvPr/>
        </p:nvSpPr>
        <p:spPr>
          <a:xfrm>
            <a:off x="10312814" y="3931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  <a:endParaRPr lang="fr-FR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xmlns="" id="{5D233D80-BDB0-4DE8-AEEA-0A130ADB6E74}"/>
              </a:ext>
            </a:extLst>
          </p:cNvPr>
          <p:cNvSpPr txBox="1"/>
          <p:nvPr/>
        </p:nvSpPr>
        <p:spPr>
          <a:xfrm>
            <a:off x="8060345" y="36215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  <a:endParaRPr lang="fr-FR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xmlns="" id="{D14A5B50-A51F-4C2C-94CA-E3375E832506}"/>
              </a:ext>
            </a:extLst>
          </p:cNvPr>
          <p:cNvSpPr txBox="1"/>
          <p:nvPr/>
        </p:nvSpPr>
        <p:spPr>
          <a:xfrm>
            <a:off x="6100189" y="4531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fr-FR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xmlns="" id="{8FAF0171-18EC-4C30-B5E4-8EF76D013E8F}"/>
              </a:ext>
            </a:extLst>
          </p:cNvPr>
          <p:cNvSpPr txBox="1"/>
          <p:nvPr/>
        </p:nvSpPr>
        <p:spPr>
          <a:xfrm>
            <a:off x="7251436" y="508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  <a:endParaRPr lang="fr-FR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xmlns="" id="{1887E2C5-5168-4222-BF42-A82B216D10EE}"/>
              </a:ext>
            </a:extLst>
          </p:cNvPr>
          <p:cNvSpPr txBox="1"/>
          <p:nvPr/>
        </p:nvSpPr>
        <p:spPr>
          <a:xfrm>
            <a:off x="9452160" y="5214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endParaRPr lang="fr-FR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xmlns="" id="{85B7B7A0-3DE7-481E-890D-051FA0B5DB80}"/>
              </a:ext>
            </a:extLst>
          </p:cNvPr>
          <p:cNvSpPr txBox="1"/>
          <p:nvPr/>
        </p:nvSpPr>
        <p:spPr>
          <a:xfrm>
            <a:off x="8362705" y="5294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  <a:endParaRPr lang="fr-FR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xmlns="" id="{A09EC638-7902-4B34-9530-BF4217FDBD1D}"/>
              </a:ext>
            </a:extLst>
          </p:cNvPr>
          <p:cNvSpPr txBox="1"/>
          <p:nvPr/>
        </p:nvSpPr>
        <p:spPr>
          <a:xfrm>
            <a:off x="8080419" y="62594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  <a:endParaRPr lang="fr-FR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xmlns="" id="{98D4072F-7A91-412D-B948-2F8F2E0D1008}"/>
              </a:ext>
            </a:extLst>
          </p:cNvPr>
          <p:cNvSpPr txBox="1"/>
          <p:nvPr/>
        </p:nvSpPr>
        <p:spPr>
          <a:xfrm>
            <a:off x="6027931" y="57465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  <a:endParaRPr lang="fr-FR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xmlns="" id="{1F61FB51-7308-4C0E-A3A0-493CFB20D6E1}"/>
              </a:ext>
            </a:extLst>
          </p:cNvPr>
          <p:cNvSpPr txBox="1"/>
          <p:nvPr/>
        </p:nvSpPr>
        <p:spPr>
          <a:xfrm>
            <a:off x="10103462" y="5862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fr-FR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xmlns="" id="{01BA9917-5DCF-49A2-A98C-DABE86B73E6A}"/>
              </a:ext>
            </a:extLst>
          </p:cNvPr>
          <p:cNvSpPr txBox="1"/>
          <p:nvPr/>
        </p:nvSpPr>
        <p:spPr>
          <a:xfrm>
            <a:off x="10014300" y="4551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9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206" grpId="0"/>
      <p:bldP spid="229" grpId="0"/>
      <p:bldP spid="230" grpId="0"/>
      <p:bldP spid="231" grpId="0"/>
      <p:bldP spid="232" grpId="0"/>
      <p:bldP spid="233" grpId="0"/>
      <p:bldP spid="239" grpId="0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295" grpId="0"/>
      <p:bldP spid="296" grpId="0"/>
      <p:bldP spid="297" grpId="0"/>
      <p:bldP spid="298" grpId="0"/>
      <p:bldP spid="299" grpId="0"/>
      <p:bldP spid="3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39A4A6A-587D-4D10-AFF8-876166F12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64541"/>
            <a:ext cx="5484366" cy="3493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1AAB36-A1D4-4F8D-9132-1DDD1C03A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4" y="369332"/>
            <a:ext cx="5540473" cy="2825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32DF3-538E-46CD-B2ED-F827407A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9" y="3364029"/>
            <a:ext cx="5342708" cy="2724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3760035-92D9-46B7-B3E2-F1814FBE8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70" y="3037337"/>
            <a:ext cx="5484367" cy="34935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3A7B27-FACA-4A69-9D6A-1900C14BBD7D}"/>
              </a:ext>
            </a:extLst>
          </p:cNvPr>
          <p:cNvSpPr txBox="1"/>
          <p:nvPr/>
        </p:nvSpPr>
        <p:spPr>
          <a:xfrm>
            <a:off x="468810" y="1001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(5)</a:t>
            </a:r>
            <a:endParaRPr lang="fr-F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D4CB27-E8F1-4A5F-8F22-2E528FB69791}"/>
              </a:ext>
            </a:extLst>
          </p:cNvPr>
          <p:cNvSpPr txBox="1"/>
          <p:nvPr/>
        </p:nvSpPr>
        <p:spPr>
          <a:xfrm>
            <a:off x="6096000" y="4012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(6)</a:t>
            </a:r>
            <a:endParaRPr lang="fr-F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924508E-DD27-4EF1-93D1-636FCDEB9868}"/>
              </a:ext>
            </a:extLst>
          </p:cNvPr>
          <p:cNvSpPr txBox="1"/>
          <p:nvPr/>
        </p:nvSpPr>
        <p:spPr>
          <a:xfrm>
            <a:off x="6096000" y="336402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(8)</a:t>
            </a:r>
            <a:endParaRPr lang="fr-F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587F07D-A529-4EC1-B7A5-7CEC75980C1B}"/>
              </a:ext>
            </a:extLst>
          </p:cNvPr>
          <p:cNvSpPr txBox="1"/>
          <p:nvPr/>
        </p:nvSpPr>
        <p:spPr>
          <a:xfrm>
            <a:off x="470888" y="336402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(7)</a:t>
            </a:r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534B4E-914D-4AF3-8311-510970BE4E19}"/>
              </a:ext>
            </a:extLst>
          </p:cNvPr>
          <p:cNvSpPr/>
          <p:nvPr/>
        </p:nvSpPr>
        <p:spPr>
          <a:xfrm>
            <a:off x="2942897" y="5528442"/>
            <a:ext cx="472965" cy="25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[11,14]11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C5401C5-F549-4A21-ABEA-3AB7FBF944EA}"/>
              </a:ext>
            </a:extLst>
          </p:cNvPr>
          <p:cNvSpPr txBox="1"/>
          <p:nvPr/>
        </p:nvSpPr>
        <p:spPr>
          <a:xfrm>
            <a:off x="2735595" y="54699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[11,14]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992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4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97235-DD3D-4B67-A3FE-9A03895E65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8786" y="5013434"/>
            <a:ext cx="11393214" cy="1387366"/>
          </a:xfrm>
        </p:spPr>
        <p:txBody>
          <a:bodyPr>
            <a:normAutofit/>
          </a:bodyPr>
          <a:lstStyle/>
          <a:p>
            <a:r>
              <a:rPr lang="en-GB" sz="2000" dirty="0"/>
              <a:t>La </a:t>
            </a:r>
            <a:r>
              <a:rPr lang="en-GB" sz="2000" dirty="0" err="1"/>
              <a:t>valeur</a:t>
            </a:r>
            <a:r>
              <a:rPr lang="en-GB" sz="2000" dirty="0"/>
              <a:t> du </a:t>
            </a:r>
            <a:r>
              <a:rPr lang="en-GB" sz="2000" dirty="0" err="1"/>
              <a:t>flot</a:t>
            </a:r>
            <a:r>
              <a:rPr lang="en-GB" sz="2000" dirty="0"/>
              <a:t> maximal </a:t>
            </a:r>
            <a:r>
              <a:rPr lang="en-GB" sz="2000" dirty="0" err="1"/>
              <a:t>est</a:t>
            </a:r>
            <a:r>
              <a:rPr lang="en-GB" sz="2000" dirty="0"/>
              <a:t> : </a:t>
            </a:r>
            <a:r>
              <a:rPr lang="en-GB" sz="2000" b="1" dirty="0"/>
              <a:t>23</a:t>
            </a:r>
            <a:endParaRPr lang="fr-FR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6A87E9-69CD-4543-BA24-E2238A075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2" y="316952"/>
            <a:ext cx="7065504" cy="36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F67AFD-48E5-4A7C-B47C-623B7EEAC0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255" y="120650"/>
            <a:ext cx="11424745" cy="1624013"/>
          </a:xfrm>
        </p:spPr>
        <p:txBody>
          <a:bodyPr/>
          <a:lstStyle/>
          <a:p>
            <a:r>
              <a:rPr lang="en-GB" dirty="0"/>
              <a:t>Description de </a:t>
            </a:r>
            <a:r>
              <a:rPr lang="en-GB" dirty="0" err="1"/>
              <a:t>l’algorithme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A234DA-1281-4D9C-BE5A-7267DD972F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7255" y="935421"/>
            <a:ext cx="11424745" cy="5801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     </a:t>
            </a:r>
            <a:r>
              <a:rPr lang="en-US" dirty="0" err="1">
                <a:latin typeface="+mj-lt"/>
              </a:rPr>
              <a:t>Soit</a:t>
            </a:r>
            <a:r>
              <a:rPr lang="en-US" dirty="0">
                <a:latin typeface="+mj-lt"/>
              </a:rPr>
              <a:t>  G</a:t>
            </a:r>
            <a:r>
              <a:rPr lang="en-US" baseline="-25000" dirty="0">
                <a:latin typeface="+mj-lt"/>
              </a:rPr>
              <a:t>e</a:t>
            </a:r>
            <a:r>
              <a:rPr lang="en-US" dirty="0">
                <a:latin typeface="+mj-lt"/>
              </a:rPr>
              <a:t> = (V,E’) le </a:t>
            </a:r>
            <a:r>
              <a:rPr lang="en-US" dirty="0" err="1">
                <a:latin typeface="+mj-lt"/>
              </a:rPr>
              <a:t>graphe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d’ecart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associ</a:t>
            </a:r>
            <a:r>
              <a:rPr lang="fr-FR" dirty="0">
                <a:latin typeface="+mj-lt"/>
              </a:rPr>
              <a:t>é</a:t>
            </a:r>
            <a:r>
              <a:rPr lang="en-US" dirty="0">
                <a:latin typeface="+mj-lt"/>
              </a:rPr>
              <a:t> .  On </a:t>
            </a:r>
            <a:r>
              <a:rPr lang="en-US" dirty="0" err="1">
                <a:latin typeface="+mj-lt"/>
              </a:rPr>
              <a:t>notera</a:t>
            </a:r>
            <a:r>
              <a:rPr lang="en-US" dirty="0">
                <a:latin typeface="+mj-lt"/>
              </a:rPr>
              <a:t> c’ </a:t>
            </a:r>
            <a:r>
              <a:rPr lang="en-US" dirty="0" err="1">
                <a:latin typeface="+mj-lt"/>
              </a:rPr>
              <a:t>ses</a:t>
            </a:r>
            <a:r>
              <a:rPr lang="en-US" dirty="0">
                <a:latin typeface="+mj-lt"/>
              </a:rPr>
              <a:t> valuations.</a:t>
            </a:r>
            <a:endParaRPr lang="fr-FR" dirty="0">
              <a:latin typeface="+mj-lt"/>
            </a:endParaRPr>
          </a:p>
          <a:p>
            <a:r>
              <a:rPr lang="fr-FR" b="1" dirty="0">
                <a:latin typeface="+mj-lt"/>
              </a:rPr>
              <a:t>Initialisation:  </a:t>
            </a:r>
            <a:r>
              <a:rPr lang="pl-PL" dirty="0">
                <a:latin typeface="+mj-lt"/>
              </a:rPr>
              <a:t>∀(u,v)</a:t>
            </a:r>
            <a:r>
              <a:rPr lang="en-US" dirty="0">
                <a:latin typeface="+mj-lt"/>
              </a:rPr>
              <a:t> </a:t>
            </a:r>
            <a:r>
              <a:rPr lang="pl-PL" dirty="0">
                <a:latin typeface="+mj-lt"/>
              </a:rPr>
              <a:t>∈</a:t>
            </a:r>
            <a:r>
              <a:rPr lang="en-US" dirty="0">
                <a:latin typeface="+mj-lt"/>
              </a:rPr>
              <a:t> </a:t>
            </a:r>
            <a:r>
              <a:rPr lang="pl-PL" dirty="0">
                <a:latin typeface="+mj-lt"/>
              </a:rPr>
              <a:t>E,</a:t>
            </a:r>
            <a:r>
              <a:rPr lang="en-US" dirty="0">
                <a:latin typeface="+mj-lt"/>
              </a:rPr>
              <a:t> </a:t>
            </a:r>
            <a:r>
              <a:rPr lang="pl-PL" dirty="0">
                <a:latin typeface="+mj-lt"/>
              </a:rPr>
              <a:t>f(u,v)=0</a:t>
            </a:r>
            <a:endParaRPr lang="en-US" dirty="0">
              <a:latin typeface="+mj-lt"/>
            </a:endParaRPr>
          </a:p>
          <a:p>
            <a:r>
              <a:rPr lang="en-US" b="1" dirty="0" err="1">
                <a:latin typeface="+mj-lt"/>
              </a:rPr>
              <a:t>Traitement</a:t>
            </a:r>
            <a:r>
              <a:rPr lang="en-US" b="1" dirty="0">
                <a:latin typeface="+mj-lt"/>
              </a:rPr>
              <a:t>:</a:t>
            </a:r>
          </a:p>
          <a:p>
            <a:pPr marL="320040" lvl="1" indent="0">
              <a:buNone/>
            </a:pPr>
            <a:r>
              <a:rPr lang="fr-FR" sz="2000" dirty="0">
                <a:solidFill>
                  <a:srgbClr val="4E3DEB"/>
                </a:solidFill>
                <a:latin typeface="+mj-lt"/>
              </a:rPr>
              <a:t>construire le graphe d'</a:t>
            </a:r>
            <a:r>
              <a:rPr lang="fr-FR" sz="2000" dirty="0" err="1">
                <a:solidFill>
                  <a:srgbClr val="4E3DEB"/>
                </a:solidFill>
                <a:latin typeface="+mj-lt"/>
              </a:rPr>
              <a:t>écartGe</a:t>
            </a:r>
            <a:endParaRPr lang="fr-FR" sz="2000" dirty="0">
              <a:solidFill>
                <a:srgbClr val="4E3DEB"/>
              </a:solidFill>
              <a:latin typeface="+mj-lt"/>
            </a:endParaRPr>
          </a:p>
          <a:p>
            <a:pPr marL="320040" lvl="1" indent="0">
              <a:buNone/>
            </a:pPr>
            <a:r>
              <a:rPr lang="fr-FR" sz="2000" b="1" dirty="0">
                <a:solidFill>
                  <a:srgbClr val="2B2094"/>
                </a:solidFill>
                <a:latin typeface="+mj-lt"/>
              </a:rPr>
              <a:t>TANT QUE  </a:t>
            </a:r>
            <a:r>
              <a:rPr lang="fr-FR" sz="2000" dirty="0">
                <a:solidFill>
                  <a:srgbClr val="4E3DEB"/>
                </a:solidFill>
                <a:latin typeface="+mj-lt"/>
              </a:rPr>
              <a:t>il existe un chemin P allant de s à t dans Ge </a:t>
            </a:r>
            <a:r>
              <a:rPr lang="fr-FR" sz="2000" b="1" dirty="0">
                <a:solidFill>
                  <a:srgbClr val="2B2094"/>
                </a:solidFill>
                <a:latin typeface="+mj-lt"/>
              </a:rPr>
              <a:t>FAIRE</a:t>
            </a:r>
          </a:p>
          <a:p>
            <a:pPr marL="320040" lvl="1" indent="0">
              <a:buNone/>
            </a:pPr>
            <a:r>
              <a:rPr lang="fr-FR" sz="2000" dirty="0">
                <a:solidFill>
                  <a:srgbClr val="4E3DEB"/>
                </a:solidFill>
                <a:latin typeface="+mj-lt"/>
              </a:rPr>
              <a:t>	</a:t>
            </a:r>
            <a:r>
              <a:rPr lang="fr-FR" sz="2000" b="1" dirty="0">
                <a:solidFill>
                  <a:srgbClr val="2B2094"/>
                </a:solidFill>
                <a:latin typeface="+mj-lt"/>
              </a:rPr>
              <a:t>POUR TOUT</a:t>
            </a:r>
            <a:r>
              <a:rPr lang="fr-FR" sz="2000" dirty="0">
                <a:solidFill>
                  <a:srgbClr val="2B2094"/>
                </a:solidFill>
                <a:latin typeface="+mj-lt"/>
              </a:rPr>
              <a:t>  </a:t>
            </a:r>
            <a:r>
              <a:rPr lang="fr-FR" sz="2000" dirty="0">
                <a:solidFill>
                  <a:srgbClr val="4E3DEB"/>
                </a:solidFill>
                <a:latin typeface="+mj-lt"/>
              </a:rPr>
              <a:t>arc(</a:t>
            </a:r>
            <a:r>
              <a:rPr lang="fr-FR" sz="2000" dirty="0" err="1">
                <a:solidFill>
                  <a:srgbClr val="4E3DEB"/>
                </a:solidFill>
                <a:latin typeface="+mj-lt"/>
              </a:rPr>
              <a:t>u,v</a:t>
            </a:r>
            <a:r>
              <a:rPr lang="fr-FR" sz="2000" dirty="0">
                <a:solidFill>
                  <a:srgbClr val="4E3DEB"/>
                </a:solidFill>
                <a:latin typeface="+mj-lt"/>
              </a:rPr>
              <a:t>) ∈P </a:t>
            </a:r>
            <a:r>
              <a:rPr lang="fr-FR" sz="2000" b="1" dirty="0">
                <a:solidFill>
                  <a:srgbClr val="2B2094"/>
                </a:solidFill>
                <a:latin typeface="+mj-lt"/>
              </a:rPr>
              <a:t>FAIRE</a:t>
            </a:r>
          </a:p>
          <a:p>
            <a:pPr marL="320040" lvl="1" indent="0">
              <a:buNone/>
            </a:pPr>
            <a:r>
              <a:rPr lang="fr-FR" sz="2000" dirty="0">
                <a:solidFill>
                  <a:srgbClr val="4E3DEB"/>
                </a:solidFill>
                <a:latin typeface="+mj-lt"/>
              </a:rPr>
              <a:t>		</a:t>
            </a:r>
            <a:r>
              <a:rPr lang="fr-FR" sz="2000" b="1" dirty="0">
                <a:solidFill>
                  <a:srgbClr val="2B2094"/>
                </a:solidFill>
                <a:latin typeface="+mj-lt"/>
              </a:rPr>
              <a:t>SI</a:t>
            </a:r>
            <a:r>
              <a:rPr lang="fr-FR" sz="2000" b="1" dirty="0">
                <a:solidFill>
                  <a:srgbClr val="4E3DEB"/>
                </a:solidFill>
                <a:latin typeface="+mj-lt"/>
              </a:rPr>
              <a:t> </a:t>
            </a:r>
            <a:r>
              <a:rPr lang="fr-FR" sz="2000" dirty="0">
                <a:solidFill>
                  <a:srgbClr val="4E3DEB"/>
                </a:solidFill>
                <a:latin typeface="+mj-lt"/>
              </a:rPr>
              <a:t>(</a:t>
            </a:r>
            <a:r>
              <a:rPr lang="fr-FR" sz="2000" dirty="0" err="1">
                <a:solidFill>
                  <a:srgbClr val="4E3DEB"/>
                </a:solidFill>
                <a:latin typeface="+mj-lt"/>
              </a:rPr>
              <a:t>u,v</a:t>
            </a:r>
            <a:r>
              <a:rPr lang="fr-FR" sz="2000" dirty="0">
                <a:solidFill>
                  <a:srgbClr val="4E3DEB"/>
                </a:solidFill>
                <a:latin typeface="+mj-lt"/>
              </a:rPr>
              <a:t>) ∈ E </a:t>
            </a:r>
            <a:r>
              <a:rPr lang="fr-FR" sz="2000" b="1" dirty="0">
                <a:solidFill>
                  <a:srgbClr val="2B2094"/>
                </a:solidFill>
                <a:latin typeface="+mj-lt"/>
              </a:rPr>
              <a:t>ALORS</a:t>
            </a:r>
          </a:p>
          <a:p>
            <a:pPr marL="320040" lvl="1" indent="0">
              <a:buNone/>
            </a:pPr>
            <a:r>
              <a:rPr lang="fr-FR" sz="2000" dirty="0">
                <a:solidFill>
                  <a:srgbClr val="4E3DEB"/>
                </a:solidFill>
                <a:latin typeface="+mj-lt"/>
              </a:rPr>
              <a:t>			f(</a:t>
            </a:r>
            <a:r>
              <a:rPr lang="fr-FR" sz="2000" dirty="0" err="1">
                <a:solidFill>
                  <a:srgbClr val="4E3DEB"/>
                </a:solidFill>
                <a:latin typeface="+mj-lt"/>
              </a:rPr>
              <a:t>u,v</a:t>
            </a:r>
            <a:r>
              <a:rPr lang="fr-FR" sz="2000" dirty="0">
                <a:solidFill>
                  <a:srgbClr val="4E3DEB"/>
                </a:solidFill>
                <a:latin typeface="+mj-lt"/>
              </a:rPr>
              <a:t>) ← f(</a:t>
            </a:r>
            <a:r>
              <a:rPr lang="fr-FR" sz="2000" dirty="0" err="1">
                <a:solidFill>
                  <a:srgbClr val="4E3DEB"/>
                </a:solidFill>
                <a:latin typeface="+mj-lt"/>
              </a:rPr>
              <a:t>u,v</a:t>
            </a:r>
            <a:r>
              <a:rPr lang="fr-FR" sz="2000" dirty="0">
                <a:solidFill>
                  <a:srgbClr val="4E3DEB"/>
                </a:solidFill>
                <a:latin typeface="+mj-lt"/>
              </a:rPr>
              <a:t>) + min {c′(</a:t>
            </a:r>
            <a:r>
              <a:rPr lang="fr-FR" sz="2000" dirty="0" err="1">
                <a:solidFill>
                  <a:srgbClr val="4E3DEB"/>
                </a:solidFill>
                <a:latin typeface="+mj-lt"/>
              </a:rPr>
              <a:t>u,v</a:t>
            </a:r>
            <a:r>
              <a:rPr lang="fr-FR" sz="2000" dirty="0">
                <a:solidFill>
                  <a:srgbClr val="4E3DEB"/>
                </a:solidFill>
                <a:latin typeface="+mj-lt"/>
              </a:rPr>
              <a:t>), (</a:t>
            </a:r>
            <a:r>
              <a:rPr lang="fr-FR" sz="2000" dirty="0" err="1">
                <a:solidFill>
                  <a:srgbClr val="4E3DEB"/>
                </a:solidFill>
                <a:latin typeface="+mj-lt"/>
              </a:rPr>
              <a:t>u,v</a:t>
            </a:r>
            <a:r>
              <a:rPr lang="fr-FR" sz="2000" dirty="0">
                <a:solidFill>
                  <a:srgbClr val="4E3DEB"/>
                </a:solidFill>
                <a:latin typeface="+mj-lt"/>
              </a:rPr>
              <a:t>) ∈ P}</a:t>
            </a:r>
          </a:p>
          <a:p>
            <a:pPr marL="320040" lvl="1" indent="0">
              <a:buNone/>
            </a:pPr>
            <a:r>
              <a:rPr lang="fr-FR" sz="2000" dirty="0">
                <a:solidFill>
                  <a:srgbClr val="4E3DEB"/>
                </a:solidFill>
                <a:latin typeface="+mj-lt"/>
              </a:rPr>
              <a:t>		</a:t>
            </a:r>
            <a:r>
              <a:rPr lang="fr-FR" sz="2000" b="1" dirty="0">
                <a:solidFill>
                  <a:srgbClr val="2B2094"/>
                </a:solidFill>
                <a:latin typeface="+mj-lt"/>
              </a:rPr>
              <a:t>SINON</a:t>
            </a:r>
          </a:p>
          <a:p>
            <a:pPr marL="320040" lvl="1" indent="0">
              <a:buNone/>
            </a:pPr>
            <a:r>
              <a:rPr lang="fr-FR" sz="2000" dirty="0">
                <a:solidFill>
                  <a:srgbClr val="4E3DEB"/>
                </a:solidFill>
                <a:latin typeface="+mj-lt"/>
              </a:rPr>
              <a:t>			f(</a:t>
            </a:r>
            <a:r>
              <a:rPr lang="fr-FR" sz="2000" dirty="0" err="1">
                <a:solidFill>
                  <a:srgbClr val="4E3DEB"/>
                </a:solidFill>
                <a:latin typeface="+mj-lt"/>
              </a:rPr>
              <a:t>u,v</a:t>
            </a:r>
            <a:r>
              <a:rPr lang="fr-FR" sz="2000" dirty="0">
                <a:solidFill>
                  <a:srgbClr val="4E3DEB"/>
                </a:solidFill>
                <a:latin typeface="+mj-lt"/>
              </a:rPr>
              <a:t>) ← f(</a:t>
            </a:r>
            <a:r>
              <a:rPr lang="fr-FR" sz="2000" dirty="0" err="1">
                <a:solidFill>
                  <a:srgbClr val="4E3DEB"/>
                </a:solidFill>
                <a:latin typeface="+mj-lt"/>
              </a:rPr>
              <a:t>u,v</a:t>
            </a:r>
            <a:r>
              <a:rPr lang="fr-FR" sz="2000" dirty="0">
                <a:solidFill>
                  <a:srgbClr val="4E3DEB"/>
                </a:solidFill>
                <a:latin typeface="+mj-lt"/>
              </a:rPr>
              <a:t>) − min {c′(</a:t>
            </a:r>
            <a:r>
              <a:rPr lang="fr-FR" sz="2000" dirty="0" err="1">
                <a:solidFill>
                  <a:srgbClr val="4E3DEB"/>
                </a:solidFill>
                <a:latin typeface="+mj-lt"/>
              </a:rPr>
              <a:t>u,v</a:t>
            </a:r>
            <a:r>
              <a:rPr lang="fr-FR" sz="2000" dirty="0">
                <a:solidFill>
                  <a:srgbClr val="4E3DEB"/>
                </a:solidFill>
                <a:latin typeface="+mj-lt"/>
              </a:rPr>
              <a:t>), (</a:t>
            </a:r>
            <a:r>
              <a:rPr lang="fr-FR" sz="2000" dirty="0" err="1">
                <a:solidFill>
                  <a:srgbClr val="4E3DEB"/>
                </a:solidFill>
                <a:latin typeface="+mj-lt"/>
              </a:rPr>
              <a:t>u,v</a:t>
            </a:r>
            <a:r>
              <a:rPr lang="fr-FR" sz="2000" dirty="0">
                <a:solidFill>
                  <a:srgbClr val="4E3DEB"/>
                </a:solidFill>
                <a:latin typeface="+mj-lt"/>
              </a:rPr>
              <a:t>) ∈ P}</a:t>
            </a:r>
          </a:p>
          <a:p>
            <a:pPr marL="320040" lvl="1" indent="0">
              <a:buNone/>
            </a:pPr>
            <a:r>
              <a:rPr lang="fr-FR" sz="2000" dirty="0">
                <a:solidFill>
                  <a:srgbClr val="4E3DEB"/>
                </a:solidFill>
                <a:latin typeface="+mj-lt"/>
              </a:rPr>
              <a:t>		</a:t>
            </a:r>
            <a:r>
              <a:rPr lang="fr-FR" sz="2000" b="1" dirty="0">
                <a:solidFill>
                  <a:srgbClr val="2B2094"/>
                </a:solidFill>
                <a:latin typeface="+mj-lt"/>
              </a:rPr>
              <a:t>FINSI</a:t>
            </a:r>
          </a:p>
          <a:p>
            <a:pPr marL="320040" lvl="1" indent="0">
              <a:buNone/>
            </a:pPr>
            <a:r>
              <a:rPr lang="fr-FR" sz="2000" dirty="0">
                <a:solidFill>
                  <a:srgbClr val="2B2094"/>
                </a:solidFill>
                <a:latin typeface="+mj-lt"/>
              </a:rPr>
              <a:t>	</a:t>
            </a:r>
            <a:r>
              <a:rPr lang="fr-FR" sz="2000" b="1" dirty="0">
                <a:solidFill>
                  <a:srgbClr val="2B2094"/>
                </a:solidFill>
                <a:latin typeface="+mj-lt"/>
              </a:rPr>
              <a:t>FINPOUR</a:t>
            </a:r>
          </a:p>
          <a:p>
            <a:pPr marL="320040" lvl="1" indent="0">
              <a:buNone/>
            </a:pPr>
            <a:r>
              <a:rPr lang="fr-FR" sz="2000" b="1" dirty="0">
                <a:solidFill>
                  <a:srgbClr val="2B2094"/>
                </a:solidFill>
                <a:latin typeface="+mj-lt"/>
              </a:rPr>
              <a:t>FIN TANT QUE</a:t>
            </a:r>
            <a:r>
              <a:rPr lang="fr-FR" dirty="0"/>
              <a:t/>
            </a:r>
            <a:br>
              <a:rPr lang="fr-FR" dirty="0"/>
            </a:br>
            <a:r>
              <a:rPr lang="pl-PL" dirty="0"/>
              <a:t/>
            </a:r>
            <a:br>
              <a:rPr lang="pl-PL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32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3050FE-62B8-4ACC-AFE2-3F98CE80DA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5421" y="568325"/>
            <a:ext cx="11256579" cy="1560513"/>
          </a:xfrm>
        </p:spPr>
        <p:txBody>
          <a:bodyPr/>
          <a:lstStyle/>
          <a:p>
            <a:r>
              <a:rPr lang="en-GB" dirty="0" err="1"/>
              <a:t>Complexit</a:t>
            </a:r>
            <a:r>
              <a:rPr lang="fr-FR" dirty="0"/>
              <a:t>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05720C-E57A-40E4-ACD6-813F43A4CEC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5421" y="2128838"/>
            <a:ext cx="11256579" cy="39608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Soit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a</a:t>
            </a:r>
            <a:r>
              <a:rPr lang="en-US" dirty="0">
                <a:latin typeface="+mj-lt"/>
              </a:rPr>
              <a:t> le </a:t>
            </a:r>
            <a:r>
              <a:rPr lang="en-US" dirty="0" err="1">
                <a:latin typeface="+mj-lt"/>
              </a:rPr>
              <a:t>nombre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d’arcs</a:t>
            </a:r>
            <a:r>
              <a:rPr lang="en-US" dirty="0">
                <a:latin typeface="+mj-lt"/>
              </a:rPr>
              <a:t> , et </a:t>
            </a:r>
            <a:r>
              <a:rPr lang="en-US" b="1" dirty="0">
                <a:latin typeface="+mj-lt"/>
              </a:rPr>
              <a:t>n</a:t>
            </a:r>
            <a:r>
              <a:rPr lang="en-US" dirty="0">
                <a:latin typeface="+mj-lt"/>
              </a:rPr>
              <a:t> le </a:t>
            </a:r>
            <a:r>
              <a:rPr lang="en-US" dirty="0" err="1">
                <a:latin typeface="+mj-lt"/>
              </a:rPr>
              <a:t>nombre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sommets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 err="1">
                <a:latin typeface="+mj-lt"/>
              </a:rPr>
              <a:t>D’après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l’algorithme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précédent</a:t>
            </a:r>
            <a:r>
              <a:rPr lang="en-US" dirty="0">
                <a:latin typeface="+mj-lt"/>
              </a:rPr>
              <a:t> nous d</a:t>
            </a:r>
            <a:r>
              <a:rPr lang="fr-FR" dirty="0">
                <a:latin typeface="+mj-lt"/>
              </a:rPr>
              <a:t>é</a:t>
            </a:r>
            <a:r>
              <a:rPr lang="en-US" dirty="0" err="1">
                <a:latin typeface="+mj-lt"/>
              </a:rPr>
              <a:t>duirons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complexité</a:t>
            </a:r>
            <a:r>
              <a:rPr lang="en-US" dirty="0">
                <a:latin typeface="+mj-lt"/>
              </a:rPr>
              <a:t> de  </a:t>
            </a:r>
            <a:r>
              <a:rPr lang="en-US" sz="2400" b="1" dirty="0">
                <a:solidFill>
                  <a:srgbClr val="C00000"/>
                </a:solidFill>
                <a:latin typeface="+mj-lt"/>
              </a:rPr>
              <a:t>O(n a</a:t>
            </a:r>
            <a:r>
              <a:rPr lang="en-US" sz="2400" b="1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+mj-lt"/>
              </a:rPr>
              <a:t>).</a:t>
            </a:r>
            <a:endParaRPr lang="fr-FR" b="1" dirty="0">
              <a:solidFill>
                <a:srgbClr val="C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05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98BF-7A50-477F-A500-34BF38174C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5007" y="568325"/>
            <a:ext cx="11676994" cy="1560513"/>
          </a:xfrm>
        </p:spPr>
        <p:txBody>
          <a:bodyPr/>
          <a:lstStyle/>
          <a:p>
            <a:r>
              <a:rPr lang="en-US" dirty="0"/>
              <a:t>References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CC2DC8-5A3E-4C8D-A1D6-B5546AB45D5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15006" y="2128838"/>
            <a:ext cx="11014841" cy="3967162"/>
          </a:xfrm>
        </p:spPr>
        <p:txBody>
          <a:bodyPr/>
          <a:lstStyle/>
          <a:p>
            <a:r>
              <a:rPr lang="fr-FR" dirty="0" err="1"/>
              <a:t>Memoire</a:t>
            </a:r>
            <a:r>
              <a:rPr lang="fr-FR" dirty="0"/>
              <a:t> présenté pour l’obtention du </a:t>
            </a:r>
            <a:r>
              <a:rPr lang="fr-FR" dirty="0" err="1"/>
              <a:t>diplome</a:t>
            </a:r>
            <a:r>
              <a:rPr lang="fr-FR" dirty="0"/>
              <a:t> de Master en mathématiques</a:t>
            </a:r>
            <a:r>
              <a:rPr lang="en-US" dirty="0"/>
              <a:t>,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flot</a:t>
            </a:r>
            <a:r>
              <a:rPr lang="en-US" dirty="0"/>
              <a:t>, application a un reseau de transport. Univ </a:t>
            </a:r>
            <a:r>
              <a:rPr lang="en-US" dirty="0" err="1"/>
              <a:t>bejaia</a:t>
            </a:r>
            <a:r>
              <a:rPr lang="en-US" dirty="0"/>
              <a:t>  2013.</a:t>
            </a:r>
          </a:p>
          <a:p>
            <a:r>
              <a:rPr lang="fr-FR" dirty="0">
                <a:hlinkClick r:id="rId2"/>
              </a:rPr>
              <a:t>https://www.supinfo.com/cours/2GRA/chapitres/06-recherche-flot-maximum-reseau-transport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9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1532" y="2967335"/>
            <a:ext cx="60917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Merci !!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34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704AB4-8FD8-4353-927D-824E7D065B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6745" y="568325"/>
            <a:ext cx="11435255" cy="132397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35767A-958F-489B-B4C1-EB754E12780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6745" y="1892301"/>
            <a:ext cx="11435255" cy="419735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+mj-lt"/>
              </a:rPr>
              <a:t>Parmi les problèmes les plus classiques en théorie des graphes, on peut citer celui de la recherche d’un flot maximal. 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A l’aide de cet outil, nous pourrons é</a:t>
            </a:r>
            <a:r>
              <a:rPr lang="en-US" dirty="0" err="1">
                <a:latin typeface="+mj-lt"/>
              </a:rPr>
              <a:t>tudier</a:t>
            </a:r>
            <a:r>
              <a:rPr lang="en-US" dirty="0">
                <a:latin typeface="+mj-lt"/>
              </a:rPr>
              <a:t> et </a:t>
            </a:r>
            <a:r>
              <a:rPr lang="en-US" dirty="0" err="1">
                <a:latin typeface="+mj-lt"/>
              </a:rPr>
              <a:t>optimiser</a:t>
            </a:r>
            <a:r>
              <a:rPr lang="en-US" dirty="0">
                <a:latin typeface="+mj-lt"/>
              </a:rPr>
              <a:t> le </a:t>
            </a:r>
            <a:r>
              <a:rPr lang="en-US" dirty="0" err="1">
                <a:latin typeface="+mj-lt"/>
              </a:rPr>
              <a:t>déplacement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d’une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certaine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quantité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d’éléments</a:t>
            </a:r>
            <a:r>
              <a:rPr lang="en-US" dirty="0">
                <a:latin typeface="+mj-lt"/>
              </a:rPr>
              <a:t> dans </a:t>
            </a:r>
            <a:r>
              <a:rPr lang="en-US" dirty="0" err="1">
                <a:latin typeface="+mj-lt"/>
              </a:rPr>
              <a:t>n’importe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quel</a:t>
            </a:r>
            <a:r>
              <a:rPr lang="en-US" dirty="0">
                <a:latin typeface="+mj-lt"/>
              </a:rPr>
              <a:t> r</a:t>
            </a:r>
            <a:r>
              <a:rPr lang="fr-FR" dirty="0">
                <a:latin typeface="+mj-lt"/>
              </a:rPr>
              <a:t>é</a:t>
            </a:r>
            <a:r>
              <a:rPr lang="en-US" dirty="0" err="1">
                <a:latin typeface="+mj-lt"/>
              </a:rPr>
              <a:t>seau</a:t>
            </a:r>
            <a:r>
              <a:rPr lang="en-US" dirty="0">
                <a:latin typeface="+mj-lt"/>
              </a:rPr>
              <a:t> de transport.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0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8A90D-66A7-4C52-A117-E730901556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7766" y="568325"/>
            <a:ext cx="11414234" cy="1039813"/>
          </a:xfrm>
        </p:spPr>
        <p:txBody>
          <a:bodyPr/>
          <a:lstStyle/>
          <a:p>
            <a:r>
              <a:rPr lang="en-US" dirty="0"/>
              <a:t>Domaine </a:t>
            </a:r>
            <a:r>
              <a:rPr lang="en-US" dirty="0" err="1"/>
              <a:t>d’application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F1E137-5702-4E2E-AD1C-00C243B0E7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7766" y="1692166"/>
            <a:ext cx="11414234" cy="4597509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La circulation des liquids dans des </a:t>
            </a:r>
            <a:r>
              <a:rPr lang="en-US" dirty="0" err="1">
                <a:latin typeface="+mj-lt"/>
              </a:rPr>
              <a:t>tuyaux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La circulation de courant dans des </a:t>
            </a:r>
            <a:r>
              <a:rPr lang="en-US" dirty="0" err="1">
                <a:latin typeface="+mj-lt"/>
              </a:rPr>
              <a:t>réseaux</a:t>
            </a:r>
            <a:r>
              <a:rPr lang="en-US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élé</a:t>
            </a:r>
            <a:r>
              <a:rPr lang="en-US" dirty="0" err="1">
                <a:latin typeface="+mj-lt"/>
              </a:rPr>
              <a:t>ctriques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La circulation des donn</a:t>
            </a:r>
            <a:r>
              <a:rPr lang="fr-FR" dirty="0">
                <a:latin typeface="+mj-lt"/>
              </a:rPr>
              <a:t>é</a:t>
            </a:r>
            <a:r>
              <a:rPr lang="en-US" dirty="0">
                <a:latin typeface="+mj-lt"/>
              </a:rPr>
              <a:t>es via un </a:t>
            </a:r>
            <a:r>
              <a:rPr lang="en-US" dirty="0" err="1">
                <a:latin typeface="+mj-lt"/>
              </a:rPr>
              <a:t>réseau</a:t>
            </a:r>
            <a:r>
              <a:rPr lang="en-US" dirty="0">
                <a:latin typeface="+mj-lt"/>
              </a:rPr>
              <a:t> de communication.</a:t>
            </a:r>
          </a:p>
          <a:p>
            <a:r>
              <a:rPr lang="en-US" dirty="0">
                <a:latin typeface="+mj-lt"/>
              </a:rPr>
              <a:t>La circulation des voitures dans un </a:t>
            </a:r>
            <a:r>
              <a:rPr lang="en-US" dirty="0" err="1">
                <a:latin typeface="+mj-lt"/>
              </a:rPr>
              <a:t>réseau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routier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…</a:t>
            </a:r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3600" dirty="0" err="1">
                <a:latin typeface="+mj-lt"/>
              </a:rPr>
              <a:t>P</a:t>
            </a:r>
            <a:r>
              <a:rPr lang="en-US" sz="4000" dirty="0" err="1">
                <a:latin typeface="+mj-lt"/>
              </a:rPr>
              <a:t>robl</a:t>
            </a:r>
            <a:r>
              <a:rPr lang="fr-FR" sz="4000" dirty="0">
                <a:latin typeface="+mj-lt"/>
              </a:rPr>
              <a:t>é</a:t>
            </a:r>
            <a:r>
              <a:rPr lang="en-US" sz="4000" dirty="0" err="1">
                <a:latin typeface="+mj-lt"/>
              </a:rPr>
              <a:t>matique</a:t>
            </a:r>
            <a:r>
              <a:rPr lang="en-US" sz="3600" dirty="0">
                <a:latin typeface="+mj-lt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Déterminer la </a:t>
            </a:r>
            <a:r>
              <a:rPr lang="fr-FR" b="1" dirty="0">
                <a:latin typeface="+mj-lt"/>
              </a:rPr>
              <a:t>quantité maximale </a:t>
            </a:r>
            <a:r>
              <a:rPr lang="fr-FR" dirty="0">
                <a:latin typeface="+mj-lt"/>
              </a:rPr>
              <a:t>d'éléments pouvant circuler dans l'ensemble du réseau, en respectant bien sûr les capacités de chacun des conduits.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32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9CCAD-187D-4AA5-84E5-91E9AE6E33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0317" y="568325"/>
            <a:ext cx="11361683" cy="1560513"/>
          </a:xfrm>
        </p:spPr>
        <p:txBody>
          <a:bodyPr/>
          <a:lstStyle/>
          <a:p>
            <a:r>
              <a:rPr lang="en-US" b="1" dirty="0"/>
              <a:t>R</a:t>
            </a:r>
            <a:r>
              <a:rPr lang="fr-FR" b="1" dirty="0"/>
              <a:t>é</a:t>
            </a:r>
            <a:r>
              <a:rPr lang="en-US" b="1" dirty="0" err="1"/>
              <a:t>seau</a:t>
            </a:r>
            <a:r>
              <a:rPr lang="en-US" b="1" dirty="0"/>
              <a:t> de transport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345062-7329-4613-926C-74323EA378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0317" y="914400"/>
            <a:ext cx="11361683" cy="5175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+mj-lt"/>
                <a:cs typeface="Times New Roman" panose="02020603050405020304" pitchFamily="18" charset="0"/>
              </a:rPr>
              <a:t>Soit</a:t>
            </a:r>
            <a:r>
              <a:rPr lang="en-GB" sz="1800" dirty="0">
                <a:latin typeface="+mj-lt"/>
                <a:cs typeface="Times New Roman" panose="02020603050405020304" pitchFamily="18" charset="0"/>
              </a:rPr>
              <a:t> G= (V,E) un </a:t>
            </a:r>
            <a:r>
              <a:rPr lang="en-GB" sz="1800" dirty="0" err="1">
                <a:latin typeface="+mj-lt"/>
                <a:cs typeface="Times New Roman" panose="02020603050405020304" pitchFamily="18" charset="0"/>
              </a:rPr>
              <a:t>graphe</a:t>
            </a:r>
            <a:r>
              <a:rPr lang="en-GB" sz="1800" dirty="0">
                <a:latin typeface="+mj-lt"/>
                <a:cs typeface="Times New Roman" panose="02020603050405020304" pitchFamily="18" charset="0"/>
              </a:rPr>
              <a:t> orient</a:t>
            </a:r>
            <a:r>
              <a:rPr lang="fr-FR" sz="1800" dirty="0">
                <a:latin typeface="+mj-lt"/>
                <a:cs typeface="Times New Roman" panose="02020603050405020304" pitchFamily="18" charset="0"/>
              </a:rPr>
              <a:t>é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fr-FR" sz="1800" dirty="0">
                <a:latin typeface="+mj-lt"/>
                <a:cs typeface="Times New Roman" panose="02020603050405020304" pitchFamily="18" charset="0"/>
              </a:rPr>
              <a:t>à 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valuations positives.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On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dit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que G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est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un reseau de transport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s’il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vérifie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les conditions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suivantes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latin typeface="+mj-lt"/>
                <a:cs typeface="Times New Roman" panose="02020603050405020304" pitchFamily="18" charset="0"/>
              </a:rPr>
              <a:t>Il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existe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sommet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s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appelé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source qui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n’a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pas de 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pr</a:t>
            </a:r>
            <a:r>
              <a:rPr lang="fr-FR" sz="1800" dirty="0" err="1">
                <a:latin typeface="+mj-lt"/>
                <a:cs typeface="Times New Roman" panose="02020603050405020304" pitchFamily="18" charset="0"/>
              </a:rPr>
              <a:t>édécesseurs</a:t>
            </a:r>
            <a:r>
              <a:rPr lang="fr-FR" sz="1800" dirty="0">
                <a:latin typeface="+mj-lt"/>
                <a:cs typeface="Times New Roman" panose="02020603050405020304" pitchFamily="18" charset="0"/>
              </a:rPr>
              <a:t>.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+mj-lt"/>
                <a:cs typeface="Times New Roman" panose="02020603050405020304" pitchFamily="18" charset="0"/>
              </a:rPr>
              <a:t>Il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existe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sommet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t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appelé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puit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qui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n’a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pas de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su</a:t>
            </a:r>
            <a:r>
              <a:rPr lang="fr-FR" sz="1800" dirty="0" err="1">
                <a:latin typeface="+mj-lt"/>
                <a:cs typeface="Times New Roman" panose="02020603050405020304" pitchFamily="18" charset="0"/>
              </a:rPr>
              <a:t>cesseurs</a:t>
            </a:r>
            <a:r>
              <a:rPr lang="fr-FR" sz="1800" dirty="0">
                <a:latin typeface="+mj-lt"/>
                <a:cs typeface="Times New Roman" panose="02020603050405020304" pitchFamily="18" charset="0"/>
              </a:rPr>
              <a:t>.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r>
              <a:rPr lang="fr-FR" sz="1800" dirty="0">
                <a:latin typeface="+mj-lt"/>
                <a:cs typeface="Times New Roman" panose="02020603050405020304" pitchFamily="18" charset="0"/>
              </a:rPr>
              <a:t>On suppose que chaque sommet du graphe se trouve</a:t>
            </a:r>
          </a:p>
          <a:p>
            <a:pPr marL="0" indent="0">
              <a:buNone/>
            </a:pPr>
            <a:r>
              <a:rPr lang="fr-FR" sz="1800" dirty="0">
                <a:latin typeface="+mj-lt"/>
                <a:cs typeface="Times New Roman" panose="02020603050405020304" pitchFamily="18" charset="0"/>
              </a:rPr>
              <a:t>     sur un chemin allant de la source vers le puit.</a:t>
            </a:r>
          </a:p>
          <a:p>
            <a:r>
              <a:rPr lang="fr-FR" sz="1800" dirty="0">
                <a:latin typeface="+mj-lt"/>
                <a:cs typeface="Times New Roman" panose="02020603050405020304" pitchFamily="18" charset="0"/>
              </a:rPr>
              <a:t>Le graphe est supposé antisymétrique, c’est-à-dire qu’il</a:t>
            </a:r>
          </a:p>
          <a:p>
            <a:pPr marL="0" indent="0">
              <a:buNone/>
            </a:pPr>
            <a:r>
              <a:rPr lang="fr-FR" sz="1800" dirty="0">
                <a:latin typeface="+mj-lt"/>
                <a:cs typeface="Times New Roman" panose="02020603050405020304" pitchFamily="18" charset="0"/>
              </a:rPr>
              <a:t>      n’existe pas deux arcs opposés reliant deux mêmes sommets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3F6E58-0981-4195-BD3C-37F27B08E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34" y="1923393"/>
            <a:ext cx="5044966" cy="342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AC92F-781F-4CBE-B10F-8D31477552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6441" y="568325"/>
            <a:ext cx="11235559" cy="1560513"/>
          </a:xfrm>
        </p:spPr>
        <p:txBody>
          <a:bodyPr/>
          <a:lstStyle/>
          <a:p>
            <a:r>
              <a:rPr lang="en-US" b="1" dirty="0" err="1"/>
              <a:t>Flot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5C7503F-296B-42CB-B234-AB5FF171F66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56441" y="1565275"/>
                <a:ext cx="11235559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+mj-lt"/>
                  </a:rPr>
                  <a:t>Soit G= (V,E) un reseau de transport.</a:t>
                </a:r>
              </a:p>
              <a:p>
                <a:endParaRPr lang="fr-FR" sz="1800" dirty="0">
                  <a:latin typeface="+mj-lt"/>
                </a:endParaRPr>
              </a:p>
              <a:p>
                <a:r>
                  <a:rPr lang="fr-FR" sz="1800" dirty="0">
                    <a:latin typeface="+mj-lt"/>
                  </a:rPr>
                  <a:t>Un flot circulant dans un réseau G est une fonction f dé</a:t>
                </a:r>
                <a:r>
                  <a:rPr lang="en-US" sz="1800" dirty="0" err="1">
                    <a:latin typeface="+mj-lt"/>
                  </a:rPr>
                  <a:t>finie</a:t>
                </a:r>
                <a:r>
                  <a:rPr lang="en-US" sz="1800" dirty="0">
                    <a:latin typeface="+mj-lt"/>
                  </a:rPr>
                  <a:t> sur </a:t>
                </a:r>
                <a:r>
                  <a:rPr lang="en-US" sz="1800" dirty="0" err="1">
                    <a:latin typeface="+mj-lt"/>
                  </a:rPr>
                  <a:t>l’ensemble</a:t>
                </a:r>
                <a:r>
                  <a:rPr lang="en-US" sz="1800" dirty="0">
                    <a:latin typeface="+mj-lt"/>
                  </a:rPr>
                  <a:t> des arcs E </a:t>
                </a:r>
                <a:r>
                  <a:rPr lang="en-US" sz="1800" dirty="0" err="1">
                    <a:latin typeface="+mj-lt"/>
                  </a:rPr>
                  <a:t>verifiant</a:t>
                </a:r>
                <a:r>
                  <a:rPr lang="en-US" sz="1800" dirty="0">
                    <a:latin typeface="+mj-lt"/>
                  </a:rPr>
                  <a:t> </a:t>
                </a:r>
                <a:r>
                  <a:rPr lang="en-US" sz="1800" b="1" dirty="0">
                    <a:latin typeface="+mj-lt"/>
                  </a:rPr>
                  <a:t>la </a:t>
                </a:r>
                <a:r>
                  <a:rPr lang="en-US" sz="1800" b="1" dirty="0" err="1">
                    <a:latin typeface="+mj-lt"/>
                  </a:rPr>
                  <a:t>loi</a:t>
                </a:r>
                <a:r>
                  <a:rPr lang="en-US" sz="1800" b="1" dirty="0">
                    <a:latin typeface="+mj-lt"/>
                  </a:rPr>
                  <a:t> de conservation</a:t>
                </a:r>
                <a:r>
                  <a:rPr lang="en-US" sz="1800" dirty="0">
                    <a:latin typeface="+mj-lt"/>
                  </a:rPr>
                  <a:t> </a:t>
                </a:r>
                <a:r>
                  <a:rPr lang="en-US" sz="1800" dirty="0" err="1">
                    <a:latin typeface="+mj-lt"/>
                  </a:rPr>
                  <a:t>suivante</a:t>
                </a:r>
                <a:r>
                  <a:rPr lang="en-US" sz="1800" dirty="0"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:endParaRPr lang="en-US" sz="18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sz="18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GB" sz="18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sz="18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GB" sz="18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18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GB" sz="18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fr-FR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𝒕𝒒</m:t>
                          </m:r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fr-FR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GB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GB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GB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</m:nary>
                      <m:r>
                        <a:rPr lang="en-GB" sz="18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fr-FR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𝒕𝒒</m:t>
                          </m:r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fr-FR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GB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GB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GB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GB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1800" b="1" i="1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1800" b="1" i="1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fr-FR" sz="1800" i="1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fr-FR" sz="1800" dirty="0">
                    <a:latin typeface="+mj-lt"/>
                    <a:ea typeface="Cambria Math" panose="02040503050406030204" pitchFamily="18" charset="0"/>
                  </a:rPr>
                  <a:t>On dit qu’un flot est </a:t>
                </a:r>
                <a:r>
                  <a:rPr lang="fr-FR" sz="1800" b="1" dirty="0">
                    <a:latin typeface="+mj-lt"/>
                    <a:ea typeface="Cambria Math" panose="02040503050406030204" pitchFamily="18" charset="0"/>
                  </a:rPr>
                  <a:t>compatible</a:t>
                </a:r>
                <a:r>
                  <a:rPr lang="fr-FR" sz="1800" i="1" dirty="0">
                    <a:latin typeface="+mj-lt"/>
                    <a:ea typeface="Cambria Math" panose="02040503050406030204" pitchFamily="18" charset="0"/>
                  </a:rPr>
                  <a:t> si sa valeur sur chacun des arcs est inférieure à la capacité de l’arc en question</a:t>
                </a:r>
                <a:r>
                  <a:rPr lang="fr-FR" sz="1800" b="1" i="1" dirty="0">
                    <a:latin typeface="+mj-lt"/>
                    <a:ea typeface="Cambria Math" panose="02040503050406030204" pitchFamily="18" charset="0"/>
                  </a:rPr>
                  <a:t>.   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GB" sz="1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GB" sz="1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sz="1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1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GB" sz="1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1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GB" sz="1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GB" sz="1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sz="1800" b="1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1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GB" sz="1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GB" sz="1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1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GB" sz="18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b="1" i="1" dirty="0">
                  <a:solidFill>
                    <a:schemeClr val="accent3">
                      <a:lumMod val="7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fr-FR" sz="1800" i="1" dirty="0">
                    <a:latin typeface="+mj-lt"/>
                    <a:ea typeface="Cambria Math" panose="02040503050406030204" pitchFamily="18" charset="0"/>
                  </a:rPr>
                  <a:t>On dit qu'un flot f est</a:t>
                </a:r>
                <a:r>
                  <a:rPr lang="fr-FR" sz="1800" b="1" i="1" dirty="0">
                    <a:latin typeface="+mj-lt"/>
                    <a:ea typeface="Cambria Math" panose="02040503050406030204" pitchFamily="18" charset="0"/>
                  </a:rPr>
                  <a:t> maximal </a:t>
                </a:r>
                <a:r>
                  <a:rPr lang="fr-FR" sz="1800" i="1" dirty="0">
                    <a:latin typeface="+mj-lt"/>
                    <a:ea typeface="Cambria Math" panose="02040503050406030204" pitchFamily="18" charset="0"/>
                  </a:rPr>
                  <a:t>s’il est compatible et s’il possède la plus forte valeur du flot parmi tous les flots compatibles.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C7503F-296B-42CB-B234-AB5FF171F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56441" y="1565275"/>
                <a:ext cx="11235559" cy="4724400"/>
              </a:xfrm>
              <a:blipFill>
                <a:blip r:embed="rId2"/>
                <a:stretch>
                  <a:fillRect l="-488" t="-774" r="-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42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C47E1-5F6A-47E1-8599-BFF7DD17A3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82838" y="623888"/>
            <a:ext cx="9809162" cy="1281112"/>
          </a:xfrm>
        </p:spPr>
        <p:txBody>
          <a:bodyPr/>
          <a:lstStyle/>
          <a:p>
            <a:r>
              <a:rPr lang="en-GB" b="1" dirty="0" err="1"/>
              <a:t>Exemple</a:t>
            </a:r>
            <a:r>
              <a:rPr lang="en-GB" b="1" dirty="0"/>
              <a:t> de </a:t>
            </a:r>
            <a:r>
              <a:rPr lang="en-GB" b="1" dirty="0" err="1"/>
              <a:t>Flot</a:t>
            </a:r>
            <a:r>
              <a:rPr lang="en-GB" b="1" dirty="0"/>
              <a:t> maximal</a:t>
            </a:r>
            <a:endParaRPr lang="fr-FR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95D936A-7804-44C1-8C8D-99A3C52282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2" y="1576388"/>
            <a:ext cx="9984828" cy="4657725"/>
          </a:xfrm>
        </p:spPr>
      </p:pic>
    </p:spTree>
    <p:extLst>
      <p:ext uri="{BB962C8B-B14F-4D97-AF65-F5344CB8AC3E}">
        <p14:creationId xmlns:p14="http://schemas.microsoft.com/office/powerpoint/2010/main" val="29810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B079B-7B27-4823-A315-63D712B3B1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8993" y="568325"/>
            <a:ext cx="11183007" cy="1560513"/>
          </a:xfrm>
        </p:spPr>
        <p:txBody>
          <a:bodyPr/>
          <a:lstStyle/>
          <a:p>
            <a:r>
              <a:rPr lang="fr-FR" dirty="0"/>
              <a:t>Algorithme</a:t>
            </a:r>
            <a:r>
              <a:rPr lang="en-GB" dirty="0"/>
              <a:t> de Ford et Fulkerson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EAF492-0628-4266-9765-C3F2C8E2FB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08993" y="1828800"/>
            <a:ext cx="11183007" cy="455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latin typeface="+mj-lt"/>
              </a:rPr>
              <a:t>Avant de présenter l'algorithme en lui même nous allons introduire la notion de </a:t>
            </a:r>
            <a:r>
              <a:rPr lang="fr-FR" sz="1800" b="1" dirty="0">
                <a:latin typeface="+mj-lt"/>
              </a:rPr>
              <a:t>graphe d'écart</a:t>
            </a:r>
            <a:r>
              <a:rPr lang="fr-FR" sz="18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fr-FR" sz="2400" b="1" dirty="0">
              <a:latin typeface="+mj-lt"/>
            </a:endParaRPr>
          </a:p>
          <a:p>
            <a:pPr marL="0" indent="0">
              <a:buNone/>
            </a:pPr>
            <a:r>
              <a:rPr lang="fr-FR" sz="2400" b="1" dirty="0">
                <a:latin typeface="+mj-lt"/>
              </a:rPr>
              <a:t>Graphe d’</a:t>
            </a:r>
            <a:r>
              <a:rPr lang="fr-FR" sz="2400" b="1" dirty="0"/>
              <a:t> é</a:t>
            </a:r>
            <a:r>
              <a:rPr lang="fr-FR" sz="2400" b="1" dirty="0">
                <a:latin typeface="+mj-lt"/>
              </a:rPr>
              <a:t>cart:</a:t>
            </a:r>
          </a:p>
          <a:p>
            <a:pPr marL="0" indent="0">
              <a:buNone/>
            </a:pPr>
            <a:r>
              <a:rPr lang="fr-FR" sz="1800" dirty="0">
                <a:latin typeface="+mj-lt"/>
              </a:rPr>
              <a:t>Soit G= (V,E) un ré</a:t>
            </a:r>
            <a:r>
              <a:rPr lang="en-US" sz="1800" dirty="0" err="1">
                <a:latin typeface="+mj-lt"/>
              </a:rPr>
              <a:t>seau</a:t>
            </a:r>
            <a:r>
              <a:rPr lang="en-US" sz="1800" dirty="0">
                <a:latin typeface="+mj-lt"/>
              </a:rPr>
              <a:t> de transport.</a:t>
            </a:r>
            <a:endParaRPr lang="fr-FR" sz="1800" dirty="0">
              <a:latin typeface="+mj-lt"/>
            </a:endParaRPr>
          </a:p>
          <a:p>
            <a:pPr marL="0" indent="0">
              <a:buNone/>
            </a:pPr>
            <a:r>
              <a:rPr lang="fr-FR" sz="1800" dirty="0">
                <a:latin typeface="+mj-lt"/>
              </a:rPr>
              <a:t>Le graphe d'écart d’un flot f dans G est un graphe possédant les mêmes sommets que G,</a:t>
            </a:r>
          </a:p>
          <a:p>
            <a:pPr marL="0" indent="0">
              <a:buNone/>
            </a:pPr>
            <a:r>
              <a:rPr lang="fr-FR" sz="1800" dirty="0">
                <a:latin typeface="+mj-lt"/>
              </a:rPr>
              <a:t>Pour un arc (</a:t>
            </a:r>
            <a:r>
              <a:rPr lang="fr-FR" sz="1800" dirty="0" err="1">
                <a:latin typeface="+mj-lt"/>
              </a:rPr>
              <a:t>u,v</a:t>
            </a:r>
            <a:r>
              <a:rPr lang="fr-FR" sz="1800" dirty="0">
                <a:latin typeface="+mj-lt"/>
              </a:rPr>
              <a:t>) de E, on va construire un ou deux arcs dans le graphe d'écart selon la règle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latin typeface="+mj-lt"/>
              </a:rPr>
              <a:t>Si f(</a:t>
            </a:r>
            <a:r>
              <a:rPr lang="fr-FR" sz="1800" dirty="0" err="1">
                <a:latin typeface="+mj-lt"/>
              </a:rPr>
              <a:t>u,v</a:t>
            </a:r>
            <a:r>
              <a:rPr lang="fr-FR" sz="1800" dirty="0">
                <a:latin typeface="+mj-lt"/>
              </a:rPr>
              <a:t>) &lt; c(</a:t>
            </a:r>
            <a:r>
              <a:rPr lang="fr-FR" sz="1800" dirty="0" err="1">
                <a:latin typeface="+mj-lt"/>
              </a:rPr>
              <a:t>u,v</a:t>
            </a:r>
            <a:r>
              <a:rPr lang="fr-FR" sz="1800" dirty="0">
                <a:latin typeface="+mj-lt"/>
              </a:rPr>
              <a:t>) on </a:t>
            </a:r>
            <a:r>
              <a:rPr lang="fr-FR" sz="1800" dirty="0" err="1">
                <a:latin typeface="+mj-lt"/>
              </a:rPr>
              <a:t>definit</a:t>
            </a:r>
            <a:r>
              <a:rPr lang="fr-FR" sz="1800" dirty="0">
                <a:latin typeface="+mj-lt"/>
              </a:rPr>
              <a:t> un arc (</a:t>
            </a:r>
            <a:r>
              <a:rPr lang="fr-FR" sz="1800" dirty="0" err="1">
                <a:latin typeface="+mj-lt"/>
              </a:rPr>
              <a:t>u,v</a:t>
            </a:r>
            <a:r>
              <a:rPr lang="fr-FR" sz="1800" dirty="0">
                <a:latin typeface="+mj-lt"/>
              </a:rPr>
              <a:t>) de valuation c(</a:t>
            </a:r>
            <a:r>
              <a:rPr lang="fr-FR" sz="1800" dirty="0" err="1">
                <a:latin typeface="+mj-lt"/>
              </a:rPr>
              <a:t>u,v</a:t>
            </a:r>
            <a:r>
              <a:rPr lang="fr-FR" sz="1800" dirty="0">
                <a:latin typeface="+mj-lt"/>
              </a:rPr>
              <a:t>) – f(</a:t>
            </a:r>
            <a:r>
              <a:rPr lang="fr-FR" sz="1800" dirty="0" err="1">
                <a:latin typeface="+mj-lt"/>
              </a:rPr>
              <a:t>u,v</a:t>
            </a:r>
            <a:r>
              <a:rPr lang="fr-FR" sz="1800" dirty="0">
                <a:latin typeface="+mj-lt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latin typeface="+mj-lt"/>
              </a:rPr>
              <a:t>Si f(</a:t>
            </a:r>
            <a:r>
              <a:rPr lang="fr-FR" sz="1800" dirty="0" err="1">
                <a:latin typeface="+mj-lt"/>
              </a:rPr>
              <a:t>u,v</a:t>
            </a:r>
            <a:r>
              <a:rPr lang="fr-FR" sz="1800" dirty="0">
                <a:latin typeface="+mj-lt"/>
              </a:rPr>
              <a:t>) &gt; 0  on </a:t>
            </a:r>
            <a:r>
              <a:rPr lang="fr-FR" sz="1800" dirty="0" err="1">
                <a:latin typeface="+mj-lt"/>
              </a:rPr>
              <a:t>definit</a:t>
            </a:r>
            <a:r>
              <a:rPr lang="fr-FR" sz="1800" dirty="0">
                <a:latin typeface="+mj-lt"/>
              </a:rPr>
              <a:t> un arc (</a:t>
            </a:r>
            <a:r>
              <a:rPr lang="fr-FR" sz="1800" dirty="0" err="1">
                <a:latin typeface="+mj-lt"/>
              </a:rPr>
              <a:t>v,u</a:t>
            </a:r>
            <a:r>
              <a:rPr lang="fr-FR" sz="1800" dirty="0">
                <a:latin typeface="+mj-lt"/>
              </a:rPr>
              <a:t>) de valuation f(</a:t>
            </a:r>
            <a:r>
              <a:rPr lang="fr-FR" sz="1800" dirty="0" err="1">
                <a:latin typeface="+mj-lt"/>
              </a:rPr>
              <a:t>u,v</a:t>
            </a:r>
            <a:r>
              <a:rPr lang="fr-FR" sz="18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88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6CA92-8F4D-444B-94EC-1C08D745B8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0013" y="252413"/>
            <a:ext cx="10821987" cy="1103312"/>
          </a:xfrm>
        </p:spPr>
        <p:txBody>
          <a:bodyPr/>
          <a:lstStyle/>
          <a:p>
            <a:r>
              <a:rPr lang="en-GB" dirty="0" err="1"/>
              <a:t>Exemple</a:t>
            </a:r>
            <a:r>
              <a:rPr lang="en-GB" dirty="0"/>
              <a:t> de </a:t>
            </a:r>
            <a:r>
              <a:rPr lang="en-GB" dirty="0" err="1"/>
              <a:t>graphe</a:t>
            </a:r>
            <a:r>
              <a:rPr lang="en-GB" dirty="0"/>
              <a:t> </a:t>
            </a:r>
            <a:r>
              <a:rPr lang="en-GB" dirty="0" err="1"/>
              <a:t>d’ecart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070214-F546-4065-AE10-FADFE52A81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70013" y="1146175"/>
            <a:ext cx="10821987" cy="4943475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CAB594-18A3-452E-9C40-64C06959E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5" y="2218980"/>
            <a:ext cx="5616000" cy="2864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38555E9-0015-479A-A567-EEE37BEC6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6084"/>
            <a:ext cx="528670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0C653-9627-4DCB-9099-F101F71B89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2359" y="568325"/>
            <a:ext cx="11319641" cy="1560513"/>
          </a:xfrm>
        </p:spPr>
        <p:txBody>
          <a:bodyPr/>
          <a:lstStyle/>
          <a:p>
            <a:r>
              <a:rPr lang="en-GB" dirty="0"/>
              <a:t>Principe de </a:t>
            </a:r>
            <a:r>
              <a:rPr lang="en-GB" dirty="0" err="1"/>
              <a:t>l’algorithme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DB878E-DEBE-4248-B059-58675F12F7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5931" y="1860331"/>
            <a:ext cx="11246069" cy="42293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+mj-lt"/>
              </a:rPr>
              <a:t>Partir</a:t>
            </a:r>
            <a:r>
              <a:rPr lang="en-US" dirty="0">
                <a:latin typeface="+mj-lt"/>
              </a:rPr>
              <a:t> d’un </a:t>
            </a:r>
            <a:r>
              <a:rPr lang="en-US" dirty="0" err="1">
                <a:latin typeface="+mj-lt"/>
              </a:rPr>
              <a:t>flot</a:t>
            </a:r>
            <a:r>
              <a:rPr lang="en-US" dirty="0">
                <a:latin typeface="+mj-lt"/>
              </a:rPr>
              <a:t> compatible, par </a:t>
            </a:r>
            <a:r>
              <a:rPr lang="en-US" dirty="0" err="1">
                <a:latin typeface="+mj-lt"/>
              </a:rPr>
              <a:t>exemple</a:t>
            </a:r>
            <a:r>
              <a:rPr lang="en-US" dirty="0">
                <a:latin typeface="+mj-lt"/>
              </a:rPr>
              <a:t> le </a:t>
            </a:r>
            <a:r>
              <a:rPr lang="en-US" dirty="0" err="1">
                <a:latin typeface="+mj-lt"/>
              </a:rPr>
              <a:t>flot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nul</a:t>
            </a:r>
            <a:r>
              <a:rPr lang="en-US" dirty="0">
                <a:latin typeface="+mj-lt"/>
              </a:rPr>
              <a:t>.</a:t>
            </a:r>
            <a:endParaRPr lang="fr-FR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+mj-lt"/>
              </a:rPr>
              <a:t>Construire le graphe d'écart correspondant.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+mj-lt"/>
              </a:rPr>
              <a:t>Rechercher un chemin allant de la source vers le puits dans le graphe d'écart.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+mj-lt"/>
              </a:rPr>
              <a:t>Il y a alors deux possibilités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S'il existe un tel chemin, augmenter le flot circulant sur ce chemin dans le réseau du minimum des valuations des arcs du chemin dans le graphe d'écart. Recommencer alors à l'étape 2.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Sinon, l'algorithme est terminé et le flot courant est maximal.</a:t>
            </a:r>
          </a:p>
        </p:txBody>
      </p:sp>
    </p:spTree>
    <p:extLst>
      <p:ext uri="{BB962C8B-B14F-4D97-AF65-F5344CB8AC3E}">
        <p14:creationId xmlns:p14="http://schemas.microsoft.com/office/powerpoint/2010/main" val="226773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978</TotalTime>
  <Words>749</Words>
  <Application>Microsoft Office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Corbel</vt:lpstr>
      <vt:lpstr>Times New Roman</vt:lpstr>
      <vt:lpstr>Feathered</vt:lpstr>
      <vt:lpstr>Flot maximum</vt:lpstr>
      <vt:lpstr>Introduction </vt:lpstr>
      <vt:lpstr>Domaine d’application</vt:lpstr>
      <vt:lpstr>Réseau de transport</vt:lpstr>
      <vt:lpstr>Flot</vt:lpstr>
      <vt:lpstr>Exemple de Flot maximal</vt:lpstr>
      <vt:lpstr>Algorithme de Ford et Fulkerson</vt:lpstr>
      <vt:lpstr>Exemple de graphe d’ecart</vt:lpstr>
      <vt:lpstr>Principe de l’algorithme</vt:lpstr>
      <vt:lpstr>Exemple d’application de l’algorithme</vt:lpstr>
      <vt:lpstr>PowerPoint Presentation</vt:lpstr>
      <vt:lpstr>La valeur du flot maximal est : 23</vt:lpstr>
      <vt:lpstr>Description de l’algorithme</vt:lpstr>
      <vt:lpstr>Complexité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Utilisateur Windows</cp:lastModifiedBy>
  <cp:revision>64</cp:revision>
  <dcterms:created xsi:type="dcterms:W3CDTF">2020-03-01T12:05:32Z</dcterms:created>
  <dcterms:modified xsi:type="dcterms:W3CDTF">2020-03-04T09:15:00Z</dcterms:modified>
</cp:coreProperties>
</file>