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67" r:id="rId12"/>
    <p:sldId id="268" r:id="rId13"/>
  </p:sldIdLst>
  <p:sldSz cx="12192000" cy="6858000"/>
  <p:notesSz cx="6858000" cy="9144000"/>
  <p:embeddedFontLst>
    <p:embeddedFont>
      <p:font typeface="Nanum Gothic" panose="020B0600000101010101" charset="-127"/>
      <p:regular r:id="rId15"/>
      <p:bold r:id="rId16"/>
    </p:embeddedFont>
    <p:embeddedFont>
      <p:font typeface="NANUMGOTHIC EXTRABOLD" panose="020B0600000101010101" charset="-127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나눔고딕" pitchFamily="2" charset="-127"/>
      <p:regular r:id="rId22"/>
      <p:bold r:id="rId23"/>
    </p:embeddedFont>
    <p:embeddedFont>
      <p:font typeface="나눔고딕" pitchFamily="2" charset="-127"/>
      <p:regular r:id="rId22"/>
      <p:bold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ik6EhYeqf+s+FyBjaFVI29sW4a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0DAB"/>
    <a:srgbClr val="485077"/>
    <a:srgbClr val="40A9F5"/>
    <a:srgbClr val="2F7FB8"/>
    <a:srgbClr val="BF5B81"/>
    <a:srgbClr val="FF7BAC"/>
    <a:srgbClr val="E6E6E6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714" autoAdjust="0"/>
  </p:normalViewPr>
  <p:slideViewPr>
    <p:cSldViewPr snapToGrid="0">
      <p:cViewPr varScale="1">
        <p:scale>
          <a:sx n="45" d="100"/>
          <a:sy n="45" d="100"/>
        </p:scale>
        <p:origin x="1472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ri424@g.skku.edu" userId="ee5df315b936b8bb" providerId="LiveId" clId="{0ED6816E-BA15-4D69-860D-6F673FFE4BD2}"/>
    <pc:docChg chg="undo custSel modSld">
      <pc:chgData name="sori424@g.skku.edu" userId="ee5df315b936b8bb" providerId="LiveId" clId="{0ED6816E-BA15-4D69-860D-6F673FFE4BD2}" dt="2022-02-16T15:03:23.420" v="1" actId="20577"/>
      <pc:docMkLst>
        <pc:docMk/>
      </pc:docMkLst>
      <pc:sldChg chg="modNotesTx">
        <pc:chgData name="sori424@g.skku.edu" userId="ee5df315b936b8bb" providerId="LiveId" clId="{0ED6816E-BA15-4D69-860D-6F673FFE4BD2}" dt="2022-02-16T15:03:23.420" v="1" actId="20577"/>
        <pc:sldMkLst>
          <pc:docMk/>
          <pc:sldMk cId="0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Hi, everyone from the world. Good to see you guys. I’m Soyoung Oh and I’m a Msc student at Sungkyunkwan University in South Korea.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Thanks all to be here and I’m really glad to present my work in SocialNLP. I’m gonna present our work Jujeop: Korean Puns for K-pop Stars on Social Media.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This work had be done by Soyoung Oh, Jisu Kim, Seungpeel Lee from Sungkyunkwan University, advised by Eunil Park.</a:t>
            </a:r>
            <a:endParaRPr lang="en-US" dirty="0"/>
          </a:p>
        </p:txBody>
      </p:sp>
      <p:sp>
        <p:nvSpPr>
          <p:cNvPr id="87" name="Google Shape;87;p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70" name="Google Shape;27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Pun usually relies on specific linguistic structure that can be classified based on the patterns of the syllable, word, or phrase similarity. </a:t>
            </a: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Since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Jujeop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comments share the characteristics of the pun, we assumed that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Jujeop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comments within the same type would share similar syntactic relations. </a:t>
            </a: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Based on the assumption, we employed pos tagging to analyze the distinctive linguistic structure of each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Jujeop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type. </a:t>
            </a: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Then, the tagged sentences with pos tags were used as the input for the k-means clustering, where we set the k as 4. </a:t>
            </a: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To balance the number of each type in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Jujeop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comments, we randomly selected 50 samples from nonsense type. </a:t>
            </a: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The total accuracy of the clustering was 32%, where the type of homophones and homographs with the most accuracy with about 59%.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1" name="Google Shape;271;p10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90" name="Google Shape;29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The current study first conceptualized the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Jujeop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where there’s lack of Korean pun study compared to English. </a:t>
            </a: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Jujeop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comments have an important meaning in social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nlp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domain, as they act as one of the means of communication in our society. </a:t>
            </a: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Also, we found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Jujeop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comments share semantic and syntactic characteristics. </a:t>
            </a: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As mentioned earlier, we publicly opened our data so feel free to use them for 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further research.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However, it was hard to collect each type of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Jujeop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comment in the wild with a balanced number. </a:t>
            </a: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Therefore, we might use crowdsourcing experiment to collect more data. </a:t>
            </a: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Or, we could employ deep learning technologies for text generation to make novel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Jujeop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comment based on the definition we proposed.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1" name="Google Shape;291;p1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02" name="Google Shape;30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Font typeface="+mj-lt"/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Thank you for all you guys in the world attend to hear my presentation.</a:t>
            </a: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 hope to meet you at the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Gather.town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section paper9 to interact more with me. </a:t>
            </a: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Thanks!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3" name="Google Shape;303;p12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The Korean word,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Jujeop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originally, is used to describe someone that is acting pitiful and ridiculous. </a:t>
            </a: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But, well, in the K-pop world,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Jujeop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means to praise or express one’s love for K-pop stars in an exaggerated way. </a:t>
            </a: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These comments are seen very often on their favorite K-pop stars’ pics and videos, especially in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Youtube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Here’s a example of the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Jujeop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comment:</a:t>
            </a: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You’re a PAIN. Luxury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chamPAIN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that intoxicate me.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 we found that pun like characteristics are shared between each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Jujeop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comment. </a:t>
            </a: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The puns exploit polysemy, homonymy, or phonological similarity to another word for an intended humorous or rhetorical effect. Based on this insight, </a:t>
            </a: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we classified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Jujeop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into four different types based on the semantic and syntactic distinctiveness as follow. 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3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Font typeface="+mj-lt"/>
              <a:buNone/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First, Fragmenting words to create a twist.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The comment in this type intentionally fragment a specific word and extract a single character from the word to disguise the word’s meaning. </a:t>
            </a: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By this word play, the meaning of the whole sentence is twisted. In this type, usually the meaning of the sentence has to be interpreted into two steps. </a:t>
            </a: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After the sentence with hidden or sarcastic meanings is first presented, the word with complimentary meaning is then provided. </a:t>
            </a: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For instance, “Why do you always wear the same Tee?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preTee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!” can be one of the example within this type. </a:t>
            </a: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The first sentence asks why she always wears the same t-shirt. And then segment the Tee in the first sentence to make twist. </a:t>
            </a: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Then, the following word changes the whole meaning of the sentence by using word [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ti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:] to make pre[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ti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:] which creates a humorous twist.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4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53" name="Google Shape;15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Font typeface="+mj-lt"/>
              <a:buNone/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Next, </a:t>
            </a:r>
            <a:r>
              <a:rPr lang="en-US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Jujeop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comment that used homophones and homographs.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Users usually employ specific lexical features of homophones and homographs to make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Jujeop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comment. </a:t>
            </a: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For example, “Change your English name to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Geroge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Bush, because you beat and break my heart”. </a:t>
            </a: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Where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Geroge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Bush pronounced same as beat and break in Korean word, which are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조지다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p5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74" name="Google Shape;17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Font typeface="+mj-lt"/>
              <a:buNone/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Repetition.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08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This is a type of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Jujeop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employs repetition to emphasize the complimentary meanings on the K-pop stars. </a:t>
            </a:r>
          </a:p>
          <a:p>
            <a:pPr marL="508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For example, keep repeating the sentence like “Gosh, you know what? </a:t>
            </a:r>
          </a:p>
          <a:p>
            <a:pPr marL="508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They say you lose your memory when you see a handsome person.” </a:t>
            </a:r>
          </a:p>
          <a:p>
            <a:pPr marL="508000"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08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By repeating this kind of sentence, the comment can exaggerate the coolness of the stars with humor.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" name="Google Shape;175;p6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97" name="Google Shape;19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Font typeface="+mj-lt"/>
              <a:buNone/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Finally, the type of Nonsense.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This type of comment supposed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the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fictional situation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The majority of the comments were included in this type. </a:t>
            </a: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This type uses almost nonsensical, over-the-top expressions. </a:t>
            </a: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One of the representative example is as follow:</a:t>
            </a: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“I said, anybody who thinks she’s pretty, get up! And then the whole Earth got up and the order of the solar system changed.”</a:t>
            </a: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Where, the Earth can not get up like a human being, nor could the order of the solar system change due to a person’s prettiness.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Google Shape;198;p7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the annotation process,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We collected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Youtube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comments from 275 channels with the number of views between 5K and 38 Million.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Then, we erased commercial comments which include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urls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and advertisement words.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Also, we erased under 167 likes comments as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Jujeop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comments usually have high number of likes.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Based on the definition of the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Jujeop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ten enthusiastic fans of their K-pop stars for at least 2 to 15 years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annotated the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Jujeop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comment and it’s types.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Then, three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nlp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researchers cross-validated the corpus.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 inter-rater reliability  on four types of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Jujeop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annotations met moderate level.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8" name="Google Shape;218;p8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f4c743de4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28" name="Google Shape;228;gdf4c743de4_1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Therefore, we collected 8,650 comments, where 1,573 were annotated as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Jujeop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comments.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 for each type of the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Jujeop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comment, described as in the screen, the Nonsense type consist the most number of corpus.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9" name="Google Shape;229;gdf4c743de4_1_68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39" name="Google Shape;23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To validate quality of the corpus, we employed several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nlp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experiments. </a:t>
            </a: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At first, for the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Jujeop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classification, we applied three baseline classifiers, which are CNN,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BiLSTM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and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KoBERT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KoBERT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is BERT based model trained with Korean corpus.</a:t>
            </a: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We validated the difference between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Jujeop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and non-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Jujeop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comments by binary classification. </a:t>
            </a: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As more than 80% of the annotated comments in the dataset are non-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Jujeop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comments, so, we randomly selected the comments with same number of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Jujeop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comments. </a:t>
            </a: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The result shows that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KoBERT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with the highest macro f-1 score. </a:t>
            </a: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Also, we employed multi classification task to whether the model can learn the different features of each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Jujeop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type. </a:t>
            </a: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To handle the class imbalance problem with types, we employed class weights to handle it. </a:t>
            </a: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Same as the binary classification task,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KoBERT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shows the good performance.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p9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body" idx="1"/>
          </p:nvPr>
        </p:nvSpPr>
        <p:spPr>
          <a:xfrm rot="5400000">
            <a:off x="3920332" y="-1256506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09925" y="86650"/>
            <a:ext cx="1369200" cy="13646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0" y="1597950"/>
            <a:ext cx="12192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4A"/>
              </a:buClr>
              <a:buSzPts val="3200"/>
              <a:buFont typeface="NanumGothic ExtraBold"/>
              <a:buNone/>
            </a:pPr>
            <a:r>
              <a:rPr lang="en-US" sz="3200" b="1" i="1" u="none">
                <a:solidFill>
                  <a:srgbClr val="05194A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Jujeop </a:t>
            </a:r>
            <a:r>
              <a:rPr lang="en-US" sz="3200" b="1" i="0" u="none">
                <a:solidFill>
                  <a:srgbClr val="05194A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Korean Puns for K-pop Stars on Social Media 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-20626" y="6457819"/>
            <a:ext cx="12212625" cy="400181"/>
          </a:xfrm>
          <a:prstGeom prst="rect">
            <a:avLst/>
          </a:prstGeom>
          <a:solidFill>
            <a:srgbClr val="303A6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77" y="150825"/>
            <a:ext cx="1524301" cy="130044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1183576" y="4758813"/>
            <a:ext cx="208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4A"/>
              </a:buClr>
              <a:buSzPts val="2000"/>
              <a:buFont typeface="Nanum Gothic"/>
              <a:buNone/>
            </a:pPr>
            <a:r>
              <a:rPr lang="en-US" sz="2000" b="1" i="0" u="sng" dirty="0" err="1">
                <a:solidFill>
                  <a:srgbClr val="05194A"/>
                </a:solidFill>
                <a:latin typeface="NanumGothic"/>
                <a:ea typeface="NanumGothic"/>
                <a:cs typeface="NanumGothic"/>
                <a:sym typeface="Nanum Gothic"/>
              </a:rPr>
              <a:t>Soyoung</a:t>
            </a:r>
            <a:r>
              <a:rPr lang="en-US" sz="2000" b="1" i="0" u="sng" dirty="0">
                <a:solidFill>
                  <a:srgbClr val="05194A"/>
                </a:solidFill>
                <a:latin typeface="NanumGothic"/>
                <a:ea typeface="NanumGothic"/>
                <a:cs typeface="NanumGothic"/>
                <a:sym typeface="Nanum Gothic"/>
              </a:rPr>
              <a:t> Oh</a:t>
            </a:r>
            <a:endParaRPr dirty="0"/>
          </a:p>
        </p:txBody>
      </p:sp>
      <p:sp>
        <p:nvSpPr>
          <p:cNvPr id="94" name="Google Shape;94;p1"/>
          <p:cNvSpPr txBox="1"/>
          <p:nvPr/>
        </p:nvSpPr>
        <p:spPr>
          <a:xfrm>
            <a:off x="0" y="5634000"/>
            <a:ext cx="121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4A"/>
              </a:buClr>
              <a:buSzPts val="1400"/>
              <a:buFont typeface="Nanum Gothic"/>
              <a:buNone/>
            </a:pPr>
            <a:r>
              <a:rPr lang="en-US" sz="1400" b="0" i="0" u="none" dirty="0">
                <a:solidFill>
                  <a:srgbClr val="05194A"/>
                </a:solidFill>
                <a:latin typeface="NanumGothic"/>
                <a:ea typeface="NanumGothic"/>
                <a:cs typeface="NanumGothic"/>
                <a:sym typeface="Nanum Gothic"/>
              </a:rPr>
              <a:t>{sori424, rlawltn908, </a:t>
            </a:r>
            <a:r>
              <a:rPr lang="en-US" sz="1400" b="0" i="0" u="none" dirty="0" err="1">
                <a:solidFill>
                  <a:srgbClr val="05194A"/>
                </a:solidFill>
                <a:latin typeface="NanumGothic"/>
                <a:ea typeface="NanumGothic"/>
                <a:cs typeface="NanumGothic"/>
                <a:sym typeface="Nanum Gothic"/>
              </a:rPr>
              <a:t>leepeel</a:t>
            </a:r>
            <a:r>
              <a:rPr lang="en-US" sz="1400" b="0" i="0" u="none" dirty="0">
                <a:solidFill>
                  <a:srgbClr val="05194A"/>
                </a:solidFill>
                <a:latin typeface="NanumGothic"/>
                <a:ea typeface="NanumGothic"/>
                <a:cs typeface="NanumGothic"/>
                <a:sym typeface="Nanum Gothic"/>
              </a:rPr>
              <a:t>}@g.skku.edu, eunilpark@skku.edu </a:t>
            </a:r>
            <a:endParaRPr dirty="0"/>
          </a:p>
        </p:txBody>
      </p:sp>
      <p:sp>
        <p:nvSpPr>
          <p:cNvPr id="95" name="Google Shape;95;p1"/>
          <p:cNvSpPr txBox="1"/>
          <p:nvPr/>
        </p:nvSpPr>
        <p:spPr>
          <a:xfrm>
            <a:off x="-20702" y="6472900"/>
            <a:ext cx="1168243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4A"/>
              </a:buClr>
              <a:buSzPts val="1800"/>
              <a:buFont typeface="Nanum Gothic"/>
              <a:buNone/>
            </a:pPr>
            <a:r>
              <a:rPr lang="en-US" altLang="ko-KR" sz="1800" b="1" i="0" u="none" dirty="0" err="1">
                <a:solidFill>
                  <a:schemeClr val="lt1"/>
                </a:solidFill>
                <a:latin typeface="NanumGothic"/>
                <a:ea typeface="NanumGothic"/>
                <a:cs typeface="NanumGothic"/>
                <a:sym typeface="Nanum Gothic"/>
              </a:rPr>
              <a:t>SocialNLP</a:t>
            </a:r>
            <a:r>
              <a:rPr lang="en-US" altLang="ko-KR" sz="1800" b="1" i="0" u="none" dirty="0">
                <a:solidFill>
                  <a:schemeClr val="lt1"/>
                </a:solidFill>
                <a:latin typeface="NanumGothic"/>
                <a:ea typeface="NanumGothic"/>
                <a:cs typeface="NanumGothic"/>
                <a:sym typeface="Nanum Gothic"/>
              </a:rPr>
              <a:t>  @ </a:t>
            </a:r>
            <a:r>
              <a:rPr lang="en-US" sz="1800" b="1" i="0" u="none" dirty="0">
                <a:solidFill>
                  <a:schemeClr val="lt1"/>
                </a:solidFill>
                <a:latin typeface="NanumGothic"/>
                <a:ea typeface="NanumGothic"/>
                <a:cs typeface="NanumGothic"/>
                <a:sym typeface="Nanum Gothic"/>
              </a:rPr>
              <a:t>NAACL HLT ’21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96" name="Google Shape;96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9074" y="2636338"/>
            <a:ext cx="1197900" cy="20043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60838" y="2640250"/>
            <a:ext cx="1197900" cy="19965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pic>
      <p:pic>
        <p:nvPicPr>
          <p:cNvPr id="98" name="Google Shape;98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64013" y="2640088"/>
            <a:ext cx="1197900" cy="19968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67199" y="2640238"/>
            <a:ext cx="1197900" cy="19965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pic>
      <p:sp>
        <p:nvSpPr>
          <p:cNvPr id="100" name="Google Shape;100;p1"/>
          <p:cNvSpPr txBox="1"/>
          <p:nvPr/>
        </p:nvSpPr>
        <p:spPr>
          <a:xfrm>
            <a:off x="3892988" y="4758813"/>
            <a:ext cx="174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4A"/>
              </a:buClr>
              <a:buSzPts val="2000"/>
              <a:buFont typeface="Nanum Gothic"/>
              <a:buNone/>
            </a:pPr>
            <a:r>
              <a:rPr lang="en-US" sz="2000" b="0" i="0" u="none" dirty="0" err="1">
                <a:solidFill>
                  <a:srgbClr val="05194A"/>
                </a:solidFill>
                <a:latin typeface="NanumGothic"/>
                <a:ea typeface="NanumGothic"/>
                <a:cs typeface="NanumGothic"/>
                <a:sym typeface="Nanum Gothic"/>
              </a:rPr>
              <a:t>Jisu</a:t>
            </a:r>
            <a:r>
              <a:rPr lang="en-US" sz="2000" b="0" i="0" u="none" dirty="0">
                <a:solidFill>
                  <a:srgbClr val="05194A"/>
                </a:solidFill>
                <a:latin typeface="NanumGothic"/>
                <a:ea typeface="NanumGothic"/>
                <a:cs typeface="NanumGothic"/>
                <a:sym typeface="Nanum Gothic"/>
              </a:rPr>
              <a:t> Kim</a:t>
            </a:r>
            <a:endParaRPr dirty="0"/>
          </a:p>
        </p:txBody>
      </p:sp>
      <p:sp>
        <p:nvSpPr>
          <p:cNvPr id="101" name="Google Shape;101;p1"/>
          <p:cNvSpPr txBox="1"/>
          <p:nvPr/>
        </p:nvSpPr>
        <p:spPr>
          <a:xfrm>
            <a:off x="6081825" y="4758813"/>
            <a:ext cx="25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4A"/>
              </a:buClr>
              <a:buSzPts val="2000"/>
              <a:buFont typeface="Nanum Gothic"/>
              <a:buNone/>
            </a:pPr>
            <a:r>
              <a:rPr lang="en-US" sz="2000" b="0" i="0" u="none" dirty="0" err="1">
                <a:solidFill>
                  <a:srgbClr val="05194A"/>
                </a:solidFill>
                <a:latin typeface="NanumGothic"/>
                <a:ea typeface="NanumGothic"/>
                <a:cs typeface="NanumGothic"/>
                <a:sym typeface="Nanum Gothic"/>
              </a:rPr>
              <a:t>Seungpeel</a:t>
            </a:r>
            <a:r>
              <a:rPr lang="en-US" sz="2000" b="0" i="0" u="none" dirty="0">
                <a:solidFill>
                  <a:srgbClr val="05194A"/>
                </a:solidFill>
                <a:latin typeface="NanumGothic"/>
                <a:ea typeface="NanumGothic"/>
                <a:cs typeface="NanumGothic"/>
                <a:sym typeface="Nanum Gothic"/>
              </a:rPr>
              <a:t> Lee</a:t>
            </a:r>
            <a:endParaRPr dirty="0"/>
          </a:p>
        </p:txBody>
      </p:sp>
      <p:sp>
        <p:nvSpPr>
          <p:cNvPr id="102" name="Google Shape;102;p1"/>
          <p:cNvSpPr txBox="1"/>
          <p:nvPr/>
        </p:nvSpPr>
        <p:spPr>
          <a:xfrm>
            <a:off x="9055150" y="4758813"/>
            <a:ext cx="180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4A"/>
              </a:buClr>
              <a:buSzPts val="2000"/>
              <a:buFont typeface="Nanum Gothic"/>
              <a:buNone/>
            </a:pPr>
            <a:r>
              <a:rPr lang="en-US" sz="2000" b="0" i="0" u="none" dirty="0" err="1">
                <a:solidFill>
                  <a:srgbClr val="05194A"/>
                </a:solidFill>
                <a:latin typeface="NanumGothic"/>
                <a:ea typeface="NanumGothic"/>
                <a:cs typeface="NanumGothic"/>
                <a:sym typeface="Nanum Gothic"/>
              </a:rPr>
              <a:t>Eunil</a:t>
            </a:r>
            <a:r>
              <a:rPr lang="en-US" sz="2000" b="0" i="0" u="none" dirty="0">
                <a:solidFill>
                  <a:srgbClr val="05194A"/>
                </a:solidFill>
                <a:latin typeface="NanumGothic"/>
                <a:ea typeface="NanumGothic"/>
                <a:cs typeface="NanumGothic"/>
                <a:sym typeface="Nanum Gothic"/>
              </a:rPr>
              <a:t> Park</a:t>
            </a:r>
            <a:endParaRPr dirty="0"/>
          </a:p>
        </p:txBody>
      </p:sp>
      <p:sp>
        <p:nvSpPr>
          <p:cNvPr id="103" name="Google Shape;103;p1"/>
          <p:cNvSpPr txBox="1"/>
          <p:nvPr/>
        </p:nvSpPr>
        <p:spPr>
          <a:xfrm>
            <a:off x="-20700" y="5233800"/>
            <a:ext cx="1219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4A"/>
              </a:buClr>
              <a:buSzPts val="2000"/>
              <a:buFont typeface="Nanum Gothic"/>
              <a:buNone/>
            </a:pPr>
            <a:r>
              <a:rPr lang="en-US" sz="2000" b="0" i="0" u="none">
                <a:solidFill>
                  <a:srgbClr val="05194A"/>
                </a:solidFill>
                <a:latin typeface="NanumGothic"/>
                <a:ea typeface="NanumGothic"/>
                <a:cs typeface="NanumGothic"/>
                <a:sym typeface="Nanum Gothic"/>
              </a:rPr>
              <a:t>Sungkyunkwan University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10"/>
          <p:cNvGrpSpPr/>
          <p:nvPr/>
        </p:nvGrpSpPr>
        <p:grpSpPr>
          <a:xfrm>
            <a:off x="0" y="0"/>
            <a:ext cx="12192004" cy="839787"/>
            <a:chOff x="0" y="0"/>
            <a:chExt cx="12192004" cy="839486"/>
          </a:xfrm>
        </p:grpSpPr>
        <p:sp>
          <p:nvSpPr>
            <p:cNvPr id="274" name="Google Shape;274;p10"/>
            <p:cNvSpPr txBox="1"/>
            <p:nvPr/>
          </p:nvSpPr>
          <p:spPr>
            <a:xfrm>
              <a:off x="0" y="0"/>
              <a:ext cx="12192000" cy="774421"/>
            </a:xfrm>
            <a:prstGeom prst="rect">
              <a:avLst/>
            </a:prstGeom>
            <a:solidFill>
              <a:srgbClr val="A9DC2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0"/>
            <p:cNvSpPr txBox="1"/>
            <p:nvPr/>
          </p:nvSpPr>
          <p:spPr>
            <a:xfrm>
              <a:off x="0" y="752204"/>
              <a:ext cx="12192000" cy="87282"/>
            </a:xfrm>
            <a:prstGeom prst="rect">
              <a:avLst/>
            </a:prstGeom>
            <a:solidFill>
              <a:srgbClr val="303A6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0"/>
            <p:cNvSpPr txBox="1"/>
            <p:nvPr/>
          </p:nvSpPr>
          <p:spPr>
            <a:xfrm>
              <a:off x="4" y="94859"/>
              <a:ext cx="121920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5194A"/>
                </a:buClr>
                <a:buSzPts val="2400"/>
                <a:buFont typeface="NanumGothic ExtraBold"/>
                <a:buNone/>
              </a:pPr>
              <a:r>
                <a:rPr lang="en-US" sz="3200" b="1" i="0" u="none">
                  <a:solidFill>
                    <a:srgbClr val="05194A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rPr>
                <a:t>Experiments (2) Clustering</a:t>
              </a:r>
              <a:endParaRPr sz="3200"/>
            </a:p>
          </p:txBody>
        </p:sp>
      </p:grpSp>
      <p:sp>
        <p:nvSpPr>
          <p:cNvPr id="277" name="Google Shape;277;p10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</a:pPr>
            <a:fld id="{00000000-1234-1234-1234-123412341234}" type="slidenum">
              <a:rPr lang="en-US" sz="20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2000"/>
          </a:p>
        </p:txBody>
      </p:sp>
      <p:pic>
        <p:nvPicPr>
          <p:cNvPr id="282" name="Google Shape;282;p10"/>
          <p:cNvPicPr preferRelativeResize="0"/>
          <p:nvPr/>
        </p:nvPicPr>
        <p:blipFill rotWithShape="1">
          <a:blip r:embed="rId3">
            <a:alphaModFix/>
          </a:blip>
          <a:srcRect l="93984"/>
          <a:stretch/>
        </p:blipFill>
        <p:spPr>
          <a:xfrm rot="5400000">
            <a:off x="9058276" y="4376140"/>
            <a:ext cx="367276" cy="3132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6AEB30C-F698-4ADA-8AD6-50F2247283A3}"/>
              </a:ext>
            </a:extLst>
          </p:cNvPr>
          <p:cNvGrpSpPr/>
          <p:nvPr/>
        </p:nvGrpSpPr>
        <p:grpSpPr>
          <a:xfrm>
            <a:off x="189220" y="1031683"/>
            <a:ext cx="8209500" cy="1827586"/>
            <a:chOff x="320250" y="1163613"/>
            <a:chExt cx="8209500" cy="1827586"/>
          </a:xfrm>
        </p:grpSpPr>
        <p:sp>
          <p:nvSpPr>
            <p:cNvPr id="278" name="Google Shape;278;p10"/>
            <p:cNvSpPr txBox="1"/>
            <p:nvPr/>
          </p:nvSpPr>
          <p:spPr>
            <a:xfrm>
              <a:off x="320250" y="1163613"/>
              <a:ext cx="5393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anum Gothic"/>
                <a:buNone/>
              </a:pPr>
              <a:r>
                <a:rPr lang="en-US" sz="2800" b="1" i="0" u="none" dirty="0">
                  <a:solidFill>
                    <a:srgbClr val="303A65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K-means clustering (k=4)</a:t>
              </a:r>
              <a:endParaRPr sz="2800" b="1" dirty="0">
                <a:solidFill>
                  <a:srgbClr val="303A65"/>
                </a:solidFill>
                <a:latin typeface="NanumGothic"/>
                <a:ea typeface="NanumGothic"/>
                <a:cs typeface="NanumGothic"/>
                <a:sym typeface="Nanum Gothic"/>
              </a:endParaRPr>
            </a:p>
          </p:txBody>
        </p:sp>
        <p:sp>
          <p:nvSpPr>
            <p:cNvPr id="281" name="Google Shape;281;p10"/>
            <p:cNvSpPr txBox="1"/>
            <p:nvPr/>
          </p:nvSpPr>
          <p:spPr>
            <a:xfrm>
              <a:off x="320250" y="1791618"/>
              <a:ext cx="82095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anum Gothic"/>
                <a:buNone/>
              </a:pPr>
              <a:r>
                <a:rPr lang="en-US" sz="2300" dirty="0">
                  <a:solidFill>
                    <a:schemeClr val="dk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Used Part-Of-Speech tagged sentences as input</a:t>
              </a:r>
              <a:endParaRPr sz="2300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endParaRPr>
            </a:p>
          </p:txBody>
        </p:sp>
        <p:sp>
          <p:nvSpPr>
            <p:cNvPr id="283" name="Google Shape;283;p10"/>
            <p:cNvSpPr txBox="1"/>
            <p:nvPr/>
          </p:nvSpPr>
          <p:spPr>
            <a:xfrm>
              <a:off x="320250" y="2344909"/>
              <a:ext cx="6460532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anum Gothic"/>
                <a:buNone/>
              </a:pPr>
              <a:r>
                <a:rPr lang="en-US" sz="1800" dirty="0">
                  <a:solidFill>
                    <a:schemeClr val="dk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e.g., [</a:t>
              </a:r>
              <a:r>
                <a:rPr lang="en-US" sz="1800" dirty="0" err="1">
                  <a:solidFill>
                    <a:schemeClr val="dk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언니</a:t>
              </a:r>
              <a:r>
                <a:rPr lang="en-US" sz="1800" dirty="0">
                  <a:solidFill>
                    <a:schemeClr val="dk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/Noun, 다/Adverb, </a:t>
              </a:r>
              <a:r>
                <a:rPr lang="en-US" sz="1800" dirty="0" err="1">
                  <a:solidFill>
                    <a:schemeClr val="dk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좋은데</a:t>
              </a:r>
              <a:r>
                <a:rPr lang="en-US" sz="1800" dirty="0">
                  <a:solidFill>
                    <a:schemeClr val="dk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/Adjective, </a:t>
              </a:r>
              <a:r>
                <a:rPr lang="en-US" sz="1800" dirty="0" err="1">
                  <a:solidFill>
                    <a:schemeClr val="dk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자꾸</a:t>
              </a:r>
              <a:r>
                <a:rPr lang="en-US" sz="1800" dirty="0">
                  <a:solidFill>
                    <a:schemeClr val="dk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/Noun, 벽/Noun, 이/</a:t>
              </a:r>
              <a:r>
                <a:rPr lang="en-US" sz="1800" dirty="0" err="1">
                  <a:solidFill>
                    <a:schemeClr val="dk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Josa</a:t>
              </a:r>
              <a:r>
                <a:rPr lang="en-US" sz="1800" dirty="0">
                  <a:solidFill>
                    <a:schemeClr val="dk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, </a:t>
              </a:r>
              <a:r>
                <a:rPr lang="en-US" sz="1800" dirty="0" err="1">
                  <a:solidFill>
                    <a:schemeClr val="dk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느껴져요</a:t>
              </a:r>
              <a:r>
                <a:rPr lang="en-US" sz="1800" dirty="0">
                  <a:solidFill>
                    <a:schemeClr val="dk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/Verb, </a:t>
              </a:r>
              <a:r>
                <a:rPr lang="en-US" sz="1800" dirty="0" err="1">
                  <a:solidFill>
                    <a:schemeClr val="dk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완벽</a:t>
              </a:r>
              <a:r>
                <a:rPr lang="en-US" sz="1800" dirty="0">
                  <a:solidFill>
                    <a:schemeClr val="dk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/Noun]</a:t>
              </a:r>
              <a:endParaRPr sz="1800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54E78A-B9CC-4F62-8ECE-F051CC6400D6}"/>
              </a:ext>
            </a:extLst>
          </p:cNvPr>
          <p:cNvGrpSpPr/>
          <p:nvPr/>
        </p:nvGrpSpPr>
        <p:grpSpPr>
          <a:xfrm>
            <a:off x="603175" y="3142762"/>
            <a:ext cx="3315937" cy="3396150"/>
            <a:chOff x="7125462" y="975215"/>
            <a:chExt cx="3315937" cy="3396150"/>
          </a:xfrm>
        </p:grpSpPr>
        <p:cxnSp>
          <p:nvCxnSpPr>
            <p:cNvPr id="22" name="Google Shape;265;p9">
              <a:extLst>
                <a:ext uri="{FF2B5EF4-FFF2-40B4-BE49-F238E27FC236}">
                  <a16:creationId xmlns:a16="http://schemas.microsoft.com/office/drawing/2014/main" id="{C7C00A29-FE4F-4569-B471-E00B77837ACA}"/>
                </a:ext>
              </a:extLst>
            </p:cNvPr>
            <p:cNvCxnSpPr>
              <a:stCxn id="15" idx="6"/>
              <a:endCxn id="18" idx="6"/>
            </p:cNvCxnSpPr>
            <p:nvPr/>
          </p:nvCxnSpPr>
          <p:spPr>
            <a:xfrm>
              <a:off x="10440799" y="1373165"/>
              <a:ext cx="600" cy="2600400"/>
            </a:xfrm>
            <a:prstGeom prst="bentConnector3">
              <a:avLst>
                <a:gd name="adj1" fmla="val 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273C553-EEE6-4AC2-B2CC-ACC3F91994C6}"/>
                </a:ext>
              </a:extLst>
            </p:cNvPr>
            <p:cNvGrpSpPr/>
            <p:nvPr/>
          </p:nvGrpSpPr>
          <p:grpSpPr>
            <a:xfrm>
              <a:off x="7125462" y="975215"/>
              <a:ext cx="3315337" cy="3396150"/>
              <a:chOff x="7125462" y="975215"/>
              <a:chExt cx="3315337" cy="3396150"/>
            </a:xfrm>
          </p:grpSpPr>
          <p:sp>
            <p:nvSpPr>
              <p:cNvPr id="15" name="Google Shape;256;p9">
                <a:extLst>
                  <a:ext uri="{FF2B5EF4-FFF2-40B4-BE49-F238E27FC236}">
                    <a16:creationId xmlns:a16="http://schemas.microsoft.com/office/drawing/2014/main" id="{303A7466-0A0C-422A-9E32-38DD4CCB4FB8}"/>
                  </a:ext>
                </a:extLst>
              </p:cNvPr>
              <p:cNvSpPr/>
              <p:nvPr/>
            </p:nvSpPr>
            <p:spPr>
              <a:xfrm>
                <a:off x="9606799" y="975215"/>
                <a:ext cx="834000" cy="795900"/>
              </a:xfrm>
              <a:prstGeom prst="flowChartConnector">
                <a:avLst/>
              </a:prstGeom>
              <a:solidFill>
                <a:srgbClr val="FF7BAC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latin typeface="NanumGothic"/>
                    <a:ea typeface="NanumGothic"/>
                    <a:cs typeface="NanumGothic"/>
                    <a:sym typeface="Nanum Gothic"/>
                  </a:rPr>
                  <a:t>T 1</a:t>
                </a:r>
                <a:endParaRPr sz="1600" b="1" dirty="0">
                  <a:solidFill>
                    <a:schemeClr val="bg1"/>
                  </a:solidFill>
                  <a:latin typeface="NanumGothic"/>
                  <a:ea typeface="NanumGothic"/>
                  <a:cs typeface="NanumGothic"/>
                  <a:sym typeface="Nanum Gothic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bg1"/>
                    </a:solidFill>
                    <a:latin typeface="NanumGothic"/>
                    <a:ea typeface="NanumGothic"/>
                    <a:cs typeface="NanumGothic"/>
                    <a:sym typeface="Nanum Gothic"/>
                  </a:rPr>
                  <a:t>(39)</a:t>
                </a:r>
                <a:endParaRPr sz="1600" dirty="0">
                  <a:solidFill>
                    <a:schemeClr val="bg1"/>
                  </a:solidFill>
                  <a:latin typeface="NanumGothic"/>
                  <a:ea typeface="NanumGothic"/>
                  <a:cs typeface="NanumGothic"/>
                  <a:sym typeface="Nanum Gothic"/>
                </a:endParaRPr>
              </a:p>
            </p:txBody>
          </p:sp>
          <p:sp>
            <p:nvSpPr>
              <p:cNvPr id="13" name="Google Shape;252;p9">
                <a:extLst>
                  <a:ext uri="{FF2B5EF4-FFF2-40B4-BE49-F238E27FC236}">
                    <a16:creationId xmlns:a16="http://schemas.microsoft.com/office/drawing/2014/main" id="{51D4D065-1D99-4233-9B18-9DED4355E862}"/>
                  </a:ext>
                </a:extLst>
              </p:cNvPr>
              <p:cNvSpPr/>
              <p:nvPr/>
            </p:nvSpPr>
            <p:spPr>
              <a:xfrm>
                <a:off x="7125462" y="1840640"/>
                <a:ext cx="1714800" cy="1665300"/>
              </a:xfrm>
              <a:prstGeom prst="flowChartConnector">
                <a:avLst/>
              </a:prstGeom>
              <a:solidFill>
                <a:srgbClr val="E6E6E6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 err="1">
                    <a:latin typeface="NanumGothic"/>
                    <a:ea typeface="NanumGothic"/>
                    <a:cs typeface="NanumGothic"/>
                    <a:sym typeface="Nanum Gothic"/>
                  </a:rPr>
                  <a:t>Jujeop</a:t>
                </a:r>
                <a:endParaRPr sz="2000" b="1" dirty="0">
                  <a:latin typeface="NanumGothic"/>
                  <a:ea typeface="NanumGothic"/>
                  <a:cs typeface="NanumGothic"/>
                  <a:sym typeface="Nanum Gothic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latin typeface="NanumGothic"/>
                    <a:ea typeface="NanumGothic"/>
                    <a:cs typeface="NanumGothic"/>
                    <a:sym typeface="Nanum Gothic"/>
                  </a:rPr>
                  <a:t>(1,573)</a:t>
                </a:r>
                <a:endParaRPr sz="2000" dirty="0">
                  <a:latin typeface="NanumGothic"/>
                  <a:ea typeface="NanumGothic"/>
                  <a:cs typeface="NanumGothic"/>
                  <a:sym typeface="Nanum Gothic"/>
                </a:endParaRPr>
              </a:p>
            </p:txBody>
          </p:sp>
          <p:cxnSp>
            <p:nvCxnSpPr>
              <p:cNvPr id="14" name="Google Shape;255;p9">
                <a:extLst>
                  <a:ext uri="{FF2B5EF4-FFF2-40B4-BE49-F238E27FC236}">
                    <a16:creationId xmlns:a16="http://schemas.microsoft.com/office/drawing/2014/main" id="{5DFC68E5-F962-494A-85D7-AFD7CFC385AB}"/>
                  </a:ext>
                </a:extLst>
              </p:cNvPr>
              <p:cNvCxnSpPr>
                <a:stCxn id="13" idx="7"/>
                <a:endCxn id="15" idx="2"/>
              </p:cNvCxnSpPr>
              <p:nvPr/>
            </p:nvCxnSpPr>
            <p:spPr>
              <a:xfrm rot="10800000" flipH="1">
                <a:off x="8589135" y="1373218"/>
                <a:ext cx="1017600" cy="7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6" name="Google Shape;259;p9">
                <a:extLst>
                  <a:ext uri="{FF2B5EF4-FFF2-40B4-BE49-F238E27FC236}">
                    <a16:creationId xmlns:a16="http://schemas.microsoft.com/office/drawing/2014/main" id="{C254DB1A-DE41-4C9E-8403-65E5A276CB0D}"/>
                  </a:ext>
                </a:extLst>
              </p:cNvPr>
              <p:cNvSpPr/>
              <p:nvPr/>
            </p:nvSpPr>
            <p:spPr>
              <a:xfrm>
                <a:off x="9606799" y="1841965"/>
                <a:ext cx="834000" cy="795900"/>
              </a:xfrm>
              <a:prstGeom prst="flowChartConnector">
                <a:avLst/>
              </a:prstGeom>
              <a:solidFill>
                <a:srgbClr val="BF5B81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latin typeface="NanumGothic"/>
                    <a:ea typeface="NanumGothic"/>
                    <a:cs typeface="NanumGothic"/>
                    <a:sym typeface="Nanum Gothic"/>
                  </a:rPr>
                  <a:t>T 2</a:t>
                </a:r>
                <a:endParaRPr sz="1600" b="1" dirty="0">
                  <a:solidFill>
                    <a:schemeClr val="bg1"/>
                  </a:solidFill>
                  <a:latin typeface="NanumGothic"/>
                  <a:ea typeface="NanumGothic"/>
                  <a:cs typeface="NanumGothic"/>
                  <a:sym typeface="Nanum Gothic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bg1"/>
                    </a:solidFill>
                    <a:latin typeface="NanumGothic"/>
                    <a:ea typeface="NanumGothic"/>
                    <a:cs typeface="NanumGothic"/>
                    <a:sym typeface="Nanum Gothic"/>
                  </a:rPr>
                  <a:t>(41)</a:t>
                </a:r>
                <a:endParaRPr sz="1600" dirty="0">
                  <a:solidFill>
                    <a:schemeClr val="bg1"/>
                  </a:solidFill>
                  <a:latin typeface="NanumGothic"/>
                  <a:ea typeface="NanumGothic"/>
                  <a:cs typeface="NanumGothic"/>
                  <a:sym typeface="Nanum Gothic"/>
                </a:endParaRPr>
              </a:p>
            </p:txBody>
          </p:sp>
          <p:sp>
            <p:nvSpPr>
              <p:cNvPr id="17" name="Google Shape;260;p9">
                <a:extLst>
                  <a:ext uri="{FF2B5EF4-FFF2-40B4-BE49-F238E27FC236}">
                    <a16:creationId xmlns:a16="http://schemas.microsoft.com/office/drawing/2014/main" id="{7EF6EC19-D24C-4ED1-82D9-3644B26657E1}"/>
                  </a:ext>
                </a:extLst>
              </p:cNvPr>
              <p:cNvSpPr/>
              <p:nvPr/>
            </p:nvSpPr>
            <p:spPr>
              <a:xfrm>
                <a:off x="9599574" y="2708715"/>
                <a:ext cx="834000" cy="795900"/>
              </a:xfrm>
              <a:prstGeom prst="flowChartConnector">
                <a:avLst/>
              </a:prstGeom>
              <a:solidFill>
                <a:srgbClr val="2F7FB8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latin typeface="NanumGothic"/>
                    <a:ea typeface="NanumGothic"/>
                    <a:cs typeface="NanumGothic"/>
                    <a:sym typeface="Nanum Gothic"/>
                  </a:rPr>
                  <a:t>T 3</a:t>
                </a:r>
                <a:endParaRPr sz="1600" b="1" dirty="0">
                  <a:solidFill>
                    <a:schemeClr val="bg1"/>
                  </a:solidFill>
                  <a:latin typeface="NanumGothic"/>
                  <a:ea typeface="NanumGothic"/>
                  <a:cs typeface="NanumGothic"/>
                  <a:sym typeface="Nanum Gothic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bg1"/>
                    </a:solidFill>
                    <a:latin typeface="NanumGothic"/>
                    <a:ea typeface="NanumGothic"/>
                    <a:cs typeface="NanumGothic"/>
                    <a:sym typeface="Nanum Gothic"/>
                  </a:rPr>
                  <a:t>(50)</a:t>
                </a:r>
                <a:endParaRPr sz="1600" dirty="0">
                  <a:solidFill>
                    <a:schemeClr val="bg1"/>
                  </a:solidFill>
                  <a:latin typeface="NanumGothic"/>
                  <a:ea typeface="NanumGothic"/>
                  <a:cs typeface="NanumGothic"/>
                  <a:sym typeface="Nanum Gothic"/>
                </a:endParaRPr>
              </a:p>
            </p:txBody>
          </p:sp>
          <p:sp>
            <p:nvSpPr>
              <p:cNvPr id="18" name="Google Shape;261;p9">
                <a:extLst>
                  <a:ext uri="{FF2B5EF4-FFF2-40B4-BE49-F238E27FC236}">
                    <a16:creationId xmlns:a16="http://schemas.microsoft.com/office/drawing/2014/main" id="{50BEB3EE-D69C-4001-B04F-0274D7555F3B}"/>
                  </a:ext>
                </a:extLst>
              </p:cNvPr>
              <p:cNvSpPr/>
              <p:nvPr/>
            </p:nvSpPr>
            <p:spPr>
              <a:xfrm>
                <a:off x="9606799" y="3575465"/>
                <a:ext cx="834000" cy="795900"/>
              </a:xfrm>
              <a:prstGeom prst="flowChartConnector">
                <a:avLst/>
              </a:prstGeom>
              <a:solidFill>
                <a:srgbClr val="40A9F5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 dirty="0">
                    <a:solidFill>
                      <a:schemeClr val="bg1"/>
                    </a:solidFill>
                    <a:latin typeface="NanumGothic"/>
                    <a:ea typeface="NanumGothic"/>
                    <a:cs typeface="NanumGothic"/>
                    <a:sym typeface="Nanum Gothic"/>
                  </a:rPr>
                  <a:t>T 4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bg1"/>
                    </a:solidFill>
                    <a:latin typeface="NanumGothic"/>
                    <a:ea typeface="NanumGothic"/>
                    <a:cs typeface="NanumGothic"/>
                    <a:sym typeface="Nanum Gothic"/>
                  </a:rPr>
                  <a:t>(50)</a:t>
                </a:r>
              </a:p>
            </p:txBody>
          </p:sp>
          <p:cxnSp>
            <p:nvCxnSpPr>
              <p:cNvPr id="19" name="Google Shape;262;p9">
                <a:extLst>
                  <a:ext uri="{FF2B5EF4-FFF2-40B4-BE49-F238E27FC236}">
                    <a16:creationId xmlns:a16="http://schemas.microsoft.com/office/drawing/2014/main" id="{5A94CD79-A373-4AF6-8F13-C0201950005B}"/>
                  </a:ext>
                </a:extLst>
              </p:cNvPr>
              <p:cNvCxnSpPr/>
              <p:nvPr/>
            </p:nvCxnSpPr>
            <p:spPr>
              <a:xfrm>
                <a:off x="8589135" y="3279343"/>
                <a:ext cx="1017600" cy="7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" name="Google Shape;263;p9">
                <a:extLst>
                  <a:ext uri="{FF2B5EF4-FFF2-40B4-BE49-F238E27FC236}">
                    <a16:creationId xmlns:a16="http://schemas.microsoft.com/office/drawing/2014/main" id="{0646EE14-2B64-446F-A439-A1D54A55352D}"/>
                  </a:ext>
                </a:extLst>
              </p:cNvPr>
              <p:cNvCxnSpPr>
                <a:stCxn id="13" idx="6"/>
                <a:endCxn id="16" idx="2"/>
              </p:cNvCxnSpPr>
              <p:nvPr/>
            </p:nvCxnSpPr>
            <p:spPr>
              <a:xfrm rot="10800000" flipH="1">
                <a:off x="8840262" y="2239790"/>
                <a:ext cx="766500" cy="43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1" name="Google Shape;264;p9">
                <a:extLst>
                  <a:ext uri="{FF2B5EF4-FFF2-40B4-BE49-F238E27FC236}">
                    <a16:creationId xmlns:a16="http://schemas.microsoft.com/office/drawing/2014/main" id="{5C0E9022-4C31-4802-8AF4-CE3768BFB8C4}"/>
                  </a:ext>
                </a:extLst>
              </p:cNvPr>
              <p:cNvCxnSpPr/>
              <p:nvPr/>
            </p:nvCxnSpPr>
            <p:spPr>
              <a:xfrm>
                <a:off x="8840262" y="2708715"/>
                <a:ext cx="766500" cy="43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3" name="Google Shape;266;p9">
                <a:extLst>
                  <a:ext uri="{FF2B5EF4-FFF2-40B4-BE49-F238E27FC236}">
                    <a16:creationId xmlns:a16="http://schemas.microsoft.com/office/drawing/2014/main" id="{B58697F5-31E0-4909-B9D8-7FC20A944467}"/>
                  </a:ext>
                </a:extLst>
              </p:cNvPr>
              <p:cNvCxnSpPr>
                <a:stCxn id="16" idx="6"/>
                <a:endCxn id="17" idx="6"/>
              </p:cNvCxnSpPr>
              <p:nvPr/>
            </p:nvCxnSpPr>
            <p:spPr>
              <a:xfrm flipH="1">
                <a:off x="10433599" y="2239915"/>
                <a:ext cx="7200" cy="866700"/>
              </a:xfrm>
              <a:prstGeom prst="bentConnector3">
                <a:avLst>
                  <a:gd name="adj1" fmla="val -3307292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14D87B8-0D6F-4436-A1D8-9EC57E367FB4}"/>
              </a:ext>
            </a:extLst>
          </p:cNvPr>
          <p:cNvGrpSpPr/>
          <p:nvPr/>
        </p:nvGrpSpPr>
        <p:grpSpPr>
          <a:xfrm>
            <a:off x="7340299" y="1031683"/>
            <a:ext cx="3468028" cy="2233691"/>
            <a:chOff x="8173845" y="1031683"/>
            <a:chExt cx="3468028" cy="2233691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12A1364-CB26-4F62-9D45-67CAA38BD590}"/>
                </a:ext>
              </a:extLst>
            </p:cNvPr>
            <p:cNvSpPr/>
            <p:nvPr/>
          </p:nvSpPr>
          <p:spPr>
            <a:xfrm>
              <a:off x="8173845" y="1031683"/>
              <a:ext cx="3468028" cy="223369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Google Shape;279;p10"/>
            <p:cNvSpPr txBox="1"/>
            <p:nvPr/>
          </p:nvSpPr>
          <p:spPr>
            <a:xfrm>
              <a:off x="8772317" y="1604226"/>
              <a:ext cx="2570360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anum Gothic"/>
                <a:buNone/>
              </a:pPr>
              <a:r>
                <a:rPr lang="en-US" sz="2400" b="1" dirty="0">
                  <a:solidFill>
                    <a:srgbClr val="FF7BAC"/>
                  </a:solidFill>
                </a:rPr>
                <a:t>Type 1</a:t>
              </a:r>
              <a:r>
                <a:rPr lang="en-US" sz="2400" dirty="0"/>
                <a:t> : 2.56%</a:t>
              </a:r>
              <a:endParaRPr sz="2400"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anum Gothic"/>
                <a:buNone/>
              </a:pPr>
              <a:r>
                <a:rPr lang="en-US" sz="2400" b="1" dirty="0">
                  <a:solidFill>
                    <a:srgbClr val="BF5B81"/>
                  </a:solidFill>
                </a:rPr>
                <a:t>Type 2</a:t>
              </a:r>
              <a:r>
                <a:rPr lang="en-US" sz="2400" dirty="0"/>
                <a:t> : 59.65%</a:t>
              </a:r>
            </a:p>
          </p:txBody>
        </p:sp>
        <p:sp>
          <p:nvSpPr>
            <p:cNvPr id="280" name="Google Shape;280;p10"/>
            <p:cNvSpPr txBox="1"/>
            <p:nvPr/>
          </p:nvSpPr>
          <p:spPr>
            <a:xfrm>
              <a:off x="8398720" y="1065473"/>
              <a:ext cx="3147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anum Gothic"/>
                <a:buNone/>
              </a:pPr>
              <a:r>
                <a:rPr lang="en-US" sz="2400" b="1" dirty="0">
                  <a:solidFill>
                    <a:srgbClr val="1A0DAB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Total </a:t>
              </a:r>
              <a:r>
                <a:rPr lang="en-US" sz="2400" dirty="0">
                  <a:solidFill>
                    <a:schemeClr val="dk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accuracy </a:t>
              </a:r>
              <a:r>
                <a:rPr lang="en-US" sz="2400" b="1" i="0" u="none" dirty="0">
                  <a:solidFill>
                    <a:srgbClr val="1A0DAB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32%</a:t>
              </a:r>
              <a:endParaRPr sz="2400" b="1" dirty="0">
                <a:solidFill>
                  <a:srgbClr val="1A0DAB"/>
                </a:solidFill>
              </a:endParaRPr>
            </a:p>
          </p:txBody>
        </p:sp>
        <p:sp>
          <p:nvSpPr>
            <p:cNvPr id="34" name="Google Shape;279;p10">
              <a:extLst>
                <a:ext uri="{FF2B5EF4-FFF2-40B4-BE49-F238E27FC236}">
                  <a16:creationId xmlns:a16="http://schemas.microsoft.com/office/drawing/2014/main" id="{928CEAFB-038B-4D3A-BAE5-A1D13C31828D}"/>
                </a:ext>
              </a:extLst>
            </p:cNvPr>
            <p:cNvSpPr txBox="1"/>
            <p:nvPr/>
          </p:nvSpPr>
          <p:spPr>
            <a:xfrm>
              <a:off x="8783440" y="2356157"/>
              <a:ext cx="2570360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anum Gothic"/>
                <a:buNone/>
              </a:pPr>
              <a:r>
                <a:rPr lang="nb-NO" altLang="ko-KR" sz="2400" b="1" dirty="0">
                  <a:solidFill>
                    <a:srgbClr val="2F7FB8"/>
                  </a:solidFill>
                </a:rPr>
                <a:t>Type 3</a:t>
              </a:r>
              <a:r>
                <a:rPr lang="nb-NO" altLang="ko-KR" sz="2400" dirty="0"/>
                <a:t> : 48.78%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anum Gothic"/>
                <a:buNone/>
              </a:pPr>
              <a:r>
                <a:rPr lang="nb-NO" altLang="ko-KR" sz="2400" b="1" dirty="0">
                  <a:solidFill>
                    <a:srgbClr val="40A9F5"/>
                  </a:solidFill>
                </a:rPr>
                <a:t>Type 4</a:t>
              </a:r>
              <a:r>
                <a:rPr lang="nb-NO" altLang="ko-KR" sz="2400" dirty="0"/>
                <a:t> : 10%</a:t>
              </a:r>
            </a:p>
          </p:txBody>
        </p:sp>
      </p:grpSp>
      <p:pic>
        <p:nvPicPr>
          <p:cNvPr id="38" name="Google Shape;282;p10">
            <a:extLst>
              <a:ext uri="{FF2B5EF4-FFF2-40B4-BE49-F238E27FC236}">
                <a16:creationId xmlns:a16="http://schemas.microsoft.com/office/drawing/2014/main" id="{D0FD12AB-CF6F-4243-A7C1-3C71DEF08C3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357"/>
          <a:stretch/>
        </p:blipFill>
        <p:spPr>
          <a:xfrm>
            <a:off x="5091460" y="3145263"/>
            <a:ext cx="5716867" cy="313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11"/>
          <p:cNvGrpSpPr/>
          <p:nvPr/>
        </p:nvGrpSpPr>
        <p:grpSpPr>
          <a:xfrm>
            <a:off x="0" y="0"/>
            <a:ext cx="12192004" cy="839787"/>
            <a:chOff x="0" y="0"/>
            <a:chExt cx="12192004" cy="839486"/>
          </a:xfrm>
        </p:grpSpPr>
        <p:sp>
          <p:nvSpPr>
            <p:cNvPr id="294" name="Google Shape;294;p11"/>
            <p:cNvSpPr txBox="1"/>
            <p:nvPr/>
          </p:nvSpPr>
          <p:spPr>
            <a:xfrm>
              <a:off x="0" y="0"/>
              <a:ext cx="12192000" cy="774421"/>
            </a:xfrm>
            <a:prstGeom prst="rect">
              <a:avLst/>
            </a:prstGeom>
            <a:solidFill>
              <a:srgbClr val="A9DC2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1"/>
            <p:cNvSpPr txBox="1"/>
            <p:nvPr/>
          </p:nvSpPr>
          <p:spPr>
            <a:xfrm>
              <a:off x="0" y="752204"/>
              <a:ext cx="12192000" cy="87282"/>
            </a:xfrm>
            <a:prstGeom prst="rect">
              <a:avLst/>
            </a:prstGeom>
            <a:solidFill>
              <a:srgbClr val="303A6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1"/>
            <p:cNvSpPr txBox="1"/>
            <p:nvPr/>
          </p:nvSpPr>
          <p:spPr>
            <a:xfrm>
              <a:off x="4" y="94859"/>
              <a:ext cx="121920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5194A"/>
                </a:buClr>
                <a:buSzPts val="2400"/>
                <a:buFont typeface="NanumGothic ExtraBold"/>
                <a:buNone/>
              </a:pPr>
              <a:r>
                <a:rPr lang="en-US" sz="3200" b="1" i="0" u="none">
                  <a:solidFill>
                    <a:srgbClr val="05194A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rPr>
                <a:t>Conclusion &amp; Future Work</a:t>
              </a:r>
              <a:endParaRPr sz="3200"/>
            </a:p>
          </p:txBody>
        </p:sp>
      </p:grpSp>
      <p:sp>
        <p:nvSpPr>
          <p:cNvPr id="297" name="Google Shape;297;p11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</a:pPr>
            <a:fld id="{00000000-1234-1234-1234-123412341234}" type="slidenum">
              <a:rPr lang="en-US" sz="20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2000"/>
          </a:p>
        </p:txBody>
      </p:sp>
      <p:sp>
        <p:nvSpPr>
          <p:cNvPr id="298" name="Google Shape;298;p11"/>
          <p:cNvSpPr txBox="1"/>
          <p:nvPr/>
        </p:nvSpPr>
        <p:spPr>
          <a:xfrm>
            <a:off x="431000" y="4828166"/>
            <a:ext cx="10719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o"/>
            </a:pPr>
            <a:r>
              <a:rPr lang="en-US" sz="2200" b="0" i="0" u="none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A </a:t>
            </a:r>
            <a:r>
              <a:rPr lang="en-US" sz="2200" b="1" i="0" u="none" dirty="0">
                <a:solidFill>
                  <a:srgbClr val="1A0DAB"/>
                </a:solidFill>
                <a:latin typeface="NanumGothic"/>
                <a:ea typeface="NanumGothic"/>
                <a:cs typeface="NanumGothic"/>
                <a:sym typeface="Nanum Gothic"/>
              </a:rPr>
              <a:t>crowd sourcing experiment</a:t>
            </a:r>
            <a:endParaRPr sz="1600" dirty="0"/>
          </a:p>
        </p:txBody>
      </p:sp>
      <p:sp>
        <p:nvSpPr>
          <p:cNvPr id="299" name="Google Shape;299;p11"/>
          <p:cNvSpPr txBox="1"/>
          <p:nvPr/>
        </p:nvSpPr>
        <p:spPr>
          <a:xfrm>
            <a:off x="466540" y="5412469"/>
            <a:ext cx="120207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o"/>
            </a:pPr>
            <a:r>
              <a:rPr lang="en-US" sz="2200" b="1" i="0" u="none" dirty="0">
                <a:solidFill>
                  <a:srgbClr val="1A0DAB"/>
                </a:solidFill>
                <a:latin typeface="NanumGothic"/>
                <a:ea typeface="NanumGothic"/>
                <a:cs typeface="NanumGothic"/>
                <a:sym typeface="Nanum Gothic"/>
              </a:rPr>
              <a:t>Text generation</a:t>
            </a:r>
            <a:r>
              <a:rPr lang="en-US" sz="2200" b="0" i="0" u="none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based on the given definition</a:t>
            </a:r>
            <a:endParaRPr sz="1600" dirty="0"/>
          </a:p>
        </p:txBody>
      </p:sp>
      <p:sp>
        <p:nvSpPr>
          <p:cNvPr id="9" name="Google Shape;278;p10">
            <a:extLst>
              <a:ext uri="{FF2B5EF4-FFF2-40B4-BE49-F238E27FC236}">
                <a16:creationId xmlns:a16="http://schemas.microsoft.com/office/drawing/2014/main" id="{1C84FAED-7DC3-41C5-81C3-0491DA0AFA6A}"/>
              </a:ext>
            </a:extLst>
          </p:cNvPr>
          <p:cNvSpPr txBox="1"/>
          <p:nvPr/>
        </p:nvSpPr>
        <p:spPr>
          <a:xfrm>
            <a:off x="448770" y="4149119"/>
            <a:ext cx="5393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</a:pPr>
            <a:r>
              <a:rPr lang="en-US" sz="2800" b="1" i="0" u="none" dirty="0">
                <a:solidFill>
                  <a:srgbClr val="303A65"/>
                </a:solidFill>
                <a:latin typeface="NanumGothic"/>
                <a:ea typeface="NanumGothic"/>
                <a:cs typeface="NanumGothic"/>
                <a:sym typeface="Nanum Gothic"/>
              </a:rPr>
              <a:t>To make more balanced corpus</a:t>
            </a:r>
            <a:endParaRPr sz="2800" b="1" dirty="0">
              <a:solidFill>
                <a:srgbClr val="303A65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10" name="Google Shape;278;p10">
            <a:extLst>
              <a:ext uri="{FF2B5EF4-FFF2-40B4-BE49-F238E27FC236}">
                <a16:creationId xmlns:a16="http://schemas.microsoft.com/office/drawing/2014/main" id="{421DDAFD-29D8-4B1C-B4EB-17B003A82EF7}"/>
              </a:ext>
            </a:extLst>
          </p:cNvPr>
          <p:cNvSpPr txBox="1"/>
          <p:nvPr/>
        </p:nvSpPr>
        <p:spPr>
          <a:xfrm>
            <a:off x="448770" y="1368072"/>
            <a:ext cx="53937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</a:pPr>
            <a:r>
              <a:rPr lang="en-US" sz="2800" b="1" i="0" u="none" dirty="0">
                <a:solidFill>
                  <a:srgbClr val="303A65"/>
                </a:solidFill>
                <a:latin typeface="NanumGothic"/>
                <a:ea typeface="NanumGothic"/>
                <a:cs typeface="NanumGothic"/>
                <a:sym typeface="Nanum Gothic"/>
              </a:rPr>
              <a:t>What we done </a:t>
            </a:r>
            <a:r>
              <a:rPr lang="en-US" sz="2800" b="1" dirty="0">
                <a:solidFill>
                  <a:srgbClr val="303A65"/>
                </a:solidFill>
                <a:latin typeface="NanumGothic"/>
                <a:ea typeface="NanumGothic"/>
                <a:cs typeface="NanumGothic"/>
                <a:sym typeface="Nanum Gothic"/>
              </a:rPr>
              <a:t>is </a:t>
            </a:r>
            <a:endParaRPr sz="2800" b="1" dirty="0">
              <a:solidFill>
                <a:srgbClr val="303A65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11" name="Google Shape;298;p11">
            <a:extLst>
              <a:ext uri="{FF2B5EF4-FFF2-40B4-BE49-F238E27FC236}">
                <a16:creationId xmlns:a16="http://schemas.microsoft.com/office/drawing/2014/main" id="{99A7DDA6-E17A-4E52-8262-A76137EFC75F}"/>
              </a:ext>
            </a:extLst>
          </p:cNvPr>
          <p:cNvSpPr txBox="1"/>
          <p:nvPr/>
        </p:nvSpPr>
        <p:spPr>
          <a:xfrm>
            <a:off x="431000" y="2047119"/>
            <a:ext cx="10719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o"/>
            </a:pPr>
            <a:r>
              <a:rPr lang="en-US" sz="2200" b="1" dirty="0">
                <a:solidFill>
                  <a:srgbClr val="1A0DAB"/>
                </a:solidFill>
                <a:latin typeface="NanumGothic"/>
                <a:ea typeface="NanumGothic"/>
                <a:cs typeface="NanumGothic"/>
                <a:sym typeface="Nanum Gothic"/>
              </a:rPr>
              <a:t>F</a:t>
            </a:r>
            <a:r>
              <a:rPr lang="en-US" sz="2200" b="1" i="0" u="none" dirty="0">
                <a:solidFill>
                  <a:srgbClr val="1A0DAB"/>
                </a:solidFill>
                <a:latin typeface="NanumGothic"/>
                <a:ea typeface="NanumGothic"/>
                <a:cs typeface="NanumGothic"/>
                <a:sym typeface="Nanum Gothic"/>
              </a:rPr>
              <a:t>irst definition of the </a:t>
            </a:r>
            <a:r>
              <a:rPr lang="en-US" sz="2200" b="1" i="0" u="none" dirty="0" err="1">
                <a:solidFill>
                  <a:srgbClr val="1A0DAB"/>
                </a:solidFill>
                <a:latin typeface="NanumGothic"/>
                <a:ea typeface="NanumGothic"/>
                <a:cs typeface="NanumGothic"/>
                <a:sym typeface="Nanum Gothic"/>
              </a:rPr>
              <a:t>Jujeop</a:t>
            </a:r>
            <a:r>
              <a:rPr lang="en-US" sz="2200" b="1" i="0" u="none" dirty="0">
                <a:solidFill>
                  <a:srgbClr val="1A0DAB"/>
                </a:solidFill>
                <a:latin typeface="NanumGothic"/>
                <a:ea typeface="NanumGothic"/>
                <a:cs typeface="NanumGothic"/>
                <a:sym typeface="Nanum Gothic"/>
              </a:rPr>
              <a:t> with each type</a:t>
            </a:r>
            <a:endParaRPr sz="1600" dirty="0"/>
          </a:p>
        </p:txBody>
      </p:sp>
      <p:sp>
        <p:nvSpPr>
          <p:cNvPr id="12" name="Google Shape;299;p11">
            <a:extLst>
              <a:ext uri="{FF2B5EF4-FFF2-40B4-BE49-F238E27FC236}">
                <a16:creationId xmlns:a16="http://schemas.microsoft.com/office/drawing/2014/main" id="{ACBE9371-B455-4238-9FC6-DD7532B85341}"/>
              </a:ext>
            </a:extLst>
          </p:cNvPr>
          <p:cNvSpPr txBox="1"/>
          <p:nvPr/>
        </p:nvSpPr>
        <p:spPr>
          <a:xfrm>
            <a:off x="431000" y="2631422"/>
            <a:ext cx="120207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o"/>
            </a:pPr>
            <a:r>
              <a:rPr lang="en-US" sz="2200" i="0" u="none" dirty="0">
                <a:solidFill>
                  <a:schemeClr val="tx1"/>
                </a:solidFill>
                <a:latin typeface="NanumGothic"/>
                <a:ea typeface="NanumGothic"/>
                <a:cs typeface="NanumGothic"/>
                <a:sym typeface="Nanum Gothic"/>
              </a:rPr>
              <a:t>Finding that </a:t>
            </a:r>
            <a:r>
              <a:rPr lang="en-US" sz="2200" i="0" u="none" dirty="0" err="1">
                <a:solidFill>
                  <a:schemeClr val="tx1"/>
                </a:solidFill>
                <a:latin typeface="NanumGothic"/>
                <a:ea typeface="NanumGothic"/>
                <a:cs typeface="NanumGothic"/>
                <a:sym typeface="Nanum Gothic"/>
              </a:rPr>
              <a:t>Jujeop</a:t>
            </a:r>
            <a:r>
              <a:rPr lang="en-US" sz="2200" i="0" u="none" dirty="0">
                <a:solidFill>
                  <a:schemeClr val="tx1"/>
                </a:solidFill>
                <a:latin typeface="NanumGothic"/>
                <a:ea typeface="NanumGothic"/>
                <a:cs typeface="NanumGothic"/>
                <a:sym typeface="Nanum Gothic"/>
              </a:rPr>
              <a:t> comments </a:t>
            </a:r>
            <a:r>
              <a:rPr lang="en-US" sz="2200" b="1" i="0" u="none" dirty="0">
                <a:solidFill>
                  <a:srgbClr val="1A0DAB"/>
                </a:solidFill>
                <a:latin typeface="NanumGothic"/>
                <a:ea typeface="NanumGothic"/>
                <a:cs typeface="NanumGothic"/>
                <a:sym typeface="Nanum Gothic"/>
              </a:rPr>
              <a:t>share semantic and syntactic characteristics</a:t>
            </a:r>
            <a:endParaRPr sz="1600" dirty="0"/>
          </a:p>
        </p:txBody>
      </p:sp>
      <p:sp>
        <p:nvSpPr>
          <p:cNvPr id="15" name="Google Shape;299;p11">
            <a:extLst>
              <a:ext uri="{FF2B5EF4-FFF2-40B4-BE49-F238E27FC236}">
                <a16:creationId xmlns:a16="http://schemas.microsoft.com/office/drawing/2014/main" id="{16A79221-A1CF-41DA-9FBE-008617C12F65}"/>
              </a:ext>
            </a:extLst>
          </p:cNvPr>
          <p:cNvSpPr txBox="1"/>
          <p:nvPr/>
        </p:nvSpPr>
        <p:spPr>
          <a:xfrm>
            <a:off x="466540" y="3215725"/>
            <a:ext cx="120207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o"/>
            </a:pPr>
            <a:r>
              <a:rPr lang="en-US" sz="2200" b="1" i="0" u="none" dirty="0">
                <a:solidFill>
                  <a:srgbClr val="1A0DAB"/>
                </a:solidFill>
                <a:latin typeface="NanumGothic"/>
                <a:ea typeface="NanumGothic"/>
                <a:cs typeface="NanumGothic"/>
                <a:sym typeface="Nanum Gothic"/>
              </a:rPr>
              <a:t>Publicly opened </a:t>
            </a:r>
            <a:r>
              <a:rPr lang="en-US" sz="2200" b="1" i="0" u="none" dirty="0" err="1">
                <a:solidFill>
                  <a:srgbClr val="1A0DAB"/>
                </a:solidFill>
                <a:latin typeface="NanumGothic"/>
                <a:ea typeface="NanumGothic"/>
                <a:cs typeface="NanumGothic"/>
                <a:sym typeface="Nanum Gothic"/>
              </a:rPr>
              <a:t>Jujeop</a:t>
            </a:r>
            <a:r>
              <a:rPr lang="en-US" sz="2200" b="1" i="0" u="none" dirty="0">
                <a:solidFill>
                  <a:srgbClr val="1A0DAB"/>
                </a:solidFill>
                <a:latin typeface="NanumGothic"/>
                <a:ea typeface="NanumGothic"/>
                <a:cs typeface="NanumGothic"/>
                <a:sym typeface="Nanum Gothic"/>
              </a:rPr>
              <a:t> corpus </a:t>
            </a:r>
            <a:r>
              <a:rPr lang="en-US" sz="2200" i="0" u="none" dirty="0">
                <a:solidFill>
                  <a:schemeClr val="tx1"/>
                </a:solidFill>
                <a:latin typeface="NanumGothic"/>
                <a:ea typeface="NanumGothic"/>
                <a:cs typeface="NanumGothic"/>
                <a:sym typeface="Nanum Gothic"/>
              </a:rPr>
              <a:t>for further research</a:t>
            </a:r>
            <a:endParaRPr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16D6061-2EE8-4B0D-9CB2-135FE054E45C}"/>
              </a:ext>
            </a:extLst>
          </p:cNvPr>
          <p:cNvSpPr/>
          <p:nvPr/>
        </p:nvSpPr>
        <p:spPr>
          <a:xfrm>
            <a:off x="130162" y="4517462"/>
            <a:ext cx="2997832" cy="13254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Google Shape;305;p12"/>
          <p:cNvSpPr txBox="1"/>
          <p:nvPr/>
        </p:nvSpPr>
        <p:spPr>
          <a:xfrm>
            <a:off x="0" y="2205037"/>
            <a:ext cx="121920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4A"/>
              </a:buClr>
              <a:buSzPts val="2800"/>
              <a:buFont typeface="NanumGothic ExtraBold"/>
              <a:buNone/>
            </a:pPr>
            <a:r>
              <a:rPr lang="en-US" sz="2800" b="1" i="1" u="none">
                <a:solidFill>
                  <a:srgbClr val="05194A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Jujeop </a:t>
            </a:r>
            <a:r>
              <a:rPr lang="en-US" sz="2800" b="1" i="0" u="none">
                <a:solidFill>
                  <a:srgbClr val="05194A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en-US" sz="2800" b="1" i="0" u="none">
                <a:solidFill>
                  <a:srgbClr val="303A65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Korean</a:t>
            </a:r>
            <a:r>
              <a:rPr lang="en-US" sz="2800" b="1" i="0" u="none">
                <a:solidFill>
                  <a:srgbClr val="05194A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Puns for K-pop Stars on Social Media </a:t>
            </a:r>
            <a:endParaRPr/>
          </a:p>
        </p:txBody>
      </p:sp>
      <p:sp>
        <p:nvSpPr>
          <p:cNvPr id="306" name="Google Shape;306;p12"/>
          <p:cNvSpPr txBox="1"/>
          <p:nvPr/>
        </p:nvSpPr>
        <p:spPr>
          <a:xfrm>
            <a:off x="3811587" y="2962275"/>
            <a:ext cx="456882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4A"/>
              </a:buClr>
              <a:buSzPts val="2400"/>
              <a:buFont typeface="Nanum Gothic"/>
              <a:buNone/>
            </a:pPr>
            <a:r>
              <a:rPr lang="en-US" sz="2400" b="1" i="0" u="none" dirty="0">
                <a:solidFill>
                  <a:srgbClr val="05194A"/>
                </a:solidFill>
                <a:latin typeface="NanumGothic"/>
                <a:ea typeface="NanumGothic"/>
                <a:cs typeface="NanumGothic"/>
                <a:sym typeface="Nanum Gothic"/>
              </a:rPr>
              <a:t>Feel free to ping me at </a:t>
            </a:r>
            <a:r>
              <a:rPr lang="en-US" sz="2400" b="1" i="0" u="none" dirty="0" err="1">
                <a:solidFill>
                  <a:srgbClr val="05194A"/>
                </a:solidFill>
                <a:latin typeface="NanumGothic"/>
                <a:ea typeface="NanumGothic"/>
                <a:cs typeface="NanumGothic"/>
                <a:sym typeface="Nanum Gothic"/>
              </a:rPr>
              <a:t>Gather.town</a:t>
            </a:r>
            <a:r>
              <a:rPr lang="en-US" sz="2400" b="1" i="0" u="none" dirty="0">
                <a:solidFill>
                  <a:srgbClr val="05194A"/>
                </a:solidFill>
                <a:latin typeface="NanumGothic"/>
                <a:ea typeface="NanumGothic"/>
                <a:cs typeface="NanumGothic"/>
                <a:sym typeface="Nanum Gothic"/>
              </a:rPr>
              <a:t>!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4A"/>
              </a:buClr>
              <a:buSzPts val="2400"/>
              <a:buFont typeface="Nanum Gothic"/>
              <a:buNone/>
            </a:pPr>
            <a:r>
              <a:rPr lang="en-US" sz="2400" b="1" i="1" u="sng" dirty="0">
                <a:solidFill>
                  <a:srgbClr val="05194A"/>
                </a:solidFill>
                <a:latin typeface="NanumGothic"/>
                <a:ea typeface="NanumGothic"/>
                <a:sym typeface="Nanum Gothic"/>
              </a:rPr>
              <a:t>paper9</a:t>
            </a:r>
          </a:p>
        </p:txBody>
      </p:sp>
      <p:sp>
        <p:nvSpPr>
          <p:cNvPr id="307" name="Google Shape;307;p12"/>
          <p:cNvSpPr txBox="1"/>
          <p:nvPr/>
        </p:nvSpPr>
        <p:spPr>
          <a:xfrm>
            <a:off x="5024436" y="4138944"/>
            <a:ext cx="21431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4A"/>
              </a:buClr>
              <a:buSzPts val="2400"/>
              <a:buFont typeface="Nanum Gothic"/>
              <a:buNone/>
            </a:pPr>
            <a:r>
              <a:rPr lang="en-US" sz="2400" b="1" i="0" u="none" dirty="0">
                <a:solidFill>
                  <a:srgbClr val="05194A"/>
                </a:solidFill>
                <a:latin typeface="NanumGothic"/>
                <a:ea typeface="NanumGothic"/>
                <a:cs typeface="NanumGothic"/>
                <a:sym typeface="Nanum Gothic"/>
              </a:rPr>
              <a:t>Thank you ☺</a:t>
            </a:r>
            <a:endParaRPr dirty="0"/>
          </a:p>
        </p:txBody>
      </p:sp>
      <p:sp>
        <p:nvSpPr>
          <p:cNvPr id="308" name="Google Shape;308;p12"/>
          <p:cNvSpPr txBox="1"/>
          <p:nvPr/>
        </p:nvSpPr>
        <p:spPr>
          <a:xfrm>
            <a:off x="-20625" y="6457819"/>
            <a:ext cx="12192000" cy="399600"/>
          </a:xfrm>
          <a:prstGeom prst="rect">
            <a:avLst/>
          </a:prstGeom>
          <a:solidFill>
            <a:srgbClr val="303A6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2"/>
          <p:cNvSpPr txBox="1"/>
          <p:nvPr/>
        </p:nvSpPr>
        <p:spPr>
          <a:xfrm>
            <a:off x="-20702" y="6472900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4A"/>
              </a:buClr>
              <a:buSzPts val="1800"/>
              <a:buFont typeface="Nanum Gothic"/>
              <a:buNone/>
            </a:pPr>
            <a:r>
              <a:rPr lang="en-US" altLang="ko-KR" sz="1800" b="1" i="0" u="none" dirty="0" err="1">
                <a:solidFill>
                  <a:schemeClr val="lt1"/>
                </a:solidFill>
                <a:latin typeface="NanumGothic"/>
                <a:ea typeface="NanumGothic"/>
                <a:cs typeface="NanumGothic"/>
                <a:sym typeface="Nanum Gothic"/>
              </a:rPr>
              <a:t>SocialNLP</a:t>
            </a:r>
            <a:r>
              <a:rPr lang="en-US" altLang="ko-KR" sz="1800" b="1" i="0" u="none" dirty="0">
                <a:solidFill>
                  <a:schemeClr val="lt1"/>
                </a:solidFill>
                <a:latin typeface="NanumGothic"/>
                <a:ea typeface="NanumGothic"/>
                <a:cs typeface="NanumGothic"/>
                <a:sym typeface="Nanum Gothic"/>
              </a:rPr>
              <a:t>  @ NAACL HLT ’21</a:t>
            </a:r>
            <a:endParaRPr lang="en-US" altLang="ko-KR" sz="1800" dirty="0">
              <a:solidFill>
                <a:schemeClr val="lt1"/>
              </a:solidFill>
            </a:endParaRPr>
          </a:p>
        </p:txBody>
      </p:sp>
      <p:pic>
        <p:nvPicPr>
          <p:cNvPr id="310" name="Google Shape;31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09925" y="86650"/>
            <a:ext cx="1369200" cy="136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77" y="150825"/>
            <a:ext cx="1524301" cy="130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10;p2">
            <a:extLst>
              <a:ext uri="{FF2B5EF4-FFF2-40B4-BE49-F238E27FC236}">
                <a16:creationId xmlns:a16="http://schemas.microsoft.com/office/drawing/2014/main" id="{5B1D7EF4-EECA-43FD-8AED-B58B5654CAB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82480" y="3635054"/>
            <a:ext cx="2296645" cy="221356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12;p2">
            <a:extLst>
              <a:ext uri="{FF2B5EF4-FFF2-40B4-BE49-F238E27FC236}">
                <a16:creationId xmlns:a16="http://schemas.microsoft.com/office/drawing/2014/main" id="{9D811358-6B16-4F70-B3D2-5B40BEA815D3}"/>
              </a:ext>
            </a:extLst>
          </p:cNvPr>
          <p:cNvSpPr txBox="1"/>
          <p:nvPr/>
        </p:nvSpPr>
        <p:spPr>
          <a:xfrm>
            <a:off x="8293128" y="5842809"/>
            <a:ext cx="392858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4A"/>
              </a:buClr>
              <a:buSzPts val="2400"/>
              <a:buFont typeface="NanumGothic ExtraBold"/>
              <a:buNone/>
            </a:pPr>
            <a:r>
              <a:rPr lang="en-US" sz="2000" b="1" i="0" u="none" dirty="0">
                <a:solidFill>
                  <a:srgbClr val="05194A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Our </a:t>
            </a:r>
            <a:r>
              <a:rPr lang="en-US" sz="2000" b="1" dirty="0">
                <a:solidFill>
                  <a:srgbClr val="05194A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</a:t>
            </a:r>
            <a:r>
              <a:rPr lang="en-US" sz="2000" b="1" i="0" u="none" dirty="0">
                <a:solidFill>
                  <a:srgbClr val="05194A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ata is publicly released!</a:t>
            </a:r>
            <a:endParaRPr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3BE427-62AE-4352-8BC1-68E1F9955E30}"/>
              </a:ext>
            </a:extLst>
          </p:cNvPr>
          <p:cNvSpPr txBox="1"/>
          <p:nvPr/>
        </p:nvSpPr>
        <p:spPr>
          <a:xfrm>
            <a:off x="242069" y="4688759"/>
            <a:ext cx="31196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05194A"/>
                </a:solidFill>
                <a:latin typeface="NanumGothic"/>
                <a:ea typeface="NanumGothic"/>
                <a:cs typeface="NanumGothic"/>
                <a:sym typeface="Nanum Gothic"/>
              </a:rPr>
              <a:t>Contact So-young</a:t>
            </a:r>
          </a:p>
          <a:p>
            <a:r>
              <a:rPr lang="en-US" altLang="ko-KR" sz="1800" i="0" u="none" dirty="0">
                <a:solidFill>
                  <a:srgbClr val="05194A"/>
                </a:solidFill>
                <a:latin typeface="NanumGothic"/>
                <a:ea typeface="NanumGothic"/>
                <a:cs typeface="NanumGothic"/>
                <a:sym typeface="Nanum Gothic"/>
              </a:rPr>
              <a:t>sori424@gmail.com</a:t>
            </a:r>
          </a:p>
          <a:p>
            <a:r>
              <a:rPr lang="en-US" altLang="ko-KR" sz="1800" dirty="0"/>
              <a:t>https://sori424.github.io/</a:t>
            </a:r>
            <a:endParaRPr lang="ko-KR" alt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/>
          <p:nvPr/>
        </p:nvSpPr>
        <p:spPr>
          <a:xfrm>
            <a:off x="3374275" y="2218830"/>
            <a:ext cx="5443500" cy="1583400"/>
          </a:xfrm>
          <a:prstGeom prst="roundRect">
            <a:avLst>
              <a:gd name="adj" fmla="val 16667"/>
            </a:avLst>
          </a:prstGeom>
          <a:solidFill>
            <a:srgbClr val="DEEBF7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anum Gothic"/>
              <a:buNone/>
            </a:pPr>
            <a:r>
              <a:rPr lang="en-US" sz="2200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You’re </a:t>
            </a:r>
            <a:r>
              <a:rPr lang="en-US" sz="2200" b="1" dirty="0">
                <a:solidFill>
                  <a:srgbClr val="1A0DAB"/>
                </a:solidFill>
                <a:latin typeface="NanumGothic"/>
                <a:ea typeface="NanumGothic"/>
                <a:cs typeface="NanumGothic"/>
                <a:sym typeface="Nanum Gothic"/>
              </a:rPr>
              <a:t>PAIN</a:t>
            </a:r>
            <a:r>
              <a:rPr lang="en-US" sz="2200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.</a:t>
            </a:r>
            <a:endParaRPr sz="2200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anum Gothic"/>
              <a:buNone/>
            </a:pPr>
            <a:r>
              <a:rPr lang="en-US" sz="2200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Luxury </a:t>
            </a:r>
            <a:r>
              <a:rPr lang="en-US" sz="2200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Cham</a:t>
            </a:r>
            <a:r>
              <a:rPr lang="en-US" sz="2200" b="1" dirty="0" err="1">
                <a:solidFill>
                  <a:srgbClr val="1A0DAB"/>
                </a:solidFill>
                <a:latin typeface="NanumGothic"/>
                <a:ea typeface="NanumGothic"/>
                <a:cs typeface="NanumGothic"/>
                <a:sym typeface="Nanum Gothic"/>
              </a:rPr>
              <a:t>PAIN</a:t>
            </a:r>
            <a:r>
              <a:rPr lang="en-US" sz="2200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that intoxicates me.</a:t>
            </a:r>
            <a:endParaRPr sz="1600" dirty="0"/>
          </a:p>
        </p:txBody>
      </p:sp>
      <p:grpSp>
        <p:nvGrpSpPr>
          <p:cNvPr id="119" name="Google Shape;119;p3"/>
          <p:cNvGrpSpPr/>
          <p:nvPr/>
        </p:nvGrpSpPr>
        <p:grpSpPr>
          <a:xfrm>
            <a:off x="-140487" y="0"/>
            <a:ext cx="12332487" cy="839787"/>
            <a:chOff x="-140485" y="0"/>
            <a:chExt cx="12332485" cy="839486"/>
          </a:xfrm>
        </p:grpSpPr>
        <p:sp>
          <p:nvSpPr>
            <p:cNvPr id="120" name="Google Shape;120;p3"/>
            <p:cNvSpPr txBox="1"/>
            <p:nvPr/>
          </p:nvSpPr>
          <p:spPr>
            <a:xfrm>
              <a:off x="0" y="0"/>
              <a:ext cx="12192000" cy="774421"/>
            </a:xfrm>
            <a:prstGeom prst="rect">
              <a:avLst/>
            </a:prstGeom>
            <a:solidFill>
              <a:srgbClr val="A9DC2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 txBox="1"/>
            <p:nvPr/>
          </p:nvSpPr>
          <p:spPr>
            <a:xfrm>
              <a:off x="0" y="752204"/>
              <a:ext cx="12192000" cy="87282"/>
            </a:xfrm>
            <a:prstGeom prst="rect">
              <a:avLst/>
            </a:prstGeom>
            <a:solidFill>
              <a:srgbClr val="0519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highlight>
                  <a:srgbClr val="1A0DAB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-140485" y="54996"/>
              <a:ext cx="121920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5194A"/>
                </a:buClr>
                <a:buSzPts val="3200"/>
                <a:buFont typeface="NanumGothic ExtraBold"/>
                <a:buNone/>
              </a:pPr>
              <a:r>
                <a:rPr lang="en-US" sz="3200" b="1" i="0" u="none">
                  <a:solidFill>
                    <a:srgbClr val="05194A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rPr>
                <a:t>What is </a:t>
              </a:r>
              <a:r>
                <a:rPr lang="en-US" sz="3200" b="1" i="1" u="none">
                  <a:solidFill>
                    <a:srgbClr val="05194A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rPr>
                <a:t>Jujeop</a:t>
              </a:r>
              <a:r>
                <a:rPr lang="en-US" sz="3200" b="1" i="0" u="none">
                  <a:solidFill>
                    <a:srgbClr val="05194A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rPr>
                <a:t> ?</a:t>
              </a:r>
              <a:endParaRPr>
                <a:solidFill>
                  <a:srgbClr val="05194A"/>
                </a:solidFill>
              </a:endParaRPr>
            </a:p>
          </p:txBody>
        </p:sp>
      </p:grpSp>
      <p:sp>
        <p:nvSpPr>
          <p:cNvPr id="123" name="Google Shape;123;p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</a:pPr>
            <a:fld id="{00000000-1234-1234-1234-123412341234}" type="slidenum">
              <a:rPr lang="en-US" sz="20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2000"/>
          </a:p>
        </p:txBody>
      </p:sp>
      <p:sp>
        <p:nvSpPr>
          <p:cNvPr id="124" name="Google Shape;124;p3"/>
          <p:cNvSpPr txBox="1"/>
          <p:nvPr/>
        </p:nvSpPr>
        <p:spPr>
          <a:xfrm>
            <a:off x="239700" y="1117050"/>
            <a:ext cx="11712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anum Gothic"/>
              <a:buNone/>
            </a:pPr>
            <a:r>
              <a:rPr lang="en-US" sz="2400" b="0" i="0" u="none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Comment has a </a:t>
            </a:r>
            <a:r>
              <a:rPr lang="en-US" sz="2400" b="1" i="0" u="none">
                <a:solidFill>
                  <a:srgbClr val="1A0DAB"/>
                </a:solidFill>
                <a:latin typeface="NanumGothic"/>
                <a:ea typeface="NanumGothic"/>
                <a:cs typeface="NanumGothic"/>
                <a:sym typeface="Nanum Gothic"/>
              </a:rPr>
              <a:t>sense of humor by praising K-pop stars</a:t>
            </a:r>
            <a:r>
              <a:rPr lang="en-US" sz="2400" b="1" i="0" u="none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endParaRPr sz="2400" b="1" i="0" u="none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anum Gothic"/>
              <a:buNone/>
            </a:pPr>
            <a:r>
              <a:rPr lang="en-US" sz="2400" b="0" i="0" u="none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with exaggerations and flashy modifiers. </a:t>
            </a:r>
            <a:endParaRPr sz="2400"/>
          </a:p>
        </p:txBody>
      </p:sp>
      <p:sp>
        <p:nvSpPr>
          <p:cNvPr id="125" name="Google Shape;125;p3"/>
          <p:cNvSpPr txBox="1"/>
          <p:nvPr/>
        </p:nvSpPr>
        <p:spPr>
          <a:xfrm>
            <a:off x="13" y="4073000"/>
            <a:ext cx="12192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A0DA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[Type 1] </a:t>
            </a:r>
            <a:r>
              <a:rPr lang="en-US" sz="2400">
                <a:solidFill>
                  <a:srgbClr val="05194A"/>
                </a:solidFill>
                <a:latin typeface="NanumGothic"/>
                <a:ea typeface="NanumGothic"/>
                <a:cs typeface="NanumGothic"/>
                <a:sym typeface="Nanum Gothic"/>
              </a:rPr>
              <a:t>Fragmenting words to create a twist</a:t>
            </a:r>
            <a:endParaRPr sz="2400">
              <a:solidFill>
                <a:srgbClr val="05194A"/>
              </a:solidFill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-14" y="4574425"/>
            <a:ext cx="12192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A0DA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[Type 2] </a:t>
            </a:r>
            <a:r>
              <a:rPr lang="en-US" sz="2400">
                <a:solidFill>
                  <a:srgbClr val="05194A"/>
                </a:solidFill>
                <a:latin typeface="NanumGothic"/>
                <a:ea typeface="NanumGothic"/>
                <a:cs typeface="NanumGothic"/>
                <a:sym typeface="Nanum Gothic"/>
              </a:rPr>
              <a:t>Homophones and Homographs</a:t>
            </a:r>
            <a:endParaRPr sz="2400">
              <a:solidFill>
                <a:srgbClr val="05194A"/>
              </a:solidFill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13" y="5128525"/>
            <a:ext cx="12192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A0DA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[Type 3] </a:t>
            </a:r>
            <a:r>
              <a:rPr lang="en-US" sz="2400">
                <a:solidFill>
                  <a:srgbClr val="05194A"/>
                </a:solidFill>
                <a:latin typeface="NanumGothic"/>
                <a:ea typeface="NanumGothic"/>
                <a:cs typeface="NanumGothic"/>
                <a:sym typeface="Nanum Gothic"/>
              </a:rPr>
              <a:t>Repetition</a:t>
            </a:r>
            <a:endParaRPr sz="2400">
              <a:solidFill>
                <a:srgbClr val="05194A"/>
              </a:solidFill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13" y="5624425"/>
            <a:ext cx="12192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A0DA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[Type 4] </a:t>
            </a:r>
            <a:r>
              <a:rPr lang="en-US" sz="2400">
                <a:solidFill>
                  <a:srgbClr val="05194A"/>
                </a:solidFill>
                <a:latin typeface="NanumGothic"/>
                <a:ea typeface="NanumGothic"/>
                <a:cs typeface="NanumGothic"/>
                <a:sym typeface="Nanum Gothic"/>
              </a:rPr>
              <a:t>Nonsense</a:t>
            </a:r>
            <a:endParaRPr>
              <a:solidFill>
                <a:srgbClr val="05194A"/>
              </a:solidFill>
            </a:endParaRPr>
          </a:p>
        </p:txBody>
      </p:sp>
      <p:pic>
        <p:nvPicPr>
          <p:cNvPr id="129" name="Google Shape;129;p3" descr="Clinking Glasses on Microsoft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165004">
            <a:off x="8147573" y="2037686"/>
            <a:ext cx="837454" cy="837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4"/>
          <p:cNvGrpSpPr/>
          <p:nvPr/>
        </p:nvGrpSpPr>
        <p:grpSpPr>
          <a:xfrm>
            <a:off x="0" y="0"/>
            <a:ext cx="12192004" cy="839787"/>
            <a:chOff x="0" y="0"/>
            <a:chExt cx="12192004" cy="839486"/>
          </a:xfrm>
        </p:grpSpPr>
        <p:sp>
          <p:nvSpPr>
            <p:cNvPr id="136" name="Google Shape;136;p4"/>
            <p:cNvSpPr txBox="1"/>
            <p:nvPr/>
          </p:nvSpPr>
          <p:spPr>
            <a:xfrm>
              <a:off x="0" y="0"/>
              <a:ext cx="12192000" cy="774421"/>
            </a:xfrm>
            <a:prstGeom prst="rect">
              <a:avLst/>
            </a:prstGeom>
            <a:solidFill>
              <a:srgbClr val="A9DC2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"/>
            <p:cNvSpPr txBox="1"/>
            <p:nvPr/>
          </p:nvSpPr>
          <p:spPr>
            <a:xfrm>
              <a:off x="0" y="752204"/>
              <a:ext cx="12192000" cy="87282"/>
            </a:xfrm>
            <a:prstGeom prst="rect">
              <a:avLst/>
            </a:prstGeom>
            <a:solidFill>
              <a:srgbClr val="303A6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 txBox="1"/>
            <p:nvPr/>
          </p:nvSpPr>
          <p:spPr>
            <a:xfrm>
              <a:off x="4" y="56462"/>
              <a:ext cx="121920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5194A"/>
                </a:buClr>
                <a:buSzPts val="2400"/>
                <a:buFont typeface="NanumGothic ExtraBold"/>
                <a:buNone/>
              </a:pPr>
              <a:r>
                <a:rPr lang="en-US" sz="3200" b="1" i="0" u="none">
                  <a:solidFill>
                    <a:srgbClr val="05194A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rPr>
                <a:t>Type1. Fragmenting words to create a twist</a:t>
              </a:r>
              <a:endParaRPr sz="3200"/>
            </a:p>
          </p:txBody>
        </p:sp>
      </p:grpSp>
      <p:sp>
        <p:nvSpPr>
          <p:cNvPr id="139" name="Google Shape;139;p4"/>
          <p:cNvSpPr/>
          <p:nvPr/>
        </p:nvSpPr>
        <p:spPr>
          <a:xfrm>
            <a:off x="2262300" y="1501131"/>
            <a:ext cx="7667400" cy="1767900"/>
          </a:xfrm>
          <a:prstGeom prst="roundRect">
            <a:avLst>
              <a:gd name="adj" fmla="val 16667"/>
            </a:avLst>
          </a:prstGeom>
          <a:solidFill>
            <a:srgbClr val="DEEBF7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Intentionally fragment a specific word and </a:t>
            </a:r>
            <a:r>
              <a:rPr lang="en-US" sz="2400" b="1">
                <a:solidFill>
                  <a:srgbClr val="1A0DAB"/>
                </a:solidFill>
                <a:latin typeface="NanumGothic"/>
                <a:ea typeface="NanumGothic"/>
                <a:cs typeface="NanumGothic"/>
                <a:sym typeface="Nanum Gothic"/>
              </a:rPr>
              <a:t>extract a single character</a:t>
            </a:r>
            <a:r>
              <a:rPr lang="en-US" sz="240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from the word to </a:t>
            </a:r>
            <a:r>
              <a:rPr lang="en-US" sz="2400" b="1">
                <a:solidFill>
                  <a:srgbClr val="1A0DAB"/>
                </a:solidFill>
                <a:latin typeface="NanumGothic"/>
                <a:ea typeface="NanumGothic"/>
                <a:cs typeface="NanumGothic"/>
                <a:sym typeface="Nanum Gothic"/>
              </a:rPr>
              <a:t>disguise the word’s meaning</a:t>
            </a:r>
            <a:endParaRPr sz="2400"/>
          </a:p>
        </p:txBody>
      </p:sp>
      <p:sp>
        <p:nvSpPr>
          <p:cNvPr id="140" name="Google Shape;140;p4"/>
          <p:cNvSpPr txBox="1"/>
          <p:nvPr/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</a:pPr>
            <a:fld id="{00000000-1234-1234-1234-123412341234}" type="slidenum">
              <a:rPr lang="en-US" sz="20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2000"/>
          </a:p>
        </p:txBody>
      </p:sp>
      <p:grpSp>
        <p:nvGrpSpPr>
          <p:cNvPr id="141" name="Google Shape;141;p4"/>
          <p:cNvGrpSpPr/>
          <p:nvPr/>
        </p:nvGrpSpPr>
        <p:grpSpPr>
          <a:xfrm>
            <a:off x="3416073" y="3867512"/>
            <a:ext cx="7970462" cy="771410"/>
            <a:chOff x="579886" y="5033324"/>
            <a:chExt cx="5043000" cy="458001"/>
          </a:xfrm>
        </p:grpSpPr>
        <p:sp>
          <p:nvSpPr>
            <p:cNvPr id="142" name="Google Shape;142;p4"/>
            <p:cNvSpPr txBox="1"/>
            <p:nvPr/>
          </p:nvSpPr>
          <p:spPr>
            <a:xfrm>
              <a:off x="579886" y="5033324"/>
              <a:ext cx="37065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anum Gothic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바다가 보이면 </a:t>
              </a:r>
              <a:r>
                <a:rPr lang="en-US" sz="1800" b="1" i="0" u="none">
                  <a:solidFill>
                    <a:srgbClr val="1A0DAB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오션 뷰</a:t>
              </a:r>
              <a:r>
                <a:rPr lang="en-US" sz="1800" b="0" i="0" u="none">
                  <a:solidFill>
                    <a:srgbClr val="303A65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 </a:t>
              </a:r>
              <a:r>
                <a:rPr lang="en-US" sz="1800" b="0" i="0" u="none">
                  <a:solidFill>
                    <a:schemeClr val="dk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언니가 보이면 언니 </a:t>
              </a:r>
              <a:r>
                <a:rPr lang="en-US" sz="1800" b="1" i="0" u="none">
                  <a:solidFill>
                    <a:srgbClr val="1A0DAB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알러뷰</a:t>
              </a:r>
              <a:endParaRPr sz="1800">
                <a:solidFill>
                  <a:srgbClr val="1A0DAB"/>
                </a:solidFill>
              </a:endParaRPr>
            </a:p>
          </p:txBody>
        </p:sp>
        <p:sp>
          <p:nvSpPr>
            <p:cNvPr id="143" name="Google Shape;143;p4"/>
            <p:cNvSpPr txBox="1"/>
            <p:nvPr/>
          </p:nvSpPr>
          <p:spPr>
            <a:xfrm>
              <a:off x="579886" y="5272024"/>
              <a:ext cx="5043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5194A"/>
                </a:buClr>
                <a:buSzPts val="1400"/>
                <a:buFont typeface="Nanum Gothic"/>
                <a:buNone/>
              </a:pPr>
              <a:r>
                <a:rPr lang="en-US" sz="1800" b="1" i="0" u="none">
                  <a:solidFill>
                    <a:srgbClr val="1A0DAB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Ocean view</a:t>
              </a:r>
              <a:r>
                <a:rPr lang="en-US" sz="1800">
                  <a:solidFill>
                    <a:schemeClr val="dk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,</a:t>
              </a:r>
              <a:r>
                <a:rPr lang="en-US" sz="1800" b="0" i="0" u="none">
                  <a:solidFill>
                    <a:schemeClr val="dk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 when I see the ocean, </a:t>
              </a:r>
              <a:r>
                <a:rPr lang="en-US" sz="1800" b="1" i="0" u="none">
                  <a:solidFill>
                    <a:srgbClr val="1A0DAB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I love view</a:t>
              </a:r>
              <a:r>
                <a:rPr lang="en-US" sz="1800">
                  <a:solidFill>
                    <a:schemeClr val="dk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,</a:t>
              </a:r>
              <a:r>
                <a:rPr lang="en-US" sz="1800" b="0" i="0" u="none">
                  <a:solidFill>
                    <a:schemeClr val="dk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 when I see you</a:t>
              </a:r>
              <a:endParaRPr sz="1800"/>
            </a:p>
          </p:txBody>
        </p:sp>
      </p:grpSp>
      <p:grpSp>
        <p:nvGrpSpPr>
          <p:cNvPr id="144" name="Google Shape;144;p4"/>
          <p:cNvGrpSpPr/>
          <p:nvPr/>
        </p:nvGrpSpPr>
        <p:grpSpPr>
          <a:xfrm>
            <a:off x="3448596" y="4978295"/>
            <a:ext cx="8221287" cy="779573"/>
            <a:chOff x="565787" y="5675879"/>
            <a:chExt cx="5201700" cy="462847"/>
          </a:xfrm>
        </p:grpSpPr>
        <p:sp>
          <p:nvSpPr>
            <p:cNvPr id="145" name="Google Shape;145;p4"/>
            <p:cNvSpPr txBox="1"/>
            <p:nvPr/>
          </p:nvSpPr>
          <p:spPr>
            <a:xfrm>
              <a:off x="577824" y="5675879"/>
              <a:ext cx="29721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anum Gothic"/>
                <a:buNone/>
              </a:pPr>
              <a:r>
                <a:rPr lang="en-US" sz="1800">
                  <a:solidFill>
                    <a:schemeClr val="dk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왜 맨날 같은 </a:t>
              </a:r>
              <a:r>
                <a:rPr lang="en-US" sz="1800" b="1">
                  <a:solidFill>
                    <a:srgbClr val="1A0DAB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티</a:t>
              </a:r>
              <a:r>
                <a:rPr lang="en-US" sz="1800">
                  <a:solidFill>
                    <a:schemeClr val="dk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만 입어? </a:t>
              </a:r>
              <a:r>
                <a:rPr lang="en-US" sz="1800" b="1">
                  <a:solidFill>
                    <a:srgbClr val="1A0DAB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프리티</a:t>
              </a:r>
              <a:r>
                <a:rPr lang="en-US" sz="1800">
                  <a:solidFill>
                    <a:schemeClr val="dk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!</a:t>
              </a:r>
              <a:r>
                <a:rPr lang="en-US" sz="1800" b="0" i="0" u="none">
                  <a:solidFill>
                    <a:schemeClr val="dk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 </a:t>
              </a:r>
              <a:endParaRPr sz="1800"/>
            </a:p>
          </p:txBody>
        </p:sp>
        <p:sp>
          <p:nvSpPr>
            <p:cNvPr id="146" name="Google Shape;146;p4"/>
            <p:cNvSpPr txBox="1"/>
            <p:nvPr/>
          </p:nvSpPr>
          <p:spPr>
            <a:xfrm>
              <a:off x="565787" y="5919426"/>
              <a:ext cx="52017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anum Gothic"/>
                <a:buNone/>
              </a:pPr>
              <a:r>
                <a:rPr lang="en-US" sz="1800">
                  <a:solidFill>
                    <a:schemeClr val="dk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Why are you always wearing a same </a:t>
              </a:r>
              <a:r>
                <a:rPr lang="en-US" sz="1800" b="1">
                  <a:solidFill>
                    <a:srgbClr val="1A0DAB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Tee</a:t>
              </a:r>
              <a:r>
                <a:rPr lang="en-US" sz="1800">
                  <a:solidFill>
                    <a:schemeClr val="dk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? </a:t>
              </a:r>
              <a:r>
                <a:rPr lang="en-US" sz="1800" b="1">
                  <a:solidFill>
                    <a:srgbClr val="1A0DAB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Pretee</a:t>
              </a:r>
              <a:r>
                <a:rPr lang="en-US" sz="1800">
                  <a:solidFill>
                    <a:schemeClr val="dk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!</a:t>
              </a:r>
              <a:endParaRPr sz="1800"/>
            </a:p>
          </p:txBody>
        </p:sp>
      </p:grpSp>
      <p:pic>
        <p:nvPicPr>
          <p:cNvPr id="147" name="Google Shape;147;p4" descr="엄지척 기호 단색으로 채워진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3776" y="4068575"/>
            <a:ext cx="385803" cy="36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4" descr="배지 하트 단색으로 채워진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92643" y="4068575"/>
            <a:ext cx="382884" cy="36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4" descr="엄지척 기호 단색으로 채워진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3776" y="5176150"/>
            <a:ext cx="385803" cy="36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4" descr="배지 하트 단색으로 채워진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92643" y="5176150"/>
            <a:ext cx="382884" cy="36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5"/>
          <p:cNvGrpSpPr/>
          <p:nvPr/>
        </p:nvGrpSpPr>
        <p:grpSpPr>
          <a:xfrm>
            <a:off x="0" y="0"/>
            <a:ext cx="12192004" cy="839787"/>
            <a:chOff x="0" y="0"/>
            <a:chExt cx="12192004" cy="839486"/>
          </a:xfrm>
        </p:grpSpPr>
        <p:sp>
          <p:nvSpPr>
            <p:cNvPr id="157" name="Google Shape;157;p5"/>
            <p:cNvSpPr txBox="1"/>
            <p:nvPr/>
          </p:nvSpPr>
          <p:spPr>
            <a:xfrm>
              <a:off x="0" y="0"/>
              <a:ext cx="12192000" cy="774421"/>
            </a:xfrm>
            <a:prstGeom prst="rect">
              <a:avLst/>
            </a:prstGeom>
            <a:solidFill>
              <a:srgbClr val="A9DC2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5"/>
            <p:cNvSpPr txBox="1"/>
            <p:nvPr/>
          </p:nvSpPr>
          <p:spPr>
            <a:xfrm>
              <a:off x="0" y="752204"/>
              <a:ext cx="12192000" cy="87282"/>
            </a:xfrm>
            <a:prstGeom prst="rect">
              <a:avLst/>
            </a:prstGeom>
            <a:solidFill>
              <a:srgbClr val="303A6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5"/>
            <p:cNvSpPr txBox="1"/>
            <p:nvPr/>
          </p:nvSpPr>
          <p:spPr>
            <a:xfrm>
              <a:off x="4" y="56462"/>
              <a:ext cx="121920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5194A"/>
                </a:buClr>
                <a:buSzPts val="2400"/>
                <a:buFont typeface="NanumGothic ExtraBold"/>
                <a:buNone/>
              </a:pPr>
              <a:r>
                <a:rPr lang="en-US" sz="3200" b="1" i="0" u="none">
                  <a:solidFill>
                    <a:srgbClr val="05194A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rPr>
                <a:t>Type2. Homophones and homographs</a:t>
              </a:r>
              <a:endParaRPr sz="3200"/>
            </a:p>
          </p:txBody>
        </p:sp>
      </p:grpSp>
      <p:sp>
        <p:nvSpPr>
          <p:cNvPr id="160" name="Google Shape;160;p5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</a:pPr>
            <a:fld id="{00000000-1234-1234-1234-123412341234}" type="slidenum">
              <a:rPr lang="en-US" sz="20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2000"/>
          </a:p>
        </p:txBody>
      </p:sp>
      <p:grpSp>
        <p:nvGrpSpPr>
          <p:cNvPr id="161" name="Google Shape;161;p5"/>
          <p:cNvGrpSpPr/>
          <p:nvPr/>
        </p:nvGrpSpPr>
        <p:grpSpPr>
          <a:xfrm>
            <a:off x="1435976" y="3828189"/>
            <a:ext cx="11150005" cy="1968989"/>
            <a:chOff x="675676" y="4387077"/>
            <a:chExt cx="11150005" cy="1968989"/>
          </a:xfrm>
        </p:grpSpPr>
        <p:sp>
          <p:nvSpPr>
            <p:cNvPr id="162" name="Google Shape;162;p5"/>
            <p:cNvSpPr txBox="1"/>
            <p:nvPr/>
          </p:nvSpPr>
          <p:spPr>
            <a:xfrm>
              <a:off x="1517425" y="4387077"/>
              <a:ext cx="8492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anum Gothic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너 영어이름을 </a:t>
              </a:r>
              <a:r>
                <a:rPr lang="en-US" sz="1800" b="1" i="0" u="none">
                  <a:solidFill>
                    <a:srgbClr val="1A0DAB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조지 부시</a:t>
              </a:r>
              <a:r>
                <a:rPr lang="en-US" sz="1800" b="0" i="0" u="none">
                  <a:solidFill>
                    <a:schemeClr val="dk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로 해줘… 내 마음을 </a:t>
              </a:r>
              <a:r>
                <a:rPr lang="en-US" sz="1800" b="1" i="0" u="none">
                  <a:solidFill>
                    <a:srgbClr val="1A0DAB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조지</a:t>
              </a:r>
              <a:r>
                <a:rPr lang="en-US" sz="1800" b="0" i="0" u="none">
                  <a:solidFill>
                    <a:schemeClr val="dk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고 </a:t>
              </a:r>
              <a:r>
                <a:rPr lang="en-US" sz="1800" b="1" i="0" u="none">
                  <a:solidFill>
                    <a:srgbClr val="1A0DAB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부시</a:t>
              </a:r>
              <a:r>
                <a:rPr lang="en-US" sz="1800" b="0" i="0" u="none">
                  <a:solidFill>
                    <a:schemeClr val="dk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니까</a:t>
              </a:r>
              <a:endParaRPr sz="1800"/>
            </a:p>
          </p:txBody>
        </p:sp>
        <p:sp>
          <p:nvSpPr>
            <p:cNvPr id="163" name="Google Shape;163;p5"/>
            <p:cNvSpPr txBox="1"/>
            <p:nvPr/>
          </p:nvSpPr>
          <p:spPr>
            <a:xfrm>
              <a:off x="1517427" y="4791506"/>
              <a:ext cx="1010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anum Gothic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Change your English name to </a:t>
              </a:r>
              <a:r>
                <a:rPr lang="en-US" sz="1800" b="1" i="0" u="none">
                  <a:solidFill>
                    <a:srgbClr val="1A0DAB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George Bush</a:t>
              </a:r>
              <a:r>
                <a:rPr lang="en-US" sz="1800" b="0" i="0" u="none">
                  <a:solidFill>
                    <a:schemeClr val="dk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… because you </a:t>
              </a:r>
              <a:r>
                <a:rPr lang="en-US" sz="1800" b="1" i="0" u="none">
                  <a:solidFill>
                    <a:srgbClr val="1A0DAB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beat and break</a:t>
              </a:r>
              <a:r>
                <a:rPr lang="en-US" sz="1800" b="0" i="0" u="none">
                  <a:solidFill>
                    <a:schemeClr val="dk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 my heart</a:t>
              </a:r>
              <a:endParaRPr sz="1800"/>
            </a:p>
          </p:txBody>
        </p:sp>
        <p:sp>
          <p:nvSpPr>
            <p:cNvPr id="164" name="Google Shape;164;p5"/>
            <p:cNvSpPr txBox="1"/>
            <p:nvPr/>
          </p:nvSpPr>
          <p:spPr>
            <a:xfrm>
              <a:off x="1563280" y="5504420"/>
              <a:ext cx="7987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5194A"/>
                </a:buClr>
                <a:buSzPts val="1400"/>
                <a:buFont typeface="Nanum Gothic"/>
                <a:buNone/>
              </a:pPr>
              <a:r>
                <a:rPr lang="en-US" sz="1800" b="1" i="0" u="none">
                  <a:solidFill>
                    <a:srgbClr val="1A0DAB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언니가 사는 곳은 여름이 없다</a:t>
              </a:r>
              <a:r>
                <a:rPr lang="en-US" sz="1800" b="0" i="0" u="none">
                  <a:solidFill>
                    <a:schemeClr val="dk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면서요, </a:t>
              </a:r>
              <a:r>
                <a:rPr lang="en-US" sz="1800" b="1" i="0" u="sng">
                  <a:solidFill>
                    <a:srgbClr val="1A0DAB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더 위*</a:t>
              </a:r>
              <a:r>
                <a:rPr lang="en-US" sz="1800" b="1" i="0" u="none">
                  <a:solidFill>
                    <a:srgbClr val="1A0DAB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가 없으니까</a:t>
              </a:r>
              <a:endParaRPr sz="1800">
                <a:solidFill>
                  <a:srgbClr val="1A0DAB"/>
                </a:solidFill>
              </a:endParaRPr>
            </a:p>
          </p:txBody>
        </p:sp>
        <p:sp>
          <p:nvSpPr>
            <p:cNvPr id="165" name="Google Shape;165;p5"/>
            <p:cNvSpPr txBox="1"/>
            <p:nvPr/>
          </p:nvSpPr>
          <p:spPr>
            <a:xfrm>
              <a:off x="1563281" y="5986766"/>
              <a:ext cx="10262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5194A"/>
                </a:buClr>
                <a:buSzPts val="1400"/>
                <a:buFont typeface="Nanum Gothic"/>
                <a:buNone/>
              </a:pPr>
              <a:r>
                <a:rPr lang="en-US" sz="1800" b="1" i="0" u="none">
                  <a:solidFill>
                    <a:srgbClr val="1A0DAB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There is no summer where you live in</a:t>
              </a:r>
              <a:r>
                <a:rPr lang="en-US" sz="1800" b="0" i="0" u="none">
                  <a:solidFill>
                    <a:schemeClr val="dk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 cause </a:t>
              </a:r>
              <a:r>
                <a:rPr lang="en-US" sz="1800" b="1" i="0" u="none">
                  <a:solidFill>
                    <a:srgbClr val="1A0DAB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there’s no where to go higher</a:t>
              </a:r>
              <a:endParaRPr sz="1800">
                <a:solidFill>
                  <a:srgbClr val="1A0DAB"/>
                </a:solidFill>
              </a:endParaRPr>
            </a:p>
          </p:txBody>
        </p:sp>
        <p:pic>
          <p:nvPicPr>
            <p:cNvPr id="166" name="Google Shape;166;p5" descr="엄지척 기호 단색으로 채워진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5676" y="4633950"/>
              <a:ext cx="385803" cy="369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5" descr="배지 하트 단색으로 채워진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34543" y="4633950"/>
              <a:ext cx="382884" cy="369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5" descr="엄지척 기호 단색으로 채워진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5676" y="5617200"/>
              <a:ext cx="385803" cy="369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5" descr="배지 하트 단색으로 채워진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34543" y="5617200"/>
              <a:ext cx="382884" cy="3695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" name="Google Shape;170;p5"/>
          <p:cNvSpPr/>
          <p:nvPr/>
        </p:nvSpPr>
        <p:spPr>
          <a:xfrm>
            <a:off x="2262300" y="1501131"/>
            <a:ext cx="7667400" cy="1767900"/>
          </a:xfrm>
          <a:prstGeom prst="roundRect">
            <a:avLst>
              <a:gd name="adj" fmla="val 16667"/>
            </a:avLst>
          </a:prstGeom>
          <a:solidFill>
            <a:srgbClr val="DEEBF7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A0DAB"/>
                </a:solidFill>
                <a:latin typeface="NanumGothic"/>
                <a:ea typeface="NanumGothic"/>
                <a:cs typeface="NanumGothic"/>
                <a:sym typeface="Nanum Gothic"/>
              </a:rPr>
              <a:t>Using specific lexical features</a:t>
            </a:r>
            <a:r>
              <a:rPr lang="en-US" sz="240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of homophones and homographs</a:t>
            </a:r>
            <a:endParaRPr sz="2400"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2323579" y="5802092"/>
            <a:ext cx="974559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4A"/>
              </a:buClr>
              <a:buSzPts val="1400"/>
              <a:buFont typeface="Nanum Gothic"/>
              <a:buNone/>
            </a:pPr>
            <a:r>
              <a:rPr lang="en-US" sz="1600" b="1" dirty="0">
                <a:solidFill>
                  <a:srgbClr val="1A0DAB"/>
                </a:solidFill>
                <a:latin typeface="NanumGothic"/>
                <a:ea typeface="NanumGothic"/>
                <a:cs typeface="NanumGothic"/>
                <a:sym typeface="Nanum Gothic"/>
              </a:rPr>
              <a:t>*</a:t>
            </a:r>
            <a:r>
              <a:rPr lang="en-US" sz="1600" b="1" i="0" u="sng" dirty="0">
                <a:solidFill>
                  <a:schemeClr val="tx1"/>
                </a:solidFill>
                <a:latin typeface="NanumGothic"/>
                <a:ea typeface="NanumGothic"/>
                <a:cs typeface="NanumGothic"/>
                <a:sym typeface="Nanum Gothic"/>
              </a:rPr>
              <a:t>더 위</a:t>
            </a:r>
            <a:r>
              <a:rPr lang="en-US" sz="1600" b="1" dirty="0">
                <a:solidFill>
                  <a:schemeClr val="tx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NanumGothic"/>
                <a:ea typeface="NanumGothic"/>
                <a:cs typeface="NanumGothic"/>
                <a:sym typeface="Nanum Gothic"/>
              </a:rPr>
              <a:t>means high temperature in Korean, which is pronounced same as go higher in Korean.</a:t>
            </a:r>
            <a:endParaRPr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6"/>
          <p:cNvGrpSpPr/>
          <p:nvPr/>
        </p:nvGrpSpPr>
        <p:grpSpPr>
          <a:xfrm>
            <a:off x="0" y="0"/>
            <a:ext cx="12192317" cy="839787"/>
            <a:chOff x="0" y="0"/>
            <a:chExt cx="12192317" cy="839486"/>
          </a:xfrm>
        </p:grpSpPr>
        <p:sp>
          <p:nvSpPr>
            <p:cNvPr id="178" name="Google Shape;178;p6"/>
            <p:cNvSpPr txBox="1"/>
            <p:nvPr/>
          </p:nvSpPr>
          <p:spPr>
            <a:xfrm>
              <a:off x="0" y="0"/>
              <a:ext cx="12192000" cy="774421"/>
            </a:xfrm>
            <a:prstGeom prst="rect">
              <a:avLst/>
            </a:prstGeom>
            <a:solidFill>
              <a:srgbClr val="A9DC2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6"/>
            <p:cNvSpPr txBox="1"/>
            <p:nvPr/>
          </p:nvSpPr>
          <p:spPr>
            <a:xfrm>
              <a:off x="0" y="752204"/>
              <a:ext cx="12192000" cy="87282"/>
            </a:xfrm>
            <a:prstGeom prst="rect">
              <a:avLst/>
            </a:prstGeom>
            <a:solidFill>
              <a:srgbClr val="303A6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6"/>
            <p:cNvSpPr txBox="1"/>
            <p:nvPr/>
          </p:nvSpPr>
          <p:spPr>
            <a:xfrm>
              <a:off x="317" y="56462"/>
              <a:ext cx="121920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5194A"/>
                </a:buClr>
                <a:buSzPts val="2400"/>
                <a:buFont typeface="NanumGothic ExtraBold"/>
                <a:buNone/>
              </a:pPr>
              <a:r>
                <a:rPr lang="en-US" sz="3200" b="1" i="0" u="none">
                  <a:solidFill>
                    <a:srgbClr val="05194A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rPr>
                <a:t>Type3. Repetition</a:t>
              </a:r>
              <a:endParaRPr sz="3200"/>
            </a:p>
          </p:txBody>
        </p:sp>
      </p:grpSp>
      <p:sp>
        <p:nvSpPr>
          <p:cNvPr id="181" name="Google Shape;181;p6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</a:pPr>
            <a:fld id="{00000000-1234-1234-1234-123412341234}" type="slidenum">
              <a:rPr lang="en-US" sz="20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2000"/>
          </a:p>
        </p:txBody>
      </p:sp>
      <p:grpSp>
        <p:nvGrpSpPr>
          <p:cNvPr id="182" name="Google Shape;182;p6"/>
          <p:cNvGrpSpPr/>
          <p:nvPr/>
        </p:nvGrpSpPr>
        <p:grpSpPr>
          <a:xfrm>
            <a:off x="2167871" y="3256311"/>
            <a:ext cx="8954574" cy="3356040"/>
            <a:chOff x="1620951" y="4569550"/>
            <a:chExt cx="8954574" cy="3356040"/>
          </a:xfrm>
        </p:grpSpPr>
        <p:grpSp>
          <p:nvGrpSpPr>
            <p:cNvPr id="183" name="Google Shape;183;p6"/>
            <p:cNvGrpSpPr/>
            <p:nvPr/>
          </p:nvGrpSpPr>
          <p:grpSpPr>
            <a:xfrm>
              <a:off x="2462695" y="4569550"/>
              <a:ext cx="8112830" cy="3356040"/>
              <a:chOff x="2602345" y="5002000"/>
              <a:chExt cx="8112830" cy="3356040"/>
            </a:xfrm>
          </p:grpSpPr>
          <p:grpSp>
            <p:nvGrpSpPr>
              <p:cNvPr id="184" name="Google Shape;184;p6"/>
              <p:cNvGrpSpPr/>
              <p:nvPr/>
            </p:nvGrpSpPr>
            <p:grpSpPr>
              <a:xfrm>
                <a:off x="2602345" y="5002000"/>
                <a:ext cx="6486041" cy="738600"/>
                <a:chOff x="1687945" y="5269750"/>
                <a:chExt cx="6486041" cy="738600"/>
              </a:xfrm>
            </p:grpSpPr>
            <p:sp>
              <p:nvSpPr>
                <p:cNvPr id="185" name="Google Shape;185;p6"/>
                <p:cNvSpPr txBox="1"/>
                <p:nvPr/>
              </p:nvSpPr>
              <p:spPr>
                <a:xfrm>
                  <a:off x="1687945" y="5269750"/>
                  <a:ext cx="4498200" cy="36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5194A"/>
                    </a:buClr>
                    <a:buSzPts val="1400"/>
                    <a:buFont typeface="Nanum Gothic"/>
                    <a:buNone/>
                  </a:pPr>
                  <a:r>
                    <a:rPr lang="en-US" sz="1800" b="1" i="0" u="none">
                      <a:solidFill>
                        <a:srgbClr val="1A0DAB"/>
                      </a:solidFill>
                      <a:latin typeface="NanumGothic"/>
                      <a:ea typeface="NanumGothic"/>
                      <a:cs typeface="NanumGothic"/>
                      <a:sym typeface="Nanum Gothic"/>
                    </a:rPr>
                    <a:t>그만 보고 싶다. 그만 보고 싶다.</a:t>
                  </a:r>
                  <a:endParaRPr sz="1800">
                    <a:solidFill>
                      <a:srgbClr val="1A0DAB"/>
                    </a:solidFill>
                  </a:endParaRPr>
                </a:p>
              </p:txBody>
            </p:sp>
            <p:sp>
              <p:nvSpPr>
                <p:cNvPr id="186" name="Google Shape;186;p6"/>
                <p:cNvSpPr txBox="1"/>
                <p:nvPr/>
              </p:nvSpPr>
              <p:spPr>
                <a:xfrm>
                  <a:off x="1687987" y="5639050"/>
                  <a:ext cx="6486000" cy="36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5194A"/>
                    </a:buClr>
                    <a:buSzPts val="1400"/>
                    <a:buFont typeface="Nanum Gothic"/>
                    <a:buNone/>
                  </a:pPr>
                  <a:r>
                    <a:rPr lang="en-US" sz="1800" b="1" i="0" u="none" dirty="0">
                      <a:solidFill>
                        <a:srgbClr val="1A0DAB"/>
                      </a:solidFill>
                      <a:latin typeface="NanumGothic"/>
                      <a:ea typeface="NanumGothic"/>
                      <a:cs typeface="NanumGothic"/>
                      <a:sym typeface="Nanum Gothic"/>
                    </a:rPr>
                    <a:t>I want to stop seeing. I want to stop seeing.</a:t>
                  </a:r>
                  <a:endParaRPr sz="1800" dirty="0">
                    <a:solidFill>
                      <a:srgbClr val="1A0DAB"/>
                    </a:solidFill>
                  </a:endParaRPr>
                </a:p>
              </p:txBody>
            </p:sp>
          </p:grpSp>
          <p:grpSp>
            <p:nvGrpSpPr>
              <p:cNvPr id="187" name="Google Shape;187;p6"/>
              <p:cNvGrpSpPr/>
              <p:nvPr/>
            </p:nvGrpSpPr>
            <p:grpSpPr>
              <a:xfrm>
                <a:off x="2675414" y="6109900"/>
                <a:ext cx="8039761" cy="2248140"/>
                <a:chOff x="1747602" y="6213875"/>
                <a:chExt cx="8039761" cy="2248140"/>
              </a:xfrm>
            </p:grpSpPr>
            <p:sp>
              <p:nvSpPr>
                <p:cNvPr id="188" name="Google Shape;188;p6"/>
                <p:cNvSpPr txBox="1"/>
                <p:nvPr/>
              </p:nvSpPr>
              <p:spPr>
                <a:xfrm>
                  <a:off x="1747603" y="6213875"/>
                  <a:ext cx="7667399" cy="6462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Nanum Gothic"/>
                    <a:buNone/>
                  </a:pPr>
                  <a:r>
                    <a:rPr lang="ko-KR" altLang="en-US" sz="1800" b="1" dirty="0">
                      <a:solidFill>
                        <a:srgbClr val="1A0DAB"/>
                      </a:solidFill>
                      <a:latin typeface="NanumGothic"/>
                      <a:ea typeface="NanumGothic"/>
                      <a:sym typeface="Nanum Gothic"/>
                    </a:rPr>
                    <a:t>그거 알아요</a:t>
                  </a:r>
                  <a:r>
                    <a:rPr lang="en-US" altLang="ko-KR" sz="1800" b="1" dirty="0">
                      <a:solidFill>
                        <a:srgbClr val="1A0DAB"/>
                      </a:solidFill>
                      <a:latin typeface="NanumGothic"/>
                      <a:ea typeface="NanumGothic"/>
                      <a:sym typeface="Nanum Gothic"/>
                    </a:rPr>
                    <a:t>? </a:t>
                  </a:r>
                  <a:r>
                    <a:rPr lang="ko-KR" altLang="en-US" sz="1800" b="1" dirty="0">
                      <a:solidFill>
                        <a:srgbClr val="1A0DAB"/>
                      </a:solidFill>
                      <a:latin typeface="NanumGothic"/>
                      <a:ea typeface="NanumGothic"/>
                      <a:sym typeface="Nanum Gothic"/>
                    </a:rPr>
                    <a:t>멋진 사람을 보면 기억을 </a:t>
                  </a:r>
                  <a:r>
                    <a:rPr lang="ko-KR" altLang="en-US" sz="1800" b="1" dirty="0" err="1">
                      <a:solidFill>
                        <a:srgbClr val="1A0DAB"/>
                      </a:solidFill>
                      <a:latin typeface="NanumGothic"/>
                      <a:ea typeface="NanumGothic"/>
                      <a:sym typeface="Nanum Gothic"/>
                    </a:rPr>
                    <a:t>잃는대요</a:t>
                  </a:r>
                  <a:r>
                    <a:rPr lang="en-US" altLang="ko-KR" sz="1800" b="1" dirty="0">
                      <a:solidFill>
                        <a:srgbClr val="1A0DAB"/>
                      </a:solidFill>
                      <a:latin typeface="NanumGothic"/>
                      <a:ea typeface="NanumGothic"/>
                      <a:sym typeface="Nanum Gothic"/>
                    </a:rPr>
                    <a:t>. </a:t>
                  </a:r>
                  <a:r>
                    <a:rPr lang="ko-KR" altLang="en-US" sz="1800" dirty="0">
                      <a:solidFill>
                        <a:schemeClr val="dk1"/>
                      </a:solidFill>
                      <a:latin typeface="NanumGothic"/>
                      <a:ea typeface="NanumGothic"/>
                      <a:sym typeface="Nanum Gothic"/>
                    </a:rPr>
                    <a:t>그거 알아요</a:t>
                  </a:r>
                  <a:r>
                    <a:rPr lang="en-US" altLang="ko-KR" sz="1800" dirty="0">
                      <a:solidFill>
                        <a:schemeClr val="dk1"/>
                      </a:solidFill>
                      <a:latin typeface="NanumGothic"/>
                      <a:ea typeface="NanumGothic"/>
                      <a:sym typeface="Nanum Gothic"/>
                    </a:rPr>
                    <a:t>? </a:t>
                  </a:r>
                  <a:r>
                    <a:rPr lang="ko-KR" altLang="en-US" sz="1800" dirty="0">
                      <a:solidFill>
                        <a:schemeClr val="dk1"/>
                      </a:solidFill>
                      <a:latin typeface="NanumGothic"/>
                      <a:ea typeface="NanumGothic"/>
                      <a:sym typeface="Nanum Gothic"/>
                    </a:rPr>
                    <a:t>멋진 사람을 보면 기억을 </a:t>
                  </a:r>
                  <a:r>
                    <a:rPr lang="ko-KR" altLang="en-US" sz="1800" dirty="0" err="1">
                      <a:solidFill>
                        <a:schemeClr val="dk1"/>
                      </a:solidFill>
                      <a:latin typeface="NanumGothic"/>
                      <a:ea typeface="NanumGothic"/>
                      <a:sym typeface="Nanum Gothic"/>
                    </a:rPr>
                    <a:t>잃는대요</a:t>
                  </a:r>
                  <a:r>
                    <a:rPr lang="en-US" altLang="ko-KR" sz="1800" dirty="0">
                      <a:solidFill>
                        <a:schemeClr val="dk1"/>
                      </a:solidFill>
                      <a:latin typeface="NanumGothic"/>
                      <a:ea typeface="NanumGothic"/>
                      <a:sym typeface="Nanum Gothic"/>
                    </a:rPr>
                    <a:t>. </a:t>
                  </a:r>
                  <a:r>
                    <a:rPr lang="ko-KR" altLang="en-US" sz="1800" dirty="0">
                      <a:solidFill>
                        <a:schemeClr val="dk1"/>
                      </a:solidFill>
                      <a:latin typeface="NanumGothic"/>
                      <a:ea typeface="NanumGothic"/>
                      <a:sym typeface="Nanum Gothic"/>
                    </a:rPr>
                    <a:t>그거 알아요</a:t>
                  </a:r>
                  <a:r>
                    <a:rPr lang="en-US" altLang="ko-KR" sz="1800" dirty="0">
                      <a:solidFill>
                        <a:schemeClr val="dk1"/>
                      </a:solidFill>
                      <a:latin typeface="NanumGothic"/>
                      <a:ea typeface="NanumGothic"/>
                      <a:sym typeface="Nanum Gothic"/>
                    </a:rPr>
                    <a:t>? </a:t>
                  </a:r>
                  <a:r>
                    <a:rPr lang="ko-KR" altLang="en-US" sz="1800" dirty="0">
                      <a:solidFill>
                        <a:schemeClr val="dk1"/>
                      </a:solidFill>
                      <a:latin typeface="NanumGothic"/>
                      <a:ea typeface="NanumGothic"/>
                      <a:sym typeface="Nanum Gothic"/>
                    </a:rPr>
                    <a:t>멋진 사람을 보면 기억을 </a:t>
                  </a:r>
                  <a:r>
                    <a:rPr lang="ko-KR" altLang="en-US" sz="1800" dirty="0" err="1">
                      <a:solidFill>
                        <a:schemeClr val="dk1"/>
                      </a:solidFill>
                      <a:latin typeface="NanumGothic"/>
                      <a:ea typeface="NanumGothic"/>
                      <a:sym typeface="Nanum Gothic"/>
                    </a:rPr>
                    <a:t>잃는대요</a:t>
                  </a:r>
                  <a:r>
                    <a:rPr lang="en-US" altLang="ko-KR" sz="1800" dirty="0">
                      <a:solidFill>
                        <a:schemeClr val="dk1"/>
                      </a:solidFill>
                      <a:latin typeface="NanumGothic"/>
                      <a:ea typeface="NanumGothic"/>
                      <a:sym typeface="Nanum Gothic"/>
                    </a:rPr>
                    <a:t>.</a:t>
                  </a:r>
                  <a:endParaRPr sz="1800" dirty="0">
                    <a:solidFill>
                      <a:srgbClr val="1A0DAB"/>
                    </a:solidFill>
                  </a:endParaRPr>
                </a:p>
              </p:txBody>
            </p:sp>
            <p:sp>
              <p:nvSpPr>
                <p:cNvPr id="189" name="Google Shape;189;p6"/>
                <p:cNvSpPr txBox="1"/>
                <p:nvPr/>
              </p:nvSpPr>
              <p:spPr>
                <a:xfrm>
                  <a:off x="1747602" y="6984728"/>
                  <a:ext cx="8039761" cy="1477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>
                    <a:buClr>
                      <a:schemeClr val="dk1"/>
                    </a:buClr>
                    <a:buSzPts val="1400"/>
                  </a:pPr>
                  <a:r>
                    <a:rPr lang="en-US" sz="1800" b="1" dirty="0">
                      <a:solidFill>
                        <a:srgbClr val="1A0DAB"/>
                      </a:solidFill>
                      <a:latin typeface="NanumGothic"/>
                      <a:ea typeface="NanumGothic"/>
                      <a:sym typeface="Nanum Gothic"/>
                    </a:rPr>
                    <a:t>Gosh,</a:t>
                  </a:r>
                  <a:r>
                    <a:rPr lang="en-US" altLang="ko-KR" sz="1800" b="1" dirty="0">
                      <a:solidFill>
                        <a:srgbClr val="1A0DAB"/>
                      </a:solidFill>
                      <a:latin typeface="NanumGothic"/>
                      <a:ea typeface="NanumGothic"/>
                      <a:sym typeface="Nanum Gothic"/>
                    </a:rPr>
                    <a:t> you know what? They say you lose your memory when you see a handsome person. </a:t>
                  </a:r>
                  <a:r>
                    <a:rPr lang="en-US" altLang="ko-KR" sz="1800" dirty="0">
                      <a:solidFill>
                        <a:schemeClr val="dk1"/>
                      </a:solidFill>
                      <a:latin typeface="NanumGothic"/>
                      <a:ea typeface="NanumGothic"/>
                      <a:sym typeface="Nanum Gothic"/>
                    </a:rPr>
                    <a:t>Gosh, you know what? They say you lose your memory when you see a handsome person. Gosh, you know what? They say you lose your memory when you see a handsome person. </a:t>
                  </a:r>
                  <a:endParaRPr lang="en-US" altLang="ko-KR" sz="1800" dirty="0"/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Nanum Gothic"/>
                    <a:buNone/>
                  </a:pPr>
                  <a:endParaRPr lang="en-US" sz="1800" dirty="0"/>
                </a:p>
              </p:txBody>
            </p:sp>
          </p:grpSp>
        </p:grpSp>
        <p:pic>
          <p:nvPicPr>
            <p:cNvPr id="190" name="Google Shape;190;p6" descr="엄지척 기호 단색으로 채워진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620951" y="4790725"/>
              <a:ext cx="385803" cy="369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 descr="배지 하트 단색으로 채워진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079818" y="4790725"/>
              <a:ext cx="382884" cy="369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6" descr="엄지척 기호 단색으로 채워진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620951" y="5845475"/>
              <a:ext cx="385803" cy="369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6" descr="배지 하트 단색으로 채워진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079818" y="5845475"/>
              <a:ext cx="382884" cy="3695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4" name="Google Shape;194;p6"/>
          <p:cNvSpPr/>
          <p:nvPr/>
        </p:nvSpPr>
        <p:spPr>
          <a:xfrm>
            <a:off x="2262300" y="1219525"/>
            <a:ext cx="7667400" cy="1767900"/>
          </a:xfrm>
          <a:prstGeom prst="roundRect">
            <a:avLst>
              <a:gd name="adj" fmla="val 16667"/>
            </a:avLst>
          </a:prstGeom>
          <a:solidFill>
            <a:srgbClr val="DEEBF7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A0DAB"/>
                </a:solidFill>
                <a:latin typeface="NanumGothic"/>
                <a:ea typeface="NanumGothic"/>
                <a:cs typeface="NanumGothic"/>
                <a:sym typeface="Nanum Gothic"/>
              </a:rPr>
              <a:t>Using repetition</a:t>
            </a:r>
            <a:r>
              <a:rPr lang="en-US" sz="2400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to emphasize the complimentary meanings </a:t>
            </a:r>
            <a:endParaRPr sz="2400" dirty="0">
              <a:latin typeface="NanumGothic"/>
              <a:ea typeface="NanumGothic"/>
              <a:cs typeface="NanumGothic"/>
              <a:sym typeface="Nanum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7"/>
          <p:cNvGrpSpPr/>
          <p:nvPr/>
        </p:nvGrpSpPr>
        <p:grpSpPr>
          <a:xfrm>
            <a:off x="0" y="0"/>
            <a:ext cx="12192004" cy="839787"/>
            <a:chOff x="0" y="0"/>
            <a:chExt cx="12192004" cy="839486"/>
          </a:xfrm>
        </p:grpSpPr>
        <p:sp>
          <p:nvSpPr>
            <p:cNvPr id="201" name="Google Shape;201;p7"/>
            <p:cNvSpPr txBox="1"/>
            <p:nvPr/>
          </p:nvSpPr>
          <p:spPr>
            <a:xfrm>
              <a:off x="0" y="0"/>
              <a:ext cx="12192000" cy="774421"/>
            </a:xfrm>
            <a:prstGeom prst="rect">
              <a:avLst/>
            </a:prstGeom>
            <a:solidFill>
              <a:srgbClr val="A9DC2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7"/>
            <p:cNvSpPr txBox="1"/>
            <p:nvPr/>
          </p:nvSpPr>
          <p:spPr>
            <a:xfrm>
              <a:off x="0" y="752204"/>
              <a:ext cx="12192000" cy="87282"/>
            </a:xfrm>
            <a:prstGeom prst="rect">
              <a:avLst/>
            </a:prstGeom>
            <a:solidFill>
              <a:srgbClr val="303A6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7"/>
            <p:cNvSpPr txBox="1"/>
            <p:nvPr/>
          </p:nvSpPr>
          <p:spPr>
            <a:xfrm>
              <a:off x="4" y="56462"/>
              <a:ext cx="121920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5194A"/>
                </a:buClr>
                <a:buSzPts val="2400"/>
                <a:buFont typeface="NanumGothic ExtraBold"/>
                <a:buNone/>
              </a:pPr>
              <a:r>
                <a:rPr lang="en-US" sz="3200" b="1" i="0" u="none">
                  <a:solidFill>
                    <a:srgbClr val="05194A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rPr>
                <a:t>Type4. Nonesense</a:t>
              </a:r>
              <a:endParaRPr sz="3200"/>
            </a:p>
          </p:txBody>
        </p:sp>
      </p:grpSp>
      <p:sp>
        <p:nvSpPr>
          <p:cNvPr id="204" name="Google Shape;204;p7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</a:pPr>
            <a:fld id="{00000000-1234-1234-1234-123412341234}" type="slidenum">
              <a:rPr lang="en-US" sz="20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2000"/>
          </a:p>
        </p:txBody>
      </p:sp>
      <p:grpSp>
        <p:nvGrpSpPr>
          <p:cNvPr id="205" name="Google Shape;205;p7"/>
          <p:cNvGrpSpPr/>
          <p:nvPr/>
        </p:nvGrpSpPr>
        <p:grpSpPr>
          <a:xfrm>
            <a:off x="3096254" y="3626313"/>
            <a:ext cx="7344900" cy="2144025"/>
            <a:chOff x="3538839" y="4861350"/>
            <a:chExt cx="7344900" cy="2143810"/>
          </a:xfrm>
        </p:grpSpPr>
        <p:sp>
          <p:nvSpPr>
            <p:cNvPr id="208" name="Google Shape;208;p7"/>
            <p:cNvSpPr txBox="1"/>
            <p:nvPr/>
          </p:nvSpPr>
          <p:spPr>
            <a:xfrm>
              <a:off x="3538839" y="6318642"/>
              <a:ext cx="4603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anum Gothic"/>
                <a:buNone/>
              </a:pPr>
              <a:r>
                <a:rPr lang="en-US" sz="1800" b="0" i="0" u="none" dirty="0" err="1">
                  <a:solidFill>
                    <a:schemeClr val="dk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언니</a:t>
              </a:r>
              <a:r>
                <a:rPr lang="en-US" sz="1800" b="0" i="0" u="none" dirty="0">
                  <a:solidFill>
                    <a:schemeClr val="dk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 </a:t>
              </a:r>
              <a:r>
                <a:rPr lang="en-US" sz="1800" b="0" i="0" u="none" dirty="0" err="1">
                  <a:solidFill>
                    <a:schemeClr val="dk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사실</a:t>
              </a:r>
              <a:r>
                <a:rPr lang="en-US" sz="1800" b="0" i="0" u="none" dirty="0">
                  <a:solidFill>
                    <a:schemeClr val="dk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 </a:t>
              </a:r>
              <a:r>
                <a:rPr lang="en-US" sz="1800" b="1" i="0" u="none" dirty="0" err="1">
                  <a:solidFill>
                    <a:srgbClr val="1A0DAB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혼혈</a:t>
              </a:r>
              <a:r>
                <a:rPr lang="en-US" sz="1800" b="0" i="0" u="none" dirty="0">
                  <a:solidFill>
                    <a:schemeClr val="dk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 </a:t>
              </a:r>
              <a:r>
                <a:rPr lang="en-US" sz="1800" b="0" i="0" u="none" dirty="0" err="1">
                  <a:solidFill>
                    <a:schemeClr val="dk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이라</a:t>
              </a:r>
              <a:r>
                <a:rPr lang="en-US" sz="1800" b="0" i="0" u="none" dirty="0">
                  <a:solidFill>
                    <a:schemeClr val="dk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 </a:t>
              </a:r>
              <a:r>
                <a:rPr lang="en-US" sz="1800" b="0" i="0" u="none" dirty="0" err="1">
                  <a:solidFill>
                    <a:schemeClr val="dk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면서요</a:t>
              </a:r>
              <a:r>
                <a:rPr lang="en-US" sz="1800" b="0" i="0" u="none" dirty="0">
                  <a:solidFill>
                    <a:schemeClr val="dk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, </a:t>
              </a:r>
              <a:r>
                <a:rPr lang="en-US" sz="1800" b="1" i="0" u="none" dirty="0" err="1">
                  <a:solidFill>
                    <a:srgbClr val="1A0DAB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천국과</a:t>
              </a:r>
              <a:r>
                <a:rPr lang="en-US" sz="1800" b="1" i="0" u="none" dirty="0">
                  <a:solidFill>
                    <a:srgbClr val="1A0DAB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 </a:t>
              </a:r>
              <a:r>
                <a:rPr lang="en-US" sz="1800" b="1" i="0" u="none" dirty="0" err="1">
                  <a:solidFill>
                    <a:srgbClr val="1A0DAB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한국</a:t>
              </a:r>
              <a:endParaRPr sz="1800" dirty="0">
                <a:solidFill>
                  <a:srgbClr val="1A0DAB"/>
                </a:solidFill>
              </a:endParaRPr>
            </a:p>
          </p:txBody>
        </p:sp>
        <p:sp>
          <p:nvSpPr>
            <p:cNvPr id="209" name="Google Shape;209;p7"/>
            <p:cNvSpPr txBox="1"/>
            <p:nvPr/>
          </p:nvSpPr>
          <p:spPr>
            <a:xfrm>
              <a:off x="3539590" y="6635860"/>
              <a:ext cx="5333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anum Gothic"/>
                <a:buNone/>
              </a:pPr>
              <a:r>
                <a:rPr lang="en-US" sz="1800" b="0" i="0" u="none" dirty="0">
                  <a:solidFill>
                    <a:schemeClr val="dk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Sis, I heard you’re </a:t>
              </a:r>
              <a:r>
                <a:rPr lang="en-US" sz="1800" b="1" i="0" u="none" dirty="0">
                  <a:solidFill>
                    <a:srgbClr val="1A0DAB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Mixture</a:t>
              </a:r>
              <a:r>
                <a:rPr lang="en-US" sz="1800" b="0" i="0" u="none" dirty="0">
                  <a:solidFill>
                    <a:schemeClr val="dk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. </a:t>
              </a:r>
              <a:r>
                <a:rPr lang="en-US" sz="1800" b="1" i="0" u="none" dirty="0">
                  <a:solidFill>
                    <a:srgbClr val="1A0DAB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Heaven</a:t>
              </a:r>
              <a:r>
                <a:rPr lang="en-US" sz="1800" b="0" i="0" u="none" dirty="0">
                  <a:solidFill>
                    <a:schemeClr val="dk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 and </a:t>
              </a:r>
              <a:r>
                <a:rPr lang="en-US" sz="1800" b="1" i="0" u="none" dirty="0">
                  <a:solidFill>
                    <a:srgbClr val="1A0DAB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Korea</a:t>
              </a:r>
              <a:r>
                <a:rPr lang="en-US" sz="1800" b="0" i="0" u="none" dirty="0">
                  <a:solidFill>
                    <a:schemeClr val="dk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.</a:t>
              </a:r>
              <a:endParaRPr sz="1800" dirty="0"/>
            </a:p>
          </p:txBody>
        </p:sp>
        <p:sp>
          <p:nvSpPr>
            <p:cNvPr id="21" name="Google Shape;206;p7">
              <a:extLst>
                <a:ext uri="{FF2B5EF4-FFF2-40B4-BE49-F238E27FC236}">
                  <a16:creationId xmlns:a16="http://schemas.microsoft.com/office/drawing/2014/main" id="{17C3CD4B-9237-472C-998D-883086E9C7BC}"/>
                </a:ext>
              </a:extLst>
            </p:cNvPr>
            <p:cNvSpPr txBox="1"/>
            <p:nvPr/>
          </p:nvSpPr>
          <p:spPr>
            <a:xfrm>
              <a:off x="3538839" y="4861350"/>
              <a:ext cx="7031345" cy="646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anum Gothic"/>
                <a:buNone/>
              </a:pPr>
              <a:r>
                <a:rPr lang="ko-KR" altLang="en-US" sz="1800" dirty="0">
                  <a:latin typeface="나눔고딕" panose="020B0600000101010101" charset="-127"/>
                  <a:ea typeface="나눔고딕" panose="020B0600000101010101" charset="-127"/>
                </a:rPr>
                <a:t>그녀가 예쁘다고 생각하는 사람 일어나</a:t>
              </a:r>
              <a:r>
                <a:rPr lang="en-US" altLang="ko-KR" sz="1800" dirty="0">
                  <a:latin typeface="나눔고딕" panose="020B0600000101010101" charset="-127"/>
                  <a:ea typeface="나눔고딕" panose="020B0600000101010101" charset="-127"/>
                </a:rPr>
                <a:t>! </a:t>
              </a:r>
              <a:r>
                <a:rPr lang="ko-KR" altLang="en-US" sz="1800" dirty="0">
                  <a:latin typeface="나눔고딕" panose="020B0600000101010101" charset="-127"/>
                  <a:ea typeface="나눔고딕" panose="020B0600000101010101" charset="-127"/>
                </a:rPr>
                <a:t>라고 했더니 </a:t>
              </a:r>
              <a:r>
                <a:rPr lang="ko-KR" altLang="en-US" sz="1800" b="1" dirty="0">
                  <a:solidFill>
                    <a:srgbClr val="1A0DAB"/>
                  </a:solidFill>
                  <a:latin typeface="나눔고딕" panose="020B0600000101010101" charset="-127"/>
                  <a:ea typeface="나눔고딕" panose="020B0600000101010101" charset="-127"/>
                </a:rPr>
                <a:t>지구가 일어나서 태양계 순서가 </a:t>
              </a:r>
              <a:r>
                <a:rPr lang="ko-KR" altLang="en-US" sz="1800" b="1" dirty="0" err="1">
                  <a:solidFill>
                    <a:srgbClr val="1A0DAB"/>
                  </a:solidFill>
                  <a:latin typeface="나눔고딕" panose="020B0600000101010101" charset="-127"/>
                  <a:ea typeface="나눔고딕" panose="020B0600000101010101" charset="-127"/>
                </a:rPr>
                <a:t>바뀌었잖아</a:t>
              </a:r>
              <a:r>
                <a:rPr lang="en-US" altLang="ko-KR" sz="1800" b="1" dirty="0">
                  <a:solidFill>
                    <a:srgbClr val="1A0DAB"/>
                  </a:solidFill>
                  <a:latin typeface="나눔고딕" panose="020B0600000101010101" charset="-127"/>
                  <a:ea typeface="나눔고딕" panose="020B0600000101010101" charset="-127"/>
                </a:rPr>
                <a:t>!</a:t>
              </a:r>
              <a:endParaRPr sz="1800" b="1" dirty="0">
                <a:solidFill>
                  <a:srgbClr val="1A0DAB"/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2" name="Google Shape;207;p7">
              <a:extLst>
                <a:ext uri="{FF2B5EF4-FFF2-40B4-BE49-F238E27FC236}">
                  <a16:creationId xmlns:a16="http://schemas.microsoft.com/office/drawing/2014/main" id="{55D8A26E-EDF3-46D2-8EC0-AB54819A0B7E}"/>
                </a:ext>
              </a:extLst>
            </p:cNvPr>
            <p:cNvSpPr txBox="1"/>
            <p:nvPr/>
          </p:nvSpPr>
          <p:spPr>
            <a:xfrm>
              <a:off x="3538839" y="5475157"/>
              <a:ext cx="7344900" cy="646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anum Gothic"/>
                <a:buNone/>
              </a:pPr>
              <a:r>
                <a:rPr lang="en-US" sz="1800" b="0" i="0" u="none" dirty="0">
                  <a:solidFill>
                    <a:schemeClr val="dk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Is anybody who thinks she’s pretty, get up! And then </a:t>
              </a:r>
              <a:r>
                <a:rPr lang="en-US" sz="1800" b="1" i="0" u="none" dirty="0">
                  <a:solidFill>
                    <a:srgbClr val="1A0DAB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the whole Earth got up and the order of the solar system changed!</a:t>
              </a:r>
              <a:endParaRPr sz="1800" b="1" dirty="0">
                <a:solidFill>
                  <a:srgbClr val="1A0DAB"/>
                </a:solidFill>
              </a:endParaRPr>
            </a:p>
          </p:txBody>
        </p:sp>
      </p:grpSp>
      <p:pic>
        <p:nvPicPr>
          <p:cNvPr id="212" name="Google Shape;212;p7" descr="엄지척 기호 단색으로 채워진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4401" y="5216213"/>
            <a:ext cx="385803" cy="36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7" descr="배지 하트 단색으로 채워진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23268" y="5216213"/>
            <a:ext cx="382884" cy="36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7"/>
          <p:cNvSpPr/>
          <p:nvPr/>
        </p:nvSpPr>
        <p:spPr>
          <a:xfrm>
            <a:off x="2262300" y="1501131"/>
            <a:ext cx="7667400" cy="1767900"/>
          </a:xfrm>
          <a:prstGeom prst="roundRect">
            <a:avLst>
              <a:gd name="adj" fmla="val 16667"/>
            </a:avLst>
          </a:prstGeom>
          <a:solidFill>
            <a:srgbClr val="DEEBF7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5194A"/>
                </a:solidFill>
                <a:latin typeface="NanumGothic"/>
                <a:ea typeface="NanumGothic"/>
                <a:cs typeface="NanumGothic"/>
                <a:sym typeface="Nanum Gothic"/>
              </a:rPr>
              <a:t>Using almost</a:t>
            </a:r>
            <a:r>
              <a:rPr lang="en-US" sz="2400" b="1">
                <a:solidFill>
                  <a:srgbClr val="1A0DAB"/>
                </a:solidFill>
                <a:latin typeface="NanumGothic"/>
                <a:ea typeface="NanumGothic"/>
                <a:cs typeface="NanumGothic"/>
                <a:sym typeface="Nanum Gothic"/>
              </a:rPr>
              <a:t> nonsensical, </a:t>
            </a:r>
            <a:endParaRPr sz="2400" b="1">
              <a:solidFill>
                <a:srgbClr val="1A0DAB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A0DAB"/>
                </a:solidFill>
                <a:latin typeface="NanumGothic"/>
                <a:ea typeface="NanumGothic"/>
                <a:cs typeface="NanumGothic"/>
                <a:sym typeface="Nanum Gothic"/>
              </a:rPr>
              <a:t>over-the-top expressions</a:t>
            </a:r>
            <a:endParaRPr sz="2400">
              <a:latin typeface="NanumGothic"/>
              <a:ea typeface="NanumGothic"/>
              <a:cs typeface="NanumGothic"/>
              <a:sym typeface="Nanum Gothic"/>
            </a:endParaRPr>
          </a:p>
        </p:txBody>
      </p:sp>
      <p:pic>
        <p:nvPicPr>
          <p:cNvPr id="24" name="Google Shape;211;p7" descr="배지 하트 단색으로 채워진">
            <a:extLst>
              <a:ext uri="{FF2B5EF4-FFF2-40B4-BE49-F238E27FC236}">
                <a16:creationId xmlns:a16="http://schemas.microsoft.com/office/drawing/2014/main" id="{741A8493-FD4E-4568-8F78-FD560B6D6DD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23268" y="3985708"/>
            <a:ext cx="382884" cy="36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10;p7" descr="엄지척 기호 단색으로 채워진">
            <a:extLst>
              <a:ext uri="{FF2B5EF4-FFF2-40B4-BE49-F238E27FC236}">
                <a16:creationId xmlns:a16="http://schemas.microsoft.com/office/drawing/2014/main" id="{5DA6BDAC-4FB1-4EEA-B3B8-1AE5DCAABFC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4401" y="3985707"/>
            <a:ext cx="385803" cy="36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401" y="950925"/>
            <a:ext cx="9489672" cy="5770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1" name="Google Shape;221;p8"/>
          <p:cNvGrpSpPr/>
          <p:nvPr/>
        </p:nvGrpSpPr>
        <p:grpSpPr>
          <a:xfrm>
            <a:off x="0" y="0"/>
            <a:ext cx="12192004" cy="839787"/>
            <a:chOff x="0" y="0"/>
            <a:chExt cx="12192004" cy="839486"/>
          </a:xfrm>
        </p:grpSpPr>
        <p:sp>
          <p:nvSpPr>
            <p:cNvPr id="222" name="Google Shape;222;p8"/>
            <p:cNvSpPr txBox="1"/>
            <p:nvPr/>
          </p:nvSpPr>
          <p:spPr>
            <a:xfrm>
              <a:off x="0" y="0"/>
              <a:ext cx="12192000" cy="774421"/>
            </a:xfrm>
            <a:prstGeom prst="rect">
              <a:avLst/>
            </a:prstGeom>
            <a:solidFill>
              <a:srgbClr val="A9DC2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8"/>
            <p:cNvSpPr txBox="1"/>
            <p:nvPr/>
          </p:nvSpPr>
          <p:spPr>
            <a:xfrm>
              <a:off x="0" y="752204"/>
              <a:ext cx="12192000" cy="87282"/>
            </a:xfrm>
            <a:prstGeom prst="rect">
              <a:avLst/>
            </a:prstGeom>
            <a:solidFill>
              <a:srgbClr val="303A6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8"/>
            <p:cNvSpPr txBox="1"/>
            <p:nvPr/>
          </p:nvSpPr>
          <p:spPr>
            <a:xfrm>
              <a:off x="4" y="94859"/>
              <a:ext cx="121920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5194A"/>
                </a:buClr>
                <a:buSzPts val="2400"/>
                <a:buFont typeface="NanumGothic ExtraBold"/>
                <a:buNone/>
              </a:pPr>
              <a:r>
                <a:rPr lang="en-US" sz="3200" b="1">
                  <a:solidFill>
                    <a:srgbClr val="05194A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rPr>
                <a:t>A</a:t>
              </a:r>
              <a:r>
                <a:rPr lang="en-US" sz="3200" b="1" i="0" u="none">
                  <a:solidFill>
                    <a:srgbClr val="05194A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rPr>
                <a:t>nnotation p</a:t>
              </a:r>
              <a:r>
                <a:rPr lang="en-US" sz="3200" b="1">
                  <a:solidFill>
                    <a:srgbClr val="05194A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rPr>
                <a:t>rocess</a:t>
              </a:r>
              <a:endParaRPr sz="3200"/>
            </a:p>
          </p:txBody>
        </p:sp>
      </p:grpSp>
      <p:sp>
        <p:nvSpPr>
          <p:cNvPr id="225" name="Google Shape;225;p8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</a:pPr>
            <a:fld id="{00000000-1234-1234-1234-123412341234}" type="slidenum">
              <a:rPr lang="en-US" sz="20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1FE150-82A1-4840-AA0D-509FA56D2829}"/>
              </a:ext>
            </a:extLst>
          </p:cNvPr>
          <p:cNvSpPr txBox="1"/>
          <p:nvPr/>
        </p:nvSpPr>
        <p:spPr>
          <a:xfrm>
            <a:off x="5379568" y="1592261"/>
            <a:ext cx="1947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Calibri" panose="020F0502020204030204" pitchFamily="34" charset="0"/>
                <a:ea typeface="나눔고딕" panose="020B0600000101010101" charset="-127"/>
                <a:cs typeface="Calibri" panose="020F0502020204030204" pitchFamily="34" charset="0"/>
              </a:rPr>
              <a:t>275 Channels (views : 5K to 38M)</a:t>
            </a:r>
            <a:endParaRPr lang="ko-KR" altLang="en-US" sz="1800" dirty="0">
              <a:latin typeface="Calibri" panose="020F0502020204030204" pitchFamily="34" charset="0"/>
              <a:ea typeface="나눔고딕" panose="020B0600000101010101" charset="-127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gdf4c743de4_1_68"/>
          <p:cNvGrpSpPr/>
          <p:nvPr/>
        </p:nvGrpSpPr>
        <p:grpSpPr>
          <a:xfrm>
            <a:off x="0" y="0"/>
            <a:ext cx="12192004" cy="839840"/>
            <a:chOff x="0" y="0"/>
            <a:chExt cx="12192004" cy="839504"/>
          </a:xfrm>
        </p:grpSpPr>
        <p:sp>
          <p:nvSpPr>
            <p:cNvPr id="232" name="Google Shape;232;gdf4c743de4_1_68"/>
            <p:cNvSpPr txBox="1"/>
            <p:nvPr/>
          </p:nvSpPr>
          <p:spPr>
            <a:xfrm>
              <a:off x="0" y="0"/>
              <a:ext cx="12192000" cy="774300"/>
            </a:xfrm>
            <a:prstGeom prst="rect">
              <a:avLst/>
            </a:prstGeom>
            <a:solidFill>
              <a:srgbClr val="A9DC2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gdf4c743de4_1_68"/>
            <p:cNvSpPr txBox="1"/>
            <p:nvPr/>
          </p:nvSpPr>
          <p:spPr>
            <a:xfrm>
              <a:off x="0" y="752204"/>
              <a:ext cx="12192000" cy="87300"/>
            </a:xfrm>
            <a:prstGeom prst="rect">
              <a:avLst/>
            </a:prstGeom>
            <a:solidFill>
              <a:srgbClr val="303A6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gdf4c743de4_1_68"/>
            <p:cNvSpPr txBox="1"/>
            <p:nvPr/>
          </p:nvSpPr>
          <p:spPr>
            <a:xfrm>
              <a:off x="4" y="94859"/>
              <a:ext cx="121920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5194A"/>
                </a:buClr>
                <a:buSzPts val="2400"/>
                <a:buFont typeface="NanumGothic ExtraBold"/>
                <a:buNone/>
              </a:pPr>
              <a:r>
                <a:rPr lang="en-US" sz="3200" b="1" i="0" u="none">
                  <a:solidFill>
                    <a:srgbClr val="05194A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rPr>
                <a:t>Corpus </a:t>
              </a:r>
              <a:r>
                <a:rPr lang="en-US" sz="3200" b="1">
                  <a:solidFill>
                    <a:srgbClr val="05194A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rPr>
                <a:t>description</a:t>
              </a:r>
              <a:endParaRPr sz="3200"/>
            </a:p>
          </p:txBody>
        </p:sp>
      </p:grpSp>
      <p:sp>
        <p:nvSpPr>
          <p:cNvPr id="235" name="Google Shape;235;gdf4c743de4_1_68"/>
          <p:cNvSpPr txBox="1"/>
          <p:nvPr/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</a:pPr>
            <a:fld id="{00000000-1234-1234-1234-123412341234}" type="slidenum">
              <a:rPr lang="en-US" sz="20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2000"/>
          </a:p>
        </p:txBody>
      </p:sp>
      <p:pic>
        <p:nvPicPr>
          <p:cNvPr id="236" name="Google Shape;236;gdf4c743de4_1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826" y="1557525"/>
            <a:ext cx="10424325" cy="4596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9"/>
          <p:cNvGrpSpPr/>
          <p:nvPr/>
        </p:nvGrpSpPr>
        <p:grpSpPr>
          <a:xfrm>
            <a:off x="0" y="0"/>
            <a:ext cx="12192004" cy="839787"/>
            <a:chOff x="0" y="0"/>
            <a:chExt cx="12192004" cy="839486"/>
          </a:xfrm>
        </p:grpSpPr>
        <p:sp>
          <p:nvSpPr>
            <p:cNvPr id="243" name="Google Shape;243;p9"/>
            <p:cNvSpPr txBox="1"/>
            <p:nvPr/>
          </p:nvSpPr>
          <p:spPr>
            <a:xfrm>
              <a:off x="0" y="0"/>
              <a:ext cx="12192000" cy="774421"/>
            </a:xfrm>
            <a:prstGeom prst="rect">
              <a:avLst/>
            </a:prstGeom>
            <a:solidFill>
              <a:srgbClr val="A9DC2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9"/>
            <p:cNvSpPr txBox="1"/>
            <p:nvPr/>
          </p:nvSpPr>
          <p:spPr>
            <a:xfrm>
              <a:off x="0" y="752204"/>
              <a:ext cx="12192000" cy="87282"/>
            </a:xfrm>
            <a:prstGeom prst="rect">
              <a:avLst/>
            </a:prstGeom>
            <a:solidFill>
              <a:srgbClr val="303A6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9"/>
            <p:cNvSpPr txBox="1"/>
            <p:nvPr/>
          </p:nvSpPr>
          <p:spPr>
            <a:xfrm>
              <a:off x="4" y="94859"/>
              <a:ext cx="121920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5194A"/>
                </a:buClr>
                <a:buSzPts val="2400"/>
                <a:buFont typeface="NanumGothic ExtraBold"/>
                <a:buNone/>
              </a:pPr>
              <a:r>
                <a:rPr lang="en-US" sz="3200" b="1" i="0" u="none">
                  <a:solidFill>
                    <a:srgbClr val="05194A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rPr>
                <a:t>Experiments (1) Classification</a:t>
              </a:r>
              <a:endParaRPr sz="3200"/>
            </a:p>
          </p:txBody>
        </p:sp>
      </p:grpSp>
      <p:sp>
        <p:nvSpPr>
          <p:cNvPr id="246" name="Google Shape;246;p9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</a:pPr>
            <a:fld id="{00000000-1234-1234-1234-123412341234}" type="slidenum">
              <a:rPr lang="en-US" sz="20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2000"/>
          </a:p>
        </p:txBody>
      </p:sp>
      <p:pic>
        <p:nvPicPr>
          <p:cNvPr id="247" name="Google Shape;247;p9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0787" y="5479388"/>
            <a:ext cx="4870448" cy="124777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9"/>
          <p:cNvSpPr txBox="1"/>
          <p:nvPr/>
        </p:nvSpPr>
        <p:spPr>
          <a:xfrm>
            <a:off x="485425" y="4445913"/>
            <a:ext cx="4870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A65"/>
              </a:buClr>
              <a:buSzPts val="2000"/>
              <a:buFont typeface="Nanum Gothic"/>
              <a:buNone/>
            </a:pPr>
            <a:r>
              <a:rPr lang="en-US" sz="2800" b="1" i="1" u="none" dirty="0" err="1">
                <a:solidFill>
                  <a:srgbClr val="05194A"/>
                </a:solidFill>
                <a:latin typeface="NanumGothic"/>
                <a:ea typeface="NanumGothic"/>
                <a:cs typeface="NanumGothic"/>
                <a:sym typeface="Nanum Gothic"/>
              </a:rPr>
              <a:t>Jujeop</a:t>
            </a:r>
            <a:r>
              <a:rPr lang="en-US" sz="2800" b="1" i="0" u="none" dirty="0">
                <a:solidFill>
                  <a:srgbClr val="05194A"/>
                </a:solidFill>
                <a:latin typeface="NanumGothic"/>
                <a:ea typeface="NanumGothic"/>
                <a:cs typeface="NanumGothic"/>
                <a:sym typeface="Nanum Gothic"/>
              </a:rPr>
              <a:t> type classification</a:t>
            </a:r>
            <a:endParaRPr sz="2800" dirty="0">
              <a:solidFill>
                <a:srgbClr val="05194A"/>
              </a:solidFill>
            </a:endParaRPr>
          </a:p>
        </p:txBody>
      </p:sp>
      <p:sp>
        <p:nvSpPr>
          <p:cNvPr id="249" name="Google Shape;249;p9"/>
          <p:cNvSpPr txBox="1"/>
          <p:nvPr/>
        </p:nvSpPr>
        <p:spPr>
          <a:xfrm>
            <a:off x="485425" y="4948550"/>
            <a:ext cx="10730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</a:pPr>
            <a:r>
              <a:rPr lang="en-US" sz="2300" b="0" i="0" u="none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Binary and Multi-class classification for </a:t>
            </a:r>
            <a:r>
              <a:rPr lang="en-US" sz="2300" b="0" i="1" u="none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Jujeop</a:t>
            </a:r>
            <a:r>
              <a:rPr lang="en-US" sz="2300" b="0" i="0" u="none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types (</a:t>
            </a:r>
            <a:r>
              <a:rPr lang="en-US" sz="2300" b="0" i="0" u="none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marco</a:t>
            </a:r>
            <a:r>
              <a:rPr lang="en-US" sz="2300" b="0" i="0" u="none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f1-score)</a:t>
            </a:r>
            <a:endParaRPr sz="2300" dirty="0"/>
          </a:p>
        </p:txBody>
      </p:sp>
      <p:sp>
        <p:nvSpPr>
          <p:cNvPr id="250" name="Google Shape;250;p9"/>
          <p:cNvSpPr/>
          <p:nvPr/>
        </p:nvSpPr>
        <p:spPr>
          <a:xfrm>
            <a:off x="2652162" y="1641203"/>
            <a:ext cx="2236800" cy="2172000"/>
          </a:xfrm>
          <a:prstGeom prst="flowChartConnector">
            <a:avLst/>
          </a:prstGeom>
          <a:solidFill>
            <a:srgbClr val="666666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NanumGothic"/>
                <a:ea typeface="NanumGothic"/>
                <a:cs typeface="NanumGothic"/>
                <a:sym typeface="Nanum Gothic"/>
              </a:rPr>
              <a:t>Non</a:t>
            </a:r>
            <a:endParaRPr sz="2000" b="1" dirty="0">
              <a:solidFill>
                <a:schemeClr val="bg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bg1"/>
                </a:solidFill>
                <a:latin typeface="NanumGothic"/>
                <a:ea typeface="NanumGothic"/>
                <a:cs typeface="NanumGothic"/>
                <a:sym typeface="Nanum Gothic"/>
              </a:rPr>
              <a:t>Jujeop</a:t>
            </a:r>
            <a:endParaRPr sz="2000" b="1" dirty="0">
              <a:solidFill>
                <a:schemeClr val="bg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NanumGothic"/>
                <a:ea typeface="NanumGothic"/>
                <a:cs typeface="NanumGothic"/>
                <a:sym typeface="Nanum Gothic"/>
              </a:rPr>
              <a:t>(7,077)</a:t>
            </a:r>
            <a:endParaRPr sz="2000" dirty="0">
              <a:solidFill>
                <a:schemeClr val="bg1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251" name="Google Shape;251;p9"/>
          <p:cNvSpPr txBox="1"/>
          <p:nvPr/>
        </p:nvSpPr>
        <p:spPr>
          <a:xfrm>
            <a:off x="485425" y="959738"/>
            <a:ext cx="4870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A65"/>
              </a:buClr>
              <a:buSzPts val="2000"/>
              <a:buFont typeface="Nanum Gothic"/>
              <a:buNone/>
            </a:pPr>
            <a:r>
              <a:rPr lang="en-US" sz="2800" b="1" dirty="0">
                <a:solidFill>
                  <a:srgbClr val="05194A"/>
                </a:solidFill>
                <a:latin typeface="NanumGothic"/>
                <a:ea typeface="NanumGothic"/>
                <a:cs typeface="NanumGothic"/>
                <a:sym typeface="Nanum Gothic"/>
              </a:rPr>
              <a:t>Handle class imbalance</a:t>
            </a:r>
            <a:endParaRPr sz="2800" dirty="0">
              <a:solidFill>
                <a:srgbClr val="05194A"/>
              </a:solidFill>
            </a:endParaRPr>
          </a:p>
        </p:txBody>
      </p:sp>
      <p:sp>
        <p:nvSpPr>
          <p:cNvPr id="252" name="Google Shape;252;p9"/>
          <p:cNvSpPr/>
          <p:nvPr/>
        </p:nvSpPr>
        <p:spPr>
          <a:xfrm>
            <a:off x="7753200" y="1894549"/>
            <a:ext cx="1714800" cy="1665300"/>
          </a:xfrm>
          <a:prstGeom prst="flowChartConnector">
            <a:avLst/>
          </a:prstGeom>
          <a:solidFill>
            <a:srgbClr val="E6E6E6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NanumGothic"/>
                <a:ea typeface="NanumGothic"/>
                <a:cs typeface="NanumGothic"/>
                <a:sym typeface="Nanum Gothic"/>
              </a:rPr>
              <a:t>Jujeop</a:t>
            </a:r>
            <a:endParaRPr sz="2000" b="1" dirty="0"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NanumGothic"/>
                <a:ea typeface="NanumGothic"/>
                <a:cs typeface="NanumGothic"/>
                <a:sym typeface="Nanum Gothic"/>
              </a:rPr>
              <a:t>(1,573)</a:t>
            </a:r>
            <a:endParaRPr sz="2000" dirty="0"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253" name="Google Shape;253;p9"/>
          <p:cNvSpPr/>
          <p:nvPr/>
        </p:nvSpPr>
        <p:spPr>
          <a:xfrm>
            <a:off x="5536812" y="1894537"/>
            <a:ext cx="1714800" cy="1665300"/>
          </a:xfrm>
          <a:prstGeom prst="flowChartConnector">
            <a:avLst/>
          </a:prstGeom>
          <a:solidFill>
            <a:srgbClr val="666666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NanumGothic"/>
                <a:ea typeface="NanumGothic"/>
                <a:cs typeface="NanumGothic"/>
                <a:sym typeface="Nanum Gothic"/>
              </a:rPr>
              <a:t>Non</a:t>
            </a:r>
            <a:endParaRPr sz="2000" b="1" dirty="0">
              <a:solidFill>
                <a:schemeClr val="bg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bg1"/>
                </a:solidFill>
                <a:latin typeface="NanumGothic"/>
                <a:ea typeface="NanumGothic"/>
                <a:cs typeface="NanumGothic"/>
                <a:sym typeface="Nanum Gothic"/>
              </a:rPr>
              <a:t>Jujeop</a:t>
            </a:r>
            <a:endParaRPr sz="2000" b="1" dirty="0">
              <a:solidFill>
                <a:schemeClr val="bg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NanumGothic"/>
                <a:ea typeface="NanumGothic"/>
                <a:cs typeface="NanumGothic"/>
                <a:sym typeface="Nanum Gothic"/>
              </a:rPr>
              <a:t>(1,573)</a:t>
            </a:r>
            <a:endParaRPr sz="2000" dirty="0">
              <a:solidFill>
                <a:schemeClr val="bg1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cxnSp>
        <p:nvCxnSpPr>
          <p:cNvPr id="254" name="Google Shape;254;p9"/>
          <p:cNvCxnSpPr>
            <a:stCxn id="250" idx="6"/>
            <a:endCxn id="253" idx="2"/>
          </p:cNvCxnSpPr>
          <p:nvPr/>
        </p:nvCxnSpPr>
        <p:spPr>
          <a:xfrm>
            <a:off x="4888962" y="2727203"/>
            <a:ext cx="64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7" name="Google Shape;257;p9"/>
          <p:cNvCxnSpPr>
            <a:stCxn id="253" idx="4"/>
            <a:endCxn id="252" idx="4"/>
          </p:cNvCxnSpPr>
          <p:nvPr/>
        </p:nvCxnSpPr>
        <p:spPr>
          <a:xfrm rot="-5400000" flipH="1">
            <a:off x="7502112" y="2451937"/>
            <a:ext cx="600" cy="2216400"/>
          </a:xfrm>
          <a:prstGeom prst="bentConnector3">
            <a:avLst>
              <a:gd name="adj1" fmla="val 4301875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" name="Google Shape;258;p9"/>
          <p:cNvSpPr txBox="1"/>
          <p:nvPr/>
        </p:nvSpPr>
        <p:spPr>
          <a:xfrm>
            <a:off x="6130812" y="3817949"/>
            <a:ext cx="274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NanumGothic"/>
                <a:ea typeface="NanumGothic"/>
                <a:cs typeface="NanumGothic"/>
                <a:sym typeface="Nanum Gothic"/>
              </a:rPr>
              <a:t>Binary Classification</a:t>
            </a:r>
            <a:endParaRPr sz="1800" dirty="0">
              <a:latin typeface="NanumGothic"/>
              <a:ea typeface="NanumGothic"/>
              <a:cs typeface="NanumGothic"/>
              <a:sym typeface="Nanum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1933</Words>
  <Application>Microsoft Office PowerPoint</Application>
  <PresentationFormat>와이드스크린</PresentationFormat>
  <Paragraphs>211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나눔고딕</vt:lpstr>
      <vt:lpstr>Arial</vt:lpstr>
      <vt:lpstr>Calibri</vt:lpstr>
      <vt:lpstr>Nanum Gothic</vt:lpstr>
      <vt:lpstr>맑은 고딕</vt:lpstr>
      <vt:lpstr>NANUMGOTHIC EXTRABOLD</vt:lpstr>
      <vt:lpstr>Courier New</vt:lpstr>
      <vt:lpstr>나눔고딕</vt:lpstr>
      <vt:lpstr>Blank 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mac note2</dc:creator>
  <cp:lastModifiedBy>sori424@g.skku.edu</cp:lastModifiedBy>
  <cp:revision>72</cp:revision>
  <dcterms:created xsi:type="dcterms:W3CDTF">2005-06-16T10:25:16Z</dcterms:created>
  <dcterms:modified xsi:type="dcterms:W3CDTF">2022-02-16T15:03:27Z</dcterms:modified>
</cp:coreProperties>
</file>