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4" r:id="rId7"/>
    <p:sldId id="259" r:id="rId8"/>
    <p:sldId id="266" r:id="rId9"/>
    <p:sldId id="268" r:id="rId10"/>
    <p:sldId id="269" r:id="rId11"/>
    <p:sldId id="270" r:id="rId12"/>
    <p:sldId id="272" r:id="rId13"/>
    <p:sldId id="275" r:id="rId14"/>
    <p:sldId id="277" r:id="rId15"/>
    <p:sldId id="278" r:id="rId16"/>
    <p:sldId id="274" r:id="rId17"/>
    <p:sldId id="273" r:id="rId18"/>
    <p:sldId id="276" r:id="rId19"/>
    <p:sldId id="271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7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7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1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5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1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6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9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3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7D5D-4784-4D9B-981F-8F47CABB17FF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26AA-3A79-4B53-99D4-089BD096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8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객체지향프로그램의 시작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레퍼런스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</a:p>
        </p:txBody>
      </p:sp>
    </p:spTree>
    <p:extLst>
      <p:ext uri="{BB962C8B-B14F-4D97-AF65-F5344CB8AC3E}">
        <p14:creationId xmlns:p14="http://schemas.microsoft.com/office/powerpoint/2010/main" val="1929097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1469390"/>
            <a:ext cx="7524750" cy="5219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</a:t>
            </a:r>
            <a:r>
              <a:rPr lang="en-US" altLang="ko-KR" dirty="0"/>
              <a:t>(==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29890" y="449199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4120" y="502920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241041" y="483870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01280" y="198008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782878" y="246280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813040" y="205832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2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0"/>
            <a:ext cx="7524750" cy="5219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5208" y="3342912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465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0"/>
            <a:ext cx="7524750" cy="5219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5208" y="3342912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18" idx="2"/>
          </p:cNvCxnSpPr>
          <p:nvPr/>
        </p:nvCxnSpPr>
        <p:spPr>
          <a:xfrm flipH="1" flipV="1">
            <a:off x="4089400" y="3210560"/>
            <a:ext cx="3765808" cy="2288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7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0"/>
            <a:ext cx="7524750" cy="5219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5208" y="3342912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18" idx="2"/>
          </p:cNvCxnSpPr>
          <p:nvPr/>
        </p:nvCxnSpPr>
        <p:spPr>
          <a:xfrm flipH="1" flipV="1">
            <a:off x="4089400" y="3210560"/>
            <a:ext cx="3765808" cy="2288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3729" y="2918172"/>
            <a:ext cx="221567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    @10   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078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0"/>
            <a:ext cx="7524750" cy="5219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5208" y="3342912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18" idx="2"/>
          </p:cNvCxnSpPr>
          <p:nvPr/>
        </p:nvCxnSpPr>
        <p:spPr>
          <a:xfrm flipH="1" flipV="1">
            <a:off x="4089400" y="3210560"/>
            <a:ext cx="3765808" cy="2288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3729" y="2918172"/>
            <a:ext cx="221567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    @10    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64739" y="3684102"/>
            <a:ext cx="4842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객체의 고유번호</a:t>
            </a:r>
            <a:r>
              <a:rPr lang="en-US" altLang="ko-KR" dirty="0"/>
              <a:t>(</a:t>
            </a:r>
            <a:r>
              <a:rPr lang="ko-KR" altLang="en-US" dirty="0"/>
              <a:t>해시</a:t>
            </a:r>
            <a:r>
              <a:rPr lang="en-US" altLang="ko-KR" dirty="0"/>
              <a:t>)</a:t>
            </a:r>
            <a:r>
              <a:rPr lang="ko-KR" altLang="en-US" dirty="0"/>
              <a:t>를 저장하지 않으면 </a:t>
            </a:r>
            <a:endParaRPr lang="en-US" altLang="ko-KR" dirty="0"/>
          </a:p>
          <a:p>
            <a:r>
              <a:rPr lang="en-US" altLang="ko-KR" dirty="0"/>
              <a:t>garbage collector</a:t>
            </a:r>
            <a:r>
              <a:rPr lang="ko-KR" altLang="en-US" dirty="0"/>
              <a:t>가 객체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)</a:t>
            </a:r>
            <a:r>
              <a:rPr lang="ko-KR" altLang="en-US" dirty="0"/>
              <a:t>을 없애 버린다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사용할 수 없기 때문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10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0"/>
            <a:ext cx="7524750" cy="5219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5208" y="3342912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18" idx="2"/>
          </p:cNvCxnSpPr>
          <p:nvPr/>
        </p:nvCxnSpPr>
        <p:spPr>
          <a:xfrm flipH="1" flipV="1">
            <a:off x="4089400" y="3210560"/>
            <a:ext cx="3765808" cy="2288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3729" y="2918172"/>
            <a:ext cx="221567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    @10    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64739" y="3684102"/>
            <a:ext cx="4842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객체의 고유번호</a:t>
            </a:r>
            <a:r>
              <a:rPr lang="en-US" altLang="ko-KR" dirty="0"/>
              <a:t>(</a:t>
            </a:r>
            <a:r>
              <a:rPr lang="ko-KR" altLang="en-US" dirty="0"/>
              <a:t>해시</a:t>
            </a:r>
            <a:r>
              <a:rPr lang="en-US" altLang="ko-KR" dirty="0"/>
              <a:t>)</a:t>
            </a:r>
            <a:r>
              <a:rPr lang="ko-KR" altLang="en-US" dirty="0"/>
              <a:t>를 저장하지 않으면 </a:t>
            </a:r>
            <a:endParaRPr lang="en-US" altLang="ko-KR" dirty="0"/>
          </a:p>
          <a:p>
            <a:r>
              <a:rPr lang="en-US" altLang="ko-KR" dirty="0"/>
              <a:t>garbage collector</a:t>
            </a:r>
            <a:r>
              <a:rPr lang="ko-KR" altLang="en-US" dirty="0"/>
              <a:t>가 객체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)</a:t>
            </a:r>
            <a:r>
              <a:rPr lang="ko-KR" altLang="en-US" dirty="0"/>
              <a:t>을 없애 버린다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사용할 수 없기 때문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&quot;없음&quot; 기호 2"/>
          <p:cNvSpPr/>
          <p:nvPr/>
        </p:nvSpPr>
        <p:spPr>
          <a:xfrm>
            <a:off x="8120250" y="874475"/>
            <a:ext cx="3248025" cy="280035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985741" y="2931432"/>
            <a:ext cx="2531893" cy="120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80299" y="2963676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@10</a:t>
            </a:r>
            <a:endParaRPr lang="ko-KR" altLang="en-US" sz="32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" y="510699"/>
            <a:ext cx="6743700" cy="375285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7863146" y="3317376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6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985741" y="2931432"/>
            <a:ext cx="2531893" cy="120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80299" y="2963676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@10</a:t>
            </a:r>
            <a:endParaRPr lang="ko-KR" altLang="en-US" sz="32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" y="510699"/>
            <a:ext cx="6743700" cy="375285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7863146" y="3317376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97885" y="2110403"/>
            <a:ext cx="193764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  @10    </a:t>
            </a:r>
            <a:endParaRPr lang="ko-KR" altLang="en-US" sz="3200" b="1" dirty="0"/>
          </a:p>
        </p:txBody>
      </p:sp>
      <p:cxnSp>
        <p:nvCxnSpPr>
          <p:cNvPr id="24" name="직선 화살표 연결선 23"/>
          <p:cNvCxnSpPr>
            <a:stCxn id="22" idx="2"/>
          </p:cNvCxnSpPr>
          <p:nvPr/>
        </p:nvCxnSpPr>
        <p:spPr>
          <a:xfrm flipH="1" flipV="1">
            <a:off x="4614154" y="2643641"/>
            <a:ext cx="3248992" cy="7702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3304" y="35613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@10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985741" y="2931432"/>
            <a:ext cx="2531893" cy="120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80299" y="2963676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@10</a:t>
            </a:r>
            <a:endParaRPr lang="ko-KR" altLang="en-US" sz="32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" y="510699"/>
            <a:ext cx="6743700" cy="375285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7863146" y="3317376"/>
            <a:ext cx="193040" cy="193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97885" y="2110403"/>
            <a:ext cx="193764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  @10    </a:t>
            </a:r>
            <a:endParaRPr lang="ko-KR" altLang="en-US" sz="3200" b="1" dirty="0"/>
          </a:p>
        </p:txBody>
      </p:sp>
      <p:sp>
        <p:nvSpPr>
          <p:cNvPr id="23" name="직사각형 22"/>
          <p:cNvSpPr/>
          <p:nvPr/>
        </p:nvSpPr>
        <p:spPr>
          <a:xfrm>
            <a:off x="2522636" y="3460478"/>
            <a:ext cx="4490720" cy="29110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54716" y="3535952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STACK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4036" y="4637274"/>
            <a:ext cx="2587145" cy="7630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@10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5475" y="4045253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874F36"/>
                </a:solidFill>
              </a:rPr>
              <a:t>p1</a:t>
            </a:r>
            <a:endParaRPr lang="ko-KR" altLang="en-US" sz="4000" dirty="0">
              <a:solidFill>
                <a:srgbClr val="874F36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041017" y="2680130"/>
            <a:ext cx="1845309" cy="19773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4614154" y="2643641"/>
            <a:ext cx="3248992" cy="7702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6370" y="302260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0600" y="355981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017521" y="336931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7760" y="510699"/>
            <a:ext cx="4490720" cy="441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9358" y="993412"/>
            <a:ext cx="4513580" cy="2446020"/>
            <a:chOff x="4823460" y="2766060"/>
            <a:chExt cx="4639542" cy="2446020"/>
          </a:xfrm>
        </p:grpSpPr>
        <p:sp>
          <p:nvSpPr>
            <p:cNvPr id="11" name="직사각형 10"/>
            <p:cNvSpPr/>
            <p:nvPr/>
          </p:nvSpPr>
          <p:spPr>
            <a:xfrm>
              <a:off x="5234940" y="3543300"/>
              <a:ext cx="3863340" cy="1668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4823460" y="2766060"/>
              <a:ext cx="4639542" cy="79248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4924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name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14160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age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70851" y="3792535"/>
              <a:ext cx="1127760" cy="13204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C00000"/>
                  </a:solidFill>
                </a:rPr>
                <a:t>hasPhone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9520" y="588937"/>
            <a:ext cx="181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HEAP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" y="510699"/>
            <a:ext cx="6743700" cy="37528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625798" y="2278683"/>
            <a:ext cx="526978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09113" y="3369310"/>
            <a:ext cx="525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이때</a:t>
            </a:r>
            <a:r>
              <a:rPr lang="en-US" altLang="ko-KR" sz="2800" dirty="0">
                <a:solidFill>
                  <a:srgbClr val="C00000"/>
                </a:solidFill>
              </a:rPr>
              <a:t>, p1</a:t>
            </a:r>
            <a:r>
              <a:rPr lang="ko-KR" altLang="en-US" sz="2800" dirty="0">
                <a:solidFill>
                  <a:srgbClr val="C00000"/>
                </a:solidFill>
              </a:rPr>
              <a:t>을 레퍼런스라고 하며</a:t>
            </a:r>
            <a:endParaRPr lang="en-US" altLang="ko-KR" sz="2800" dirty="0">
              <a:solidFill>
                <a:srgbClr val="C00000"/>
              </a:solidFill>
            </a:endParaRPr>
          </a:p>
          <a:p>
            <a:r>
              <a:rPr lang="ko-KR" altLang="en-US" sz="2800" dirty="0">
                <a:solidFill>
                  <a:srgbClr val="C00000"/>
                </a:solidFill>
              </a:rPr>
              <a:t>레퍼런스는 집 문서로 비유할 수 있다</a:t>
            </a:r>
            <a:r>
              <a:rPr lang="en-US" altLang="ko-KR" sz="28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2889287" y="2625393"/>
            <a:ext cx="484517" cy="7658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우리가 여태 </a:t>
            </a:r>
            <a:r>
              <a:rPr lang="en-US" altLang="ko-KR" dirty="0">
                <a:solidFill>
                  <a:srgbClr val="FF0000"/>
                </a:solidFill>
              </a:rPr>
              <a:t>class</a:t>
            </a:r>
            <a:r>
              <a:rPr lang="ko-KR" altLang="en-US" dirty="0">
                <a:solidFill>
                  <a:srgbClr val="FF0000"/>
                </a:solidFill>
              </a:rPr>
              <a:t>를 추가하여 </a:t>
            </a:r>
            <a:r>
              <a:rPr lang="en-US" altLang="ko-KR" dirty="0">
                <a:solidFill>
                  <a:srgbClr val="FF0000"/>
                </a:solidFill>
              </a:rPr>
              <a:t>main </a:t>
            </a:r>
            <a:r>
              <a:rPr lang="ko-KR" altLang="en-US" dirty="0">
                <a:solidFill>
                  <a:srgbClr val="FF0000"/>
                </a:solidFill>
              </a:rPr>
              <a:t>메소드를 만들어서 사용했다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메인 메소드가 있는 클래스는 메인 클래스라 하여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이는 프로그램의 시작과 끝을 담당하는 중요 클래스다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메인 클래스 말고 실제 객체지향프로그램에서 사용되는 클래스의 진짜 의미를 알아보자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8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2022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객체 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실제 집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655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레퍼런스 </a:t>
            </a:r>
            <a:r>
              <a:rPr lang="en-US" altLang="ko-KR" dirty="0"/>
              <a:t>: </a:t>
            </a:r>
            <a:r>
              <a:rPr lang="ko-KR" altLang="en-US" dirty="0"/>
              <a:t>집 주소를 적어 놓은 집 문서</a:t>
            </a:r>
          </a:p>
        </p:txBody>
      </p:sp>
    </p:spTree>
    <p:extLst>
      <p:ext uri="{BB962C8B-B14F-4D97-AF65-F5344CB8AC3E}">
        <p14:creationId xmlns:p14="http://schemas.microsoft.com/office/powerpoint/2010/main" val="373556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클래스는 기본적으로 객체를 디자인하기위한 설계도이다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만약 우리가 별 모양 빵을 만들어야 한다고 가정하자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한 두개 정도는 일일이 수작업을 해줄 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있지만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수 백 개의 빵을 생산해야 한다면 빵 틀을 제작하여 틀로 찍어내는 것이 수월하다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클래스는 여기서 틀의 역할을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구조체에서 파생되었기 때문에 형태는 비슷하다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인사정보를 저장할 클래스를 만들어보자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688"/>
            <a:ext cx="9570541" cy="5129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212782"/>
            <a:ext cx="3467100" cy="2505075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  <a:effectLst>
            <a:softEdge rad="0"/>
          </a:effectLst>
        </p:spPr>
      </p:pic>
      <p:cxnSp>
        <p:nvCxnSpPr>
          <p:cNvPr id="10" name="직선 화살표 연결선 9"/>
          <p:cNvCxnSpPr>
            <a:stCxn id="16" idx="1"/>
          </p:cNvCxnSpPr>
          <p:nvPr/>
        </p:nvCxnSpPr>
        <p:spPr>
          <a:xfrm flipH="1" flipV="1">
            <a:off x="4130040" y="4221480"/>
            <a:ext cx="1729740" cy="15701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6" idx="1"/>
          </p:cNvCxnSpPr>
          <p:nvPr/>
        </p:nvCxnSpPr>
        <p:spPr>
          <a:xfrm flipH="1">
            <a:off x="3589020" y="4378493"/>
            <a:ext cx="2270760" cy="16778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6" idx="1"/>
          </p:cNvCxnSpPr>
          <p:nvPr/>
        </p:nvCxnSpPr>
        <p:spPr>
          <a:xfrm flipH="1">
            <a:off x="4876800" y="4378493"/>
            <a:ext cx="982980" cy="42591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59780" y="3901439"/>
            <a:ext cx="4133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Person</a:t>
            </a:r>
            <a:r>
              <a:rPr lang="ko-KR" altLang="en-US" sz="2800" dirty="0">
                <a:solidFill>
                  <a:srgbClr val="C00000"/>
                </a:solidFill>
              </a:rPr>
              <a:t>의 필드</a:t>
            </a:r>
            <a:r>
              <a:rPr lang="en-US" altLang="ko-KR" sz="2800" dirty="0">
                <a:solidFill>
                  <a:srgbClr val="C00000"/>
                </a:solidFill>
              </a:rPr>
              <a:t>(</a:t>
            </a:r>
            <a:r>
              <a:rPr lang="ko-KR" altLang="en-US" sz="2800" dirty="0">
                <a:solidFill>
                  <a:srgbClr val="C00000"/>
                </a:solidFill>
              </a:rPr>
              <a:t>멤버변수</a:t>
            </a:r>
            <a:r>
              <a:rPr lang="en-US" altLang="ko-KR" sz="28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2800" dirty="0">
                <a:solidFill>
                  <a:srgbClr val="C00000"/>
                </a:solidFill>
              </a:rPr>
              <a:t>== </a:t>
            </a:r>
            <a:r>
              <a:rPr lang="ko-KR" altLang="en-US" sz="2800" dirty="0" err="1">
                <a:solidFill>
                  <a:srgbClr val="C00000"/>
                </a:solidFill>
              </a:rPr>
              <a:t>방이름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7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688"/>
            <a:ext cx="9570541" cy="512921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55820" y="2255520"/>
            <a:ext cx="4975860" cy="325374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34940" y="3543300"/>
            <a:ext cx="3863340" cy="1668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4823460" y="2766060"/>
            <a:ext cx="4639542" cy="79248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49240" y="3792535"/>
            <a:ext cx="1127760" cy="1320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name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14160" y="3792535"/>
            <a:ext cx="1127760" cy="1320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70851" y="3792535"/>
            <a:ext cx="1127760" cy="1320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C00000"/>
                </a:solidFill>
              </a:rPr>
              <a:t>hasPhone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780" y="2326124"/>
            <a:ext cx="247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Person </a:t>
            </a:r>
            <a:r>
              <a:rPr lang="ko-KR" altLang="en-US" sz="2800" dirty="0">
                <a:solidFill>
                  <a:srgbClr val="C00000"/>
                </a:solidFill>
              </a:rPr>
              <a:t>설계도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615" y="5619988"/>
            <a:ext cx="681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 </a:t>
            </a:r>
            <a:r>
              <a:rPr lang="ko-KR" altLang="en-US" dirty="0"/>
              <a:t>모양의 집은 </a:t>
            </a:r>
            <a:r>
              <a:rPr lang="en-US" altLang="ko-KR" dirty="0"/>
              <a:t>name, age, </a:t>
            </a:r>
            <a:r>
              <a:rPr lang="en-US" altLang="ko-KR" dirty="0" err="1"/>
              <a:t>hasPhone</a:t>
            </a:r>
            <a:r>
              <a:rPr lang="ko-KR" altLang="en-US" dirty="0"/>
              <a:t>이라는 방이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2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1320225"/>
            <a:ext cx="9570541" cy="51292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설계도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6413" y="3515499"/>
            <a:ext cx="823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주의</a:t>
            </a:r>
            <a:r>
              <a:rPr lang="en-US" altLang="ko-KR" sz="3200" b="1" dirty="0">
                <a:solidFill>
                  <a:srgbClr val="C00000"/>
                </a:solidFill>
              </a:rPr>
              <a:t> ! </a:t>
            </a:r>
            <a:r>
              <a:rPr lang="ko-KR" altLang="en-US" sz="3200" b="1" dirty="0">
                <a:solidFill>
                  <a:srgbClr val="C00000"/>
                </a:solidFill>
              </a:rPr>
              <a:t>설계용 클래스는 메인 메소드가 없다</a:t>
            </a:r>
            <a:r>
              <a:rPr lang="en-US" altLang="ko-KR" sz="3200" b="1" dirty="0">
                <a:solidFill>
                  <a:srgbClr val="C00000"/>
                </a:solidFill>
              </a:rPr>
              <a:t>.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8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</a:t>
            </a:r>
            <a:r>
              <a:rPr lang="en-US" altLang="ko-KR" dirty="0"/>
              <a:t>(==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생성하라 </a:t>
            </a:r>
            <a:r>
              <a:rPr lang="en-US" altLang="ko-KR" dirty="0"/>
              <a:t>-&gt; ‘new’ </a:t>
            </a:r>
            <a:r>
              <a:rPr lang="ko-KR" altLang="en-US" dirty="0"/>
              <a:t>라는 키워드를 사용</a:t>
            </a:r>
            <a:endParaRPr lang="en-US" altLang="ko-KR" dirty="0"/>
          </a:p>
          <a:p>
            <a:r>
              <a:rPr lang="en-US" altLang="ko-KR" dirty="0"/>
              <a:t>== </a:t>
            </a:r>
            <a:r>
              <a:rPr lang="ko-KR" altLang="en-US" dirty="0"/>
              <a:t>집을 지어라 </a:t>
            </a:r>
            <a:r>
              <a:rPr lang="en-US" altLang="ko-KR" dirty="0"/>
              <a:t>( </a:t>
            </a:r>
            <a:r>
              <a:rPr lang="ko-KR" altLang="en-US" dirty="0"/>
              <a:t>실제 메모리에 세팅하라 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빵 틀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C00000"/>
                </a:solidFill>
              </a:rPr>
              <a:t>클래스</a:t>
            </a:r>
            <a:r>
              <a:rPr lang="ko-KR" altLang="en-US" dirty="0"/>
              <a:t>였다면 틀로 찍어낸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빵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C00000"/>
                </a:solidFill>
              </a:rPr>
              <a:t>객체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5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1469390"/>
            <a:ext cx="7524750" cy="5219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</a:t>
            </a:r>
            <a:r>
              <a:rPr lang="en-US" altLang="ko-KR" dirty="0"/>
              <a:t>(==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5530" y="4499610"/>
            <a:ext cx="594360" cy="3086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4120" y="502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생성하라</a:t>
            </a:r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>
            <a:off x="2632710" y="4808220"/>
            <a:ext cx="13971" cy="2667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1469390"/>
            <a:ext cx="7524750" cy="5219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</a:t>
            </a:r>
            <a:r>
              <a:rPr lang="en-US" altLang="ko-KR" dirty="0"/>
              <a:t>(==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29890" y="4491990"/>
            <a:ext cx="1383030" cy="3467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4120" y="5029200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Person </a:t>
            </a:r>
            <a:r>
              <a:rPr lang="ko-KR" altLang="en-US" dirty="0">
                <a:solidFill>
                  <a:srgbClr val="C00000"/>
                </a:solidFill>
              </a:rPr>
              <a:t>모양 객체를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241041" y="4838700"/>
            <a:ext cx="380364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2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389</Words>
  <Application>Microsoft Office PowerPoint</Application>
  <PresentationFormat>와이드스크린</PresentationFormat>
  <Paragraphs>107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객체지향프로그램의 시작</vt:lpstr>
      <vt:lpstr>클래스 : 설계도</vt:lpstr>
      <vt:lpstr>클래스 : 설계도</vt:lpstr>
      <vt:lpstr>클래스 : 설계도</vt:lpstr>
      <vt:lpstr>클래스 : 설계도</vt:lpstr>
      <vt:lpstr>클래스 : 설계도</vt:lpstr>
      <vt:lpstr>인스턴스(==객체) : 집</vt:lpstr>
      <vt:lpstr>인스턴스(==객체) : 집</vt:lpstr>
      <vt:lpstr>인스턴스(==객체) : 집</vt:lpstr>
      <vt:lpstr>인스턴스(==객체) : 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클래스 : 설계도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객체지향프로그램의 시작</dc:title>
  <dc:creator>Sera Lee</dc:creator>
  <cp:lastModifiedBy>Sera Lee</cp:lastModifiedBy>
  <cp:revision>8</cp:revision>
  <dcterms:created xsi:type="dcterms:W3CDTF">2016-07-11T05:27:28Z</dcterms:created>
  <dcterms:modified xsi:type="dcterms:W3CDTF">2016-07-11T06:34:12Z</dcterms:modified>
</cp:coreProperties>
</file>