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91" r:id="rId4"/>
    <p:sldId id="285" r:id="rId5"/>
    <p:sldId id="290" r:id="rId6"/>
    <p:sldId id="300" r:id="rId7"/>
    <p:sldId id="304" r:id="rId8"/>
    <p:sldId id="301" r:id="rId9"/>
    <p:sldId id="284" r:id="rId10"/>
    <p:sldId id="263" r:id="rId11"/>
    <p:sldId id="260" r:id="rId12"/>
    <p:sldId id="259" r:id="rId13"/>
    <p:sldId id="261" r:id="rId14"/>
    <p:sldId id="262" r:id="rId15"/>
    <p:sldId id="257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88" r:id="rId24"/>
    <p:sldId id="273" r:id="rId25"/>
    <p:sldId id="274" r:id="rId26"/>
    <p:sldId id="276" r:id="rId27"/>
    <p:sldId id="289" r:id="rId28"/>
    <p:sldId id="279" r:id="rId29"/>
    <p:sldId id="280" r:id="rId30"/>
    <p:sldId id="281" r:id="rId31"/>
    <p:sldId id="294" r:id="rId32"/>
    <p:sldId id="295" r:id="rId33"/>
    <p:sldId id="297" r:id="rId34"/>
    <p:sldId id="296" r:id="rId35"/>
    <p:sldId id="299" r:id="rId36"/>
    <p:sldId id="282" r:id="rId37"/>
    <p:sldId id="30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8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9EE1-7891-4152-9BFD-9A2821EB8E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F5A97-EF0D-42D3-8A43-DDE03D129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9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5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1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9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7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5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8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F5A97-EF0D-42D3-8A43-DDE03D1291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FFC4E-605E-0945-F09F-9FC7B0B9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6F66C-606E-7B09-C0FB-42A14870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E9BF6-E174-3AD2-E9C1-DB18D21F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957E8-9E48-8238-6CEC-177644A1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26275-D24A-994C-ED6D-A3F452BB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BBF8-18F1-4C07-68C9-4B1EDE26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8042C-AAC5-1C56-9140-4A06F7E1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D99E8-652D-DC62-A8B3-E62DD139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38244-60C2-F46B-E081-E62CC64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CBC3-13A2-5E9C-76A0-2F706FB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598A8-7599-DEF1-7692-BEE0BFEA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9BA06-B1E3-D9A0-4359-A1FDA5E6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AB698-2195-8A65-0F34-FF84C28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0B3EF-D679-6DF6-F053-06A6C70D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4B0F-55AB-0153-47CE-A966C8C8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CBE6-B525-11AD-9758-3B36C9FF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45563-E856-AD84-39E8-0C64BB6D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E78BB-CDBB-7238-2A1B-FF2785F2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2ABB3-2DC6-ABDE-CB71-B2AD265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72365-897D-BAB8-33F9-567F4A4E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E2108-881E-FFDD-34B5-DC65F2E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2F4FE-C382-E6D4-CFE1-D857E603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AD55-CDCB-FDD1-648F-09FB1550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A2A00-136F-6ABD-683C-E127B61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D162-5484-35D5-EA5D-05A92D4C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3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22F0-A9DA-4AB5-B694-023FA8BB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3821D-E549-E56B-C77D-45DE22716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D2BEA-33BD-A05E-05F2-B29D063C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CD8DA-4A2F-4BF6-EA4F-872D9C93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775-2780-AB9E-EDC9-AD2D85A5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4CDE2-C2B4-DDC2-A96C-0BD12DCF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8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D929C-DC4D-9F58-6F0F-F8E7FFB6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0B51-93E5-4333-17AD-8BB27251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9B07B-21F7-4EDF-8EAC-F1A92789C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E212B-1F3B-0793-7E6D-3DFD111D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977A3-C86A-4E49-270C-AFD25119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AA4D2-CAA1-BBC1-8544-59C7EF1C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C3B73-283F-5E0B-0FA6-B3F5A7C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1DEBA-556F-5E33-0DCE-3F25E3CA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3A582-1835-6ECF-339D-CD72F865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3DD15-C8DD-6620-3ABC-29AD98A4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160142-76A5-07A9-EF5B-0664C10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14F4C6-77F8-4DBA-DB9B-7F7D64AA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94285-42B2-BDD2-2BF3-F924C5C9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1FD5C-85F6-2323-DAA1-3D43870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33574-8D22-1FAB-1A25-6218F72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7DFF-36A5-C133-285B-17A6EA61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F05DE-2DC7-4E6C-DA5A-4A1D7602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0840A-B731-BCF3-EEEB-AB31FE9F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46D01-C1D9-D7F8-CBD4-32867151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85368-52C0-D696-49BF-C5B14B4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56E07-3BD0-5C1F-1FAD-AEEAD31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1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0C4B7-E802-B531-D5C9-B1CBE3B4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5ADB8F-0A34-9B74-04A9-E821C3CA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8ABC4-CF11-6CB9-4FCB-6578D7CD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91405-5179-01DC-6040-2D482B56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390E5-4B21-0C9C-113E-57DDAF8E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CAA9-F3B2-4D3F-FA07-2B0070B9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DD232B-91E2-E695-E313-1CDFB62A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8CE97-758F-7BB9-92EC-FCA93B58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A9E97-251F-0229-2557-615C6978D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A7B7-CED5-4DAF-B49A-A5B2B2DEB16A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1EFBC-2CBA-9C3F-0787-E716B9AB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223B9-487C-B99B-6F2F-5339C056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C964-FF64-47D5-8B5A-E96FA4649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레전드스터디 닷컴 | Legendstudy.com">
            <a:extLst>
              <a:ext uri="{FF2B5EF4-FFF2-40B4-BE49-F238E27FC236}">
                <a16:creationId xmlns:a16="http://schemas.microsoft.com/office/drawing/2014/main" id="{BA132626-A082-6EBC-88D8-2FC78DE7A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809" y="6040386"/>
            <a:ext cx="587263" cy="5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505649-46F4-664C-D11A-E5F9F521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CPU Scheduling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83940-C296-D109-FF7E-34253D498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2AA8E-F7F9-E9BA-EC24-24929B57D887}"/>
              </a:ext>
            </a:extLst>
          </p:cNvPr>
          <p:cNvSpPr txBox="1"/>
          <p:nvPr/>
        </p:nvSpPr>
        <p:spPr>
          <a:xfrm>
            <a:off x="10061788" y="6112738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광운전산학회</a:t>
            </a:r>
          </a:p>
        </p:txBody>
      </p:sp>
    </p:spTree>
    <p:extLst>
      <p:ext uri="{BB962C8B-B14F-4D97-AF65-F5344CB8AC3E}">
        <p14:creationId xmlns:p14="http://schemas.microsoft.com/office/powerpoint/2010/main" val="42384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이번 프로젝트에서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사용한 커널은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round robin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동작하도록 구현되어 있어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적절하게 수정했다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단계로 나뉘는데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 우선순위마다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두고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용도에 맞게 알고리즘을 적용하였다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그리고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idle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종료할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들을 위한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termination 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두었다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SCHEDULER struct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vstReadyList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해당 우선순위의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나타내고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iProccessorTime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현재 수행중인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남은 수행 시간을 나타낸다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pstRunningTask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현재 수행중인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TCB struct pointer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DED073-B713-DCBA-9F7B-F979C410D9E7}"/>
              </a:ext>
            </a:extLst>
          </p:cNvPr>
          <p:cNvSpPr/>
          <p:nvPr/>
        </p:nvSpPr>
        <p:spPr>
          <a:xfrm>
            <a:off x="3573378" y="3539222"/>
            <a:ext cx="4920916" cy="36094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TASK_FLAGS_HIGHEST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831635B-BCDC-36C5-1331-5819BC0ECE55}"/>
              </a:ext>
            </a:extLst>
          </p:cNvPr>
          <p:cNvSpPr/>
          <p:nvPr/>
        </p:nvSpPr>
        <p:spPr>
          <a:xfrm>
            <a:off x="3573378" y="4341327"/>
            <a:ext cx="4920916" cy="36094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TASK_FLAGS_MEDIUM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26B741-8335-202B-613E-7F5A4704BD75}"/>
              </a:ext>
            </a:extLst>
          </p:cNvPr>
          <p:cNvSpPr/>
          <p:nvPr/>
        </p:nvSpPr>
        <p:spPr>
          <a:xfrm>
            <a:off x="3573378" y="5143432"/>
            <a:ext cx="4920916" cy="36094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TASK_FLAGS_LOWEST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A490A2-0131-2D65-A85F-6BFBA8D74C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81563" y="3719696"/>
            <a:ext cx="691815" cy="0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4727C8-8918-73F7-CC0D-88CF481446A1}"/>
              </a:ext>
            </a:extLst>
          </p:cNvPr>
          <p:cNvSpPr txBox="1"/>
          <p:nvPr/>
        </p:nvSpPr>
        <p:spPr>
          <a:xfrm>
            <a:off x="415089" y="3539222"/>
            <a:ext cx="252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test</a:t>
            </a:r>
            <a:r>
              <a:rPr lang="ko-KR" altLang="en-US" sz="1000" dirty="0"/>
              <a:t> </a:t>
            </a:r>
            <a:r>
              <a:rPr lang="en-US" altLang="ko-KR" sz="1000" dirty="0"/>
              <a:t>task </a:t>
            </a:r>
            <a:r>
              <a:rPr lang="ko-KR" altLang="en-US" sz="1000" dirty="0"/>
              <a:t>전용 </a:t>
            </a:r>
            <a:r>
              <a:rPr lang="en-US" altLang="ko-KR" sz="1000" dirty="0"/>
              <a:t>ready list</a:t>
            </a:r>
          </a:p>
          <a:p>
            <a:pPr algn="r"/>
            <a:r>
              <a:rPr lang="ko-KR" altLang="en-US" sz="1000" dirty="0"/>
              <a:t>테스트하고자 하는 알고리즘이 적용된다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58BC0D-559D-1B82-2425-31FFF9A60595}"/>
              </a:ext>
            </a:extLst>
          </p:cNvPr>
          <p:cNvCxnSpPr>
            <a:cxnSpLocks/>
          </p:cNvCxnSpPr>
          <p:nvPr/>
        </p:nvCxnSpPr>
        <p:spPr>
          <a:xfrm>
            <a:off x="2881563" y="4521442"/>
            <a:ext cx="69181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3A32EC-AE3D-CD30-F560-6608C1A713E5}"/>
              </a:ext>
            </a:extLst>
          </p:cNvPr>
          <p:cNvSpPr txBox="1"/>
          <p:nvPr/>
        </p:nvSpPr>
        <p:spPr>
          <a:xfrm>
            <a:off x="776037" y="4340968"/>
            <a:ext cx="215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console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등의 일반 </a:t>
            </a:r>
            <a:r>
              <a:rPr lang="en-US" altLang="ko-KR" sz="1000" dirty="0"/>
              <a:t>task </a:t>
            </a:r>
            <a:r>
              <a:rPr lang="ko-KR" altLang="en-US" sz="1000" dirty="0"/>
              <a:t>전용 </a:t>
            </a:r>
            <a:r>
              <a:rPr lang="en-US" altLang="ko-KR" sz="1000" dirty="0"/>
              <a:t>ready list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299199-8980-F920-3858-AB0947F34272}"/>
              </a:ext>
            </a:extLst>
          </p:cNvPr>
          <p:cNvCxnSpPr>
            <a:cxnSpLocks/>
          </p:cNvCxnSpPr>
          <p:nvPr/>
        </p:nvCxnSpPr>
        <p:spPr>
          <a:xfrm>
            <a:off x="2881563" y="5342769"/>
            <a:ext cx="691815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C9210-FD6A-7B00-47D3-8E84111B3CFC}"/>
              </a:ext>
            </a:extLst>
          </p:cNvPr>
          <p:cNvSpPr txBox="1"/>
          <p:nvPr/>
        </p:nvSpPr>
        <p:spPr>
          <a:xfrm>
            <a:off x="1136984" y="5219658"/>
            <a:ext cx="1798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idle task </a:t>
            </a:r>
            <a:r>
              <a:rPr lang="ko-KR" altLang="en-US" sz="1000" dirty="0"/>
              <a:t>전용 </a:t>
            </a:r>
            <a:r>
              <a:rPr lang="en-US" altLang="ko-KR" sz="1000" dirty="0"/>
              <a:t>ready list</a:t>
            </a:r>
            <a:endParaRPr lang="ko-KR" altLang="en-US" sz="10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B0C1658-3023-860D-6603-EC605FA1FE04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>
            <a:off x="8494294" y="4521801"/>
            <a:ext cx="12700" cy="802105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571A9A-937B-0BFC-FBA3-0BED75BAAC17}"/>
              </a:ext>
            </a:extLst>
          </p:cNvPr>
          <p:cNvSpPr txBox="1"/>
          <p:nvPr/>
        </p:nvSpPr>
        <p:spPr>
          <a:xfrm>
            <a:off x="8724899" y="4743322"/>
            <a:ext cx="124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Round Robin</a:t>
            </a:r>
            <a:r>
              <a:rPr lang="ko-KR" altLang="en-US" sz="1000" dirty="0"/>
              <a:t>으로 동작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775E767-B8D9-5413-061B-7962E2CC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606" y="1670011"/>
            <a:ext cx="3128194" cy="2798234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B4AEBD-FB15-1654-2FE9-23F1C17BD582}"/>
              </a:ext>
            </a:extLst>
          </p:cNvPr>
          <p:cNvSpPr/>
          <p:nvPr/>
        </p:nvSpPr>
        <p:spPr>
          <a:xfrm>
            <a:off x="9156031" y="2346268"/>
            <a:ext cx="2959769" cy="64930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BB0708-B629-03B0-1292-C48EFBFC3543}"/>
              </a:ext>
            </a:extLst>
          </p:cNvPr>
          <p:cNvSpPr/>
          <p:nvPr/>
        </p:nvSpPr>
        <p:spPr>
          <a:xfrm>
            <a:off x="9156031" y="3048000"/>
            <a:ext cx="1611030" cy="26670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실행하는 모든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우선 순위는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단계로 나뉜다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task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전용 우선순위로 가장 높다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우선순위를 가진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존재하면 원활한 성능 측정을 위해 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1, 2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실행하지 않는다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console shell task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및 일반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우선순위로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명령을 입력 받아 적절한 함수를 호출한다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idle task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전용 우선순위로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들이 한 번씩 실행되면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점유한다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Idle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termination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있는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종료하고 자원을 회수하는 역할을 담당한다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선택하는 과정은 스케줄링 알고리즘마다 다르지만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우선순위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1, 2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경우는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가지 알고리즘에 대해 모두 동일하다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E8D86-8CD6-3732-732B-E3443465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21" y="2051257"/>
            <a:ext cx="1861435" cy="794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EEE5FE-EC52-CF71-94F0-3F9A5EB0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0" y="4270025"/>
            <a:ext cx="4042376" cy="1906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78DF7C-30FC-D2E3-7AF1-C82F0C9122D4}"/>
              </a:ext>
            </a:extLst>
          </p:cNvPr>
          <p:cNvSpPr txBox="1"/>
          <p:nvPr/>
        </p:nvSpPr>
        <p:spPr>
          <a:xfrm>
            <a:off x="6916367" y="6176963"/>
            <a:ext cx="319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kGetNextTaskToRun</a:t>
            </a:r>
            <a:r>
              <a:rPr lang="en-US" altLang="ko-KR" sz="1000" dirty="0"/>
              <a:t>()</a:t>
            </a:r>
            <a:r>
              <a:rPr lang="ko-KR" altLang="en-US" sz="1000" dirty="0"/>
              <a:t>에서 우선순위 </a:t>
            </a:r>
            <a:r>
              <a:rPr lang="en-US" altLang="ko-KR" sz="1000" dirty="0"/>
              <a:t>1, 2</a:t>
            </a:r>
            <a:r>
              <a:rPr lang="ko-KR" altLang="en-US" sz="1000" dirty="0"/>
              <a:t>인 </a:t>
            </a:r>
            <a:r>
              <a:rPr lang="en-US" altLang="ko-KR" sz="1000" dirty="0"/>
              <a:t>task </a:t>
            </a:r>
            <a:r>
              <a:rPr lang="ko-KR" altLang="en-US" sz="10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312907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Test Task Flag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regular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구분하기 위해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해당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임을 나타내는 플래그를 추가했다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플래그 변수 이름은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{RR/FCFS/SJF}Flag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아닐 경우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임을 나타낸다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생성하는 함수에서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kCreateTask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호출할 때 플래그 값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0xAB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인자로 넘긴다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이후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kCreateTask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내부에서 플래그 값을 인자로 받아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TCB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생성 시 해당 필드를 초기화한다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플래그는 스케줄링 과정에서 사용된다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FEEBD-AF9F-E186-E670-D688C32AE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788" y="2170523"/>
            <a:ext cx="2137212" cy="332292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633DDA-43F7-913B-3503-C187FDD2FEE4}"/>
              </a:ext>
            </a:extLst>
          </p:cNvPr>
          <p:cNvSpPr/>
          <p:nvPr/>
        </p:nvSpPr>
        <p:spPr>
          <a:xfrm>
            <a:off x="9947928" y="4551086"/>
            <a:ext cx="1341521" cy="27313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FB343-5875-43F2-5C36-A5DD8390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3" y="2725910"/>
            <a:ext cx="4314743" cy="64213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6CFD8F-0386-0B06-B3DE-5113A8237702}"/>
              </a:ext>
            </a:extLst>
          </p:cNvPr>
          <p:cNvSpPr/>
          <p:nvPr/>
        </p:nvSpPr>
        <p:spPr>
          <a:xfrm>
            <a:off x="4125125" y="2948940"/>
            <a:ext cx="271615" cy="19050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16425-EA90-D7F4-0B28-01EA621D9B13}"/>
              </a:ext>
            </a:extLst>
          </p:cNvPr>
          <p:cNvSpPr txBox="1"/>
          <p:nvPr/>
        </p:nvSpPr>
        <p:spPr>
          <a:xfrm>
            <a:off x="5395302" y="3167539"/>
            <a:ext cx="150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kCreateRRTask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F3C859-8444-B6B8-D61B-176855E4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03" y="3809127"/>
            <a:ext cx="2144137" cy="5114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35084C-6BBD-7114-95A2-A2143775ED9A}"/>
              </a:ext>
            </a:extLst>
          </p:cNvPr>
          <p:cNvSpPr/>
          <p:nvPr/>
        </p:nvSpPr>
        <p:spPr>
          <a:xfrm>
            <a:off x="1221905" y="3969623"/>
            <a:ext cx="2074135" cy="19050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E0B0E-B472-A8C8-EBF6-5CC321B601D9}"/>
              </a:ext>
            </a:extLst>
          </p:cNvPr>
          <p:cNvSpPr txBox="1"/>
          <p:nvPr/>
        </p:nvSpPr>
        <p:spPr>
          <a:xfrm>
            <a:off x="3244910" y="4117261"/>
            <a:ext cx="150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kCreateTask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65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Timestamp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프로젝트에서는 </a:t>
            </a:r>
            <a:r>
              <a:rPr lang="en-US" altLang="ko-KR" sz="1200" dirty="0"/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arrival time(task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처음으로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들어가는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시점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 time(task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있는 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), end time(termination 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들어가는 시점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이용하여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turnaround time, total waiting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구하므로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arrival time, waiting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저장하는 변수를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정의한다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실행 시간 측정은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TSC(Time Stamp Counter)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TSC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64bit register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 clock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마다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씩 증가하는 클럭 카운터이다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값을 이용하여 종료 시점의 카운터 값에서 시작 시점의 카운터 값을 빼면 실행 시간을 구할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kReadTSC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커널에서 지원하는 어셈블리 함수로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TSC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값을 반환한다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Task.c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 내에서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TSC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읽기 위해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kReadTSC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호출하는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wrapper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함수인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kGetTSC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정의했다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CD5EAB4-C763-C67B-EFBB-9A510226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87" y="3886879"/>
            <a:ext cx="1557276" cy="573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8F3014-F8F3-AC6A-BFF7-20EFB91F0263}"/>
              </a:ext>
            </a:extLst>
          </p:cNvPr>
          <p:cNvSpPr txBox="1"/>
          <p:nvPr/>
        </p:nvSpPr>
        <p:spPr>
          <a:xfrm>
            <a:off x="1040335" y="4434290"/>
            <a:ext cx="212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ConsoleShell.c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kGetTSC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F539D-E1E7-7671-6219-CAEBE5B45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381" y="2390675"/>
            <a:ext cx="1976734" cy="565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9CE6B-18D9-43B6-2381-73AC91C5827F}"/>
              </a:ext>
            </a:extLst>
          </p:cNvPr>
          <p:cNvSpPr txBox="1"/>
          <p:nvPr/>
        </p:nvSpPr>
        <p:spPr>
          <a:xfrm>
            <a:off x="3155115" y="2732246"/>
            <a:ext cx="167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Task.h</a:t>
            </a:r>
            <a:r>
              <a:rPr lang="en-US" altLang="ko-KR" sz="1000" dirty="0"/>
              <a:t>: TCB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AF56B-DD9A-4713-727B-BD0B95E29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386" y="3998754"/>
            <a:ext cx="4211095" cy="1661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5C8B22-AAC1-8B7D-8F5D-15638622ECA3}"/>
              </a:ext>
            </a:extLst>
          </p:cNvPr>
          <p:cNvSpPr txBox="1"/>
          <p:nvPr/>
        </p:nvSpPr>
        <p:spPr>
          <a:xfrm>
            <a:off x="5284675" y="5660306"/>
            <a:ext cx="212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AssemblyUtility.asm: </a:t>
            </a:r>
            <a:r>
              <a:rPr lang="en-US" altLang="ko-KR" sz="1000" dirty="0" err="1"/>
              <a:t>kReadTSC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6885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Measuring CPU speed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TSC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시간으로 변환하기 위해서는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speed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알아야 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실행 시간은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clock cycle / CPU speed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구할 수 있기 때문이다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따라서 </a:t>
            </a:r>
            <a:r>
              <a:rPr lang="ko-KR" altLang="en-US" sz="1200" dirty="0"/>
              <a:t>테스트를 진행하기 전에</a:t>
            </a:r>
            <a:r>
              <a:rPr lang="en-US" altLang="ko-KR" sz="1200" dirty="0"/>
              <a:t> CPU</a:t>
            </a:r>
            <a:r>
              <a:rPr lang="ko-KR" altLang="en-US" sz="1200" dirty="0"/>
              <a:t> 속도 측정을 진행한다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speed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커널에서 지원하는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kMeasureProcessorSpeed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en-US" altLang="ko-KR" sz="1200" dirty="0"/>
              <a:t>Terminal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cpuspeed</a:t>
            </a:r>
            <a:r>
              <a:rPr lang="ko-KR" altLang="en-US" sz="1200" dirty="0"/>
              <a:t>를 입력하면 </a:t>
            </a:r>
            <a:r>
              <a:rPr lang="en-US" altLang="ko-KR" sz="1200" dirty="0" err="1"/>
              <a:t>kMeasureProcessorSpeed</a:t>
            </a:r>
            <a:r>
              <a:rPr lang="en-US" altLang="ko-KR" sz="1200" dirty="0"/>
              <a:t>()</a:t>
            </a:r>
            <a:r>
              <a:rPr lang="ko-KR" altLang="en-US" sz="1200" dirty="0"/>
              <a:t>가 호출되어 속도를 측정하고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별도로 정의한 함수 </a:t>
            </a:r>
            <a:r>
              <a:rPr lang="en-US" altLang="ko-KR" sz="1200" dirty="0" err="1"/>
              <a:t>kSaveClockRate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en-US" altLang="ko-KR" sz="1200" dirty="0" err="1"/>
              <a:t>Task.h</a:t>
            </a:r>
            <a:r>
              <a:rPr lang="ko-KR" altLang="en-US" sz="1200" dirty="0"/>
              <a:t>의 정적 변수인 </a:t>
            </a:r>
            <a:r>
              <a:rPr lang="en-US" altLang="ko-KR" sz="1200" dirty="0" err="1"/>
              <a:t>gs_qwClockSpeed</a:t>
            </a:r>
            <a:r>
              <a:rPr lang="ko-KR" altLang="en-US" sz="1200" dirty="0"/>
              <a:t>에 측정된 값이 저장된다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50B67-F2AE-0D56-7445-DC30B9CB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51" y="3390900"/>
            <a:ext cx="3588858" cy="257418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D963B7-317F-70FC-21E3-6B2068AD6DD3}"/>
              </a:ext>
            </a:extLst>
          </p:cNvPr>
          <p:cNvSpPr/>
          <p:nvPr/>
        </p:nvSpPr>
        <p:spPr>
          <a:xfrm>
            <a:off x="2788085" y="5734684"/>
            <a:ext cx="1297740" cy="11430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E72CD-A18C-F848-2954-77EBB390D8C9}"/>
              </a:ext>
            </a:extLst>
          </p:cNvPr>
          <p:cNvSpPr txBox="1"/>
          <p:nvPr/>
        </p:nvSpPr>
        <p:spPr>
          <a:xfrm>
            <a:off x="2522220" y="5965087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ConsoleShell.c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kMeasureProcessorSpeed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236FF-C86D-E841-E396-0D3E3387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29" y="3756990"/>
            <a:ext cx="2695707" cy="715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3DEEB9-126F-0671-052B-60178B784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29" y="4884817"/>
            <a:ext cx="2695707" cy="37707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E072CA-4432-98D2-0A64-A2AA5E8BE8F4}"/>
              </a:ext>
            </a:extLst>
          </p:cNvPr>
          <p:cNvSpPr/>
          <p:nvPr/>
        </p:nvSpPr>
        <p:spPr>
          <a:xfrm>
            <a:off x="6689525" y="4114965"/>
            <a:ext cx="1143835" cy="17509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22FD8-03A7-758C-609E-DA7094FCAECC}"/>
              </a:ext>
            </a:extLst>
          </p:cNvPr>
          <p:cNvSpPr txBox="1"/>
          <p:nvPr/>
        </p:nvSpPr>
        <p:spPr>
          <a:xfrm>
            <a:off x="6410542" y="4432657"/>
            <a:ext cx="2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kMeasureProcessorSpeed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D90E3-0FFE-C24E-F3A3-DCD29B6FA755}"/>
              </a:ext>
            </a:extLst>
          </p:cNvPr>
          <p:cNvSpPr txBox="1"/>
          <p:nvPr/>
        </p:nvSpPr>
        <p:spPr>
          <a:xfrm>
            <a:off x="6410542" y="5261895"/>
            <a:ext cx="2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Task.h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gs_qwClockSpeed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D7699C-CCD7-5DCD-6BC3-35E38049C744}"/>
              </a:ext>
            </a:extLst>
          </p:cNvPr>
          <p:cNvCxnSpPr>
            <a:stCxn id="5" idx="3"/>
          </p:cNvCxnSpPr>
          <p:nvPr/>
        </p:nvCxnSpPr>
        <p:spPr>
          <a:xfrm flipV="1">
            <a:off x="4085825" y="4202512"/>
            <a:ext cx="2603700" cy="1589323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C3EDBA-A19B-4536-6EBD-D8E4BEE0FC06}"/>
              </a:ext>
            </a:extLst>
          </p:cNvPr>
          <p:cNvCxnSpPr>
            <a:stCxn id="11" idx="2"/>
          </p:cNvCxnSpPr>
          <p:nvPr/>
        </p:nvCxnSpPr>
        <p:spPr>
          <a:xfrm flipH="1">
            <a:off x="7261442" y="4290060"/>
            <a:ext cx="1" cy="70866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582671-D716-885B-232F-C5AD33998F2F}"/>
              </a:ext>
            </a:extLst>
          </p:cNvPr>
          <p:cNvSpPr/>
          <p:nvPr/>
        </p:nvSpPr>
        <p:spPr>
          <a:xfrm>
            <a:off x="3491047" y="4564214"/>
            <a:ext cx="494213" cy="11430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6789BF-56F3-9C1F-8E91-5BD4D0EB92BD}"/>
              </a:ext>
            </a:extLst>
          </p:cNvPr>
          <p:cNvSpPr/>
          <p:nvPr/>
        </p:nvSpPr>
        <p:spPr>
          <a:xfrm>
            <a:off x="3582487" y="4777574"/>
            <a:ext cx="1058093" cy="107243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8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Create Test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해당 스케줄링 알고리즘을 실험하기 위한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를 만드는 작업은 </a:t>
            </a:r>
            <a:r>
              <a:rPr lang="en-US" altLang="ko-KR" sz="1200" dirty="0"/>
              <a:t>shell command</a:t>
            </a:r>
            <a:r>
              <a:rPr lang="ko-KR" altLang="en-US" sz="1200" dirty="0"/>
              <a:t>로 구현했다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createsjftask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createrrtask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createfcfstask</a:t>
            </a:r>
            <a:r>
              <a:rPr lang="en-US" altLang="ko-KR" sz="1200" dirty="0"/>
              <a:t> count task1runtime task2runtime…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Command table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kCreateFCFSTestTask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kCreateSJFTestTask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kCreateRRTestTask</a:t>
            </a:r>
            <a:r>
              <a:rPr lang="en-US" altLang="ko-KR" sz="1200" dirty="0"/>
              <a:t> </a:t>
            </a:r>
            <a:r>
              <a:rPr lang="ko-KR" altLang="en-US" sz="1200" dirty="0"/>
              <a:t>함수가 호출되며 </a:t>
            </a:r>
            <a:r>
              <a:rPr lang="en-US" altLang="ko-KR" sz="1200" dirty="0"/>
              <a:t>count</a:t>
            </a:r>
            <a:r>
              <a:rPr lang="ko-KR" altLang="en-US" sz="1200" dirty="0"/>
              <a:t>와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 인자를 넘긴다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함수 내에서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kCreateTask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호출하여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E81404-E725-EA74-EEDE-B597E82F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9" y="2413144"/>
            <a:ext cx="6088414" cy="2698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B39DAC-9B70-75E8-CE73-CCE6AC9D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19" y="2957689"/>
            <a:ext cx="4570211" cy="19640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C3064CD-DDA2-957D-1FE4-26EC64DB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932" y="2957689"/>
            <a:ext cx="4033247" cy="1964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C4F8BF-33DB-9CB7-35AF-5B4366855B9E}"/>
              </a:ext>
            </a:extLst>
          </p:cNvPr>
          <p:cNvSpPr txBox="1"/>
          <p:nvPr/>
        </p:nvSpPr>
        <p:spPr>
          <a:xfrm>
            <a:off x="7325441" y="2711468"/>
            <a:ext cx="1684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kCreateFCFSTestTask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A4731D-1F7A-8044-6DF7-D4C23E33AA67}"/>
              </a:ext>
            </a:extLst>
          </p:cNvPr>
          <p:cNvSpPr/>
          <p:nvPr/>
        </p:nvSpPr>
        <p:spPr>
          <a:xfrm>
            <a:off x="1493118" y="4716378"/>
            <a:ext cx="4225412" cy="128863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45A61F-73DC-AC49-8BE7-13583517D39B}"/>
              </a:ext>
            </a:extLst>
          </p:cNvPr>
          <p:cNvSpPr/>
          <p:nvPr/>
        </p:nvSpPr>
        <p:spPr>
          <a:xfrm>
            <a:off x="7774406" y="4465318"/>
            <a:ext cx="3678885" cy="13676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8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Create Test</a:t>
            </a:r>
            <a:r>
              <a:rPr lang="ko-KR" altLang="en-US" dirty="0"/>
              <a:t> </a:t>
            </a:r>
            <a:r>
              <a:rPr lang="en-US" altLang="ko-KR" dirty="0"/>
              <a:t>Task, Save Arrival/Waiting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200" dirty="0"/>
              <a:t>Terminal</a:t>
            </a:r>
            <a:r>
              <a:rPr lang="ko-KR" altLang="en-US" sz="1200" dirty="0"/>
              <a:t>에 </a:t>
            </a:r>
            <a:r>
              <a:rPr lang="en-US" altLang="ko-KR" sz="1200" dirty="0"/>
              <a:t>create{</a:t>
            </a:r>
            <a:r>
              <a:rPr lang="en-US" altLang="ko-KR" sz="1200" dirty="0" err="1"/>
              <a:t>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fcfs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sjf</a:t>
            </a:r>
            <a:r>
              <a:rPr lang="en-US" altLang="ko-KR" sz="1200" dirty="0"/>
              <a:t>}task</a:t>
            </a:r>
            <a:r>
              <a:rPr lang="ko-KR" altLang="en-US" sz="1200" dirty="0"/>
              <a:t>를 입력하면 </a:t>
            </a:r>
            <a:r>
              <a:rPr lang="en-US" altLang="ko-KR" sz="1200" dirty="0" err="1"/>
              <a:t>kCreate</a:t>
            </a:r>
            <a:r>
              <a:rPr lang="en-US" altLang="ko-KR" sz="1200" dirty="0"/>
              <a:t>{RR, FCFS, SJF}Task()</a:t>
            </a:r>
            <a:r>
              <a:rPr lang="ko-KR" altLang="en-US" sz="1200" dirty="0"/>
              <a:t>가 호출된다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테스트가 시작되었을 때의 </a:t>
            </a:r>
            <a:r>
              <a:rPr lang="en-US" altLang="ko-KR" sz="1200" dirty="0"/>
              <a:t>TSC </a:t>
            </a:r>
            <a:r>
              <a:rPr lang="ko-KR" altLang="en-US" sz="1200" dirty="0"/>
              <a:t>값을 출력한다</a:t>
            </a:r>
            <a:r>
              <a:rPr lang="en-US" altLang="ko-KR" sz="1200" dirty="0"/>
              <a:t>.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altLang="ko-KR" sz="1200" dirty="0" err="1"/>
              <a:t>kCreateTask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호출하여 </a:t>
            </a:r>
            <a:r>
              <a:rPr lang="en-US" altLang="ko-KR" sz="1200" dirty="0"/>
              <a:t>test</a:t>
            </a:r>
            <a:r>
              <a:rPr lang="ko-KR" altLang="en-US" sz="1200" dirty="0"/>
              <a:t>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생성한다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우선순위는 최상위로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en-US" altLang="ko-KR" sz="1200" dirty="0"/>
              <a:t>task</a:t>
            </a:r>
            <a:r>
              <a:rPr lang="ko-KR" altLang="en-US" sz="1200" dirty="0"/>
              <a:t>가 실행할 테스트용 함수의 </a:t>
            </a:r>
            <a:r>
              <a:rPr lang="en-US" altLang="ko-KR" sz="1200" dirty="0"/>
              <a:t>entry point, test task </a:t>
            </a:r>
            <a:r>
              <a:rPr lang="ko-KR" altLang="en-US" sz="1200" dirty="0"/>
              <a:t>플래그</a:t>
            </a:r>
            <a:r>
              <a:rPr lang="en-US" altLang="ko-KR" sz="1200" dirty="0"/>
              <a:t>, </a:t>
            </a:r>
            <a:r>
              <a:rPr lang="ko-KR" altLang="en-US" sz="1200" dirty="0"/>
              <a:t>실행 시간을 인자로 넘긴다</a:t>
            </a:r>
            <a:r>
              <a:rPr lang="en-US" altLang="ko-KR" sz="1200" dirty="0"/>
              <a:t>. </a:t>
            </a:r>
          </a:p>
          <a:p>
            <a:pPr>
              <a:buAutoNum type="arabicPeriod"/>
            </a:pPr>
            <a:r>
              <a:rPr lang="en-US" altLang="ko-KR" sz="1200" dirty="0"/>
              <a:t>test task</a:t>
            </a:r>
            <a:r>
              <a:rPr lang="ko-KR" altLang="en-US" sz="1200" dirty="0"/>
              <a:t> 플래그와 실행 시간을 설정하고 해당 </a:t>
            </a:r>
            <a:r>
              <a:rPr lang="en-US" altLang="ko-KR" sz="1200" dirty="0"/>
              <a:t>task</a:t>
            </a:r>
            <a:r>
              <a:rPr lang="ko-KR" altLang="en-US" sz="1200" dirty="0"/>
              <a:t>를 </a:t>
            </a:r>
            <a:r>
              <a:rPr lang="en-US" altLang="ko-KR" sz="1200" dirty="0"/>
              <a:t>ready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에 추가한다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/>
              <a:t>ready list</a:t>
            </a:r>
            <a:r>
              <a:rPr lang="ko-KR" altLang="en-US" sz="1200" dirty="0"/>
              <a:t>에 삽입한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일 경우 </a:t>
            </a:r>
            <a:r>
              <a:rPr lang="en-US" altLang="ko-KR" sz="1200" dirty="0"/>
              <a:t>TCB</a:t>
            </a:r>
            <a:r>
              <a:rPr lang="ko-KR" altLang="en-US" sz="1200" dirty="0"/>
              <a:t>에 </a:t>
            </a:r>
            <a:r>
              <a:rPr lang="en-US" altLang="ko-KR" sz="1200" dirty="0"/>
              <a:t>arrival time</a:t>
            </a:r>
            <a:r>
              <a:rPr lang="ko-KR" altLang="en-US" sz="1200" dirty="0"/>
              <a:t>을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ready list</a:t>
            </a:r>
            <a:r>
              <a:rPr lang="ko-KR" altLang="en-US" sz="1200" dirty="0"/>
              <a:t>에 삽입된 것이므로 </a:t>
            </a:r>
            <a:r>
              <a:rPr lang="en-US" altLang="ko-KR" sz="1200" dirty="0"/>
              <a:t>waiting time</a:t>
            </a:r>
            <a:r>
              <a:rPr lang="ko-KR" altLang="en-US" sz="1200" dirty="0"/>
              <a:t>을 현 시점의 </a:t>
            </a:r>
            <a:r>
              <a:rPr lang="en-US" altLang="ko-KR" sz="1200" dirty="0"/>
              <a:t>TSC </a:t>
            </a:r>
            <a:r>
              <a:rPr lang="ko-KR" altLang="en-US" sz="1200" dirty="0"/>
              <a:t>값</a:t>
            </a:r>
            <a:r>
              <a:rPr lang="en-US" altLang="ko-KR" sz="1200" dirty="0"/>
              <a:t>(arrival time)</a:t>
            </a:r>
            <a:r>
              <a:rPr lang="ko-KR" altLang="en-US" sz="1200" dirty="0"/>
              <a:t>으로 저장한다</a:t>
            </a:r>
            <a:r>
              <a:rPr lang="en-US" altLang="ko-KR" sz="12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F28DC-A894-801E-D1A1-E9F6A640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000455"/>
            <a:ext cx="4371683" cy="216603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2A5A09-2D2D-CD47-5895-36536D6E508C}"/>
              </a:ext>
            </a:extLst>
          </p:cNvPr>
          <p:cNvSpPr/>
          <p:nvPr/>
        </p:nvSpPr>
        <p:spPr>
          <a:xfrm>
            <a:off x="1584960" y="5663872"/>
            <a:ext cx="3967823" cy="125096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3BC715-6FA9-FE76-C164-0FC5207E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3017" y="3456311"/>
            <a:ext cx="4371683" cy="320426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FAA7D7-DE0A-4A9F-F0DB-5D28E0B32D75}"/>
              </a:ext>
            </a:extLst>
          </p:cNvPr>
          <p:cNvSpPr/>
          <p:nvPr/>
        </p:nvSpPr>
        <p:spPr>
          <a:xfrm>
            <a:off x="6718642" y="4667250"/>
            <a:ext cx="1792897" cy="338119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D6426-E5F8-EA2A-6723-EA7ACE85976B}"/>
              </a:ext>
            </a:extLst>
          </p:cNvPr>
          <p:cNvSpPr/>
          <p:nvPr/>
        </p:nvSpPr>
        <p:spPr>
          <a:xfrm>
            <a:off x="6718643" y="5880100"/>
            <a:ext cx="1453808" cy="10160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2B9EEE-EF8E-0E4C-7E14-DCFDB70F1B09}"/>
              </a:ext>
            </a:extLst>
          </p:cNvPr>
          <p:cNvSpPr/>
          <p:nvPr/>
        </p:nvSpPr>
        <p:spPr>
          <a:xfrm>
            <a:off x="6718642" y="5981700"/>
            <a:ext cx="2431707" cy="44686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CC62E0-F38F-14BB-F261-B5AECC7DB6E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52783" y="3509714"/>
            <a:ext cx="1010234" cy="221670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F60268-1975-0A8A-4398-3FBCDFD9762D}"/>
              </a:ext>
            </a:extLst>
          </p:cNvPr>
          <p:cNvSpPr txBox="1"/>
          <p:nvPr/>
        </p:nvSpPr>
        <p:spPr>
          <a:xfrm>
            <a:off x="1181100" y="3742407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ConsoleShell.c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kCreateFCFSTestTask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AA8D2-2268-8E7C-44C7-59829E2B1FA2}"/>
              </a:ext>
            </a:extLst>
          </p:cNvPr>
          <p:cNvSpPr txBox="1"/>
          <p:nvPr/>
        </p:nvSpPr>
        <p:spPr>
          <a:xfrm>
            <a:off x="6476535" y="3210090"/>
            <a:ext cx="1457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kCreateTask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66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세부 구현사항 </a:t>
            </a:r>
            <a:r>
              <a:rPr lang="en-US" altLang="ko-KR" dirty="0"/>
              <a:t>(FCFS):</a:t>
            </a:r>
            <a:br>
              <a:rPr lang="en-US" altLang="ko-KR" dirty="0"/>
            </a:br>
            <a:r>
              <a:rPr lang="en-US" altLang="ko-KR" dirty="0"/>
              <a:t>Test Task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1. FCFS</a:t>
            </a:r>
            <a:r>
              <a:rPr lang="ko-KR" altLang="en-US" sz="1200" dirty="0"/>
              <a:t>가 정확히</a:t>
            </a:r>
            <a:r>
              <a:rPr lang="en-US" altLang="ko-KR" sz="1200" dirty="0"/>
              <a:t> </a:t>
            </a:r>
            <a:r>
              <a:rPr lang="ko-KR" altLang="en-US" sz="1200" dirty="0"/>
              <a:t>먼저 요청된</a:t>
            </a:r>
            <a:r>
              <a:rPr lang="en-US" altLang="ko-KR" sz="1200" dirty="0"/>
              <a:t> task</a:t>
            </a:r>
            <a:r>
              <a:rPr lang="ko-KR" altLang="en-US" sz="1200" dirty="0"/>
              <a:t>를 먼저 수행하는지 확인하기 위해</a:t>
            </a:r>
            <a:r>
              <a:rPr lang="en-US" altLang="ko-KR" sz="1200" dirty="0"/>
              <a:t>, test</a:t>
            </a:r>
            <a:r>
              <a:rPr lang="ko-KR" altLang="en-US" sz="1200" dirty="0"/>
              <a:t> 전용 함수를 실행하는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시간을 출력하는 코드를 추가했다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4C1D8-61B1-FC6D-66F8-B7E50C4E5A1C}"/>
              </a:ext>
            </a:extLst>
          </p:cNvPr>
          <p:cNvSpPr txBox="1"/>
          <p:nvPr/>
        </p:nvSpPr>
        <p:spPr>
          <a:xfrm>
            <a:off x="3564840" y="4865766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ConsoleShell.c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kTestTaskFCFS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35C4AE-8516-F3B2-E781-445F48A5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67" y="3229489"/>
            <a:ext cx="4954866" cy="162445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DC5680-E8F3-7900-2F04-1C8422DDA77A}"/>
              </a:ext>
            </a:extLst>
          </p:cNvPr>
          <p:cNvSpPr/>
          <p:nvPr/>
        </p:nvSpPr>
        <p:spPr>
          <a:xfrm>
            <a:off x="3853522" y="3513668"/>
            <a:ext cx="4697051" cy="393497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세부 구현사항 </a:t>
            </a:r>
            <a:r>
              <a:rPr lang="en-US" altLang="ko-KR" dirty="0"/>
              <a:t>(FCFS):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200" dirty="0"/>
              <a:t>해당 </a:t>
            </a:r>
            <a:r>
              <a:rPr lang="en-US" altLang="ko-KR" sz="1200" dirty="0"/>
              <a:t>OS</a:t>
            </a:r>
            <a:r>
              <a:rPr lang="ko-KR" altLang="en-US" sz="1200" dirty="0"/>
              <a:t>에는 </a:t>
            </a:r>
            <a:r>
              <a:rPr lang="en-US" altLang="ko-KR" sz="1200" dirty="0"/>
              <a:t>1ms</a:t>
            </a:r>
            <a:r>
              <a:rPr lang="ko-KR" altLang="en-US" sz="1200" dirty="0"/>
              <a:t>마다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발생하고</a:t>
            </a:r>
            <a:r>
              <a:rPr lang="en-US" altLang="ko-KR" sz="1200" dirty="0"/>
              <a:t>, regular task</a:t>
            </a:r>
            <a:r>
              <a:rPr lang="ko-KR" altLang="en-US" sz="1200" dirty="0"/>
              <a:t>는 </a:t>
            </a:r>
            <a:r>
              <a:rPr lang="en-US" altLang="ko-KR" sz="1200" dirty="0"/>
              <a:t>5ms</a:t>
            </a:r>
            <a:r>
              <a:rPr lang="ko-KR" altLang="en-US" sz="1200" dirty="0"/>
              <a:t>마다 선점되며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kScheduleInInterrupt</a:t>
            </a:r>
            <a:r>
              <a:rPr lang="en-US" altLang="ko-KR" sz="1200" dirty="0"/>
              <a:t>()</a:t>
            </a:r>
            <a:r>
              <a:rPr lang="ko-KR" altLang="en-US" sz="1200" dirty="0"/>
              <a:t>가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kScheduleInInterrupt</a:t>
            </a:r>
            <a:r>
              <a:rPr lang="en-US" altLang="ko-KR" sz="1200" dirty="0"/>
              <a:t>() </a:t>
            </a:r>
            <a:r>
              <a:rPr lang="ko-KR" altLang="en-US" sz="1200" dirty="0"/>
              <a:t>내에서는 먼저 다음에 실행할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선택하는 </a:t>
            </a: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이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에서는 먼저 </a:t>
            </a:r>
            <a:r>
              <a:rPr lang="en-US" altLang="ko-KR" sz="1200" dirty="0"/>
              <a:t>HIGHEST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list</a:t>
            </a:r>
            <a:r>
              <a:rPr lang="ko-KR" altLang="en-US" sz="1200" dirty="0"/>
              <a:t>에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가 있는지 확인하고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없을 경우 </a:t>
            </a:r>
            <a:r>
              <a:rPr lang="en-US" altLang="ko-KR" sz="1200" dirty="0"/>
              <a:t>MEDIUM, LOWEST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task</a:t>
            </a:r>
            <a:r>
              <a:rPr lang="ko-KR" altLang="en-US" sz="1200" dirty="0"/>
              <a:t>가 실행된다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있을 경우 다음을 진행한다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/>
              <a:t>FCFS</a:t>
            </a:r>
            <a:r>
              <a:rPr lang="ko-KR" altLang="en-US" sz="1200" dirty="0"/>
              <a:t>는 처음으로 요청된</a:t>
            </a:r>
            <a:r>
              <a:rPr lang="en-US" altLang="ko-KR" sz="1200" dirty="0"/>
              <a:t>(arrived) task</a:t>
            </a:r>
            <a:r>
              <a:rPr lang="ko-KR" altLang="en-US" sz="1200" dirty="0"/>
              <a:t>가 실행되므로</a:t>
            </a:r>
            <a:r>
              <a:rPr lang="en-US" altLang="ko-KR" sz="1200" dirty="0"/>
              <a:t>, list</a:t>
            </a:r>
            <a:r>
              <a:rPr lang="ko-KR" altLang="en-US" sz="1200" dirty="0"/>
              <a:t>에서 </a:t>
            </a:r>
            <a:r>
              <a:rPr lang="en-US" altLang="ko-KR" sz="1200" dirty="0"/>
              <a:t>head</a:t>
            </a:r>
            <a:r>
              <a:rPr lang="ko-KR" altLang="en-US" sz="1200" dirty="0"/>
              <a:t>인 </a:t>
            </a:r>
            <a:r>
              <a:rPr lang="en-US" altLang="ko-KR" sz="1200" dirty="0"/>
              <a:t>task</a:t>
            </a:r>
            <a:r>
              <a:rPr lang="ko-KR" altLang="en-US" sz="1200" dirty="0"/>
              <a:t>일수록 빨리 요청된 것이고</a:t>
            </a:r>
            <a:r>
              <a:rPr lang="en-US" altLang="ko-KR" sz="1200" dirty="0"/>
              <a:t>, tail</a:t>
            </a:r>
            <a:r>
              <a:rPr lang="ko-KR" altLang="en-US" sz="1200" dirty="0"/>
              <a:t>일수록 늦게 요청된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새로운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선택할 때는 </a:t>
            </a:r>
            <a:r>
              <a:rPr lang="en-US" altLang="ko-KR" sz="1200" dirty="0"/>
              <a:t>head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있는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AA4326-DD81-99F3-2324-4CB79113E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024" y="4467847"/>
            <a:ext cx="2248193" cy="1505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B589A-0E78-6A94-CC32-A2069447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01" y="3300730"/>
            <a:ext cx="5092968" cy="348707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0EDE0C-184D-96A4-4A61-25EF44AD6736}"/>
              </a:ext>
            </a:extLst>
          </p:cNvPr>
          <p:cNvSpPr/>
          <p:nvPr/>
        </p:nvSpPr>
        <p:spPr>
          <a:xfrm>
            <a:off x="1761491" y="5265420"/>
            <a:ext cx="2029726" cy="1588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415148-3B03-F09F-8E5B-26188575C78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91217" y="3395731"/>
            <a:ext cx="1943684" cy="1949113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2C1C80-61B2-3DB5-9ACA-593075C7F3DE}"/>
              </a:ext>
            </a:extLst>
          </p:cNvPr>
          <p:cNvSpPr/>
          <p:nvPr/>
        </p:nvSpPr>
        <p:spPr>
          <a:xfrm>
            <a:off x="5905253" y="3873078"/>
            <a:ext cx="4922616" cy="69257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8A469-3706-D3B0-94D0-FD73C94D5868}"/>
              </a:ext>
            </a:extLst>
          </p:cNvPr>
          <p:cNvSpPr txBox="1"/>
          <p:nvPr/>
        </p:nvSpPr>
        <p:spPr>
          <a:xfrm>
            <a:off x="1449204" y="4239459"/>
            <a:ext cx="190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D5475-309E-B20F-4436-80F4AC60736F}"/>
              </a:ext>
            </a:extLst>
          </p:cNvPr>
          <p:cNvSpPr txBox="1"/>
          <p:nvPr/>
        </p:nvSpPr>
        <p:spPr>
          <a:xfrm>
            <a:off x="5646003" y="3084382"/>
            <a:ext cx="180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kGetNextTaskToRun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723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5713764-7E9B-1BF5-010E-D79FEE7F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3660289"/>
            <a:ext cx="4676141" cy="12165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세부 구현사항 </a:t>
            </a:r>
            <a:r>
              <a:rPr lang="en-US" altLang="ko-KR" dirty="0"/>
              <a:t>(FCFS):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200" dirty="0"/>
              <a:t>선택된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인 경우 현재 시점에서 </a:t>
            </a:r>
            <a:r>
              <a:rPr lang="en-US" altLang="ko-KR" sz="1200" dirty="0"/>
              <a:t>ready list</a:t>
            </a:r>
            <a:r>
              <a:rPr lang="ko-KR" altLang="en-US" sz="1200" dirty="0"/>
              <a:t>에 삽입된 시점의 차를 구해 총 대기 시간을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값을 </a:t>
            </a:r>
            <a:r>
              <a:rPr lang="en-US" altLang="ko-KR" sz="1200" dirty="0"/>
              <a:t>TCB</a:t>
            </a:r>
            <a:r>
              <a:rPr lang="ko-KR" altLang="en-US" sz="1200" dirty="0"/>
              <a:t>에 다시 저장한다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스케줄러 구조체에 기존에 실행하던</a:t>
            </a:r>
            <a:r>
              <a:rPr lang="en-US" altLang="ko-KR" sz="1200" dirty="0"/>
              <a:t>(</a:t>
            </a:r>
            <a:r>
              <a:rPr lang="ko-KR" altLang="en-US" sz="1200" dirty="0"/>
              <a:t>선점될</a:t>
            </a:r>
            <a:r>
              <a:rPr lang="en-US" altLang="ko-KR" sz="1200" dirty="0"/>
              <a:t>) task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pstRunningTask</a:t>
            </a:r>
            <a:r>
              <a:rPr lang="ko-KR" altLang="en-US" sz="1200" dirty="0"/>
              <a:t>에 저장하고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선점할 </a:t>
            </a:r>
            <a:r>
              <a:rPr lang="en-US" altLang="ko-KR" sz="1200" dirty="0"/>
              <a:t>task</a:t>
            </a:r>
            <a:r>
              <a:rPr lang="ko-KR" altLang="en-US" sz="1200" dirty="0"/>
              <a:t>로 업데이트한다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en-US" altLang="ko-KR" sz="1200" dirty="0"/>
              <a:t>FCFS</a:t>
            </a:r>
            <a:r>
              <a:rPr lang="ko-KR" altLang="en-US" sz="1200" dirty="0"/>
              <a:t>에서 선점된 </a:t>
            </a:r>
            <a:r>
              <a:rPr lang="en-US" altLang="ko-KR" sz="1200" dirty="0"/>
              <a:t>task</a:t>
            </a:r>
            <a:r>
              <a:rPr lang="ko-KR" altLang="en-US" sz="1200" dirty="0"/>
              <a:t>는 종료 대상이므로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시점에서 </a:t>
            </a:r>
            <a:r>
              <a:rPr lang="en-US" altLang="ko-KR" sz="1200" dirty="0"/>
              <a:t>TSC</a:t>
            </a:r>
            <a:r>
              <a:rPr lang="ko-KR" altLang="en-US" sz="1200" dirty="0"/>
              <a:t>를 구하고 </a:t>
            </a:r>
            <a:r>
              <a:rPr lang="en-US" altLang="ko-KR" sz="1200" dirty="0"/>
              <a:t>turnaround time</a:t>
            </a:r>
            <a:r>
              <a:rPr lang="ko-KR" altLang="en-US" sz="1200" dirty="0"/>
              <a:t>과 </a:t>
            </a:r>
            <a:r>
              <a:rPr lang="en-US" altLang="ko-KR" sz="1200" dirty="0"/>
              <a:t>total waiting time</a:t>
            </a:r>
            <a:r>
              <a:rPr lang="ko-KR" altLang="en-US" sz="1200" dirty="0"/>
              <a:t>을 구한다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종료되는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의 </a:t>
            </a:r>
            <a:r>
              <a:rPr lang="en-US" altLang="ko-KR" sz="1200" dirty="0"/>
              <a:t>arrival time, end time, turnaround time waiting time</a:t>
            </a:r>
            <a:r>
              <a:rPr lang="ko-KR" altLang="en-US" sz="1200" dirty="0"/>
              <a:t>를 출력하며</a:t>
            </a:r>
            <a:r>
              <a:rPr lang="en-US" altLang="ko-KR" sz="1200" dirty="0"/>
              <a:t>, termination list</a:t>
            </a:r>
            <a:r>
              <a:rPr lang="ko-KR" altLang="en-US" sz="1200" dirty="0"/>
              <a:t>에 추가한다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스케줄러가 허용하는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시간을 선점하는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시간으로 업데이트한다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새롭게 실행하는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는 </a:t>
            </a:r>
            <a:r>
              <a:rPr lang="en-US" altLang="ko-KR" sz="1200" dirty="0"/>
              <a:t>1ms</a:t>
            </a:r>
            <a:r>
              <a:rPr lang="ko-KR" altLang="en-US" sz="1200" dirty="0"/>
              <a:t>간격으로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발생할 때마다 </a:t>
            </a:r>
            <a:r>
              <a:rPr lang="en-US" altLang="ko-KR" sz="1200" dirty="0"/>
              <a:t>task</a:t>
            </a:r>
            <a:r>
              <a:rPr lang="ko-KR" altLang="en-US" sz="1200" dirty="0"/>
              <a:t> 실행 시간을 줄이며</a:t>
            </a:r>
            <a:r>
              <a:rPr lang="en-US" altLang="ko-KR" sz="1200" dirty="0"/>
              <a:t>, </a:t>
            </a:r>
            <a:r>
              <a:rPr lang="ko-KR" altLang="en-US" sz="1200" dirty="0"/>
              <a:t>남은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되었을 경우에는 선점된다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073D5-289B-D4DB-148C-A7C60D24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9" y="2906535"/>
            <a:ext cx="3034126" cy="4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4FF9A-2005-CC3D-9025-516E93285431}"/>
              </a:ext>
            </a:extLst>
          </p:cNvPr>
          <p:cNvSpPr txBox="1"/>
          <p:nvPr/>
        </p:nvSpPr>
        <p:spPr>
          <a:xfrm>
            <a:off x="4009486" y="2335769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136305-A2FE-6609-ED76-E1AFC768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5137493"/>
            <a:ext cx="3278281" cy="3234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7789B9-751F-971B-7A3B-9AC04A3D948B}"/>
              </a:ext>
            </a:extLst>
          </p:cNvPr>
          <p:cNvSpPr txBox="1"/>
          <p:nvPr/>
        </p:nvSpPr>
        <p:spPr>
          <a:xfrm>
            <a:off x="4164741" y="5282708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EA1757-47FA-D9DF-C874-824B58E58465}"/>
              </a:ext>
            </a:extLst>
          </p:cNvPr>
          <p:cNvSpPr/>
          <p:nvPr/>
        </p:nvSpPr>
        <p:spPr>
          <a:xfrm>
            <a:off x="937259" y="3878600"/>
            <a:ext cx="4676141" cy="85011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5C98B-9B3D-166D-5867-7A3954C6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59" y="2018795"/>
            <a:ext cx="3125297" cy="539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7C9A-7379-FC31-37D6-FCA8988D8B0C}"/>
              </a:ext>
            </a:extLst>
          </p:cNvPr>
          <p:cNvSpPr txBox="1"/>
          <p:nvPr/>
        </p:nvSpPr>
        <p:spPr>
          <a:xfrm>
            <a:off x="3920586" y="3104866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6D113-B9F1-F5BD-ECEE-6F5E220BCB15}"/>
              </a:ext>
            </a:extLst>
          </p:cNvPr>
          <p:cNvSpPr txBox="1"/>
          <p:nvPr/>
        </p:nvSpPr>
        <p:spPr>
          <a:xfrm>
            <a:off x="5561741" y="4678815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096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133D1-E609-6AA7-8123-FA2562F8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E55C1-8F24-38FE-5AF7-60FCFBBC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ko-KR" altLang="en-US" sz="1600" dirty="0"/>
              <a:t>초록</a:t>
            </a:r>
            <a:endParaRPr lang="en-US" altLang="ko-KR" sz="1600" dirty="0"/>
          </a:p>
          <a:p>
            <a:pPr lvl="1">
              <a:buFont typeface="+mj-lt"/>
              <a:buAutoNum type="arabicParenR"/>
            </a:pPr>
            <a:r>
              <a:rPr lang="en-US" altLang="ko-KR" sz="1200" dirty="0"/>
              <a:t>CPU </a:t>
            </a:r>
            <a:r>
              <a:rPr lang="ko-KR" altLang="en-US" sz="1200" dirty="0"/>
              <a:t>스케줄링의 필요성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프로젝트의 목적과 사용된 커널</a:t>
            </a:r>
            <a:endParaRPr lang="en-US" altLang="ko-KR" sz="1200" dirty="0"/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/>
              <a:t>서론</a:t>
            </a:r>
            <a:endParaRPr lang="en-US" altLang="ko-KR" sz="16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프로세스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스케줄링 알고리즘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성능 측정 방법과 예상 결과</a:t>
            </a:r>
            <a:endParaRPr lang="en-US" altLang="ko-KR" sz="1200" dirty="0"/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/>
              <a:t>본론</a:t>
            </a:r>
            <a:endParaRPr lang="en-US" altLang="ko-KR" sz="16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공통 구현사항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세부 구현사항 </a:t>
            </a:r>
            <a:r>
              <a:rPr lang="en-US" altLang="ko-KR" sz="1200" dirty="0"/>
              <a:t>(FCFS, RR, SJF)</a:t>
            </a:r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실행 결과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성능 비교 및 분석</a:t>
            </a:r>
            <a:endParaRPr lang="en-US" altLang="ko-KR" sz="1200" dirty="0"/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/>
              <a:t>고찰 및 결론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6D74A93-7F52-B9A8-25AA-D9C343E1272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팀원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B9F0FA3-5545-6219-A9FB-1C7465D357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유영준</a:t>
            </a:r>
            <a:r>
              <a:rPr lang="en-US" altLang="ko-KR" sz="1600" dirty="0"/>
              <a:t>: </a:t>
            </a:r>
            <a:r>
              <a:rPr lang="ko-KR" altLang="en-US" sz="1600" dirty="0"/>
              <a:t>스케줄링 커널 코드 구현</a:t>
            </a:r>
            <a:r>
              <a:rPr lang="en-US" altLang="ko-KR" sz="1600" dirty="0"/>
              <a:t>, </a:t>
            </a:r>
            <a:r>
              <a:rPr lang="ko-KR" altLang="en-US" sz="1600" dirty="0"/>
              <a:t>구현사항 작성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유정수</a:t>
            </a:r>
            <a:r>
              <a:rPr lang="en-US" altLang="ko-KR" sz="1600" dirty="0"/>
              <a:t>: </a:t>
            </a:r>
            <a:r>
              <a:rPr lang="ko-KR" altLang="en-US" sz="1600" dirty="0"/>
              <a:t>스케줄링 이론 조사</a:t>
            </a:r>
            <a:r>
              <a:rPr lang="en-US" altLang="ko-KR" sz="1600" dirty="0"/>
              <a:t>, </a:t>
            </a:r>
            <a:r>
              <a:rPr lang="ko-KR" altLang="en-US" sz="1600" dirty="0"/>
              <a:t>성능 분석 보고서 작성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519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세부 구현사항 </a:t>
            </a:r>
            <a:r>
              <a:rPr lang="en-US" altLang="ko-KR" dirty="0"/>
              <a:t>(RR):</a:t>
            </a:r>
            <a:br>
              <a:rPr lang="en-US" altLang="ko-KR" dirty="0"/>
            </a:br>
            <a:r>
              <a:rPr lang="en-US" altLang="ko-KR" dirty="0"/>
              <a:t>Waiting Time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200" dirty="0"/>
              <a:t>RR </a:t>
            </a:r>
            <a:r>
              <a:rPr lang="ko-KR" altLang="en-US" sz="1200" dirty="0"/>
              <a:t>알고리즘에서는 동일한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ready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에 추가되고 삭제되는 동작이 여러 번 발생하므로</a:t>
            </a:r>
            <a:r>
              <a:rPr lang="en-US" altLang="ko-KR" sz="1200" dirty="0"/>
              <a:t>, TCB</a:t>
            </a:r>
            <a:r>
              <a:rPr lang="ko-KR" altLang="en-US" sz="1200" dirty="0"/>
              <a:t>에</a:t>
            </a:r>
            <a:r>
              <a:rPr lang="en-US" altLang="ko-KR" sz="1200" dirty="0"/>
              <a:t> ready list</a:t>
            </a:r>
            <a:r>
              <a:rPr lang="ko-KR" altLang="en-US" sz="1200" dirty="0"/>
              <a:t>에 들어간 시점</a:t>
            </a:r>
            <a:r>
              <a:rPr lang="en-US" altLang="ko-KR" sz="1200" dirty="0"/>
              <a:t>(TSC </a:t>
            </a:r>
            <a:r>
              <a:rPr lang="ko-KR" altLang="en-US" sz="1200" dirty="0"/>
              <a:t>값</a:t>
            </a:r>
            <a:r>
              <a:rPr lang="en-US" altLang="ko-KR" sz="1200" dirty="0"/>
              <a:t>)</a:t>
            </a:r>
            <a:r>
              <a:rPr lang="ko-KR" altLang="en-US" sz="1200" dirty="0"/>
              <a:t>을 저장하는 변수 </a:t>
            </a:r>
            <a:r>
              <a:rPr lang="en-US" altLang="ko-KR" sz="1200" dirty="0" err="1"/>
              <a:t>qwWaitTimePoint</a:t>
            </a:r>
            <a:r>
              <a:rPr lang="ko-KR" altLang="en-US" sz="1200" dirty="0"/>
              <a:t>와 누적 </a:t>
            </a:r>
            <a:r>
              <a:rPr lang="en-US" altLang="ko-KR" sz="1200" dirty="0"/>
              <a:t>waiting time TSC </a:t>
            </a:r>
            <a:r>
              <a:rPr lang="ko-KR" altLang="en-US" sz="1200" dirty="0"/>
              <a:t>값을 저장하는 변수 </a:t>
            </a:r>
            <a:r>
              <a:rPr lang="en-US" altLang="ko-KR" sz="1200" dirty="0" err="1"/>
              <a:t>qwWaitingTime</a:t>
            </a:r>
            <a:r>
              <a:rPr lang="ko-KR" altLang="en-US" sz="1200" dirty="0"/>
              <a:t>을 분리하여 정의한다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3282DA-CE19-FA1B-9370-F34C20B3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87" y="2498806"/>
            <a:ext cx="2218026" cy="361512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C32E1E-94D3-1CCD-1ECE-D8625C154E42}"/>
              </a:ext>
            </a:extLst>
          </p:cNvPr>
          <p:cNvSpPr/>
          <p:nvPr/>
        </p:nvSpPr>
        <p:spPr>
          <a:xfrm>
            <a:off x="5200650" y="5677150"/>
            <a:ext cx="1289050" cy="27915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세부 구현사항 </a:t>
            </a:r>
            <a:r>
              <a:rPr lang="en-US" altLang="ko-KR" dirty="0"/>
              <a:t>(RR):</a:t>
            </a:r>
            <a:br>
              <a:rPr lang="en-US" altLang="ko-KR" dirty="0"/>
            </a:br>
            <a:r>
              <a:rPr lang="en-US" altLang="ko-KR" dirty="0"/>
              <a:t>Decrease Task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200" dirty="0"/>
              <a:t>task</a:t>
            </a:r>
            <a:r>
              <a:rPr lang="ko-KR" altLang="en-US" sz="1200" dirty="0"/>
              <a:t>의 남은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시간을 감소할 때</a:t>
            </a:r>
            <a:r>
              <a:rPr lang="en-US" altLang="ko-KR" sz="1200" dirty="0"/>
              <a:t>, </a:t>
            </a:r>
            <a:r>
              <a:rPr lang="ko-KR" altLang="en-US" sz="1200" dirty="0"/>
              <a:t>만약 해당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</a:t>
            </a:r>
            <a:r>
              <a:rPr lang="ko-KR" altLang="en-US" sz="1200" dirty="0"/>
              <a:t>용이라면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의 남은 실행 시간 또한 줄인다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r>
              <a:rPr lang="en-US" altLang="ko-KR" sz="1200" dirty="0"/>
              <a:t>task</a:t>
            </a:r>
            <a:r>
              <a:rPr lang="ko-KR" altLang="en-US" sz="1200" dirty="0"/>
              <a:t>가 할당 받은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시간을 모두 사용하였거나</a:t>
            </a:r>
            <a:r>
              <a:rPr lang="en-US" altLang="ko-KR" sz="1200" dirty="0"/>
              <a:t>, task</a:t>
            </a:r>
            <a:r>
              <a:rPr lang="ko-KR" altLang="en-US" sz="1200" dirty="0"/>
              <a:t>의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되었을 때 선점되도록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35EF1-7C0E-DECC-36B7-F0F30042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091931"/>
            <a:ext cx="6189916" cy="161218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BCE0D2-F91C-56D2-085A-4398CE4DF5BD}"/>
              </a:ext>
            </a:extLst>
          </p:cNvPr>
          <p:cNvSpPr/>
          <p:nvPr/>
        </p:nvSpPr>
        <p:spPr>
          <a:xfrm>
            <a:off x="1371601" y="2673600"/>
            <a:ext cx="2029726" cy="1588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162CCD-AC2C-C680-419D-E0293B8B1A81}"/>
              </a:ext>
            </a:extLst>
          </p:cNvPr>
          <p:cNvSpPr/>
          <p:nvPr/>
        </p:nvSpPr>
        <p:spPr>
          <a:xfrm>
            <a:off x="1158240" y="2959764"/>
            <a:ext cx="5897879" cy="59877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32FF88-B131-AE36-7F00-74A41D71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4133738"/>
            <a:ext cx="5877104" cy="168794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8A9D2E-0DC6-F09E-D3AD-A1ACD38EC154}"/>
              </a:ext>
            </a:extLst>
          </p:cNvPr>
          <p:cNvSpPr/>
          <p:nvPr/>
        </p:nvSpPr>
        <p:spPr>
          <a:xfrm>
            <a:off x="4213860" y="4397859"/>
            <a:ext cx="2560319" cy="1588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6D11FDA-901C-0F97-41CD-F5438B1A52DE}"/>
              </a:ext>
            </a:extLst>
          </p:cNvPr>
          <p:cNvSpPr/>
          <p:nvPr/>
        </p:nvSpPr>
        <p:spPr>
          <a:xfrm>
            <a:off x="1371601" y="4956065"/>
            <a:ext cx="1962149" cy="1588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65939B-9EE5-8243-3CBF-C20D088A4878}"/>
              </a:ext>
            </a:extLst>
          </p:cNvPr>
          <p:cNvSpPr txBox="1"/>
          <p:nvPr/>
        </p:nvSpPr>
        <p:spPr>
          <a:xfrm>
            <a:off x="7087753" y="3457893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kDecreaseProccessorTime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37CA3-EE43-77D4-D033-9852C7A26C25}"/>
              </a:ext>
            </a:extLst>
          </p:cNvPr>
          <p:cNvSpPr txBox="1"/>
          <p:nvPr/>
        </p:nvSpPr>
        <p:spPr>
          <a:xfrm>
            <a:off x="6821984" y="5575458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kIsProcessorTimeExpired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125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 </a:t>
            </a:r>
            <a:r>
              <a:rPr lang="en-US" altLang="ko-KR" dirty="0"/>
              <a:t>(RR):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200" dirty="0"/>
              <a:t>해당 </a:t>
            </a:r>
            <a:r>
              <a:rPr lang="en-US" altLang="ko-KR" sz="1200" dirty="0"/>
              <a:t>OS</a:t>
            </a:r>
            <a:r>
              <a:rPr lang="ko-KR" altLang="en-US" sz="1200" dirty="0"/>
              <a:t>에는 </a:t>
            </a:r>
            <a:r>
              <a:rPr lang="en-US" altLang="ko-KR" sz="1200" dirty="0"/>
              <a:t>1ms</a:t>
            </a:r>
            <a:r>
              <a:rPr lang="ko-KR" altLang="en-US" sz="1200" dirty="0"/>
              <a:t>마다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일반 </a:t>
            </a:r>
            <a:r>
              <a:rPr lang="en-US" altLang="ko-KR" sz="1200" dirty="0"/>
              <a:t>task</a:t>
            </a:r>
            <a:r>
              <a:rPr lang="ko-KR" altLang="en-US" sz="1200" dirty="0"/>
              <a:t>는 </a:t>
            </a:r>
            <a:r>
              <a:rPr lang="en-US" altLang="ko-KR" sz="1200" dirty="0"/>
              <a:t>5ms</a:t>
            </a:r>
            <a:r>
              <a:rPr lang="ko-KR" altLang="en-US" sz="1200" dirty="0"/>
              <a:t>마다 선점되며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kScheduleInInterrupt</a:t>
            </a:r>
            <a:r>
              <a:rPr lang="en-US" altLang="ko-KR" sz="1200" dirty="0"/>
              <a:t>()</a:t>
            </a:r>
            <a:r>
              <a:rPr lang="ko-KR" altLang="en-US" sz="1200" dirty="0"/>
              <a:t>가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kScheduleInInterrupt</a:t>
            </a:r>
            <a:r>
              <a:rPr lang="en-US" altLang="ko-KR" sz="1200" dirty="0"/>
              <a:t>() </a:t>
            </a:r>
            <a:r>
              <a:rPr lang="ko-KR" altLang="en-US" sz="1200" dirty="0"/>
              <a:t>내에서는 먼저 다음에 실행할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선택하는 </a:t>
            </a: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이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에서는 먼저 </a:t>
            </a:r>
            <a:r>
              <a:rPr lang="en-US" altLang="ko-KR" sz="1200" dirty="0"/>
              <a:t>HIGHEST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list</a:t>
            </a:r>
            <a:r>
              <a:rPr lang="ko-KR" altLang="en-US" sz="1200" dirty="0"/>
              <a:t>에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가 있는지 확인한다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없을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마지막으로 실행한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/>
              <a:t>실행 시간이 남아 있다면 해당 </a:t>
            </a:r>
            <a:r>
              <a:rPr lang="en-US" altLang="ko-KR" sz="1200" dirty="0"/>
              <a:t>task</a:t>
            </a:r>
            <a:r>
              <a:rPr lang="ko-KR" altLang="en-US" sz="1200" dirty="0"/>
              <a:t>를 그대로 실행하도록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조건 또한 만족하지 않는다면 </a:t>
            </a:r>
            <a:r>
              <a:rPr lang="en-US" altLang="ko-KR" sz="1200" dirty="0"/>
              <a:t>MEDIUM, LOWEST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task</a:t>
            </a:r>
            <a:r>
              <a:rPr lang="ko-KR" altLang="en-US" sz="1200" dirty="0"/>
              <a:t>가 실행된다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/>
              <a:t>HIGHEST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list</a:t>
            </a:r>
            <a:r>
              <a:rPr lang="ko-KR" altLang="en-US" sz="1200" dirty="0"/>
              <a:t>에 </a:t>
            </a:r>
            <a:r>
              <a:rPr lang="en-US" altLang="ko-KR" sz="1200" dirty="0"/>
              <a:t>task</a:t>
            </a:r>
            <a:r>
              <a:rPr lang="ko-KR" altLang="en-US" sz="1200" dirty="0"/>
              <a:t>가 존재할 경우</a:t>
            </a:r>
            <a:r>
              <a:rPr lang="en-US" altLang="ko-KR" sz="1200" dirty="0"/>
              <a:t> </a:t>
            </a:r>
            <a:r>
              <a:rPr lang="ko-KR" altLang="en-US" sz="1200" dirty="0"/>
              <a:t>다음을 수행한다</a:t>
            </a:r>
            <a:r>
              <a:rPr lang="en-US" altLang="ko-KR" sz="1200" dirty="0"/>
              <a:t>. RR</a:t>
            </a:r>
            <a:r>
              <a:rPr lang="ko-KR" altLang="en-US" sz="1200" dirty="0"/>
              <a:t>의 경우 요청된</a:t>
            </a:r>
            <a:r>
              <a:rPr lang="en-US" altLang="ko-KR" sz="1200" dirty="0"/>
              <a:t>(arrived) </a:t>
            </a:r>
            <a:r>
              <a:rPr lang="ko-KR" altLang="en-US" sz="1200" dirty="0"/>
              <a:t>순서대로 </a:t>
            </a:r>
            <a:r>
              <a:rPr lang="en-US" altLang="ko-KR" sz="1200" dirty="0"/>
              <a:t>CPU</a:t>
            </a:r>
            <a:r>
              <a:rPr lang="ko-KR" altLang="en-US" sz="1200" dirty="0"/>
              <a:t>의 제어를 넘기므로</a:t>
            </a:r>
            <a:r>
              <a:rPr lang="en-US" altLang="ko-KR" sz="1200" dirty="0"/>
              <a:t>, head</a:t>
            </a:r>
            <a:r>
              <a:rPr lang="ko-KR" altLang="en-US" sz="1200" dirty="0"/>
              <a:t>부터 차례대로 실행하면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en-US" altLang="ko-KR" sz="1200" dirty="0"/>
              <a:t>head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선택하면 된다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8A469-3706-D3B0-94D0-FD73C94D5868}"/>
              </a:ext>
            </a:extLst>
          </p:cNvPr>
          <p:cNvSpPr txBox="1"/>
          <p:nvPr/>
        </p:nvSpPr>
        <p:spPr>
          <a:xfrm>
            <a:off x="1121872" y="4228997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981A83-2EB7-638F-0F5F-0F3C26B5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4" y="3429000"/>
            <a:ext cx="5626749" cy="336804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50922D-7AA4-C3DB-056E-7C5CE803D684}"/>
              </a:ext>
            </a:extLst>
          </p:cNvPr>
          <p:cNvSpPr/>
          <p:nvPr/>
        </p:nvSpPr>
        <p:spPr>
          <a:xfrm>
            <a:off x="5585460" y="3957638"/>
            <a:ext cx="4300538" cy="547803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F1726E-3E3E-8CEE-09CF-EBE7D9CF1A81}"/>
              </a:ext>
            </a:extLst>
          </p:cNvPr>
          <p:cNvSpPr/>
          <p:nvPr/>
        </p:nvSpPr>
        <p:spPr>
          <a:xfrm>
            <a:off x="5585459" y="4505442"/>
            <a:ext cx="5473263" cy="34278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FB2E2-94A8-95CC-9313-F2B508E2BE45}"/>
              </a:ext>
            </a:extLst>
          </p:cNvPr>
          <p:cNvSpPr txBox="1"/>
          <p:nvPr/>
        </p:nvSpPr>
        <p:spPr>
          <a:xfrm>
            <a:off x="3653791" y="3743969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kGetNextTaskToRun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CD87E8F-7F61-B533-C398-AE2F1151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71" y="4453393"/>
            <a:ext cx="2628900" cy="177229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0EDE0C-184D-96A4-4A61-25EF44AD6736}"/>
              </a:ext>
            </a:extLst>
          </p:cNvPr>
          <p:cNvSpPr/>
          <p:nvPr/>
        </p:nvSpPr>
        <p:spPr>
          <a:xfrm>
            <a:off x="1493520" y="5419501"/>
            <a:ext cx="2284369" cy="150719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06F3E7-1A4D-4CCF-C701-8F7A2F25EE5A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777889" y="4231540"/>
            <a:ext cx="1807571" cy="1263321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5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1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200" dirty="0"/>
              <a:t>선택된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인 경우 현재 시점에서 </a:t>
            </a:r>
            <a:r>
              <a:rPr lang="en-US" altLang="ko-KR" sz="1200" dirty="0"/>
              <a:t>ready list</a:t>
            </a:r>
            <a:r>
              <a:rPr lang="ko-KR" altLang="en-US" sz="1200" dirty="0"/>
              <a:t>에 삽입된 시점의 차를 구해 소요 대기 시간을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값을 </a:t>
            </a:r>
            <a:r>
              <a:rPr lang="en-US" altLang="ko-KR" sz="1200" dirty="0"/>
              <a:t>TCB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스케줄러 구조체에 기존에 실행하던</a:t>
            </a:r>
            <a:r>
              <a:rPr lang="en-US" altLang="ko-KR" sz="1200" dirty="0"/>
              <a:t>(</a:t>
            </a:r>
            <a:r>
              <a:rPr lang="ko-KR" altLang="en-US" sz="1200" dirty="0"/>
              <a:t>선점될</a:t>
            </a:r>
            <a:r>
              <a:rPr lang="en-US" altLang="ko-KR" sz="1200" dirty="0"/>
              <a:t>) task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pstRunningTask</a:t>
            </a:r>
            <a:r>
              <a:rPr lang="ko-KR" altLang="en-US" sz="1200" dirty="0"/>
              <a:t>에 저장하고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선점할 </a:t>
            </a:r>
            <a:r>
              <a:rPr lang="en-US" altLang="ko-KR" sz="1200" dirty="0"/>
              <a:t>task</a:t>
            </a:r>
            <a:r>
              <a:rPr lang="ko-KR" altLang="en-US" sz="1200" dirty="0"/>
              <a:t>로 업데이트한다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만약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의 남은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시점에서 </a:t>
            </a:r>
            <a:r>
              <a:rPr lang="en-US" altLang="ko-KR" sz="1200" dirty="0"/>
              <a:t>TSC</a:t>
            </a:r>
            <a:r>
              <a:rPr lang="ko-KR" altLang="en-US" sz="1200" dirty="0"/>
              <a:t>를 구하고 </a:t>
            </a:r>
            <a:r>
              <a:rPr lang="en-US" altLang="ko-KR" sz="1200" dirty="0"/>
              <a:t>turnaround time</a:t>
            </a:r>
            <a:r>
              <a:rPr lang="ko-KR" altLang="en-US" sz="1200" dirty="0"/>
              <a:t>과 </a:t>
            </a:r>
            <a:r>
              <a:rPr lang="en-US" altLang="ko-KR" sz="1200" dirty="0"/>
              <a:t>total waiting time</a:t>
            </a:r>
            <a:r>
              <a:rPr lang="ko-KR" altLang="en-US" sz="1200" dirty="0"/>
              <a:t>을 구한다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종료되는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의 </a:t>
            </a:r>
            <a:r>
              <a:rPr lang="en-US" altLang="ko-KR" sz="1200" dirty="0"/>
              <a:t>arrival time, end time, turnaround time waiting time</a:t>
            </a:r>
            <a:r>
              <a:rPr lang="ko-KR" altLang="en-US" sz="1200" dirty="0"/>
              <a:t>를 출력하며</a:t>
            </a:r>
            <a:r>
              <a:rPr lang="en-US" altLang="ko-KR" sz="1200" dirty="0"/>
              <a:t>, termination list</a:t>
            </a:r>
            <a:r>
              <a:rPr lang="ko-KR" altLang="en-US" sz="1200" dirty="0"/>
              <a:t>에 추가한다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</a:t>
            </a:r>
            <a:r>
              <a:rPr lang="en-US" altLang="ko-KR" sz="1200" dirty="0"/>
              <a:t> </a:t>
            </a:r>
            <a:r>
              <a:rPr lang="ko-KR" altLang="en-US" sz="1200" dirty="0"/>
              <a:t>실행 시간이 남아 있을 경우 </a:t>
            </a:r>
            <a:r>
              <a:rPr lang="en-US" altLang="ko-KR" sz="1200" dirty="0"/>
              <a:t>ready list</a:t>
            </a:r>
            <a:r>
              <a:rPr lang="ko-KR" altLang="en-US" sz="1200" dirty="0"/>
              <a:t>에 다시 추가하며</a:t>
            </a:r>
            <a:r>
              <a:rPr lang="en-US" altLang="ko-KR" sz="1200" dirty="0"/>
              <a:t>, </a:t>
            </a:r>
            <a:r>
              <a:rPr lang="ko-KR" altLang="en-US" sz="1200" dirty="0"/>
              <a:t>현재 시점부터 다시 </a:t>
            </a:r>
            <a:r>
              <a:rPr lang="en-US" altLang="ko-KR" sz="1200" dirty="0"/>
              <a:t>waiting time</a:t>
            </a:r>
            <a:r>
              <a:rPr lang="ko-KR" altLang="en-US" sz="1200" dirty="0"/>
              <a:t>을 계산해야 하므로 현 시점의 </a:t>
            </a:r>
            <a:r>
              <a:rPr lang="en-US" altLang="ko-KR" sz="1200" dirty="0"/>
              <a:t>TSC </a:t>
            </a:r>
            <a:r>
              <a:rPr lang="ko-KR" altLang="en-US" sz="1200" dirty="0"/>
              <a:t>값을 </a:t>
            </a:r>
            <a:r>
              <a:rPr lang="en-US" altLang="ko-KR" sz="1200" dirty="0"/>
              <a:t>TCB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스케줄러가 허용하는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시간을 선점하는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시간으로 업데이트한다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실행할 </a:t>
            </a:r>
            <a:r>
              <a:rPr lang="en-US" altLang="ko-KR" sz="1200" dirty="0"/>
              <a:t>task</a:t>
            </a:r>
            <a:r>
              <a:rPr lang="ko-KR" altLang="en-US" sz="1200" dirty="0"/>
              <a:t>의 남은 실행 시간을 출력한다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새롭게 실행하는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는 </a:t>
            </a:r>
            <a:r>
              <a:rPr lang="en-US" altLang="ko-KR" sz="1200" dirty="0"/>
              <a:t>1ms</a:t>
            </a:r>
            <a:r>
              <a:rPr lang="ko-KR" altLang="en-US" sz="1200" dirty="0"/>
              <a:t>간격으로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발생할 때마다 </a:t>
            </a:r>
            <a:r>
              <a:rPr lang="en-US" altLang="ko-KR" sz="1200" dirty="0"/>
              <a:t>task</a:t>
            </a:r>
            <a:r>
              <a:rPr lang="ko-KR" altLang="en-US" sz="1200" dirty="0"/>
              <a:t> 실행 시간을 줄이며</a:t>
            </a:r>
            <a:r>
              <a:rPr lang="en-US" altLang="ko-KR" sz="1200" dirty="0"/>
              <a:t>, CPU </a:t>
            </a:r>
            <a:r>
              <a:rPr lang="ko-KR" altLang="en-US" sz="1200" dirty="0"/>
              <a:t>사용 시간이 </a:t>
            </a:r>
            <a:r>
              <a:rPr lang="en-US" altLang="ko-KR" sz="1200" dirty="0"/>
              <a:t>5ms</a:t>
            </a:r>
            <a:r>
              <a:rPr lang="ko-KR" altLang="en-US" sz="1200" dirty="0"/>
              <a:t>가 되거나 남은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되었을 경우에는 선점된다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 </a:t>
            </a:r>
            <a:r>
              <a:rPr lang="en-US" altLang="ko-KR" dirty="0"/>
              <a:t>(RR):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073D5-289B-D4DB-148C-A7C60D24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41" y="2332006"/>
            <a:ext cx="2786365" cy="3813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136305-A2FE-6609-ED76-E1AFC768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131" y="5764550"/>
            <a:ext cx="5269572" cy="612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85C98B-9B3D-166D-5867-7A3954C64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131" y="2200637"/>
            <a:ext cx="3064712" cy="511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7C9A-7379-FC31-37D6-FCA8988D8B0C}"/>
              </a:ext>
            </a:extLst>
          </p:cNvPr>
          <p:cNvSpPr txBox="1"/>
          <p:nvPr/>
        </p:nvSpPr>
        <p:spPr>
          <a:xfrm>
            <a:off x="6760039" y="2522699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9D682C-5D85-DA5A-372F-B6596E392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30" y="3403600"/>
            <a:ext cx="3987169" cy="213973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FE1D578-BA51-F605-F5F7-A2B28792427B}"/>
              </a:ext>
            </a:extLst>
          </p:cNvPr>
          <p:cNvSpPr/>
          <p:nvPr/>
        </p:nvSpPr>
        <p:spPr>
          <a:xfrm>
            <a:off x="1083310" y="3682883"/>
            <a:ext cx="3856989" cy="736717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F85728-6EE6-39B0-1D98-C20D4E5163FB}"/>
              </a:ext>
            </a:extLst>
          </p:cNvPr>
          <p:cNvSpPr/>
          <p:nvPr/>
        </p:nvSpPr>
        <p:spPr>
          <a:xfrm>
            <a:off x="1083309" y="5022850"/>
            <a:ext cx="3856989" cy="43917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57112-C1D7-CC60-1B7D-BF94B91A17FD}"/>
              </a:ext>
            </a:extLst>
          </p:cNvPr>
          <p:cNvSpPr txBox="1"/>
          <p:nvPr/>
        </p:nvSpPr>
        <p:spPr>
          <a:xfrm>
            <a:off x="4885462" y="5337764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743901-F0F0-B338-49D4-84BD3C93F01B}"/>
              </a:ext>
            </a:extLst>
          </p:cNvPr>
          <p:cNvSpPr txBox="1"/>
          <p:nvPr/>
        </p:nvSpPr>
        <p:spPr>
          <a:xfrm>
            <a:off x="6180862" y="6188664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5F1C990-CEEF-A1DE-4481-CF93AFC0F9B1}"/>
              </a:ext>
            </a:extLst>
          </p:cNvPr>
          <p:cNvSpPr/>
          <p:nvPr/>
        </p:nvSpPr>
        <p:spPr>
          <a:xfrm>
            <a:off x="6760039" y="5753258"/>
            <a:ext cx="3441366" cy="43917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 출력 코드는 정상 동작 여부를 확인할 때만 사용하고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성능 분석 시에는 사용되지 않는다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D2627A-7737-2BA5-2D1F-81415F833961}"/>
              </a:ext>
            </a:extLst>
          </p:cNvPr>
          <p:cNvSpPr/>
          <p:nvPr/>
        </p:nvSpPr>
        <p:spPr>
          <a:xfrm>
            <a:off x="973463" y="5867399"/>
            <a:ext cx="5249240" cy="40175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B46EF7-132C-48C8-AB6C-5E9DA8355D79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222703" y="5972843"/>
            <a:ext cx="537336" cy="9543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5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 </a:t>
            </a:r>
            <a:r>
              <a:rPr lang="en-US" altLang="ko-KR" dirty="0"/>
              <a:t>(SJF):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200" dirty="0"/>
              <a:t>커널에서 기본적으로 정의된 </a:t>
            </a:r>
            <a:r>
              <a:rPr lang="en-US" altLang="ko-KR" sz="1200" dirty="0"/>
              <a:t>linked list </a:t>
            </a:r>
            <a:r>
              <a:rPr lang="ko-KR" altLang="en-US" sz="1200" dirty="0"/>
              <a:t>자료구조는</a:t>
            </a:r>
            <a:r>
              <a:rPr lang="en-US" altLang="ko-KR" sz="1200" dirty="0"/>
              <a:t> Round Robin </a:t>
            </a:r>
            <a:r>
              <a:rPr lang="ko-KR" altLang="en-US" sz="1200" dirty="0"/>
              <a:t>알고리즘을 위한 자료 구조이므로 중간 노드의 삭제가 불가능하다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</a:t>
            </a:r>
            <a:r>
              <a:rPr lang="en-US" altLang="ko-KR" sz="1200" dirty="0"/>
              <a:t>SJF </a:t>
            </a:r>
            <a:r>
              <a:rPr lang="ko-KR" altLang="en-US" sz="1200" dirty="0"/>
              <a:t>알고리즘에서는 중간 노드를 선택해 제거할 필요가 있으므로 중간 노드 삭제 시 앞의 노드와 다음 노드를 이어주는 코드를 추가하였다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8FA74-11EA-5A90-3B25-EAFA69E4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387760"/>
            <a:ext cx="4914900" cy="425452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098592-2FC8-F882-79A9-21616DAED62F}"/>
              </a:ext>
            </a:extLst>
          </p:cNvPr>
          <p:cNvSpPr/>
          <p:nvPr/>
        </p:nvSpPr>
        <p:spPr>
          <a:xfrm>
            <a:off x="4330337" y="5594761"/>
            <a:ext cx="2565763" cy="158339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BA7CC-D7CA-CE61-3B4F-F84138C51BE5}"/>
              </a:ext>
            </a:extLst>
          </p:cNvPr>
          <p:cNvSpPr txBox="1"/>
          <p:nvPr/>
        </p:nvSpPr>
        <p:spPr>
          <a:xfrm>
            <a:off x="8543108" y="6396067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List.c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kRemoveList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6235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</a:t>
            </a:r>
            <a:r>
              <a:rPr lang="en-US" altLang="ko-KR" dirty="0"/>
              <a:t> (SJF): Test Task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1. SJF</a:t>
            </a:r>
            <a:r>
              <a:rPr lang="ko-KR" altLang="en-US" sz="1200" dirty="0"/>
              <a:t>가 정확히</a:t>
            </a:r>
            <a:r>
              <a:rPr lang="en-US" altLang="ko-KR" sz="1200" dirty="0"/>
              <a:t> </a:t>
            </a:r>
            <a:r>
              <a:rPr lang="ko-KR" altLang="en-US" sz="1200" dirty="0"/>
              <a:t>실행 시간이 짧은 </a:t>
            </a:r>
            <a:r>
              <a:rPr lang="en-US" altLang="ko-KR" sz="1200" dirty="0"/>
              <a:t>task</a:t>
            </a:r>
            <a:r>
              <a:rPr lang="ko-KR" altLang="en-US" sz="1200" dirty="0"/>
              <a:t>를 먼저 수행하는지 확인하기 위해</a:t>
            </a:r>
            <a:r>
              <a:rPr lang="en-US" altLang="ko-KR" sz="1200" dirty="0"/>
              <a:t>, test</a:t>
            </a:r>
            <a:r>
              <a:rPr lang="ko-KR" altLang="en-US" sz="1200" dirty="0"/>
              <a:t>용 함수를 실행하는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시간을 출력하는 코드를 추가했다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4C1D8-61B1-FC6D-66F8-B7E50C4E5A1C}"/>
              </a:ext>
            </a:extLst>
          </p:cNvPr>
          <p:cNvSpPr txBox="1"/>
          <p:nvPr/>
        </p:nvSpPr>
        <p:spPr>
          <a:xfrm>
            <a:off x="3564840" y="4865766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ConsoleShell.c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kTestTaskSJF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35C4AE-8516-F3B2-E781-445F48A5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567" y="3239414"/>
            <a:ext cx="4954866" cy="16046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DC5680-E8F3-7900-2F04-1C8422DDA77A}"/>
              </a:ext>
            </a:extLst>
          </p:cNvPr>
          <p:cNvSpPr/>
          <p:nvPr/>
        </p:nvSpPr>
        <p:spPr>
          <a:xfrm>
            <a:off x="3853522" y="3513668"/>
            <a:ext cx="4697051" cy="393497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 </a:t>
            </a:r>
            <a:r>
              <a:rPr lang="en-US" altLang="ko-KR" dirty="0"/>
              <a:t>(SJF):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200" dirty="0"/>
              <a:t>해당 </a:t>
            </a:r>
            <a:r>
              <a:rPr lang="en-US" altLang="ko-KR" sz="1200" dirty="0"/>
              <a:t>OS</a:t>
            </a:r>
            <a:r>
              <a:rPr lang="ko-KR" altLang="en-US" sz="1200" dirty="0"/>
              <a:t>에는 </a:t>
            </a:r>
            <a:r>
              <a:rPr lang="en-US" altLang="ko-KR" sz="1200" dirty="0"/>
              <a:t>1ms</a:t>
            </a:r>
            <a:r>
              <a:rPr lang="ko-KR" altLang="en-US" sz="1200" dirty="0"/>
              <a:t>마다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발생하고</a:t>
            </a:r>
            <a:r>
              <a:rPr lang="en-US" altLang="ko-KR" sz="1200" dirty="0"/>
              <a:t>, regular</a:t>
            </a:r>
            <a:r>
              <a:rPr lang="ko-KR" altLang="en-US" sz="1200" dirty="0"/>
              <a:t> </a:t>
            </a:r>
            <a:r>
              <a:rPr lang="en-US" altLang="ko-KR" sz="1200" dirty="0"/>
              <a:t>task</a:t>
            </a:r>
            <a:r>
              <a:rPr lang="ko-KR" altLang="en-US" sz="1200" dirty="0"/>
              <a:t>는 </a:t>
            </a:r>
            <a:r>
              <a:rPr lang="en-US" altLang="ko-KR" sz="1200" dirty="0"/>
              <a:t>5ms</a:t>
            </a:r>
            <a:r>
              <a:rPr lang="ko-KR" altLang="en-US" sz="1200" dirty="0"/>
              <a:t>마다 선점되며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kScheduleInInterrupt</a:t>
            </a:r>
            <a:r>
              <a:rPr lang="en-US" altLang="ko-KR" sz="1200" dirty="0"/>
              <a:t>()</a:t>
            </a:r>
            <a:r>
              <a:rPr lang="ko-KR" altLang="en-US" sz="1200" dirty="0"/>
              <a:t>가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kScheduleInInterrupt</a:t>
            </a:r>
            <a:r>
              <a:rPr lang="en-US" altLang="ko-KR" sz="1200" dirty="0"/>
              <a:t>() </a:t>
            </a:r>
            <a:r>
              <a:rPr lang="ko-KR" altLang="en-US" sz="1200" dirty="0"/>
              <a:t>내에서는 먼저 다음에 실행할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선택하는 </a:t>
            </a: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이 호출된다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 err="1"/>
              <a:t>kGetNextTaskToRun</a:t>
            </a:r>
            <a:r>
              <a:rPr lang="en-US" altLang="ko-KR" sz="1200" dirty="0"/>
              <a:t>()</a:t>
            </a:r>
            <a:r>
              <a:rPr lang="ko-KR" altLang="en-US" sz="1200" dirty="0"/>
              <a:t>에서는 먼저 </a:t>
            </a:r>
            <a:r>
              <a:rPr lang="en-US" altLang="ko-KR" sz="1200" dirty="0"/>
              <a:t>HIGHEST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list</a:t>
            </a:r>
            <a:r>
              <a:rPr lang="ko-KR" altLang="en-US" sz="1200" dirty="0"/>
              <a:t>에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가 있는지 확인하고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없을 경우 </a:t>
            </a:r>
            <a:r>
              <a:rPr lang="en-US" altLang="ko-KR" sz="1200" dirty="0"/>
              <a:t>MEDIUM, LOWEST </a:t>
            </a:r>
            <a:r>
              <a:rPr lang="ko-KR" altLang="en-US" sz="1200" dirty="0"/>
              <a:t>우선순위의 </a:t>
            </a:r>
            <a:r>
              <a:rPr lang="en-US" altLang="ko-KR" sz="1200" dirty="0"/>
              <a:t>task</a:t>
            </a:r>
            <a:r>
              <a:rPr lang="ko-KR" altLang="en-US" sz="1200" dirty="0"/>
              <a:t>가 실행된다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있을 경우 다음을 진행한다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en-US" altLang="ko-KR" sz="1200" dirty="0"/>
              <a:t>SJF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실행 시간이 가장 짧은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선택하므로</a:t>
            </a:r>
            <a:r>
              <a:rPr lang="en-US" altLang="ko-KR" sz="1200" dirty="0"/>
              <a:t>, ready list</a:t>
            </a:r>
            <a:r>
              <a:rPr lang="ko-KR" altLang="en-US" sz="1200" dirty="0"/>
              <a:t>에서 실행 시간이 가장 짧은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찾는다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AA4326-DD81-99F3-2324-4CB79113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93" y="4313668"/>
            <a:ext cx="2248193" cy="15686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0EDE0C-184D-96A4-4A61-25EF44AD6736}"/>
              </a:ext>
            </a:extLst>
          </p:cNvPr>
          <p:cNvSpPr/>
          <p:nvPr/>
        </p:nvSpPr>
        <p:spPr>
          <a:xfrm>
            <a:off x="975361" y="5135880"/>
            <a:ext cx="2029726" cy="1588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2C1C80-61B2-3DB5-9ACA-593075C7F3DE}"/>
              </a:ext>
            </a:extLst>
          </p:cNvPr>
          <p:cNvSpPr/>
          <p:nvPr/>
        </p:nvSpPr>
        <p:spPr>
          <a:xfrm>
            <a:off x="5199551" y="3879428"/>
            <a:ext cx="4922616" cy="69257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8A469-3706-D3B0-94D0-FD73C94D5868}"/>
              </a:ext>
            </a:extLst>
          </p:cNvPr>
          <p:cNvSpPr txBox="1"/>
          <p:nvPr/>
        </p:nvSpPr>
        <p:spPr>
          <a:xfrm>
            <a:off x="675774" y="4072338"/>
            <a:ext cx="195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D5475-309E-B20F-4436-80F4AC60736F}"/>
              </a:ext>
            </a:extLst>
          </p:cNvPr>
          <p:cNvSpPr txBox="1"/>
          <p:nvPr/>
        </p:nvSpPr>
        <p:spPr>
          <a:xfrm>
            <a:off x="10312615" y="3104137"/>
            <a:ext cx="187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kGetNextTaskToRun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EC4AA-696D-FE5B-1429-B0798E77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84" y="3362185"/>
            <a:ext cx="8995289" cy="281477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415148-3B03-F09F-8E5B-26188575C78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05087" y="3587848"/>
            <a:ext cx="271513" cy="1627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D52F5E-5C08-DB40-703E-BEEED6F47146}"/>
              </a:ext>
            </a:extLst>
          </p:cNvPr>
          <p:cNvSpPr/>
          <p:nvPr/>
        </p:nvSpPr>
        <p:spPr>
          <a:xfrm>
            <a:off x="3573781" y="4838700"/>
            <a:ext cx="8491192" cy="86868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1601-6A8B-1D5F-B7CB-290B9E6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200" dirty="0"/>
              <a:t>선택된 </a:t>
            </a:r>
            <a:r>
              <a:rPr lang="en-US" altLang="ko-KR" sz="1200" dirty="0"/>
              <a:t>task</a:t>
            </a:r>
            <a:r>
              <a:rPr lang="ko-KR" altLang="en-US" sz="1200" dirty="0"/>
              <a:t>가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인 경우 현재 시점에서 </a:t>
            </a:r>
            <a:r>
              <a:rPr lang="en-US" altLang="ko-KR" sz="1200" dirty="0"/>
              <a:t>ready list</a:t>
            </a:r>
            <a:r>
              <a:rPr lang="ko-KR" altLang="en-US" sz="1200" dirty="0"/>
              <a:t>에 삽입된 시점의 차를 구해 총 대기 시간을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값을 </a:t>
            </a:r>
            <a:r>
              <a:rPr lang="en-US" altLang="ko-KR" sz="1200" dirty="0"/>
              <a:t>TCB</a:t>
            </a:r>
            <a:r>
              <a:rPr lang="ko-KR" altLang="en-US" sz="1200" dirty="0"/>
              <a:t>에 다시 저장한다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스케줄러 구조체에 기존에 실행하던</a:t>
            </a:r>
            <a:r>
              <a:rPr lang="en-US" altLang="ko-KR" sz="1200" dirty="0"/>
              <a:t>(</a:t>
            </a:r>
            <a:r>
              <a:rPr lang="ko-KR" altLang="en-US" sz="1200" dirty="0"/>
              <a:t>선점될</a:t>
            </a:r>
            <a:r>
              <a:rPr lang="en-US" altLang="ko-KR" sz="1200" dirty="0"/>
              <a:t>) task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pstRunningTask</a:t>
            </a:r>
            <a:r>
              <a:rPr lang="ko-KR" altLang="en-US" sz="1200" dirty="0"/>
              <a:t>에 저장하고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선점할 </a:t>
            </a:r>
            <a:r>
              <a:rPr lang="en-US" altLang="ko-KR" sz="1200" dirty="0"/>
              <a:t>task</a:t>
            </a:r>
            <a:r>
              <a:rPr lang="ko-KR" altLang="en-US" sz="1200" dirty="0"/>
              <a:t>로 업데이트한다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en-US" altLang="ko-KR" sz="1200" dirty="0"/>
              <a:t>SJF</a:t>
            </a:r>
            <a:r>
              <a:rPr lang="ko-KR" altLang="en-US" sz="1200" dirty="0"/>
              <a:t>에서 선점된 </a:t>
            </a:r>
            <a:r>
              <a:rPr lang="en-US" altLang="ko-KR" sz="1200" dirty="0"/>
              <a:t>task</a:t>
            </a:r>
            <a:r>
              <a:rPr lang="ko-KR" altLang="en-US" sz="1200" dirty="0"/>
              <a:t>는 종료 대상이므로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시점에서 </a:t>
            </a:r>
            <a:r>
              <a:rPr lang="en-US" altLang="ko-KR" sz="1200" dirty="0"/>
              <a:t>TSC</a:t>
            </a:r>
            <a:r>
              <a:rPr lang="ko-KR" altLang="en-US" sz="1200" dirty="0"/>
              <a:t>를 구하고 </a:t>
            </a:r>
            <a:r>
              <a:rPr lang="en-US" altLang="ko-KR" sz="1200" dirty="0"/>
              <a:t>turnaround time</a:t>
            </a:r>
            <a:r>
              <a:rPr lang="ko-KR" altLang="en-US" sz="1200" dirty="0"/>
              <a:t>과 </a:t>
            </a:r>
            <a:r>
              <a:rPr lang="en-US" altLang="ko-KR" sz="1200" dirty="0"/>
              <a:t>total waiting time</a:t>
            </a:r>
            <a:r>
              <a:rPr lang="ko-KR" altLang="en-US" sz="1200" dirty="0"/>
              <a:t>을 구한다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종료되는 </a:t>
            </a:r>
            <a:r>
              <a:rPr lang="en-US" altLang="ko-KR" sz="1200" dirty="0"/>
              <a:t>test task</a:t>
            </a:r>
            <a:r>
              <a:rPr lang="ko-KR" altLang="en-US" sz="1200" dirty="0"/>
              <a:t>의 </a:t>
            </a:r>
            <a:r>
              <a:rPr lang="en-US" altLang="ko-KR" sz="1200" dirty="0"/>
              <a:t>arrival time, end time, turnaround time waiting time</a:t>
            </a:r>
            <a:r>
              <a:rPr lang="ko-KR" altLang="en-US" sz="1200" dirty="0"/>
              <a:t>를 출력하며</a:t>
            </a:r>
            <a:r>
              <a:rPr lang="en-US" altLang="ko-KR" sz="1200" dirty="0"/>
              <a:t>, termination list</a:t>
            </a:r>
            <a:r>
              <a:rPr lang="ko-KR" altLang="en-US" sz="1200" dirty="0"/>
              <a:t>에 추가한다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스케줄러가 허용하는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시간을 선점하는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의 실행 시간으로 업데이트한다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5"/>
            </a:pPr>
            <a:endParaRPr lang="en-US" altLang="ko-KR" sz="1200" dirty="0"/>
          </a:p>
          <a:p>
            <a:pPr>
              <a:buFont typeface="+mj-lt"/>
              <a:buAutoNum type="arabicPeriod" startAt="5"/>
            </a:pPr>
            <a:r>
              <a:rPr lang="ko-KR" altLang="en-US" sz="1200" dirty="0"/>
              <a:t>새롭게 실행하는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는 </a:t>
            </a:r>
            <a:r>
              <a:rPr lang="en-US" altLang="ko-KR" sz="1200" dirty="0"/>
              <a:t>1ms</a:t>
            </a:r>
            <a:r>
              <a:rPr lang="ko-KR" altLang="en-US" sz="1200" dirty="0"/>
              <a:t>간격으로 </a:t>
            </a:r>
            <a:r>
              <a:rPr lang="en-US" altLang="ko-KR" sz="1200" dirty="0"/>
              <a:t>timer interrupt</a:t>
            </a:r>
            <a:r>
              <a:rPr lang="ko-KR" altLang="en-US" sz="1200" dirty="0"/>
              <a:t>가 발생할 때마다 </a:t>
            </a:r>
            <a:r>
              <a:rPr lang="en-US" altLang="ko-KR" sz="1200" dirty="0"/>
              <a:t>task</a:t>
            </a:r>
            <a:r>
              <a:rPr lang="ko-KR" altLang="en-US" sz="1200" dirty="0"/>
              <a:t> 실행 시간을 줄이며</a:t>
            </a:r>
            <a:r>
              <a:rPr lang="en-US" altLang="ko-KR" sz="1200" dirty="0"/>
              <a:t>, </a:t>
            </a:r>
            <a:r>
              <a:rPr lang="ko-KR" altLang="en-US" sz="1200" dirty="0"/>
              <a:t>남은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되었을 경우에는 선점된다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713764-7E9B-1BF5-010E-D79FEE7F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259" y="3650294"/>
            <a:ext cx="4676141" cy="1211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B722A4-49D5-EEA9-5F4C-AEFDFBD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구현사항 </a:t>
            </a:r>
            <a:r>
              <a:rPr lang="en-US" altLang="ko-KR" dirty="0"/>
              <a:t>(SJF):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073D5-289B-D4DB-148C-A7C60D24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9" y="2906535"/>
            <a:ext cx="3034126" cy="4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4FF9A-2005-CC3D-9025-516E93285431}"/>
              </a:ext>
            </a:extLst>
          </p:cNvPr>
          <p:cNvSpPr txBox="1"/>
          <p:nvPr/>
        </p:nvSpPr>
        <p:spPr>
          <a:xfrm>
            <a:off x="3990436" y="2373869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136305-A2FE-6609-ED76-E1AFC768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5137493"/>
            <a:ext cx="3278281" cy="3234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7789B9-751F-971B-7A3B-9AC04A3D948B}"/>
              </a:ext>
            </a:extLst>
          </p:cNvPr>
          <p:cNvSpPr txBox="1"/>
          <p:nvPr/>
        </p:nvSpPr>
        <p:spPr>
          <a:xfrm>
            <a:off x="4164741" y="5282708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EA1757-47FA-D9DF-C874-824B58E58465}"/>
              </a:ext>
            </a:extLst>
          </p:cNvPr>
          <p:cNvSpPr/>
          <p:nvPr/>
        </p:nvSpPr>
        <p:spPr>
          <a:xfrm>
            <a:off x="937259" y="3897650"/>
            <a:ext cx="4676141" cy="85011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5C98B-9B3D-166D-5867-7A3954C64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699" y="2031495"/>
            <a:ext cx="3102416" cy="539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7C9A-7379-FC31-37D6-FCA8988D8B0C}"/>
              </a:ext>
            </a:extLst>
          </p:cNvPr>
          <p:cNvSpPr txBox="1"/>
          <p:nvPr/>
        </p:nvSpPr>
        <p:spPr>
          <a:xfrm>
            <a:off x="3920586" y="3104866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6D113-B9F1-F5BD-ECEE-6F5E220BCB15}"/>
              </a:ext>
            </a:extLst>
          </p:cNvPr>
          <p:cNvSpPr txBox="1"/>
          <p:nvPr/>
        </p:nvSpPr>
        <p:spPr>
          <a:xfrm>
            <a:off x="5561741" y="4678815"/>
            <a:ext cx="185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Task.c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784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D957-BC11-0A89-C6DE-373509A5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실행 결과 </a:t>
            </a:r>
            <a:r>
              <a:rPr lang="en-US" altLang="ko-KR" dirty="0"/>
              <a:t>(FCFS)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2C09F-9152-EB3F-AD6C-915B40238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speed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B0E03F-A9FE-B688-2FBC-CF2BE5718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5022"/>
            <a:ext cx="5157787" cy="32646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1EC37-95DD-F81A-8A73-A2DA66B35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Test 50ms 40ms 70ms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393961-1388-8C93-4C31-C733989EE3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706983"/>
            <a:ext cx="5183188" cy="3280771"/>
          </a:xfrm>
        </p:spPr>
      </p:pic>
    </p:spTree>
    <p:extLst>
      <p:ext uri="{BB962C8B-B14F-4D97-AF65-F5344CB8AC3E}">
        <p14:creationId xmlns:p14="http://schemas.microsoft.com/office/powerpoint/2010/main" val="334478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D957-BC11-0A89-C6DE-373509A5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실행 결과</a:t>
            </a:r>
            <a:r>
              <a:rPr lang="en-US" altLang="ko-KR" dirty="0"/>
              <a:t> (RR)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2C09F-9152-EB3F-AD6C-915B40238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speed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B0E03F-A9FE-B688-2FBC-CF2BE5718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715022"/>
            <a:ext cx="5157787" cy="32646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1EC37-95DD-F81A-8A73-A2DA66B35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Test 7ms 11ms 4ms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393961-1388-8C93-4C31-C733989EE3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706983"/>
            <a:ext cx="5183188" cy="3280771"/>
          </a:xfrm>
        </p:spPr>
      </p:pic>
    </p:spTree>
    <p:extLst>
      <p:ext uri="{BB962C8B-B14F-4D97-AF65-F5344CB8AC3E}">
        <p14:creationId xmlns:p14="http://schemas.microsoft.com/office/powerpoint/2010/main" val="68164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0370FB8-6226-4610-0D9D-D176454B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03" y="3351371"/>
            <a:ext cx="2480076" cy="34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CPU </a:t>
            </a:r>
            <a:r>
              <a:rPr lang="ko-KR" altLang="en-US" dirty="0"/>
              <a:t>스케줄링의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만약 한 프로세스가 프로세서를 계속 점유하면 상당히 불편할 것이다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워드 문서를 작성하는 동안 유튜브에서 음악을 감상할 수도 없을 것이며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웹서핑을 할 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이상의 웹사이트에 방문할 수도 없다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그렇게 때문에 </a:t>
            </a:r>
            <a:r>
              <a:rPr lang="ko-KR" altLang="en-US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여러 개의 프로세스가 번갈아 실행되는 </a:t>
            </a:r>
            <a:r>
              <a:rPr lang="ko-KR" altLang="en-US" sz="1200" b="1" u="sng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멀티태스킹은</a:t>
            </a:r>
            <a:r>
              <a:rPr lang="ko-KR" altLang="en-US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필수적이다</a:t>
            </a:r>
            <a:r>
              <a:rPr lang="en-US" altLang="ko-KR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대부분의 프로세스는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I/O bound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그러나 만약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bound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계속 차지하면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필요한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I/O bound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오랫동안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기다리게 되며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사용자와 상호작용하는 응답 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(response time)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느려질 것이다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따라서 </a:t>
            </a:r>
            <a:r>
              <a:rPr lang="ko-KR" altLang="en-US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 프로세스에게 </a:t>
            </a:r>
            <a:r>
              <a:rPr lang="en-US" altLang="ko-KR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사용할 기회를 적절히 분배해야 한다</a:t>
            </a:r>
            <a:r>
              <a:rPr lang="en-US" altLang="ko-KR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그렇다면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대기 중인 여러 개의 프로세스 중에서 어떠한 프로세스를 먼저 실행시키고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뒤에는 어떤 프로세스를 실행시켜야 할까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해답을 제공하는 것이 바로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CPU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스케줄링은 그 스케줄러 내부의 알고리즘에 따라 어떤 프로세스를 실행시킬지에 대한 다양한 답을 제시한다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77AEAB-D6D7-3291-AA13-5E3FA45E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95" y="3916218"/>
            <a:ext cx="3745696" cy="25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32FD5-1D6C-D11D-3242-58A490F540B0}"/>
              </a:ext>
            </a:extLst>
          </p:cNvPr>
          <p:cNvSpPr txBox="1"/>
          <p:nvPr/>
        </p:nvSpPr>
        <p:spPr>
          <a:xfrm>
            <a:off x="6360695" y="6498891"/>
            <a:ext cx="5648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 Source: Abraham </a:t>
            </a:r>
            <a:r>
              <a:rPr lang="en-US" altLang="ko-KR" sz="1200" i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Silberschatz</a:t>
            </a:r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Operating System Concepts 10th edition</a:t>
            </a:r>
            <a:endParaRPr lang="ko-KR" altLang="en-US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098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D957-BC11-0A89-C6DE-373509A5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실행 결과</a:t>
            </a:r>
            <a:r>
              <a:rPr lang="en-US" altLang="ko-KR" dirty="0"/>
              <a:t> (SJF)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2C09F-9152-EB3F-AD6C-915B40238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speed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B0E03F-A9FE-B688-2FBC-CF2BE5718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715022"/>
            <a:ext cx="5157787" cy="32646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1EC37-95DD-F81A-8A73-A2DA66B35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Test 50ms 40ms 70ms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393961-1388-8C93-4C31-C733989EE3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706983"/>
            <a:ext cx="5183188" cy="3280771"/>
          </a:xfrm>
        </p:spPr>
      </p:pic>
    </p:spTree>
    <p:extLst>
      <p:ext uri="{BB962C8B-B14F-4D97-AF65-F5344CB8AC3E}">
        <p14:creationId xmlns:p14="http://schemas.microsoft.com/office/powerpoint/2010/main" val="90759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1">
              <a:lnSpc>
                <a:spcPct val="10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프로세스를 실행하며 각 실행 시간은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500ms, 720ms, 350ms, 800ms, 100ms, 200ms, 650ms, 150ms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프로그램에서 출력하는 측정 값은 다음과 같다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값들을 이용하여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 Waiting Time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 Turnaround Time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구하여 각 알고리즘의 성능을 비교 및 분석했다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A: Arrival Time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task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처음으로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 queue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들어간 시점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(timestamp counter)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E: End Time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termination queue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들어간 시점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(timestamp counter)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T: Turnaround Time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arrival time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time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걸린 시간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(microseconds)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W: task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ready queue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기다린 시간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(microseconds)</a:t>
            </a:r>
          </a:p>
        </p:txBody>
      </p:sp>
    </p:spTree>
    <p:extLst>
      <p:ext uri="{BB962C8B-B14F-4D97-AF65-F5344CB8AC3E}">
        <p14:creationId xmlns:p14="http://schemas.microsoft.com/office/powerpoint/2010/main" val="3067264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36B6-D028-3DCC-7603-32DE953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: FCFS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r>
                  <a:rPr lang="en-US" altLang="ko-KR" sz="1900" b="1" dirty="0"/>
                  <a:t>Average Turnaround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504234+1222908+1572548+2371179+2470745+2670455+3319655+3469481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2200150.625us = </a:t>
                </a:r>
                <a:r>
                  <a:rPr lang="en-US" altLang="ko-KR" sz="1900" b="1" dirty="0"/>
                  <a:t>2200.150625ms</a:t>
                </a:r>
              </a:p>
              <a:p>
                <a:endParaRPr lang="en-US" altLang="ko-KR" sz="1800" b="1" dirty="0"/>
              </a:p>
              <a:p>
                <a:r>
                  <a:rPr lang="en-US" altLang="ko-KR" sz="1900" b="1" dirty="0"/>
                  <a:t>Average Waiting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4577+504234+12229007+1572547+2371179+2470744+2670454+3319654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1767037us = </a:t>
                </a:r>
                <a:r>
                  <a:rPr lang="en-US" altLang="ko-KR" sz="1900" b="1" dirty="0"/>
                  <a:t>1767.037ms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  <a:blipFill>
                <a:blip r:embed="rId2"/>
                <a:stretch>
                  <a:fillRect r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90B740-604A-0AC3-4A2B-C2F66991F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61411"/>
            <a:ext cx="5181600" cy="32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3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36B6-D028-3DCC-7603-32DE953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: RR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r>
                  <a:rPr lang="en-US" altLang="ko-KR" sz="1900" b="1" dirty="0"/>
                  <a:t>Average Turnaround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796596+1164298+1459902+220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361+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2804155+3267988+3403792+3488397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2324061.125us = </a:t>
                </a:r>
                <a:r>
                  <a:rPr lang="en-US" altLang="ko-KR" sz="1900" b="1" dirty="0"/>
                  <a:t>2324.061125ms</a:t>
                </a:r>
              </a:p>
              <a:p>
                <a:endParaRPr lang="en-US" altLang="ko-KR" sz="1800" b="1" dirty="0"/>
              </a:p>
              <a:p>
                <a:r>
                  <a:rPr lang="en-US" altLang="ko-KR" sz="1900" b="1" dirty="0"/>
                  <a:t>Average Waiting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691061+1013486+1259421+1860216+2301654+2613011+2679386+2690105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1888542.5 us = </a:t>
                </a:r>
                <a:r>
                  <a:rPr lang="en-US" altLang="ko-KR" sz="1900" b="1" dirty="0"/>
                  <a:t>1888.5425ms</a:t>
                </a: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  <a:blipFill>
                <a:blip r:embed="rId2"/>
                <a:stretch>
                  <a:fillRect r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90B740-604A-0AC3-4A2B-C2F66991F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61411"/>
            <a:ext cx="5181600" cy="32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6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36B6-D028-3DCC-7603-32DE953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: SJF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r>
                  <a:rPr lang="en-US" altLang="ko-KR" sz="1900" b="1" dirty="0"/>
                  <a:t>Average Turnaround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102788+252289+452059+801421+1300598+1949955+2668607+3467235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1374369us = </a:t>
                </a:r>
                <a:r>
                  <a:rPr lang="en-US" altLang="ko-KR" sz="1900" b="1" dirty="0"/>
                  <a:t>1374.369ms</a:t>
                </a:r>
              </a:p>
              <a:p>
                <a:endParaRPr lang="en-US" altLang="ko-KR" sz="1800" b="1" dirty="0"/>
              </a:p>
              <a:p>
                <a:r>
                  <a:rPr lang="en-US" altLang="ko-KR" sz="1900" b="1" dirty="0"/>
                  <a:t>Average Waiting time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2978+102786+252290+452060+801422+1300594+1949957+2668606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altLang="ko-KR" sz="1500" dirty="0"/>
                </a:br>
                <a14:m>
                  <m:oMath xmlns:m="http://schemas.openxmlformats.org/officeDocument/2006/math">
                    <m:r>
                      <a:rPr lang="en-US" altLang="ko-KR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900" dirty="0"/>
                  <a:t> 941336.625us = </a:t>
                </a:r>
                <a:r>
                  <a:rPr lang="en-US" altLang="ko-KR" sz="1900" b="1" dirty="0"/>
                  <a:t>941.336625ms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5BF3B1-108D-2217-0877-F0D8353D9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82821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290B740-604A-0AC3-4A2B-C2F66991F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411"/>
            <a:ext cx="5181600" cy="32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2B69E-CF78-3779-F12F-33B89721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ED16E7-330E-E3EE-201D-F1ED15B0A8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6417999"/>
              </p:ext>
            </p:extLst>
          </p:nvPr>
        </p:nvGraphicFramePr>
        <p:xfrm>
          <a:off x="854257" y="4001294"/>
          <a:ext cx="5181600" cy="2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9769053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143460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606849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5976126"/>
                    </a:ext>
                  </a:extLst>
                </a:gridCol>
              </a:tblGrid>
              <a:tr h="81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SJF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52969"/>
                  </a:ext>
                </a:extLst>
              </a:tr>
              <a:tr h="81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Average Waiting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Time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1767.037ms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1888.5425ms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941.336625ms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37617"/>
                  </a:ext>
                </a:extLst>
              </a:tr>
              <a:tr h="81504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2200.150625ms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2324.061125ms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1374.369ms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85980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DAAE4-E2B5-9D79-1D35-D271F9A3F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표를 보면 </a:t>
            </a:r>
            <a:r>
              <a:rPr lang="en-US" altLang="ko-KR" sz="1200" dirty="0"/>
              <a:t>SJF </a:t>
            </a:r>
            <a:r>
              <a:rPr lang="ko-KR" altLang="en-US" sz="1200" dirty="0"/>
              <a:t>알고리즘의 </a:t>
            </a:r>
            <a:r>
              <a:rPr lang="en-US" altLang="ko-KR" sz="1200" dirty="0"/>
              <a:t>turnaround time</a:t>
            </a:r>
            <a:r>
              <a:rPr lang="ko-KR" altLang="en-US" sz="1200" dirty="0"/>
              <a:t>과 </a:t>
            </a:r>
            <a:r>
              <a:rPr lang="en-US" altLang="ko-KR" sz="1200" dirty="0"/>
              <a:t>waiting time</a:t>
            </a:r>
            <a:r>
              <a:rPr lang="ko-KR" altLang="en-US" sz="1200" dirty="0"/>
              <a:t>이 다른 알고리즘에 비해 압도적으로 짧다</a:t>
            </a:r>
            <a:r>
              <a:rPr lang="en-US" altLang="ko-KR" sz="1200" dirty="0"/>
              <a:t>. </a:t>
            </a:r>
            <a:r>
              <a:rPr lang="ko-KR" altLang="en-US" sz="1200" dirty="0"/>
              <a:t>가장 짧은 시간이 걸리는 프로세스부터 실행시키기 때문인데</a:t>
            </a:r>
            <a:r>
              <a:rPr lang="en-US" altLang="ko-KR" sz="1200" dirty="0"/>
              <a:t>, </a:t>
            </a:r>
            <a:r>
              <a:rPr lang="ko-KR" altLang="en-US" sz="1200" dirty="0"/>
              <a:t>그렇다면 프로세스가 실행되는데 걸리는 시간을 어떻게 알 수 있을까</a:t>
            </a:r>
            <a:r>
              <a:rPr lang="en-US" altLang="ko-KR" sz="1200" dirty="0"/>
              <a:t>? </a:t>
            </a:r>
            <a:r>
              <a:rPr lang="ko-KR" altLang="en-US" sz="1200" dirty="0"/>
              <a:t>미래를 정확히 예측하는 것을 불가능하기 때문에 과거에는 어떠한 프로세스가 종료되기까지 얼마나 걸렸는지를 참조하여</a:t>
            </a:r>
            <a:r>
              <a:rPr lang="en-US" altLang="ko-KR" sz="1200" dirty="0"/>
              <a:t>, </a:t>
            </a:r>
            <a:r>
              <a:rPr lang="ko-KR" altLang="en-US" sz="1200" dirty="0"/>
              <a:t>프로세스의 소요시간을 예측한다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pic>
        <p:nvPicPr>
          <p:cNvPr id="6" name="그림 5" descr="operating-systems/5.cpu.scheduling.md at master · selbyk/operating-systems  · GitHub">
            <a:extLst>
              <a:ext uri="{FF2B5EF4-FFF2-40B4-BE49-F238E27FC236}">
                <a16:creationId xmlns:a16="http://schemas.microsoft.com/office/drawing/2014/main" id="{71DD88CC-6D72-F076-7D65-BE5770801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87" y="3522617"/>
            <a:ext cx="3848100" cy="1188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DF98BD97-E646-2ADA-F1AD-9DDBD277E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88161"/>
              </p:ext>
            </p:extLst>
          </p:nvPr>
        </p:nvGraphicFramePr>
        <p:xfrm>
          <a:off x="838199" y="1456632"/>
          <a:ext cx="5181599" cy="2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16">
                  <a:extLst>
                    <a:ext uri="{9D8B030D-6E8A-4147-A177-3AD203B41FA5}">
                      <a16:colId xmlns:a16="http://schemas.microsoft.com/office/drawing/2014/main" val="1976905322"/>
                    </a:ext>
                  </a:extLst>
                </a:gridCol>
                <a:gridCol w="1228316">
                  <a:extLst>
                    <a:ext uri="{9D8B030D-6E8A-4147-A177-3AD203B41FA5}">
                      <a16:colId xmlns:a16="http://schemas.microsoft.com/office/drawing/2014/main" val="4214346026"/>
                    </a:ext>
                  </a:extLst>
                </a:gridCol>
                <a:gridCol w="1496651">
                  <a:extLst>
                    <a:ext uri="{9D8B030D-6E8A-4147-A177-3AD203B41FA5}">
                      <a16:colId xmlns:a16="http://schemas.microsoft.com/office/drawing/2014/main" val="1360684939"/>
                    </a:ext>
                  </a:extLst>
                </a:gridCol>
                <a:gridCol w="1228316">
                  <a:extLst>
                    <a:ext uri="{9D8B030D-6E8A-4147-A177-3AD203B41FA5}">
                      <a16:colId xmlns:a16="http://schemas.microsoft.com/office/drawing/2014/main" val="3785976126"/>
                    </a:ext>
                  </a:extLst>
                </a:gridCol>
              </a:tblGrid>
              <a:tr h="815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예상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FCFS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RR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SJF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52969"/>
                  </a:ext>
                </a:extLst>
              </a:tr>
              <a:tr h="815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Waiting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1873.125ms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940ms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37617"/>
                  </a:ext>
                </a:extLst>
              </a:tr>
              <a:tr h="815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2198.75ms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2306.875ms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1373.75ms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8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87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E7B49C5-EC73-E29C-FC93-E8CEC931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E1922C-9C1B-0CD2-3C3D-F5EE4099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실제로 실험 결과는 이론 값과 유사하게 나왔으나</a:t>
            </a:r>
            <a:r>
              <a:rPr lang="en-US" altLang="ko-KR" sz="1200" dirty="0"/>
              <a:t>, Round Robin</a:t>
            </a:r>
            <a:r>
              <a:rPr lang="ko-KR" altLang="en-US" sz="1200" dirty="0"/>
              <a:t>의 결과는 다른 알고리즘들과 달리 차이가 더 컸다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이유는 </a:t>
            </a:r>
            <a:r>
              <a:rPr lang="en-US" altLang="ko-KR" sz="1200" dirty="0"/>
              <a:t>RR </a:t>
            </a:r>
            <a:r>
              <a:rPr lang="ko-KR" altLang="en-US" sz="1200" dirty="0"/>
              <a:t>알고리즘 사용시 빈번히 발생하는 </a:t>
            </a:r>
            <a:r>
              <a:rPr lang="en-US" altLang="ko-KR" sz="1200" dirty="0"/>
              <a:t>Context Switching</a:t>
            </a:r>
            <a:r>
              <a:rPr lang="ko-KR" altLang="en-US" sz="1200" dirty="0"/>
              <a:t>의 </a:t>
            </a:r>
            <a:r>
              <a:rPr lang="en-US" altLang="ko-KR" sz="1200" dirty="0"/>
              <a:t>overhead</a:t>
            </a:r>
            <a:r>
              <a:rPr lang="ko-KR" altLang="en-US" sz="1200" dirty="0"/>
              <a:t>가 축적되어 나타나는 결과이다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점을 고려하면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3ms ~ 15ms</a:t>
            </a:r>
            <a:r>
              <a:rPr lang="ko-KR" altLang="en-US" sz="1200" dirty="0"/>
              <a:t>정도 오차의 결과가 나왔다는 것은 알고리즘이 정확히 구현되었음을 알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구현 과정에서 아래와 같은 문제점이 발생했다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이번 프로젝트에 사용된 커널 코드는 도서 </a:t>
            </a:r>
            <a:r>
              <a:rPr lang="en-US" altLang="ko-KR" sz="1200" dirty="0"/>
              <a:t>&lt;64</a:t>
            </a:r>
            <a:r>
              <a:rPr lang="ko-KR" altLang="en-US" sz="1200" dirty="0"/>
              <a:t>비트 멀티코어 </a:t>
            </a:r>
            <a:r>
              <a:rPr lang="en-US" altLang="ko-KR" sz="1200" dirty="0"/>
              <a:t>OS</a:t>
            </a:r>
            <a:r>
              <a:rPr lang="ko-KR" altLang="en-US" sz="1200" dirty="0"/>
              <a:t> 원리와 구조</a:t>
            </a:r>
            <a:r>
              <a:rPr lang="en-US" altLang="ko-KR" sz="1200" dirty="0"/>
              <a:t>&gt;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MINT64 OS</a:t>
            </a:r>
            <a:r>
              <a:rPr lang="ko-KR" altLang="en-US" sz="1200" dirty="0"/>
              <a:t>를 이용하였다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도서에서 진행하는 실습 환경이 매우 오래되었고</a:t>
            </a:r>
            <a:r>
              <a:rPr lang="en-US" altLang="ko-KR" sz="1200" dirty="0"/>
              <a:t> </a:t>
            </a:r>
            <a:r>
              <a:rPr lang="ko-KR" altLang="en-US" sz="1200" dirty="0"/>
              <a:t>기술된 코드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ImageMaker</a:t>
            </a:r>
            <a:r>
              <a:rPr lang="en-US" altLang="ko-KR" sz="1200" dirty="0"/>
              <a:t>)</a:t>
            </a:r>
            <a:r>
              <a:rPr lang="ko-KR" altLang="en-US" sz="1200" dirty="0"/>
              <a:t>도 정상적으로 동작하지 않아 커널 빌드조차 어려웠다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해당 </a:t>
            </a:r>
            <a:r>
              <a:rPr lang="en-US" altLang="ko-KR" sz="1200" dirty="0"/>
              <a:t>OS </a:t>
            </a:r>
            <a:r>
              <a:rPr lang="ko-KR" altLang="en-US" sz="1200" dirty="0"/>
              <a:t>커널을 같이 공부하는 커뮤니티에서 배포된 리눅스용 </a:t>
            </a:r>
            <a:r>
              <a:rPr lang="en-US" altLang="ko-KR" sz="1200" dirty="0" err="1"/>
              <a:t>ImageMaker</a:t>
            </a:r>
            <a:r>
              <a:rPr lang="en-US" altLang="ko-KR" sz="1200" dirty="0"/>
              <a:t> </a:t>
            </a:r>
            <a:r>
              <a:rPr lang="ko-KR" altLang="en-US" sz="1200" dirty="0"/>
              <a:t>코드를 이용하여 리눅스 환경</a:t>
            </a:r>
            <a:r>
              <a:rPr lang="en-US" altLang="ko-KR" sz="1200" dirty="0"/>
              <a:t>(Ubuntu 22.04)</a:t>
            </a:r>
            <a:r>
              <a:rPr lang="ko-KR" altLang="en-US" sz="1200" dirty="0"/>
              <a:t>에서 빌드하였다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makefile</a:t>
            </a:r>
            <a:r>
              <a:rPr lang="en-US" altLang="ko-KR" sz="1200" dirty="0"/>
              <a:t> </a:t>
            </a:r>
            <a:r>
              <a:rPr lang="ko-KR" altLang="en-US" sz="1200" dirty="0"/>
              <a:t>또한 </a:t>
            </a:r>
            <a:r>
              <a:rPr lang="en-US" altLang="ko-KR" sz="1200" dirty="0"/>
              <a:t>Cygwin </a:t>
            </a:r>
            <a:r>
              <a:rPr lang="ko-KR" altLang="en-US" sz="1200" dirty="0"/>
              <a:t>크로스 컴파일 환경으로 작성되어 있어 리눅스 환경에서 동작하도록 수정하였다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크로스 컴파일 환경을 별도로 구축하지 않고 리눅스 가상머신에서 빌드했고</a:t>
            </a:r>
            <a:r>
              <a:rPr lang="en-US" altLang="ko-KR" sz="1200" dirty="0"/>
              <a:t>, </a:t>
            </a:r>
            <a:r>
              <a:rPr lang="ko-KR" altLang="en-US" sz="1200" dirty="0"/>
              <a:t>빌드한 이미지는 </a:t>
            </a:r>
            <a:r>
              <a:rPr lang="en-US" altLang="ko-KR" sz="1200" dirty="0" err="1"/>
              <a:t>scp</a:t>
            </a:r>
            <a:r>
              <a:rPr lang="ko-KR" altLang="en-US" sz="1200" dirty="0"/>
              <a:t>로 호스트</a:t>
            </a:r>
            <a:r>
              <a:rPr lang="en-US" altLang="ko-KR" sz="1200" dirty="0"/>
              <a:t>(Windows)</a:t>
            </a:r>
            <a:r>
              <a:rPr lang="ko-KR" altLang="en-US" sz="1200" dirty="0"/>
              <a:t>로 옮긴 후 가상 머신</a:t>
            </a:r>
            <a:r>
              <a:rPr lang="en-US" altLang="ko-KR" sz="1200" dirty="0"/>
              <a:t>(VMware)</a:t>
            </a:r>
            <a:r>
              <a:rPr lang="ko-KR" altLang="en-US" sz="1200" dirty="0"/>
              <a:t>에서 부팅했다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커널에서 지원하는 </a:t>
            </a:r>
            <a:r>
              <a:rPr lang="en-US" altLang="ko-KR" sz="1200" dirty="0"/>
              <a:t>TSC</a:t>
            </a:r>
            <a:r>
              <a:rPr lang="ko-KR" altLang="en-US" sz="1200" dirty="0"/>
              <a:t> 값을 읽는 어셈블리 함수 </a:t>
            </a:r>
            <a:r>
              <a:rPr lang="en-US" altLang="ko-KR" sz="1200" dirty="0" err="1"/>
              <a:t>kReadTSC</a:t>
            </a:r>
            <a:r>
              <a:rPr lang="en-US" altLang="ko-KR" sz="1200" dirty="0"/>
              <a:t>()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ConsoleShell.c</a:t>
            </a:r>
            <a:r>
              <a:rPr lang="en-US" altLang="ko-KR" sz="1200" dirty="0"/>
              <a:t> </a:t>
            </a:r>
            <a:r>
              <a:rPr lang="ko-KR" altLang="en-US" sz="1200" dirty="0"/>
              <a:t>내에서 호출되면 정상적으로 동작하지만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Task.c</a:t>
            </a:r>
            <a:r>
              <a:rPr lang="en-US" altLang="ko-KR" sz="1200" dirty="0"/>
              <a:t> </a:t>
            </a:r>
            <a:r>
              <a:rPr lang="ko-KR" altLang="en-US" sz="1200" dirty="0"/>
              <a:t>코드 내에서 호출되면 비정상적인 값이 반환되는 현상이 발생했다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 err="1"/>
              <a:t>kReadTSC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호출하는 </a:t>
            </a:r>
            <a:r>
              <a:rPr lang="en-US" altLang="ko-KR" sz="1200" dirty="0"/>
              <a:t>wrapper </a:t>
            </a:r>
            <a:r>
              <a:rPr lang="ko-KR" altLang="en-US" sz="1200" dirty="0"/>
              <a:t>함수 </a:t>
            </a:r>
            <a:r>
              <a:rPr lang="en-US" altLang="ko-KR" sz="1200" dirty="0" err="1"/>
              <a:t>kGetTSC</a:t>
            </a:r>
            <a:r>
              <a:rPr lang="en-US" altLang="ko-KR" sz="1200" dirty="0"/>
              <a:t>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ConsoleShell.c</a:t>
            </a:r>
            <a:r>
              <a:rPr lang="ko-KR" altLang="en-US" sz="1200" dirty="0"/>
              <a:t>에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함수를 </a:t>
            </a:r>
            <a:r>
              <a:rPr lang="en-US" altLang="ko-KR" sz="1200" dirty="0" err="1"/>
              <a:t>Task.c</a:t>
            </a:r>
            <a:r>
              <a:rPr lang="ko-KR" altLang="en-US" sz="1200" dirty="0"/>
              <a:t>에서 호출하는 방법으로 문제를 해결했다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SJF </a:t>
            </a:r>
            <a:r>
              <a:rPr lang="ko-KR" altLang="en-US" sz="1200" dirty="0"/>
              <a:t>알고리즘 구현 시</a:t>
            </a:r>
            <a:r>
              <a:rPr lang="en-US" altLang="ko-KR" sz="1200" dirty="0"/>
              <a:t> ready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에서 객체를 제거할 때 제거 함수를 호출했음에도 </a:t>
            </a:r>
            <a:r>
              <a:rPr lang="en-US" altLang="ko-KR" sz="1200" dirty="0"/>
              <a:t>list</a:t>
            </a:r>
            <a:r>
              <a:rPr lang="ko-KR" altLang="en-US" sz="1200" dirty="0"/>
              <a:t>에서 제거되지 않는 문제가 발생했다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커널이 기본적으로 사용하는 스케줄링 알고리즘이 </a:t>
            </a:r>
            <a:r>
              <a:rPr lang="en-US" altLang="ko-KR" sz="1200" dirty="0"/>
              <a:t>Round Robin</a:t>
            </a:r>
            <a:r>
              <a:rPr lang="ko-KR" altLang="en-US" sz="1200" dirty="0"/>
              <a:t>이므로</a:t>
            </a:r>
            <a:r>
              <a:rPr lang="en-US" altLang="ko-KR" sz="1200" dirty="0"/>
              <a:t>, tail</a:t>
            </a:r>
            <a:r>
              <a:rPr lang="ko-KR" altLang="en-US" sz="1200" dirty="0"/>
              <a:t> 노드를 제거하는 경우에 대해 올바르게 구현되지 않았으나 항상 </a:t>
            </a:r>
            <a:r>
              <a:rPr lang="en-US" altLang="ko-KR" sz="1200" dirty="0"/>
              <a:t>head</a:t>
            </a:r>
            <a:r>
              <a:rPr lang="ko-KR" altLang="en-US" sz="1200" dirty="0"/>
              <a:t>만 제거하며 동작해왔기 때문에 이 문제를 파악하지 못한 것이었다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tail </a:t>
            </a:r>
            <a:r>
              <a:rPr lang="ko-KR" altLang="en-US" sz="1200" dirty="0"/>
              <a:t>노드 제거 후 앞의 노드를 </a:t>
            </a:r>
            <a:r>
              <a:rPr lang="en-US" altLang="ko-KR" sz="1200" dirty="0"/>
              <a:t>tail</a:t>
            </a:r>
            <a:r>
              <a:rPr lang="ko-KR" altLang="en-US" sz="1200" dirty="0"/>
              <a:t>로 지정할 때</a:t>
            </a:r>
            <a:r>
              <a:rPr lang="en-US" altLang="ko-KR" sz="1200" dirty="0"/>
              <a:t>, </a:t>
            </a:r>
            <a:r>
              <a:rPr lang="ko-KR" altLang="en-US" sz="1200" dirty="0"/>
              <a:t>그 노드의 </a:t>
            </a:r>
            <a:r>
              <a:rPr lang="en-US" altLang="ko-KR" sz="1200" dirty="0"/>
              <a:t>next pointer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을 가리키도록 코드를 수정하였다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221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E7B49C5-EC73-E29C-FC93-E8CEC931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E1922C-9C1B-0CD2-3C3D-F5EE4099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이번 프로젝트에서는 적절한 </a:t>
            </a:r>
            <a:r>
              <a:rPr lang="en-US" altLang="ko-KR" sz="1200" dirty="0"/>
              <a:t>CPU </a:t>
            </a:r>
            <a:r>
              <a:rPr lang="ko-KR" altLang="en-US" sz="1200" dirty="0"/>
              <a:t>사용 시간의 분배 및 </a:t>
            </a:r>
            <a:r>
              <a:rPr lang="en-US" altLang="ko-KR" sz="1200" dirty="0"/>
              <a:t>CPU </a:t>
            </a:r>
            <a:r>
              <a:rPr lang="ko-KR" altLang="en-US" sz="1200" dirty="0"/>
              <a:t>이용률 향상을 위해 </a:t>
            </a:r>
            <a:r>
              <a:rPr lang="en-US" altLang="ko-KR" sz="1200" dirty="0"/>
              <a:t>CPU </a:t>
            </a:r>
            <a:r>
              <a:rPr lang="ko-KR" altLang="en-US" sz="1200" dirty="0"/>
              <a:t>스케줄링의 필요성을 파악하고</a:t>
            </a:r>
            <a:r>
              <a:rPr lang="en-US" altLang="ko-KR" sz="1200" dirty="0"/>
              <a:t>, </a:t>
            </a:r>
            <a:r>
              <a:rPr lang="ko-KR" altLang="en-US" sz="1200" dirty="0"/>
              <a:t>스케줄링 알고리즘인 </a:t>
            </a:r>
            <a:r>
              <a:rPr lang="en-US" altLang="ko-KR" sz="1200" dirty="0"/>
              <a:t>FCFS, RR, SJF</a:t>
            </a:r>
            <a:r>
              <a:rPr lang="ko-KR" altLang="en-US" sz="1200" dirty="0"/>
              <a:t>을 구현하였다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커널 코드는 한승훈 개발자가 지은 </a:t>
            </a:r>
            <a:r>
              <a:rPr lang="en-US" altLang="ko-KR" sz="1200" dirty="0"/>
              <a:t>&lt;64</a:t>
            </a:r>
            <a:r>
              <a:rPr lang="ko-KR" altLang="en-US" sz="1200" dirty="0"/>
              <a:t>비트 멀티코어 </a:t>
            </a:r>
            <a:r>
              <a:rPr lang="en-US" altLang="ko-KR" sz="1200" dirty="0"/>
              <a:t>OS</a:t>
            </a:r>
            <a:r>
              <a:rPr lang="ko-KR" altLang="en-US" sz="1200" dirty="0"/>
              <a:t> 원리와 구조</a:t>
            </a:r>
            <a:r>
              <a:rPr lang="en-US" altLang="ko-KR" sz="1200" dirty="0"/>
              <a:t>&gt;</a:t>
            </a:r>
            <a:r>
              <a:rPr lang="ko-KR" altLang="en-US" sz="1200" dirty="0"/>
              <a:t>에 첨부된 코드를 이용하였고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코드에서 스케줄링을 담당하는 코드를 수정하였다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수행 시간을 측정하는 코드를 추가하여 </a:t>
            </a:r>
            <a:r>
              <a:rPr lang="en-US" altLang="ko-KR" sz="1200" dirty="0"/>
              <a:t>average waiting time</a:t>
            </a:r>
            <a:r>
              <a:rPr lang="ko-KR" altLang="en-US" sz="1200" dirty="0"/>
              <a:t>과 </a:t>
            </a:r>
            <a:r>
              <a:rPr lang="en-US" altLang="ko-KR" sz="1200" dirty="0"/>
              <a:t>average turnaround time</a:t>
            </a:r>
            <a:r>
              <a:rPr lang="ko-KR" altLang="en-US" sz="1200" dirty="0"/>
              <a:t>을 분석하였다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그 결과 주어진 테스트케이스를 돌렸을 때의 이론 결과 값과 유사한 것을 파악할 수 있었다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비록 이용한 코드는 최소한의 기능만 담겨 있는 아주 작은 커널 코드이지만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코드를 직접 수정하고 추가하면서 커널 코드에 대한 부담감을 줄일 수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경험을 바탕으로 리눅스 커널의 이론을 공부하며 커널 코드를 직접 분석하고</a:t>
            </a:r>
            <a:r>
              <a:rPr lang="en-US" altLang="ko-KR" sz="1200" dirty="0"/>
              <a:t>, </a:t>
            </a:r>
            <a:r>
              <a:rPr lang="ko-KR" altLang="en-US" sz="1200" dirty="0"/>
              <a:t>추후</a:t>
            </a:r>
            <a:r>
              <a:rPr lang="en-US" altLang="ko-KR" sz="1200" dirty="0"/>
              <a:t> </a:t>
            </a:r>
            <a:r>
              <a:rPr lang="ko-KR" altLang="en-US" sz="1200" dirty="0"/>
              <a:t>리눅스 커널의 이해도가 상승하면 직접 커널에 </a:t>
            </a:r>
            <a:r>
              <a:rPr lang="en-US" altLang="ko-KR" sz="1200" dirty="0"/>
              <a:t>contribution</a:t>
            </a:r>
            <a:r>
              <a:rPr lang="ko-KR" altLang="en-US" sz="1200" dirty="0"/>
              <a:t>할 계획이다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60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1-2. </a:t>
            </a:r>
            <a:r>
              <a:rPr lang="ko-KR" altLang="en-US" sz="4400" dirty="0"/>
              <a:t>프로젝트의 목적과 사용된 커널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이번 프로젝트에 사용된 커널은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debian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 kernel</a:t>
            </a:r>
            <a:r>
              <a:rPr lang="ko-KR" altLang="en-US" sz="1200" dirty="0"/>
              <a:t>의 </a:t>
            </a:r>
            <a:r>
              <a:rPr lang="en-US" altLang="ko-KR" sz="1200" dirty="0"/>
              <a:t>maintainer</a:t>
            </a:r>
            <a:r>
              <a:rPr lang="ko-KR" altLang="en-US" sz="1200" dirty="0"/>
              <a:t>이신 한승훈 개발자의 저서 </a:t>
            </a:r>
            <a:r>
              <a:rPr lang="en-US" altLang="ko-KR" sz="1200" dirty="0"/>
              <a:t>&lt;64</a:t>
            </a:r>
            <a:r>
              <a:rPr lang="ko-KR" altLang="en-US" sz="1200" dirty="0"/>
              <a:t>비트 멀티코어 </a:t>
            </a:r>
            <a:r>
              <a:rPr lang="en-US" altLang="ko-KR" sz="1200" dirty="0"/>
              <a:t>OS</a:t>
            </a:r>
            <a:r>
              <a:rPr lang="ko-KR" altLang="en-US" sz="1200" dirty="0"/>
              <a:t> 원리와 구조</a:t>
            </a:r>
            <a:r>
              <a:rPr lang="en-US" altLang="ko-KR" sz="1200" dirty="0"/>
              <a:t>&gt;</a:t>
            </a:r>
            <a:r>
              <a:rPr lang="ko-KR" altLang="en-US" sz="1200" dirty="0"/>
              <a:t>에서 기술된 </a:t>
            </a:r>
            <a:r>
              <a:rPr lang="en-US" altLang="ko-KR" sz="1200" dirty="0"/>
              <a:t>MINT64 OS</a:t>
            </a:r>
            <a:r>
              <a:rPr lang="ko-KR" altLang="en-US" sz="1200" dirty="0"/>
              <a:t>를 사용했고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리눅스 가상 머신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(VMware, Ubuntu 22.04 LTS)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커널 빌드를 진행했다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배포된 커널은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Multilevel Queue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기반의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Round Robin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동작한다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따라서 이번 프로젝트에서는 책에서 기술되지 않은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SJF, FCFS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알고리즘을 직접 구현하고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가지 스케줄링 알고리즘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(FCFS, RR, SJF)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성능을 측정하여 비교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6" name="Picture 2" descr="64비트 멀티코어 OS 원리와 구조 세트 - YES24">
            <a:extLst>
              <a:ext uri="{FF2B5EF4-FFF2-40B4-BE49-F238E27FC236}">
                <a16:creationId xmlns:a16="http://schemas.microsoft.com/office/drawing/2014/main" id="{4FCDF171-D86E-1C4B-456F-10FEE3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06" y="2968353"/>
            <a:ext cx="2314987" cy="26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스케줄링을 이해하기 전에 우선 프로세스의 이해가 선행되어야 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어떠한 프로그램이 메모리에 올려져서 실행되고 있는 상태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말한다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메모리에는 프로그램이 어떠한 기능을 하는지를 나타내는 명령어들의 집합이 있고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명령어를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전달하는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fetch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과정을 통해 프로세스가 실행된다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프로세스들은 각각 상태를 가진다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lvl="1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New: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생성된 상태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Running state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되기 위해 대기중인 상태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Running state: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실행중인 상태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 state: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I/O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 이벤트를 받기위해 대기중인 상태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buFont typeface="+mj-lt"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Terminate state: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끝난 상태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중에서 주목할 것은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state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ready state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상태의 프로세스들은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대기중이고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ready queue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중에서 한가지의 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의해 처리될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6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First Come, First Served (FCFS)</a:t>
            </a: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먼저 요청된 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먼저 점유하는 방식으로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non-preemptive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개의 프로세스가 순서대로 도착한 경우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 waiting/turnaround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각각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17, 27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그러나 도착한 순서가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P2, P3, P1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 waiting/turnaround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각각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3, 13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감소한다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위와 같이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waiting/turnaround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어느 프로세스가 먼저 요청되는지에 따라 다른데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만약 첫 번째의 순서처럼 요청된다면 성능 저하가 발생할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Convoy Effect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 하는데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burst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긴 프로세스가 먼저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점유하여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burst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짧은 프로세스들이 그만큼 기다리게 되는 효과를 말한다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250039-0F16-9845-998E-B580158B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03" y="2541145"/>
            <a:ext cx="50387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60F0BE-421C-246E-8801-2B806473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20" y="3424078"/>
            <a:ext cx="50196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스케줄링 알고리즘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60CFDC-D77D-D852-A298-CBDDFBA5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3" y="2501116"/>
            <a:ext cx="1809540" cy="6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780F8-5A05-9825-1595-12A5B940D121}"/>
              </a:ext>
            </a:extLst>
          </p:cNvPr>
          <p:cNvSpPr txBox="1"/>
          <p:nvPr/>
        </p:nvSpPr>
        <p:spPr>
          <a:xfrm>
            <a:off x="6360695" y="6492875"/>
            <a:ext cx="5648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 Source: Abraham </a:t>
            </a:r>
            <a:r>
              <a:rPr lang="en-US" altLang="ko-KR" sz="1200" i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Silberschatz</a:t>
            </a:r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Operating System Concepts 10th edition</a:t>
            </a:r>
            <a:endParaRPr lang="ko-KR" altLang="en-US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37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Round Robin (RR)</a:t>
            </a: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먼저 요청된 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먼저 점유하되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CPU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점유 시간을 일정하게 분배하는 방식으로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preemptive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preemptive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FCFS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알고리즘이라고도 불린다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time quantum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 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위와 같은 순서로 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요청하면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waiting/turnaround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각각 약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5.6, 15.6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Shortest Job First (SJF)</a:t>
            </a: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요청된 프로세스들 중 실행 시간이 가장 짧은 태스크가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먼저 점유하는 방식으로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non-preemptive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preemptive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SJF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알고리즘으로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SRTF(Shortest Remaining Time First)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 그림과 같이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개의 프로세스가 요청되었을 경우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가장 짧은 프로세스부터 실행되므로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 waiting/turnaround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각각 약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9.3, 17.3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스케줄링 알고리즘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D72EDAB-9F89-7366-6339-8467CCAD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63" y="2425455"/>
            <a:ext cx="1766034" cy="68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1791D8FC-5BA4-5AFC-4FC6-D0553C43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55" y="2422514"/>
            <a:ext cx="4825371" cy="62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FCC93A7-E77F-43FD-A314-1659CC98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63" y="4052494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36C3D501-8796-50F9-A0CD-C7BD279F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49" y="4190606"/>
            <a:ext cx="50006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CD0ACE-7744-733A-83AD-AE2DC6DCB92A}"/>
              </a:ext>
            </a:extLst>
          </p:cNvPr>
          <p:cNvSpPr txBox="1"/>
          <p:nvPr/>
        </p:nvSpPr>
        <p:spPr>
          <a:xfrm>
            <a:off x="6360695" y="6492875"/>
            <a:ext cx="5648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 Source: Abraham </a:t>
            </a:r>
            <a:r>
              <a:rPr lang="en-US" altLang="ko-KR" sz="1200" i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Silberschatz</a:t>
            </a:r>
            <a:r>
              <a:rPr lang="en-US" altLang="ko-KR" sz="1200" i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Operating System Concepts 10th edition</a:t>
            </a:r>
            <a:endParaRPr lang="ko-KR" altLang="en-US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1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성능 측정 방법과 예상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 알고리즘의 성능을 측정하는 지표는 프로세스가 단위 시간당 몇 개나 끝나는지를 나타내는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throughput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생성된 후부터 끝날 때 까지의 시간을 나타내는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대기한 평균 시간을 나타내는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지표로 삼을 수도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Throughput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단위 시간 당 처리하는 프로세스의 수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Turnaround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Time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처음으로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들어간 시점부터 종료되는 시점까지 걸린 시간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Time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프로세스가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대기한 시간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이번 프로젝트에서는 프로세스가 처음으로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들어간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arrival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종료된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측정하여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turnaround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구하고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waiting 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도 측정하였다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그러나 테스트 태스크들의 개수와 각각의 실행 시간이 모든 알고리즘에 대해 동일하게 적용되므로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throughput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측정하지 않았다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실행 시간이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500ms, 720ms, 350ms, 800ms, 100ms, 200ms, 650ms, 150ms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개의 프로세스가 순서대로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ready queue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있을 때 각 알고리즘에 대한 성능을 이론적으로 예측할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CDDAEE-A542-339F-9804-FF597C460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822844"/>
              </p:ext>
            </p:extLst>
          </p:nvPr>
        </p:nvGraphicFramePr>
        <p:xfrm>
          <a:off x="1163051" y="4278209"/>
          <a:ext cx="3639538" cy="171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65">
                  <a:extLst>
                    <a:ext uri="{9D8B030D-6E8A-4147-A177-3AD203B41FA5}">
                      <a16:colId xmlns:a16="http://schemas.microsoft.com/office/drawing/2014/main" val="1976905322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4214346026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360684939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3785976126"/>
                    </a:ext>
                  </a:extLst>
                </a:gridCol>
              </a:tblGrid>
              <a:tr h="5731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FCFS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SJF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52969"/>
                  </a:ext>
                </a:extLst>
              </a:tr>
              <a:tr h="57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Average Waiting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1765ms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1873.125ms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940ms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37617"/>
                  </a:ext>
                </a:extLst>
              </a:tr>
              <a:tr h="57317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2198.75ms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2306.875ms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1373.75ms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8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5787-FE2D-FC04-207D-D57B3EF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공통 구현사항</a:t>
            </a:r>
            <a:r>
              <a:rPr lang="en-US" altLang="ko-KR" dirty="0"/>
              <a:t>: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B2F6-263B-FCD3-D828-5A1C739D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구현한 모든 스케줄링 알고리즘들은 </a:t>
            </a:r>
            <a:r>
              <a:rPr lang="en-US" altLang="ko-KR" sz="1200" dirty="0"/>
              <a:t>timer interrupt </a:t>
            </a:r>
            <a:r>
              <a:rPr lang="ko-KR" altLang="en-US" sz="1200" dirty="0"/>
              <a:t>기반으로 동작한다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timer interrupt</a:t>
            </a:r>
            <a:r>
              <a:rPr lang="ko-KR" altLang="en-US" sz="1200" dirty="0"/>
              <a:t>는 </a:t>
            </a:r>
            <a:r>
              <a:rPr lang="en-US" altLang="ko-KR" sz="1200" dirty="0"/>
              <a:t>1ms</a:t>
            </a:r>
            <a:r>
              <a:rPr lang="ko-KR" altLang="en-US" sz="1200" dirty="0"/>
              <a:t> 주기로 발생하고</a:t>
            </a:r>
            <a:r>
              <a:rPr lang="en-US" altLang="ko-KR" sz="1200" dirty="0"/>
              <a:t>, timer interrupt handler</a:t>
            </a:r>
            <a:r>
              <a:rPr lang="ko-KR" altLang="en-US" sz="1200" dirty="0"/>
              <a:t> 내부에서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를 사용하는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task</a:t>
            </a:r>
            <a:r>
              <a:rPr lang="ko-KR" altLang="en-US" sz="1200" dirty="0"/>
              <a:t>의 사용 시간을 </a:t>
            </a:r>
            <a:r>
              <a:rPr lang="en-US" altLang="ko-KR" sz="1200" dirty="0"/>
              <a:t>1ms</a:t>
            </a:r>
            <a:r>
              <a:rPr lang="ko-KR" altLang="en-US" sz="1200" dirty="0"/>
              <a:t>만큼 차감하며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en-US" altLang="ko-KR" sz="1200" dirty="0"/>
              <a:t>task</a:t>
            </a:r>
            <a:r>
              <a:rPr lang="ko-KR" altLang="en-US" sz="1200" dirty="0"/>
              <a:t>의 남은 실행 시간이 </a:t>
            </a:r>
            <a:r>
              <a:rPr lang="en-US" altLang="ko-KR" sz="1200" dirty="0"/>
              <a:t>0</a:t>
            </a:r>
            <a:r>
              <a:rPr lang="ko-KR" altLang="en-US" sz="1200" dirty="0"/>
              <a:t>인지 확인한다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이면 </a:t>
            </a:r>
            <a:r>
              <a:rPr lang="en-US" altLang="ko-KR" sz="1200" dirty="0"/>
              <a:t>CPU</a:t>
            </a:r>
            <a:r>
              <a:rPr lang="ko-KR" altLang="en-US" sz="1200" dirty="0"/>
              <a:t>를 사용할 새로운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찾는다</a:t>
            </a:r>
            <a:r>
              <a:rPr lang="en-US" altLang="ko-KR" sz="1200" dirty="0"/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TCB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struct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있는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iProcTime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변수는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사용하는 시간이다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스케줄러에서 새로운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찾으면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해당 스케줄러가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허용할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실행 시간을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iProcTime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설정한다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timer interrupt handler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kDecreaseProcessorTime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호출하여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task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실행 시간을 줄인다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kIsProcessorTimeExpired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남은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실행시간이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인지 확인하고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 경우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kScheduleInInterrupt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호출하여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스케줄링한다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FCB17-B694-583A-FA17-104FBBA30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733" y="166232"/>
            <a:ext cx="2137212" cy="332292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518A74-74C9-8474-8022-4D099F10153C}"/>
              </a:ext>
            </a:extLst>
          </p:cNvPr>
          <p:cNvSpPr/>
          <p:nvPr/>
        </p:nvSpPr>
        <p:spPr>
          <a:xfrm>
            <a:off x="7952873" y="2280095"/>
            <a:ext cx="1341521" cy="27313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CA8CA9-DCE7-ECA1-013D-2C3CB998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271" y="3773271"/>
            <a:ext cx="3162301" cy="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2C1298-D656-B1F3-8064-1DB62B08CC77}"/>
              </a:ext>
            </a:extLst>
          </p:cNvPr>
          <p:cNvSpPr txBox="1"/>
          <p:nvPr/>
        </p:nvSpPr>
        <p:spPr>
          <a:xfrm>
            <a:off x="7652865" y="3527050"/>
            <a:ext cx="200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kScheduleInInterrupt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ED287F-411C-55F7-A1F9-2AEA0AED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3" y="5168463"/>
            <a:ext cx="3118467" cy="947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24FED3-4848-6A86-3BC6-9FEEAB55D6D0}"/>
              </a:ext>
            </a:extLst>
          </p:cNvPr>
          <p:cNvSpPr txBox="1"/>
          <p:nvPr/>
        </p:nvSpPr>
        <p:spPr>
          <a:xfrm>
            <a:off x="538012" y="4935377"/>
            <a:ext cx="150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kTimerHandler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9C13ED-BBDD-AC96-92D2-C07A6DD20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440" y="5156636"/>
            <a:ext cx="2693697" cy="1074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FD0F2B-FFE9-D58A-1C5C-B7D981C1CA38}"/>
              </a:ext>
            </a:extLst>
          </p:cNvPr>
          <p:cNvSpPr txBox="1"/>
          <p:nvPr/>
        </p:nvSpPr>
        <p:spPr>
          <a:xfrm>
            <a:off x="6555420" y="4922242"/>
            <a:ext cx="1684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kDecreaseProcessorTime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31FD28-31C5-ADD2-ECB0-045453E13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61" y="5168463"/>
            <a:ext cx="2693697" cy="11880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0E04FB-FDAB-C685-33F4-515A442A7BBC}"/>
              </a:ext>
            </a:extLst>
          </p:cNvPr>
          <p:cNvSpPr txBox="1"/>
          <p:nvPr/>
        </p:nvSpPr>
        <p:spPr>
          <a:xfrm>
            <a:off x="3741820" y="4935378"/>
            <a:ext cx="1684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/>
              <a:t>kIsProcessorTimeExpired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057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3749</Words>
  <Application>Microsoft Office PowerPoint</Application>
  <PresentationFormat>와이드스크린</PresentationFormat>
  <Paragraphs>373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바탕체</vt:lpstr>
      <vt:lpstr>Arial</vt:lpstr>
      <vt:lpstr>Cambria Math</vt:lpstr>
      <vt:lpstr>Wingdings</vt:lpstr>
      <vt:lpstr>Office 테마</vt:lpstr>
      <vt:lpstr>CPU Scheduling Project</vt:lpstr>
      <vt:lpstr>목차</vt:lpstr>
      <vt:lpstr>1-1. CPU 스케줄링의 필요성</vt:lpstr>
      <vt:lpstr>1-2. 프로젝트의 목적과 사용된 커널</vt:lpstr>
      <vt:lpstr>2-1. 프로세스</vt:lpstr>
      <vt:lpstr>2-2. 스케줄링 알고리즘</vt:lpstr>
      <vt:lpstr>2-2. 스케줄링 알고리즘</vt:lpstr>
      <vt:lpstr>2-3. 성능 측정 방법과 예상 결과</vt:lpstr>
      <vt:lpstr>3-1. 공통 구현사항: Timer</vt:lpstr>
      <vt:lpstr>3-1. 공통 구현사항: Task</vt:lpstr>
      <vt:lpstr>3-1. 공통 구현사항: Task</vt:lpstr>
      <vt:lpstr>3-1. 공통 구현사항: Test Task Flag</vt:lpstr>
      <vt:lpstr>3-1. 공통 구현사항: Timestamp</vt:lpstr>
      <vt:lpstr>3-1. 공통 구현사항: Measuring CPU speed</vt:lpstr>
      <vt:lpstr>3-1. 공통 구현사항: Create Test Task</vt:lpstr>
      <vt:lpstr>3-1. 공통 구현사항: Create Test Task, Save Arrival/Waiting Time</vt:lpstr>
      <vt:lpstr>3-2. 세부 구현사항 (FCFS): Test Task Function</vt:lpstr>
      <vt:lpstr>3-2. 세부 구현사항 (FCFS): Scheduling</vt:lpstr>
      <vt:lpstr>3-2. 세부 구현사항 (FCFS): Scheduling</vt:lpstr>
      <vt:lpstr>3-2. 세부 구현사항 (RR): Waiting Time Point</vt:lpstr>
      <vt:lpstr>3-2. 세부 구현사항 (RR): Decrease Task Time</vt:lpstr>
      <vt:lpstr>세부 구현사항 (RR): Scheduling</vt:lpstr>
      <vt:lpstr>세부 구현사항 (RR): Scheduling</vt:lpstr>
      <vt:lpstr>세부 구현사항 (SJF): Linked List</vt:lpstr>
      <vt:lpstr>세부 구현사항 (SJF): Test Task Function</vt:lpstr>
      <vt:lpstr>세부 구현사항 (SJF): Scheduling</vt:lpstr>
      <vt:lpstr>세부 구현사항 (SJF): Scheduling</vt:lpstr>
      <vt:lpstr>3-3. 실행 결과 (FCFS)</vt:lpstr>
      <vt:lpstr>3-3. 실행 결과 (RR)</vt:lpstr>
      <vt:lpstr>3-3. 실행 결과 (SJF)</vt:lpstr>
      <vt:lpstr>성능 분석</vt:lpstr>
      <vt:lpstr>성능 분석: FCFS</vt:lpstr>
      <vt:lpstr>성능 분석: RR</vt:lpstr>
      <vt:lpstr>성능 분석: SJF</vt:lpstr>
      <vt:lpstr>성능 비교</vt:lpstr>
      <vt:lpstr>고찰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Project</dc:title>
  <dc:creator>유영준</dc:creator>
  <cp:lastModifiedBy>유영준</cp:lastModifiedBy>
  <cp:revision>926</cp:revision>
  <dcterms:created xsi:type="dcterms:W3CDTF">2023-02-17T07:44:03Z</dcterms:created>
  <dcterms:modified xsi:type="dcterms:W3CDTF">2023-03-25T06:13:58Z</dcterms:modified>
</cp:coreProperties>
</file>