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4" r:id="rId4"/>
    <p:sldId id="260" r:id="rId5"/>
    <p:sldId id="274" r:id="rId6"/>
    <p:sldId id="261" r:id="rId7"/>
    <p:sldId id="262" r:id="rId8"/>
    <p:sldId id="258" r:id="rId9"/>
    <p:sldId id="263" r:id="rId10"/>
    <p:sldId id="259" r:id="rId11"/>
    <p:sldId id="265" r:id="rId12"/>
    <p:sldId id="266" r:id="rId13"/>
    <p:sldId id="269" r:id="rId14"/>
    <p:sldId id="268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8AE3-A66F-455E-972D-B40BAA0964CD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C67D6-0A6E-460B-9D37-5356F858E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391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C67D6-0A6E-460B-9D37-5356F858E28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339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C67D6-0A6E-460B-9D37-5356F858E28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949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C67D6-0A6E-460B-9D37-5356F858E28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59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C67D6-0A6E-460B-9D37-5356F858E28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350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C67D6-0A6E-460B-9D37-5356F858E28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477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C67D6-0A6E-460B-9D37-5356F858E28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59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C67D6-0A6E-460B-9D37-5356F858E28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711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C67D6-0A6E-460B-9D37-5356F858E28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813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C67D6-0A6E-460B-9D37-5356F858E28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706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C67D6-0A6E-460B-9D37-5356F858E28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651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C67D6-0A6E-460B-9D37-5356F858E28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760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A871-C039-4148-950E-2A9442B5BAA7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2967-9FF3-4543-A926-45870FBE4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98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A871-C039-4148-950E-2A9442B5BAA7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2967-9FF3-4543-A926-45870FBE4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05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A871-C039-4148-950E-2A9442B5BAA7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2967-9FF3-4543-A926-45870FBE4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38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A871-C039-4148-950E-2A9442B5BAA7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2967-9FF3-4543-A926-45870FBE4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4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A871-C039-4148-950E-2A9442B5BAA7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2967-9FF3-4543-A926-45870FBE4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63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A871-C039-4148-950E-2A9442B5BAA7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2967-9FF3-4543-A926-45870FBE4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25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A871-C039-4148-950E-2A9442B5BAA7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2967-9FF3-4543-A926-45870FBE4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23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A871-C039-4148-950E-2A9442B5BAA7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2967-9FF3-4543-A926-45870FBE4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42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A871-C039-4148-950E-2A9442B5BAA7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2967-9FF3-4543-A926-45870FBE4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14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A871-C039-4148-950E-2A9442B5BAA7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2967-9FF3-4543-A926-45870FBE4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44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A871-C039-4148-950E-2A9442B5BAA7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2967-9FF3-4543-A926-45870FBE4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59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CA871-C039-4148-950E-2A9442B5BAA7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62967-9FF3-4543-A926-45870FBE4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31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" TargetMode="External"/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utomatetheboringstuff.com/" TargetMode="External"/><Relationship Id="rId4" Type="http://schemas.openxmlformats.org/officeDocument/2006/relationships/hyperlink" Target="https://docs.scipy.org/doc/scipy/reference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Python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Peter Crowther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31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Python vs other languages?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8192" t="22774" r="9273" b="3576"/>
          <a:stretch/>
        </p:blipFill>
        <p:spPr>
          <a:xfrm>
            <a:off x="32949" y="1886465"/>
            <a:ext cx="9092531" cy="439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4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Libraries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GB" dirty="0" smtClean="0"/>
              <a:t>Python has a core language specification, this has simple functions like arrays (grids of data), flow control, printing to screen etc.</a:t>
            </a:r>
          </a:p>
          <a:p>
            <a:r>
              <a:rPr lang="en-GB" dirty="0" smtClean="0"/>
              <a:t>Many more functions can be accessed through libraries</a:t>
            </a:r>
          </a:p>
          <a:p>
            <a:pPr lvl="1"/>
            <a:r>
              <a:rPr lang="en-GB" dirty="0" err="1" smtClean="0"/>
              <a:t>Numpy</a:t>
            </a:r>
            <a:r>
              <a:rPr lang="en-GB" dirty="0" smtClean="0"/>
              <a:t> – Maths and data processing function</a:t>
            </a:r>
          </a:p>
          <a:p>
            <a:pPr lvl="2"/>
            <a:r>
              <a:rPr lang="en-GB" dirty="0" smtClean="0"/>
              <a:t>FFT, logic, </a:t>
            </a:r>
            <a:r>
              <a:rPr lang="en-GB" dirty="0" smtClean="0"/>
              <a:t>matrices, </a:t>
            </a:r>
            <a:r>
              <a:rPr lang="en-GB" dirty="0" smtClean="0"/>
              <a:t>sorting and searching…</a:t>
            </a:r>
          </a:p>
          <a:p>
            <a:pPr lvl="1"/>
            <a:r>
              <a:rPr lang="en-GB" dirty="0" err="1" smtClean="0"/>
              <a:t>Scipy</a:t>
            </a:r>
            <a:r>
              <a:rPr lang="en-GB" dirty="0" smtClean="0"/>
              <a:t> – Scientific data processing functions</a:t>
            </a:r>
          </a:p>
          <a:p>
            <a:pPr lvl="2"/>
            <a:r>
              <a:rPr lang="en-GB" dirty="0" smtClean="0"/>
              <a:t>Integration, optimisation, signal processing, graph theory…</a:t>
            </a:r>
          </a:p>
          <a:p>
            <a:pPr lvl="1"/>
            <a:r>
              <a:rPr lang="en-GB" dirty="0" err="1" smtClean="0"/>
              <a:t>Matplotlib</a:t>
            </a:r>
            <a:r>
              <a:rPr lang="en-GB" dirty="0" smtClean="0"/>
              <a:t> – beautiful and powerful graphs</a:t>
            </a:r>
          </a:p>
        </p:txBody>
      </p:sp>
    </p:spTree>
    <p:extLst>
      <p:ext uri="{BB962C8B-B14F-4D97-AF65-F5344CB8AC3E}">
        <p14:creationId xmlns:p14="http://schemas.microsoft.com/office/powerpoint/2010/main" val="274340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Integrated Development Environments (IDEs)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GB" dirty="0" smtClean="0"/>
              <a:t>Python can be written in the simplest text editor</a:t>
            </a:r>
          </a:p>
          <a:p>
            <a:pPr lvl="1"/>
            <a:r>
              <a:rPr lang="en-GB" dirty="0" smtClean="0"/>
              <a:t>E.g. Notepad (Though I recommend Notepad++ for Windows and Atom for Unix)</a:t>
            </a:r>
          </a:p>
          <a:p>
            <a:pPr lvl="1"/>
            <a:r>
              <a:rPr lang="en-GB" dirty="0" smtClean="0"/>
              <a:t>Run from command prompt</a:t>
            </a:r>
          </a:p>
        </p:txBody>
      </p:sp>
    </p:spTree>
    <p:extLst>
      <p:ext uri="{BB962C8B-B14F-4D97-AF65-F5344CB8AC3E}">
        <p14:creationId xmlns:p14="http://schemas.microsoft.com/office/powerpoint/2010/main" val="63160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Integrated Development Environments (IDEs)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GB" dirty="0" smtClean="0"/>
              <a:t>Python can be written in the simplest text editor</a:t>
            </a:r>
          </a:p>
          <a:p>
            <a:pPr lvl="1"/>
            <a:r>
              <a:rPr lang="en-GB" dirty="0" smtClean="0"/>
              <a:t>E.g. Notepad (Though I recommend Notepad++ for Windows and Atom for Unix)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2064" b="47473"/>
          <a:stretch/>
        </p:blipFill>
        <p:spPr>
          <a:xfrm>
            <a:off x="272046" y="1825625"/>
            <a:ext cx="8599908" cy="362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3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Integrated Development Environments (IDEs)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GB" dirty="0" smtClean="0"/>
              <a:t>Python can be written in the simplest text editor</a:t>
            </a:r>
          </a:p>
          <a:p>
            <a:pPr lvl="1"/>
            <a:r>
              <a:rPr lang="en-GB" dirty="0" smtClean="0"/>
              <a:t>E.g. Notepad (Though I recommend Notepad++ for Windows and Atom for Unix)</a:t>
            </a:r>
          </a:p>
          <a:p>
            <a:r>
              <a:rPr lang="en-GB" dirty="0" smtClean="0"/>
              <a:t>Intermediate IDE’s provide some extra functions</a:t>
            </a:r>
          </a:p>
          <a:p>
            <a:pPr lvl="1"/>
            <a:r>
              <a:rPr lang="en-GB" dirty="0" smtClean="0"/>
              <a:t>Inline code execution, saves variables in background</a:t>
            </a:r>
          </a:p>
          <a:p>
            <a:pPr lvl="1"/>
            <a:r>
              <a:rPr lang="en-GB" dirty="0" err="1" smtClean="0"/>
              <a:t>Jupyter</a:t>
            </a:r>
            <a:r>
              <a:rPr lang="en-GB" dirty="0" smtClean="0"/>
              <a:t> (formerly </a:t>
            </a:r>
            <a:r>
              <a:rPr lang="en-GB" dirty="0" err="1" smtClean="0"/>
              <a:t>Ipython</a:t>
            </a:r>
            <a:r>
              <a:rPr lang="en-GB" dirty="0" smtClean="0"/>
              <a:t>) notebooks, (IDLE)</a:t>
            </a:r>
          </a:p>
          <a:p>
            <a:r>
              <a:rPr lang="en-GB" dirty="0" smtClean="0"/>
              <a:t>Fully fledged IDE’s</a:t>
            </a:r>
          </a:p>
          <a:p>
            <a:pPr lvl="1"/>
            <a:r>
              <a:rPr lang="en-GB" dirty="0" smtClean="0"/>
              <a:t>Built in debuggers, performance monitoring, integration with many programming tools – complex!</a:t>
            </a:r>
          </a:p>
          <a:p>
            <a:pPr lvl="1"/>
            <a:r>
              <a:rPr lang="en-GB" dirty="0" smtClean="0"/>
              <a:t>Recommend </a:t>
            </a:r>
            <a:r>
              <a:rPr lang="en-GB" dirty="0" err="1" smtClean="0"/>
              <a:t>spyder</a:t>
            </a:r>
            <a:r>
              <a:rPr lang="en-GB" dirty="0" smtClean="0"/>
              <a:t>/</a:t>
            </a:r>
            <a:r>
              <a:rPr lang="en-GB" dirty="0" err="1" smtClean="0"/>
              <a:t>PyCharm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682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Where to go for help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54031" cy="4351338"/>
          </a:xfrm>
        </p:spPr>
        <p:txBody>
          <a:bodyPr>
            <a:normAutofit/>
          </a:bodyPr>
          <a:lstStyle/>
          <a:p>
            <a:r>
              <a:rPr lang="en-GB" sz="2400" dirty="0"/>
              <a:t>Python </a:t>
            </a:r>
            <a:r>
              <a:rPr lang="en-GB" sz="2400" dirty="0" smtClean="0"/>
              <a:t>documentation</a:t>
            </a:r>
          </a:p>
          <a:p>
            <a:pPr lvl="1"/>
            <a:r>
              <a:rPr lang="en-GB" sz="1800" dirty="0" smtClean="0">
                <a:hlinkClick r:id="rId2"/>
              </a:rPr>
              <a:t>https</a:t>
            </a:r>
            <a:r>
              <a:rPr lang="en-GB" sz="1800" dirty="0">
                <a:hlinkClick r:id="rId2"/>
              </a:rPr>
              <a:t>://docs.python.org/3</a:t>
            </a:r>
            <a:r>
              <a:rPr lang="en-GB" sz="1800" dirty="0" smtClean="0">
                <a:hlinkClick r:id="rId2"/>
              </a:rPr>
              <a:t>/</a:t>
            </a:r>
            <a:endParaRPr lang="en-GB" sz="1800" dirty="0" smtClean="0"/>
          </a:p>
          <a:p>
            <a:r>
              <a:rPr lang="en-GB" sz="2400" dirty="0" err="1" smtClean="0"/>
              <a:t>Numpy</a:t>
            </a:r>
            <a:r>
              <a:rPr lang="en-GB" sz="2400" dirty="0" smtClean="0"/>
              <a:t>/</a:t>
            </a:r>
            <a:r>
              <a:rPr lang="en-GB" sz="2400" dirty="0" err="1" smtClean="0"/>
              <a:t>Scipy</a:t>
            </a:r>
            <a:r>
              <a:rPr lang="en-GB" sz="2400" dirty="0" smtClean="0"/>
              <a:t> documentation</a:t>
            </a:r>
          </a:p>
          <a:p>
            <a:pPr lvl="1"/>
            <a:r>
              <a:rPr lang="en-GB" sz="1800" dirty="0" smtClean="0">
                <a:hlinkClick r:id="rId3"/>
              </a:rPr>
              <a:t>https</a:t>
            </a:r>
            <a:r>
              <a:rPr lang="en-GB" sz="1800" dirty="0">
                <a:hlinkClick r:id="rId3"/>
              </a:rPr>
              <a:t>://docs.scipy.org/doc/numpy</a:t>
            </a:r>
            <a:r>
              <a:rPr lang="en-GB" sz="1800" dirty="0" smtClean="0">
                <a:hlinkClick r:id="rId3"/>
              </a:rPr>
              <a:t>/</a:t>
            </a:r>
            <a:r>
              <a:rPr lang="en-GB" sz="1800" dirty="0" smtClean="0"/>
              <a:t> </a:t>
            </a:r>
          </a:p>
          <a:p>
            <a:pPr lvl="1"/>
            <a:r>
              <a:rPr lang="en-GB" sz="1800" dirty="0">
                <a:hlinkClick r:id="rId4"/>
              </a:rPr>
              <a:t>https://docs.scipy.org/doc/scipy/reference</a:t>
            </a:r>
            <a:r>
              <a:rPr lang="en-GB" sz="1800" dirty="0" smtClean="0">
                <a:hlinkClick r:id="rId4"/>
              </a:rPr>
              <a:t>/</a:t>
            </a:r>
            <a:r>
              <a:rPr lang="en-GB" sz="1800" dirty="0" smtClean="0"/>
              <a:t> </a:t>
            </a:r>
          </a:p>
          <a:p>
            <a:r>
              <a:rPr lang="en-GB" sz="2400" dirty="0" smtClean="0"/>
              <a:t>Google is your friend!</a:t>
            </a:r>
          </a:p>
          <a:p>
            <a:pPr lvl="1"/>
            <a:r>
              <a:rPr lang="en-GB" sz="1800" dirty="0" smtClean="0"/>
              <a:t>Phrase questions carefully</a:t>
            </a:r>
          </a:p>
          <a:p>
            <a:pPr lvl="1"/>
            <a:r>
              <a:rPr lang="en-GB" sz="1800" dirty="0" smtClean="0"/>
              <a:t>Stack Overflow</a:t>
            </a:r>
          </a:p>
          <a:p>
            <a:r>
              <a:rPr lang="en-GB" sz="2400" dirty="0" smtClean="0"/>
              <a:t>Many online tutorials, some better than others</a:t>
            </a:r>
          </a:p>
          <a:p>
            <a:r>
              <a:rPr lang="en-GB" sz="2400" dirty="0" smtClean="0"/>
              <a:t>Free </a:t>
            </a:r>
            <a:r>
              <a:rPr lang="en-GB" sz="2400" dirty="0" err="1" smtClean="0"/>
              <a:t>Ebooks</a:t>
            </a:r>
            <a:r>
              <a:rPr lang="en-GB" sz="2400" dirty="0" smtClean="0"/>
              <a:t> if you are that way inclined</a:t>
            </a:r>
          </a:p>
          <a:p>
            <a:pPr lvl="1"/>
            <a:r>
              <a:rPr lang="en-GB" sz="1800" dirty="0" smtClean="0"/>
              <a:t>E.g. </a:t>
            </a:r>
            <a:r>
              <a:rPr lang="en-GB" sz="1800" dirty="0" smtClean="0">
                <a:hlinkClick r:id="rId5"/>
              </a:rPr>
              <a:t>https</a:t>
            </a:r>
            <a:r>
              <a:rPr lang="en-GB" sz="1800" dirty="0">
                <a:hlinkClick r:id="rId5"/>
              </a:rPr>
              <a:t>://</a:t>
            </a:r>
            <a:r>
              <a:rPr lang="en-GB" sz="1800" dirty="0" smtClean="0">
                <a:hlinkClick r:id="rId5"/>
              </a:rPr>
              <a:t>automatetheboringstuff.com/</a:t>
            </a:r>
            <a:r>
              <a:rPr lang="en-GB" sz="1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919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Outline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GB" dirty="0" smtClean="0"/>
              <a:t>4 interactive workshops – little formal tuition, learn by doing</a:t>
            </a:r>
          </a:p>
          <a:p>
            <a:pPr lvl="1"/>
            <a:r>
              <a:rPr lang="en-GB" dirty="0" smtClean="0"/>
              <a:t>Help each other, some will have experience, some none at all</a:t>
            </a:r>
          </a:p>
          <a:p>
            <a:r>
              <a:rPr lang="en-GB" dirty="0" smtClean="0"/>
              <a:t>Everyone should complete the basic material</a:t>
            </a:r>
          </a:p>
          <a:p>
            <a:pPr lvl="1"/>
            <a:r>
              <a:rPr lang="en-GB" dirty="0" smtClean="0"/>
              <a:t>There are extension problems for those interested</a:t>
            </a:r>
          </a:p>
          <a:p>
            <a:r>
              <a:rPr lang="en-GB" dirty="0"/>
              <a:t>Later courses by Simon </a:t>
            </a:r>
            <a:r>
              <a:rPr lang="en-GB" dirty="0" smtClean="0"/>
              <a:t>Hanna and </a:t>
            </a:r>
            <a:r>
              <a:rPr lang="en-GB" dirty="0"/>
              <a:t>Paddy Royall cover more details of specific simulation techniques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4872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</a:p>
          <a:p>
            <a:r>
              <a:rPr lang="en-GB" dirty="0" smtClean="0"/>
              <a:t>Libraries</a:t>
            </a:r>
          </a:p>
          <a:p>
            <a:r>
              <a:rPr lang="en-GB" dirty="0" smtClean="0"/>
              <a:t>IDEs</a:t>
            </a:r>
            <a:endParaRPr lang="en-GB" dirty="0"/>
          </a:p>
          <a:p>
            <a:r>
              <a:rPr lang="en-GB" dirty="0" smtClean="0"/>
              <a:t>Where to go for </a:t>
            </a:r>
            <a:r>
              <a:rPr lang="en-GB" dirty="0" smtClean="0"/>
              <a:t>help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359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Python vs Excel/</a:t>
            </a:r>
            <a:r>
              <a:rPr lang="en-GB" dirty="0" err="1" smtClean="0"/>
              <a:t>Sigmaplot</a:t>
            </a:r>
            <a:r>
              <a:rPr lang="en-GB" dirty="0" smtClean="0"/>
              <a:t>/ Origin </a:t>
            </a:r>
            <a:r>
              <a:rPr lang="en-GB" dirty="0" err="1" smtClean="0"/>
              <a:t>etc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Much more powerful</a:t>
            </a:r>
          </a:p>
          <a:p>
            <a:pPr lvl="1"/>
            <a:r>
              <a:rPr lang="en-GB" dirty="0" smtClean="0"/>
              <a:t>Maths and statistics are easy</a:t>
            </a:r>
          </a:p>
          <a:p>
            <a:pPr lvl="1"/>
            <a:r>
              <a:rPr lang="en-GB" dirty="0" smtClean="0"/>
              <a:t>High dimensional data</a:t>
            </a:r>
          </a:p>
          <a:p>
            <a:pPr lvl="1"/>
            <a:r>
              <a:rPr lang="en-GB" dirty="0" smtClean="0"/>
              <a:t>Work with many data formats directly</a:t>
            </a:r>
          </a:p>
          <a:p>
            <a:pPr lvl="1"/>
            <a:r>
              <a:rPr lang="en-GB" dirty="0" smtClean="0"/>
              <a:t>Beautiful plots</a:t>
            </a:r>
          </a:p>
          <a:p>
            <a:r>
              <a:rPr lang="en-GB" dirty="0" smtClean="0"/>
              <a:t>Automation</a:t>
            </a:r>
          </a:p>
          <a:p>
            <a:pPr lvl="1"/>
            <a:r>
              <a:rPr lang="en-GB" dirty="0" smtClean="0"/>
              <a:t>Run the same analysis on 1000 files as easily as 1</a:t>
            </a:r>
          </a:p>
          <a:p>
            <a:r>
              <a:rPr lang="en-GB" dirty="0" smtClean="0"/>
              <a:t>Free!</a:t>
            </a:r>
          </a:p>
        </p:txBody>
      </p:sp>
    </p:spTree>
    <p:extLst>
      <p:ext uri="{BB962C8B-B14F-4D97-AF65-F5344CB8AC3E}">
        <p14:creationId xmlns:p14="http://schemas.microsoft.com/office/powerpoint/2010/main" val="237604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Python vs other languages?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Intuitive to learn</a:t>
            </a:r>
          </a:p>
          <a:p>
            <a:pPr lvl="1"/>
            <a:r>
              <a:rPr lang="en-GB" dirty="0" smtClean="0"/>
              <a:t>Interactive – no compilation, no dynamic typing</a:t>
            </a:r>
          </a:p>
          <a:p>
            <a:pPr lvl="1"/>
            <a:r>
              <a:rPr lang="en-GB" dirty="0" smtClean="0"/>
              <a:t>“Human readable” code</a:t>
            </a:r>
          </a:p>
        </p:txBody>
      </p:sp>
    </p:spTree>
    <p:extLst>
      <p:ext uri="{BB962C8B-B14F-4D97-AF65-F5344CB8AC3E}">
        <p14:creationId xmlns:p14="http://schemas.microsoft.com/office/powerpoint/2010/main" val="374095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Python vs other languages?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Intuitive to learn</a:t>
            </a:r>
          </a:p>
          <a:p>
            <a:pPr lvl="1"/>
            <a:r>
              <a:rPr lang="en-GB" dirty="0" smtClean="0"/>
              <a:t>Interactive – no compilation, no dynamic typing</a:t>
            </a:r>
          </a:p>
          <a:p>
            <a:pPr lvl="1"/>
            <a:r>
              <a:rPr lang="en-GB" dirty="0" smtClean="0"/>
              <a:t>“Human readable” code</a:t>
            </a:r>
          </a:p>
          <a:p>
            <a:pPr lvl="1"/>
            <a:endParaRPr lang="en-GB" dirty="0"/>
          </a:p>
          <a:p>
            <a:r>
              <a:rPr lang="en-GB" dirty="0" smtClean="0"/>
              <a:t>Define a grid of numbers and print to screen:</a:t>
            </a:r>
          </a:p>
        </p:txBody>
      </p:sp>
    </p:spTree>
    <p:extLst>
      <p:ext uri="{BB962C8B-B14F-4D97-AF65-F5344CB8AC3E}">
        <p14:creationId xmlns:p14="http://schemas.microsoft.com/office/powerpoint/2010/main" val="55930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73364"/>
            <a:ext cx="7886700" cy="1325563"/>
          </a:xfrm>
        </p:spPr>
        <p:txBody>
          <a:bodyPr/>
          <a:lstStyle/>
          <a:p>
            <a:r>
              <a:rPr lang="en-GB" dirty="0" smtClean="0"/>
              <a:t>Why Python vs other languages?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8927"/>
            <a:ext cx="7886700" cy="44780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u="sng" dirty="0" smtClean="0"/>
              <a:t>C:</a:t>
            </a:r>
            <a:endParaRPr lang="en-GB" u="sng" dirty="0"/>
          </a:p>
          <a:p>
            <a:pPr marL="0" indent="0">
              <a:buNone/>
            </a:pPr>
            <a:r>
              <a:rPr lang="en-GB" sz="1800" dirty="0" err="1" smtClean="0"/>
              <a:t>int</a:t>
            </a:r>
            <a:r>
              <a:rPr lang="en-GB" sz="1800" dirty="0" smtClean="0"/>
              <a:t> </a:t>
            </a:r>
            <a:r>
              <a:rPr lang="en-GB" sz="1800" dirty="0"/>
              <a:t>main() {  </a:t>
            </a:r>
          </a:p>
          <a:p>
            <a:pPr marL="0" indent="0">
              <a:buNone/>
            </a:pPr>
            <a:r>
              <a:rPr lang="en-GB" sz="1800" dirty="0"/>
              <a:t>  </a:t>
            </a:r>
            <a:r>
              <a:rPr lang="en-GB" sz="1800" dirty="0" smtClean="0"/>
              <a:t>  </a:t>
            </a:r>
            <a:r>
              <a:rPr lang="en-GB" sz="1800" dirty="0" err="1" smtClean="0"/>
              <a:t>int</a:t>
            </a:r>
            <a:r>
              <a:rPr lang="en-GB" sz="1800" dirty="0" smtClean="0"/>
              <a:t> </a:t>
            </a:r>
            <a:r>
              <a:rPr lang="en-GB" sz="1800" dirty="0" err="1"/>
              <a:t>my_array</a:t>
            </a:r>
            <a:r>
              <a:rPr lang="en-GB" sz="1800" dirty="0"/>
              <a:t>[3][3] </a:t>
            </a:r>
            <a:r>
              <a:rPr lang="en-GB" sz="1800" dirty="0" smtClean="0"/>
              <a:t>=  </a:t>
            </a:r>
            <a:r>
              <a:rPr lang="en-GB" sz="1800" dirty="0"/>
              <a:t>10, 23, 42, </a:t>
            </a:r>
            <a:r>
              <a:rPr lang="en-GB" sz="1800" dirty="0" smtClean="0"/>
              <a:t>1</a:t>
            </a:r>
            <a:r>
              <a:rPr lang="en-GB" sz="1800" dirty="0"/>
              <a:t>, 654, 0, </a:t>
            </a:r>
            <a:r>
              <a:rPr lang="en-GB" sz="1800" dirty="0" smtClean="0"/>
              <a:t>40652</a:t>
            </a:r>
            <a:r>
              <a:rPr lang="en-GB" sz="1800" dirty="0"/>
              <a:t>, 22, 0  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    for(</a:t>
            </a:r>
            <a:r>
              <a:rPr lang="en-GB" sz="1800" dirty="0" err="1" smtClean="0"/>
              <a:t>int</a:t>
            </a:r>
            <a:r>
              <a:rPr lang="en-GB" sz="1800" dirty="0" smtClean="0"/>
              <a:t> </a:t>
            </a:r>
            <a:r>
              <a:rPr lang="en-GB" sz="1800" dirty="0" err="1" smtClean="0"/>
              <a:t>i</a:t>
            </a:r>
            <a:r>
              <a:rPr lang="en-GB" sz="1800" dirty="0" smtClean="0"/>
              <a:t>= 0; </a:t>
            </a:r>
            <a:r>
              <a:rPr lang="en-GB" sz="1800" dirty="0" err="1" smtClean="0"/>
              <a:t>i</a:t>
            </a:r>
            <a:r>
              <a:rPr lang="en-GB" sz="1800" dirty="0" smtClean="0"/>
              <a:t>&lt; (</a:t>
            </a:r>
            <a:r>
              <a:rPr lang="en-GB" sz="1800" dirty="0" err="1" smtClean="0"/>
              <a:t>sizeof</a:t>
            </a:r>
            <a:r>
              <a:rPr lang="en-GB" sz="1800" dirty="0" smtClean="0"/>
              <a:t>( </a:t>
            </a:r>
            <a:r>
              <a:rPr lang="en-GB" sz="1800" dirty="0" err="1" smtClean="0"/>
              <a:t>my_array</a:t>
            </a:r>
            <a:r>
              <a:rPr lang="en-GB" sz="1800" dirty="0" smtClean="0"/>
              <a:t> ) / </a:t>
            </a:r>
            <a:r>
              <a:rPr lang="en-GB" sz="1800" dirty="0" err="1" smtClean="0"/>
              <a:t>sizeof</a:t>
            </a:r>
            <a:r>
              <a:rPr lang="en-GB" sz="1800" dirty="0" smtClean="0"/>
              <a:t>( </a:t>
            </a:r>
            <a:r>
              <a:rPr lang="en-GB" sz="1800" dirty="0" err="1" smtClean="0"/>
              <a:t>my_array</a:t>
            </a:r>
            <a:r>
              <a:rPr lang="en-GB" sz="1800" dirty="0" smtClean="0"/>
              <a:t>[0] )); </a:t>
            </a:r>
            <a:r>
              <a:rPr lang="en-GB" sz="1800" dirty="0" err="1" smtClean="0"/>
              <a:t>i</a:t>
            </a:r>
            <a:r>
              <a:rPr lang="en-GB" sz="1800" dirty="0" smtClean="0"/>
              <a:t>++){</a:t>
            </a:r>
          </a:p>
          <a:p>
            <a:pPr marL="0" indent="0">
              <a:buNone/>
            </a:pPr>
            <a:r>
              <a:rPr lang="en-GB" sz="1800" dirty="0" smtClean="0"/>
              <a:t>        for(</a:t>
            </a:r>
            <a:r>
              <a:rPr lang="en-GB" sz="1800" dirty="0" err="1" smtClean="0"/>
              <a:t>int</a:t>
            </a:r>
            <a:r>
              <a:rPr lang="en-GB" sz="1800" dirty="0" smtClean="0"/>
              <a:t> j= </a:t>
            </a:r>
            <a:r>
              <a:rPr lang="en-GB" sz="1800" dirty="0"/>
              <a:t>0; </a:t>
            </a:r>
            <a:r>
              <a:rPr lang="en-GB" sz="1800" dirty="0" smtClean="0"/>
              <a:t>j&lt; </a:t>
            </a:r>
            <a:r>
              <a:rPr lang="en-GB" sz="1800" dirty="0"/>
              <a:t>(</a:t>
            </a:r>
            <a:r>
              <a:rPr lang="en-GB" sz="1800" dirty="0" err="1"/>
              <a:t>sizeof</a:t>
            </a:r>
            <a:r>
              <a:rPr lang="en-GB" sz="1800" dirty="0"/>
              <a:t>( </a:t>
            </a:r>
            <a:r>
              <a:rPr lang="en-GB" sz="1800" dirty="0" err="1"/>
              <a:t>my_array</a:t>
            </a:r>
            <a:r>
              <a:rPr lang="en-GB" sz="1800" dirty="0"/>
              <a:t> ) / </a:t>
            </a:r>
            <a:r>
              <a:rPr lang="en-GB" sz="1800" dirty="0" err="1"/>
              <a:t>sizeof</a:t>
            </a:r>
            <a:r>
              <a:rPr lang="en-GB" sz="1800" dirty="0"/>
              <a:t>( </a:t>
            </a:r>
            <a:r>
              <a:rPr lang="en-GB" sz="1800" dirty="0" err="1"/>
              <a:t>my_array</a:t>
            </a:r>
            <a:r>
              <a:rPr lang="en-GB" sz="1800" dirty="0"/>
              <a:t>[0] )); </a:t>
            </a:r>
            <a:r>
              <a:rPr lang="en-GB" sz="1800" dirty="0" err="1" smtClean="0"/>
              <a:t>j++</a:t>
            </a:r>
            <a:r>
              <a:rPr lang="en-GB" sz="1800" dirty="0" smtClean="0"/>
              <a:t>){</a:t>
            </a:r>
            <a:endParaRPr lang="en-GB" sz="1800" dirty="0"/>
          </a:p>
          <a:p>
            <a:pPr marL="0" indent="0">
              <a:buNone/>
            </a:pPr>
            <a:r>
              <a:rPr lang="en-GB" sz="1800" dirty="0"/>
              <a:t>            </a:t>
            </a:r>
            <a:r>
              <a:rPr lang="en-GB" sz="1800" dirty="0" err="1"/>
              <a:t>printf</a:t>
            </a:r>
            <a:r>
              <a:rPr lang="en-GB" sz="1800" dirty="0"/>
              <a:t>( "%d", </a:t>
            </a:r>
            <a:r>
              <a:rPr lang="en-GB" sz="1800" dirty="0" err="1" smtClean="0"/>
              <a:t>my_array</a:t>
            </a:r>
            <a:r>
              <a:rPr lang="en-GB" sz="1800" dirty="0" smtClean="0"/>
              <a:t>[</a:t>
            </a:r>
            <a:r>
              <a:rPr lang="en-GB" sz="1800" dirty="0" err="1" smtClean="0"/>
              <a:t>i</a:t>
            </a:r>
            <a:r>
              <a:rPr lang="en-GB" sz="1800" dirty="0" smtClean="0"/>
              <a:t>][j] </a:t>
            </a:r>
            <a:r>
              <a:rPr lang="en-GB" sz="1800" dirty="0"/>
              <a:t>);</a:t>
            </a:r>
          </a:p>
          <a:p>
            <a:pPr marL="0" indent="0">
              <a:buNone/>
            </a:pPr>
            <a:r>
              <a:rPr lang="en-GB" sz="1800" dirty="0"/>
              <a:t>            </a:t>
            </a:r>
            <a:r>
              <a:rPr lang="en-GB" sz="1800" dirty="0" err="1"/>
              <a:t>printf</a:t>
            </a:r>
            <a:r>
              <a:rPr lang="en-GB" sz="1800" dirty="0"/>
              <a:t>( "\n" );</a:t>
            </a:r>
          </a:p>
          <a:p>
            <a:pPr marL="0" indent="0">
              <a:buNone/>
            </a:pPr>
            <a:r>
              <a:rPr lang="en-GB" sz="1800" dirty="0"/>
              <a:t>        }</a:t>
            </a:r>
          </a:p>
          <a:p>
            <a:pPr marL="0" indent="0">
              <a:buNone/>
            </a:pPr>
            <a:r>
              <a:rPr lang="en-GB" sz="1800" dirty="0"/>
              <a:t>    }</a:t>
            </a:r>
          </a:p>
          <a:p>
            <a:pPr marL="0" indent="0">
              <a:buNone/>
            </a:pPr>
            <a:r>
              <a:rPr lang="en-GB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435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Python vs other languages?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 smtClean="0"/>
              <a:t>Python: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dirty="0" err="1" smtClean="0"/>
              <a:t>def</a:t>
            </a:r>
            <a:r>
              <a:rPr lang="en-GB" sz="1800" dirty="0" smtClean="0"/>
              <a:t> </a:t>
            </a:r>
            <a:r>
              <a:rPr lang="en-GB" sz="1800" dirty="0"/>
              <a:t>main():  </a:t>
            </a:r>
          </a:p>
          <a:p>
            <a:pPr marL="0" indent="0">
              <a:buNone/>
            </a:pPr>
            <a:r>
              <a:rPr lang="en-GB" sz="1800" dirty="0"/>
              <a:t>    </a:t>
            </a:r>
            <a:r>
              <a:rPr lang="en-GB" sz="1800" dirty="0" err="1"/>
              <a:t>my_list</a:t>
            </a:r>
            <a:r>
              <a:rPr lang="en-GB" sz="1800" dirty="0"/>
              <a:t> = [[10, 23, 42], [1, 654, 0], [40652, 22, 0]]</a:t>
            </a:r>
          </a:p>
          <a:p>
            <a:pPr marL="0" indent="0">
              <a:buNone/>
            </a:pPr>
            <a:r>
              <a:rPr lang="en-GB" sz="1800" dirty="0"/>
              <a:t>    print </a:t>
            </a:r>
            <a:r>
              <a:rPr lang="en-GB" sz="1800" dirty="0" smtClean="0"/>
              <a:t>(</a:t>
            </a:r>
            <a:r>
              <a:rPr lang="en-GB" sz="1800" dirty="0" err="1" smtClean="0"/>
              <a:t>my_list</a:t>
            </a:r>
            <a:r>
              <a:rPr lang="en-GB" sz="1800" dirty="0" smtClean="0"/>
              <a:t>)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05205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Python vs other languages?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Intuitive to learn</a:t>
            </a:r>
          </a:p>
          <a:p>
            <a:pPr lvl="1"/>
            <a:r>
              <a:rPr lang="en-GB" dirty="0" smtClean="0"/>
              <a:t>Interactive – no compilation, no dynamic typing</a:t>
            </a:r>
          </a:p>
          <a:p>
            <a:pPr lvl="1"/>
            <a:r>
              <a:rPr lang="en-GB" dirty="0" smtClean="0"/>
              <a:t>“Human readable” code</a:t>
            </a:r>
          </a:p>
          <a:p>
            <a:r>
              <a:rPr lang="en-GB" dirty="0" smtClean="0"/>
              <a:t>Good ‘glue’ language</a:t>
            </a:r>
          </a:p>
          <a:p>
            <a:pPr lvl="1"/>
            <a:r>
              <a:rPr lang="en-GB" dirty="0" smtClean="0"/>
              <a:t>Useful to scientists who are not developers</a:t>
            </a:r>
          </a:p>
          <a:p>
            <a:pPr lvl="1"/>
            <a:r>
              <a:rPr lang="en-GB" dirty="0" smtClean="0"/>
              <a:t>Many bindings to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28915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Python vs other languages?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Intuitive to learn</a:t>
            </a:r>
          </a:p>
          <a:p>
            <a:pPr lvl="1"/>
            <a:r>
              <a:rPr lang="en-GB" dirty="0" smtClean="0"/>
              <a:t>Interactive – no compilation, no dynamic typing</a:t>
            </a:r>
          </a:p>
          <a:p>
            <a:pPr lvl="1"/>
            <a:r>
              <a:rPr lang="en-GB" dirty="0" smtClean="0"/>
              <a:t>“Human readable” code</a:t>
            </a:r>
          </a:p>
          <a:p>
            <a:r>
              <a:rPr lang="en-GB" dirty="0" smtClean="0"/>
              <a:t>Good ‘glue’ language</a:t>
            </a:r>
          </a:p>
          <a:p>
            <a:pPr lvl="1"/>
            <a:r>
              <a:rPr lang="en-GB" dirty="0" smtClean="0"/>
              <a:t>Useful to scientists who are not developers</a:t>
            </a:r>
          </a:p>
          <a:p>
            <a:pPr lvl="1"/>
            <a:r>
              <a:rPr lang="en-GB" dirty="0" smtClean="0"/>
              <a:t>Many bindings to other languages</a:t>
            </a:r>
          </a:p>
          <a:p>
            <a:r>
              <a:rPr lang="en-GB" dirty="0" smtClean="0"/>
              <a:t>Good entry to the market</a:t>
            </a:r>
          </a:p>
          <a:p>
            <a:pPr lvl="1"/>
            <a:r>
              <a:rPr lang="en-GB" dirty="0" smtClean="0"/>
              <a:t>Programming now a more </a:t>
            </a:r>
            <a:r>
              <a:rPr lang="en-GB" dirty="0" smtClean="0"/>
              <a:t>open market. Skills are important not a specific language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3584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</TotalTime>
  <Words>686</Words>
  <Application>Microsoft Office PowerPoint</Application>
  <PresentationFormat>On-screen Show (4:3)</PresentationFormat>
  <Paragraphs>114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Introduction to Python</vt:lpstr>
      <vt:lpstr>Outline</vt:lpstr>
      <vt:lpstr>Why Python vs Excel/Sigmaplot/ Origin etc?</vt:lpstr>
      <vt:lpstr>Why Python vs other languages?</vt:lpstr>
      <vt:lpstr>Why Python vs other languages?</vt:lpstr>
      <vt:lpstr>Why Python vs other languages?</vt:lpstr>
      <vt:lpstr>Why Python vs other languages?</vt:lpstr>
      <vt:lpstr>Why Python vs other languages?</vt:lpstr>
      <vt:lpstr>Why Python vs other languages?</vt:lpstr>
      <vt:lpstr>Why Python vs other languages?</vt:lpstr>
      <vt:lpstr>Libraries</vt:lpstr>
      <vt:lpstr>Integrated Development Environments (IDEs)</vt:lpstr>
      <vt:lpstr>Integrated Development Environments (IDEs)</vt:lpstr>
      <vt:lpstr>Integrated Development Environments (IDEs)</vt:lpstr>
      <vt:lpstr>Where to go for help</vt:lpstr>
      <vt:lpstr>Course Outline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14</cp:revision>
  <dcterms:created xsi:type="dcterms:W3CDTF">2017-09-17T09:36:40Z</dcterms:created>
  <dcterms:modified xsi:type="dcterms:W3CDTF">2018-09-28T12:43:24Z</dcterms:modified>
</cp:coreProperties>
</file>