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4" r:id="rId5"/>
    <p:sldId id="265" r:id="rId6"/>
    <p:sldId id="262" r:id="rId7"/>
    <p:sldId id="263" r:id="rId8"/>
    <p:sldId id="266" r:id="rId9"/>
    <p:sldId id="302" r:id="rId10"/>
    <p:sldId id="301" r:id="rId11"/>
    <p:sldId id="267" r:id="rId12"/>
    <p:sldId id="268" r:id="rId13"/>
    <p:sldId id="269" r:id="rId14"/>
    <p:sldId id="270" r:id="rId15"/>
    <p:sldId id="281" r:id="rId16"/>
    <p:sldId id="271" r:id="rId17"/>
    <p:sldId id="279" r:id="rId18"/>
    <p:sldId id="280" r:id="rId19"/>
    <p:sldId id="272" r:id="rId20"/>
    <p:sldId id="283" r:id="rId21"/>
    <p:sldId id="284" r:id="rId22"/>
    <p:sldId id="285" r:id="rId23"/>
    <p:sldId id="282" r:id="rId24"/>
    <p:sldId id="273" r:id="rId25"/>
    <p:sldId id="274" r:id="rId26"/>
    <p:sldId id="275" r:id="rId27"/>
    <p:sldId id="276" r:id="rId28"/>
    <p:sldId id="288" r:id="rId29"/>
    <p:sldId id="289" r:id="rId30"/>
    <p:sldId id="290" r:id="rId31"/>
    <p:sldId id="277" r:id="rId32"/>
    <p:sldId id="286" r:id="rId33"/>
    <p:sldId id="291" r:id="rId34"/>
    <p:sldId id="292" r:id="rId35"/>
    <p:sldId id="278" r:id="rId36"/>
    <p:sldId id="287" r:id="rId37"/>
    <p:sldId id="293" r:id="rId38"/>
    <p:sldId id="300" r:id="rId39"/>
    <p:sldId id="294" r:id="rId40"/>
    <p:sldId id="296" r:id="rId41"/>
    <p:sldId id="297" r:id="rId42"/>
    <p:sldId id="298" r:id="rId43"/>
    <p:sldId id="299" r:id="rId44"/>
    <p:sldId id="259" r:id="rId45"/>
    <p:sldId id="295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49000">
              <a:schemeClr val="accent1">
                <a:lumMod val="50000"/>
              </a:schemeClr>
            </a:gs>
            <a:gs pos="84000">
              <a:schemeClr val="accent1">
                <a:tint val="83000"/>
                <a:satMod val="143000"/>
                <a:lumMod val="56000"/>
                <a:lumOff val="44000"/>
              </a:schemeClr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D772-823F-43C5-90AE-AEF16315E3C0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A880-379C-45CA-96AC-C67EFF0405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D772-823F-43C5-90AE-AEF16315E3C0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A880-379C-45CA-96AC-C67EFF040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D772-823F-43C5-90AE-AEF16315E3C0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A880-379C-45CA-96AC-C67EFF040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48640" indent="-411480">
              <a:buFontTx/>
              <a:buBlip>
                <a:blip r:embed="rId2"/>
              </a:buBlip>
              <a:defRPr/>
            </a:lvl1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D772-823F-43C5-90AE-AEF16315E3C0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A880-379C-45CA-96AC-C67EFF040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D772-823F-43C5-90AE-AEF16315E3C0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F24EA880-379C-45CA-96AC-C67EFF040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D772-823F-43C5-90AE-AEF16315E3C0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A880-379C-45CA-96AC-C67EFF040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D772-823F-43C5-90AE-AEF16315E3C0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A880-379C-45CA-96AC-C67EFF040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D772-823F-43C5-90AE-AEF16315E3C0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A880-379C-45CA-96AC-C67EFF040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D772-823F-43C5-90AE-AEF16315E3C0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A880-379C-45CA-96AC-C67EFF040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D772-823F-43C5-90AE-AEF16315E3C0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A880-379C-45CA-96AC-C67EFF040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D772-823F-43C5-90AE-AEF16315E3C0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A880-379C-45CA-96AC-C67EFF040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50000"/>
              </a:schemeClr>
            </a:gs>
            <a:gs pos="30000">
              <a:schemeClr val="accent1">
                <a:tint val="83000"/>
                <a:satMod val="143000"/>
                <a:lumMod val="56000"/>
                <a:lumOff val="44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495D772-823F-43C5-90AE-AEF16315E3C0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24EA880-379C-45CA-96AC-C67EFF0405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100000"/>
        <a:buFontTx/>
        <a:buBlip>
          <a:blip r:embed="rId13"/>
        </a:buBlip>
        <a:defRPr kumimoji="0"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Tx/>
        <a:buBlip>
          <a:blip r:embed="rId13"/>
        </a:buBlip>
        <a:defRPr kumimoji="0"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60000"/>
        <a:buFontTx/>
        <a:buBlip>
          <a:blip r:embed="rId13"/>
        </a:buBlip>
        <a:defRPr kumimoji="0" sz="2200" kern="1200">
          <a:solidFill>
            <a:schemeClr val="tx1"/>
          </a:solidFill>
          <a:latin typeface="+mj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../../novajug/docs/index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adle/gradle" TargetMode="External"/><Relationship Id="rId2" Type="http://schemas.openxmlformats.org/officeDocument/2006/relationships/hyperlink" Target="http://forums.gradle.org/grad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ev-subscribe@gradle.codehaus.org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err="1" smtClean="0"/>
              <a:t>Gradle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New Build Automation Tool on the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 and Maven Pain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Difficult to implement algorithms within build file (conditional and looping constructs are not achieved in a natural way)</a:t>
            </a:r>
          </a:p>
          <a:p>
            <a:r>
              <a:rPr lang="en-US" dirty="0"/>
              <a:t>Simple extension beyond existing functions/plugins limited without new plugin</a:t>
            </a:r>
          </a:p>
          <a:p>
            <a:r>
              <a:rPr lang="en-US" dirty="0"/>
              <a:t>Ant does not support “build by convention”</a:t>
            </a:r>
          </a:p>
          <a:p>
            <a:r>
              <a:rPr lang="en-US" dirty="0"/>
              <a:t>Maven penalizes attempts to diverge from “build by convention”</a:t>
            </a:r>
          </a:p>
          <a:p>
            <a:r>
              <a:rPr lang="en-US" dirty="0"/>
              <a:t>Multi-project (component) support is </a:t>
            </a:r>
            <a:r>
              <a:rPr lang="en-US" dirty="0" smtClean="0"/>
              <a:t>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11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with 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Ant is treated as a first class citizen</a:t>
            </a:r>
          </a:p>
          <a:p>
            <a:r>
              <a:rPr lang="en-US" dirty="0" smtClean="0"/>
              <a:t>Any </a:t>
            </a:r>
            <a:r>
              <a:rPr lang="en-US" dirty="0"/>
              <a:t>Ant task can be used from </a:t>
            </a:r>
            <a:r>
              <a:rPr lang="en-US" dirty="0" smtClean="0"/>
              <a:t>within </a:t>
            </a:r>
            <a:r>
              <a:rPr lang="en-US" dirty="0" err="1" smtClean="0"/>
              <a:t>Gradle</a:t>
            </a:r>
            <a:endParaRPr lang="en-US" dirty="0"/>
          </a:p>
          <a:p>
            <a:pPr lvl="1"/>
            <a:r>
              <a:rPr lang="en-US" dirty="0" err="1"/>
              <a:t>ant.delete</a:t>
            </a:r>
            <a:r>
              <a:rPr lang="en-US" dirty="0"/>
              <a:t> </a:t>
            </a:r>
            <a:r>
              <a:rPr lang="en-US" dirty="0" err="1"/>
              <a:t>dir</a:t>
            </a:r>
            <a:r>
              <a:rPr lang="en-US" dirty="0"/>
              <a:t>: ‘</a:t>
            </a:r>
            <a:r>
              <a:rPr lang="en-US" dirty="0" err="1"/>
              <a:t>someDir</a:t>
            </a:r>
            <a:r>
              <a:rPr lang="en-US" dirty="0"/>
              <a:t>’</a:t>
            </a:r>
          </a:p>
          <a:p>
            <a:r>
              <a:rPr lang="en-US" dirty="0" err="1"/>
              <a:t>Gradle</a:t>
            </a:r>
            <a:r>
              <a:rPr lang="en-US" dirty="0"/>
              <a:t> ships with </a:t>
            </a:r>
            <a:r>
              <a:rPr lang="en-US" dirty="0" smtClean="0"/>
              <a:t>Ant</a:t>
            </a:r>
          </a:p>
          <a:p>
            <a:pPr lvl="1"/>
            <a:r>
              <a:rPr lang="en-US" dirty="0" smtClean="0"/>
              <a:t>Usually the latest version available</a:t>
            </a:r>
            <a:endParaRPr lang="en-US" dirty="0"/>
          </a:p>
          <a:p>
            <a:r>
              <a:rPr lang="en-US" dirty="0" err="1"/>
              <a:t>Gradle</a:t>
            </a:r>
            <a:r>
              <a:rPr lang="en-US" dirty="0"/>
              <a:t> can import </a:t>
            </a:r>
            <a:r>
              <a:rPr lang="en-US" dirty="0" smtClean="0"/>
              <a:t>almost any Ant </a:t>
            </a:r>
            <a:r>
              <a:rPr lang="en-US" dirty="0"/>
              <a:t>build</a:t>
            </a:r>
          </a:p>
          <a:p>
            <a:pPr lvl="1"/>
            <a:r>
              <a:rPr lang="en-US" dirty="0" err="1"/>
              <a:t>ant.importBuild</a:t>
            </a:r>
            <a:r>
              <a:rPr lang="en-US" dirty="0"/>
              <a:t> ‘build.xml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3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with Maven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Auto-generation of pom.xml</a:t>
            </a:r>
          </a:p>
          <a:p>
            <a:r>
              <a:rPr lang="en-US" dirty="0"/>
              <a:t>Deploy to local Maven repository</a:t>
            </a:r>
          </a:p>
          <a:p>
            <a:r>
              <a:rPr lang="en-US" dirty="0"/>
              <a:t>Deploy to any remote Maven Repository</a:t>
            </a:r>
          </a:p>
          <a:p>
            <a:r>
              <a:rPr lang="en-US" dirty="0"/>
              <a:t>Full maven metadata generation</a:t>
            </a:r>
          </a:p>
          <a:p>
            <a:r>
              <a:rPr lang="en-US" dirty="0"/>
              <a:t>Compliant signing plugin for deployment</a:t>
            </a:r>
          </a:p>
        </p:txBody>
      </p:sp>
    </p:spTree>
    <p:extLst>
      <p:ext uri="{BB962C8B-B14F-4D97-AF65-F5344CB8AC3E}">
        <p14:creationId xmlns:p14="http://schemas.microsoft.com/office/powerpoint/2010/main" val="106517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Initialization</a:t>
            </a:r>
          </a:p>
          <a:p>
            <a:pPr lvl="1"/>
            <a:r>
              <a:rPr lang="en-US" dirty="0"/>
              <a:t>Creates project instances</a:t>
            </a:r>
          </a:p>
          <a:p>
            <a:pPr lvl="1"/>
            <a:r>
              <a:rPr lang="en-US" dirty="0"/>
              <a:t>Determines single versus multi-project build via </a:t>
            </a:r>
            <a:r>
              <a:rPr lang="en-US" dirty="0" err="1"/>
              <a:t>settings.gradle</a:t>
            </a:r>
            <a:r>
              <a:rPr lang="en-US" dirty="0"/>
              <a:t> file (or absence of one)</a:t>
            </a:r>
          </a:p>
          <a:p>
            <a:r>
              <a:rPr lang="en-US" dirty="0" smtClean="0"/>
              <a:t>Configuration</a:t>
            </a:r>
          </a:p>
          <a:p>
            <a:pPr lvl="1"/>
            <a:r>
              <a:rPr lang="en-US" dirty="0" err="1" smtClean="0"/>
              <a:t>build.gradle</a:t>
            </a:r>
            <a:r>
              <a:rPr lang="en-US" dirty="0" smtClean="0"/>
              <a:t> file</a:t>
            </a:r>
            <a:endParaRPr lang="en-US" dirty="0"/>
          </a:p>
          <a:p>
            <a:pPr lvl="1"/>
            <a:r>
              <a:rPr lang="en-US" dirty="0"/>
              <a:t>DAG (Directed Acyclic Graph) of task dependencies created</a:t>
            </a:r>
          </a:p>
          <a:p>
            <a:r>
              <a:rPr lang="en-US" dirty="0" smtClean="0"/>
              <a:t>Execution</a:t>
            </a:r>
          </a:p>
          <a:p>
            <a:pPr lvl="1"/>
            <a:r>
              <a:rPr lang="en-US" dirty="0" err="1" smtClean="0"/>
              <a:t>build.gradle</a:t>
            </a:r>
            <a:r>
              <a:rPr lang="en-US" dirty="0" smtClean="0"/>
              <a:t> file</a:t>
            </a:r>
            <a:endParaRPr lang="en-US" dirty="0"/>
          </a:p>
          <a:p>
            <a:pPr lvl="1"/>
            <a:r>
              <a:rPr lang="en-US" dirty="0"/>
              <a:t>Tasks </a:t>
            </a:r>
            <a:r>
              <a:rPr lang="en-US" dirty="0" smtClean="0"/>
              <a:t>Executed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9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logical unit of control for </a:t>
            </a:r>
            <a:r>
              <a:rPr lang="en-US" dirty="0" err="1"/>
              <a:t>Gradle</a:t>
            </a:r>
            <a:r>
              <a:rPr lang="en-US" dirty="0"/>
              <a:t> is called a task (similar to Ant targets)</a:t>
            </a:r>
          </a:p>
          <a:p>
            <a:r>
              <a:rPr lang="en-US" dirty="0"/>
              <a:t>Task details processed in two separate phases, configuration and execution</a:t>
            </a:r>
          </a:p>
          <a:p>
            <a:r>
              <a:rPr lang="en-US" dirty="0"/>
              <a:t>When importing an Ant build, those targets are transformed into full </a:t>
            </a:r>
            <a:r>
              <a:rPr lang="en-US" dirty="0" err="1"/>
              <a:t>Gradle</a:t>
            </a:r>
            <a:r>
              <a:rPr lang="en-US" dirty="0"/>
              <a:t> tasks that can then be augmented </a:t>
            </a:r>
            <a:r>
              <a:rPr lang="en-US" dirty="0" smtClean="0"/>
              <a:t>normally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6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define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709160"/>
          </a:xfrm>
        </p:spPr>
        <p:txBody>
          <a:bodyPr>
            <a:normAutofit/>
          </a:bodyPr>
          <a:lstStyle/>
          <a:p>
            <a:r>
              <a:rPr lang="en-US" sz="2400" dirty="0"/>
              <a:t>The original way to create tasks</a:t>
            </a: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project.tasks.add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aTask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').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doLast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({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'Verbose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!'})</a:t>
            </a:r>
          </a:p>
          <a:p>
            <a:pPr lvl="1"/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/>
              <a:t>Gradle</a:t>
            </a:r>
            <a:r>
              <a:rPr lang="en-US" sz="2400" dirty="0"/>
              <a:t> has its own DSL via groovy to make this nicer</a:t>
            </a:r>
          </a:p>
          <a:p>
            <a:pPr lvl="1"/>
            <a:r>
              <a:rPr lang="en-US" sz="1800" dirty="0">
                <a:latin typeface="Courier New" pitchFamily="49" charset="0"/>
                <a:cs typeface="Courier New" pitchFamily="49" charset="0"/>
              </a:rPr>
              <a:t>task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aTask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&lt;&lt; {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'Less Verbose' }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sz="1800" dirty="0">
                <a:latin typeface="Courier New" pitchFamily="49" charset="0"/>
                <a:cs typeface="Courier New" pitchFamily="49" charset="0"/>
              </a:rPr>
              <a:t>task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aTask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doLast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'Less Verbose 2' } }</a:t>
            </a:r>
          </a:p>
          <a:p>
            <a:pPr lvl="1"/>
            <a:r>
              <a:rPr lang="en-US" sz="1800" dirty="0">
                <a:latin typeface="Courier New" pitchFamily="49" charset="0"/>
                <a:cs typeface="Courier New" pitchFamily="49" charset="0"/>
              </a:rPr>
              <a:t>task([:], '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aTask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') {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doLast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'Different' } }</a:t>
            </a:r>
          </a:p>
          <a:p>
            <a:pPr lvl="1"/>
            <a:r>
              <a:rPr lang="en-US" sz="1800" dirty="0">
                <a:latin typeface="Courier New" pitchFamily="49" charset="0"/>
                <a:cs typeface="Courier New" pitchFamily="49" charset="0"/>
              </a:rPr>
              <a:t>task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aTask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aTask.doLast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'Less Verbose 3'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/>
              <a:t>In groovy, methods do not require </a:t>
            </a:r>
            <a:r>
              <a:rPr lang="en-US" sz="2400" dirty="0" err="1"/>
              <a:t>parens</a:t>
            </a:r>
            <a:r>
              <a:rPr lang="en-US" sz="2400" dirty="0"/>
              <a:t>, and if the last argument is a closure it can be used outside of the </a:t>
            </a:r>
            <a:r>
              <a:rPr lang="en-US" sz="2400" dirty="0" err="1"/>
              <a:t>parens</a:t>
            </a:r>
            <a:r>
              <a:rPr lang="en-US" sz="2400" dirty="0"/>
              <a:t> </a:t>
            </a:r>
            <a:r>
              <a:rPr lang="en-US" sz="2400" dirty="0" smtClean="0"/>
              <a:t>anyway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200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</a:t>
            </a:r>
            <a:r>
              <a:rPr lang="en-US" dirty="0" err="1"/>
              <a:t>myTask</a:t>
            </a:r>
            <a:r>
              <a:rPr lang="en-US" dirty="0"/>
              <a:t> { </a:t>
            </a:r>
            <a:r>
              <a:rPr lang="en-US" dirty="0" err="1"/>
              <a:t>println</a:t>
            </a:r>
            <a:r>
              <a:rPr lang="en-US" dirty="0"/>
              <a:t> ‘</a:t>
            </a:r>
            <a:r>
              <a:rPr lang="en-US" dirty="0" err="1"/>
              <a:t>Config</a:t>
            </a:r>
            <a:r>
              <a:rPr lang="en-US" dirty="0"/>
              <a:t> phase’ }</a:t>
            </a:r>
          </a:p>
          <a:p>
            <a:r>
              <a:rPr lang="en-US" dirty="0" err="1"/>
              <a:t>myTask.doLast</a:t>
            </a:r>
            <a:r>
              <a:rPr lang="en-US" dirty="0"/>
              <a:t> { </a:t>
            </a:r>
            <a:r>
              <a:rPr lang="en-US" dirty="0" err="1"/>
              <a:t>println</a:t>
            </a:r>
            <a:r>
              <a:rPr lang="en-US" dirty="0"/>
              <a:t> ‘Middle Exec’ }</a:t>
            </a:r>
          </a:p>
          <a:p>
            <a:r>
              <a:rPr lang="en-US" dirty="0" err="1"/>
              <a:t>myTask</a:t>
            </a:r>
            <a:r>
              <a:rPr lang="en-US" dirty="0"/>
              <a:t> &lt;&lt; { </a:t>
            </a:r>
            <a:r>
              <a:rPr lang="en-US" dirty="0" err="1"/>
              <a:t>println</a:t>
            </a:r>
            <a:r>
              <a:rPr lang="en-US" dirty="0"/>
              <a:t> ‘Last Exec’ }</a:t>
            </a:r>
          </a:p>
          <a:p>
            <a:r>
              <a:rPr lang="en-US" dirty="0" err="1"/>
              <a:t>myTask.doFirst</a:t>
            </a:r>
            <a:r>
              <a:rPr lang="en-US" dirty="0"/>
              <a:t> { </a:t>
            </a:r>
            <a:r>
              <a:rPr lang="en-US" dirty="0" err="1"/>
              <a:t>println</a:t>
            </a:r>
            <a:r>
              <a:rPr lang="en-US" dirty="0"/>
              <a:t> ‘First Exec’ }</a:t>
            </a:r>
          </a:p>
          <a:p>
            <a:r>
              <a:rPr lang="en-US" dirty="0"/>
              <a:t>task </a:t>
            </a:r>
            <a:r>
              <a:rPr lang="en-US" dirty="0" err="1"/>
              <a:t>shortCutTask</a:t>
            </a:r>
            <a:r>
              <a:rPr lang="en-US" dirty="0"/>
              <a:t> &lt;&lt; { </a:t>
            </a:r>
            <a:r>
              <a:rPr lang="en-US" dirty="0" err="1"/>
              <a:t>println</a:t>
            </a:r>
            <a:r>
              <a:rPr lang="en-US" dirty="0"/>
              <a:t> ‘Exec phase’ }</a:t>
            </a:r>
          </a:p>
          <a:p>
            <a:endParaRPr lang="en-US" dirty="0"/>
          </a:p>
          <a:p>
            <a:pPr lvl="1"/>
            <a:r>
              <a:rPr lang="en-US" dirty="0" err="1"/>
              <a:t>doFirst</a:t>
            </a:r>
            <a:r>
              <a:rPr lang="en-US" dirty="0"/>
              <a:t> and </a:t>
            </a:r>
            <a:r>
              <a:rPr lang="en-US" dirty="0" err="1"/>
              <a:t>doLast</a:t>
            </a:r>
            <a:r>
              <a:rPr lang="en-US" dirty="0"/>
              <a:t> simply add an action block to the begin or end of a task.  &lt;&lt; is an alias for </a:t>
            </a:r>
            <a:r>
              <a:rPr lang="en-US" dirty="0" err="1" smtClean="0"/>
              <a:t>doLast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6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Only </a:t>
            </a:r>
            <a:r>
              <a:rPr lang="en-US" sz="2400" dirty="0"/>
              <a:t>required tasks are invoked during execution</a:t>
            </a:r>
          </a:p>
          <a:p>
            <a:pPr lvl="1"/>
            <a:r>
              <a:rPr lang="en-US" dirty="0"/>
              <a:t>Individual tasks are only ever executed once</a:t>
            </a:r>
          </a:p>
          <a:p>
            <a:r>
              <a:rPr lang="en-US" sz="2400" dirty="0"/>
              <a:t>Independent tasks are run in arbitrary order</a:t>
            </a:r>
          </a:p>
          <a:p>
            <a:pPr lvl="1"/>
            <a:r>
              <a:rPr lang="en-US" dirty="0"/>
              <a:t>Currently it will choose based upon alphabetical, but do not depend upon this, as this will change in the future when tasks are allowed to run in parallel</a:t>
            </a:r>
          </a:p>
          <a:p>
            <a:r>
              <a:rPr lang="en-US" sz="2400" dirty="0"/>
              <a:t>Tasks listed on the command line will be executed in order specified, but any dependent tasks will follow dependency ordering, and individual tasks will still only ever be invoked </a:t>
            </a:r>
            <a:r>
              <a:rPr lang="en-US" sz="2400" dirty="0" smtClean="0"/>
              <a:t>once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863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gradle</a:t>
            </a:r>
            <a:r>
              <a:rPr lang="en-US" dirty="0"/>
              <a:t> A C</a:t>
            </a:r>
          </a:p>
          <a:p>
            <a:pPr lvl="1"/>
            <a:r>
              <a:rPr lang="en-US" dirty="0"/>
              <a:t>A, F, D, E, C (current behavior)</a:t>
            </a:r>
          </a:p>
          <a:p>
            <a:pPr lvl="1"/>
            <a:r>
              <a:rPr lang="en-US" dirty="0"/>
              <a:t>A, F, E, D, C (allowed)</a:t>
            </a:r>
          </a:p>
          <a:p>
            <a:pPr lvl="1"/>
            <a:r>
              <a:rPr lang="en-US" dirty="0"/>
              <a:t>A, E, F, D, C (allowed)</a:t>
            </a:r>
          </a:p>
          <a:p>
            <a:r>
              <a:rPr lang="en-US" dirty="0" err="1"/>
              <a:t>gradle</a:t>
            </a:r>
            <a:r>
              <a:rPr lang="en-US" dirty="0"/>
              <a:t> D C A</a:t>
            </a:r>
          </a:p>
          <a:p>
            <a:pPr lvl="1"/>
            <a:r>
              <a:rPr lang="en-US" dirty="0"/>
              <a:t>F, D, E, C, A</a:t>
            </a:r>
          </a:p>
          <a:p>
            <a:pPr lvl="1"/>
            <a:endParaRPr lang="en-US" dirty="0"/>
          </a:p>
          <a:p>
            <a:r>
              <a:rPr lang="en-US" dirty="0"/>
              <a:t>Tasks are only run once, and other than dependencies, order is irrelevant unless tasks explicitly listed upon command line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5233987" y="2209800"/>
            <a:ext cx="511175" cy="509587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defTabSz="820738" eaLnBrk="0" hangingPunct="0">
              <a:defRPr/>
            </a:pPr>
            <a:r>
              <a:rPr lang="en-US" b="0" baseline="0" dirty="0"/>
              <a:t>A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6143625" y="2209800"/>
            <a:ext cx="509587" cy="509587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defTabSz="820738" eaLnBrk="0" hangingPunct="0"/>
            <a:r>
              <a:rPr lang="en-US" b="0" baseline="0"/>
              <a:t>B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7421562" y="2209800"/>
            <a:ext cx="509588" cy="509587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defTabSz="820738" eaLnBrk="0" hangingPunct="0">
              <a:defRPr/>
            </a:pPr>
            <a:r>
              <a:rPr lang="en-US" b="0" baseline="0" dirty="0"/>
              <a:t>C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6794500" y="3230562"/>
            <a:ext cx="509587" cy="50958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defTabSz="820738" eaLnBrk="0" hangingPunct="0">
              <a:defRPr/>
            </a:pPr>
            <a:r>
              <a:rPr lang="en-US" b="0" baseline="0" dirty="0"/>
              <a:t>D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6143625" y="4137025"/>
            <a:ext cx="509587" cy="511175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defTabSz="820738" eaLnBrk="0" hangingPunct="0">
              <a:defRPr/>
            </a:pPr>
            <a:r>
              <a:rPr lang="en-US" b="0" baseline="0" dirty="0"/>
              <a:t>F</a:t>
            </a:r>
          </a:p>
        </p:txBody>
      </p:sp>
      <p:cxnSp>
        <p:nvCxnSpPr>
          <p:cNvPr id="9" name="Straight Arrow Connector 8"/>
          <p:cNvCxnSpPr>
            <a:cxnSpLocks noChangeShapeType="1"/>
            <a:stCxn id="5" idx="5"/>
            <a:endCxn id="7" idx="1"/>
          </p:cNvCxnSpPr>
          <p:nvPr/>
        </p:nvCxnSpPr>
        <p:spPr bwMode="auto">
          <a:xfrm>
            <a:off x="6578600" y="2644775"/>
            <a:ext cx="290512" cy="660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9"/>
          <p:cNvCxnSpPr>
            <a:cxnSpLocks noChangeShapeType="1"/>
            <a:stCxn id="6" idx="3"/>
            <a:endCxn id="7" idx="7"/>
          </p:cNvCxnSpPr>
          <p:nvPr/>
        </p:nvCxnSpPr>
        <p:spPr bwMode="auto">
          <a:xfrm flipH="1">
            <a:off x="7229475" y="2644775"/>
            <a:ext cx="266700" cy="660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"/>
          <p:cNvCxnSpPr>
            <a:cxnSpLocks noChangeShapeType="1"/>
            <a:stCxn id="7" idx="3"/>
            <a:endCxn id="8" idx="7"/>
          </p:cNvCxnSpPr>
          <p:nvPr/>
        </p:nvCxnSpPr>
        <p:spPr bwMode="auto">
          <a:xfrm flipH="1">
            <a:off x="6578600" y="3665537"/>
            <a:ext cx="290512" cy="5461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Oval 11"/>
          <p:cNvSpPr/>
          <p:nvPr/>
        </p:nvSpPr>
        <p:spPr bwMode="auto">
          <a:xfrm>
            <a:off x="7870825" y="3230562"/>
            <a:ext cx="511175" cy="50958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 baseline="-250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defTabSz="820738" eaLnBrk="0" hangingPunct="0">
              <a:defRPr/>
            </a:pPr>
            <a:r>
              <a:rPr lang="en-US" b="0" baseline="0" dirty="0"/>
              <a:t>E</a:t>
            </a:r>
          </a:p>
        </p:txBody>
      </p:sp>
      <p:cxnSp>
        <p:nvCxnSpPr>
          <p:cNvPr id="13" name="Straight Arrow Connector 12"/>
          <p:cNvCxnSpPr>
            <a:cxnSpLocks noChangeShapeType="1"/>
            <a:stCxn id="6" idx="5"/>
            <a:endCxn id="12" idx="0"/>
          </p:cNvCxnSpPr>
          <p:nvPr/>
        </p:nvCxnSpPr>
        <p:spPr bwMode="auto">
          <a:xfrm>
            <a:off x="7856537" y="2644775"/>
            <a:ext cx="269875" cy="5857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24270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Inputs/Outputs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Should a clean be required before every build, or at least every build you trust to be correct?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Absolutely </a:t>
            </a:r>
            <a:r>
              <a:rPr lang="en-US" dirty="0" smtClean="0"/>
              <a:t>not!</a:t>
            </a:r>
            <a:endParaRPr lang="en-US" dirty="0"/>
          </a:p>
          <a:p>
            <a:pPr lvl="1"/>
            <a:endParaRPr lang="en-US" dirty="0"/>
          </a:p>
          <a:p>
            <a:r>
              <a:rPr lang="en-US" sz="2400" dirty="0" err="1"/>
              <a:t>Gradle</a:t>
            </a:r>
            <a:r>
              <a:rPr lang="en-US" sz="2400" dirty="0"/>
              <a:t> allows tasks to describe:</a:t>
            </a:r>
          </a:p>
          <a:p>
            <a:pPr lvl="1"/>
            <a:r>
              <a:rPr lang="en-US" dirty="0"/>
              <a:t>Input Files</a:t>
            </a:r>
          </a:p>
          <a:p>
            <a:pPr lvl="1"/>
            <a:r>
              <a:rPr lang="en-US" dirty="0"/>
              <a:t>Input Directories</a:t>
            </a:r>
          </a:p>
          <a:p>
            <a:pPr lvl="1"/>
            <a:r>
              <a:rPr lang="en-US" dirty="0"/>
              <a:t>Input Properties</a:t>
            </a:r>
          </a:p>
          <a:p>
            <a:pPr lvl="1"/>
            <a:r>
              <a:rPr lang="en-US" dirty="0"/>
              <a:t>Output Files</a:t>
            </a:r>
          </a:p>
          <a:p>
            <a:pPr lvl="1"/>
            <a:r>
              <a:rPr lang="en-US" dirty="0"/>
              <a:t>Output </a:t>
            </a:r>
            <a:r>
              <a:rPr lang="en-US" dirty="0" smtClean="0"/>
              <a:t>Directories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3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chemeClr val="accent1">
                <a:lumMod val="50000"/>
              </a:schemeClr>
            </a:gs>
            <a:gs pos="58000">
              <a:schemeClr val="accent1">
                <a:tint val="83000"/>
                <a:satMod val="143000"/>
                <a:lumMod val="56000"/>
                <a:lumOff val="44000"/>
              </a:schemeClr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www.gradle.org</a:t>
            </a:r>
            <a:endParaRPr lang="en-US" sz="5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913188"/>
            <a:ext cx="5826711" cy="1573212"/>
          </a:xfrm>
        </p:spPr>
      </p:pic>
    </p:spTree>
    <p:extLst>
      <p:ext uri="{BB962C8B-B14F-4D97-AF65-F5344CB8AC3E}">
        <p14:creationId xmlns:p14="http://schemas.microsoft.com/office/powerpoint/2010/main" val="86060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MyTask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DefaultTask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Font typeface="Arial" charset="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InputFile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File text</a:t>
            </a:r>
          </a:p>
          <a:p>
            <a:pPr lvl="1">
              <a:buFont typeface="Arial" charset="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InputFiles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FileCollection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path</a:t>
            </a:r>
          </a:p>
          <a:p>
            <a:pPr lvl="1">
              <a:buFont typeface="Arial" charset="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InputDirectory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@Optional File templates</a:t>
            </a:r>
          </a:p>
          <a:p>
            <a:pPr lvl="1">
              <a:buFont typeface="Arial" charset="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@Input String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mode   // This is a serialized property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OutputFile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File result</a:t>
            </a:r>
          </a:p>
          <a:p>
            <a:pPr lvl="1">
              <a:buFont typeface="Arial" charset="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OutputDirectory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transformedTemplates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verbose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// Not serialized property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TaskAction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generate() { … }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26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Property Processing:</a:t>
            </a:r>
          </a:p>
          <a:p>
            <a:pPr lvl="1"/>
            <a:r>
              <a:rPr lang="en-US" dirty="0"/>
              <a:t>Exception if input files or directories do not exist</a:t>
            </a:r>
          </a:p>
          <a:p>
            <a:pPr lvl="2"/>
            <a:r>
              <a:rPr lang="en-US" dirty="0"/>
              <a:t>Validation disabled with @Optional annotation</a:t>
            </a:r>
          </a:p>
          <a:p>
            <a:pPr lvl="1"/>
            <a:r>
              <a:rPr lang="en-US" dirty="0"/>
              <a:t>Output directories are created before execution phase</a:t>
            </a:r>
          </a:p>
          <a:p>
            <a:endParaRPr lang="en-US" sz="2400" dirty="0"/>
          </a:p>
          <a:p>
            <a:r>
              <a:rPr lang="en-US" sz="2400" dirty="0" err="1"/>
              <a:t>Gradle's</a:t>
            </a:r>
            <a:r>
              <a:rPr lang="en-US" sz="2400" dirty="0"/>
              <a:t> Incremental build algorithm:</a:t>
            </a:r>
          </a:p>
          <a:p>
            <a:pPr lvl="1"/>
            <a:r>
              <a:rPr lang="en-US" dirty="0"/>
              <a:t>Hashes of input/output files are cached</a:t>
            </a:r>
          </a:p>
          <a:p>
            <a:pPr lvl="1"/>
            <a:r>
              <a:rPr lang="en-US" dirty="0"/>
              <a:t>Hashes for all files of input/output directories are cached.</a:t>
            </a:r>
          </a:p>
          <a:p>
            <a:pPr lvl="1"/>
            <a:r>
              <a:rPr lang="en-US" dirty="0"/>
              <a:t>Property values are cached (via serialization)</a:t>
            </a:r>
          </a:p>
          <a:p>
            <a:pPr lvl="1"/>
            <a:r>
              <a:rPr lang="en-US" dirty="0"/>
              <a:t>Cache values == Current values </a:t>
            </a:r>
            <a:r>
              <a:rPr lang="en-US" dirty="0">
                <a:sym typeface="Wingdings" pitchFamily="2" charset="2"/>
              </a:rPr>
              <a:t> Skip </a:t>
            </a:r>
            <a:r>
              <a:rPr lang="en-US" dirty="0" smtClean="0">
                <a:sym typeface="Wingdings" pitchFamily="2" charset="2"/>
              </a:rPr>
              <a:t>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01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Builds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confused by network </a:t>
            </a:r>
            <a:r>
              <a:rPr lang="en-US" dirty="0" err="1" smtClean="0"/>
              <a:t>filesystem</a:t>
            </a:r>
            <a:r>
              <a:rPr lang="en-US" dirty="0" smtClean="0"/>
              <a:t> time issues</a:t>
            </a:r>
          </a:p>
          <a:p>
            <a:pPr lvl="1"/>
            <a:r>
              <a:rPr lang="en-US" dirty="0" smtClean="0"/>
              <a:t>File modified in the future complaints anyone?</a:t>
            </a:r>
          </a:p>
          <a:p>
            <a:r>
              <a:rPr lang="en-US" dirty="0" smtClean="0"/>
              <a:t>Can quickly skip tasks that do not actually need to be run</a:t>
            </a:r>
          </a:p>
          <a:p>
            <a:pPr lvl="1"/>
            <a:r>
              <a:rPr lang="en-US" dirty="0" smtClean="0"/>
              <a:t>Seeing UP-TO-DATE can feel good!</a:t>
            </a:r>
          </a:p>
          <a:p>
            <a:pPr lvl="1"/>
            <a:r>
              <a:rPr lang="en-US" dirty="0" smtClean="0"/>
              <a:t>Recompilation doesn’t mean jar needs to be built</a:t>
            </a:r>
          </a:p>
          <a:p>
            <a:r>
              <a:rPr lang="en-US" dirty="0" smtClean="0"/>
              <a:t>Changes to key properties honored</a:t>
            </a:r>
          </a:p>
          <a:p>
            <a:pPr lvl="1"/>
            <a:r>
              <a:rPr lang="en-US" dirty="0" smtClean="0"/>
              <a:t>Project version number change will rebuild jar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7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that always exist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gradle</a:t>
            </a:r>
            <a:r>
              <a:rPr lang="en-US" dirty="0"/>
              <a:t> help</a:t>
            </a:r>
          </a:p>
          <a:p>
            <a:pPr lvl="1"/>
            <a:r>
              <a:rPr lang="en-US" dirty="0"/>
              <a:t>Displays a help message</a:t>
            </a:r>
          </a:p>
          <a:p>
            <a:r>
              <a:rPr lang="en-US" dirty="0" err="1"/>
              <a:t>gradle</a:t>
            </a:r>
            <a:r>
              <a:rPr lang="en-US" dirty="0"/>
              <a:t> dependencies</a:t>
            </a:r>
          </a:p>
          <a:p>
            <a:pPr lvl="1"/>
            <a:r>
              <a:rPr lang="en-US" dirty="0"/>
              <a:t>Displays the dependencies of projects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</a:t>
            </a:r>
            <a:r>
              <a:rPr lang="en-US" dirty="0" err="1" smtClean="0"/>
              <a:t>dependencyInsight</a:t>
            </a:r>
            <a:endParaRPr lang="en-US" dirty="0" smtClean="0"/>
          </a:p>
          <a:p>
            <a:pPr lvl="1"/>
            <a:r>
              <a:rPr lang="en-US" dirty="0" smtClean="0"/>
              <a:t>Displays details of a specific dependency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</a:t>
            </a:r>
            <a:r>
              <a:rPr lang="en-US" dirty="0"/>
              <a:t>projects</a:t>
            </a:r>
          </a:p>
          <a:p>
            <a:pPr lvl="1"/>
            <a:r>
              <a:rPr lang="en-US" dirty="0"/>
              <a:t>Displays root and subprojects</a:t>
            </a:r>
          </a:p>
          <a:p>
            <a:r>
              <a:rPr lang="en-US" dirty="0" err="1"/>
              <a:t>gradle</a:t>
            </a:r>
            <a:r>
              <a:rPr lang="en-US" dirty="0"/>
              <a:t> properties</a:t>
            </a:r>
          </a:p>
          <a:p>
            <a:pPr lvl="1"/>
            <a:r>
              <a:rPr lang="en-US" dirty="0"/>
              <a:t>Displays the properties of the current project</a:t>
            </a:r>
          </a:p>
          <a:p>
            <a:r>
              <a:rPr lang="en-US" dirty="0" err="1"/>
              <a:t>gradle</a:t>
            </a:r>
            <a:r>
              <a:rPr lang="en-US" dirty="0"/>
              <a:t> tasks</a:t>
            </a:r>
          </a:p>
          <a:p>
            <a:pPr lvl="1"/>
            <a:r>
              <a:rPr lang="en-US" dirty="0"/>
              <a:t>Displays the tasks for the current project</a:t>
            </a:r>
          </a:p>
        </p:txBody>
      </p:sp>
    </p:spTree>
    <p:extLst>
      <p:ext uri="{BB962C8B-B14F-4D97-AF65-F5344CB8AC3E}">
        <p14:creationId xmlns:p14="http://schemas.microsoft.com/office/powerpoint/2010/main" val="14883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Task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gradle</a:t>
            </a:r>
            <a:r>
              <a:rPr lang="en-US" dirty="0"/>
              <a:t> t</a:t>
            </a:r>
          </a:p>
          <a:p>
            <a:pPr lvl="1"/>
            <a:r>
              <a:rPr lang="en-US" dirty="0"/>
              <a:t>Maps to </a:t>
            </a:r>
            <a:r>
              <a:rPr lang="en-US" dirty="0" err="1"/>
              <a:t>gradle</a:t>
            </a:r>
            <a:r>
              <a:rPr lang="en-US" dirty="0"/>
              <a:t> tasks if no other task starting with “t”</a:t>
            </a:r>
          </a:p>
          <a:p>
            <a:r>
              <a:rPr lang="en-US" dirty="0" err="1"/>
              <a:t>gradle</a:t>
            </a:r>
            <a:r>
              <a:rPr lang="en-US" dirty="0"/>
              <a:t> </a:t>
            </a:r>
            <a:r>
              <a:rPr lang="en-US" dirty="0" err="1"/>
              <a:t>sCT</a:t>
            </a:r>
            <a:endParaRPr lang="en-US" dirty="0"/>
          </a:p>
          <a:p>
            <a:pPr lvl="1"/>
            <a:r>
              <a:rPr lang="en-US" dirty="0"/>
              <a:t>Maps to “</a:t>
            </a:r>
            <a:r>
              <a:rPr lang="en-US" dirty="0" err="1"/>
              <a:t>superCoolTask</a:t>
            </a:r>
            <a:r>
              <a:rPr lang="en-US" dirty="0"/>
              <a:t>” if it is the only task that matches that camel case</a:t>
            </a:r>
          </a:p>
          <a:p>
            <a:r>
              <a:rPr lang="en-US" dirty="0" err="1"/>
              <a:t>gradle</a:t>
            </a:r>
            <a:r>
              <a:rPr lang="en-US" dirty="0"/>
              <a:t> </a:t>
            </a:r>
            <a:r>
              <a:rPr lang="en-US" dirty="0" err="1"/>
              <a:t>dep</a:t>
            </a:r>
            <a:endParaRPr lang="en-US" dirty="0"/>
          </a:p>
          <a:p>
            <a:pPr lvl="1"/>
            <a:r>
              <a:rPr lang="en-US" dirty="0"/>
              <a:t>Maps to dependencies task if no other task staring with “</a:t>
            </a:r>
            <a:r>
              <a:rPr lang="en-US" dirty="0" err="1" smtClean="0"/>
              <a:t>dep</a:t>
            </a:r>
            <a:r>
              <a:rPr lang="en-US" dirty="0" smtClean="0"/>
              <a:t>” without any capital characters, so no conflict with </a:t>
            </a:r>
            <a:r>
              <a:rPr lang="en-US" dirty="0" err="1" smtClean="0"/>
              <a:t>dependencyInsight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9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types of plugins</a:t>
            </a:r>
          </a:p>
          <a:p>
            <a:pPr lvl="1"/>
            <a:r>
              <a:rPr lang="en-US" dirty="0"/>
              <a:t>Build Script</a:t>
            </a:r>
          </a:p>
          <a:p>
            <a:pPr lvl="2"/>
            <a:r>
              <a:rPr lang="en-US" dirty="0"/>
              <a:t>Can be applied from almost anywhere</a:t>
            </a:r>
          </a:p>
          <a:p>
            <a:pPr lvl="2"/>
            <a:r>
              <a:rPr lang="en-US" dirty="0"/>
              <a:t>apply from: ‘</a:t>
            </a:r>
            <a:r>
              <a:rPr lang="en-US" dirty="0" err="1"/>
              <a:t>myplugin.gradle</a:t>
            </a:r>
            <a:r>
              <a:rPr lang="en-US" dirty="0"/>
              <a:t>’</a:t>
            </a:r>
          </a:p>
          <a:p>
            <a:pPr lvl="2"/>
            <a:r>
              <a:rPr lang="en-US" dirty="0"/>
              <a:t>apply from: ‘http://myurl/myplugin.gradle’</a:t>
            </a:r>
          </a:p>
          <a:p>
            <a:pPr lvl="1"/>
            <a:r>
              <a:rPr lang="en-US" dirty="0"/>
              <a:t>Binary Class implementing </a:t>
            </a:r>
            <a:r>
              <a:rPr lang="en-US" dirty="0" err="1"/>
              <a:t>org.gradle.api.Plugin</a:t>
            </a:r>
            <a:endParaRPr lang="en-US" dirty="0"/>
          </a:p>
          <a:p>
            <a:pPr lvl="2"/>
            <a:r>
              <a:rPr lang="en-US" dirty="0"/>
              <a:t>Must be found in build script </a:t>
            </a:r>
            <a:r>
              <a:rPr lang="en-US" dirty="0" err="1"/>
              <a:t>classpath</a:t>
            </a:r>
            <a:endParaRPr lang="en-US" dirty="0"/>
          </a:p>
          <a:p>
            <a:pPr lvl="2"/>
            <a:r>
              <a:rPr lang="en-US" dirty="0"/>
              <a:t>Can have id’s via meta properties in jar</a:t>
            </a:r>
          </a:p>
          <a:p>
            <a:pPr lvl="2"/>
            <a:r>
              <a:rPr lang="en-US" dirty="0"/>
              <a:t>apply plugin: </a:t>
            </a:r>
            <a:r>
              <a:rPr lang="en-US" dirty="0" err="1"/>
              <a:t>org.myplugin.MyPlugin</a:t>
            </a:r>
            <a:endParaRPr lang="en-US" dirty="0"/>
          </a:p>
          <a:p>
            <a:pPr lvl="2"/>
            <a:r>
              <a:rPr lang="en-US" dirty="0"/>
              <a:t>apply plugin: ‘</a:t>
            </a:r>
            <a:r>
              <a:rPr lang="en-US" dirty="0" err="1"/>
              <a:t>myplugin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Plugins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160233"/>
              </p:ext>
            </p:extLst>
          </p:nvPr>
        </p:nvGraphicFramePr>
        <p:xfrm>
          <a:off x="228600" y="1600200"/>
          <a:ext cx="8686800" cy="509016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252134"/>
                <a:gridCol w="64346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Plugin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java, groovy,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scala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Most</a:t>
                      </a:r>
                      <a:r>
                        <a:rPr lang="en-US" sz="1800" baseline="0" dirty="0" smtClean="0"/>
                        <a:t> prominent JVM languages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antlr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Support</a:t>
                      </a:r>
                      <a:r>
                        <a:rPr lang="en-US" sz="1800" baseline="0" dirty="0" smtClean="0"/>
                        <a:t> for generating parsers with ANTLR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pmd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err="1" smtClean="0"/>
                        <a:t>findbugs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err="1" smtClean="0"/>
                        <a:t>checkstyle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err="1" smtClean="0"/>
                        <a:t>jdepend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Code</a:t>
                      </a:r>
                      <a:r>
                        <a:rPr lang="en-US" sz="1800" baseline="0" dirty="0" smtClean="0"/>
                        <a:t> quality plugins, including </a:t>
                      </a:r>
                      <a:r>
                        <a:rPr lang="en-US" sz="1800" baseline="0" dirty="0" err="1" smtClean="0"/>
                        <a:t>codenarc</a:t>
                      </a:r>
                      <a:r>
                        <a:rPr lang="en-US" sz="1800" baseline="0" dirty="0" smtClean="0"/>
                        <a:t> for groovy code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eclipse, idea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Import </a:t>
                      </a:r>
                      <a:r>
                        <a:rPr lang="en-US" sz="1800" dirty="0" err="1" smtClean="0"/>
                        <a:t>gradle</a:t>
                      </a:r>
                      <a:r>
                        <a:rPr lang="en-US" sz="1800" baseline="0" dirty="0" smtClean="0"/>
                        <a:t> build </a:t>
                      </a:r>
                      <a:r>
                        <a:rPr lang="en-US" sz="1800" dirty="0" smtClean="0"/>
                        <a:t>into respective IDE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project-report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Detailed</a:t>
                      </a:r>
                      <a:r>
                        <a:rPr lang="en-US" sz="1800" baseline="0" dirty="0" smtClean="0"/>
                        <a:t> report information about </a:t>
                      </a:r>
                      <a:r>
                        <a:rPr lang="en-US" sz="1800" baseline="0" dirty="0" err="1" smtClean="0"/>
                        <a:t>gradle</a:t>
                      </a:r>
                      <a:r>
                        <a:rPr lang="en-US" sz="1800" baseline="0" dirty="0" smtClean="0"/>
                        <a:t> build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sonar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Integrati</a:t>
                      </a:r>
                      <a:r>
                        <a:rPr lang="en-US" sz="1800" baseline="0" dirty="0" smtClean="0"/>
                        <a:t>on with Sonar code quality tool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announce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Publish messages to things like twitter and growl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application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Run</a:t>
                      </a:r>
                      <a:r>
                        <a:rPr lang="en-US" sz="1800" baseline="0" dirty="0" smtClean="0"/>
                        <a:t> and bundle a project as an application (java/groovy)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maven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Deploy</a:t>
                      </a:r>
                      <a:r>
                        <a:rPr lang="en-US" sz="1800" baseline="0" dirty="0" smtClean="0"/>
                        <a:t> artifacts to Maven repositories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jetty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Deploy</a:t>
                      </a:r>
                      <a:r>
                        <a:rPr lang="en-US" sz="1800" baseline="0" dirty="0" smtClean="0"/>
                        <a:t> web applications within embedded jetty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osgi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Support for building </a:t>
                      </a:r>
                      <a:r>
                        <a:rPr lang="en-US" sz="1800" dirty="0" err="1" smtClean="0"/>
                        <a:t>OSGi</a:t>
                      </a:r>
                      <a:r>
                        <a:rPr lang="en-US" sz="1800" dirty="0" smtClean="0"/>
                        <a:t> bundles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war, ear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Assembling</a:t>
                      </a:r>
                      <a:r>
                        <a:rPr lang="en-US" sz="1800" baseline="0" dirty="0" smtClean="0"/>
                        <a:t> web/j2ee applications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09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Incubating Plugins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0941597"/>
              </p:ext>
            </p:extLst>
          </p:nvPr>
        </p:nvGraphicFramePr>
        <p:xfrm>
          <a:off x="228600" y="1600200"/>
          <a:ext cx="8686800" cy="377444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252134"/>
                <a:gridCol w="64346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Plugin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cpp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c++</a:t>
                      </a:r>
                      <a:r>
                        <a:rPr lang="en-US" sz="1800" dirty="0" smtClean="0"/>
                        <a:t> source compilation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cpp</a:t>
                      </a:r>
                      <a:r>
                        <a:rPr lang="en-US" sz="1800" dirty="0" smtClean="0"/>
                        <a:t>-exec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c++</a:t>
                      </a:r>
                      <a:r>
                        <a:rPr lang="en-US" sz="1800" baseline="0" dirty="0" smtClean="0"/>
                        <a:t> executable compilation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cpp</a:t>
                      </a:r>
                      <a:r>
                        <a:rPr lang="en-US" sz="1800" dirty="0" smtClean="0"/>
                        <a:t>-lib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c++</a:t>
                      </a:r>
                      <a:r>
                        <a:rPr lang="en-US" sz="1800" baseline="0" dirty="0" smtClean="0"/>
                        <a:t> library compilation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java-library-distribution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Build a zip distribution for a java library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ivy-publish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Provides</a:t>
                      </a:r>
                      <a:r>
                        <a:rPr lang="en-US" sz="1800" baseline="0" dirty="0" smtClean="0"/>
                        <a:t> new DSL for publishing artifacts to Ivy repositories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maven-publish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Provides new DSL for publishing artifacts</a:t>
                      </a:r>
                      <a:r>
                        <a:rPr lang="en-US" sz="1800" baseline="0" dirty="0" smtClean="0"/>
                        <a:t> to Maven repositories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maven2Gradle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Adds</a:t>
                      </a:r>
                      <a:r>
                        <a:rPr lang="en-US" sz="1800" baseline="0" dirty="0" smtClean="0"/>
                        <a:t> support for converting an existing Maven build into a </a:t>
                      </a:r>
                      <a:r>
                        <a:rPr lang="en-US" sz="1800" baseline="0" dirty="0" err="1" smtClean="0"/>
                        <a:t>Gradle</a:t>
                      </a:r>
                      <a:r>
                        <a:rPr lang="en-US" sz="1800" baseline="0" dirty="0" smtClean="0"/>
                        <a:t> build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42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Repositories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Maven</a:t>
            </a:r>
          </a:p>
          <a:p>
            <a:r>
              <a:rPr lang="en-US" dirty="0" smtClean="0"/>
              <a:t>Maven cache</a:t>
            </a:r>
          </a:p>
          <a:p>
            <a:r>
              <a:rPr lang="en-US" dirty="0" smtClean="0"/>
              <a:t>Ivy</a:t>
            </a:r>
          </a:p>
          <a:p>
            <a:r>
              <a:rPr lang="en-US" dirty="0" smtClean="0"/>
              <a:t>Flat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0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Repositories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685367"/>
              </p:ext>
            </p:extLst>
          </p:nvPr>
        </p:nvGraphicFramePr>
        <p:xfrm>
          <a:off x="457200" y="1600200"/>
          <a:ext cx="8305800" cy="357124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53356"/>
                <a:gridCol w="61524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Dependency</a:t>
                      </a:r>
                      <a:r>
                        <a:rPr lang="en-US" sz="1800" baseline="0" dirty="0" smtClean="0"/>
                        <a:t> Type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Maven Central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 pre-configured repository</a:t>
                      </a:r>
                      <a:r>
                        <a:rPr lang="en-US" sz="1800" baseline="0" dirty="0" smtClean="0"/>
                        <a:t> that looks for dependencies in Maven Central.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Maven Local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 pre-configured</a:t>
                      </a:r>
                      <a:r>
                        <a:rPr lang="en-US" sz="1800" baseline="0" dirty="0" smtClean="0"/>
                        <a:t> repository that looks for dependencies in the local Maven repository (the .m2 cache)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Maven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 Maven repository located somewhere on the local </a:t>
                      </a:r>
                      <a:r>
                        <a:rPr lang="en-US" sz="1800" dirty="0" err="1" smtClean="0"/>
                        <a:t>filesystem</a:t>
                      </a:r>
                      <a:r>
                        <a:rPr lang="en-US" sz="1800" baseline="0" dirty="0" smtClean="0"/>
                        <a:t> or at a remote location.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Ivy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 Ivy repository</a:t>
                      </a:r>
                      <a:r>
                        <a:rPr lang="en-US" sz="1800" baseline="0" dirty="0" smtClean="0"/>
                        <a:t> located on the local </a:t>
                      </a:r>
                      <a:r>
                        <a:rPr lang="en-US" sz="1800" baseline="0" dirty="0" err="1" smtClean="0"/>
                        <a:t>filesystem</a:t>
                      </a:r>
                      <a:r>
                        <a:rPr lang="en-US" sz="1800" baseline="0" dirty="0" smtClean="0"/>
                        <a:t> or at a remote location.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Flat directory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 simple repository</a:t>
                      </a:r>
                      <a:r>
                        <a:rPr lang="en-US" sz="1800" baseline="0" dirty="0" smtClean="0"/>
                        <a:t> on the local </a:t>
                      </a:r>
                      <a:r>
                        <a:rPr lang="en-US" sz="1800" baseline="0" dirty="0" err="1" smtClean="0"/>
                        <a:t>filesystem</a:t>
                      </a:r>
                      <a:r>
                        <a:rPr lang="en-US" sz="1800" baseline="0" dirty="0" smtClean="0"/>
                        <a:t>.  Does not support any meta-data formats (no .</a:t>
                      </a:r>
                      <a:r>
                        <a:rPr lang="en-US" sz="1800" baseline="0" dirty="0" err="1" smtClean="0"/>
                        <a:t>pom</a:t>
                      </a:r>
                      <a:r>
                        <a:rPr lang="en-US" sz="1800" baseline="0" dirty="0" smtClean="0"/>
                        <a:t> or .ivy files)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85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Gradle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general purpose build system</a:t>
            </a:r>
          </a:p>
          <a:p>
            <a:r>
              <a:rPr lang="en-US" dirty="0" smtClean="0"/>
              <a:t>Utilizes a Groovy DSL (Domain Specific Language) with a Java-based core</a:t>
            </a:r>
          </a:p>
          <a:p>
            <a:r>
              <a:rPr lang="en-US" dirty="0" smtClean="0"/>
              <a:t>Provides built-in support for Java, Groovy, and </a:t>
            </a:r>
            <a:r>
              <a:rPr lang="en-US" dirty="0" err="1" smtClean="0"/>
              <a:t>Scala</a:t>
            </a:r>
            <a:r>
              <a:rPr lang="en-US" dirty="0" smtClean="0"/>
              <a:t> builds</a:t>
            </a:r>
            <a:endParaRPr lang="en-US" dirty="0"/>
          </a:p>
          <a:p>
            <a:r>
              <a:rPr lang="en-US" dirty="0" smtClean="0"/>
              <a:t>Leverages selective capabilities of Ant, Ivy and Maven</a:t>
            </a:r>
          </a:p>
          <a:p>
            <a:r>
              <a:rPr lang="en-US" dirty="0" smtClean="0"/>
              <a:t>Useful for many more things than just Grails builds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4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repositories {</a:t>
            </a:r>
          </a:p>
          <a:p>
            <a:pPr>
              <a:buFont typeface="Wingdings" pitchFamily="2" charset="2"/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6000" dirty="0" err="1">
                <a:latin typeface="Courier New" pitchFamily="49" charset="0"/>
                <a:cs typeface="Courier New" pitchFamily="49" charset="0"/>
              </a:rPr>
              <a:t>mavenCentral</a:t>
            </a:r>
            <a:r>
              <a:rPr lang="en-US" sz="6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Font typeface="Wingdings" pitchFamily="2" charset="2"/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6000" dirty="0" err="1">
                <a:latin typeface="Courier New" pitchFamily="49" charset="0"/>
                <a:cs typeface="Courier New" pitchFamily="49" charset="0"/>
              </a:rPr>
              <a:t>mavenLocal</a:t>
            </a:r>
            <a:r>
              <a:rPr lang="en-US" sz="6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Font typeface="Wingdings" pitchFamily="2" charset="2"/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  maven { </a:t>
            </a:r>
            <a:r>
              <a:rPr lang="en-US" sz="60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6000" dirty="0">
                <a:latin typeface="Courier New" pitchFamily="49" charset="0"/>
                <a:cs typeface="Courier New" pitchFamily="49" charset="0"/>
              </a:rPr>
              <a:t> 'http://repo.mycompany.com/maven2' }</a:t>
            </a:r>
          </a:p>
          <a:p>
            <a:pPr>
              <a:buFont typeface="Wingdings" pitchFamily="2" charset="2"/>
              <a:buNone/>
            </a:pPr>
            <a:endParaRPr lang="en-US" sz="60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6000" dirty="0" err="1">
                <a:latin typeface="Courier New" pitchFamily="49" charset="0"/>
                <a:cs typeface="Courier New" pitchFamily="49" charset="0"/>
              </a:rPr>
              <a:t>flatDir</a:t>
            </a:r>
            <a:r>
              <a:rPr lang="en-US" sz="60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6000" dirty="0" err="1">
                <a:latin typeface="Courier New" pitchFamily="49" charset="0"/>
                <a:cs typeface="Courier New" pitchFamily="49" charset="0"/>
              </a:rPr>
              <a:t>dirs</a:t>
            </a:r>
            <a:r>
              <a:rPr lang="en-US" sz="6000" dirty="0">
                <a:latin typeface="Courier New" pitchFamily="49" charset="0"/>
                <a:cs typeface="Courier New" pitchFamily="49" charset="0"/>
              </a:rPr>
              <a:t> 'lib' }</a:t>
            </a:r>
          </a:p>
          <a:p>
            <a:pPr>
              <a:buFont typeface="Wingdings" pitchFamily="2" charset="2"/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6000" dirty="0" err="1">
                <a:latin typeface="Courier New" pitchFamily="49" charset="0"/>
                <a:cs typeface="Courier New" pitchFamily="49" charset="0"/>
              </a:rPr>
              <a:t>flatDir</a:t>
            </a:r>
            <a:r>
              <a:rPr lang="en-US" sz="60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6000" dirty="0" err="1">
                <a:latin typeface="Courier New" pitchFamily="49" charset="0"/>
                <a:cs typeface="Courier New" pitchFamily="49" charset="0"/>
              </a:rPr>
              <a:t>dirs</a:t>
            </a:r>
            <a:r>
              <a:rPr lang="en-US" sz="6000" dirty="0">
                <a:latin typeface="Courier New" pitchFamily="49" charset="0"/>
                <a:cs typeface="Courier New" pitchFamily="49" charset="0"/>
              </a:rPr>
              <a:t> 'lib1', 'lib2' }</a:t>
            </a:r>
          </a:p>
          <a:p>
            <a:pPr>
              <a:buFont typeface="Wingdings" pitchFamily="2" charset="2"/>
              <a:buNone/>
            </a:pPr>
            <a:endParaRPr lang="en-US" sz="60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  ivy {</a:t>
            </a:r>
          </a:p>
          <a:p>
            <a:pPr>
              <a:buFont typeface="Wingdings" pitchFamily="2" charset="2"/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60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6000" dirty="0">
                <a:latin typeface="Courier New" pitchFamily="49" charset="0"/>
                <a:cs typeface="Courier New" pitchFamily="49" charset="0"/>
              </a:rPr>
              <a:t> 'http://repo.mycompany.com/repo'</a:t>
            </a:r>
          </a:p>
          <a:p>
            <a:pPr>
              <a:buFont typeface="Wingdings" pitchFamily="2" charset="2"/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    layout 'maven'</a:t>
            </a:r>
          </a:p>
          <a:p>
            <a:pPr>
              <a:buFont typeface="Wingdings" pitchFamily="2" charset="2"/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Font typeface="Wingdings" pitchFamily="2" charset="2"/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  ivy {</a:t>
            </a:r>
          </a:p>
          <a:p>
            <a:pPr>
              <a:buFont typeface="Wingdings" pitchFamily="2" charset="2"/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6000" dirty="0" err="1">
                <a:latin typeface="Courier New" pitchFamily="49" charset="0"/>
                <a:cs typeface="Courier New" pitchFamily="49" charset="0"/>
              </a:rPr>
              <a:t>artifactPattern</a:t>
            </a:r>
            <a:r>
              <a:rPr lang="en-US" sz="6000" dirty="0">
                <a:latin typeface="Courier New" pitchFamily="49" charset="0"/>
                <a:cs typeface="Courier New" pitchFamily="49" charset="0"/>
              </a:rPr>
              <a:t> "$</a:t>
            </a:r>
            <a:r>
              <a:rPr lang="en-US" sz="6000" dirty="0" err="1">
                <a:latin typeface="Courier New" pitchFamily="49" charset="0"/>
                <a:cs typeface="Courier New" pitchFamily="49" charset="0"/>
              </a:rPr>
              <a:t>projectDir</a:t>
            </a:r>
            <a:r>
              <a:rPr lang="en-US" sz="6000" dirty="0">
                <a:latin typeface="Courier New" pitchFamily="49" charset="0"/>
                <a:cs typeface="Courier New" pitchFamily="49" charset="0"/>
              </a:rPr>
              <a:t>/repo/[organization]/[module]-[revision].[</a:t>
            </a:r>
            <a:r>
              <a:rPr lang="en-US" sz="60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6000" dirty="0">
                <a:latin typeface="Courier New" pitchFamily="49" charset="0"/>
                <a:cs typeface="Courier New" pitchFamily="49" charset="0"/>
              </a:rPr>
              <a:t>]"</a:t>
            </a:r>
          </a:p>
          <a:p>
            <a:pPr>
              <a:buFont typeface="Wingdings" pitchFamily="2" charset="2"/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Font typeface="Wingdings" pitchFamily="2" charset="2"/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sz="6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12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Maven/Ivy Repositories</a:t>
            </a:r>
          </a:p>
          <a:p>
            <a:r>
              <a:rPr lang="en-US" dirty="0"/>
              <a:t>Specified directly by files/path</a:t>
            </a:r>
          </a:p>
          <a:p>
            <a:r>
              <a:rPr lang="en-US" dirty="0"/>
              <a:t>Project dependencies in multi-project build</a:t>
            </a:r>
          </a:p>
          <a:p>
            <a:r>
              <a:rPr lang="en-US" dirty="0"/>
              <a:t>Artifacts produced from other tasks</a:t>
            </a:r>
          </a:p>
          <a:p>
            <a:r>
              <a:rPr lang="en-US" dirty="0"/>
              <a:t>Supports transitive and non-transitive dependencies on a per-dependency </a:t>
            </a:r>
            <a:r>
              <a:rPr lang="en-US" dirty="0" smtClean="0"/>
              <a:t>basis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2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390142"/>
              </p:ext>
            </p:extLst>
          </p:nvPr>
        </p:nvGraphicFramePr>
        <p:xfrm>
          <a:off x="457200" y="1600200"/>
          <a:ext cx="8153400" cy="36779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13845"/>
                <a:gridCol w="60395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Dependency</a:t>
                      </a:r>
                      <a:r>
                        <a:rPr lang="en-US" sz="1800" baseline="0" dirty="0" smtClean="0"/>
                        <a:t> Type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External module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 dependency on an external module</a:t>
                      </a:r>
                      <a:r>
                        <a:rPr lang="en-US" sz="1800" baseline="0" dirty="0" smtClean="0"/>
                        <a:t> in some repository.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Project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 dependency on another</a:t>
                      </a:r>
                      <a:r>
                        <a:rPr lang="en-US" sz="1800" baseline="0" dirty="0" smtClean="0"/>
                        <a:t> project in the same build.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File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 dependency on a set of files on the local </a:t>
                      </a:r>
                      <a:r>
                        <a:rPr lang="en-US" sz="1800" dirty="0" err="1" smtClean="0"/>
                        <a:t>filesystem</a:t>
                      </a:r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Client module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 dependency on an external module,</a:t>
                      </a:r>
                      <a:r>
                        <a:rPr lang="en-US" sz="1800" baseline="0" dirty="0" smtClean="0"/>
                        <a:t> where the artifacts exists in a repository, but the module meta-data is specified by the local build.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Gradle</a:t>
                      </a:r>
                      <a:r>
                        <a:rPr lang="en-US" sz="1800" dirty="0" smtClean="0"/>
                        <a:t> API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 dependency on the API of the current </a:t>
                      </a:r>
                      <a:r>
                        <a:rPr lang="en-US" sz="1800" dirty="0" err="1" smtClean="0"/>
                        <a:t>Gradle</a:t>
                      </a:r>
                      <a:r>
                        <a:rPr lang="en-US" sz="1800" dirty="0" smtClean="0"/>
                        <a:t> version.</a:t>
                      </a:r>
                      <a:r>
                        <a:rPr lang="en-US" sz="1800" baseline="0" dirty="0" smtClean="0"/>
                        <a:t>  Use for plugin development.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Local Groovy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 dependency on</a:t>
                      </a:r>
                      <a:r>
                        <a:rPr lang="en-US" sz="1800" baseline="0" dirty="0" smtClean="0"/>
                        <a:t> the Groovy version used by the current </a:t>
                      </a:r>
                      <a:r>
                        <a:rPr lang="en-US" sz="1800" baseline="0" dirty="0" err="1" smtClean="0"/>
                        <a:t>Gradle</a:t>
                      </a:r>
                      <a:r>
                        <a:rPr lang="en-US" sz="1800" baseline="0" dirty="0" smtClean="0"/>
                        <a:t> Version.  Used for plugin development.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46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Mapped to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Dependencies are assigned to different configurations</a:t>
            </a:r>
          </a:p>
          <a:p>
            <a:r>
              <a:rPr lang="en-US" dirty="0" smtClean="0"/>
              <a:t>Configurations are added by various plugins</a:t>
            </a:r>
          </a:p>
          <a:p>
            <a:r>
              <a:rPr lang="en-US" dirty="0" smtClean="0"/>
              <a:t>Similar in concept to Maven Dependency Scopes, but more generalized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2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Added by Java Plugin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355972"/>
              </p:ext>
            </p:extLst>
          </p:nvPr>
        </p:nvGraphicFramePr>
        <p:xfrm>
          <a:off x="457200" y="1600200"/>
          <a:ext cx="8382000" cy="476504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73112"/>
                <a:gridCol w="62088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Configuration</a:t>
                      </a:r>
                      <a:r>
                        <a:rPr lang="en-US" sz="1800" baseline="0" dirty="0" smtClean="0"/>
                        <a:t> 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compile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Compile time dependencies.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runtime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Runtime dependencies.</a:t>
                      </a:r>
                      <a:r>
                        <a:rPr lang="en-US" sz="1800" baseline="0" dirty="0" smtClean="0"/>
                        <a:t>  Extends compile.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testCompile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Additional dependencies for compiling tests.  Extends compile.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testRuntime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Additional dependencies</a:t>
                      </a:r>
                      <a:r>
                        <a:rPr lang="en-US" sz="1800" baseline="0" dirty="0" smtClean="0"/>
                        <a:t> for running tests. Extends </a:t>
                      </a:r>
                      <a:r>
                        <a:rPr lang="en-US" sz="1800" baseline="0" dirty="0" err="1" smtClean="0"/>
                        <a:t>testCompile</a:t>
                      </a:r>
                      <a:r>
                        <a:rPr lang="en-US" sz="1800" baseline="0" dirty="0" smtClean="0"/>
                        <a:t> and runtime.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archives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Added by ‘base’ plugin</a:t>
                      </a:r>
                      <a:r>
                        <a:rPr lang="en-US" sz="1800" baseline="0" dirty="0" smtClean="0"/>
                        <a:t>, which is applied by ‘java-base’ which ‘java’ plugin extends from.  This is artifacts produced, which for java plugin are jars.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default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Added by ‘base’ plugin</a:t>
                      </a:r>
                      <a:r>
                        <a:rPr lang="en-US" sz="1800" baseline="0" dirty="0" smtClean="0"/>
                        <a:t> like archives.  Extends the runtime and contains the artifacts being generated just like the archives configuration.  Used as the default configuration for a project dependency when not explicitly named.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12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External Module Dependencies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dependencies {</a:t>
            </a:r>
          </a:p>
          <a:p>
            <a:pPr>
              <a:buFont typeface="Wingdings" pitchFamily="2" charset="2"/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  runtime group: 'org', name: 'module', version: '2.5'</a:t>
            </a:r>
          </a:p>
          <a:p>
            <a:pPr>
              <a:buFont typeface="Wingdings" pitchFamily="2" charset="2"/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  runtime 'org:module:2.5', 'org:otherModule:4.5'</a:t>
            </a:r>
          </a:p>
          <a:p>
            <a:pPr>
              <a:buFont typeface="Wingdings" pitchFamily="2" charset="2"/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  runtime( [group: 'org', name: 'module', version: '2.5'],</a:t>
            </a:r>
          </a:p>
          <a:p>
            <a:pPr>
              <a:buFont typeface="Wingdings" pitchFamily="2" charset="2"/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           [group: 'org', name: '</a:t>
            </a:r>
            <a:r>
              <a:rPr lang="en-US" sz="6000" dirty="0" err="1">
                <a:latin typeface="Courier New" pitchFamily="49" charset="0"/>
                <a:cs typeface="Courier New" pitchFamily="49" charset="0"/>
              </a:rPr>
              <a:t>otherModule</a:t>
            </a:r>
            <a:r>
              <a:rPr lang="en-US" sz="6000" dirty="0">
                <a:latin typeface="Courier New" pitchFamily="49" charset="0"/>
                <a:cs typeface="Courier New" pitchFamily="49" charset="0"/>
              </a:rPr>
              <a:t>', version: '4.5'] )</a:t>
            </a:r>
          </a:p>
          <a:p>
            <a:pPr>
              <a:buFont typeface="Wingdings" pitchFamily="2" charset="2"/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  runtime('org:special:3.0.5') { transitive = true }</a:t>
            </a:r>
          </a:p>
          <a:p>
            <a:pPr>
              <a:buFont typeface="Wingdings" pitchFamily="2" charset="2"/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  runtime group: 'org', name: 'special', version: '3.0.5', transitive: true</a:t>
            </a:r>
          </a:p>
          <a:p>
            <a:pPr>
              <a:buFont typeface="Wingdings" pitchFamily="2" charset="2"/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  runtime(group: 'org', name: 'special', version: '3.0.5') { transitive = true }</a:t>
            </a:r>
          </a:p>
          <a:p>
            <a:pPr>
              <a:buFont typeface="Wingdings" pitchFamily="2" charset="2"/>
              <a:buNone/>
            </a:pPr>
            <a:endParaRPr lang="en-US" sz="60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  runtime 'org:groovy:1.5.6@jar'  // Artifact only notation</a:t>
            </a:r>
          </a:p>
          <a:p>
            <a:pPr>
              <a:buFont typeface="Wingdings" pitchFamily="2" charset="2"/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  runtime group: 'org', name: 'groovy', version: '1.5.6', </a:t>
            </a:r>
            <a:r>
              <a:rPr lang="en-US" sz="60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6000" dirty="0">
                <a:latin typeface="Courier New" pitchFamily="49" charset="0"/>
                <a:cs typeface="Courier New" pitchFamily="49" charset="0"/>
              </a:rPr>
              <a:t>: 'jar'</a:t>
            </a:r>
          </a:p>
          <a:p>
            <a:pPr>
              <a:buFont typeface="Wingdings" pitchFamily="2" charset="2"/>
              <a:buNone/>
            </a:pPr>
            <a:endParaRPr lang="en-US" sz="60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  compile 'org:groovy:1.5.6:jdk14@jar'  // Dependency with classifier</a:t>
            </a:r>
          </a:p>
          <a:p>
            <a:pPr>
              <a:buFont typeface="Wingdings" pitchFamily="2" charset="2"/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  compile group: 'org', name: 'groovy', version: '1.5.6', classifier: 'jdk14</a:t>
            </a:r>
            <a:r>
              <a:rPr lang="en-US" sz="60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60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6000" dirty="0">
                <a:latin typeface="Courier New" pitchFamily="49" charset="0"/>
                <a:cs typeface="Courier New" pitchFamily="49" charset="0"/>
              </a:rPr>
              <a:t>: 'jar'</a:t>
            </a:r>
          </a:p>
          <a:p>
            <a:pPr>
              <a:buFont typeface="Wingdings" pitchFamily="2" charset="2"/>
              <a:buNone/>
            </a:pPr>
            <a:r>
              <a:rPr lang="en-US" sz="6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6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86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Project/File/Special Dependencies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dependencies {</a:t>
            </a:r>
          </a:p>
          <a:p>
            <a:pPr>
              <a:buFont typeface="Wingdings" pitchFamily="2" charset="2"/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  compile project(':shared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')  </a:t>
            </a:r>
            <a:r>
              <a:rPr lang="en-US" sz="1900" smtClean="0">
                <a:latin typeface="Courier New" pitchFamily="49" charset="0"/>
                <a:cs typeface="Courier New" pitchFamily="49" charset="0"/>
              </a:rPr>
              <a:t>// default 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configuration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  runtime project(path: ':shared', configuration: 'default')</a:t>
            </a:r>
          </a:p>
          <a:p>
            <a:pPr>
              <a:buFont typeface="Wingdings" pitchFamily="2" charset="2"/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testCompile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 project(path: ':shared', configuration: '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testExtras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pPr>
              <a:buFont typeface="Wingdings" pitchFamily="2" charset="2"/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  compile project(path: ':other', configuration: '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api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pPr>
              <a:buFont typeface="Wingdings" pitchFamily="2" charset="2"/>
              <a:buNone/>
            </a:pP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  runtime files('libs/a.jar', 'libs/b.jar')</a:t>
            </a:r>
          </a:p>
          <a:p>
            <a:pPr>
              <a:buFont typeface="Wingdings" pitchFamily="2" charset="2"/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  runtime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fileTree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: 'libs', include: '*.jar')</a:t>
            </a:r>
          </a:p>
          <a:p>
            <a:pPr>
              <a:buFont typeface="Wingdings" pitchFamily="2" charset="2"/>
              <a:buNone/>
            </a:pP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  compile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gradleApi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Font typeface="Wingdings" pitchFamily="2" charset="2"/>
              <a:buNone/>
            </a:pP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  groovy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localGroovy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Font typeface="Wingdings" pitchFamily="2" charset="2"/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0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Gradle</a:t>
            </a:r>
            <a:r>
              <a:rPr lang="en-US" dirty="0" smtClean="0"/>
              <a:t>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Guide for getting started and demonstrating common usage</a:t>
            </a:r>
          </a:p>
          <a:p>
            <a:r>
              <a:rPr lang="en-US" dirty="0" smtClean="0"/>
              <a:t>DSL Reference for core types, task types, and build script blocks</a:t>
            </a:r>
            <a:endParaRPr lang="en-US" dirty="0"/>
          </a:p>
          <a:p>
            <a:r>
              <a:rPr lang="en-US" dirty="0" err="1" smtClean="0"/>
              <a:t>Javadoc</a:t>
            </a:r>
            <a:r>
              <a:rPr lang="en-US" dirty="0" smtClean="0"/>
              <a:t> and </a:t>
            </a:r>
            <a:r>
              <a:rPr lang="en-US" dirty="0" err="1" smtClean="0"/>
              <a:t>Groovydoc</a:t>
            </a:r>
            <a:r>
              <a:rPr lang="en-US" dirty="0" smtClean="0"/>
              <a:t> for detailed information about objects and methods</a:t>
            </a:r>
          </a:p>
          <a:p>
            <a:endParaRPr lang="en-US" dirty="0" smtClean="0"/>
          </a:p>
          <a:p>
            <a:r>
              <a:rPr lang="en-US" dirty="0" smtClean="0">
                <a:hlinkClick r:id="rId2" action="ppaction://hlinkfile"/>
              </a:rPr>
              <a:t>Local </a:t>
            </a:r>
            <a:r>
              <a:rPr lang="en-US" dirty="0" err="1" smtClean="0">
                <a:hlinkClick r:id="rId2" action="ppaction://hlinkfile"/>
              </a:rPr>
              <a:t>Gradle</a:t>
            </a:r>
            <a:r>
              <a:rPr lang="en-US" dirty="0" smtClean="0">
                <a:hlinkClick r:id="rId2" action="ppaction://hlinkfile"/>
              </a:rPr>
              <a:t>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7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Gradle</a:t>
            </a:r>
            <a:r>
              <a:rPr lang="en-US" dirty="0" smtClean="0"/>
              <a:t> 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you have any type of question related to </a:t>
            </a:r>
            <a:r>
              <a:rPr lang="en-US" dirty="0" err="1" smtClean="0"/>
              <a:t>Gradle</a:t>
            </a:r>
            <a:r>
              <a:rPr lang="en-US" dirty="0" smtClean="0"/>
              <a:t>, head straight to the forums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forums.gradle.org/gradle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source code repository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github.com/gradle/gradle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Developer’s mailing list</a:t>
            </a:r>
          </a:p>
          <a:p>
            <a:pPr lvl="1"/>
            <a:r>
              <a:rPr lang="en-US" dirty="0" smtClean="0">
                <a:hlinkClick r:id="rId4"/>
              </a:rPr>
              <a:t>dev-subscribe@gradle.codehaus.org</a:t>
            </a:r>
            <a:endParaRPr lang="en-US" dirty="0" smtClean="0"/>
          </a:p>
          <a:p>
            <a:pPr lvl="1"/>
            <a:r>
              <a:rPr lang="en-US" dirty="0" smtClean="0"/>
              <a:t>Search </a:t>
            </a:r>
            <a:r>
              <a:rPr lang="en-US" dirty="0" err="1" smtClean="0"/>
              <a:t>Nabble</a:t>
            </a:r>
            <a:r>
              <a:rPr lang="en-US" dirty="0" smtClean="0"/>
              <a:t> or </a:t>
            </a:r>
            <a:r>
              <a:rPr lang="en-US" dirty="0" err="1" smtClean="0"/>
              <a:t>MarkMail</a:t>
            </a:r>
            <a:r>
              <a:rPr lang="en-US" dirty="0" smtClean="0"/>
              <a:t> for </a:t>
            </a:r>
            <a:r>
              <a:rPr lang="en-US" dirty="0" err="1" smtClean="0"/>
              <a:t>gradle-dev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04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Gradle</a:t>
            </a:r>
            <a:r>
              <a:rPr lang="en-US" dirty="0" smtClean="0"/>
              <a:t>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and Testing with </a:t>
            </a:r>
            <a:r>
              <a:rPr lang="en-US" dirty="0" err="1" smtClean="0"/>
              <a:t>Gradle</a:t>
            </a:r>
            <a:endParaRPr lang="en-US" dirty="0" smtClean="0"/>
          </a:p>
          <a:p>
            <a:r>
              <a:rPr lang="en-US" dirty="0" err="1" smtClean="0"/>
              <a:t>Gradle</a:t>
            </a:r>
            <a:r>
              <a:rPr lang="en-US" dirty="0" smtClean="0"/>
              <a:t> Effective Implementation Guide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In Action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DSLs/Programming </a:t>
            </a:r>
            <a:r>
              <a:rPr lang="en-US" dirty="0" err="1" smtClean="0"/>
              <a:t>Gradle</a:t>
            </a:r>
            <a:endParaRPr lang="en-US" dirty="0" smtClean="0"/>
          </a:p>
          <a:p>
            <a:pPr marL="13716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254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Groovy?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Because it isn’t XML!</a:t>
            </a:r>
          </a:p>
          <a:p>
            <a:r>
              <a:rPr lang="en-US" dirty="0" smtClean="0"/>
              <a:t>Creating DSLs with a dynamic language containing meta-programming support is easier</a:t>
            </a:r>
          </a:p>
          <a:p>
            <a:r>
              <a:rPr lang="en-US" dirty="0" smtClean="0"/>
              <a:t>Groovy, Python, and Ruby would all be viable options, but Groovy supports the JVM ecosystem best</a:t>
            </a:r>
          </a:p>
          <a:p>
            <a:r>
              <a:rPr lang="en-US" dirty="0" smtClean="0"/>
              <a:t>Did I mention that it beats XML for anything other than just configuration?</a:t>
            </a:r>
          </a:p>
        </p:txBody>
      </p:sp>
    </p:spTree>
    <p:extLst>
      <p:ext uri="{BB962C8B-B14F-4D97-AF65-F5344CB8AC3E}">
        <p14:creationId xmlns:p14="http://schemas.microsoft.com/office/powerpoint/2010/main" val="210143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and Testing with </a:t>
            </a:r>
            <a:r>
              <a:rPr lang="en-US" dirty="0" err="1" smtClean="0"/>
              <a:t>Gradle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709160"/>
          </a:xfrm>
        </p:spPr>
        <p:txBody>
          <a:bodyPr>
            <a:normAutofit/>
          </a:bodyPr>
          <a:lstStyle/>
          <a:p>
            <a:r>
              <a:rPr lang="en-US" dirty="0" smtClean="0"/>
              <a:t>Released in Mid 2011</a:t>
            </a:r>
          </a:p>
          <a:p>
            <a:r>
              <a:rPr lang="en-US" dirty="0" smtClean="0"/>
              <a:t>The first book published, and intended to be part of a mini-series of books</a:t>
            </a:r>
          </a:p>
          <a:p>
            <a:r>
              <a:rPr lang="en-US" dirty="0" smtClean="0"/>
              <a:t>Available for </a:t>
            </a:r>
            <a:r>
              <a:rPr lang="en-US" b="1" u="sng" dirty="0" smtClean="0"/>
              <a:t>free</a:t>
            </a:r>
            <a:r>
              <a:rPr lang="en-US" dirty="0" smtClean="0"/>
              <a:t> now from </a:t>
            </a:r>
            <a:r>
              <a:rPr lang="en-US" dirty="0" err="1" smtClean="0"/>
              <a:t>gradleware</a:t>
            </a:r>
            <a:endParaRPr lang="en-US" dirty="0" smtClean="0"/>
          </a:p>
          <a:p>
            <a:r>
              <a:rPr lang="en-US" dirty="0" smtClean="0"/>
              <a:t>Provides some introductory steps into how to use basic functions of </a:t>
            </a:r>
            <a:r>
              <a:rPr lang="en-US" dirty="0" err="1" smtClean="0"/>
              <a:t>Gradle</a:t>
            </a:r>
            <a:endParaRPr lang="en-US" dirty="0"/>
          </a:p>
        </p:txBody>
      </p:sp>
      <p:pic>
        <p:nvPicPr>
          <p:cNvPr id="1026" name="Picture 2" descr="http://www.gradle.org/common/img/building-and-testing-with-gradle-book-fro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9" y="1588989"/>
            <a:ext cx="24288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8738" y="6019800"/>
            <a:ext cx="7435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www.gradleware.com/registered/books/building-and-testing</a:t>
            </a:r>
            <a:endParaRPr 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731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Gradle</a:t>
            </a:r>
            <a:r>
              <a:rPr lang="en-US" dirty="0" smtClean="0"/>
              <a:t> Effective Implementation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715001" cy="4419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Released in Late 2012</a:t>
            </a:r>
          </a:p>
          <a:p>
            <a:r>
              <a:rPr lang="en-US" dirty="0" smtClean="0"/>
              <a:t>Excellent supplement to online user’s guide</a:t>
            </a:r>
          </a:p>
          <a:p>
            <a:r>
              <a:rPr lang="en-US" dirty="0" smtClean="0"/>
              <a:t>Part tutorial, part reference guide for practical problems</a:t>
            </a:r>
          </a:p>
          <a:p>
            <a:pPr marL="137160" indent="0">
              <a:buNone/>
            </a:pPr>
            <a:endParaRPr lang="en-US" sz="1800" dirty="0" smtClean="0"/>
          </a:p>
          <a:p>
            <a:r>
              <a:rPr lang="en-US" dirty="0" smtClean="0"/>
              <a:t>Discounts from 2/12 – 2/28</a:t>
            </a:r>
            <a:endParaRPr lang="en-US" dirty="0"/>
          </a:p>
          <a:p>
            <a:r>
              <a:rPr lang="en-US" dirty="0" smtClean="0"/>
              <a:t>MREGE25 – 25% off e-copy</a:t>
            </a:r>
          </a:p>
          <a:p>
            <a:r>
              <a:rPr lang="en-US" dirty="0" smtClean="0"/>
              <a:t>MREGE15 – 15% off print copy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187" y="1591268"/>
            <a:ext cx="2411799" cy="31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8738" y="6019800"/>
            <a:ext cx="78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www.packtpub.com/gradle-effective-implementation-guide/book</a:t>
            </a:r>
            <a:endParaRPr 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637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Gradle</a:t>
            </a:r>
            <a:r>
              <a:rPr lang="en-US" dirty="0" smtClean="0"/>
              <a:t> DSLs/Programming </a:t>
            </a:r>
            <a:r>
              <a:rPr lang="en-US" dirty="0" err="1" smtClean="0"/>
              <a:t>Gradle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38800" cy="4709160"/>
          </a:xfrm>
        </p:spPr>
        <p:txBody>
          <a:bodyPr>
            <a:normAutofit/>
          </a:bodyPr>
          <a:lstStyle/>
          <a:p>
            <a:r>
              <a:rPr lang="en-US" dirty="0" smtClean="0"/>
              <a:t>Slated for Mid 2013</a:t>
            </a:r>
          </a:p>
          <a:p>
            <a:r>
              <a:rPr lang="en-US" dirty="0" smtClean="0"/>
              <a:t>Currently in revision</a:t>
            </a:r>
          </a:p>
          <a:p>
            <a:r>
              <a:rPr lang="en-US" dirty="0" smtClean="0"/>
              <a:t>Another mini-series book</a:t>
            </a:r>
          </a:p>
          <a:p>
            <a:r>
              <a:rPr lang="en-US" dirty="0" smtClean="0"/>
              <a:t>Focuses on:</a:t>
            </a:r>
          </a:p>
          <a:p>
            <a:pPr lvl="1"/>
            <a:r>
              <a:rPr lang="en-US" dirty="0" smtClean="0"/>
              <a:t>File Manipulation</a:t>
            </a:r>
          </a:p>
          <a:p>
            <a:pPr lvl="1"/>
            <a:r>
              <a:rPr lang="en-US" dirty="0" smtClean="0"/>
              <a:t>Custom Plugins</a:t>
            </a:r>
          </a:p>
          <a:p>
            <a:pPr lvl="1"/>
            <a:r>
              <a:rPr lang="en-US" dirty="0" smtClean="0"/>
              <a:t>Build Hooks</a:t>
            </a:r>
          </a:p>
          <a:p>
            <a:pPr lvl="1"/>
            <a:r>
              <a:rPr lang="en-US" dirty="0" smtClean="0"/>
              <a:t>Dependency Management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579" y="1600200"/>
            <a:ext cx="2325021" cy="3100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283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Gradle</a:t>
            </a:r>
            <a:r>
              <a:rPr lang="en-US" dirty="0" smtClean="0"/>
              <a:t>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709160"/>
          </a:xfrm>
        </p:spPr>
        <p:txBody>
          <a:bodyPr>
            <a:normAutofit/>
          </a:bodyPr>
          <a:lstStyle/>
          <a:p>
            <a:r>
              <a:rPr lang="en-US" dirty="0" smtClean="0"/>
              <a:t>Slated for Fall 2013</a:t>
            </a:r>
          </a:p>
          <a:p>
            <a:r>
              <a:rPr lang="en-US" dirty="0" smtClean="0"/>
              <a:t>Preview and ability to provide review feedback available via Manning Early Access Program</a:t>
            </a:r>
          </a:p>
          <a:p>
            <a:r>
              <a:rPr lang="en-US" dirty="0" smtClean="0"/>
              <a:t>Special guest is author Benjamin </a:t>
            </a:r>
            <a:r>
              <a:rPr lang="en-US" dirty="0" err="1" smtClean="0"/>
              <a:t>Muschko</a:t>
            </a:r>
            <a:r>
              <a:rPr lang="en-US" dirty="0" smtClean="0"/>
              <a:t>!</a:t>
            </a:r>
          </a:p>
          <a:p>
            <a:r>
              <a:rPr lang="en-US" dirty="0" smtClean="0"/>
              <a:t>13grad </a:t>
            </a:r>
            <a:r>
              <a:rPr lang="en-US" dirty="0" smtClean="0"/>
              <a:t>– 40% discount off books at Manning</a:t>
            </a: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520" y="1600200"/>
            <a:ext cx="262128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89113" y="6019800"/>
            <a:ext cx="376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www.manning.com/muschko</a:t>
            </a:r>
            <a:r>
              <a:rPr lang="en-US" b="1" dirty="0">
                <a:latin typeface="+mj-lt"/>
              </a:rPr>
              <a:t>/</a:t>
            </a:r>
            <a:endParaRPr 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60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Community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440112"/>
            <a:ext cx="3810000" cy="1028700"/>
          </a:xfrm>
        </p:spPr>
      </p:pic>
    </p:spTree>
    <p:extLst>
      <p:ext uri="{BB962C8B-B14F-4D97-AF65-F5344CB8AC3E}">
        <p14:creationId xmlns:p14="http://schemas.microsoft.com/office/powerpoint/2010/main" val="176268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Commercial Support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276600"/>
            <a:ext cx="5778497" cy="1011237"/>
          </a:xfrm>
        </p:spPr>
      </p:pic>
    </p:spTree>
    <p:extLst>
      <p:ext uri="{BB962C8B-B14F-4D97-AF65-F5344CB8AC3E}">
        <p14:creationId xmlns:p14="http://schemas.microsoft.com/office/powerpoint/2010/main" val="372634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Groovy variances from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Automatic Imports</a:t>
            </a:r>
          </a:p>
          <a:p>
            <a:pPr lvl="1"/>
            <a:r>
              <a:rPr lang="en-US" dirty="0" err="1"/>
              <a:t>java.lang</a:t>
            </a:r>
            <a:r>
              <a:rPr lang="en-US" dirty="0"/>
              <a:t>.*, java.io.*, </a:t>
            </a:r>
            <a:r>
              <a:rPr lang="en-US" dirty="0" err="1"/>
              <a:t>java.util</a:t>
            </a:r>
            <a:r>
              <a:rPr lang="en-US" dirty="0"/>
              <a:t>.*, java.net.*</a:t>
            </a:r>
          </a:p>
          <a:p>
            <a:r>
              <a:rPr lang="en-US" dirty="0"/>
              <a:t>Optional</a:t>
            </a:r>
          </a:p>
          <a:p>
            <a:pPr lvl="1"/>
            <a:r>
              <a:rPr lang="en-US" dirty="0"/>
              <a:t>Semicolons (DSL friendly)</a:t>
            </a:r>
          </a:p>
          <a:p>
            <a:pPr lvl="1"/>
            <a:r>
              <a:rPr lang="en-US" dirty="0"/>
              <a:t>Parenthesis (DSL friendly)</a:t>
            </a:r>
          </a:p>
          <a:p>
            <a:pPr lvl="1"/>
            <a:r>
              <a:rPr lang="en-US" dirty="0"/>
              <a:t>Return Statements (last line always returned)</a:t>
            </a:r>
          </a:p>
          <a:p>
            <a:pPr lvl="1"/>
            <a:r>
              <a:rPr lang="en-US" dirty="0"/>
              <a:t>Typing</a:t>
            </a:r>
          </a:p>
          <a:p>
            <a:pPr lvl="1"/>
            <a:r>
              <a:rPr lang="en-US" dirty="0"/>
              <a:t>Exception Handling</a:t>
            </a:r>
          </a:p>
          <a:p>
            <a:r>
              <a:rPr lang="en-US" dirty="0"/>
              <a:t>Operator Overloading</a:t>
            </a:r>
          </a:p>
          <a:p>
            <a:r>
              <a:rPr lang="en-US" dirty="0"/>
              <a:t>Safe Dereferencing (special null-test operators)</a:t>
            </a:r>
          </a:p>
          <a:p>
            <a:r>
              <a:rPr lang="en-US" dirty="0"/>
              <a:t>Closures (</a:t>
            </a:r>
            <a:r>
              <a:rPr lang="en-US" dirty="0" err="1"/>
              <a:t>Gradle</a:t>
            </a:r>
            <a:r>
              <a:rPr lang="en-US" dirty="0"/>
              <a:t> DSL uses extensively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06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Tool Timelines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2000 – Ant Released Standalone</a:t>
            </a:r>
          </a:p>
          <a:p>
            <a:r>
              <a:rPr lang="en-US" dirty="0" smtClean="0"/>
              <a:t>2004 – Maven 1.0 Released</a:t>
            </a:r>
          </a:p>
          <a:p>
            <a:r>
              <a:rPr lang="en-US" dirty="0" smtClean="0"/>
              <a:t>2005 – Ivy 1.0 Released</a:t>
            </a:r>
          </a:p>
          <a:p>
            <a:r>
              <a:rPr lang="en-US" dirty="0" smtClean="0"/>
              <a:t>2005 – Maven 2.0 Released</a:t>
            </a:r>
          </a:p>
          <a:p>
            <a:r>
              <a:rPr lang="en-US" dirty="0" smtClean="0"/>
              <a:t>2009 – Ivy 2.0. Released</a:t>
            </a:r>
          </a:p>
          <a:p>
            <a:r>
              <a:rPr lang="en-US" dirty="0" smtClean="0"/>
              <a:t>2010 – Maven 3.0 Released</a:t>
            </a:r>
          </a:p>
          <a:p>
            <a:r>
              <a:rPr lang="en-US" dirty="0" smtClean="0"/>
              <a:t>2012 – </a:t>
            </a:r>
            <a:r>
              <a:rPr lang="en-US" dirty="0" err="1" smtClean="0"/>
              <a:t>Gradle</a:t>
            </a:r>
            <a:r>
              <a:rPr lang="en-US" dirty="0" smtClean="0"/>
              <a:t> 1.0 Released</a:t>
            </a:r>
          </a:p>
          <a:p>
            <a:endParaRPr lang="en-US" dirty="0"/>
          </a:p>
          <a:p>
            <a:pPr marL="137160" indent="0">
              <a:buNone/>
            </a:pPr>
            <a:r>
              <a:rPr lang="en-US" dirty="0" smtClean="0"/>
              <a:t>Several years of prior development</a:t>
            </a:r>
          </a:p>
        </p:txBody>
      </p:sp>
    </p:spTree>
    <p:extLst>
      <p:ext uri="{BB962C8B-B14F-4D97-AF65-F5344CB8AC3E}">
        <p14:creationId xmlns:p14="http://schemas.microsoft.com/office/powerpoint/2010/main" val="32239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Differentiators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158113"/>
              </p:ext>
            </p:extLst>
          </p:nvPr>
        </p:nvGraphicFramePr>
        <p:xfrm>
          <a:off x="304801" y="1447800"/>
          <a:ext cx="8534398" cy="48209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3809999"/>
                <a:gridCol w="1600200"/>
                <a:gridCol w="1600200"/>
                <a:gridCol w="1523999"/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Ant + Ivy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Maven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Gradle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CI Tool Plugins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Build by convention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Versioning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Import</a:t>
                      </a:r>
                      <a:r>
                        <a:rPr lang="en-US" sz="1800" baseline="0" dirty="0" smtClean="0"/>
                        <a:t> Ant/Maven Builds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OWN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OWN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BOTH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Built-In</a:t>
                      </a:r>
                      <a:r>
                        <a:rPr lang="en-US" sz="1800" baseline="0" dirty="0" smtClean="0"/>
                        <a:t> Multi-Artifact Builds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Multi-project dependency support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Incremental Builds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Plugin</a:t>
                      </a:r>
                      <a:r>
                        <a:rPr lang="en-US" sz="1800" baseline="0" dirty="0" smtClean="0"/>
                        <a:t> support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In-script build extensions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Custom</a:t>
                      </a:r>
                      <a:r>
                        <a:rPr lang="en-US" sz="1800" baseline="0" dirty="0" smtClean="0"/>
                        <a:t> Test Listeners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LIMITED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Auto-import build file into IDE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LIMITED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Commercial Support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46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Favorite Existing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Gradle</a:t>
            </a:r>
            <a:r>
              <a:rPr lang="en-US" dirty="0" smtClean="0"/>
              <a:t> Wrapper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Daemon</a:t>
            </a:r>
          </a:p>
          <a:p>
            <a:r>
              <a:rPr lang="en-US" dirty="0" smtClean="0"/>
              <a:t>Flexible Dependency Management</a:t>
            </a:r>
          </a:p>
          <a:p>
            <a:r>
              <a:rPr lang="en-US" dirty="0" smtClean="0"/>
              <a:t>Directed Acyclic Graph of Tasks</a:t>
            </a:r>
          </a:p>
          <a:p>
            <a:r>
              <a:rPr lang="en-US" dirty="0" smtClean="0"/>
              <a:t>Ant Integration</a:t>
            </a:r>
          </a:p>
          <a:p>
            <a:r>
              <a:rPr lang="en-US" dirty="0" smtClean="0"/>
              <a:t>Maven Integration</a:t>
            </a:r>
          </a:p>
          <a:p>
            <a:r>
              <a:rPr lang="en-US" dirty="0" smtClean="0"/>
              <a:t>Lazy Collections</a:t>
            </a:r>
          </a:p>
          <a:p>
            <a:r>
              <a:rPr lang="en-US" dirty="0" smtClean="0"/>
              <a:t>Sonar Plugin (among other plugins)</a:t>
            </a:r>
          </a:p>
          <a:p>
            <a:r>
              <a:rPr lang="en-US" dirty="0" smtClean="0"/>
              <a:t>Build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7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Incubating/Future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Configuration on Demand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Plugin Portal</a:t>
            </a:r>
          </a:p>
          <a:p>
            <a:r>
              <a:rPr lang="en-US" dirty="0" smtClean="0"/>
              <a:t>Improved Dependency Resolve Rules</a:t>
            </a:r>
          </a:p>
          <a:p>
            <a:r>
              <a:rPr lang="en-US" dirty="0" smtClean="0"/>
              <a:t>Parallel and Distributed Builds</a:t>
            </a:r>
          </a:p>
          <a:p>
            <a:r>
              <a:rPr lang="en-US" dirty="0" smtClean="0"/>
              <a:t>Native Client Support</a:t>
            </a:r>
          </a:p>
          <a:p>
            <a:r>
              <a:rPr lang="en-US" dirty="0" smtClean="0"/>
              <a:t>Enhanced Build Comparison</a:t>
            </a:r>
          </a:p>
          <a:p>
            <a:r>
              <a:rPr lang="en-US" dirty="0" smtClean="0"/>
              <a:t>C++ Plugins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Deployment Plugin (on </a:t>
            </a:r>
            <a:r>
              <a:rPr lang="en-US" dirty="0" err="1" smtClean="0"/>
              <a:t>Arquillian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98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</TotalTime>
  <Words>2359</Words>
  <Application>Microsoft Office PowerPoint</Application>
  <PresentationFormat>On-screen Show (4:3)</PresentationFormat>
  <Paragraphs>447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Apex</vt:lpstr>
      <vt:lpstr>Gradle</vt:lpstr>
      <vt:lpstr>www.gradle.org</vt:lpstr>
      <vt:lpstr>What is Gradle?</vt:lpstr>
      <vt:lpstr>Why Groovy?</vt:lpstr>
      <vt:lpstr>Groovy variances from Java</vt:lpstr>
      <vt:lpstr>Build Tool Timelines</vt:lpstr>
      <vt:lpstr>Key Differentiators</vt:lpstr>
      <vt:lpstr>My Favorite Existing Features</vt:lpstr>
      <vt:lpstr>Incubating/Future Features</vt:lpstr>
      <vt:lpstr>Ant and Maven Pain Points</vt:lpstr>
      <vt:lpstr>Integration with Ant</vt:lpstr>
      <vt:lpstr>Integration with Maven</vt:lpstr>
      <vt:lpstr>Build Phases</vt:lpstr>
      <vt:lpstr>Tasks</vt:lpstr>
      <vt:lpstr>How to define tasks</vt:lpstr>
      <vt:lpstr>Task Examples</vt:lpstr>
      <vt:lpstr>Task Execution</vt:lpstr>
      <vt:lpstr>Task Execution</vt:lpstr>
      <vt:lpstr>Task Inputs/Outputs</vt:lpstr>
      <vt:lpstr>Task Annotations</vt:lpstr>
      <vt:lpstr>Task Processing</vt:lpstr>
      <vt:lpstr>Incremental Builds</vt:lpstr>
      <vt:lpstr>Tasks that always exist</vt:lpstr>
      <vt:lpstr>Cool Task Matching</vt:lpstr>
      <vt:lpstr>Plugins</vt:lpstr>
      <vt:lpstr>Core Plugins</vt:lpstr>
      <vt:lpstr>Incubating Plugins</vt:lpstr>
      <vt:lpstr>Repositories Support</vt:lpstr>
      <vt:lpstr>Repositories</vt:lpstr>
      <vt:lpstr>Repository Examples</vt:lpstr>
      <vt:lpstr>Dependencies Support</vt:lpstr>
      <vt:lpstr>Dependencies</vt:lpstr>
      <vt:lpstr>Mapped to Configurations</vt:lpstr>
      <vt:lpstr>Added by Java Plugin</vt:lpstr>
      <vt:lpstr>External Module Dependencies </vt:lpstr>
      <vt:lpstr>Project/File/Special Dependencies </vt:lpstr>
      <vt:lpstr>Gradle Documentation</vt:lpstr>
      <vt:lpstr>Gradle Collaboration</vt:lpstr>
      <vt:lpstr>Gradle Books</vt:lpstr>
      <vt:lpstr>Building and Testing with Gradle</vt:lpstr>
      <vt:lpstr>Gradle Effective Implementation Guide</vt:lpstr>
      <vt:lpstr>Gradle DSLs/Programming Gradle</vt:lpstr>
      <vt:lpstr>Gradle In Action</vt:lpstr>
      <vt:lpstr>Open Source Community</vt:lpstr>
      <vt:lpstr>Commercial Support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</dc:creator>
  <cp:lastModifiedBy>spencer</cp:lastModifiedBy>
  <cp:revision>113</cp:revision>
  <dcterms:created xsi:type="dcterms:W3CDTF">2013-02-08T16:17:17Z</dcterms:created>
  <dcterms:modified xsi:type="dcterms:W3CDTF">2013-02-13T23:50:23Z</dcterms:modified>
</cp:coreProperties>
</file>