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1"/>
  </p:notesMasterIdLst>
  <p:handoutMasterIdLst>
    <p:handoutMasterId r:id="rId62"/>
  </p:handoutMasterIdLst>
  <p:sldIdLst>
    <p:sldId id="342" r:id="rId2"/>
    <p:sldId id="352" r:id="rId3"/>
    <p:sldId id="386" r:id="rId4"/>
    <p:sldId id="263" r:id="rId5"/>
    <p:sldId id="257" r:id="rId6"/>
    <p:sldId id="258" r:id="rId7"/>
    <p:sldId id="264" r:id="rId8"/>
    <p:sldId id="265" r:id="rId9"/>
    <p:sldId id="266" r:id="rId10"/>
    <p:sldId id="387" r:id="rId11"/>
    <p:sldId id="388" r:id="rId12"/>
    <p:sldId id="389" r:id="rId13"/>
    <p:sldId id="259" r:id="rId14"/>
    <p:sldId id="270" r:id="rId15"/>
    <p:sldId id="390" r:id="rId16"/>
    <p:sldId id="267" r:id="rId17"/>
    <p:sldId id="268" r:id="rId18"/>
    <p:sldId id="269" r:id="rId19"/>
    <p:sldId id="260" r:id="rId20"/>
    <p:sldId id="368" r:id="rId21"/>
    <p:sldId id="353" r:id="rId22"/>
    <p:sldId id="277" r:id="rId23"/>
    <p:sldId id="369" r:id="rId24"/>
    <p:sldId id="381" r:id="rId25"/>
    <p:sldId id="310" r:id="rId26"/>
    <p:sldId id="293" r:id="rId27"/>
    <p:sldId id="370" r:id="rId28"/>
    <p:sldId id="382" r:id="rId29"/>
    <p:sldId id="355" r:id="rId30"/>
    <p:sldId id="371" r:id="rId31"/>
    <p:sldId id="383" r:id="rId32"/>
    <p:sldId id="384" r:id="rId33"/>
    <p:sldId id="356" r:id="rId34"/>
    <p:sldId id="294" r:id="rId35"/>
    <p:sldId id="357" r:id="rId36"/>
    <p:sldId id="291" r:id="rId37"/>
    <p:sldId id="343" r:id="rId38"/>
    <p:sldId id="261" r:id="rId39"/>
    <p:sldId id="365" r:id="rId40"/>
    <p:sldId id="345" r:id="rId41"/>
    <p:sldId id="349" r:id="rId42"/>
    <p:sldId id="391" r:id="rId43"/>
    <p:sldId id="392" r:id="rId44"/>
    <p:sldId id="358" r:id="rId45"/>
    <p:sldId id="400" r:id="rId46"/>
    <p:sldId id="394" r:id="rId47"/>
    <p:sldId id="406" r:id="rId48"/>
    <p:sldId id="401" r:id="rId49"/>
    <p:sldId id="402" r:id="rId50"/>
    <p:sldId id="403" r:id="rId51"/>
    <p:sldId id="404" r:id="rId52"/>
    <p:sldId id="405" r:id="rId53"/>
    <p:sldId id="366" r:id="rId54"/>
    <p:sldId id="347" r:id="rId55"/>
    <p:sldId id="286" r:id="rId56"/>
    <p:sldId id="348" r:id="rId57"/>
    <p:sldId id="350" r:id="rId58"/>
    <p:sldId id="351" r:id="rId59"/>
    <p:sldId id="290"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750" autoAdjust="0"/>
    <p:restoredTop sz="94660"/>
  </p:normalViewPr>
  <p:slideViewPr>
    <p:cSldViewPr snapToGrid="0">
      <p:cViewPr varScale="1">
        <p:scale>
          <a:sx n="85" d="100"/>
          <a:sy n="85" d="100"/>
        </p:scale>
        <p:origin x="48" y="120"/>
      </p:cViewPr>
      <p:guideLst/>
    </p:cSldViewPr>
  </p:slideViewPr>
  <p:notesTextViewPr>
    <p:cViewPr>
      <p:scale>
        <a:sx n="1" d="1"/>
        <a:sy n="1" d="1"/>
      </p:scale>
      <p:origin x="0" y="0"/>
    </p:cViewPr>
  </p:notesTextViewPr>
  <p:sorterViewPr>
    <p:cViewPr>
      <p:scale>
        <a:sx n="100" d="100"/>
        <a:sy n="100" d="100"/>
      </p:scale>
      <p:origin x="0" y="-13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21" tIns="45710" rIns="91421" bIns="4571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21" tIns="45710" rIns="91421" bIns="45710" rtlCol="0"/>
          <a:lstStyle>
            <a:lvl1pPr algn="r">
              <a:defRPr sz="1200"/>
            </a:lvl1pPr>
          </a:lstStyle>
          <a:p>
            <a:fld id="{B0837F86-67B5-4504-B47B-3CF21CBF6250}" type="datetimeFigureOut">
              <a:rPr lang="en-US" smtClean="0"/>
              <a:t>11/7/2018</a:t>
            </a:fld>
            <a:endParaRPr lang="en-US"/>
          </a:p>
        </p:txBody>
      </p:sp>
      <p:sp>
        <p:nvSpPr>
          <p:cNvPr id="4" name="Footer Placeholder 3"/>
          <p:cNvSpPr>
            <a:spLocks noGrp="1"/>
          </p:cNvSpPr>
          <p:nvPr>
            <p:ph type="ftr" sz="quarter" idx="2"/>
          </p:nvPr>
        </p:nvSpPr>
        <p:spPr>
          <a:xfrm>
            <a:off x="0" y="8685215"/>
            <a:ext cx="2971800" cy="458787"/>
          </a:xfrm>
          <a:prstGeom prst="rect">
            <a:avLst/>
          </a:prstGeom>
        </p:spPr>
        <p:txBody>
          <a:bodyPr vert="horz" lIns="91421" tIns="45710" rIns="91421" bIns="4571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5"/>
            <a:ext cx="2971800" cy="458787"/>
          </a:xfrm>
          <a:prstGeom prst="rect">
            <a:avLst/>
          </a:prstGeom>
        </p:spPr>
        <p:txBody>
          <a:bodyPr vert="horz" lIns="91421" tIns="45710" rIns="91421" bIns="45710" rtlCol="0" anchor="b"/>
          <a:lstStyle>
            <a:lvl1pPr algn="r">
              <a:defRPr sz="1200"/>
            </a:lvl1pPr>
          </a:lstStyle>
          <a:p>
            <a:fld id="{1325DA9F-A8FA-4150-8943-DA6ABCF270EE}" type="slidenum">
              <a:rPr lang="en-US" smtClean="0"/>
              <a:t>‹#›</a:t>
            </a:fld>
            <a:endParaRPr lang="en-US"/>
          </a:p>
        </p:txBody>
      </p:sp>
    </p:spTree>
    <p:extLst>
      <p:ext uri="{BB962C8B-B14F-4D97-AF65-F5344CB8AC3E}">
        <p14:creationId xmlns:p14="http://schemas.microsoft.com/office/powerpoint/2010/main" val="2695021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21" tIns="45710" rIns="91421" bIns="4571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21" tIns="45710" rIns="91421" bIns="45710" rtlCol="0"/>
          <a:lstStyle>
            <a:lvl1pPr algn="r">
              <a:defRPr sz="1200"/>
            </a:lvl1pPr>
          </a:lstStyle>
          <a:p>
            <a:fld id="{6D9F92BD-FA94-4260-ADF4-2E7A356D2DFE}" type="datetimeFigureOut">
              <a:rPr lang="en-US" smtClean="0"/>
              <a:t>11/7/2018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21" tIns="45710" rIns="91421" bIns="4571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21" tIns="45710" rIns="91421" bIns="4571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5"/>
            <a:ext cx="2971800" cy="458787"/>
          </a:xfrm>
          <a:prstGeom prst="rect">
            <a:avLst/>
          </a:prstGeom>
        </p:spPr>
        <p:txBody>
          <a:bodyPr vert="horz" lIns="91421" tIns="45710" rIns="91421" bIns="4571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5"/>
            <a:ext cx="2971800" cy="458787"/>
          </a:xfrm>
          <a:prstGeom prst="rect">
            <a:avLst/>
          </a:prstGeom>
        </p:spPr>
        <p:txBody>
          <a:bodyPr vert="horz" lIns="91421" tIns="45710" rIns="91421" bIns="45710" rtlCol="0" anchor="b"/>
          <a:lstStyle>
            <a:lvl1pPr algn="r">
              <a:defRPr sz="1200"/>
            </a:lvl1pPr>
          </a:lstStyle>
          <a:p>
            <a:fld id="{4E78E297-11DA-4CC4-88F7-2196BFB6C4DD}" type="slidenum">
              <a:rPr lang="en-US" smtClean="0"/>
              <a:t>‹#›</a:t>
            </a:fld>
            <a:endParaRPr lang="en-US"/>
          </a:p>
        </p:txBody>
      </p:sp>
    </p:spTree>
    <p:extLst>
      <p:ext uri="{BB962C8B-B14F-4D97-AF65-F5344CB8AC3E}">
        <p14:creationId xmlns:p14="http://schemas.microsoft.com/office/powerpoint/2010/main" val="1260344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793" indent="-285688" eaLnBrk="0" hangingPunct="0">
              <a:defRPr sz="3200">
                <a:solidFill>
                  <a:srgbClr val="000000"/>
                </a:solidFill>
                <a:latin typeface="Gill Sans" pitchFamily="1" charset="0"/>
                <a:ea typeface="ヒラギノ角ゴ Pro W3" pitchFamily="1" charset="-128"/>
                <a:sym typeface="Gill Sans" pitchFamily="1" charset="0"/>
              </a:defRPr>
            </a:lvl2pPr>
            <a:lvl3pPr marL="1142758" indent="-228552" eaLnBrk="0" hangingPunct="0">
              <a:defRPr sz="3200">
                <a:solidFill>
                  <a:srgbClr val="000000"/>
                </a:solidFill>
                <a:latin typeface="Gill Sans" pitchFamily="1" charset="0"/>
                <a:ea typeface="ヒラギノ角ゴ Pro W3" pitchFamily="1" charset="-128"/>
                <a:sym typeface="Gill Sans" pitchFamily="1" charset="0"/>
              </a:defRPr>
            </a:lvl3pPr>
            <a:lvl4pPr marL="1599862" indent="-228552" eaLnBrk="0" hangingPunct="0">
              <a:defRPr sz="3200">
                <a:solidFill>
                  <a:srgbClr val="000000"/>
                </a:solidFill>
                <a:latin typeface="Gill Sans" pitchFamily="1" charset="0"/>
                <a:ea typeface="ヒラギノ角ゴ Pro W3" pitchFamily="1" charset="-128"/>
                <a:sym typeface="Gill Sans" pitchFamily="1" charset="0"/>
              </a:defRPr>
            </a:lvl4pPr>
            <a:lvl5pPr marL="2056965" indent="-228552" eaLnBrk="0" hangingPunct="0">
              <a:defRPr sz="3200">
                <a:solidFill>
                  <a:srgbClr val="000000"/>
                </a:solidFill>
                <a:latin typeface="Gill Sans" pitchFamily="1" charset="0"/>
                <a:ea typeface="ヒラギノ角ゴ Pro W3" pitchFamily="1" charset="-128"/>
                <a:sym typeface="Gill Sans" pitchFamily="1" charset="0"/>
              </a:defRPr>
            </a:lvl5pPr>
            <a:lvl6pPr marL="2514068" indent="-228552"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171" indent="-228552"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8275" indent="-228552"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5378" indent="-228552"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A8AB0A5C-5249-4AE1-9504-DCD41629C980}" type="slidenum">
              <a:rPr lang="en-US" altLang="en-US" sz="1200"/>
              <a:pPr eaLnBrk="1" hangingPunct="1"/>
              <a:t>22</a:t>
            </a:fld>
            <a:endParaRPr lang="en-US" alt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3342487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793" indent="-285688" eaLnBrk="0" hangingPunct="0">
              <a:defRPr sz="3200">
                <a:solidFill>
                  <a:srgbClr val="000000"/>
                </a:solidFill>
                <a:latin typeface="Gill Sans" pitchFamily="1" charset="0"/>
                <a:ea typeface="ヒラギノ角ゴ Pro W3" pitchFamily="1" charset="-128"/>
                <a:sym typeface="Gill Sans" pitchFamily="1" charset="0"/>
              </a:defRPr>
            </a:lvl2pPr>
            <a:lvl3pPr marL="1142758" indent="-228552" eaLnBrk="0" hangingPunct="0">
              <a:defRPr sz="3200">
                <a:solidFill>
                  <a:srgbClr val="000000"/>
                </a:solidFill>
                <a:latin typeface="Gill Sans" pitchFamily="1" charset="0"/>
                <a:ea typeface="ヒラギノ角ゴ Pro W3" pitchFamily="1" charset="-128"/>
                <a:sym typeface="Gill Sans" pitchFamily="1" charset="0"/>
              </a:defRPr>
            </a:lvl3pPr>
            <a:lvl4pPr marL="1599862" indent="-228552" eaLnBrk="0" hangingPunct="0">
              <a:defRPr sz="3200">
                <a:solidFill>
                  <a:srgbClr val="000000"/>
                </a:solidFill>
                <a:latin typeface="Gill Sans" pitchFamily="1" charset="0"/>
                <a:ea typeface="ヒラギノ角ゴ Pro W3" pitchFamily="1" charset="-128"/>
                <a:sym typeface="Gill Sans" pitchFamily="1" charset="0"/>
              </a:defRPr>
            </a:lvl4pPr>
            <a:lvl5pPr marL="2056965" indent="-228552" eaLnBrk="0" hangingPunct="0">
              <a:defRPr sz="3200">
                <a:solidFill>
                  <a:srgbClr val="000000"/>
                </a:solidFill>
                <a:latin typeface="Gill Sans" pitchFamily="1" charset="0"/>
                <a:ea typeface="ヒラギノ角ゴ Pro W3" pitchFamily="1" charset="-128"/>
                <a:sym typeface="Gill Sans" pitchFamily="1" charset="0"/>
              </a:defRPr>
            </a:lvl5pPr>
            <a:lvl6pPr marL="2514068" indent="-228552"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171" indent="-228552"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8275" indent="-228552"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5378" indent="-228552"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12D1986C-4826-4CD3-AB40-5AAABC6D1EF4}" type="slidenum">
              <a:rPr lang="en-US" altLang="en-US" sz="1200"/>
              <a:pPr eaLnBrk="1" hangingPunct="1"/>
              <a:t>36</a:t>
            </a:fld>
            <a:endParaRPr lang="en-US" alt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3985037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793" indent="-285688" eaLnBrk="0" hangingPunct="0">
              <a:defRPr sz="3200">
                <a:solidFill>
                  <a:srgbClr val="000000"/>
                </a:solidFill>
                <a:latin typeface="Gill Sans" pitchFamily="1" charset="0"/>
                <a:ea typeface="ヒラギノ角ゴ Pro W3" pitchFamily="1" charset="-128"/>
                <a:sym typeface="Gill Sans" pitchFamily="1" charset="0"/>
              </a:defRPr>
            </a:lvl2pPr>
            <a:lvl3pPr marL="1142758" indent="-228552" eaLnBrk="0" hangingPunct="0">
              <a:defRPr sz="3200">
                <a:solidFill>
                  <a:srgbClr val="000000"/>
                </a:solidFill>
                <a:latin typeface="Gill Sans" pitchFamily="1" charset="0"/>
                <a:ea typeface="ヒラギノ角ゴ Pro W3" pitchFamily="1" charset="-128"/>
                <a:sym typeface="Gill Sans" pitchFamily="1" charset="0"/>
              </a:defRPr>
            </a:lvl3pPr>
            <a:lvl4pPr marL="1599862" indent="-228552" eaLnBrk="0" hangingPunct="0">
              <a:defRPr sz="3200">
                <a:solidFill>
                  <a:srgbClr val="000000"/>
                </a:solidFill>
                <a:latin typeface="Gill Sans" pitchFamily="1" charset="0"/>
                <a:ea typeface="ヒラギノ角ゴ Pro W3" pitchFamily="1" charset="-128"/>
                <a:sym typeface="Gill Sans" pitchFamily="1" charset="0"/>
              </a:defRPr>
            </a:lvl4pPr>
            <a:lvl5pPr marL="2056965" indent="-228552" eaLnBrk="0" hangingPunct="0">
              <a:defRPr sz="3200">
                <a:solidFill>
                  <a:srgbClr val="000000"/>
                </a:solidFill>
                <a:latin typeface="Gill Sans" pitchFamily="1" charset="0"/>
                <a:ea typeface="ヒラギノ角ゴ Pro W3" pitchFamily="1" charset="-128"/>
                <a:sym typeface="Gill Sans" pitchFamily="1" charset="0"/>
              </a:defRPr>
            </a:lvl5pPr>
            <a:lvl6pPr marL="2514068" indent="-228552"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171" indent="-228552"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8275" indent="-228552"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5378" indent="-228552"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76122C99-B8E7-4F5E-9D14-A528BA4C1889}" type="slidenum">
              <a:rPr lang="en-US" altLang="en-US" sz="1200"/>
              <a:pPr eaLnBrk="1" hangingPunct="1"/>
              <a:t>55</a:t>
            </a:fld>
            <a:endParaRPr lang="en-US" alt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582199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p:cNvSpPr>
          <p:nvPr>
            <p:ph type="sldNum" sz="quarter" idx="5"/>
          </p:nvPr>
        </p:nvSpPr>
        <p:spPr>
          <a:extLst>
            <a:ext uri="{909E8E84-426E-40dd-AFC4-6F175D3DCCD1}">
              <a14:hiddenFill xmlns="" xmlns:a14="http://schemas.microsoft.com/office/drawing/2010/main">
                <a:blipFill dpi="0" rotWithShape="0">
                  <a:blip xmlns:r="http://schemas.openxmlformats.org/officeDocument/2006/relationships" r:embed="rId3"/>
                  <a:srcRect/>
                  <a:tile tx="0" ty="0" sx="100000" sy="100000" flip="none" algn="tl"/>
                </a:blip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793" indent="-285688" eaLnBrk="0" hangingPunct="0">
              <a:defRPr sz="3200">
                <a:solidFill>
                  <a:srgbClr val="000000"/>
                </a:solidFill>
                <a:latin typeface="Gill Sans" pitchFamily="1" charset="0"/>
                <a:ea typeface="ヒラギノ角ゴ Pro W3" pitchFamily="1" charset="-128"/>
                <a:sym typeface="Gill Sans" pitchFamily="1" charset="0"/>
              </a:defRPr>
            </a:lvl2pPr>
            <a:lvl3pPr marL="1142758" indent="-228552" eaLnBrk="0" hangingPunct="0">
              <a:defRPr sz="3200">
                <a:solidFill>
                  <a:srgbClr val="000000"/>
                </a:solidFill>
                <a:latin typeface="Gill Sans" pitchFamily="1" charset="0"/>
                <a:ea typeface="ヒラギノ角ゴ Pro W3" pitchFamily="1" charset="-128"/>
                <a:sym typeface="Gill Sans" pitchFamily="1" charset="0"/>
              </a:defRPr>
            </a:lvl3pPr>
            <a:lvl4pPr marL="1599862" indent="-228552" eaLnBrk="0" hangingPunct="0">
              <a:defRPr sz="3200">
                <a:solidFill>
                  <a:srgbClr val="000000"/>
                </a:solidFill>
                <a:latin typeface="Gill Sans" pitchFamily="1" charset="0"/>
                <a:ea typeface="ヒラギノ角ゴ Pro W3" pitchFamily="1" charset="-128"/>
                <a:sym typeface="Gill Sans" pitchFamily="1" charset="0"/>
              </a:defRPr>
            </a:lvl4pPr>
            <a:lvl5pPr marL="2056965" indent="-228552" eaLnBrk="0" hangingPunct="0">
              <a:defRPr sz="3200">
                <a:solidFill>
                  <a:srgbClr val="000000"/>
                </a:solidFill>
                <a:latin typeface="Gill Sans" pitchFamily="1" charset="0"/>
                <a:ea typeface="ヒラギノ角ゴ Pro W3" pitchFamily="1" charset="-128"/>
                <a:sym typeface="Gill Sans" pitchFamily="1" charset="0"/>
              </a:defRPr>
            </a:lvl5pPr>
            <a:lvl6pPr marL="2514068" indent="-228552"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171" indent="-228552"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8275" indent="-228552"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5378" indent="-228552"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94182C1F-B17C-42DD-AD04-BEA7A0A2D08F}" type="slidenum">
              <a:rPr lang="en-US" altLang="en-US" sz="1200"/>
              <a:pPr eaLnBrk="1" hangingPunct="1"/>
              <a:t>59</a:t>
            </a:fld>
            <a:endParaRPr lang="en-US" altLang="en-US" sz="1200"/>
          </a:p>
        </p:txBody>
      </p:sp>
      <p:sp>
        <p:nvSpPr>
          <p:cNvPr id="98307" name="Rectangle 2"/>
          <p:cNvSpPr>
            <a:spLocks noGrp="1" noRot="1" noChangeAspect="1" noChangeArrowheads="1" noTextEdit="1"/>
          </p:cNvSpPr>
          <p:nvPr>
            <p:ph type="sldImg"/>
          </p:nvPr>
        </p:nvSpPr>
        <p:spPr>
          <a:ln/>
        </p:spPr>
      </p:sp>
      <p:sp>
        <p:nvSpPr>
          <p:cNvPr id="98308"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3793282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C58756-DA27-4F7E-A0F5-7EE5751F7A87}" type="datetimeFigureOut">
              <a:rPr lang="en-US" smtClean="0"/>
              <a:t>11/7/2018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8A29F4C-6CBA-49EC-BBD0-A755C482335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2666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C58756-DA27-4F7E-A0F5-7EE5751F7A87}"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29F4C-6CBA-49EC-BBD0-A755C482335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984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C58756-DA27-4F7E-A0F5-7EE5751F7A87}"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29F4C-6CBA-49EC-BBD0-A755C482335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0580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C58756-DA27-4F7E-A0F5-7EE5751F7A87}"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29F4C-6CBA-49EC-BBD0-A755C482335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712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C58756-DA27-4F7E-A0F5-7EE5751F7A87}"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29F4C-6CBA-49EC-BBD0-A755C482335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2546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C58756-DA27-4F7E-A0F5-7EE5751F7A87}"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29F4C-6CBA-49EC-BBD0-A755C482335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6086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C58756-DA27-4F7E-A0F5-7EE5751F7A87}" type="datetimeFigureOut">
              <a:rPr lang="en-US" smtClean="0"/>
              <a:t>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A29F4C-6CBA-49EC-BBD0-A755C482335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9154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C58756-DA27-4F7E-A0F5-7EE5751F7A87}" type="datetimeFigureOut">
              <a:rPr lang="en-US" smtClean="0"/>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A29F4C-6CBA-49EC-BBD0-A755C482335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4713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58756-DA27-4F7E-A0F5-7EE5751F7A87}" type="datetimeFigureOut">
              <a:rPr lang="en-US" smtClean="0"/>
              <a:t>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A29F4C-6CBA-49EC-BBD0-A755C4823356}" type="slidenum">
              <a:rPr lang="en-US" smtClean="0"/>
              <a:t>‹#›</a:t>
            </a:fld>
            <a:endParaRPr lang="en-US"/>
          </a:p>
        </p:txBody>
      </p:sp>
    </p:spTree>
    <p:extLst>
      <p:ext uri="{BB962C8B-B14F-4D97-AF65-F5344CB8AC3E}">
        <p14:creationId xmlns:p14="http://schemas.microsoft.com/office/powerpoint/2010/main" val="3296208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C58756-DA27-4F7E-A0F5-7EE5751F7A87}"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29F4C-6CBA-49EC-BBD0-A755C482335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9895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4C58756-DA27-4F7E-A0F5-7EE5751F7A87}" type="datetimeFigureOut">
              <a:rPr lang="en-US" smtClean="0"/>
              <a:t>11/7/2018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8A29F4C-6CBA-49EC-BBD0-A755C482335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9029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4C58756-DA27-4F7E-A0F5-7EE5751F7A87}" type="datetimeFigureOut">
              <a:rPr lang="en-US" smtClean="0"/>
              <a:t>11/7/2018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8A29F4C-6CBA-49EC-BBD0-A755C482335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4095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ollab.net/sites/default/files/uploads/CollabNet_scrumreferencecard.pdf" TargetMode="External"/><Relationship Id="rId2" Type="http://schemas.openxmlformats.org/officeDocument/2006/relationships/hyperlink" Target="https://www.scrum.org/resources/scrum-guid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Scrum</a:t>
            </a:r>
            <a:endParaRPr lang="en-US" dirty="0"/>
          </a:p>
        </p:txBody>
      </p:sp>
      <p:sp>
        <p:nvSpPr>
          <p:cNvPr id="3" name="Subtitle 2"/>
          <p:cNvSpPr>
            <a:spLocks noGrp="1"/>
          </p:cNvSpPr>
          <p:nvPr>
            <p:ph type="subTitle" idx="1"/>
          </p:nvPr>
        </p:nvSpPr>
        <p:spPr/>
        <p:txBody>
          <a:bodyPr>
            <a:normAutofit/>
          </a:bodyPr>
          <a:lstStyle/>
          <a:p>
            <a:r>
              <a:rPr lang="en-US" sz="3000" dirty="0" smtClean="0"/>
              <a:t>An agile approach</a:t>
            </a:r>
            <a:endParaRPr lang="en-US" sz="3000" dirty="0"/>
          </a:p>
        </p:txBody>
      </p:sp>
    </p:spTree>
    <p:extLst>
      <p:ext uri="{BB962C8B-B14F-4D97-AF65-F5344CB8AC3E}">
        <p14:creationId xmlns:p14="http://schemas.microsoft.com/office/powerpoint/2010/main" val="42115597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95836"/>
            <a:ext cx="9603275" cy="681318"/>
          </a:xfrm>
        </p:spPr>
        <p:txBody>
          <a:bodyPr/>
          <a:lstStyle/>
          <a:p>
            <a:r>
              <a:rPr lang="en-US" dirty="0" smtClean="0"/>
              <a:t>Why is rugby compared to Scrum?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38518" y="1980265"/>
            <a:ext cx="9903063" cy="4608793"/>
          </a:xfrm>
        </p:spPr>
      </p:pic>
      <p:sp>
        <p:nvSpPr>
          <p:cNvPr id="3" name="TextBox 2"/>
          <p:cNvSpPr txBox="1"/>
          <p:nvPr/>
        </p:nvSpPr>
        <p:spPr>
          <a:xfrm>
            <a:off x="1828800" y="1109377"/>
            <a:ext cx="10820401" cy="461665"/>
          </a:xfrm>
          <a:prstGeom prst="rect">
            <a:avLst/>
          </a:prstGeom>
          <a:noFill/>
        </p:spPr>
        <p:txBody>
          <a:bodyPr wrap="square" rtlCol="0">
            <a:spAutoFit/>
          </a:bodyPr>
          <a:lstStyle/>
          <a:p>
            <a:r>
              <a:rPr lang="en-US" sz="2400" dirty="0" smtClean="0">
                <a:solidFill>
                  <a:srgbClr val="C00000"/>
                </a:solidFill>
              </a:rPr>
              <a:t>“It is a metaphor </a:t>
            </a:r>
            <a:r>
              <a:rPr lang="en-US" sz="2400" dirty="0">
                <a:solidFill>
                  <a:srgbClr val="C00000"/>
                </a:solidFill>
              </a:rPr>
              <a:t>to reflect the degree of cooperation needed to </a:t>
            </a:r>
            <a:r>
              <a:rPr lang="en-US" sz="2400" dirty="0" smtClean="0">
                <a:solidFill>
                  <a:srgbClr val="C00000"/>
                </a:solidFill>
              </a:rPr>
              <a:t>succeed”</a:t>
            </a:r>
            <a:endParaRPr lang="en-US" sz="2400" dirty="0">
              <a:solidFill>
                <a:srgbClr val="C00000"/>
              </a:solidFill>
            </a:endParaRPr>
          </a:p>
        </p:txBody>
      </p:sp>
    </p:spTree>
    <p:extLst>
      <p:ext uri="{BB962C8B-B14F-4D97-AF65-F5344CB8AC3E}">
        <p14:creationId xmlns:p14="http://schemas.microsoft.com/office/powerpoint/2010/main" val="2970893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 short for scrummage</a:t>
            </a:r>
            <a:endParaRPr lang="en-US" dirty="0"/>
          </a:p>
        </p:txBody>
      </p:sp>
      <p:sp>
        <p:nvSpPr>
          <p:cNvPr id="3" name="Content Placeholder 2"/>
          <p:cNvSpPr>
            <a:spLocks noGrp="1"/>
          </p:cNvSpPr>
          <p:nvPr>
            <p:ph idx="1"/>
          </p:nvPr>
        </p:nvSpPr>
        <p:spPr>
          <a:xfrm>
            <a:off x="1451579" y="1853754"/>
            <a:ext cx="9603275" cy="3612591"/>
          </a:xfrm>
        </p:spPr>
        <p:txBody>
          <a:bodyPr/>
          <a:lstStyle/>
          <a:p>
            <a:r>
              <a:rPr lang="en-US" sz="2600" dirty="0"/>
              <a:t>A </a:t>
            </a:r>
            <a:r>
              <a:rPr lang="en-US" sz="2600" dirty="0" smtClean="0"/>
              <a:t>method </a:t>
            </a:r>
            <a:r>
              <a:rPr lang="en-US" sz="2600" dirty="0"/>
              <a:t>of restarting play in </a:t>
            </a:r>
            <a:r>
              <a:rPr lang="en-US" sz="2600" b="1" dirty="0" smtClean="0"/>
              <a:t>rugby </a:t>
            </a:r>
          </a:p>
          <a:p>
            <a:r>
              <a:rPr lang="en-US" sz="2600" dirty="0" smtClean="0"/>
              <a:t>Involves </a:t>
            </a:r>
            <a:r>
              <a:rPr lang="en-US" sz="2600" dirty="0"/>
              <a:t>players packing closely together with their heads down and attempting to gain possession of the </a:t>
            </a:r>
            <a:r>
              <a:rPr lang="en-US" sz="2600" dirty="0" smtClean="0"/>
              <a:t>ball</a:t>
            </a:r>
          </a:p>
          <a:p>
            <a:r>
              <a:rPr lang="en-US" sz="2800" dirty="0" smtClean="0"/>
              <a:t>Continually </a:t>
            </a:r>
            <a:r>
              <a:rPr lang="en-US" sz="2800" dirty="0"/>
              <a:t>think of your alignment in relation to the ball carrier and any players in between. </a:t>
            </a:r>
            <a:r>
              <a:rPr lang="en-US" sz="2800" dirty="0" smtClean="0"/>
              <a:t/>
            </a:r>
            <a:br>
              <a:rPr lang="en-US" sz="2800" dirty="0" smtClean="0"/>
            </a:br>
            <a:r>
              <a:rPr lang="en-US" sz="2800" b="1" dirty="0" smtClean="0"/>
              <a:t>Work </a:t>
            </a:r>
            <a:r>
              <a:rPr lang="en-US" sz="2800" b="1" dirty="0"/>
              <a:t>hard to be available when needed.</a:t>
            </a:r>
            <a:endParaRPr lang="en-US" sz="2600" b="1" dirty="0" smtClean="0"/>
          </a:p>
          <a:p>
            <a:endParaRPr lang="en-US" sz="2600" dirty="0" smtClean="0"/>
          </a:p>
          <a:p>
            <a:endParaRPr lang="en-US" dirty="0"/>
          </a:p>
        </p:txBody>
      </p:sp>
    </p:spTree>
    <p:extLst>
      <p:ext uri="{BB962C8B-B14F-4D97-AF65-F5344CB8AC3E}">
        <p14:creationId xmlns:p14="http://schemas.microsoft.com/office/powerpoint/2010/main" val="18314082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1758617"/>
              </p:ext>
            </p:extLst>
          </p:nvPr>
        </p:nvGraphicFramePr>
        <p:xfrm>
          <a:off x="645458" y="430306"/>
          <a:ext cx="11098306" cy="5997388"/>
        </p:xfrm>
        <a:graphic>
          <a:graphicData uri="http://schemas.openxmlformats.org/drawingml/2006/table">
            <a:tbl>
              <a:tblPr firstRow="1" bandRow="1">
                <a:tableStyleId>{5C22544A-7EE6-4342-B048-85BDC9FD1C3A}</a:tableStyleId>
              </a:tblPr>
              <a:tblGrid>
                <a:gridCol w="5549153">
                  <a:extLst>
                    <a:ext uri="{9D8B030D-6E8A-4147-A177-3AD203B41FA5}">
                      <a16:colId xmlns:a16="http://schemas.microsoft.com/office/drawing/2014/main" val="1650913492"/>
                    </a:ext>
                  </a:extLst>
                </a:gridCol>
                <a:gridCol w="5549153">
                  <a:extLst>
                    <a:ext uri="{9D8B030D-6E8A-4147-A177-3AD203B41FA5}">
                      <a16:colId xmlns:a16="http://schemas.microsoft.com/office/drawing/2014/main" val="1591274301"/>
                    </a:ext>
                  </a:extLst>
                </a:gridCol>
              </a:tblGrid>
              <a:tr h="472743">
                <a:tc>
                  <a:txBody>
                    <a:bodyPr/>
                    <a:lstStyle/>
                    <a:p>
                      <a:r>
                        <a:rPr lang="en-US" dirty="0" smtClean="0"/>
                        <a:t>RUGBY</a:t>
                      </a:r>
                      <a:endParaRPr lang="en-US" dirty="0"/>
                    </a:p>
                  </a:txBody>
                  <a:tcPr/>
                </a:tc>
                <a:tc>
                  <a:txBody>
                    <a:bodyPr/>
                    <a:lstStyle/>
                    <a:p>
                      <a:r>
                        <a:rPr lang="en-US" dirty="0" smtClean="0"/>
                        <a:t>SCRUM </a:t>
                      </a:r>
                      <a:endParaRPr lang="en-US" dirty="0"/>
                    </a:p>
                  </a:txBody>
                  <a:tcPr/>
                </a:tc>
                <a:extLst>
                  <a:ext uri="{0D108BD9-81ED-4DB2-BD59-A6C34878D82A}">
                    <a16:rowId xmlns:a16="http://schemas.microsoft.com/office/drawing/2014/main" val="1653365793"/>
                  </a:ext>
                </a:extLst>
              </a:tr>
              <a:tr h="1355725">
                <a:tc>
                  <a:txBody>
                    <a:bodyPr/>
                    <a:lstStyle/>
                    <a:p>
                      <a:r>
                        <a:rPr lang="en-US" sz="2200" dirty="0" smtClean="0"/>
                        <a:t>Looks</a:t>
                      </a:r>
                      <a:r>
                        <a:rPr lang="en-US" sz="2200" baseline="0" dirty="0" smtClean="0"/>
                        <a:t> like Chaos</a:t>
                      </a:r>
                      <a:endParaRPr lang="en-US" sz="2200" dirty="0"/>
                    </a:p>
                  </a:txBody>
                  <a:tcPr/>
                </a:tc>
                <a:tc>
                  <a:txBody>
                    <a:bodyPr/>
                    <a:lstStyle/>
                    <a:p>
                      <a:r>
                        <a:rPr lang="en-US" sz="2200" kern="1200" dirty="0" smtClean="0">
                          <a:solidFill>
                            <a:schemeClr val="dk1"/>
                          </a:solidFill>
                          <a:effectLst/>
                          <a:latin typeface="+mn-lt"/>
                          <a:ea typeface="+mn-ea"/>
                          <a:cs typeface="+mn-cs"/>
                        </a:rPr>
                        <a:t>Doesn’t need the rigidity of Waterfall; </a:t>
                      </a:r>
                    </a:p>
                    <a:p>
                      <a:r>
                        <a:rPr lang="en-US" sz="2200" kern="1200" dirty="0" smtClean="0">
                          <a:solidFill>
                            <a:schemeClr val="dk1"/>
                          </a:solidFill>
                          <a:effectLst/>
                          <a:latin typeface="+mn-lt"/>
                          <a:ea typeface="+mn-ea"/>
                          <a:cs typeface="+mn-cs"/>
                        </a:rPr>
                        <a:t>It can</a:t>
                      </a:r>
                      <a:r>
                        <a:rPr lang="en-US" sz="2200" kern="1200" baseline="0" dirty="0" smtClean="0">
                          <a:solidFill>
                            <a:schemeClr val="dk1"/>
                          </a:solidFill>
                          <a:effectLst/>
                          <a:latin typeface="+mn-lt"/>
                          <a:ea typeface="+mn-ea"/>
                          <a:cs typeface="+mn-cs"/>
                        </a:rPr>
                        <a:t> </a:t>
                      </a:r>
                      <a:r>
                        <a:rPr lang="en-US" sz="2200" kern="1200" dirty="0" smtClean="0">
                          <a:solidFill>
                            <a:schemeClr val="dk1"/>
                          </a:solidFill>
                          <a:effectLst/>
                          <a:latin typeface="+mn-lt"/>
                          <a:ea typeface="+mn-ea"/>
                          <a:cs typeface="+mn-cs"/>
                        </a:rPr>
                        <a:t>be flexible and respond to the changing needs of the business</a:t>
                      </a:r>
                      <a:endParaRPr lang="en-US" sz="2200" dirty="0"/>
                    </a:p>
                  </a:txBody>
                  <a:tcPr/>
                </a:tc>
                <a:extLst>
                  <a:ext uri="{0D108BD9-81ED-4DB2-BD59-A6C34878D82A}">
                    <a16:rowId xmlns:a16="http://schemas.microsoft.com/office/drawing/2014/main" val="2527747689"/>
                  </a:ext>
                </a:extLst>
              </a:tr>
              <a:tr h="941476">
                <a:tc>
                  <a:txBody>
                    <a:bodyPr/>
                    <a:lstStyle/>
                    <a:p>
                      <a:r>
                        <a:rPr lang="en-US" sz="2200" kern="1200" dirty="0" smtClean="0">
                          <a:solidFill>
                            <a:schemeClr val="dk1"/>
                          </a:solidFill>
                          <a:effectLst/>
                          <a:latin typeface="+mn-lt"/>
                          <a:ea typeface="+mn-ea"/>
                          <a:cs typeface="+mn-cs"/>
                        </a:rPr>
                        <a:t>Players act as a tightly cohesive unit that pushes together</a:t>
                      </a:r>
                      <a:r>
                        <a:rPr lang="en-US" sz="2200" kern="1200" baseline="0" dirty="0" smtClean="0">
                          <a:solidFill>
                            <a:schemeClr val="dk1"/>
                          </a:solidFill>
                          <a:effectLst/>
                          <a:latin typeface="+mn-lt"/>
                          <a:ea typeface="+mn-ea"/>
                          <a:cs typeface="+mn-cs"/>
                        </a:rPr>
                        <a:t> t</a:t>
                      </a:r>
                      <a:r>
                        <a:rPr lang="en-US" sz="2200" kern="1200" dirty="0" smtClean="0">
                          <a:solidFill>
                            <a:schemeClr val="dk1"/>
                          </a:solidFill>
                          <a:effectLst/>
                          <a:latin typeface="+mn-lt"/>
                          <a:ea typeface="+mn-ea"/>
                          <a:cs typeface="+mn-cs"/>
                        </a:rPr>
                        <a:t>o put the ball into play</a:t>
                      </a:r>
                      <a:endParaRPr lang="en-US" sz="2200" dirty="0"/>
                    </a:p>
                  </a:txBody>
                  <a:tcPr/>
                </a:tc>
                <a:tc>
                  <a:txBody>
                    <a:bodyPr/>
                    <a:lstStyle/>
                    <a:p>
                      <a:r>
                        <a:rPr lang="en-US" sz="2200" kern="1200" dirty="0" smtClean="0">
                          <a:solidFill>
                            <a:schemeClr val="dk1"/>
                          </a:solidFill>
                          <a:effectLst/>
                          <a:latin typeface="+mn-lt"/>
                          <a:ea typeface="+mn-ea"/>
                          <a:cs typeface="+mn-cs"/>
                        </a:rPr>
                        <a:t>A collaborative team that is delivering business value in a tightly coordinated fashion</a:t>
                      </a:r>
                      <a:endParaRPr lang="en-US" sz="2200" dirty="0"/>
                    </a:p>
                  </a:txBody>
                  <a:tcPr/>
                </a:tc>
                <a:extLst>
                  <a:ext uri="{0D108BD9-81ED-4DB2-BD59-A6C34878D82A}">
                    <a16:rowId xmlns:a16="http://schemas.microsoft.com/office/drawing/2014/main" val="2601030757"/>
                  </a:ext>
                </a:extLst>
              </a:tr>
              <a:tr h="13557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kern="1200" dirty="0" smtClean="0">
                          <a:solidFill>
                            <a:schemeClr val="dk1"/>
                          </a:solidFill>
                          <a:effectLst/>
                          <a:latin typeface="+mn-lt"/>
                          <a:ea typeface="+mn-ea"/>
                          <a:cs typeface="+mn-cs"/>
                        </a:rPr>
                        <a:t>As a player, you don’t carry the ball the whole time; you can’t be a play maker all the time. </a:t>
                      </a:r>
                      <a:endParaRPr lang="en-US" sz="22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kern="1200" dirty="0" smtClean="0">
                          <a:solidFill>
                            <a:schemeClr val="dk1"/>
                          </a:solidFill>
                          <a:effectLst/>
                          <a:latin typeface="+mn-lt"/>
                          <a:ea typeface="+mn-ea"/>
                          <a:cs typeface="+mn-cs"/>
                        </a:rPr>
                        <a:t>Empowered agile teams are not told how to do the work;</a:t>
                      </a:r>
                      <a:r>
                        <a:rPr lang="en-US" sz="2200" kern="1200" baseline="0" dirty="0" smtClean="0">
                          <a:solidFill>
                            <a:schemeClr val="dk1"/>
                          </a:solidFill>
                          <a:effectLst/>
                          <a:latin typeface="+mn-lt"/>
                          <a:ea typeface="+mn-ea"/>
                          <a:cs typeface="+mn-cs"/>
                        </a:rPr>
                        <a:t> t</a:t>
                      </a:r>
                      <a:r>
                        <a:rPr lang="en-US" sz="2200" kern="1200" dirty="0" smtClean="0">
                          <a:solidFill>
                            <a:schemeClr val="dk1"/>
                          </a:solidFill>
                          <a:effectLst/>
                          <a:latin typeface="+mn-lt"/>
                          <a:ea typeface="+mn-ea"/>
                          <a:cs typeface="+mn-cs"/>
                        </a:rPr>
                        <a:t>hey are self-organizing and determine what needs to be done</a:t>
                      </a:r>
                      <a:endParaRPr lang="en-US" sz="2200" dirty="0" smtClean="0"/>
                    </a:p>
                  </a:txBody>
                  <a:tcPr/>
                </a:tc>
                <a:extLst>
                  <a:ext uri="{0D108BD9-81ED-4DB2-BD59-A6C34878D82A}">
                    <a16:rowId xmlns:a16="http://schemas.microsoft.com/office/drawing/2014/main" val="2866141903"/>
                  </a:ext>
                </a:extLst>
              </a:tr>
              <a:tr h="941476">
                <a:tc>
                  <a:txBody>
                    <a:bodyPr/>
                    <a:lstStyle/>
                    <a:p>
                      <a:r>
                        <a:rPr lang="en-US" sz="2200" kern="1200" dirty="0" smtClean="0">
                          <a:solidFill>
                            <a:schemeClr val="dk1"/>
                          </a:solidFill>
                          <a:effectLst/>
                          <a:latin typeface="+mn-lt"/>
                          <a:ea typeface="+mn-ea"/>
                          <a:cs typeface="+mn-cs"/>
                        </a:rPr>
                        <a:t>The Scrum Half directs traffic between the forwards in the scrum</a:t>
                      </a:r>
                      <a:endParaRPr lang="en-US" sz="2200" dirty="0"/>
                    </a:p>
                  </a:txBody>
                  <a:tcPr/>
                </a:tc>
                <a:tc>
                  <a:txBody>
                    <a:bodyPr/>
                    <a:lstStyle/>
                    <a:p>
                      <a:r>
                        <a:rPr lang="en-US" sz="2200" dirty="0" smtClean="0"/>
                        <a:t>The Scrum Master</a:t>
                      </a:r>
                      <a:r>
                        <a:rPr lang="en-US" sz="2200" baseline="0" dirty="0" smtClean="0"/>
                        <a:t> </a:t>
                      </a:r>
                      <a:r>
                        <a:rPr lang="en-US" sz="2200" dirty="0" smtClean="0"/>
                        <a:t>coaches the team members to foster communication and collaboration</a:t>
                      </a:r>
                      <a:endParaRPr lang="en-US" sz="2200" dirty="0"/>
                    </a:p>
                  </a:txBody>
                  <a:tcPr/>
                </a:tc>
                <a:extLst>
                  <a:ext uri="{0D108BD9-81ED-4DB2-BD59-A6C34878D82A}">
                    <a16:rowId xmlns:a16="http://schemas.microsoft.com/office/drawing/2014/main" val="1741609944"/>
                  </a:ext>
                </a:extLst>
              </a:tr>
              <a:tr h="930243">
                <a:tc>
                  <a:txBody>
                    <a:bodyPr/>
                    <a:lstStyle/>
                    <a:p>
                      <a:r>
                        <a:rPr lang="en-US" sz="2200" kern="1200" dirty="0" smtClean="0">
                          <a:solidFill>
                            <a:schemeClr val="dk1"/>
                          </a:solidFill>
                          <a:effectLst/>
                          <a:latin typeface="+mn-lt"/>
                          <a:ea typeface="+mn-ea"/>
                          <a:cs typeface="+mn-cs"/>
                        </a:rPr>
                        <a:t>Offensive open rugby play repeats itself through phase after phase of play</a:t>
                      </a:r>
                      <a:endParaRPr lang="en-US" sz="2200" dirty="0"/>
                    </a:p>
                  </a:txBody>
                  <a:tcPr/>
                </a:tc>
                <a:tc>
                  <a:txBody>
                    <a:bodyPr/>
                    <a:lstStyle/>
                    <a:p>
                      <a:r>
                        <a:rPr lang="en-US" sz="2200" kern="1200" dirty="0" smtClean="0">
                          <a:solidFill>
                            <a:schemeClr val="dk1"/>
                          </a:solidFill>
                          <a:effectLst/>
                          <a:latin typeface="+mn-lt"/>
                          <a:ea typeface="+mn-ea"/>
                          <a:cs typeface="+mn-cs"/>
                        </a:rPr>
                        <a:t>Within a fixed amount of time, the team will plan, work, and review on a regular basis</a:t>
                      </a:r>
                      <a:endParaRPr lang="en-US" sz="2200" dirty="0"/>
                    </a:p>
                  </a:txBody>
                  <a:tcPr/>
                </a:tc>
                <a:extLst>
                  <a:ext uri="{0D108BD9-81ED-4DB2-BD59-A6C34878D82A}">
                    <a16:rowId xmlns:a16="http://schemas.microsoft.com/office/drawing/2014/main" val="589253305"/>
                  </a:ext>
                </a:extLst>
              </a:tr>
            </a:tbl>
          </a:graphicData>
        </a:graphic>
      </p:graphicFrame>
    </p:spTree>
    <p:extLst>
      <p:ext uri="{BB962C8B-B14F-4D97-AF65-F5344CB8AC3E}">
        <p14:creationId xmlns:p14="http://schemas.microsoft.com/office/powerpoint/2010/main" val="1995223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973" y="325548"/>
            <a:ext cx="9603275" cy="823984"/>
          </a:xfrm>
        </p:spPr>
        <p:txBody>
          <a:bodyPr/>
          <a:lstStyle/>
          <a:p>
            <a:r>
              <a:rPr lang="en-US" dirty="0" smtClean="0"/>
              <a:t>Scrum team</a:t>
            </a:r>
            <a:endParaRPr lang="en-US" dirty="0"/>
          </a:p>
        </p:txBody>
      </p:sp>
      <p:sp>
        <p:nvSpPr>
          <p:cNvPr id="3" name="Content Placeholder 2"/>
          <p:cNvSpPr>
            <a:spLocks noGrp="1"/>
          </p:cNvSpPr>
          <p:nvPr>
            <p:ph idx="1"/>
          </p:nvPr>
        </p:nvSpPr>
        <p:spPr>
          <a:xfrm>
            <a:off x="632973" y="1149532"/>
            <a:ext cx="10421881" cy="4972594"/>
          </a:xfrm>
        </p:spPr>
        <p:txBody>
          <a:bodyPr>
            <a:noAutofit/>
          </a:bodyPr>
          <a:lstStyle/>
          <a:p>
            <a:pPr marL="0" indent="0">
              <a:buNone/>
            </a:pPr>
            <a:r>
              <a:rPr lang="en-US" sz="2800" dirty="0" smtClean="0">
                <a:solidFill>
                  <a:srgbClr val="C00000"/>
                </a:solidFill>
              </a:rPr>
              <a:t>Product Owner          Development Team	       Scrum Master</a:t>
            </a:r>
          </a:p>
          <a:p>
            <a:endParaRPr lang="en-US" sz="2800" dirty="0" smtClean="0"/>
          </a:p>
          <a:p>
            <a:r>
              <a:rPr lang="en-US" sz="2800" dirty="0" smtClean="0"/>
              <a:t>Scrum </a:t>
            </a:r>
            <a:r>
              <a:rPr lang="en-US" sz="2800" dirty="0"/>
              <a:t>Teams deliver incremental products of ‘Done’ to ensure a useful  version of the working product is always </a:t>
            </a:r>
            <a:r>
              <a:rPr lang="en-US" sz="2800" dirty="0" smtClean="0"/>
              <a:t>available</a:t>
            </a:r>
          </a:p>
          <a:p>
            <a:pPr lvl="1"/>
            <a:r>
              <a:rPr lang="en-US" sz="2800" dirty="0" smtClean="0"/>
              <a:t>self-organizing – teams choose how to accomplish work</a:t>
            </a:r>
          </a:p>
          <a:p>
            <a:pPr lvl="1"/>
            <a:r>
              <a:rPr lang="en-US" sz="2800" dirty="0" smtClean="0"/>
              <a:t>cross-functional – teams have all competencies needed to accomplish the work</a:t>
            </a:r>
          </a:p>
        </p:txBody>
      </p:sp>
    </p:spTree>
    <p:extLst>
      <p:ext uri="{BB962C8B-B14F-4D97-AF65-F5344CB8AC3E}">
        <p14:creationId xmlns:p14="http://schemas.microsoft.com/office/powerpoint/2010/main" val="32110406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44137"/>
            <a:ext cx="9603275" cy="775063"/>
          </a:xfrm>
        </p:spPr>
        <p:txBody>
          <a:bodyPr/>
          <a:lstStyle/>
          <a:p>
            <a:r>
              <a:rPr lang="en-US" dirty="0" smtClean="0"/>
              <a:t>Definition of done checklist</a:t>
            </a:r>
            <a:endParaRPr lang="en-US" dirty="0"/>
          </a:p>
        </p:txBody>
      </p:sp>
      <p:pic>
        <p:nvPicPr>
          <p:cNvPr id="4" name="Content Placeholder 3"/>
          <p:cNvPicPr>
            <a:picLocks noGrp="1"/>
          </p:cNvPicPr>
          <p:nvPr>
            <p:ph idx="1"/>
          </p:nvPr>
        </p:nvPicPr>
        <p:blipFill rotWithShape="1">
          <a:blip r:embed="rId2"/>
          <a:srcRect l="33496" t="15638" r="32698" b="16521"/>
          <a:stretch/>
        </p:blipFill>
        <p:spPr bwMode="auto">
          <a:xfrm>
            <a:off x="2394857" y="1079863"/>
            <a:ext cx="6308591" cy="55473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2019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MVP – Minimum Viable product</a:t>
            </a:r>
            <a:endParaRPr lang="en-US" dirty="0"/>
          </a:p>
        </p:txBody>
      </p:sp>
      <p:sp>
        <p:nvSpPr>
          <p:cNvPr id="3" name="Content Placeholder 2"/>
          <p:cNvSpPr>
            <a:spLocks noGrp="1"/>
          </p:cNvSpPr>
          <p:nvPr>
            <p:ph idx="1"/>
          </p:nvPr>
        </p:nvSpPr>
        <p:spPr>
          <a:xfrm>
            <a:off x="753035" y="1853754"/>
            <a:ext cx="10865224" cy="4636693"/>
          </a:xfrm>
        </p:spPr>
        <p:txBody>
          <a:bodyPr>
            <a:noAutofit/>
          </a:bodyPr>
          <a:lstStyle/>
          <a:p>
            <a:pPr marL="0" indent="0">
              <a:buNone/>
            </a:pPr>
            <a:r>
              <a:rPr lang="en-US" sz="2800" dirty="0" smtClean="0">
                <a:solidFill>
                  <a:schemeClr val="accent1"/>
                </a:solidFill>
              </a:rPr>
              <a:t>Minimum </a:t>
            </a:r>
            <a:r>
              <a:rPr lang="en-US" sz="2800" dirty="0">
                <a:solidFill>
                  <a:schemeClr val="accent1"/>
                </a:solidFill>
              </a:rPr>
              <a:t>amount of work you need to </a:t>
            </a:r>
            <a:r>
              <a:rPr lang="en-US" sz="2800" dirty="0" smtClean="0">
                <a:solidFill>
                  <a:schemeClr val="accent1"/>
                </a:solidFill>
              </a:rPr>
              <a:t>do, </a:t>
            </a:r>
            <a:r>
              <a:rPr lang="en-US" sz="2800" dirty="0">
                <a:solidFill>
                  <a:schemeClr val="accent1"/>
                </a:solidFill>
              </a:rPr>
              <a:t>to </a:t>
            </a:r>
            <a:r>
              <a:rPr lang="en-US" sz="2800" dirty="0" smtClean="0">
                <a:solidFill>
                  <a:schemeClr val="accent1"/>
                </a:solidFill>
              </a:rPr>
              <a:t>produce a product that </a:t>
            </a:r>
            <a:r>
              <a:rPr lang="en-US" sz="2800" dirty="0">
                <a:solidFill>
                  <a:schemeClr val="accent1"/>
                </a:solidFill>
              </a:rPr>
              <a:t>you can offer to </a:t>
            </a:r>
            <a:r>
              <a:rPr lang="en-US" sz="2800" dirty="0" smtClean="0">
                <a:solidFill>
                  <a:schemeClr val="accent1"/>
                </a:solidFill>
              </a:rPr>
              <a:t>customers</a:t>
            </a:r>
          </a:p>
          <a:p>
            <a:r>
              <a:rPr lang="en-US" sz="2800" dirty="0" smtClean="0"/>
              <a:t>Allows you to observe </a:t>
            </a:r>
            <a:r>
              <a:rPr lang="en-US" sz="2800" dirty="0"/>
              <a:t>their actual behavior with the product or service</a:t>
            </a:r>
            <a:endParaRPr lang="en-US" sz="2800" dirty="0" smtClean="0"/>
          </a:p>
          <a:p>
            <a:pPr lvl="1"/>
            <a:r>
              <a:rPr lang="en-US" sz="2400" dirty="0"/>
              <a:t>M</a:t>
            </a:r>
            <a:r>
              <a:rPr lang="en-US" sz="2400" dirty="0" smtClean="0"/>
              <a:t>ay </a:t>
            </a:r>
            <a:r>
              <a:rPr lang="en-US" sz="2400" dirty="0"/>
              <a:t>be no more than a landing </a:t>
            </a:r>
            <a:r>
              <a:rPr lang="en-US" sz="2400" dirty="0" smtClean="0"/>
              <a:t>page</a:t>
            </a:r>
            <a:r>
              <a:rPr lang="en-US" sz="2400" smtClean="0"/>
              <a:t>, but </a:t>
            </a:r>
            <a:r>
              <a:rPr lang="en-US" sz="2400" dirty="0" smtClean="0"/>
              <a:t>is fully </a:t>
            </a:r>
            <a:r>
              <a:rPr lang="en-US" sz="2400" dirty="0"/>
              <a:t>manual behind the </a:t>
            </a:r>
            <a:r>
              <a:rPr lang="en-US" sz="2400" dirty="0" smtClean="0"/>
              <a:t>scenes</a:t>
            </a:r>
          </a:p>
          <a:p>
            <a:r>
              <a:rPr lang="en-US" sz="2800" dirty="0" smtClean="0"/>
              <a:t>Seeing </a:t>
            </a:r>
            <a:r>
              <a:rPr lang="en-US" sz="2800" dirty="0"/>
              <a:t>what people actually do with respect to a product is much more reliable than asking people what they would </a:t>
            </a:r>
            <a:r>
              <a:rPr lang="en-US" sz="2800" dirty="0" smtClean="0"/>
              <a:t>do</a:t>
            </a:r>
            <a:endParaRPr lang="en-US" sz="2800" dirty="0"/>
          </a:p>
        </p:txBody>
      </p:sp>
    </p:spTree>
    <p:extLst>
      <p:ext uri="{BB962C8B-B14F-4D97-AF65-F5344CB8AC3E}">
        <p14:creationId xmlns:p14="http://schemas.microsoft.com/office/powerpoint/2010/main" val="26227934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team</a:t>
            </a:r>
            <a:endParaRPr lang="en-US" dirty="0"/>
          </a:p>
        </p:txBody>
      </p:sp>
      <p:sp>
        <p:nvSpPr>
          <p:cNvPr id="3" name="Content Placeholder 2"/>
          <p:cNvSpPr>
            <a:spLocks noGrp="1"/>
          </p:cNvSpPr>
          <p:nvPr>
            <p:ph idx="1"/>
          </p:nvPr>
        </p:nvSpPr>
        <p:spPr/>
        <p:txBody>
          <a:bodyPr/>
          <a:lstStyle/>
          <a:p>
            <a:r>
              <a:rPr lang="en-US" sz="2800" b="1" dirty="0" smtClean="0"/>
              <a:t>Product Owner </a:t>
            </a:r>
            <a:r>
              <a:rPr lang="en-US" sz="2800" dirty="0" smtClean="0"/>
              <a:t>– one person responsible for managing the product backlog</a:t>
            </a:r>
          </a:p>
          <a:p>
            <a:pPr lvl="1"/>
            <a:r>
              <a:rPr lang="en-US" sz="2800" dirty="0" smtClean="0"/>
              <a:t>Ordering the items in the product backlog</a:t>
            </a:r>
          </a:p>
          <a:p>
            <a:pPr lvl="1"/>
            <a:r>
              <a:rPr lang="en-US" sz="2800" dirty="0" smtClean="0"/>
              <a:t>Ensuring the PB is visible, transparent, and clear</a:t>
            </a:r>
          </a:p>
          <a:p>
            <a:pPr lvl="1"/>
            <a:r>
              <a:rPr lang="en-US" sz="2800" dirty="0" smtClean="0"/>
              <a:t>Shows what the team will work on next</a:t>
            </a:r>
          </a:p>
          <a:p>
            <a:pPr lvl="1"/>
            <a:endParaRPr lang="en-US" dirty="0"/>
          </a:p>
        </p:txBody>
      </p:sp>
    </p:spTree>
    <p:extLst>
      <p:ext uri="{BB962C8B-B14F-4D97-AF65-F5344CB8AC3E}">
        <p14:creationId xmlns:p14="http://schemas.microsoft.com/office/powerpoint/2010/main" val="9458304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team</a:t>
            </a:r>
            <a:endParaRPr lang="en-US" dirty="0"/>
          </a:p>
        </p:txBody>
      </p:sp>
      <p:sp>
        <p:nvSpPr>
          <p:cNvPr id="3" name="Content Placeholder 2"/>
          <p:cNvSpPr>
            <a:spLocks noGrp="1"/>
          </p:cNvSpPr>
          <p:nvPr>
            <p:ph idx="1"/>
          </p:nvPr>
        </p:nvSpPr>
        <p:spPr>
          <a:xfrm>
            <a:off x="992777" y="2015732"/>
            <a:ext cx="10363200" cy="3897388"/>
          </a:xfrm>
        </p:spPr>
        <p:txBody>
          <a:bodyPr>
            <a:normAutofit/>
          </a:bodyPr>
          <a:lstStyle/>
          <a:p>
            <a:r>
              <a:rPr lang="en-US" sz="2800" b="1" dirty="0" smtClean="0"/>
              <a:t>Development Team </a:t>
            </a:r>
            <a:r>
              <a:rPr lang="en-US" sz="2800" dirty="0" smtClean="0"/>
              <a:t>does the work of delivering a potentially reusable increment of ‘Done’ at the end of each Sprint</a:t>
            </a:r>
          </a:p>
          <a:p>
            <a:pPr lvl="1"/>
            <a:r>
              <a:rPr lang="en-US" sz="2400" dirty="0" smtClean="0"/>
              <a:t>organize and manage their own work</a:t>
            </a:r>
          </a:p>
          <a:p>
            <a:pPr lvl="1"/>
            <a:r>
              <a:rPr lang="en-US" sz="2400" dirty="0" smtClean="0"/>
              <a:t>Are self-organizing – no one tells them how to turn the PB into releasable functionality</a:t>
            </a:r>
          </a:p>
          <a:p>
            <a:pPr lvl="1"/>
            <a:r>
              <a:rPr lang="en-US" sz="2400" dirty="0" smtClean="0"/>
              <a:t>Between 3 – 9 cross-functional members</a:t>
            </a:r>
          </a:p>
        </p:txBody>
      </p:sp>
    </p:spTree>
    <p:extLst>
      <p:ext uri="{BB962C8B-B14F-4D97-AF65-F5344CB8AC3E}">
        <p14:creationId xmlns:p14="http://schemas.microsoft.com/office/powerpoint/2010/main" val="1869397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team</a:t>
            </a:r>
            <a:endParaRPr lang="en-US" dirty="0"/>
          </a:p>
        </p:txBody>
      </p:sp>
      <p:sp>
        <p:nvSpPr>
          <p:cNvPr id="3" name="Content Placeholder 2"/>
          <p:cNvSpPr>
            <a:spLocks noGrp="1"/>
          </p:cNvSpPr>
          <p:nvPr>
            <p:ph idx="1"/>
          </p:nvPr>
        </p:nvSpPr>
        <p:spPr>
          <a:xfrm>
            <a:off x="661851" y="1853754"/>
            <a:ext cx="11451772" cy="4311915"/>
          </a:xfrm>
        </p:spPr>
        <p:txBody>
          <a:bodyPr>
            <a:noAutofit/>
          </a:bodyPr>
          <a:lstStyle/>
          <a:p>
            <a:r>
              <a:rPr lang="en-US" sz="2600" b="1" dirty="0" smtClean="0"/>
              <a:t>Scrum Master</a:t>
            </a:r>
          </a:p>
          <a:p>
            <a:pPr lvl="1"/>
            <a:r>
              <a:rPr lang="en-US" sz="2600" dirty="0"/>
              <a:t>P</a:t>
            </a:r>
            <a:r>
              <a:rPr lang="en-US" sz="2600" dirty="0" smtClean="0"/>
              <a:t>romotes and supports Scrum</a:t>
            </a:r>
          </a:p>
          <a:p>
            <a:pPr lvl="1"/>
            <a:r>
              <a:rPr lang="en-US" sz="2600" dirty="0" smtClean="0"/>
              <a:t>Ensures that goals and scope are understood by everyone on the Scrum team</a:t>
            </a:r>
          </a:p>
          <a:p>
            <a:pPr lvl="1"/>
            <a:r>
              <a:rPr lang="en-US" sz="2600" dirty="0" smtClean="0"/>
              <a:t>Helps the Scrum Team understand the Product Backlog</a:t>
            </a:r>
          </a:p>
          <a:p>
            <a:pPr lvl="1"/>
            <a:r>
              <a:rPr lang="en-US" sz="2600" dirty="0" smtClean="0"/>
              <a:t>Coaches the development team in self-organizing and cross-functionality</a:t>
            </a:r>
          </a:p>
          <a:p>
            <a:pPr lvl="1"/>
            <a:r>
              <a:rPr lang="en-US" sz="2600" dirty="0" smtClean="0"/>
              <a:t>Coaches the organization in adapting to Scrum</a:t>
            </a:r>
          </a:p>
          <a:p>
            <a:pPr lvl="1"/>
            <a:r>
              <a:rPr lang="en-US" sz="2600" dirty="0" smtClean="0"/>
              <a:t>Removes impediments to the development team’s progress</a:t>
            </a:r>
          </a:p>
        </p:txBody>
      </p:sp>
    </p:spTree>
    <p:extLst>
      <p:ext uri="{BB962C8B-B14F-4D97-AF65-F5344CB8AC3E}">
        <p14:creationId xmlns:p14="http://schemas.microsoft.com/office/powerpoint/2010/main" val="4285289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Events</a:t>
            </a:r>
            <a:endParaRPr lang="en-US" dirty="0"/>
          </a:p>
        </p:txBody>
      </p:sp>
      <p:sp>
        <p:nvSpPr>
          <p:cNvPr id="3" name="Content Placeholder 2"/>
          <p:cNvSpPr>
            <a:spLocks noGrp="1"/>
          </p:cNvSpPr>
          <p:nvPr>
            <p:ph idx="1"/>
          </p:nvPr>
        </p:nvSpPr>
        <p:spPr/>
        <p:txBody>
          <a:bodyPr>
            <a:normAutofit/>
          </a:bodyPr>
          <a:lstStyle/>
          <a:p>
            <a:r>
              <a:rPr lang="en-US" sz="2800" dirty="0" smtClean="0"/>
              <a:t>Sprint planning</a:t>
            </a:r>
          </a:p>
          <a:p>
            <a:r>
              <a:rPr lang="en-US" sz="2800" dirty="0" smtClean="0"/>
              <a:t>Spring review</a:t>
            </a:r>
          </a:p>
          <a:p>
            <a:r>
              <a:rPr lang="en-US" sz="2800" dirty="0" smtClean="0"/>
              <a:t>Sprint retrospective</a:t>
            </a:r>
          </a:p>
          <a:p>
            <a:r>
              <a:rPr lang="en-US" sz="2800" dirty="0" smtClean="0"/>
              <a:t>Daily scrum meeting</a:t>
            </a:r>
          </a:p>
          <a:p>
            <a:r>
              <a:rPr lang="en-US" sz="2800" dirty="0" smtClean="0"/>
              <a:t>Backlog Refinement Meeting</a:t>
            </a:r>
            <a:endParaRPr lang="en-US" sz="2800" dirty="0"/>
          </a:p>
        </p:txBody>
      </p:sp>
      <p:pic>
        <p:nvPicPr>
          <p:cNvPr id="4" name="Content Placeholder 3"/>
          <p:cNvPicPr>
            <a:picLocks noChangeAspect="1"/>
          </p:cNvPicPr>
          <p:nvPr/>
        </p:nvPicPr>
        <p:blipFill rotWithShape="1">
          <a:blip r:embed="rId2"/>
          <a:srcRect l="4127" t="16280" r="61651" b="7733"/>
          <a:stretch/>
        </p:blipFill>
        <p:spPr>
          <a:xfrm>
            <a:off x="7454538" y="400702"/>
            <a:ext cx="4302034" cy="5373081"/>
          </a:xfrm>
          <a:prstGeom prst="rect">
            <a:avLst/>
          </a:prstGeom>
        </p:spPr>
      </p:pic>
    </p:spTree>
    <p:extLst>
      <p:ext uri="{BB962C8B-B14F-4D97-AF65-F5344CB8AC3E}">
        <p14:creationId xmlns:p14="http://schemas.microsoft.com/office/powerpoint/2010/main" val="3872831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269" y="357051"/>
            <a:ext cx="10375585" cy="740229"/>
          </a:xfrm>
        </p:spPr>
        <p:txBody>
          <a:bodyPr/>
          <a:lstStyle/>
          <a:p>
            <a:r>
              <a:rPr lang="en-US" dirty="0" smtClean="0"/>
              <a:t>Scrum</a:t>
            </a:r>
            <a:endParaRPr lang="en-US" dirty="0"/>
          </a:p>
        </p:txBody>
      </p:sp>
      <p:pic>
        <p:nvPicPr>
          <p:cNvPr id="4" name="Content Placeholder 3"/>
          <p:cNvPicPr>
            <a:picLocks noGrp="1"/>
          </p:cNvPicPr>
          <p:nvPr>
            <p:ph idx="1"/>
          </p:nvPr>
        </p:nvPicPr>
        <p:blipFill rotWithShape="1">
          <a:blip r:embed="rId2"/>
          <a:srcRect l="21111" t="30390" r="21368" b="16029"/>
          <a:stretch/>
        </p:blipFill>
        <p:spPr bwMode="auto">
          <a:xfrm>
            <a:off x="566058" y="1201782"/>
            <a:ext cx="11042468" cy="547769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8562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269" y="357051"/>
            <a:ext cx="10375585" cy="740229"/>
          </a:xfrm>
        </p:spPr>
        <p:txBody>
          <a:bodyPr/>
          <a:lstStyle/>
          <a:p>
            <a:r>
              <a:rPr lang="en-US" dirty="0" smtClean="0"/>
              <a:t>Scrum</a:t>
            </a:r>
            <a:endParaRPr lang="en-US" dirty="0"/>
          </a:p>
        </p:txBody>
      </p:sp>
      <p:pic>
        <p:nvPicPr>
          <p:cNvPr id="4" name="Content Placeholder 3"/>
          <p:cNvPicPr>
            <a:picLocks noGrp="1"/>
          </p:cNvPicPr>
          <p:nvPr>
            <p:ph idx="1"/>
          </p:nvPr>
        </p:nvPicPr>
        <p:blipFill rotWithShape="1">
          <a:blip r:embed="rId2"/>
          <a:srcRect l="21111" t="30390" r="21368" b="16029"/>
          <a:stretch/>
        </p:blipFill>
        <p:spPr bwMode="auto">
          <a:xfrm>
            <a:off x="478973" y="1097280"/>
            <a:ext cx="11042468" cy="5477691"/>
          </a:xfrm>
          <a:prstGeom prst="rect">
            <a:avLst/>
          </a:prstGeom>
          <a:ln>
            <a:noFill/>
          </a:ln>
          <a:extLst>
            <a:ext uri="{53640926-AAD7-44D8-BBD7-CCE9431645EC}">
              <a14:shadowObscured xmlns:a14="http://schemas.microsoft.com/office/drawing/2010/main"/>
            </a:ext>
          </a:extLst>
        </p:spPr>
      </p:pic>
      <p:sp>
        <p:nvSpPr>
          <p:cNvPr id="3" name="Oval 2"/>
          <p:cNvSpPr/>
          <p:nvPr/>
        </p:nvSpPr>
        <p:spPr>
          <a:xfrm>
            <a:off x="3178629" y="1637212"/>
            <a:ext cx="2063931" cy="26996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1388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planning Meeting</a:t>
            </a:r>
            <a:endParaRPr lang="en-US" dirty="0"/>
          </a:p>
        </p:txBody>
      </p:sp>
      <p:sp>
        <p:nvSpPr>
          <p:cNvPr id="3" name="Content Placeholder 2"/>
          <p:cNvSpPr>
            <a:spLocks noGrp="1"/>
          </p:cNvSpPr>
          <p:nvPr>
            <p:ph idx="1"/>
          </p:nvPr>
        </p:nvSpPr>
        <p:spPr>
          <a:xfrm>
            <a:off x="646386" y="2015732"/>
            <a:ext cx="11035861" cy="4227413"/>
          </a:xfrm>
        </p:spPr>
        <p:txBody>
          <a:bodyPr>
            <a:normAutofit fontScale="92500"/>
          </a:bodyPr>
          <a:lstStyle/>
          <a:p>
            <a:r>
              <a:rPr lang="en-US" sz="2800" dirty="0" smtClean="0"/>
              <a:t>At the beginning of each sprint</a:t>
            </a:r>
          </a:p>
          <a:p>
            <a:r>
              <a:rPr lang="en-US" sz="2800" dirty="0"/>
              <a:t>N</a:t>
            </a:r>
            <a:r>
              <a:rPr lang="en-US" sz="2800" dirty="0" smtClean="0"/>
              <a:t>egotiate which product backlog items, PBI’s, they will convert to a working product during the sprint</a:t>
            </a:r>
          </a:p>
          <a:p>
            <a:r>
              <a:rPr lang="en-US" sz="2800" dirty="0" smtClean="0"/>
              <a:t>The </a:t>
            </a:r>
            <a:r>
              <a:rPr lang="en-US" sz="2800" b="1" dirty="0" smtClean="0"/>
              <a:t>Product Owner </a:t>
            </a:r>
            <a:r>
              <a:rPr lang="en-US" sz="2800" dirty="0" smtClean="0"/>
              <a:t>will declare which items are most important</a:t>
            </a:r>
          </a:p>
          <a:p>
            <a:r>
              <a:rPr lang="en-US" sz="2800" dirty="0" smtClean="0"/>
              <a:t>The Dev Team will select the amount of work they feel they can implement</a:t>
            </a:r>
          </a:p>
          <a:p>
            <a:r>
              <a:rPr lang="en-US" sz="2800" dirty="0" smtClean="0"/>
              <a:t>The Dev Team pulls work from the Product Backlog into the Sprint Backlog</a:t>
            </a:r>
          </a:p>
          <a:p>
            <a:r>
              <a:rPr lang="en-US" sz="2800" dirty="0" smtClean="0"/>
              <a:t>If the top of the PB hasn’t been refined, it could be done during this meeting</a:t>
            </a:r>
          </a:p>
        </p:txBody>
      </p:sp>
    </p:spTree>
    <p:extLst>
      <p:ext uri="{BB962C8B-B14F-4D97-AF65-F5344CB8AC3E}">
        <p14:creationId xmlns:p14="http://schemas.microsoft.com/office/powerpoint/2010/main" val="3678072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596473" y="724378"/>
            <a:ext cx="9603275" cy="1049235"/>
          </a:xfrm>
        </p:spPr>
        <p:txBody>
          <a:bodyPr/>
          <a:lstStyle/>
          <a:p>
            <a:pPr eaLnBrk="1" hangingPunct="1">
              <a:defRPr/>
            </a:pPr>
            <a:r>
              <a:rPr lang="en-US" dirty="0">
                <a:sym typeface="Gill Sans" charset="0"/>
              </a:rPr>
              <a:t>Sprint planning</a:t>
            </a:r>
          </a:p>
        </p:txBody>
      </p:sp>
      <p:sp>
        <p:nvSpPr>
          <p:cNvPr id="28675" name="Rectangle 2"/>
          <p:cNvSpPr>
            <a:spLocks noGrp="1" noChangeArrowheads="1"/>
          </p:cNvSpPr>
          <p:nvPr>
            <p:ph type="body" idx="1"/>
          </p:nvPr>
        </p:nvSpPr>
        <p:spPr>
          <a:xfrm>
            <a:off x="152400" y="1907109"/>
            <a:ext cx="5414683" cy="3657667"/>
          </a:xfrm>
        </p:spPr>
        <p:txBody>
          <a:bodyPr>
            <a:normAutofit/>
          </a:bodyPr>
          <a:lstStyle/>
          <a:p>
            <a:pPr marL="628650">
              <a:lnSpc>
                <a:spcPct val="80000"/>
              </a:lnSpc>
              <a:buFont typeface="Lucida Grande" charset="0"/>
              <a:buChar char="•"/>
              <a:defRPr/>
            </a:pPr>
            <a:r>
              <a:rPr lang="en-US" sz="2790" dirty="0">
                <a:sym typeface="Gill Sans" charset="0"/>
              </a:rPr>
              <a:t>Team selects items from the product backlog they can commit to completing</a:t>
            </a:r>
          </a:p>
          <a:p>
            <a:pPr marL="628650">
              <a:lnSpc>
                <a:spcPct val="80000"/>
              </a:lnSpc>
              <a:spcBef>
                <a:spcPts val="1260"/>
              </a:spcBef>
              <a:buFont typeface="Lucida Grande" charset="0"/>
              <a:buChar char="•"/>
              <a:defRPr/>
            </a:pPr>
            <a:r>
              <a:rPr lang="en-US" sz="2790" dirty="0">
                <a:sym typeface="Gill Sans" charset="0"/>
              </a:rPr>
              <a:t>Sprint backlog is </a:t>
            </a:r>
            <a:r>
              <a:rPr lang="en-US" sz="2790" dirty="0" smtClean="0">
                <a:sym typeface="Gill Sans" charset="0"/>
              </a:rPr>
              <a:t>created</a:t>
            </a:r>
          </a:p>
          <a:p>
            <a:pPr marL="628650">
              <a:lnSpc>
                <a:spcPct val="80000"/>
              </a:lnSpc>
              <a:spcBef>
                <a:spcPts val="1260"/>
              </a:spcBef>
              <a:buFont typeface="Lucida Grande" charset="0"/>
              <a:buChar char="•"/>
              <a:defRPr/>
            </a:pPr>
            <a:r>
              <a:rPr lang="en-US" sz="2790" dirty="0" smtClean="0">
                <a:sym typeface="Gill Sans" charset="0"/>
              </a:rPr>
              <a:t>Team determines How:</a:t>
            </a:r>
            <a:endParaRPr lang="en-US" sz="2790" dirty="0">
              <a:sym typeface="Gill Sans" charset="0"/>
            </a:endParaRPr>
          </a:p>
          <a:p>
            <a:pPr marL="937260" lvl="1">
              <a:lnSpc>
                <a:spcPct val="80000"/>
              </a:lnSpc>
              <a:spcBef>
                <a:spcPts val="1260"/>
              </a:spcBef>
              <a:buFont typeface="Lucida Grande" charset="0"/>
              <a:buChar char="•"/>
              <a:defRPr/>
            </a:pPr>
            <a:r>
              <a:rPr lang="en-US" sz="2430" dirty="0" smtClean="0">
                <a:sym typeface="Gill Sans" charset="0"/>
              </a:rPr>
              <a:t>Tasks:  identified </a:t>
            </a:r>
            <a:r>
              <a:rPr lang="en-US" sz="2430" dirty="0">
                <a:sym typeface="Gill Sans" charset="0"/>
              </a:rPr>
              <a:t>and each is </a:t>
            </a:r>
            <a:r>
              <a:rPr lang="en-US" sz="2430" dirty="0" smtClean="0">
                <a:sym typeface="Gill Sans" charset="0"/>
              </a:rPr>
              <a:t>estimated</a:t>
            </a:r>
          </a:p>
        </p:txBody>
      </p:sp>
      <p:sp>
        <p:nvSpPr>
          <p:cNvPr id="53251" name="Line 3"/>
          <p:cNvSpPr>
            <a:spLocks noChangeShapeType="1"/>
          </p:cNvSpPr>
          <p:nvPr/>
        </p:nvSpPr>
        <p:spPr bwMode="auto">
          <a:xfrm flipH="1">
            <a:off x="5718810" y="5337810"/>
            <a:ext cx="575787" cy="0"/>
          </a:xfrm>
          <a:prstGeom prst="line">
            <a:avLst/>
          </a:prstGeom>
          <a:noFill/>
          <a:ln w="50800">
            <a:solidFill>
              <a:srgbClr val="577AB1">
                <a:alpha val="50195"/>
              </a:srgbClr>
            </a:solidFill>
            <a:round/>
            <a:headEnd type="stealth" w="med" len="med"/>
            <a:tailEnd/>
          </a:ln>
          <a:extLst>
            <a:ext uri="{909E8E84-426E-40DD-AFC4-6F175D3DCCD1}">
              <a14:hiddenFill xmlns:a14="http://schemas.microsoft.com/office/drawing/2010/main">
                <a:noFill/>
              </a14:hiddenFill>
            </a:ext>
          </a:extLst>
        </p:spPr>
        <p:txBody>
          <a:bodyPr/>
          <a:lstStyle/>
          <a:p>
            <a:endParaRPr lang="en-US" sz="1620"/>
          </a:p>
        </p:txBody>
      </p:sp>
      <p:pic>
        <p:nvPicPr>
          <p:cNvPr id="7" name="Picture 6"/>
          <p:cNvPicPr>
            <a:picLocks noChangeAspect="1"/>
          </p:cNvPicPr>
          <p:nvPr/>
        </p:nvPicPr>
        <p:blipFill rotWithShape="1">
          <a:blip r:embed="rId3"/>
          <a:srcRect l="36586" t="18531" r="19252" b="18729"/>
          <a:stretch/>
        </p:blipFill>
        <p:spPr>
          <a:xfrm>
            <a:off x="5836024" y="383141"/>
            <a:ext cx="6112217" cy="4884549"/>
          </a:xfrm>
          <a:prstGeom prst="rect">
            <a:avLst/>
          </a:prstGeom>
        </p:spPr>
      </p:pic>
    </p:spTree>
    <p:extLst>
      <p:ext uri="{BB962C8B-B14F-4D97-AF65-F5344CB8AC3E}">
        <p14:creationId xmlns:p14="http://schemas.microsoft.com/office/powerpoint/2010/main" val="2070795412"/>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269" y="357051"/>
            <a:ext cx="10375585" cy="740229"/>
          </a:xfrm>
        </p:spPr>
        <p:txBody>
          <a:bodyPr/>
          <a:lstStyle/>
          <a:p>
            <a:r>
              <a:rPr lang="en-US" dirty="0" smtClean="0"/>
              <a:t>Scrum</a:t>
            </a:r>
            <a:endParaRPr lang="en-US" dirty="0"/>
          </a:p>
        </p:txBody>
      </p:sp>
      <p:pic>
        <p:nvPicPr>
          <p:cNvPr id="4" name="Content Placeholder 3"/>
          <p:cNvPicPr>
            <a:picLocks noGrp="1"/>
          </p:cNvPicPr>
          <p:nvPr>
            <p:ph idx="1"/>
          </p:nvPr>
        </p:nvPicPr>
        <p:blipFill rotWithShape="1">
          <a:blip r:embed="rId2"/>
          <a:srcRect l="21111" t="30390" r="21368" b="16029"/>
          <a:stretch/>
        </p:blipFill>
        <p:spPr bwMode="auto">
          <a:xfrm>
            <a:off x="740229" y="1254034"/>
            <a:ext cx="11042468" cy="5477691"/>
          </a:xfrm>
          <a:prstGeom prst="rect">
            <a:avLst/>
          </a:prstGeom>
          <a:ln>
            <a:noFill/>
          </a:ln>
          <a:extLst>
            <a:ext uri="{53640926-AAD7-44D8-BBD7-CCE9431645EC}">
              <a14:shadowObscured xmlns:a14="http://schemas.microsoft.com/office/drawing/2010/main"/>
            </a:ext>
          </a:extLst>
        </p:spPr>
      </p:pic>
      <p:sp>
        <p:nvSpPr>
          <p:cNvPr id="3" name="Oval 2"/>
          <p:cNvSpPr/>
          <p:nvPr/>
        </p:nvSpPr>
        <p:spPr>
          <a:xfrm>
            <a:off x="8395062" y="1254034"/>
            <a:ext cx="2778034" cy="16633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66952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Scrum</a:t>
            </a:r>
            <a:endParaRPr lang="en-US" dirty="0"/>
          </a:p>
        </p:txBody>
      </p:sp>
      <p:sp>
        <p:nvSpPr>
          <p:cNvPr id="3" name="Content Placeholder 2"/>
          <p:cNvSpPr>
            <a:spLocks noGrp="1"/>
          </p:cNvSpPr>
          <p:nvPr>
            <p:ph idx="1"/>
          </p:nvPr>
        </p:nvSpPr>
        <p:spPr>
          <a:xfrm>
            <a:off x="435429" y="2015732"/>
            <a:ext cx="10619425" cy="3984474"/>
          </a:xfrm>
        </p:spPr>
        <p:txBody>
          <a:bodyPr>
            <a:normAutofit lnSpcReduction="10000"/>
          </a:bodyPr>
          <a:lstStyle/>
          <a:p>
            <a:pPr marL="628650">
              <a:lnSpc>
                <a:spcPct val="80000"/>
              </a:lnSpc>
              <a:buFont typeface="Lucida Grande" charset="0"/>
              <a:buChar char="•"/>
              <a:defRPr/>
            </a:pPr>
            <a:r>
              <a:rPr lang="en-US" sz="2600" dirty="0">
                <a:sym typeface="Gill Sans" charset="0"/>
              </a:rPr>
              <a:t>Daily Standup Meeting (same time &amp; place)</a:t>
            </a:r>
          </a:p>
          <a:p>
            <a:pPr marL="937260" lvl="1">
              <a:lnSpc>
                <a:spcPct val="80000"/>
              </a:lnSpc>
              <a:spcBef>
                <a:spcPts val="1350"/>
              </a:spcBef>
              <a:buFont typeface="Lucida Grande" charset="0"/>
              <a:buChar char="•"/>
              <a:defRPr/>
            </a:pPr>
            <a:r>
              <a:rPr lang="en-US" sz="2600" dirty="0">
                <a:sym typeface="Gill Sans" charset="0"/>
              </a:rPr>
              <a:t>15-minutes</a:t>
            </a:r>
          </a:p>
          <a:p>
            <a:pPr marL="628650">
              <a:lnSpc>
                <a:spcPct val="80000"/>
              </a:lnSpc>
              <a:spcBef>
                <a:spcPts val="1350"/>
              </a:spcBef>
              <a:buFont typeface="Lucida Grande" charset="0"/>
              <a:buChar char="•"/>
              <a:defRPr/>
            </a:pPr>
            <a:r>
              <a:rPr lang="en-US" sz="2600" dirty="0">
                <a:sym typeface="Gill Sans" charset="0"/>
              </a:rPr>
              <a:t>Not for problem solving</a:t>
            </a:r>
          </a:p>
          <a:p>
            <a:pPr marL="628650">
              <a:lnSpc>
                <a:spcPct val="80000"/>
              </a:lnSpc>
              <a:spcBef>
                <a:spcPts val="1350"/>
              </a:spcBef>
              <a:buFont typeface="Lucida Grande" charset="0"/>
              <a:buChar char="•"/>
              <a:defRPr/>
            </a:pPr>
            <a:r>
              <a:rPr lang="en-US" sz="2600" dirty="0">
                <a:sym typeface="Gill Sans" charset="0"/>
              </a:rPr>
              <a:t>Daily inspect (their progress) and</a:t>
            </a:r>
          </a:p>
          <a:p>
            <a:pPr marL="628650">
              <a:lnSpc>
                <a:spcPct val="80000"/>
              </a:lnSpc>
              <a:spcBef>
                <a:spcPts val="1350"/>
              </a:spcBef>
              <a:buFont typeface="Lucida Grande" charset="0"/>
              <a:buChar char="•"/>
              <a:defRPr/>
            </a:pPr>
            <a:r>
              <a:rPr lang="en-US" sz="2600" dirty="0">
                <a:sym typeface="Gill Sans" charset="0"/>
              </a:rPr>
              <a:t>Adapt to help the team</a:t>
            </a:r>
          </a:p>
          <a:p>
            <a:pPr marL="628650">
              <a:lnSpc>
                <a:spcPct val="80000"/>
              </a:lnSpc>
              <a:spcBef>
                <a:spcPts val="1350"/>
              </a:spcBef>
              <a:buFont typeface="Lucida Grande" charset="0"/>
              <a:buChar char="•"/>
              <a:defRPr/>
            </a:pPr>
            <a:r>
              <a:rPr lang="en-US" sz="2600" dirty="0">
                <a:sym typeface="Gill Sans" charset="0"/>
              </a:rPr>
              <a:t>Scrum Master facilitates</a:t>
            </a:r>
          </a:p>
          <a:p>
            <a:pPr marL="1085850" lvl="1">
              <a:lnSpc>
                <a:spcPct val="80000"/>
              </a:lnSpc>
              <a:spcBef>
                <a:spcPts val="1350"/>
              </a:spcBef>
              <a:buFont typeface="Lucida Grande" charset="0"/>
              <a:buChar char="•"/>
              <a:defRPr/>
            </a:pPr>
            <a:r>
              <a:rPr lang="en-US" sz="2400" dirty="0">
                <a:sym typeface="Gill Sans" charset="0"/>
              </a:rPr>
              <a:t>The Team answers questions</a:t>
            </a:r>
          </a:p>
          <a:p>
            <a:pPr marL="628650">
              <a:lnSpc>
                <a:spcPct val="80000"/>
              </a:lnSpc>
              <a:spcBef>
                <a:spcPts val="1350"/>
              </a:spcBef>
              <a:buFont typeface="Lucida Grande" charset="0"/>
              <a:buChar char="•"/>
              <a:defRPr/>
            </a:pPr>
            <a:r>
              <a:rPr lang="en-US" sz="2600" dirty="0">
                <a:sym typeface="Gill Sans" charset="0"/>
              </a:rPr>
              <a:t>Intended to disrupt old </a:t>
            </a:r>
            <a:r>
              <a:rPr lang="en-US" sz="2600" dirty="0" smtClean="0">
                <a:sym typeface="Gill Sans" charset="0"/>
              </a:rPr>
              <a:t>habits</a:t>
            </a:r>
            <a:br>
              <a:rPr lang="en-US" sz="2600" dirty="0" smtClean="0">
                <a:sym typeface="Gill Sans" charset="0"/>
              </a:rPr>
            </a:br>
            <a:r>
              <a:rPr lang="en-US" sz="2600" dirty="0" smtClean="0">
                <a:sym typeface="Gill Sans" charset="0"/>
              </a:rPr>
              <a:t> </a:t>
            </a:r>
            <a:r>
              <a:rPr lang="en-US" sz="2600" dirty="0">
                <a:sym typeface="Gill Sans" charset="0"/>
              </a:rPr>
              <a:t>of working </a:t>
            </a:r>
            <a:r>
              <a:rPr lang="en-US" sz="2600" dirty="0" smtClean="0">
                <a:sym typeface="Gill Sans" charset="0"/>
              </a:rPr>
              <a:t>separately</a:t>
            </a:r>
            <a:endParaRPr lang="en-US" sz="2600" dirty="0">
              <a:sym typeface="Gill Sans"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9544" y="2862699"/>
            <a:ext cx="5901336" cy="3627092"/>
          </a:xfrm>
          <a:prstGeom prst="rect">
            <a:avLst/>
          </a:prstGeom>
        </p:spPr>
      </p:pic>
    </p:spTree>
    <p:extLst>
      <p:ext uri="{BB962C8B-B14F-4D97-AF65-F5344CB8AC3E}">
        <p14:creationId xmlns:p14="http://schemas.microsoft.com/office/powerpoint/2010/main" val="22465163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522" y="334257"/>
            <a:ext cx="9603275" cy="1049235"/>
          </a:xfrm>
        </p:spPr>
        <p:txBody>
          <a:bodyPr/>
          <a:lstStyle/>
          <a:p>
            <a:r>
              <a:rPr lang="en-US" dirty="0" smtClean="0"/>
              <a:t>Who participates in the daily scrum meeting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962" y="1032055"/>
            <a:ext cx="7602583" cy="5701938"/>
          </a:xfrm>
        </p:spPr>
      </p:pic>
      <p:sp>
        <p:nvSpPr>
          <p:cNvPr id="5" name="TextBox 4"/>
          <p:cNvSpPr txBox="1"/>
          <p:nvPr/>
        </p:nvSpPr>
        <p:spPr>
          <a:xfrm>
            <a:off x="8778240" y="1846216"/>
            <a:ext cx="2960913" cy="4001095"/>
          </a:xfrm>
          <a:prstGeom prst="rect">
            <a:avLst/>
          </a:prstGeom>
          <a:noFill/>
        </p:spPr>
        <p:txBody>
          <a:bodyPr wrap="square" rtlCol="0">
            <a:spAutoFit/>
          </a:bodyPr>
          <a:lstStyle/>
          <a:p>
            <a:r>
              <a:rPr lang="en-US" sz="2600" dirty="0" smtClean="0">
                <a:solidFill>
                  <a:srgbClr val="0070C0"/>
                </a:solidFill>
              </a:rPr>
              <a:t>At the daily scrum, only the pigs should talk. </a:t>
            </a:r>
          </a:p>
          <a:p>
            <a:r>
              <a:rPr lang="en-US" sz="2600" dirty="0" smtClean="0">
                <a:solidFill>
                  <a:srgbClr val="0070C0"/>
                </a:solidFill>
              </a:rPr>
              <a:t> </a:t>
            </a:r>
          </a:p>
          <a:p>
            <a:r>
              <a:rPr lang="en-US" sz="2600" dirty="0" smtClean="0">
                <a:solidFill>
                  <a:srgbClr val="0070C0"/>
                </a:solidFill>
              </a:rPr>
              <a:t>The chickens should attend as observers.</a:t>
            </a:r>
          </a:p>
          <a:p>
            <a:endParaRPr lang="en-US" sz="2600" dirty="0" smtClean="0">
              <a:solidFill>
                <a:srgbClr val="0070C0"/>
              </a:solidFill>
            </a:endParaRPr>
          </a:p>
          <a:p>
            <a:r>
              <a:rPr lang="en-US" sz="2400" dirty="0" smtClean="0">
                <a:solidFill>
                  <a:srgbClr val="0070C0"/>
                </a:solidFill>
              </a:rPr>
              <a:t>Thoughts….everyone on the scrum team is a pig! </a:t>
            </a:r>
            <a:endParaRPr lang="en-US" sz="2400" dirty="0">
              <a:solidFill>
                <a:srgbClr val="0070C0"/>
              </a:solidFill>
            </a:endParaRPr>
          </a:p>
        </p:txBody>
      </p:sp>
    </p:spTree>
    <p:extLst>
      <p:ext uri="{BB962C8B-B14F-4D97-AF65-F5344CB8AC3E}">
        <p14:creationId xmlns:p14="http://schemas.microsoft.com/office/powerpoint/2010/main" val="29883139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scrum</a:t>
            </a:r>
            <a:endParaRPr lang="en-US" dirty="0"/>
          </a:p>
        </p:txBody>
      </p:sp>
      <p:sp>
        <p:nvSpPr>
          <p:cNvPr id="3" name="Content Placeholder 2"/>
          <p:cNvSpPr>
            <a:spLocks noGrp="1"/>
          </p:cNvSpPr>
          <p:nvPr>
            <p:ph idx="1"/>
          </p:nvPr>
        </p:nvSpPr>
        <p:spPr/>
        <p:txBody>
          <a:bodyPr>
            <a:normAutofit/>
          </a:bodyPr>
          <a:lstStyle/>
          <a:p>
            <a:r>
              <a:rPr lang="en-US" sz="2600" dirty="0" smtClean="0"/>
              <a:t>Answers 3 questions</a:t>
            </a:r>
          </a:p>
          <a:p>
            <a:pPr lvl="1"/>
            <a:r>
              <a:rPr lang="en-US" sz="2600" dirty="0" smtClean="0"/>
              <a:t>What did you do yesterday?</a:t>
            </a:r>
          </a:p>
          <a:p>
            <a:pPr lvl="1"/>
            <a:r>
              <a:rPr lang="en-US" sz="2600" dirty="0" smtClean="0"/>
              <a:t>What will you do today?</a:t>
            </a:r>
          </a:p>
          <a:p>
            <a:pPr lvl="1"/>
            <a:r>
              <a:rPr lang="en-US" sz="2600" dirty="0" smtClean="0"/>
              <a:t>Is anything in your way?</a:t>
            </a:r>
          </a:p>
          <a:p>
            <a:r>
              <a:rPr lang="en-US" sz="2600" dirty="0" smtClean="0"/>
              <a:t>The daily scrum is not a status meeting for the Scrum Master</a:t>
            </a:r>
          </a:p>
          <a:p>
            <a:r>
              <a:rPr lang="en-US" sz="2600" dirty="0" smtClean="0"/>
              <a:t>The daily scrum is for commitments in front of peers</a:t>
            </a:r>
          </a:p>
        </p:txBody>
      </p:sp>
    </p:spTree>
    <p:extLst>
      <p:ext uri="{BB962C8B-B14F-4D97-AF65-F5344CB8AC3E}">
        <p14:creationId xmlns:p14="http://schemas.microsoft.com/office/powerpoint/2010/main" val="33164376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269" y="357051"/>
            <a:ext cx="10375585" cy="740229"/>
          </a:xfrm>
        </p:spPr>
        <p:txBody>
          <a:bodyPr/>
          <a:lstStyle/>
          <a:p>
            <a:r>
              <a:rPr lang="en-US" dirty="0" smtClean="0"/>
              <a:t>Scrum</a:t>
            </a:r>
            <a:endParaRPr lang="en-US" dirty="0"/>
          </a:p>
        </p:txBody>
      </p:sp>
      <p:pic>
        <p:nvPicPr>
          <p:cNvPr id="4" name="Content Placeholder 3"/>
          <p:cNvPicPr>
            <a:picLocks noGrp="1"/>
          </p:cNvPicPr>
          <p:nvPr>
            <p:ph idx="1"/>
          </p:nvPr>
        </p:nvPicPr>
        <p:blipFill rotWithShape="1">
          <a:blip r:embed="rId2"/>
          <a:srcRect l="21111" t="30390" r="21368" b="16029"/>
          <a:stretch/>
        </p:blipFill>
        <p:spPr bwMode="auto">
          <a:xfrm>
            <a:off x="679269" y="1219199"/>
            <a:ext cx="11042468" cy="5477691"/>
          </a:xfrm>
          <a:prstGeom prst="rect">
            <a:avLst/>
          </a:prstGeom>
          <a:ln>
            <a:noFill/>
          </a:ln>
          <a:extLst>
            <a:ext uri="{53640926-AAD7-44D8-BBD7-CCE9431645EC}">
              <a14:shadowObscured xmlns:a14="http://schemas.microsoft.com/office/drawing/2010/main"/>
            </a:ext>
          </a:extLst>
        </p:spPr>
      </p:pic>
      <p:sp>
        <p:nvSpPr>
          <p:cNvPr id="3" name="Oval 2"/>
          <p:cNvSpPr/>
          <p:nvPr/>
        </p:nvSpPr>
        <p:spPr>
          <a:xfrm>
            <a:off x="7646126" y="4545874"/>
            <a:ext cx="2168434" cy="20639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07667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Review</a:t>
            </a:r>
            <a:endParaRPr lang="en-US" dirty="0"/>
          </a:p>
        </p:txBody>
      </p:sp>
      <p:sp>
        <p:nvSpPr>
          <p:cNvPr id="3" name="Content Placeholder 2"/>
          <p:cNvSpPr>
            <a:spLocks noGrp="1"/>
          </p:cNvSpPr>
          <p:nvPr>
            <p:ph idx="1"/>
          </p:nvPr>
        </p:nvSpPr>
        <p:spPr>
          <a:xfrm>
            <a:off x="1451579" y="1853754"/>
            <a:ext cx="9603275" cy="4329332"/>
          </a:xfrm>
        </p:spPr>
        <p:txBody>
          <a:bodyPr>
            <a:noAutofit/>
          </a:bodyPr>
          <a:lstStyle/>
          <a:p>
            <a:pPr marL="628650">
              <a:lnSpc>
                <a:spcPct val="80000"/>
              </a:lnSpc>
              <a:buFont typeface="Lucida Grande" charset="0"/>
              <a:buChar char="•"/>
              <a:defRPr/>
            </a:pPr>
            <a:r>
              <a:rPr lang="en-US" sz="2600" dirty="0">
                <a:sym typeface="Gill Sans" charset="0"/>
              </a:rPr>
              <a:t>At the end of the Sprint to demonstrate a working product increment</a:t>
            </a:r>
          </a:p>
          <a:p>
            <a:pPr marL="628650">
              <a:lnSpc>
                <a:spcPct val="80000"/>
              </a:lnSpc>
              <a:buFont typeface="Lucida Grande" charset="0"/>
              <a:buChar char="•"/>
              <a:defRPr/>
            </a:pPr>
            <a:r>
              <a:rPr lang="en-US" sz="2600" i="1" dirty="0">
                <a:sym typeface="Gill Sans" charset="0"/>
              </a:rPr>
              <a:t>Inspect and adopt the product as it emerges</a:t>
            </a:r>
          </a:p>
          <a:p>
            <a:pPr marL="628650">
              <a:lnSpc>
                <a:spcPct val="80000"/>
              </a:lnSpc>
              <a:buFont typeface="Lucida Grande" charset="0"/>
              <a:buChar char="•"/>
              <a:defRPr/>
            </a:pPr>
            <a:r>
              <a:rPr lang="en-US" sz="2600" dirty="0">
                <a:sym typeface="Gill Sans" charset="0"/>
              </a:rPr>
              <a:t>Team presents what it accomplished during the sprint to everyone</a:t>
            </a:r>
          </a:p>
          <a:p>
            <a:pPr marL="628650">
              <a:lnSpc>
                <a:spcPct val="80000"/>
              </a:lnSpc>
              <a:spcBef>
                <a:spcPts val="1350"/>
              </a:spcBef>
              <a:buFont typeface="Lucida Grande" charset="0"/>
              <a:buChar char="•"/>
              <a:defRPr/>
            </a:pPr>
            <a:r>
              <a:rPr lang="en-US" sz="2600" dirty="0">
                <a:sym typeface="Gill Sans" charset="0"/>
              </a:rPr>
              <a:t>Typically takes the form of a demo of the just completed features or underlying architecture – No slides – No reports</a:t>
            </a:r>
          </a:p>
          <a:p>
            <a:pPr marL="628650">
              <a:lnSpc>
                <a:spcPct val="80000"/>
              </a:lnSpc>
              <a:spcBef>
                <a:spcPts val="1350"/>
              </a:spcBef>
              <a:buFont typeface="Lucida Grande" charset="0"/>
              <a:buChar char="•"/>
              <a:defRPr/>
            </a:pPr>
            <a:r>
              <a:rPr lang="en-US" sz="2600" dirty="0">
                <a:sym typeface="Gill Sans" charset="0"/>
              </a:rPr>
              <a:t>Informal, 2-hour prep time rule</a:t>
            </a:r>
          </a:p>
          <a:p>
            <a:pPr marL="628650">
              <a:lnSpc>
                <a:spcPct val="80000"/>
              </a:lnSpc>
              <a:spcBef>
                <a:spcPts val="1350"/>
              </a:spcBef>
              <a:buFont typeface="Lucida Grande" charset="0"/>
              <a:buChar char="•"/>
              <a:defRPr/>
            </a:pPr>
            <a:r>
              <a:rPr lang="en-US" sz="2600" dirty="0">
                <a:sym typeface="Gill Sans" charset="0"/>
              </a:rPr>
              <a:t>Whole team participates</a:t>
            </a:r>
          </a:p>
          <a:p>
            <a:pPr marL="628650">
              <a:lnSpc>
                <a:spcPct val="80000"/>
              </a:lnSpc>
              <a:spcBef>
                <a:spcPts val="1350"/>
              </a:spcBef>
              <a:buFont typeface="Lucida Grande" charset="0"/>
              <a:buChar char="•"/>
              <a:defRPr/>
            </a:pPr>
            <a:r>
              <a:rPr lang="en-US" sz="2600" dirty="0">
                <a:sym typeface="Gill Sans" charset="0"/>
              </a:rPr>
              <a:t>Incomplete items are returned to the Product Backlog</a:t>
            </a:r>
            <a:endParaRPr lang="en-US" sz="2600" dirty="0"/>
          </a:p>
        </p:txBody>
      </p:sp>
    </p:spTree>
    <p:extLst>
      <p:ext uri="{BB962C8B-B14F-4D97-AF65-F5344CB8AC3E}">
        <p14:creationId xmlns:p14="http://schemas.microsoft.com/office/powerpoint/2010/main" val="10594829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normAutofit/>
          </a:bodyPr>
          <a:lstStyle/>
          <a:p>
            <a:pPr marL="0" indent="0">
              <a:buNone/>
            </a:pPr>
            <a:r>
              <a:rPr lang="en-US" sz="2800" i="1" dirty="0" smtClean="0"/>
              <a:t>This Iterative development shows a value-driven approach.</a:t>
            </a:r>
          </a:p>
          <a:p>
            <a:pPr marL="0" indent="0">
              <a:buNone/>
            </a:pPr>
            <a:r>
              <a:rPr lang="en-US" sz="2800" i="1" dirty="0" smtClean="0"/>
              <a:t>It allows </a:t>
            </a:r>
            <a:r>
              <a:rPr lang="en-US" sz="2800" i="1" dirty="0"/>
              <a:t>the creation of products that couldn’t have </a:t>
            </a:r>
            <a:r>
              <a:rPr lang="en-US" sz="2800" i="1" dirty="0" smtClean="0"/>
              <a:t>been specified </a:t>
            </a:r>
            <a:r>
              <a:rPr lang="en-US" sz="2800" i="1" dirty="0"/>
              <a:t>up front in a </a:t>
            </a:r>
            <a:r>
              <a:rPr lang="en-US" sz="2800" i="1" dirty="0" smtClean="0"/>
              <a:t>plan-driven approach.</a:t>
            </a:r>
            <a:endParaRPr lang="en-US" sz="2800" i="1" dirty="0"/>
          </a:p>
        </p:txBody>
      </p:sp>
    </p:spTree>
    <p:extLst>
      <p:ext uri="{BB962C8B-B14F-4D97-AF65-F5344CB8AC3E}">
        <p14:creationId xmlns:p14="http://schemas.microsoft.com/office/powerpoint/2010/main" val="1365247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a:xfrm>
            <a:off x="484095" y="2015732"/>
            <a:ext cx="10570760" cy="4178880"/>
          </a:xfrm>
        </p:spPr>
        <p:txBody>
          <a:bodyPr/>
          <a:lstStyle/>
          <a:p>
            <a:pPr marL="0" indent="0">
              <a:buNone/>
            </a:pPr>
            <a:r>
              <a:rPr lang="en-US" sz="2800" dirty="0" smtClean="0"/>
              <a:t>         A </a:t>
            </a:r>
            <a:r>
              <a:rPr lang="en-US" sz="2800" u="sng" dirty="0" smtClean="0"/>
              <a:t>lightweight</a:t>
            </a:r>
            <a:r>
              <a:rPr lang="en-US" sz="2800" dirty="0" smtClean="0"/>
              <a:t> </a:t>
            </a:r>
            <a:r>
              <a:rPr lang="en-US" sz="2800" u="sng" dirty="0" smtClean="0"/>
              <a:t>process framework </a:t>
            </a:r>
            <a:r>
              <a:rPr lang="en-US" sz="2800" dirty="0" smtClean="0"/>
              <a:t>for agile development</a:t>
            </a:r>
          </a:p>
          <a:p>
            <a:pPr marL="0" indent="0">
              <a:buNone/>
            </a:pPr>
            <a:endParaRPr lang="en-US" dirty="0"/>
          </a:p>
          <a:p>
            <a:pPr marL="0" indent="0">
              <a:buNone/>
            </a:pPr>
            <a:endParaRPr lang="en-US" dirty="0"/>
          </a:p>
        </p:txBody>
      </p:sp>
      <p:sp>
        <p:nvSpPr>
          <p:cNvPr id="4" name="Rectangle 3"/>
          <p:cNvSpPr/>
          <p:nvPr/>
        </p:nvSpPr>
        <p:spPr>
          <a:xfrm>
            <a:off x="268942" y="2987040"/>
            <a:ext cx="3962399" cy="291890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smtClean="0">
                <a:solidFill>
                  <a:schemeClr val="tx1"/>
                </a:solidFill>
              </a:rPr>
              <a:t>A particular set of practices that must be followed in order for a process to be consistent.</a:t>
            </a:r>
          </a:p>
          <a:p>
            <a:pPr algn="ctr"/>
            <a:r>
              <a:rPr lang="en-US" sz="2600" dirty="0" smtClean="0">
                <a:solidFill>
                  <a:schemeClr val="tx1"/>
                </a:solidFill>
              </a:rPr>
              <a:t>(Scrum – sprints)</a:t>
            </a:r>
          </a:p>
          <a:p>
            <a:pPr algn="ctr"/>
            <a:r>
              <a:rPr lang="en-US" sz="2600" dirty="0" smtClean="0">
                <a:solidFill>
                  <a:schemeClr val="tx1"/>
                </a:solidFill>
              </a:rPr>
              <a:t>(XP – pair programming)</a:t>
            </a:r>
            <a:endParaRPr lang="en-US" sz="2600" dirty="0">
              <a:solidFill>
                <a:schemeClr val="tx1"/>
              </a:solidFill>
            </a:endParaRPr>
          </a:p>
        </p:txBody>
      </p:sp>
      <p:sp>
        <p:nvSpPr>
          <p:cNvPr id="5" name="Rectangle 4"/>
          <p:cNvSpPr/>
          <p:nvPr/>
        </p:nvSpPr>
        <p:spPr>
          <a:xfrm>
            <a:off x="4981732" y="2987040"/>
            <a:ext cx="5650409" cy="266072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smtClean="0">
                <a:solidFill>
                  <a:schemeClr val="tx1"/>
                </a:solidFill>
              </a:rPr>
              <a:t>The overhead of the process is kept as small as possible, to maximize the amount of productive time available for getting work done.</a:t>
            </a:r>
            <a:endParaRPr lang="en-US" sz="2600" dirty="0">
              <a:solidFill>
                <a:schemeClr val="tx1"/>
              </a:solidFill>
            </a:endParaRPr>
          </a:p>
        </p:txBody>
      </p:sp>
      <p:cxnSp>
        <p:nvCxnSpPr>
          <p:cNvPr id="7" name="Straight Connector 6"/>
          <p:cNvCxnSpPr/>
          <p:nvPr/>
        </p:nvCxnSpPr>
        <p:spPr>
          <a:xfrm>
            <a:off x="2489545" y="2554941"/>
            <a:ext cx="134470" cy="432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602941" y="2554941"/>
            <a:ext cx="197224" cy="4320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6284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269" y="357051"/>
            <a:ext cx="10375585" cy="740229"/>
          </a:xfrm>
        </p:spPr>
        <p:txBody>
          <a:bodyPr/>
          <a:lstStyle/>
          <a:p>
            <a:r>
              <a:rPr lang="en-US" dirty="0" smtClean="0"/>
              <a:t>Scrum</a:t>
            </a:r>
            <a:endParaRPr lang="en-US" dirty="0"/>
          </a:p>
        </p:txBody>
      </p:sp>
      <p:pic>
        <p:nvPicPr>
          <p:cNvPr id="4" name="Content Placeholder 3"/>
          <p:cNvPicPr>
            <a:picLocks noGrp="1"/>
          </p:cNvPicPr>
          <p:nvPr>
            <p:ph idx="1"/>
          </p:nvPr>
        </p:nvPicPr>
        <p:blipFill rotWithShape="1">
          <a:blip r:embed="rId2"/>
          <a:srcRect l="21111" t="30390" r="21368" b="16029"/>
          <a:stretch/>
        </p:blipFill>
        <p:spPr bwMode="auto">
          <a:xfrm>
            <a:off x="679269" y="1158241"/>
            <a:ext cx="11042468" cy="5477691"/>
          </a:xfrm>
          <a:prstGeom prst="rect">
            <a:avLst/>
          </a:prstGeom>
          <a:ln>
            <a:noFill/>
          </a:ln>
          <a:extLst>
            <a:ext uri="{53640926-AAD7-44D8-BBD7-CCE9431645EC}">
              <a14:shadowObscured xmlns:a14="http://schemas.microsoft.com/office/drawing/2010/main"/>
            </a:ext>
          </a:extLst>
        </p:spPr>
      </p:pic>
      <p:sp>
        <p:nvSpPr>
          <p:cNvPr id="3" name="Oval 2"/>
          <p:cNvSpPr/>
          <p:nvPr/>
        </p:nvSpPr>
        <p:spPr>
          <a:xfrm>
            <a:off x="5599611" y="4929052"/>
            <a:ext cx="2281646" cy="1802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66476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retrospective</a:t>
            </a:r>
            <a:endParaRPr lang="en-US" dirty="0"/>
          </a:p>
        </p:txBody>
      </p:sp>
      <p:sp>
        <p:nvSpPr>
          <p:cNvPr id="3" name="Content Placeholder 2"/>
          <p:cNvSpPr>
            <a:spLocks noGrp="1"/>
          </p:cNvSpPr>
          <p:nvPr>
            <p:ph idx="1"/>
          </p:nvPr>
        </p:nvSpPr>
        <p:spPr/>
        <p:txBody>
          <a:bodyPr>
            <a:normAutofit lnSpcReduction="10000"/>
          </a:bodyPr>
          <a:lstStyle/>
          <a:p>
            <a:pPr marL="628650">
              <a:lnSpc>
                <a:spcPct val="80000"/>
              </a:lnSpc>
            </a:pPr>
            <a:r>
              <a:rPr lang="en-US" altLang="en-US" sz="2600" dirty="0"/>
              <a:t>At the end of every Sprint; after the sprint review</a:t>
            </a:r>
          </a:p>
          <a:p>
            <a:pPr marL="628650">
              <a:lnSpc>
                <a:spcPct val="80000"/>
              </a:lnSpc>
            </a:pPr>
            <a:r>
              <a:rPr lang="en-US" sz="2600" i="1" dirty="0">
                <a:sym typeface="Gill Sans" charset="0"/>
              </a:rPr>
              <a:t>The team </a:t>
            </a:r>
            <a:r>
              <a:rPr lang="en-US" sz="2600" b="1" i="1" dirty="0">
                <a:sym typeface="Gill Sans" charset="0"/>
              </a:rPr>
              <a:t>Inspects</a:t>
            </a:r>
            <a:r>
              <a:rPr lang="en-US" sz="2600" i="1" dirty="0">
                <a:sym typeface="Gill Sans" charset="0"/>
              </a:rPr>
              <a:t> their behavior and </a:t>
            </a:r>
          </a:p>
          <a:p>
            <a:pPr marL="628650">
              <a:lnSpc>
                <a:spcPct val="80000"/>
              </a:lnSpc>
            </a:pPr>
            <a:r>
              <a:rPr lang="en-US" sz="2600" i="1" dirty="0">
                <a:sym typeface="Gill Sans" charset="0"/>
              </a:rPr>
              <a:t>Takes action to </a:t>
            </a:r>
            <a:r>
              <a:rPr lang="en-US" sz="2600" b="1" i="1" dirty="0">
                <a:sym typeface="Gill Sans" charset="0"/>
              </a:rPr>
              <a:t>Adopt</a:t>
            </a:r>
            <a:r>
              <a:rPr lang="en-US" sz="2600" i="1" dirty="0">
                <a:sym typeface="Gill Sans" charset="0"/>
              </a:rPr>
              <a:t> the process for future sprints</a:t>
            </a:r>
          </a:p>
          <a:p>
            <a:pPr marL="628650">
              <a:lnSpc>
                <a:spcPct val="80000"/>
              </a:lnSpc>
            </a:pPr>
            <a:r>
              <a:rPr lang="en-US" altLang="en-US" sz="2600" dirty="0"/>
              <a:t>Periodically take a look at what is and is not working</a:t>
            </a:r>
          </a:p>
          <a:p>
            <a:pPr marL="628650">
              <a:lnSpc>
                <a:spcPct val="80000"/>
              </a:lnSpc>
              <a:spcBef>
                <a:spcPts val="1170"/>
              </a:spcBef>
            </a:pPr>
            <a:r>
              <a:rPr lang="en-US" altLang="en-US" sz="2600" dirty="0"/>
              <a:t>Typically 15–30 minutes</a:t>
            </a:r>
          </a:p>
          <a:p>
            <a:pPr marL="628650">
              <a:lnSpc>
                <a:spcPct val="80000"/>
              </a:lnSpc>
              <a:spcBef>
                <a:spcPts val="1170"/>
              </a:spcBef>
            </a:pPr>
            <a:r>
              <a:rPr lang="en-US" altLang="en-US" sz="2600" dirty="0"/>
              <a:t>Whole team participates</a:t>
            </a:r>
          </a:p>
          <a:p>
            <a:pPr marL="937260" lvl="1">
              <a:lnSpc>
                <a:spcPct val="80000"/>
              </a:lnSpc>
              <a:spcBef>
                <a:spcPts val="1170"/>
              </a:spcBef>
            </a:pPr>
            <a:r>
              <a:rPr lang="en-US" altLang="en-US" sz="2600" dirty="0"/>
              <a:t>Scrum Master, Product owner,  Development team</a:t>
            </a:r>
          </a:p>
          <a:p>
            <a:pPr marL="937260" lvl="1">
              <a:lnSpc>
                <a:spcPct val="80000"/>
              </a:lnSpc>
              <a:spcBef>
                <a:spcPts val="1170"/>
              </a:spcBef>
            </a:pPr>
            <a:r>
              <a:rPr lang="en-US" altLang="en-US" sz="2600" dirty="0"/>
              <a:t>Possibly customers and others</a:t>
            </a:r>
          </a:p>
          <a:p>
            <a:endParaRPr lang="en-US" dirty="0"/>
          </a:p>
        </p:txBody>
      </p:sp>
    </p:spTree>
    <p:extLst>
      <p:ext uri="{BB962C8B-B14F-4D97-AF65-F5344CB8AC3E}">
        <p14:creationId xmlns:p14="http://schemas.microsoft.com/office/powerpoint/2010/main" val="107326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retrospective</a:t>
            </a:r>
            <a:endParaRPr lang="en-US" dirty="0"/>
          </a:p>
        </p:txBody>
      </p:sp>
      <p:sp>
        <p:nvSpPr>
          <p:cNvPr id="3" name="Content Placeholder 2"/>
          <p:cNvSpPr>
            <a:spLocks noGrp="1"/>
          </p:cNvSpPr>
          <p:nvPr>
            <p:ph idx="1"/>
          </p:nvPr>
        </p:nvSpPr>
        <p:spPr/>
        <p:txBody>
          <a:bodyPr/>
          <a:lstStyle/>
          <a:p>
            <a:r>
              <a:rPr lang="en-US" altLang="en-US" sz="2600" dirty="0"/>
              <a:t>Many approaches exist, but the key is to answer the following:</a:t>
            </a:r>
          </a:p>
          <a:p>
            <a:endParaRPr lang="en-US" altLang="en-US" sz="2600" dirty="0"/>
          </a:p>
          <a:p>
            <a:pPr lvl="1"/>
            <a:r>
              <a:rPr lang="en-US" altLang="en-US" sz="2600" dirty="0"/>
              <a:t>What worked well this sprint that we want to continue doing?</a:t>
            </a:r>
          </a:p>
          <a:p>
            <a:pPr lvl="1"/>
            <a:r>
              <a:rPr lang="en-US" altLang="en-US" sz="2600" dirty="0"/>
              <a:t>What didn’t work well this sprint that we should stop doing?</a:t>
            </a:r>
          </a:p>
          <a:p>
            <a:pPr lvl="1"/>
            <a:r>
              <a:rPr lang="en-US" altLang="en-US" sz="2600" dirty="0"/>
              <a:t>What should we start doing or improve?</a:t>
            </a:r>
          </a:p>
          <a:p>
            <a:endParaRPr lang="en-US" dirty="0"/>
          </a:p>
        </p:txBody>
      </p:sp>
    </p:spTree>
    <p:extLst>
      <p:ext uri="{BB962C8B-B14F-4D97-AF65-F5344CB8AC3E}">
        <p14:creationId xmlns:p14="http://schemas.microsoft.com/office/powerpoint/2010/main" val="129788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retrospective</a:t>
            </a:r>
            <a:endParaRPr lang="en-US" dirty="0"/>
          </a:p>
        </p:txBody>
      </p:sp>
      <p:sp>
        <p:nvSpPr>
          <p:cNvPr id="3" name="Content Placeholder 2"/>
          <p:cNvSpPr>
            <a:spLocks noGrp="1"/>
          </p:cNvSpPr>
          <p:nvPr>
            <p:ph idx="1"/>
          </p:nvPr>
        </p:nvSpPr>
        <p:spPr>
          <a:xfrm>
            <a:off x="1451579" y="2015732"/>
            <a:ext cx="10498683" cy="3450613"/>
          </a:xfrm>
        </p:spPr>
        <p:txBody>
          <a:bodyPr>
            <a:normAutofit/>
          </a:bodyPr>
          <a:lstStyle/>
          <a:p>
            <a:r>
              <a:rPr lang="en-US" sz="2800" dirty="0" smtClean="0"/>
              <a:t>It should be an alternative to the fearful meetings of the past</a:t>
            </a:r>
          </a:p>
          <a:p>
            <a:r>
              <a:rPr lang="en-US" sz="2800" dirty="0" smtClean="0"/>
              <a:t>It should be an environment of psychological safety</a:t>
            </a:r>
          </a:p>
          <a:p>
            <a:pPr lvl="1"/>
            <a:r>
              <a:rPr lang="en-US" sz="2600" dirty="0" smtClean="0"/>
              <a:t>No blaming or hostility</a:t>
            </a:r>
          </a:p>
          <a:p>
            <a:r>
              <a:rPr lang="en-US" sz="2800" dirty="0" smtClean="0"/>
              <a:t>The Scrum Master should use a variety of techniques to facilitate</a:t>
            </a:r>
          </a:p>
          <a:p>
            <a:r>
              <a:rPr lang="en-US" sz="2800" dirty="0" smtClean="0"/>
              <a:t>Develop actions to take the team to the next level</a:t>
            </a:r>
            <a:endParaRPr lang="en-US" sz="2800" dirty="0"/>
          </a:p>
        </p:txBody>
      </p:sp>
    </p:spTree>
    <p:extLst>
      <p:ext uri="{BB962C8B-B14F-4D97-AF65-F5344CB8AC3E}">
        <p14:creationId xmlns:p14="http://schemas.microsoft.com/office/powerpoint/2010/main" val="3257718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4366" y="2016124"/>
            <a:ext cx="8961194" cy="3970929"/>
          </a:xfrm>
        </p:spPr>
      </p:pic>
    </p:spTree>
    <p:extLst>
      <p:ext uri="{BB962C8B-B14F-4D97-AF65-F5344CB8AC3E}">
        <p14:creationId xmlns:p14="http://schemas.microsoft.com/office/powerpoint/2010/main" val="20548265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Backlog Refinement Meeting</a:t>
            </a:r>
            <a:endParaRPr lang="en-US" dirty="0"/>
          </a:p>
        </p:txBody>
      </p:sp>
      <p:sp>
        <p:nvSpPr>
          <p:cNvPr id="3" name="Content Placeholder 2"/>
          <p:cNvSpPr>
            <a:spLocks noGrp="1"/>
          </p:cNvSpPr>
          <p:nvPr>
            <p:ph idx="1"/>
          </p:nvPr>
        </p:nvSpPr>
        <p:spPr>
          <a:xfrm>
            <a:off x="646386" y="2015732"/>
            <a:ext cx="10925503" cy="4258944"/>
          </a:xfrm>
        </p:spPr>
        <p:txBody>
          <a:bodyPr>
            <a:normAutofit lnSpcReduction="10000"/>
          </a:bodyPr>
          <a:lstStyle/>
          <a:p>
            <a:r>
              <a:rPr lang="en-US" sz="2800" dirty="0" smtClean="0"/>
              <a:t>Not a required event, but is a required activity</a:t>
            </a:r>
          </a:p>
          <a:p>
            <a:r>
              <a:rPr lang="en-US" sz="2800" dirty="0"/>
              <a:t>D</a:t>
            </a:r>
            <a:r>
              <a:rPr lang="en-US" sz="2800" dirty="0" smtClean="0"/>
              <a:t>one during the sprint to prepare for the upcoming sprint planning </a:t>
            </a:r>
            <a:r>
              <a:rPr lang="en-US" sz="2800" dirty="0" err="1" smtClean="0"/>
              <a:t>mtg</a:t>
            </a:r>
            <a:endParaRPr lang="en-US" sz="2800" dirty="0" smtClean="0"/>
          </a:p>
          <a:p>
            <a:r>
              <a:rPr lang="en-US" sz="2800" dirty="0" smtClean="0"/>
              <a:t>Most PBI’s need to be refined  (they are too large or vague)</a:t>
            </a:r>
          </a:p>
          <a:p>
            <a:r>
              <a:rPr lang="en-US" sz="2800" dirty="0" smtClean="0"/>
              <a:t>May be started with the PO and stakeholders before involving the team</a:t>
            </a:r>
          </a:p>
          <a:p>
            <a:r>
              <a:rPr lang="en-US" sz="2800" dirty="0" smtClean="0"/>
              <a:t>PBI’s can be written in User Story Form</a:t>
            </a:r>
          </a:p>
          <a:p>
            <a:r>
              <a:rPr lang="en-US" sz="2800" dirty="0" smtClean="0"/>
              <a:t>Agility requires splitting large Epics into user stories representing very small product features</a:t>
            </a:r>
          </a:p>
          <a:p>
            <a:endParaRPr lang="en-US" sz="2800" dirty="0"/>
          </a:p>
        </p:txBody>
      </p:sp>
    </p:spTree>
    <p:extLst>
      <p:ext uri="{BB962C8B-B14F-4D97-AF65-F5344CB8AC3E}">
        <p14:creationId xmlns:p14="http://schemas.microsoft.com/office/powerpoint/2010/main" val="31448722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815854" y="299422"/>
            <a:ext cx="9603275" cy="1049235"/>
          </a:xfrm>
        </p:spPr>
        <p:txBody>
          <a:bodyPr/>
          <a:lstStyle/>
          <a:p>
            <a:pPr eaLnBrk="1" hangingPunct="1">
              <a:defRPr/>
            </a:pPr>
            <a:r>
              <a:rPr lang="en-US" dirty="0">
                <a:sym typeface="Gill Sans" charset="0"/>
              </a:rPr>
              <a:t>Putting it all together</a:t>
            </a: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288" y="1092110"/>
            <a:ext cx="8823960" cy="4097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675" name="Rectangle 3"/>
          <p:cNvSpPr>
            <a:spLocks/>
          </p:cNvSpPr>
          <p:nvPr/>
        </p:nvSpPr>
        <p:spPr bwMode="auto">
          <a:xfrm>
            <a:off x="268198" y="5189765"/>
            <a:ext cx="6069330"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r>
              <a:rPr lang="en-US" altLang="en-US" sz="2430" dirty="0">
                <a:solidFill>
                  <a:schemeClr val="tx1"/>
                </a:solidFill>
              </a:rPr>
              <a:t>Image available at www.mountaingoatsoftware.com/scrum</a:t>
            </a:r>
          </a:p>
        </p:txBody>
      </p:sp>
    </p:spTree>
    <p:extLst>
      <p:ext uri="{BB962C8B-B14F-4D97-AF65-F5344CB8AC3E}">
        <p14:creationId xmlns:p14="http://schemas.microsoft.com/office/powerpoint/2010/main" val="2682556634"/>
      </p:ext>
    </p:extLst>
  </p:cSld>
  <p:clrMapOvr>
    <a:masterClrMapping/>
  </p:clrMapOvr>
  <p:transition spd="med">
    <p:dissolv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Roles and responsibilities game</a:t>
            </a:r>
            <a:endParaRPr lang="en-US" dirty="0">
              <a:solidFill>
                <a:srgbClr val="C00000"/>
              </a:solidFill>
            </a:endParaRPr>
          </a:p>
        </p:txBody>
      </p:sp>
      <p:sp>
        <p:nvSpPr>
          <p:cNvPr id="3" name="Content Placeholder 2"/>
          <p:cNvSpPr>
            <a:spLocks noGrp="1"/>
          </p:cNvSpPr>
          <p:nvPr>
            <p:ph idx="1"/>
          </p:nvPr>
        </p:nvSpPr>
        <p:spPr>
          <a:xfrm>
            <a:off x="1451579" y="2015732"/>
            <a:ext cx="9603275" cy="4010599"/>
          </a:xfrm>
        </p:spPr>
        <p:txBody>
          <a:bodyPr>
            <a:normAutofit fontScale="92500" lnSpcReduction="10000"/>
          </a:bodyPr>
          <a:lstStyle/>
          <a:p>
            <a:r>
              <a:rPr lang="en-US" sz="2800" dirty="0" smtClean="0"/>
              <a:t>Have students split into groups of 3 to 5</a:t>
            </a:r>
          </a:p>
          <a:p>
            <a:r>
              <a:rPr lang="en-US" sz="2800" dirty="0" smtClean="0"/>
              <a:t>Give students a list of the Scrum roles and responsibilities</a:t>
            </a:r>
          </a:p>
          <a:p>
            <a:r>
              <a:rPr lang="en-US" sz="2800" dirty="0" smtClean="0"/>
              <a:t>Indicate which responsibility fits under which Scrum Role</a:t>
            </a:r>
          </a:p>
          <a:p>
            <a:endParaRPr lang="en-US" sz="2800" dirty="0"/>
          </a:p>
          <a:p>
            <a:r>
              <a:rPr lang="en-US" sz="2800" dirty="0" smtClean="0"/>
              <a:t>When the groups are done, have them review the other groups answers</a:t>
            </a:r>
          </a:p>
          <a:p>
            <a:r>
              <a:rPr lang="en-US" sz="2800" dirty="0" smtClean="0"/>
              <a:t>Discuss discrepancies</a:t>
            </a:r>
          </a:p>
          <a:p>
            <a:endParaRPr lang="en-US" dirty="0"/>
          </a:p>
        </p:txBody>
      </p:sp>
    </p:spTree>
    <p:extLst>
      <p:ext uri="{BB962C8B-B14F-4D97-AF65-F5344CB8AC3E}">
        <p14:creationId xmlns:p14="http://schemas.microsoft.com/office/powerpoint/2010/main" val="375145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artifacts</a:t>
            </a:r>
            <a:endParaRPr lang="en-US" dirty="0"/>
          </a:p>
        </p:txBody>
      </p:sp>
      <p:sp>
        <p:nvSpPr>
          <p:cNvPr id="3" name="Content Placeholder 2"/>
          <p:cNvSpPr>
            <a:spLocks noGrp="1"/>
          </p:cNvSpPr>
          <p:nvPr>
            <p:ph idx="1"/>
          </p:nvPr>
        </p:nvSpPr>
        <p:spPr/>
        <p:txBody>
          <a:bodyPr>
            <a:normAutofit/>
          </a:bodyPr>
          <a:lstStyle/>
          <a:p>
            <a:r>
              <a:rPr lang="en-US" sz="2800" dirty="0" smtClean="0"/>
              <a:t>Product Backlog</a:t>
            </a:r>
          </a:p>
          <a:p>
            <a:r>
              <a:rPr lang="en-US" sz="2800" dirty="0" smtClean="0"/>
              <a:t>Sprint Backlog</a:t>
            </a:r>
          </a:p>
          <a:p>
            <a:r>
              <a:rPr lang="en-US" sz="2800" dirty="0" smtClean="0"/>
              <a:t>Burndown Charts</a:t>
            </a:r>
            <a:endParaRPr lang="en-US" sz="2800" dirty="0"/>
          </a:p>
        </p:txBody>
      </p:sp>
    </p:spTree>
    <p:extLst>
      <p:ext uri="{BB962C8B-B14F-4D97-AF65-F5344CB8AC3E}">
        <p14:creationId xmlns:p14="http://schemas.microsoft.com/office/powerpoint/2010/main" val="13473192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269" y="357051"/>
            <a:ext cx="10375585" cy="740229"/>
          </a:xfrm>
        </p:spPr>
        <p:txBody>
          <a:bodyPr/>
          <a:lstStyle/>
          <a:p>
            <a:r>
              <a:rPr lang="en-US" dirty="0" smtClean="0"/>
              <a:t>Scrum</a:t>
            </a:r>
            <a:endParaRPr lang="en-US" dirty="0"/>
          </a:p>
        </p:txBody>
      </p:sp>
      <p:pic>
        <p:nvPicPr>
          <p:cNvPr id="4" name="Content Placeholder 3"/>
          <p:cNvPicPr>
            <a:picLocks noGrp="1"/>
          </p:cNvPicPr>
          <p:nvPr>
            <p:ph idx="1"/>
          </p:nvPr>
        </p:nvPicPr>
        <p:blipFill rotWithShape="1">
          <a:blip r:embed="rId2"/>
          <a:srcRect l="21111" t="30390" r="21368" b="16029"/>
          <a:stretch/>
        </p:blipFill>
        <p:spPr bwMode="auto">
          <a:xfrm>
            <a:off x="566058" y="1201782"/>
            <a:ext cx="11042468" cy="5477691"/>
          </a:xfrm>
          <a:prstGeom prst="rect">
            <a:avLst/>
          </a:prstGeom>
          <a:ln>
            <a:noFill/>
          </a:ln>
          <a:extLst>
            <a:ext uri="{53640926-AAD7-44D8-BBD7-CCE9431645EC}">
              <a14:shadowObscured xmlns:a14="http://schemas.microsoft.com/office/drawing/2010/main"/>
            </a:ext>
          </a:extLst>
        </p:spPr>
      </p:pic>
      <p:sp>
        <p:nvSpPr>
          <p:cNvPr id="3" name="Oval 2"/>
          <p:cNvSpPr/>
          <p:nvPr/>
        </p:nvSpPr>
        <p:spPr>
          <a:xfrm>
            <a:off x="1767840" y="2542903"/>
            <a:ext cx="2351314" cy="26561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1345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 </a:t>
            </a:r>
            <a:r>
              <a:rPr lang="en-US" dirty="0" smtClean="0">
                <a:solidFill>
                  <a:schemeClr val="accent1">
                    <a:lumMod val="60000"/>
                    <a:lumOff val="40000"/>
                  </a:schemeClr>
                </a:solidFill>
              </a:rPr>
              <a:t>download these and save!</a:t>
            </a:r>
            <a:endParaRPr lang="en-US" dirty="0">
              <a:solidFill>
                <a:schemeClr val="accent1">
                  <a:lumMod val="60000"/>
                  <a:lumOff val="40000"/>
                </a:schemeClr>
              </a:solidFill>
            </a:endParaRPr>
          </a:p>
        </p:txBody>
      </p:sp>
      <p:sp>
        <p:nvSpPr>
          <p:cNvPr id="3" name="Content Placeholder 2"/>
          <p:cNvSpPr>
            <a:spLocks noGrp="1"/>
          </p:cNvSpPr>
          <p:nvPr>
            <p:ph idx="1"/>
          </p:nvPr>
        </p:nvSpPr>
        <p:spPr/>
        <p:txBody>
          <a:bodyPr>
            <a:noAutofit/>
          </a:bodyPr>
          <a:lstStyle/>
          <a:p>
            <a:pPr marL="0" indent="0">
              <a:buNone/>
            </a:pPr>
            <a:r>
              <a:rPr lang="en-US" sz="2800" dirty="0" smtClean="0"/>
              <a:t>Scrum Guide</a:t>
            </a:r>
          </a:p>
          <a:p>
            <a:pPr marL="0" indent="0">
              <a:buNone/>
            </a:pPr>
            <a:r>
              <a:rPr lang="en-US" sz="2800" dirty="0">
                <a:hlinkClick r:id="rId2"/>
              </a:rPr>
              <a:t>https://</a:t>
            </a:r>
            <a:r>
              <a:rPr lang="en-US" sz="2800" dirty="0" smtClean="0">
                <a:hlinkClick r:id="rId2"/>
              </a:rPr>
              <a:t>www.scrum.org/resources/scrum-guide</a:t>
            </a:r>
            <a:endParaRPr lang="en-US" sz="2800" dirty="0" smtClean="0"/>
          </a:p>
          <a:p>
            <a:pPr marL="0" indent="0">
              <a:buNone/>
            </a:pPr>
            <a:endParaRPr lang="en-US" sz="2800" dirty="0"/>
          </a:p>
          <a:p>
            <a:pPr marL="0" indent="0">
              <a:buNone/>
            </a:pPr>
            <a:r>
              <a:rPr lang="en-US" sz="2800" dirty="0" smtClean="0"/>
              <a:t>Scrum Reference Card</a:t>
            </a:r>
          </a:p>
          <a:p>
            <a:pPr marL="0" indent="0">
              <a:buNone/>
            </a:pPr>
            <a:r>
              <a:rPr lang="en-US" sz="2800" dirty="0">
                <a:hlinkClick r:id="rId3"/>
              </a:rPr>
              <a:t>https://</a:t>
            </a:r>
            <a:r>
              <a:rPr lang="en-US" sz="2800" dirty="0" smtClean="0">
                <a:hlinkClick r:id="rId3"/>
              </a:rPr>
              <a:t>www.collab.net/sites/default/files/uploads/CollabNet_scrumreferencecard.pdf</a:t>
            </a:r>
            <a:endParaRPr lang="en-US" sz="2800" dirty="0" smtClean="0"/>
          </a:p>
          <a:p>
            <a:pPr marL="0" indent="0">
              <a:buNone/>
            </a:pPr>
            <a:endParaRPr lang="en-US" sz="2800" dirty="0"/>
          </a:p>
        </p:txBody>
      </p:sp>
    </p:spTree>
    <p:extLst>
      <p:ext uri="{BB962C8B-B14F-4D97-AF65-F5344CB8AC3E}">
        <p14:creationId xmlns:p14="http://schemas.microsoft.com/office/powerpoint/2010/main" val="30618066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Backlog</a:t>
            </a:r>
            <a:endParaRPr lang="en-US" dirty="0"/>
          </a:p>
        </p:txBody>
      </p:sp>
      <p:sp>
        <p:nvSpPr>
          <p:cNvPr id="3" name="Content Placeholder 2"/>
          <p:cNvSpPr>
            <a:spLocks noGrp="1"/>
          </p:cNvSpPr>
          <p:nvPr>
            <p:ph idx="1"/>
          </p:nvPr>
        </p:nvSpPr>
        <p:spPr>
          <a:xfrm>
            <a:off x="583475" y="2015732"/>
            <a:ext cx="11373394" cy="3975765"/>
          </a:xfrm>
        </p:spPr>
        <p:txBody>
          <a:bodyPr>
            <a:noAutofit/>
          </a:bodyPr>
          <a:lstStyle/>
          <a:p>
            <a:r>
              <a:rPr lang="en-US" sz="2600" dirty="0"/>
              <a:t>P</a:t>
            </a:r>
            <a:r>
              <a:rPr lang="en-US" sz="2600" dirty="0" smtClean="0"/>
              <a:t>rioritized list </a:t>
            </a:r>
            <a:r>
              <a:rPr lang="en-US" sz="2600" dirty="0"/>
              <a:t>of desired functionality </a:t>
            </a:r>
          </a:p>
          <a:p>
            <a:r>
              <a:rPr lang="en-US" sz="2600" dirty="0"/>
              <a:t>Visible to all stakeholders </a:t>
            </a:r>
          </a:p>
          <a:p>
            <a:r>
              <a:rPr lang="en-US" sz="2600" dirty="0"/>
              <a:t>Any stakeholder (including the Team) can add items </a:t>
            </a:r>
          </a:p>
          <a:p>
            <a:r>
              <a:rPr lang="en-US" sz="2600" dirty="0"/>
              <a:t>Constantly re-prioritized by the Product </a:t>
            </a:r>
            <a:r>
              <a:rPr lang="en-US" sz="2600" dirty="0" smtClean="0"/>
              <a:t>Owner</a:t>
            </a:r>
            <a:endParaRPr lang="en-US" sz="2600" dirty="0"/>
          </a:p>
          <a:p>
            <a:r>
              <a:rPr lang="en-US" sz="2600" dirty="0"/>
              <a:t>Constantly refined by the Scrum </a:t>
            </a:r>
            <a:r>
              <a:rPr lang="en-US" sz="2600" dirty="0" smtClean="0"/>
              <a:t>Team</a:t>
            </a:r>
            <a:endParaRPr lang="en-US" sz="2600" dirty="0"/>
          </a:p>
          <a:p>
            <a:r>
              <a:rPr lang="en-US" sz="2600" dirty="0"/>
              <a:t>Items at top should be </a:t>
            </a:r>
            <a:r>
              <a:rPr lang="en-US" sz="2600" dirty="0" smtClean="0"/>
              <a:t>smaller than items </a:t>
            </a:r>
            <a:r>
              <a:rPr lang="en-US" sz="2600" dirty="0"/>
              <a:t>at bottom</a:t>
            </a:r>
          </a:p>
        </p:txBody>
      </p:sp>
    </p:spTree>
    <p:extLst>
      <p:ext uri="{BB962C8B-B14F-4D97-AF65-F5344CB8AC3E}">
        <p14:creationId xmlns:p14="http://schemas.microsoft.com/office/powerpoint/2010/main" val="25908547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backlog</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 r="-1456" b="14086"/>
          <a:stretch/>
        </p:blipFill>
        <p:spPr>
          <a:xfrm>
            <a:off x="2245829" y="2016125"/>
            <a:ext cx="7211680" cy="4584973"/>
          </a:xfrm>
        </p:spPr>
      </p:pic>
    </p:spTree>
    <p:extLst>
      <p:ext uri="{BB962C8B-B14F-4D97-AF65-F5344CB8AC3E}">
        <p14:creationId xmlns:p14="http://schemas.microsoft.com/office/powerpoint/2010/main" val="38612636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Backlog</a:t>
            </a:r>
            <a:endParaRPr lang="en-US" dirty="0"/>
          </a:p>
        </p:txBody>
      </p:sp>
      <p:sp>
        <p:nvSpPr>
          <p:cNvPr id="3" name="Content Placeholder 2"/>
          <p:cNvSpPr>
            <a:spLocks noGrp="1"/>
          </p:cNvSpPr>
          <p:nvPr>
            <p:ph idx="1"/>
          </p:nvPr>
        </p:nvSpPr>
        <p:spPr>
          <a:xfrm>
            <a:off x="583475" y="2015732"/>
            <a:ext cx="11373394" cy="3975765"/>
          </a:xfrm>
        </p:spPr>
        <p:txBody>
          <a:bodyPr>
            <a:noAutofit/>
          </a:bodyPr>
          <a:lstStyle/>
          <a:p>
            <a:r>
              <a:rPr lang="en-US" sz="2600" dirty="0" smtClean="0"/>
              <a:t>The backlog is never complete</a:t>
            </a:r>
          </a:p>
          <a:p>
            <a:pPr lvl="1"/>
            <a:r>
              <a:rPr lang="en-US" sz="2400" dirty="0" smtClean="0"/>
              <a:t>It evolves as the product evolves</a:t>
            </a:r>
          </a:p>
          <a:p>
            <a:r>
              <a:rPr lang="en-US" sz="2600" dirty="0" smtClean="0"/>
              <a:t>The first PBI’s – Requirements that are initially known and best understood</a:t>
            </a:r>
          </a:p>
          <a:p>
            <a:r>
              <a:rPr lang="en-US" sz="2800" dirty="0" smtClean="0"/>
              <a:t>Is </a:t>
            </a:r>
            <a:r>
              <a:rPr lang="en-US" sz="2800" dirty="0"/>
              <a:t>dynamic; it constantly changes to identify what the product needs to be appropriate, competitive, and </a:t>
            </a:r>
            <a:r>
              <a:rPr lang="en-US" sz="2800" dirty="0" smtClean="0"/>
              <a:t>useful</a:t>
            </a:r>
          </a:p>
          <a:p>
            <a:endParaRPr lang="en-US" sz="2600" dirty="0"/>
          </a:p>
        </p:txBody>
      </p:sp>
    </p:spTree>
    <p:extLst>
      <p:ext uri="{BB962C8B-B14F-4D97-AF65-F5344CB8AC3E}">
        <p14:creationId xmlns:p14="http://schemas.microsoft.com/office/powerpoint/2010/main" val="38410181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backlog</a:t>
            </a:r>
            <a:endParaRPr lang="en-US" dirty="0"/>
          </a:p>
        </p:txBody>
      </p:sp>
      <p:sp>
        <p:nvSpPr>
          <p:cNvPr id="3" name="Content Placeholder 2"/>
          <p:cNvSpPr>
            <a:spLocks noGrp="1"/>
          </p:cNvSpPr>
          <p:nvPr>
            <p:ph idx="1"/>
          </p:nvPr>
        </p:nvSpPr>
        <p:spPr>
          <a:xfrm>
            <a:off x="887507" y="2015732"/>
            <a:ext cx="10167348" cy="3945797"/>
          </a:xfrm>
        </p:spPr>
        <p:txBody>
          <a:bodyPr>
            <a:normAutofit/>
          </a:bodyPr>
          <a:lstStyle/>
          <a:p>
            <a:r>
              <a:rPr lang="en-US" sz="2600" dirty="0"/>
              <a:t>Typically, a Scrum team and its product owner begin by writing </a:t>
            </a:r>
            <a:r>
              <a:rPr lang="en-US" sz="2600" dirty="0" smtClean="0"/>
              <a:t>down </a:t>
            </a:r>
            <a:r>
              <a:rPr lang="en-US" sz="2600" dirty="0"/>
              <a:t>everything they can think of for agile backlog </a:t>
            </a:r>
            <a:r>
              <a:rPr lang="en-US" sz="2600" dirty="0" smtClean="0"/>
              <a:t>prioritization</a:t>
            </a:r>
          </a:p>
          <a:p>
            <a:r>
              <a:rPr lang="en-US" sz="2600" dirty="0" smtClean="0"/>
              <a:t>Can contain</a:t>
            </a:r>
          </a:p>
          <a:p>
            <a:pPr lvl="1"/>
            <a:r>
              <a:rPr lang="en-US" sz="2400" dirty="0" smtClean="0"/>
              <a:t>Features – something the user wants</a:t>
            </a:r>
          </a:p>
          <a:p>
            <a:pPr lvl="1"/>
            <a:r>
              <a:rPr lang="en-US" sz="2400" dirty="0" smtClean="0"/>
              <a:t>Bugs – something the user wants</a:t>
            </a:r>
          </a:p>
          <a:p>
            <a:pPr lvl="1"/>
            <a:r>
              <a:rPr lang="en-US" sz="2400" dirty="0" smtClean="0"/>
              <a:t>Technical work – upgrade to Windows10</a:t>
            </a:r>
          </a:p>
          <a:p>
            <a:pPr lvl="1"/>
            <a:r>
              <a:rPr lang="en-US" sz="2400" dirty="0" smtClean="0"/>
              <a:t>Knowledge acquisition – researching JavaScript libraries</a:t>
            </a:r>
          </a:p>
          <a:p>
            <a:endParaRPr lang="en-US" sz="2600" dirty="0"/>
          </a:p>
        </p:txBody>
      </p:sp>
    </p:spTree>
    <p:extLst>
      <p:ext uri="{BB962C8B-B14F-4D97-AF65-F5344CB8AC3E}">
        <p14:creationId xmlns:p14="http://schemas.microsoft.com/office/powerpoint/2010/main" val="681545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backlog items - PBI</a:t>
            </a:r>
            <a:endParaRPr lang="en-US" dirty="0"/>
          </a:p>
        </p:txBody>
      </p:sp>
      <p:sp>
        <p:nvSpPr>
          <p:cNvPr id="3" name="Content Placeholder 2"/>
          <p:cNvSpPr>
            <a:spLocks noGrp="1"/>
          </p:cNvSpPr>
          <p:nvPr>
            <p:ph idx="1"/>
          </p:nvPr>
        </p:nvSpPr>
        <p:spPr>
          <a:xfrm>
            <a:off x="1451579" y="2015732"/>
            <a:ext cx="9603275" cy="3847186"/>
          </a:xfrm>
        </p:spPr>
        <p:txBody>
          <a:bodyPr>
            <a:normAutofit/>
          </a:bodyPr>
          <a:lstStyle/>
          <a:p>
            <a:r>
              <a:rPr lang="en-US" sz="2800" dirty="0" smtClean="0"/>
              <a:t>The ‘what’ more than the ‘how’ of a feature</a:t>
            </a:r>
          </a:p>
          <a:p>
            <a:r>
              <a:rPr lang="en-US" sz="2800" dirty="0" smtClean="0"/>
              <a:t>Has a product definition of Done</a:t>
            </a:r>
          </a:p>
          <a:p>
            <a:r>
              <a:rPr lang="en-US" sz="2800" dirty="0" smtClean="0"/>
              <a:t>May have acceptance criteria</a:t>
            </a:r>
          </a:p>
          <a:p>
            <a:r>
              <a:rPr lang="en-US" sz="2800" dirty="0" smtClean="0"/>
              <a:t>Effort is estimated by the Dev Team usually in points</a:t>
            </a:r>
          </a:p>
          <a:p>
            <a:r>
              <a:rPr lang="en-US" sz="2800" dirty="0" smtClean="0"/>
              <a:t>Usually </a:t>
            </a:r>
            <a:r>
              <a:rPr lang="en-US" sz="2800" dirty="0"/>
              <a:t>written in a User Story</a:t>
            </a:r>
          </a:p>
          <a:p>
            <a:endParaRPr lang="en-US" sz="2800" dirty="0" smtClean="0"/>
          </a:p>
          <a:p>
            <a:endParaRPr lang="en-US" sz="2800" dirty="0"/>
          </a:p>
        </p:txBody>
      </p:sp>
    </p:spTree>
    <p:extLst>
      <p:ext uri="{BB962C8B-B14F-4D97-AF65-F5344CB8AC3E}">
        <p14:creationId xmlns:p14="http://schemas.microsoft.com/office/powerpoint/2010/main" val="2592598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criteria</a:t>
            </a:r>
            <a:endParaRPr lang="en-US" dirty="0"/>
          </a:p>
        </p:txBody>
      </p:sp>
      <p:sp>
        <p:nvSpPr>
          <p:cNvPr id="3" name="Content Placeholder 2"/>
          <p:cNvSpPr>
            <a:spLocks noGrp="1"/>
          </p:cNvSpPr>
          <p:nvPr>
            <p:ph idx="1"/>
          </p:nvPr>
        </p:nvSpPr>
        <p:spPr>
          <a:xfrm>
            <a:off x="376519" y="2015732"/>
            <a:ext cx="11681010" cy="4716762"/>
          </a:xfrm>
        </p:spPr>
        <p:txBody>
          <a:bodyPr>
            <a:normAutofit/>
          </a:bodyPr>
          <a:lstStyle/>
          <a:p>
            <a:r>
              <a:rPr lang="en-US" sz="2400" dirty="0" smtClean="0">
                <a:solidFill>
                  <a:srgbClr val="C00000"/>
                </a:solidFill>
              </a:rPr>
              <a:t>As a user I want to pay for items in the cart with credit so it can be shipped right away</a:t>
            </a:r>
            <a:endParaRPr lang="en-US" sz="2400" dirty="0">
              <a:solidFill>
                <a:srgbClr val="C00000"/>
              </a:solidFill>
            </a:endParaRPr>
          </a:p>
          <a:p>
            <a:r>
              <a:rPr lang="en-US" sz="2400" dirty="0" smtClean="0"/>
              <a:t>On the back of the story card, acceptance test or criteria can be created:</a:t>
            </a:r>
          </a:p>
          <a:p>
            <a:r>
              <a:rPr lang="en-US" sz="2400" dirty="0" smtClean="0"/>
              <a:t>Test </a:t>
            </a:r>
            <a:r>
              <a:rPr lang="en-US" sz="2400" dirty="0"/>
              <a:t>with Visa, MasterCard </a:t>
            </a:r>
            <a:r>
              <a:rPr lang="en-US" sz="2400" dirty="0" smtClean="0"/>
              <a:t>and American Express (pass)</a:t>
            </a:r>
            <a:endParaRPr lang="en-US" sz="2400" dirty="0"/>
          </a:p>
          <a:p>
            <a:r>
              <a:rPr lang="en-US" sz="2400" dirty="0" smtClean="0"/>
              <a:t>Test </a:t>
            </a:r>
            <a:r>
              <a:rPr lang="en-US" sz="2400" dirty="0"/>
              <a:t>with Diner’s Club (fail</a:t>
            </a:r>
            <a:r>
              <a:rPr lang="en-US" sz="2400" dirty="0" smtClean="0"/>
              <a:t>)</a:t>
            </a:r>
            <a:endParaRPr lang="en-US" sz="2400" dirty="0"/>
          </a:p>
          <a:p>
            <a:r>
              <a:rPr lang="en-US" sz="2400" dirty="0" smtClean="0"/>
              <a:t>Test </a:t>
            </a:r>
            <a:r>
              <a:rPr lang="en-US" sz="2400" dirty="0"/>
              <a:t>with good, bad and missing card ID numbers from the back of </a:t>
            </a:r>
            <a:r>
              <a:rPr lang="en-US" sz="2400" dirty="0" smtClean="0"/>
              <a:t>the card</a:t>
            </a:r>
            <a:endParaRPr lang="en-US" sz="2400" dirty="0"/>
          </a:p>
          <a:p>
            <a:r>
              <a:rPr lang="en-US" sz="2400" dirty="0"/>
              <a:t>•Test with expired </a:t>
            </a:r>
            <a:r>
              <a:rPr lang="en-US" sz="2400" dirty="0" smtClean="0"/>
              <a:t>cards</a:t>
            </a:r>
            <a:endParaRPr lang="en-US" sz="2400" dirty="0"/>
          </a:p>
          <a:p>
            <a:r>
              <a:rPr lang="en-US" sz="2400" dirty="0"/>
              <a:t>•Test with different purchase amounts (</a:t>
            </a:r>
            <a:r>
              <a:rPr lang="en-US" sz="2400" dirty="0" smtClean="0"/>
              <a:t>including </a:t>
            </a:r>
            <a:r>
              <a:rPr lang="en-US" sz="2400" dirty="0"/>
              <a:t>one over the card’s limit</a:t>
            </a:r>
            <a:r>
              <a:rPr lang="en-US" sz="2400" dirty="0" smtClean="0"/>
              <a:t>)</a:t>
            </a:r>
            <a:endParaRPr lang="en-US" sz="2400" dirty="0"/>
          </a:p>
        </p:txBody>
      </p:sp>
    </p:spTree>
    <p:extLst>
      <p:ext uri="{BB962C8B-B14F-4D97-AF65-F5344CB8AC3E}">
        <p14:creationId xmlns:p14="http://schemas.microsoft.com/office/powerpoint/2010/main" val="32103922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a:t>
            </a:r>
            <a:endParaRPr lang="en-US" dirty="0"/>
          </a:p>
        </p:txBody>
      </p:sp>
      <p:sp>
        <p:nvSpPr>
          <p:cNvPr id="3" name="Content Placeholder 2"/>
          <p:cNvSpPr>
            <a:spLocks noGrp="1"/>
          </p:cNvSpPr>
          <p:nvPr>
            <p:ph idx="1"/>
          </p:nvPr>
        </p:nvSpPr>
        <p:spPr>
          <a:xfrm>
            <a:off x="430306" y="1853755"/>
            <a:ext cx="11250705" cy="4385680"/>
          </a:xfrm>
        </p:spPr>
        <p:txBody>
          <a:bodyPr>
            <a:normAutofit/>
          </a:bodyPr>
          <a:lstStyle/>
          <a:p>
            <a:r>
              <a:rPr lang="en-US" sz="2600" dirty="0" smtClean="0"/>
              <a:t>Short</a:t>
            </a:r>
            <a:r>
              <a:rPr lang="en-US" sz="2600" dirty="0"/>
              <a:t>, simple descriptions of a </a:t>
            </a:r>
            <a:r>
              <a:rPr lang="en-US" sz="2600" dirty="0" smtClean="0"/>
              <a:t>feature</a:t>
            </a:r>
          </a:p>
          <a:p>
            <a:r>
              <a:rPr lang="en-US" sz="2600" dirty="0" smtClean="0"/>
              <a:t>Told </a:t>
            </a:r>
            <a:r>
              <a:rPr lang="en-US" sz="2600" dirty="0"/>
              <a:t>from the perspective of the person who desires the new </a:t>
            </a:r>
            <a:r>
              <a:rPr lang="en-US" sz="2600" dirty="0" smtClean="0"/>
              <a:t>capability</a:t>
            </a:r>
            <a:endParaRPr lang="en-US" sz="2600" dirty="0"/>
          </a:p>
          <a:p>
            <a:r>
              <a:rPr lang="en-US" sz="2600" dirty="0" smtClean="0">
                <a:solidFill>
                  <a:srgbClr val="C00000"/>
                </a:solidFill>
              </a:rPr>
              <a:t> </a:t>
            </a:r>
            <a:r>
              <a:rPr lang="en-US" sz="2800" b="1" dirty="0" smtClean="0">
                <a:solidFill>
                  <a:srgbClr val="C00000"/>
                </a:solidFill>
              </a:rPr>
              <a:t>As </a:t>
            </a:r>
            <a:r>
              <a:rPr lang="en-US" sz="2800" b="1" dirty="0">
                <a:solidFill>
                  <a:srgbClr val="C00000"/>
                </a:solidFill>
              </a:rPr>
              <a:t>a</a:t>
            </a:r>
            <a:r>
              <a:rPr lang="en-US" sz="2800" dirty="0">
                <a:solidFill>
                  <a:srgbClr val="C00000"/>
                </a:solidFill>
              </a:rPr>
              <a:t> &lt; type of user &gt;, </a:t>
            </a:r>
            <a:r>
              <a:rPr lang="en-US" sz="2800" b="1" dirty="0">
                <a:solidFill>
                  <a:srgbClr val="C00000"/>
                </a:solidFill>
              </a:rPr>
              <a:t>I want </a:t>
            </a:r>
            <a:r>
              <a:rPr lang="en-US" sz="2800" dirty="0">
                <a:solidFill>
                  <a:srgbClr val="C00000"/>
                </a:solidFill>
              </a:rPr>
              <a:t>&lt; some goal &gt; </a:t>
            </a:r>
            <a:r>
              <a:rPr lang="en-US" sz="2800" b="1" dirty="0">
                <a:solidFill>
                  <a:srgbClr val="C00000"/>
                </a:solidFill>
              </a:rPr>
              <a:t>so that </a:t>
            </a:r>
            <a:r>
              <a:rPr lang="en-US" sz="2800" dirty="0">
                <a:solidFill>
                  <a:srgbClr val="C00000"/>
                </a:solidFill>
              </a:rPr>
              <a:t>&lt; some reason </a:t>
            </a:r>
            <a:r>
              <a:rPr lang="en-US" sz="2800" dirty="0" smtClean="0">
                <a:solidFill>
                  <a:srgbClr val="C00000"/>
                </a:solidFill>
              </a:rPr>
              <a:t>&gt;</a:t>
            </a:r>
          </a:p>
          <a:p>
            <a:endParaRPr lang="en-US" sz="1500" dirty="0"/>
          </a:p>
          <a:p>
            <a:r>
              <a:rPr lang="en-US" sz="2600" dirty="0" smtClean="0"/>
              <a:t>Can be written </a:t>
            </a:r>
            <a:r>
              <a:rPr lang="en-US" sz="2600" dirty="0"/>
              <a:t>on index cards or sticky </a:t>
            </a:r>
            <a:r>
              <a:rPr lang="en-US" sz="2600" dirty="0" smtClean="0"/>
              <a:t>notes or arranged </a:t>
            </a:r>
            <a:r>
              <a:rPr lang="en-US" sz="2600" dirty="0"/>
              <a:t>on walls or tables </a:t>
            </a:r>
            <a:endParaRPr lang="en-US" sz="2600" dirty="0" smtClean="0"/>
          </a:p>
          <a:p>
            <a:r>
              <a:rPr lang="en-US" sz="2600" dirty="0" smtClean="0"/>
              <a:t>They </a:t>
            </a:r>
            <a:r>
              <a:rPr lang="en-US" sz="2600" dirty="0"/>
              <a:t>strongly shift the focus from writing about features to discussing </a:t>
            </a:r>
            <a:r>
              <a:rPr lang="en-US" sz="2600" dirty="0" smtClean="0"/>
              <a:t>them</a:t>
            </a:r>
          </a:p>
          <a:p>
            <a:r>
              <a:rPr lang="en-US" sz="2600" dirty="0" smtClean="0"/>
              <a:t>In </a:t>
            </a:r>
            <a:r>
              <a:rPr lang="en-US" sz="2600" dirty="0"/>
              <a:t>fact, these discussions are more important than whatever text is </a:t>
            </a:r>
            <a:r>
              <a:rPr lang="en-US" sz="2600" dirty="0" smtClean="0"/>
              <a:t>written</a:t>
            </a:r>
            <a:endParaRPr lang="en-US" sz="2600" dirty="0"/>
          </a:p>
          <a:p>
            <a:endParaRPr lang="en-US" dirty="0" smtClean="0"/>
          </a:p>
        </p:txBody>
      </p:sp>
    </p:spTree>
    <p:extLst>
      <p:ext uri="{BB962C8B-B14F-4D97-AF65-F5344CB8AC3E}">
        <p14:creationId xmlns:p14="http://schemas.microsoft.com/office/powerpoint/2010/main" val="13452169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 – Three C’s</a:t>
            </a:r>
            <a:endParaRPr lang="en-US" dirty="0"/>
          </a:p>
        </p:txBody>
      </p:sp>
      <p:sp>
        <p:nvSpPr>
          <p:cNvPr id="3" name="Content Placeholder 2"/>
          <p:cNvSpPr>
            <a:spLocks noGrp="1"/>
          </p:cNvSpPr>
          <p:nvPr>
            <p:ph idx="1"/>
          </p:nvPr>
        </p:nvSpPr>
        <p:spPr>
          <a:xfrm>
            <a:off x="4177552" y="2004410"/>
            <a:ext cx="3269341" cy="3450613"/>
          </a:xfrm>
        </p:spPr>
        <p:txBody>
          <a:bodyPr>
            <a:normAutofit/>
          </a:bodyPr>
          <a:lstStyle/>
          <a:p>
            <a:pPr marL="0" indent="0">
              <a:buNone/>
            </a:pPr>
            <a:r>
              <a:rPr lang="en-US" sz="2600" b="1" dirty="0" smtClean="0">
                <a:solidFill>
                  <a:srgbClr val="C00000"/>
                </a:solidFill>
              </a:rPr>
              <a:t>Cards</a:t>
            </a:r>
            <a:r>
              <a:rPr lang="en-US" sz="2600" dirty="0" smtClean="0"/>
              <a:t> </a:t>
            </a:r>
            <a:br>
              <a:rPr lang="en-US" sz="2600" dirty="0" smtClean="0"/>
            </a:br>
            <a:r>
              <a:rPr lang="en-US" sz="2600" dirty="0" smtClean="0"/>
              <a:t>are traditionally used to write stories and may be annotated with estimates or notes</a:t>
            </a:r>
          </a:p>
          <a:p>
            <a:pPr marL="0" indent="0">
              <a:buNone/>
            </a:pPr>
            <a:endParaRPr lang="en-US" sz="2800" dirty="0" smtClean="0"/>
          </a:p>
        </p:txBody>
      </p:sp>
      <p:sp>
        <p:nvSpPr>
          <p:cNvPr id="5" name="TextBox 4"/>
          <p:cNvSpPr txBox="1"/>
          <p:nvPr/>
        </p:nvSpPr>
        <p:spPr>
          <a:xfrm>
            <a:off x="815787" y="3056963"/>
            <a:ext cx="2572871" cy="2492990"/>
          </a:xfrm>
          <a:prstGeom prst="rect">
            <a:avLst/>
          </a:prstGeom>
          <a:noFill/>
        </p:spPr>
        <p:txBody>
          <a:bodyPr wrap="square" rtlCol="0">
            <a:spAutoFit/>
          </a:bodyPr>
          <a:lstStyle/>
          <a:p>
            <a:r>
              <a:rPr lang="en-US" sz="2600" b="1" dirty="0" smtClean="0">
                <a:solidFill>
                  <a:srgbClr val="C00000"/>
                </a:solidFill>
              </a:rPr>
              <a:t>Conversations</a:t>
            </a:r>
            <a:r>
              <a:rPr lang="en-US" sz="2600" dirty="0" smtClean="0"/>
              <a:t> with the product owner help to bring out the details behind  the story</a:t>
            </a:r>
            <a:endParaRPr lang="en-US" sz="2600" dirty="0"/>
          </a:p>
        </p:txBody>
      </p:sp>
      <p:sp>
        <p:nvSpPr>
          <p:cNvPr id="6" name="TextBox 5"/>
          <p:cNvSpPr txBox="1"/>
          <p:nvPr/>
        </p:nvSpPr>
        <p:spPr>
          <a:xfrm>
            <a:off x="7924799" y="3457072"/>
            <a:ext cx="3388659" cy="1692771"/>
          </a:xfrm>
          <a:prstGeom prst="rect">
            <a:avLst/>
          </a:prstGeom>
          <a:noFill/>
        </p:spPr>
        <p:txBody>
          <a:bodyPr wrap="square" rtlCol="0">
            <a:spAutoFit/>
          </a:bodyPr>
          <a:lstStyle/>
          <a:p>
            <a:r>
              <a:rPr lang="en-US" sz="2600" b="1" dirty="0" smtClean="0">
                <a:solidFill>
                  <a:srgbClr val="C00000"/>
                </a:solidFill>
              </a:rPr>
              <a:t>Confirmation</a:t>
            </a:r>
            <a:r>
              <a:rPr lang="en-US" sz="2600" dirty="0" smtClean="0"/>
              <a:t> comes with acceptance testing to ensure the story was coded correctly</a:t>
            </a:r>
            <a:endParaRPr lang="en-US" sz="2600" dirty="0"/>
          </a:p>
        </p:txBody>
      </p:sp>
      <p:sp>
        <p:nvSpPr>
          <p:cNvPr id="4" name="TextBox 3"/>
          <p:cNvSpPr txBox="1"/>
          <p:nvPr/>
        </p:nvSpPr>
        <p:spPr>
          <a:xfrm>
            <a:off x="3451411" y="6221507"/>
            <a:ext cx="6042212" cy="461665"/>
          </a:xfrm>
          <a:prstGeom prst="rect">
            <a:avLst/>
          </a:prstGeom>
          <a:noFill/>
        </p:spPr>
        <p:txBody>
          <a:bodyPr wrap="square" rtlCol="0">
            <a:spAutoFit/>
          </a:bodyPr>
          <a:lstStyle/>
          <a:p>
            <a:r>
              <a:rPr lang="en-US" sz="2400" i="1" dirty="0" smtClean="0">
                <a:solidFill>
                  <a:srgbClr val="FFFF00"/>
                </a:solidFill>
              </a:rPr>
              <a:t>Shift the focus from writing to talking</a:t>
            </a:r>
            <a:endParaRPr lang="en-US" sz="2400" i="1" dirty="0">
              <a:solidFill>
                <a:srgbClr val="FFFF00"/>
              </a:solidFill>
            </a:endParaRPr>
          </a:p>
        </p:txBody>
      </p:sp>
    </p:spTree>
    <p:extLst>
      <p:ext uri="{BB962C8B-B14F-4D97-AF65-F5344CB8AC3E}">
        <p14:creationId xmlns:p14="http://schemas.microsoft.com/office/powerpoint/2010/main" val="32592409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create a travel website</a:t>
            </a:r>
            <a:endParaRPr lang="en-US" dirty="0"/>
          </a:p>
        </p:txBody>
      </p:sp>
      <p:sp>
        <p:nvSpPr>
          <p:cNvPr id="3" name="Content Placeholder 2"/>
          <p:cNvSpPr>
            <a:spLocks noGrp="1"/>
          </p:cNvSpPr>
          <p:nvPr>
            <p:ph idx="1"/>
          </p:nvPr>
        </p:nvSpPr>
        <p:spPr/>
        <p:txBody>
          <a:bodyPr>
            <a:normAutofit/>
          </a:bodyPr>
          <a:lstStyle/>
          <a:p>
            <a:r>
              <a:rPr lang="en-US" sz="2400" dirty="0" smtClean="0"/>
              <a:t>Start by brainstorming with stakeholders on what features they want:</a:t>
            </a:r>
          </a:p>
          <a:p>
            <a:pPr lvl="1"/>
            <a:r>
              <a:rPr lang="en-US" sz="2400" dirty="0" smtClean="0"/>
              <a:t>Make reservations</a:t>
            </a:r>
          </a:p>
          <a:p>
            <a:pPr lvl="1"/>
            <a:r>
              <a:rPr lang="en-US" sz="2400" dirty="0" smtClean="0"/>
              <a:t>Photos available</a:t>
            </a:r>
          </a:p>
          <a:p>
            <a:pPr lvl="1"/>
            <a:r>
              <a:rPr lang="en-US" sz="2400" dirty="0" smtClean="0"/>
              <a:t>Frequent flyer points</a:t>
            </a:r>
          </a:p>
          <a:p>
            <a:pPr lvl="1"/>
            <a:endParaRPr lang="en-US" sz="2400" dirty="0"/>
          </a:p>
          <a:p>
            <a:pPr marL="457200" lvl="1" indent="0">
              <a:buNone/>
            </a:pPr>
            <a:r>
              <a:rPr lang="en-US" sz="2400" dirty="0" smtClean="0">
                <a:solidFill>
                  <a:srgbClr val="C00000"/>
                </a:solidFill>
              </a:rPr>
              <a:t>Start creating the Product Backlog</a:t>
            </a:r>
            <a:endParaRPr lang="en-US" sz="2400" dirty="0">
              <a:solidFill>
                <a:srgbClr val="C00000"/>
              </a:solidFill>
            </a:endParaRPr>
          </a:p>
        </p:txBody>
      </p:sp>
    </p:spTree>
    <p:extLst>
      <p:ext uri="{BB962C8B-B14F-4D97-AF65-F5344CB8AC3E}">
        <p14:creationId xmlns:p14="http://schemas.microsoft.com/office/powerpoint/2010/main" val="6019339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create a travel website</a:t>
            </a:r>
            <a:endParaRPr lang="en-US" dirty="0"/>
          </a:p>
        </p:txBody>
      </p:sp>
      <p:sp>
        <p:nvSpPr>
          <p:cNvPr id="3" name="Content Placeholder 2"/>
          <p:cNvSpPr>
            <a:spLocks noGrp="1"/>
          </p:cNvSpPr>
          <p:nvPr>
            <p:ph idx="1"/>
          </p:nvPr>
        </p:nvSpPr>
        <p:spPr>
          <a:xfrm>
            <a:off x="1451579" y="2015732"/>
            <a:ext cx="9603275" cy="3811327"/>
          </a:xfrm>
        </p:spPr>
        <p:txBody>
          <a:bodyPr>
            <a:normAutofit/>
          </a:bodyPr>
          <a:lstStyle/>
          <a:p>
            <a:pPr marL="0" indent="0">
              <a:buNone/>
            </a:pPr>
            <a:r>
              <a:rPr lang="en-US" sz="2400" dirty="0" smtClean="0">
                <a:solidFill>
                  <a:srgbClr val="C00000"/>
                </a:solidFill>
              </a:rPr>
              <a:t>Create stories from the Product Backlog Items/features</a:t>
            </a:r>
          </a:p>
          <a:p>
            <a:pPr marL="0" indent="0">
              <a:buNone/>
            </a:pPr>
            <a:endParaRPr lang="en-US" sz="2400" dirty="0">
              <a:solidFill>
                <a:srgbClr val="C00000"/>
              </a:solidFill>
            </a:endParaRPr>
          </a:p>
          <a:p>
            <a:r>
              <a:rPr lang="en-US" sz="2400" dirty="0" smtClean="0"/>
              <a:t>As a User, I want to reserve a hotel room so that….</a:t>
            </a:r>
            <a:endParaRPr lang="en-US" sz="2400" dirty="0"/>
          </a:p>
          <a:p>
            <a:r>
              <a:rPr lang="en-US" sz="2400" dirty="0" smtClean="0"/>
              <a:t>As a user, I want to cancel a reservation</a:t>
            </a:r>
            <a:endParaRPr lang="en-US" sz="2400" dirty="0"/>
          </a:p>
          <a:p>
            <a:r>
              <a:rPr lang="en-US" sz="2400" dirty="0" smtClean="0"/>
              <a:t>As a vacation traveler, I want to see photos of the hotel</a:t>
            </a:r>
            <a:endParaRPr lang="en-US" sz="2400" dirty="0"/>
          </a:p>
          <a:p>
            <a:r>
              <a:rPr lang="en-US" sz="2400" dirty="0" smtClean="0"/>
              <a:t>As a frequent visitor, I want to rebook a past trip so that I can save time</a:t>
            </a:r>
            <a:endParaRPr lang="en-US" sz="2400" dirty="0"/>
          </a:p>
        </p:txBody>
      </p:sp>
    </p:spTree>
    <p:extLst>
      <p:ext uri="{BB962C8B-B14F-4D97-AF65-F5344CB8AC3E}">
        <p14:creationId xmlns:p14="http://schemas.microsoft.com/office/powerpoint/2010/main" val="2316269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1451579" y="2015732"/>
            <a:ext cx="9603275" cy="3662257"/>
          </a:xfrm>
        </p:spPr>
        <p:txBody>
          <a:bodyPr/>
          <a:lstStyle/>
          <a:p>
            <a:r>
              <a:rPr lang="en-US" sz="2800" dirty="0"/>
              <a:t>Scrum:  definition, theory, values, advantages, disadvantages </a:t>
            </a:r>
          </a:p>
          <a:p>
            <a:r>
              <a:rPr lang="en-US" sz="2800" dirty="0"/>
              <a:t>Scrum team and responsibilities</a:t>
            </a:r>
          </a:p>
          <a:p>
            <a:r>
              <a:rPr lang="en-US" sz="2800" dirty="0"/>
              <a:t>Scrum artifacts:  Product Backlog and Sprint Backlog</a:t>
            </a:r>
          </a:p>
          <a:p>
            <a:r>
              <a:rPr lang="en-US" sz="2800" dirty="0"/>
              <a:t>Sprint Review, Sprint Retrospective, Daily Scrum</a:t>
            </a:r>
          </a:p>
          <a:p>
            <a:r>
              <a:rPr lang="en-US" sz="2800" dirty="0"/>
              <a:t>Sprint, Sprint Planning </a:t>
            </a:r>
          </a:p>
          <a:p>
            <a:endParaRPr lang="en-US" dirty="0"/>
          </a:p>
        </p:txBody>
      </p:sp>
    </p:spTree>
    <p:extLst>
      <p:ext uri="{BB962C8B-B14F-4D97-AF65-F5344CB8AC3E}">
        <p14:creationId xmlns:p14="http://schemas.microsoft.com/office/powerpoint/2010/main" val="38732722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create a travel website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solidFill>
                  <a:srgbClr val="C00000"/>
                </a:solidFill>
              </a:rPr>
              <a:t>Those stories should start conversation</a:t>
            </a:r>
            <a:endParaRPr lang="en-US" sz="2400" dirty="0">
              <a:solidFill>
                <a:srgbClr val="C00000"/>
              </a:solidFill>
            </a:endParaRPr>
          </a:p>
          <a:p>
            <a:r>
              <a:rPr lang="en-US" sz="2400" dirty="0" smtClean="0"/>
              <a:t>As a user, I want to cancel a reservation:</a:t>
            </a:r>
          </a:p>
          <a:p>
            <a:pPr lvl="1"/>
            <a:r>
              <a:rPr lang="en-US" sz="2400" dirty="0" smtClean="0"/>
              <a:t>Does the user get a full refund or partial?</a:t>
            </a:r>
          </a:p>
          <a:p>
            <a:pPr lvl="1"/>
            <a:r>
              <a:rPr lang="en-US" sz="2400" dirty="0" smtClean="0"/>
              <a:t>Is the refund to the card or a site credit?</a:t>
            </a:r>
          </a:p>
          <a:p>
            <a:pPr lvl="1"/>
            <a:r>
              <a:rPr lang="en-US" sz="2400" dirty="0" smtClean="0"/>
              <a:t>How far ahead can it be cancelled?</a:t>
            </a:r>
          </a:p>
          <a:p>
            <a:pPr lvl="1"/>
            <a:r>
              <a:rPr lang="en-US" sz="2400" dirty="0" smtClean="0"/>
              <a:t>How is confirmation provided to the user?</a:t>
            </a:r>
          </a:p>
        </p:txBody>
      </p:sp>
    </p:spTree>
    <p:extLst>
      <p:ext uri="{BB962C8B-B14F-4D97-AF65-F5344CB8AC3E}">
        <p14:creationId xmlns:p14="http://schemas.microsoft.com/office/powerpoint/2010/main" val="39553598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create a travel website</a:t>
            </a:r>
          </a:p>
        </p:txBody>
      </p:sp>
      <p:sp>
        <p:nvSpPr>
          <p:cNvPr id="3" name="Content Placeholder 2"/>
          <p:cNvSpPr>
            <a:spLocks noGrp="1"/>
          </p:cNvSpPr>
          <p:nvPr>
            <p:ph idx="1"/>
          </p:nvPr>
        </p:nvSpPr>
        <p:spPr>
          <a:xfrm>
            <a:off x="770965" y="1936376"/>
            <a:ext cx="10972800" cy="4258236"/>
          </a:xfrm>
        </p:spPr>
        <p:txBody>
          <a:bodyPr>
            <a:noAutofit/>
          </a:bodyPr>
          <a:lstStyle/>
          <a:p>
            <a:pPr marL="0" indent="0">
              <a:buNone/>
            </a:pPr>
            <a:r>
              <a:rPr lang="en-US" sz="2400" dirty="0" smtClean="0">
                <a:solidFill>
                  <a:srgbClr val="C00000"/>
                </a:solidFill>
              </a:rPr>
              <a:t>These details can become conditions of satisfaction</a:t>
            </a:r>
          </a:p>
          <a:p>
            <a:endParaRPr lang="en-US" sz="1400" dirty="0"/>
          </a:p>
          <a:p>
            <a:r>
              <a:rPr lang="en-US" sz="2400" dirty="0" smtClean="0"/>
              <a:t>As a user, I can cancel a reservation</a:t>
            </a:r>
          </a:p>
          <a:p>
            <a:pPr lvl="1"/>
            <a:r>
              <a:rPr lang="en-US" sz="2400" dirty="0" smtClean="0"/>
              <a:t>Verify that a premium member can cancel the same day without fees</a:t>
            </a:r>
          </a:p>
          <a:p>
            <a:pPr lvl="1"/>
            <a:r>
              <a:rPr lang="en-US" sz="2400" dirty="0" smtClean="0"/>
              <a:t>Verify that a non-premium member is charged 10% for same-day cancellation</a:t>
            </a:r>
          </a:p>
          <a:p>
            <a:pPr lvl="1"/>
            <a:r>
              <a:rPr lang="en-US" sz="2400" dirty="0" smtClean="0"/>
              <a:t>Verify that an email confirmation is sent</a:t>
            </a:r>
          </a:p>
          <a:p>
            <a:pPr lvl="1"/>
            <a:r>
              <a:rPr lang="en-US" sz="2400" dirty="0" smtClean="0"/>
              <a:t>Verify that the hotel is notified of all cancellations</a:t>
            </a:r>
            <a:endParaRPr lang="en-US" sz="2400" dirty="0"/>
          </a:p>
        </p:txBody>
      </p:sp>
    </p:spTree>
    <p:extLst>
      <p:ext uri="{BB962C8B-B14F-4D97-AF65-F5344CB8AC3E}">
        <p14:creationId xmlns:p14="http://schemas.microsoft.com/office/powerpoint/2010/main" val="3970533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create a travel website</a:t>
            </a:r>
          </a:p>
        </p:txBody>
      </p:sp>
      <p:sp>
        <p:nvSpPr>
          <p:cNvPr id="3" name="Content Placeholder 2"/>
          <p:cNvSpPr>
            <a:spLocks noGrp="1"/>
          </p:cNvSpPr>
          <p:nvPr>
            <p:ph idx="1"/>
          </p:nvPr>
        </p:nvSpPr>
        <p:spPr>
          <a:xfrm>
            <a:off x="582707" y="2015732"/>
            <a:ext cx="11062446" cy="4420927"/>
          </a:xfrm>
        </p:spPr>
        <p:txBody>
          <a:bodyPr>
            <a:normAutofit/>
          </a:bodyPr>
          <a:lstStyle/>
          <a:p>
            <a:pPr marL="0" indent="0">
              <a:buNone/>
            </a:pPr>
            <a:r>
              <a:rPr lang="en-US" sz="2400" dirty="0" smtClean="0">
                <a:solidFill>
                  <a:srgbClr val="C00000"/>
                </a:solidFill>
              </a:rPr>
              <a:t>Smaller stories should be created </a:t>
            </a:r>
          </a:p>
          <a:p>
            <a:pPr marL="0" indent="0">
              <a:buNone/>
            </a:pPr>
            <a:endParaRPr lang="en-US" sz="1200" dirty="0" smtClean="0">
              <a:solidFill>
                <a:srgbClr val="C00000"/>
              </a:solidFill>
            </a:endParaRPr>
          </a:p>
          <a:p>
            <a:pPr lvl="1"/>
            <a:r>
              <a:rPr lang="en-US" sz="2400" dirty="0" smtClean="0"/>
              <a:t>As a premium member, I can cancel a reservation up to the last minute</a:t>
            </a:r>
          </a:p>
          <a:p>
            <a:pPr lvl="1"/>
            <a:r>
              <a:rPr lang="en-US" sz="2400" dirty="0" smtClean="0"/>
              <a:t>As a non-premium member, I can cancel up to 24 hours in advance</a:t>
            </a:r>
          </a:p>
          <a:p>
            <a:pPr lvl="1"/>
            <a:r>
              <a:rPr lang="en-US" sz="2400" dirty="0" smtClean="0"/>
              <a:t>As a site visitor, I am emailed a confirmation of any cancelled reservation</a:t>
            </a:r>
          </a:p>
          <a:p>
            <a:pPr lvl="1"/>
            <a:endParaRPr lang="en-US" sz="2400" dirty="0"/>
          </a:p>
          <a:p>
            <a:pPr marL="457200" lvl="1" indent="0">
              <a:buNone/>
            </a:pPr>
            <a:endParaRPr lang="en-US" sz="2400" i="1" dirty="0"/>
          </a:p>
          <a:p>
            <a:pPr marL="457200" lvl="1" indent="0">
              <a:buNone/>
            </a:pPr>
            <a:r>
              <a:rPr lang="en-US" sz="2400" i="1" dirty="0" smtClean="0"/>
              <a:t>Goal:  to write as many stories as possible at the appropriate level for the team</a:t>
            </a:r>
            <a:endParaRPr lang="en-US" sz="2400" i="1" dirty="0"/>
          </a:p>
        </p:txBody>
      </p:sp>
    </p:spTree>
    <p:extLst>
      <p:ext uri="{BB962C8B-B14F-4D97-AF65-F5344CB8AC3E}">
        <p14:creationId xmlns:p14="http://schemas.microsoft.com/office/powerpoint/2010/main" val="7508202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269" y="357051"/>
            <a:ext cx="10375585" cy="740229"/>
          </a:xfrm>
        </p:spPr>
        <p:txBody>
          <a:bodyPr/>
          <a:lstStyle/>
          <a:p>
            <a:r>
              <a:rPr lang="en-US" dirty="0" smtClean="0"/>
              <a:t>Scrum</a:t>
            </a:r>
            <a:endParaRPr lang="en-US" dirty="0"/>
          </a:p>
        </p:txBody>
      </p:sp>
      <p:pic>
        <p:nvPicPr>
          <p:cNvPr id="4" name="Content Placeholder 3"/>
          <p:cNvPicPr>
            <a:picLocks noGrp="1"/>
          </p:cNvPicPr>
          <p:nvPr>
            <p:ph idx="1"/>
          </p:nvPr>
        </p:nvPicPr>
        <p:blipFill rotWithShape="1">
          <a:blip r:embed="rId2"/>
          <a:srcRect l="21111" t="30390" r="21368" b="16029"/>
          <a:stretch/>
        </p:blipFill>
        <p:spPr bwMode="auto">
          <a:xfrm>
            <a:off x="345827" y="1097280"/>
            <a:ext cx="11042468" cy="5477691"/>
          </a:xfrm>
          <a:prstGeom prst="rect">
            <a:avLst/>
          </a:prstGeom>
          <a:ln>
            <a:noFill/>
          </a:ln>
          <a:extLst>
            <a:ext uri="{53640926-AAD7-44D8-BBD7-CCE9431645EC}">
              <a14:shadowObscured xmlns:a14="http://schemas.microsoft.com/office/drawing/2010/main"/>
            </a:ext>
          </a:extLst>
        </p:spPr>
      </p:pic>
      <p:sp>
        <p:nvSpPr>
          <p:cNvPr id="3" name="Oval 2"/>
          <p:cNvSpPr/>
          <p:nvPr/>
        </p:nvSpPr>
        <p:spPr>
          <a:xfrm>
            <a:off x="4676503" y="1441268"/>
            <a:ext cx="2238103" cy="23948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2077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backlog</a:t>
            </a:r>
            <a:endParaRPr lang="en-US" dirty="0"/>
          </a:p>
        </p:txBody>
      </p:sp>
      <p:sp>
        <p:nvSpPr>
          <p:cNvPr id="3" name="Content Placeholder 2"/>
          <p:cNvSpPr>
            <a:spLocks noGrp="1"/>
          </p:cNvSpPr>
          <p:nvPr>
            <p:ph idx="1"/>
          </p:nvPr>
        </p:nvSpPr>
        <p:spPr>
          <a:xfrm>
            <a:off x="130630" y="1853754"/>
            <a:ext cx="11834948" cy="4277080"/>
          </a:xfrm>
        </p:spPr>
        <p:txBody>
          <a:bodyPr>
            <a:normAutofit/>
          </a:bodyPr>
          <a:lstStyle/>
          <a:p>
            <a:r>
              <a:rPr lang="en-US" sz="2600" dirty="0"/>
              <a:t>S</a:t>
            </a:r>
            <a:r>
              <a:rPr lang="en-US" sz="2600" dirty="0" smtClean="0"/>
              <a:t>elected </a:t>
            </a:r>
            <a:r>
              <a:rPr lang="en-US" sz="2600" dirty="0"/>
              <a:t>PBIs negotiated between the team and the </a:t>
            </a:r>
            <a:r>
              <a:rPr lang="en-US" sz="2600" dirty="0" smtClean="0"/>
              <a:t>Product </a:t>
            </a:r>
            <a:r>
              <a:rPr lang="en-US" sz="2600" dirty="0"/>
              <a:t>Owner during the Sprint Planning </a:t>
            </a:r>
            <a:r>
              <a:rPr lang="en-US" sz="2600" dirty="0" smtClean="0"/>
              <a:t>Meeting</a:t>
            </a:r>
            <a:endParaRPr lang="en-US" sz="2600" dirty="0"/>
          </a:p>
          <a:p>
            <a:r>
              <a:rPr lang="en-US" sz="2600" dirty="0"/>
              <a:t>No changes are made during the Sprint that would endanger the </a:t>
            </a:r>
            <a:r>
              <a:rPr lang="en-US" sz="2600" dirty="0" smtClean="0"/>
              <a:t>Sprint Goal</a:t>
            </a:r>
            <a:endParaRPr lang="en-US" sz="2600" dirty="0"/>
          </a:p>
          <a:p>
            <a:r>
              <a:rPr lang="en-US" sz="2600" dirty="0"/>
              <a:t>Initial tasks are identified by the team during Sprint Planning </a:t>
            </a:r>
            <a:r>
              <a:rPr lang="en-US" sz="2600" dirty="0" smtClean="0"/>
              <a:t>Meeting </a:t>
            </a:r>
            <a:endParaRPr lang="en-US" sz="2600" dirty="0"/>
          </a:p>
          <a:p>
            <a:r>
              <a:rPr lang="en-US" sz="2600" dirty="0"/>
              <a:t>Team will </a:t>
            </a:r>
            <a:r>
              <a:rPr lang="en-US" sz="2600" dirty="0" smtClean="0"/>
              <a:t>find more </a:t>
            </a:r>
            <a:r>
              <a:rPr lang="en-US" sz="2600" dirty="0"/>
              <a:t>tasks needed to meet the Sprint Goal </a:t>
            </a:r>
            <a:r>
              <a:rPr lang="en-US" sz="2600" dirty="0" smtClean="0"/>
              <a:t>during </a:t>
            </a:r>
            <a:r>
              <a:rPr lang="en-US" sz="2600" dirty="0"/>
              <a:t>Sprint execution </a:t>
            </a:r>
          </a:p>
          <a:p>
            <a:r>
              <a:rPr lang="en-US" sz="2600" dirty="0"/>
              <a:t>Visible to the </a:t>
            </a:r>
            <a:r>
              <a:rPr lang="en-US" sz="2600" dirty="0" smtClean="0"/>
              <a:t>team</a:t>
            </a:r>
          </a:p>
          <a:p>
            <a:r>
              <a:rPr lang="en-US" sz="2600" dirty="0"/>
              <a:t>R</a:t>
            </a:r>
            <a:r>
              <a:rPr lang="en-US" sz="2600" dirty="0" smtClean="0"/>
              <a:t>eferenced </a:t>
            </a:r>
            <a:r>
              <a:rPr lang="en-US" sz="2600" dirty="0"/>
              <a:t>during the Daily Scrum Meeting</a:t>
            </a:r>
          </a:p>
          <a:p>
            <a:endParaRPr lang="en-US" dirty="0" smtClean="0"/>
          </a:p>
          <a:p>
            <a:endParaRPr lang="en-US" dirty="0"/>
          </a:p>
        </p:txBody>
      </p:sp>
    </p:spTree>
    <p:extLst>
      <p:ext uri="{BB962C8B-B14F-4D97-AF65-F5344CB8AC3E}">
        <p14:creationId xmlns:p14="http://schemas.microsoft.com/office/powerpoint/2010/main" val="8556536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p:txBody>
          <a:bodyPr/>
          <a:lstStyle/>
          <a:p>
            <a:pPr eaLnBrk="1" hangingPunct="1">
              <a:defRPr/>
            </a:pPr>
            <a:r>
              <a:rPr lang="en-US">
                <a:sym typeface="Gill Sans" charset="0"/>
              </a:rPr>
              <a:t>Managing the sprint backlog</a:t>
            </a:r>
          </a:p>
        </p:txBody>
      </p:sp>
      <p:sp>
        <p:nvSpPr>
          <p:cNvPr id="39939" name="Rectangle 2"/>
          <p:cNvSpPr>
            <a:spLocks noGrp="1" noChangeArrowheads="1"/>
          </p:cNvSpPr>
          <p:nvPr>
            <p:ph type="body" idx="1"/>
          </p:nvPr>
        </p:nvSpPr>
        <p:spPr>
          <a:xfrm>
            <a:off x="269966" y="2159726"/>
            <a:ext cx="11756571" cy="3966754"/>
          </a:xfrm>
        </p:spPr>
        <p:txBody>
          <a:bodyPr>
            <a:normAutofit/>
          </a:bodyPr>
          <a:lstStyle/>
          <a:p>
            <a:pPr marL="628650">
              <a:lnSpc>
                <a:spcPct val="90000"/>
              </a:lnSpc>
              <a:buFont typeface="Lucida Grande" charset="0"/>
              <a:buChar char="•"/>
              <a:defRPr/>
            </a:pPr>
            <a:r>
              <a:rPr lang="en-US" sz="2880" dirty="0">
                <a:sym typeface="Gill Sans" charset="0"/>
              </a:rPr>
              <a:t>Individuals sign up for work of their own </a:t>
            </a:r>
            <a:r>
              <a:rPr lang="en-US" sz="2880" dirty="0" smtClean="0">
                <a:sym typeface="Gill Sans" charset="0"/>
              </a:rPr>
              <a:t>choosing – work is not assigned</a:t>
            </a:r>
          </a:p>
          <a:p>
            <a:pPr marL="628650">
              <a:lnSpc>
                <a:spcPct val="90000"/>
              </a:lnSpc>
              <a:buFont typeface="Lucida Grande" charset="0"/>
              <a:buChar char="•"/>
              <a:defRPr/>
            </a:pPr>
            <a:r>
              <a:rPr lang="en-US" sz="2880" dirty="0" smtClean="0">
                <a:sym typeface="Gill Sans" charset="0"/>
              </a:rPr>
              <a:t>Estimated </a:t>
            </a:r>
            <a:r>
              <a:rPr lang="en-US" sz="2880" dirty="0">
                <a:sym typeface="Gill Sans" charset="0"/>
              </a:rPr>
              <a:t>work remaining is updated daily</a:t>
            </a:r>
          </a:p>
          <a:p>
            <a:pPr marL="628650">
              <a:lnSpc>
                <a:spcPct val="90000"/>
              </a:lnSpc>
              <a:spcBef>
                <a:spcPts val="1260"/>
              </a:spcBef>
              <a:buFont typeface="Lucida Grande" charset="0"/>
              <a:buChar char="•"/>
              <a:defRPr/>
            </a:pPr>
            <a:r>
              <a:rPr lang="en-US" sz="2880" dirty="0" smtClean="0">
                <a:sym typeface="Gill Sans" charset="0"/>
              </a:rPr>
              <a:t>Any </a:t>
            </a:r>
            <a:r>
              <a:rPr lang="en-US" sz="2880" dirty="0">
                <a:sym typeface="Gill Sans" charset="0"/>
              </a:rPr>
              <a:t>team member can add, delete or change the sprint backlog</a:t>
            </a:r>
          </a:p>
          <a:p>
            <a:pPr marL="628650">
              <a:lnSpc>
                <a:spcPct val="90000"/>
              </a:lnSpc>
              <a:spcBef>
                <a:spcPts val="1260"/>
              </a:spcBef>
              <a:buFont typeface="Lucida Grande" charset="0"/>
              <a:buChar char="•"/>
              <a:defRPr/>
            </a:pPr>
            <a:r>
              <a:rPr lang="en-US" sz="2880" dirty="0" smtClean="0">
                <a:sym typeface="Gill Sans" charset="0"/>
              </a:rPr>
              <a:t>If </a:t>
            </a:r>
            <a:r>
              <a:rPr lang="en-US" sz="2880" dirty="0">
                <a:sym typeface="Gill Sans" charset="0"/>
              </a:rPr>
              <a:t>work is unclear, define a sprint backlog item with a larger amount of time and break it down later</a:t>
            </a:r>
            <a:endParaRPr lang="en-US" sz="3600" dirty="0">
              <a:sym typeface="Gill Sans" charset="0"/>
            </a:endParaRPr>
          </a:p>
          <a:p>
            <a:pPr marL="628650">
              <a:lnSpc>
                <a:spcPct val="90000"/>
              </a:lnSpc>
              <a:spcBef>
                <a:spcPts val="1260"/>
              </a:spcBef>
              <a:buFont typeface="Lucida Grande" charset="0"/>
              <a:buChar char="•"/>
              <a:defRPr/>
            </a:pPr>
            <a:r>
              <a:rPr lang="en-US" sz="2880" dirty="0">
                <a:sym typeface="Gill Sans" charset="0"/>
              </a:rPr>
              <a:t>Update work remaining as more becomes known</a:t>
            </a:r>
          </a:p>
        </p:txBody>
      </p:sp>
    </p:spTree>
    <p:extLst>
      <p:ext uri="{BB962C8B-B14F-4D97-AF65-F5344CB8AC3E}">
        <p14:creationId xmlns:p14="http://schemas.microsoft.com/office/powerpoint/2010/main" val="3709064203"/>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backlog</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78331" y="1921067"/>
            <a:ext cx="4920754" cy="4020256"/>
          </a:xfrm>
        </p:spPr>
      </p:pic>
    </p:spTree>
    <p:extLst>
      <p:ext uri="{BB962C8B-B14F-4D97-AF65-F5344CB8AC3E}">
        <p14:creationId xmlns:p14="http://schemas.microsoft.com/office/powerpoint/2010/main" val="12453222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Burndown chart</a:t>
            </a:r>
            <a:endParaRPr lang="en-US" dirty="0"/>
          </a:p>
        </p:txBody>
      </p:sp>
      <p:sp>
        <p:nvSpPr>
          <p:cNvPr id="3" name="Content Placeholder 2"/>
          <p:cNvSpPr>
            <a:spLocks noGrp="1"/>
          </p:cNvSpPr>
          <p:nvPr>
            <p:ph idx="1"/>
          </p:nvPr>
        </p:nvSpPr>
        <p:spPr>
          <a:xfrm>
            <a:off x="583475" y="2015732"/>
            <a:ext cx="10471380" cy="4062851"/>
          </a:xfrm>
        </p:spPr>
        <p:txBody>
          <a:bodyPr>
            <a:normAutofit lnSpcReduction="10000"/>
          </a:bodyPr>
          <a:lstStyle/>
          <a:p>
            <a:r>
              <a:rPr lang="en-US" sz="2800" dirty="0"/>
              <a:t>Summation of total team work </a:t>
            </a:r>
            <a:r>
              <a:rPr lang="en-US" sz="2800" dirty="0" smtClean="0"/>
              <a:t>remaining </a:t>
            </a:r>
            <a:r>
              <a:rPr lang="en-US" sz="2800" dirty="0"/>
              <a:t>within one Sprint </a:t>
            </a:r>
          </a:p>
          <a:p>
            <a:r>
              <a:rPr lang="en-US" sz="2800" dirty="0"/>
              <a:t>Updated </a:t>
            </a:r>
            <a:r>
              <a:rPr lang="en-US" sz="2800" dirty="0" smtClean="0"/>
              <a:t>daily</a:t>
            </a:r>
            <a:endParaRPr lang="en-US" sz="2800" dirty="0"/>
          </a:p>
          <a:p>
            <a:r>
              <a:rPr lang="en-US" sz="2800" dirty="0" smtClean="0"/>
              <a:t>Intended </a:t>
            </a:r>
            <a:r>
              <a:rPr lang="en-US" sz="2800" dirty="0"/>
              <a:t>to facilitate team self-organization </a:t>
            </a:r>
          </a:p>
          <a:p>
            <a:r>
              <a:rPr lang="en-US" sz="2800" dirty="0" smtClean="0"/>
              <a:t>Seemed </a:t>
            </a:r>
            <a:r>
              <a:rPr lang="en-US" sz="2800" dirty="0"/>
              <a:t>like a good idea in the early days of Scrum, but in practice </a:t>
            </a:r>
            <a:r>
              <a:rPr lang="en-US" sz="2800" dirty="0" smtClean="0"/>
              <a:t>has </a:t>
            </a:r>
            <a:r>
              <a:rPr lang="en-US" sz="2800" dirty="0"/>
              <a:t>often been misused as a management report, inviting </a:t>
            </a:r>
            <a:r>
              <a:rPr lang="en-US" sz="2800" dirty="0" smtClean="0"/>
              <a:t>intervention</a:t>
            </a:r>
            <a:r>
              <a:rPr lang="en-US" sz="2800" dirty="0"/>
              <a:t>. </a:t>
            </a:r>
            <a:endParaRPr lang="en-US" sz="2800" dirty="0" smtClean="0"/>
          </a:p>
          <a:p>
            <a:r>
              <a:rPr lang="en-US" sz="2800" dirty="0" smtClean="0"/>
              <a:t>The </a:t>
            </a:r>
            <a:r>
              <a:rPr lang="en-US" sz="2800" dirty="0"/>
              <a:t>Scrum Master should discontinue use of this chart </a:t>
            </a:r>
            <a:r>
              <a:rPr lang="en-US" sz="2800" dirty="0" smtClean="0"/>
              <a:t>if </a:t>
            </a:r>
            <a:r>
              <a:rPr lang="en-US" sz="2800" dirty="0"/>
              <a:t>it becomes an impediment to team self-organization. </a:t>
            </a:r>
          </a:p>
          <a:p>
            <a:endParaRPr lang="en-US" dirty="0"/>
          </a:p>
        </p:txBody>
      </p:sp>
    </p:spTree>
    <p:extLst>
      <p:ext uri="{BB962C8B-B14F-4D97-AF65-F5344CB8AC3E}">
        <p14:creationId xmlns:p14="http://schemas.microsoft.com/office/powerpoint/2010/main" val="25000291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Burndown chart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3896" y="1968137"/>
            <a:ext cx="6531427" cy="4571999"/>
          </a:xfrm>
        </p:spPr>
      </p:pic>
    </p:spTree>
    <p:extLst>
      <p:ext uri="{BB962C8B-B14F-4D97-AF65-F5344CB8AC3E}">
        <p14:creationId xmlns:p14="http://schemas.microsoft.com/office/powerpoint/2010/main" val="41593048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p:txBody>
          <a:bodyPr/>
          <a:lstStyle/>
          <a:p>
            <a:pPr eaLnBrk="1" hangingPunct="1">
              <a:defRPr/>
            </a:pPr>
            <a:r>
              <a:rPr lang="en-US">
                <a:sym typeface="Gill Sans" charset="0"/>
              </a:rPr>
              <a:t>Copyright notice</a:t>
            </a:r>
          </a:p>
        </p:txBody>
      </p:sp>
      <p:sp>
        <p:nvSpPr>
          <p:cNvPr id="50179" name="Rectangle 2"/>
          <p:cNvSpPr>
            <a:spLocks noGrp="1" noChangeArrowheads="1"/>
          </p:cNvSpPr>
          <p:nvPr>
            <p:ph type="body" idx="1"/>
          </p:nvPr>
        </p:nvSpPr>
        <p:spPr/>
        <p:txBody>
          <a:bodyPr>
            <a:normAutofit lnSpcReduction="10000"/>
          </a:bodyPr>
          <a:lstStyle/>
          <a:p>
            <a:pPr marL="617220" indent="-388620">
              <a:lnSpc>
                <a:spcPct val="90000"/>
              </a:lnSpc>
              <a:tabLst>
                <a:tab pos="320040" algn="l"/>
                <a:tab pos="640080" algn="l"/>
                <a:tab pos="960120" algn="l"/>
                <a:tab pos="1280160" algn="l"/>
                <a:tab pos="1600200" algn="l"/>
                <a:tab pos="1920240" algn="l"/>
                <a:tab pos="2240280" algn="l"/>
                <a:tab pos="2560320" algn="l"/>
                <a:tab pos="2880360" algn="l"/>
                <a:tab pos="3200400" algn="l"/>
                <a:tab pos="3520440" algn="l"/>
                <a:tab pos="3840480" algn="l"/>
              </a:tabLst>
            </a:pPr>
            <a:r>
              <a:rPr lang="en-US" altLang="en-US" dirty="0" smtClean="0"/>
              <a:t>You are free:</a:t>
            </a:r>
          </a:p>
          <a:p>
            <a:pPr marL="1120140" lvl="1">
              <a:lnSpc>
                <a:spcPct val="90000"/>
              </a:lnSpc>
              <a:spcBef>
                <a:spcPts val="1080"/>
              </a:spcBef>
              <a:tabLst>
                <a:tab pos="320040" algn="l"/>
                <a:tab pos="640080" algn="l"/>
                <a:tab pos="960120" algn="l"/>
                <a:tab pos="1280160" algn="l"/>
                <a:tab pos="1600200" algn="l"/>
                <a:tab pos="1920240" algn="l"/>
                <a:tab pos="2240280" algn="l"/>
                <a:tab pos="2560320" algn="l"/>
                <a:tab pos="2880360" algn="l"/>
                <a:tab pos="3200400" algn="l"/>
                <a:tab pos="3520440" algn="l"/>
                <a:tab pos="3840480" algn="l"/>
              </a:tabLst>
            </a:pPr>
            <a:r>
              <a:rPr lang="en-US" altLang="en-US" sz="2160" dirty="0"/>
              <a:t>to Share―to copy, distribute and </a:t>
            </a:r>
            <a:r>
              <a:rPr lang="en-US" altLang="en-US" sz="2160" dirty="0" err="1"/>
              <a:t>and</a:t>
            </a:r>
            <a:r>
              <a:rPr lang="en-US" altLang="en-US" sz="2160" dirty="0"/>
              <a:t> transmit the work</a:t>
            </a:r>
          </a:p>
          <a:p>
            <a:pPr marL="1120140" lvl="1">
              <a:lnSpc>
                <a:spcPct val="90000"/>
              </a:lnSpc>
              <a:spcBef>
                <a:spcPts val="1080"/>
              </a:spcBef>
              <a:tabLst>
                <a:tab pos="320040" algn="l"/>
                <a:tab pos="640080" algn="l"/>
                <a:tab pos="960120" algn="l"/>
                <a:tab pos="1280160" algn="l"/>
                <a:tab pos="1600200" algn="l"/>
                <a:tab pos="1920240" algn="l"/>
                <a:tab pos="2240280" algn="l"/>
                <a:tab pos="2560320" algn="l"/>
                <a:tab pos="2880360" algn="l"/>
                <a:tab pos="3200400" algn="l"/>
                <a:tab pos="3520440" algn="l"/>
                <a:tab pos="3840480" algn="l"/>
              </a:tabLst>
            </a:pPr>
            <a:r>
              <a:rPr lang="en-US" altLang="en-US" sz="2160" dirty="0"/>
              <a:t>to Remix―to adapt the work</a:t>
            </a:r>
          </a:p>
          <a:p>
            <a:pPr marL="617220" indent="-388620">
              <a:lnSpc>
                <a:spcPct val="90000"/>
              </a:lnSpc>
              <a:spcBef>
                <a:spcPts val="1080"/>
              </a:spcBef>
              <a:tabLst>
                <a:tab pos="320040" algn="l"/>
                <a:tab pos="640080" algn="l"/>
                <a:tab pos="960120" algn="l"/>
                <a:tab pos="1280160" algn="l"/>
                <a:tab pos="1600200" algn="l"/>
                <a:tab pos="1920240" algn="l"/>
                <a:tab pos="2240280" algn="l"/>
                <a:tab pos="2560320" algn="l"/>
                <a:tab pos="2880360" algn="l"/>
                <a:tab pos="3200400" algn="l"/>
                <a:tab pos="3520440" algn="l"/>
                <a:tab pos="3840480" algn="l"/>
              </a:tabLst>
            </a:pPr>
            <a:r>
              <a:rPr lang="en-US" altLang="en-US" dirty="0" smtClean="0"/>
              <a:t>Under the following conditions</a:t>
            </a:r>
          </a:p>
          <a:p>
            <a:pPr marL="1120140" lvl="1">
              <a:lnSpc>
                <a:spcPct val="90000"/>
              </a:lnSpc>
              <a:spcBef>
                <a:spcPts val="1080"/>
              </a:spcBef>
              <a:tabLst>
                <a:tab pos="320040" algn="l"/>
                <a:tab pos="640080" algn="l"/>
                <a:tab pos="960120" algn="l"/>
                <a:tab pos="1280160" algn="l"/>
                <a:tab pos="1600200" algn="l"/>
                <a:tab pos="1920240" algn="l"/>
                <a:tab pos="2240280" algn="l"/>
                <a:tab pos="2560320" algn="l"/>
                <a:tab pos="2880360" algn="l"/>
                <a:tab pos="3200400" algn="l"/>
                <a:tab pos="3520440" algn="l"/>
                <a:tab pos="3840480" algn="l"/>
              </a:tabLst>
            </a:pPr>
            <a:r>
              <a:rPr lang="en-US" altLang="en-US" sz="2160" dirty="0"/>
              <a:t>Attribution. You must attribute the work in the manner specified by the author or licensor (but not in any way that suggests that they endorse you or your use of the work).</a:t>
            </a:r>
          </a:p>
          <a:p>
            <a:pPr marL="617220" indent="-388620">
              <a:lnSpc>
                <a:spcPct val="90000"/>
              </a:lnSpc>
              <a:spcBef>
                <a:spcPts val="1080"/>
              </a:spcBef>
              <a:tabLst>
                <a:tab pos="320040" algn="l"/>
                <a:tab pos="640080" algn="l"/>
                <a:tab pos="960120" algn="l"/>
                <a:tab pos="1280160" algn="l"/>
                <a:tab pos="1600200" algn="l"/>
                <a:tab pos="1920240" algn="l"/>
                <a:tab pos="2240280" algn="l"/>
                <a:tab pos="2560320" algn="l"/>
                <a:tab pos="2880360" algn="l"/>
                <a:tab pos="3200400" algn="l"/>
                <a:tab pos="3520440" algn="l"/>
                <a:tab pos="3840480" algn="l"/>
              </a:tabLst>
            </a:pPr>
            <a:r>
              <a:rPr lang="en-US" altLang="en-US" dirty="0" smtClean="0"/>
              <a:t>Nothing in this license impairs or restricts the author</a:t>
            </a:r>
            <a:r>
              <a:rPr lang="ja-JP" altLang="en-US" dirty="0" smtClean="0"/>
              <a:t>’</a:t>
            </a:r>
            <a:r>
              <a:rPr lang="en-US" altLang="ja-JP" dirty="0" smtClean="0"/>
              <a:t>s moral rights.</a:t>
            </a:r>
          </a:p>
          <a:p>
            <a:pPr marL="617220" indent="-388620">
              <a:lnSpc>
                <a:spcPct val="90000"/>
              </a:lnSpc>
              <a:spcBef>
                <a:spcPts val="2070"/>
              </a:spcBef>
              <a:tabLst>
                <a:tab pos="320040" algn="l"/>
                <a:tab pos="640080" algn="l"/>
                <a:tab pos="960120" algn="l"/>
                <a:tab pos="1280160" algn="l"/>
                <a:tab pos="1600200" algn="l"/>
                <a:tab pos="1920240" algn="l"/>
                <a:tab pos="2240280" algn="l"/>
                <a:tab pos="2560320" algn="l"/>
                <a:tab pos="2880360" algn="l"/>
                <a:tab pos="3200400" algn="l"/>
                <a:tab pos="3520440" algn="l"/>
                <a:tab pos="3840480" algn="l"/>
              </a:tabLst>
            </a:pPr>
            <a:r>
              <a:rPr lang="en-US" altLang="en-US" sz="2160" dirty="0"/>
              <a:t>For more information see</a:t>
            </a:r>
            <a:r>
              <a:rPr lang="en-US" altLang="en-US" sz="2250" dirty="0"/>
              <a:t> </a:t>
            </a:r>
            <a:r>
              <a:rPr lang="en-US" altLang="en-US" sz="2160" dirty="0"/>
              <a:t>http://creativecommons.org/licenses/by/3.0/</a:t>
            </a:r>
          </a:p>
        </p:txBody>
      </p:sp>
      <p:pic>
        <p:nvPicPr>
          <p:cNvPr id="962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4740" y="354330"/>
            <a:ext cx="289179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7466414"/>
      </p:ext>
    </p:extLst>
  </p:cSld>
  <p:clrMapOvr>
    <a:masterClrMapping/>
  </p:clrMapOvr>
  <p:transition spd="slow">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Scrum</a:t>
            </a:r>
            <a:r>
              <a:rPr lang="en-US" sz="1800" dirty="0"/>
              <a:t/>
            </a:r>
            <a:br>
              <a:rPr lang="en-US" sz="1800" dirty="0"/>
            </a:br>
            <a:endParaRPr lang="en-US" sz="1800" dirty="0"/>
          </a:p>
        </p:txBody>
      </p:sp>
      <p:sp>
        <p:nvSpPr>
          <p:cNvPr id="3" name="Content Placeholder 2"/>
          <p:cNvSpPr>
            <a:spLocks noGrp="1"/>
          </p:cNvSpPr>
          <p:nvPr>
            <p:ph idx="1"/>
          </p:nvPr>
        </p:nvSpPr>
        <p:spPr>
          <a:xfrm>
            <a:off x="722811" y="2015732"/>
            <a:ext cx="11469189" cy="3914805"/>
          </a:xfrm>
        </p:spPr>
        <p:txBody>
          <a:bodyPr>
            <a:normAutofit/>
          </a:bodyPr>
          <a:lstStyle/>
          <a:p>
            <a:r>
              <a:rPr lang="en-US" sz="3000" dirty="0"/>
              <a:t>Developed by Ken </a:t>
            </a:r>
            <a:r>
              <a:rPr lang="en-US" sz="3000" dirty="0" err="1"/>
              <a:t>Schwaber</a:t>
            </a:r>
            <a:r>
              <a:rPr lang="en-US" sz="3000" dirty="0"/>
              <a:t> and Jeff Sutherland in the early 1990’s</a:t>
            </a:r>
          </a:p>
          <a:p>
            <a:r>
              <a:rPr lang="en-US" sz="3000" dirty="0" smtClean="0"/>
              <a:t>A framework for developing, delivering, and sustaining complex products</a:t>
            </a:r>
          </a:p>
          <a:p>
            <a:r>
              <a:rPr lang="en-US" sz="3000" dirty="0" smtClean="0"/>
              <a:t>Effective in iterative and incremental knowledge transfer</a:t>
            </a:r>
          </a:p>
          <a:p>
            <a:r>
              <a:rPr lang="en-US" sz="3000" dirty="0" smtClean="0"/>
              <a:t>Scrum teams are small, highly flexible and adaptive</a:t>
            </a:r>
          </a:p>
          <a:p>
            <a:r>
              <a:rPr lang="en-US" sz="3000" dirty="0" smtClean="0"/>
              <a:t>Scrum is an Agile process framework</a:t>
            </a:r>
          </a:p>
          <a:p>
            <a:pPr marL="0" indent="0">
              <a:buNone/>
            </a:pPr>
            <a:endParaRPr lang="en-US" dirty="0"/>
          </a:p>
        </p:txBody>
      </p:sp>
    </p:spTree>
    <p:extLst>
      <p:ext uri="{BB962C8B-B14F-4D97-AF65-F5344CB8AC3E}">
        <p14:creationId xmlns:p14="http://schemas.microsoft.com/office/powerpoint/2010/main" val="2282042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theory</a:t>
            </a:r>
            <a:endParaRPr lang="en-US" dirty="0"/>
          </a:p>
        </p:txBody>
      </p:sp>
      <p:sp>
        <p:nvSpPr>
          <p:cNvPr id="3" name="Content Placeholder 2"/>
          <p:cNvSpPr>
            <a:spLocks noGrp="1"/>
          </p:cNvSpPr>
          <p:nvPr>
            <p:ph idx="1"/>
          </p:nvPr>
        </p:nvSpPr>
        <p:spPr>
          <a:xfrm>
            <a:off x="1451579" y="2015732"/>
            <a:ext cx="9603275" cy="3827719"/>
          </a:xfrm>
        </p:spPr>
        <p:txBody>
          <a:bodyPr>
            <a:noAutofit/>
          </a:bodyPr>
          <a:lstStyle/>
          <a:p>
            <a:r>
              <a:rPr lang="en-US" sz="2800" dirty="0" smtClean="0"/>
              <a:t>Founded on Empiricism – knowledge comes from experience and making decisions is based on what is known</a:t>
            </a:r>
          </a:p>
          <a:p>
            <a:r>
              <a:rPr lang="en-US" sz="2800" dirty="0" smtClean="0"/>
              <a:t>3 Pillars of every implementation of empirical process control:</a:t>
            </a:r>
          </a:p>
          <a:p>
            <a:pPr lvl="1"/>
            <a:r>
              <a:rPr lang="en-US" sz="2800" dirty="0" smtClean="0"/>
              <a:t>Transparency</a:t>
            </a:r>
          </a:p>
          <a:p>
            <a:pPr lvl="1"/>
            <a:r>
              <a:rPr lang="en-US" sz="2800" dirty="0" smtClean="0"/>
              <a:t>Inspection</a:t>
            </a:r>
          </a:p>
          <a:p>
            <a:pPr lvl="1"/>
            <a:r>
              <a:rPr lang="en-US" sz="2800" dirty="0" smtClean="0"/>
              <a:t>Adaptation </a:t>
            </a:r>
            <a:endParaRPr lang="en-US" sz="2800" dirty="0"/>
          </a:p>
        </p:txBody>
      </p:sp>
    </p:spTree>
    <p:extLst>
      <p:ext uri="{BB962C8B-B14F-4D97-AF65-F5344CB8AC3E}">
        <p14:creationId xmlns:p14="http://schemas.microsoft.com/office/powerpoint/2010/main" val="259912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841401"/>
          </a:xfrm>
        </p:spPr>
        <p:txBody>
          <a:bodyPr/>
          <a:lstStyle/>
          <a:p>
            <a:r>
              <a:rPr lang="en-US" dirty="0" smtClean="0"/>
              <a:t>Scrum theory – The 3 Pillars</a:t>
            </a:r>
            <a:endParaRPr lang="en-US" dirty="0"/>
          </a:p>
        </p:txBody>
      </p:sp>
      <p:sp>
        <p:nvSpPr>
          <p:cNvPr id="3" name="Content Placeholder 2"/>
          <p:cNvSpPr>
            <a:spLocks noGrp="1"/>
          </p:cNvSpPr>
          <p:nvPr>
            <p:ph idx="1"/>
          </p:nvPr>
        </p:nvSpPr>
        <p:spPr>
          <a:xfrm>
            <a:off x="653143" y="1853754"/>
            <a:ext cx="11190514" cy="4573172"/>
          </a:xfrm>
        </p:spPr>
        <p:txBody>
          <a:bodyPr>
            <a:noAutofit/>
          </a:bodyPr>
          <a:lstStyle/>
          <a:p>
            <a:pPr lvl="1"/>
            <a:r>
              <a:rPr lang="en-US" sz="2800" b="1" dirty="0" smtClean="0"/>
              <a:t>Transparency</a:t>
            </a:r>
            <a:r>
              <a:rPr lang="en-US" sz="2800" dirty="0" smtClean="0"/>
              <a:t> – visibility to those responsible for the outcome</a:t>
            </a:r>
          </a:p>
          <a:p>
            <a:pPr lvl="2"/>
            <a:r>
              <a:rPr lang="en-US" sz="2800" dirty="0" smtClean="0"/>
              <a:t>Observers can share a common understanding of what’s seen</a:t>
            </a:r>
          </a:p>
          <a:p>
            <a:pPr lvl="1"/>
            <a:r>
              <a:rPr lang="en-US" sz="2800" b="1" dirty="0" smtClean="0"/>
              <a:t>Inspection</a:t>
            </a:r>
            <a:r>
              <a:rPr lang="en-US" sz="2800" dirty="0" smtClean="0"/>
              <a:t> </a:t>
            </a:r>
            <a:r>
              <a:rPr lang="en-US" sz="2800" dirty="0"/>
              <a:t>– inspect </a:t>
            </a:r>
            <a:r>
              <a:rPr lang="en-US" sz="2800" dirty="0" smtClean="0"/>
              <a:t>artifacts</a:t>
            </a:r>
          </a:p>
          <a:p>
            <a:pPr lvl="2"/>
            <a:r>
              <a:rPr lang="en-US" sz="2800" dirty="0" smtClean="0"/>
              <a:t>Frequently inspect the artifacts so the team can progress towards their goal</a:t>
            </a:r>
            <a:endParaRPr lang="en-US" sz="2800" dirty="0"/>
          </a:p>
          <a:p>
            <a:pPr lvl="1"/>
            <a:r>
              <a:rPr lang="en-US" sz="2800" b="1" dirty="0"/>
              <a:t>Adaptation</a:t>
            </a:r>
            <a:r>
              <a:rPr lang="en-US" sz="2800" dirty="0"/>
              <a:t> </a:t>
            </a:r>
            <a:r>
              <a:rPr lang="en-US" sz="2800" dirty="0" smtClean="0"/>
              <a:t>– ability to make adjustments quickly to minimize further deviation</a:t>
            </a:r>
            <a:endParaRPr lang="en-US" sz="2800" dirty="0"/>
          </a:p>
        </p:txBody>
      </p:sp>
    </p:spTree>
    <p:extLst>
      <p:ext uri="{BB962C8B-B14F-4D97-AF65-F5344CB8AC3E}">
        <p14:creationId xmlns:p14="http://schemas.microsoft.com/office/powerpoint/2010/main" val="25949468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values</a:t>
            </a:r>
            <a:endParaRPr lang="en-US" dirty="0"/>
          </a:p>
        </p:txBody>
      </p:sp>
      <p:sp>
        <p:nvSpPr>
          <p:cNvPr id="3" name="Content Placeholder 2"/>
          <p:cNvSpPr>
            <a:spLocks noGrp="1"/>
          </p:cNvSpPr>
          <p:nvPr>
            <p:ph idx="1"/>
          </p:nvPr>
        </p:nvSpPr>
        <p:spPr>
          <a:xfrm>
            <a:off x="940527" y="2015732"/>
            <a:ext cx="10114328" cy="3836428"/>
          </a:xfrm>
        </p:spPr>
        <p:txBody>
          <a:bodyPr>
            <a:normAutofit fontScale="92500" lnSpcReduction="20000"/>
          </a:bodyPr>
          <a:lstStyle/>
          <a:p>
            <a:r>
              <a:rPr lang="en-US" sz="3000" b="1" dirty="0"/>
              <a:t>Focus</a:t>
            </a:r>
            <a:r>
              <a:rPr lang="en-US" sz="3000" dirty="0"/>
              <a:t> – on the work of the sprint and the goals of the </a:t>
            </a:r>
            <a:r>
              <a:rPr lang="en-US" sz="3000" dirty="0" smtClean="0"/>
              <a:t>team</a:t>
            </a:r>
          </a:p>
          <a:p>
            <a:r>
              <a:rPr lang="en-US" sz="3000" b="1" dirty="0"/>
              <a:t>Openness</a:t>
            </a:r>
            <a:r>
              <a:rPr lang="en-US" sz="3000" dirty="0"/>
              <a:t> – be open about the work and the challenges</a:t>
            </a:r>
          </a:p>
          <a:p>
            <a:r>
              <a:rPr lang="en-US" sz="3000" b="1" dirty="0"/>
              <a:t>Respect</a:t>
            </a:r>
            <a:r>
              <a:rPr lang="en-US" sz="3000" dirty="0"/>
              <a:t> – respect each other</a:t>
            </a:r>
          </a:p>
          <a:p>
            <a:r>
              <a:rPr lang="en-US" sz="3000" b="1" dirty="0" smtClean="0"/>
              <a:t>Commitment</a:t>
            </a:r>
            <a:r>
              <a:rPr lang="en-US" sz="3000" dirty="0" smtClean="0"/>
              <a:t> – to achieving the goal</a:t>
            </a:r>
          </a:p>
          <a:p>
            <a:r>
              <a:rPr lang="en-US" sz="3000" b="1" dirty="0" smtClean="0"/>
              <a:t>Courage</a:t>
            </a:r>
            <a:r>
              <a:rPr lang="en-US" sz="3000" dirty="0" smtClean="0"/>
              <a:t> – work through tough problems</a:t>
            </a:r>
          </a:p>
          <a:p>
            <a:pPr marL="914400" lvl="2" indent="0">
              <a:buNone/>
            </a:pPr>
            <a:endParaRPr lang="en-US" sz="2200" dirty="0"/>
          </a:p>
          <a:p>
            <a:pPr marL="914400" lvl="2" indent="0">
              <a:buNone/>
            </a:pPr>
            <a:r>
              <a:rPr lang="en-US" sz="2200" dirty="0" smtClean="0"/>
              <a:t>			</a:t>
            </a:r>
            <a:r>
              <a:rPr lang="en-US" sz="3000" dirty="0" smtClean="0">
                <a:solidFill>
                  <a:srgbClr val="FF0000"/>
                </a:solidFill>
              </a:rPr>
              <a:t>FORCC</a:t>
            </a:r>
          </a:p>
          <a:p>
            <a:endParaRPr lang="en-US" sz="2600" dirty="0" smtClean="0"/>
          </a:p>
        </p:txBody>
      </p:sp>
    </p:spTree>
    <p:extLst>
      <p:ext uri="{BB962C8B-B14F-4D97-AF65-F5344CB8AC3E}">
        <p14:creationId xmlns:p14="http://schemas.microsoft.com/office/powerpoint/2010/main" val="2398497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7424</TotalTime>
  <Words>2337</Words>
  <Application>Microsoft Office PowerPoint</Application>
  <PresentationFormat>Widescreen</PresentationFormat>
  <Paragraphs>312</Paragraphs>
  <Slides>59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ＭＳ Ｐゴシック</vt:lpstr>
      <vt:lpstr>游ゴシック</vt:lpstr>
      <vt:lpstr>Arial</vt:lpstr>
      <vt:lpstr>Calibri</vt:lpstr>
      <vt:lpstr>Gill Sans</vt:lpstr>
      <vt:lpstr>Gill Sans MT</vt:lpstr>
      <vt:lpstr>Lucida Grande</vt:lpstr>
      <vt:lpstr>ヒラギノ角ゴ Pro W3</vt:lpstr>
      <vt:lpstr>Gallery</vt:lpstr>
      <vt:lpstr>Scrum</vt:lpstr>
      <vt:lpstr>Scrum</vt:lpstr>
      <vt:lpstr>Scrum</vt:lpstr>
      <vt:lpstr>References – download these and save!</vt:lpstr>
      <vt:lpstr>Outline</vt:lpstr>
      <vt:lpstr>Scrum </vt:lpstr>
      <vt:lpstr>Scrum theory</vt:lpstr>
      <vt:lpstr>Scrum theory – The 3 Pillars</vt:lpstr>
      <vt:lpstr>Scrum values</vt:lpstr>
      <vt:lpstr>Why is rugby compared to Scrum?</vt:lpstr>
      <vt:lpstr>Scrum – short for scrummage</vt:lpstr>
      <vt:lpstr>PowerPoint Presentation</vt:lpstr>
      <vt:lpstr>Scrum team</vt:lpstr>
      <vt:lpstr>Definition of done checklist</vt:lpstr>
      <vt:lpstr>MVP – Minimum Viable product</vt:lpstr>
      <vt:lpstr>Scrum team</vt:lpstr>
      <vt:lpstr>Scrum team</vt:lpstr>
      <vt:lpstr>Scrum team</vt:lpstr>
      <vt:lpstr>Scrum Events</vt:lpstr>
      <vt:lpstr>Scrum</vt:lpstr>
      <vt:lpstr>Sprint planning Meeting</vt:lpstr>
      <vt:lpstr>Sprint planning</vt:lpstr>
      <vt:lpstr>Scrum</vt:lpstr>
      <vt:lpstr>Daily Scrum</vt:lpstr>
      <vt:lpstr>Who participates in the daily scrum meeting</vt:lpstr>
      <vt:lpstr>Daily scrum</vt:lpstr>
      <vt:lpstr>Scrum</vt:lpstr>
      <vt:lpstr>Sprint Review</vt:lpstr>
      <vt:lpstr>Note</vt:lpstr>
      <vt:lpstr>Scrum</vt:lpstr>
      <vt:lpstr>Sprint retrospective</vt:lpstr>
      <vt:lpstr>Sprint retrospective</vt:lpstr>
      <vt:lpstr>Sprint retrospective</vt:lpstr>
      <vt:lpstr>PowerPoint Presentation</vt:lpstr>
      <vt:lpstr>Backlog Refinement Meeting</vt:lpstr>
      <vt:lpstr>Putting it all together</vt:lpstr>
      <vt:lpstr>Roles and responsibilities game</vt:lpstr>
      <vt:lpstr>Scrum artifacts</vt:lpstr>
      <vt:lpstr>Scrum</vt:lpstr>
      <vt:lpstr>product Backlog</vt:lpstr>
      <vt:lpstr>Product backlog</vt:lpstr>
      <vt:lpstr>product Backlog</vt:lpstr>
      <vt:lpstr>Product backlog</vt:lpstr>
      <vt:lpstr>Product backlog items - PBI</vt:lpstr>
      <vt:lpstr>Acceptance criteria</vt:lpstr>
      <vt:lpstr>User story</vt:lpstr>
      <vt:lpstr>User stories – Three C’s</vt:lpstr>
      <vt:lpstr>Example: create a travel website</vt:lpstr>
      <vt:lpstr>Example:  create a travel website</vt:lpstr>
      <vt:lpstr>Example: create a travel website</vt:lpstr>
      <vt:lpstr>Example: create a travel website</vt:lpstr>
      <vt:lpstr>Example: create a travel website</vt:lpstr>
      <vt:lpstr>Scrum</vt:lpstr>
      <vt:lpstr>Sprint backlog</vt:lpstr>
      <vt:lpstr>Managing the sprint backlog</vt:lpstr>
      <vt:lpstr>Sprint backlog</vt:lpstr>
      <vt:lpstr>Burndown chart</vt:lpstr>
      <vt:lpstr>Burndown chart</vt:lpstr>
      <vt:lpstr>Copyright notice</vt:lpstr>
    </vt:vector>
  </TitlesOfParts>
  <Company>Waukesha County Technical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dc:title>
  <dc:creator>Kathleen Brown</dc:creator>
  <cp:lastModifiedBy>Kathleen Brown</cp:lastModifiedBy>
  <cp:revision>114</cp:revision>
  <cp:lastPrinted>2018-11-07T16:20:34Z</cp:lastPrinted>
  <dcterms:created xsi:type="dcterms:W3CDTF">2018-07-23T16:15:37Z</dcterms:created>
  <dcterms:modified xsi:type="dcterms:W3CDTF">2018-11-07T16:22:30Z</dcterms:modified>
</cp:coreProperties>
</file>