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4" r:id="rId2"/>
    <p:sldId id="258" r:id="rId3"/>
    <p:sldId id="268" r:id="rId4"/>
    <p:sldId id="266" r:id="rId5"/>
    <p:sldId id="267" r:id="rId6"/>
    <p:sldId id="265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2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C06AA-F5F6-F84D-ABA5-AA3D77413372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2D5F7-F4AB-014E-ACFE-156D543E7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0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2D5F7-F4AB-014E-ACFE-156D543E71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55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2D5F7-F4AB-014E-ACFE-156D543E71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88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 completion and thank you pages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“Likes” on a post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Statistics and metrics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2D5F7-F4AB-014E-ACFE-156D543E71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77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378885" y="1906543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74519" y="444729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788" y="449005"/>
            <a:ext cx="10411968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940" y="1532427"/>
            <a:ext cx="10338816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78885" y="6227064"/>
            <a:ext cx="11432116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88" y="1298762"/>
            <a:ext cx="542544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8089" y="914401"/>
            <a:ext cx="542544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88" y="2456329"/>
            <a:ext cx="542544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8885" y="452719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800600"/>
            <a:ext cx="11146989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199"/>
            <a:ext cx="11436096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67338"/>
            <a:ext cx="11072284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378885" y="4280648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778189"/>
            <a:ext cx="11146989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200"/>
            <a:ext cx="11436096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44927"/>
            <a:ext cx="11072284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914401"/>
            <a:ext cx="6926729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884" y="4267201"/>
            <a:ext cx="36576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2" y="4953001"/>
            <a:ext cx="3296023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86" y="4419600"/>
            <a:ext cx="3300527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78885" y="594360"/>
            <a:ext cx="36576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378885" y="461683"/>
            <a:ext cx="11435164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8018" y="4801576"/>
            <a:ext cx="7782983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215" y="4800600"/>
            <a:ext cx="7588868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28019" y="457199"/>
            <a:ext cx="7778496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074" y="5367338"/>
            <a:ext cx="7538009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378886" y="457200"/>
            <a:ext cx="3649133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378886" y="3364992"/>
            <a:ext cx="3649133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2133600"/>
            <a:ext cx="11432116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074279" y="2668544"/>
            <a:ext cx="5934615" cy="1511932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0165" y="473076"/>
            <a:ext cx="1292352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457200"/>
            <a:ext cx="8663516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7200708" y="3332822"/>
            <a:ext cx="5934456" cy="183215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2017059"/>
            <a:ext cx="11432116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894" y="1532965"/>
            <a:ext cx="10339045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378885" y="1906543"/>
            <a:ext cx="11435164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974519" y="444729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178" y="444729"/>
            <a:ext cx="10414623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24" y="4814125"/>
            <a:ext cx="103632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984" y="5861304"/>
            <a:ext cx="10314432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443755"/>
            <a:ext cx="11432116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41" y="4814048"/>
            <a:ext cx="103632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530" y="5862918"/>
            <a:ext cx="10309412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883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917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883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883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2660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2660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78885" y="452719"/>
            <a:ext cx="11435164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338" y="2133601"/>
            <a:ext cx="9435663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9915" y="643703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264" y="6437033"/>
            <a:ext cx="8166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loops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3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597" y="2296270"/>
            <a:ext cx="5835582" cy="35013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feedback loop?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169" y="2133601"/>
            <a:ext cx="8156207" cy="3580798"/>
          </a:xfrm>
        </p:spPr>
        <p:txBody>
          <a:bodyPr>
            <a:normAutofit/>
          </a:bodyPr>
          <a:lstStyle/>
          <a:p>
            <a:r>
              <a:rPr lang="en-US" dirty="0" smtClean="0"/>
              <a:t>A person takes an action</a:t>
            </a:r>
          </a:p>
          <a:p>
            <a:r>
              <a:rPr lang="en-US" dirty="0" smtClean="0"/>
              <a:t>The action has an effect</a:t>
            </a:r>
            <a:endParaRPr lang="en-US" dirty="0"/>
          </a:p>
          <a:p>
            <a:r>
              <a:rPr lang="en-US" dirty="0" smtClean="0"/>
              <a:t>The person is presented with </a:t>
            </a:r>
            <a:br>
              <a:rPr lang="en-US" dirty="0" smtClean="0"/>
            </a:br>
            <a:r>
              <a:rPr lang="en-US" dirty="0" smtClean="0"/>
              <a:t>feedback and a choice</a:t>
            </a:r>
          </a:p>
          <a:p>
            <a:r>
              <a:rPr lang="en-US" dirty="0" smtClean="0"/>
              <a:t>The user makes a decision </a:t>
            </a:r>
            <a:br>
              <a:rPr lang="en-US" dirty="0" smtClean="0"/>
            </a:br>
            <a:r>
              <a:rPr lang="en-US" dirty="0" smtClean="0"/>
              <a:t>and the process is repeated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5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877" y="2465498"/>
            <a:ext cx="7076747" cy="3992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Where do we see feedback loops in websites?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00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6041" y="2133601"/>
            <a:ext cx="6797422" cy="3992563"/>
          </a:xfrm>
        </p:spPr>
        <p:txBody>
          <a:bodyPr>
            <a:normAutofit/>
          </a:bodyPr>
          <a:lstStyle/>
          <a:p>
            <a:r>
              <a:rPr lang="en-US" b="1" dirty="0" smtClean="0"/>
              <a:t>Evidence: </a:t>
            </a:r>
            <a:r>
              <a:rPr lang="en-US" dirty="0" smtClean="0"/>
              <a:t>a behavior is measured, captured, </a:t>
            </a:r>
            <a:br>
              <a:rPr lang="en-US" dirty="0" smtClean="0"/>
            </a:br>
            <a:r>
              <a:rPr lang="en-US" dirty="0" smtClean="0"/>
              <a:t>and stored</a:t>
            </a:r>
          </a:p>
          <a:p>
            <a:r>
              <a:rPr lang="en-US" b="1" dirty="0" smtClean="0"/>
              <a:t>Relevance: </a:t>
            </a:r>
            <a:r>
              <a:rPr lang="en-US" dirty="0" smtClean="0"/>
              <a:t>The information must be related to the individual in a context that is meaningful</a:t>
            </a:r>
          </a:p>
          <a:p>
            <a:r>
              <a:rPr lang="en-US" b="1" dirty="0" smtClean="0"/>
              <a:t>Consequence: </a:t>
            </a:r>
            <a:r>
              <a:rPr lang="en-US" dirty="0" smtClean="0"/>
              <a:t>The user must know what to do with this information</a:t>
            </a:r>
          </a:p>
          <a:p>
            <a:r>
              <a:rPr lang="en-US" b="1" dirty="0" smtClean="0"/>
              <a:t>Action: </a:t>
            </a:r>
            <a:r>
              <a:rPr lang="en-US" dirty="0" smtClean="0"/>
              <a:t>The user associates the behavior with the consequence, makes a decision and 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2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 Shot 2013-11-17 at 5.56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088" y="0"/>
            <a:ext cx="64551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1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loop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5960" y="2133601"/>
            <a:ext cx="7697262" cy="399256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Speed</a:t>
            </a:r>
            <a:r>
              <a:rPr lang="en-US" dirty="0" smtClean="0"/>
              <a:t> - The </a:t>
            </a:r>
            <a:r>
              <a:rPr lang="en-US" dirty="0"/>
              <a:t>longer it takes for feedback to arrive, the less it will influence future decisions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Measurability </a:t>
            </a:r>
            <a:r>
              <a:rPr lang="en-US" dirty="0" smtClean="0"/>
              <a:t>- </a:t>
            </a:r>
            <a:r>
              <a:rPr lang="en-US" dirty="0"/>
              <a:t>Comparing vague, unquantifiable feedback to other factors in order to make an informed decision is too difficult.</a:t>
            </a:r>
            <a:endParaRPr lang="en-US" dirty="0" smtClean="0"/>
          </a:p>
          <a:p>
            <a:r>
              <a:rPr lang="en-US" b="1" dirty="0" smtClean="0"/>
              <a:t>Context</a:t>
            </a:r>
            <a:r>
              <a:rPr lang="en-US" dirty="0" smtClean="0"/>
              <a:t> - </a:t>
            </a:r>
            <a:r>
              <a:rPr lang="en-US" dirty="0"/>
              <a:t>Feedback presented without the context of a larger goal isn’t as effective.</a:t>
            </a:r>
            <a:endParaRPr lang="en-US" dirty="0" smtClean="0"/>
          </a:p>
          <a:p>
            <a:r>
              <a:rPr lang="en-US" b="1" dirty="0" smtClean="0"/>
              <a:t>Motivation</a:t>
            </a:r>
            <a:r>
              <a:rPr lang="en-US" dirty="0" smtClean="0"/>
              <a:t> - </a:t>
            </a:r>
            <a:r>
              <a:rPr lang="en-US" dirty="0"/>
              <a:t>Feedback that isn’t connected to the user’s true motivations doesn’t work sustainably.</a:t>
            </a:r>
          </a:p>
        </p:txBody>
      </p:sp>
    </p:spTree>
    <p:extLst>
      <p:ext uri="{BB962C8B-B14F-4D97-AF65-F5344CB8AC3E}">
        <p14:creationId xmlns:p14="http://schemas.microsoft.com/office/powerpoint/2010/main" val="3528965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and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5445" y="2133601"/>
            <a:ext cx="7547542" cy="39925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“Attaching a measure to anything turns it into a game.”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What are some of the pros and cons of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3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0640" y="5589271"/>
            <a:ext cx="8468606" cy="76580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uxdesign.smashingmagazine.com</a:t>
            </a:r>
            <a:r>
              <a:rPr lang="en-US" dirty="0"/>
              <a:t>/2013/02/15/designing-great-feedback-loops/</a:t>
            </a:r>
          </a:p>
          <a:p>
            <a:r>
              <a:rPr lang="en-US" dirty="0"/>
              <a:t>http://</a:t>
            </a:r>
            <a:r>
              <a:rPr lang="en-US" dirty="0" err="1"/>
              <a:t>www.wired.com</a:t>
            </a:r>
            <a:r>
              <a:rPr lang="en-US" dirty="0"/>
              <a:t>/magazine/2011/06/</a:t>
            </a:r>
            <a:r>
              <a:rPr lang="en-US" dirty="0" err="1"/>
              <a:t>ff_feedbackloop</a:t>
            </a:r>
            <a:r>
              <a:rPr lang="en-US" dirty="0" smtClean="0"/>
              <a:t>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0140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459</TotalTime>
  <Words>171</Words>
  <Application>Microsoft Macintosh PowerPoint</Application>
  <PresentationFormat>Widescreen</PresentationFormat>
  <Paragraphs>31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Corbel</vt:lpstr>
      <vt:lpstr>Wingdings</vt:lpstr>
      <vt:lpstr>Spectrum</vt:lpstr>
      <vt:lpstr>Feedback loops</vt:lpstr>
      <vt:lpstr>What is a feedback loop?</vt:lpstr>
      <vt:lpstr>Feedback loops</vt:lpstr>
      <vt:lpstr>Four stages</vt:lpstr>
      <vt:lpstr>PowerPoint Presentation</vt:lpstr>
      <vt:lpstr>Feedback loop issues</vt:lpstr>
      <vt:lpstr>Statistics and Metrics</vt:lpstr>
      <vt:lpstr>Sources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Elements of Game Design</dc:title>
  <dc:creator>Tyler</dc:creator>
  <cp:lastModifiedBy>Microsoft Office User</cp:lastModifiedBy>
  <cp:revision>20</cp:revision>
  <dcterms:created xsi:type="dcterms:W3CDTF">2013-11-12T01:04:19Z</dcterms:created>
  <dcterms:modified xsi:type="dcterms:W3CDTF">2017-11-30T01:01:42Z</dcterms:modified>
</cp:coreProperties>
</file>