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84" r:id="rId3"/>
    <p:sldId id="257" r:id="rId4"/>
    <p:sldId id="285" r:id="rId5"/>
    <p:sldId id="286" r:id="rId6"/>
    <p:sldId id="287" r:id="rId7"/>
    <p:sldId id="288" r:id="rId8"/>
    <p:sldId id="291" r:id="rId9"/>
    <p:sldId id="313" r:id="rId10"/>
    <p:sldId id="306" r:id="rId11"/>
    <p:sldId id="293" r:id="rId12"/>
    <p:sldId id="295" r:id="rId13"/>
    <p:sldId id="294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8" r:id="rId25"/>
    <p:sldId id="309" r:id="rId26"/>
    <p:sldId id="310" r:id="rId27"/>
    <p:sldId id="311" r:id="rId28"/>
    <p:sldId id="279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9BD910-843B-4CC9-B3E5-6B2567C2884D}">
  <a:tblStyle styleId="{9C9BD910-843B-4CC9-B3E5-6B2567C288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106" d="100"/>
          <a:sy n="106" d="100"/>
        </p:scale>
        <p:origin x="78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75043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16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2650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9782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32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73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38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25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01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10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72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87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421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1979712" y="1347614"/>
            <a:ext cx="490814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DAY-BASED SALES FORECAST</a:t>
            </a:r>
            <a:endParaRPr dirty="0"/>
          </a:p>
        </p:txBody>
      </p:sp>
      <p:sp>
        <p:nvSpPr>
          <p:cNvPr id="3" name="Google Shape;196;p15"/>
          <p:cNvSpPr txBox="1">
            <a:spLocks/>
          </p:cNvSpPr>
          <p:nvPr/>
        </p:nvSpPr>
        <p:spPr>
          <a:xfrm>
            <a:off x="1979712" y="3435846"/>
            <a:ext cx="490814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Hind"/>
              <a:buNone/>
              <a:defRPr sz="4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tr-TR" sz="3000" dirty="0" smtClean="0"/>
              <a:t>CSE4062 – </a:t>
            </a:r>
            <a:r>
              <a:rPr lang="tr-TR" sz="3000" dirty="0" err="1" smtClean="0"/>
              <a:t>Group</a:t>
            </a:r>
            <a:r>
              <a:rPr lang="tr-TR" sz="3000" dirty="0" smtClean="0"/>
              <a:t> 4</a:t>
            </a:r>
            <a:endParaRPr lang="tr-TR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01" y="2958775"/>
            <a:ext cx="7239632" cy="191610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01" y="2958775"/>
            <a:ext cx="419100" cy="191610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67494"/>
            <a:ext cx="3929633" cy="261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Regression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8" y="1635646"/>
            <a:ext cx="5972100" cy="2764500"/>
          </a:xfrm>
        </p:spPr>
        <p:txBody>
          <a:bodyPr/>
          <a:lstStyle/>
          <a:p>
            <a:r>
              <a:rPr lang="tr-TR" dirty="0" smtClean="0"/>
              <a:t>In this phase, we are required to predict total sales amount of a product on a given date with given inflation rate.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115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Steps of Regression</a:t>
            </a:r>
            <a:endParaRPr dirty="0"/>
          </a:p>
        </p:txBody>
      </p:sp>
      <p:grpSp>
        <p:nvGrpSpPr>
          <p:cNvPr id="335" name="Google Shape;335;p31"/>
          <p:cNvGrpSpPr/>
          <p:nvPr/>
        </p:nvGrpSpPr>
        <p:grpSpPr>
          <a:xfrm rot="10800000" flipH="1">
            <a:off x="3545785" y="1802748"/>
            <a:ext cx="821730" cy="1228760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 rot="10800000" flipH="1">
            <a:off x="1972825" y="1802809"/>
            <a:ext cx="821730" cy="1228859"/>
            <a:chOff x="1972825" y="1803752"/>
            <a:chExt cx="821730" cy="1228859"/>
          </a:xfrm>
        </p:grpSpPr>
        <p:sp>
          <p:nvSpPr>
            <p:cNvPr id="339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642075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r-T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ind"/>
                <a:ea typeface="Hind"/>
                <a:cs typeface="Hind"/>
                <a:sym typeface="Hind"/>
              </a:rPr>
              <a:t>TRAIN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1950872" y="1807783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r-T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Hind"/>
                <a:ea typeface="Hind"/>
                <a:cs typeface="Hind"/>
                <a:sym typeface="Hind"/>
              </a:rPr>
              <a:t>TEST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4257188" y="1807783"/>
            <a:ext cx="1961285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r-T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Hind"/>
                <a:ea typeface="Hind"/>
                <a:cs typeface="Hind"/>
                <a:sym typeface="Hind"/>
              </a:rPr>
              <a:t>EVALUATE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sym typeface="Hi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ind"/>
              <a:sym typeface="Hind"/>
            </a:endParaRPr>
          </a:p>
        </p:txBody>
      </p:sp>
      <p:grpSp>
        <p:nvGrpSpPr>
          <p:cNvPr id="13" name="Google Shape;341;p31"/>
          <p:cNvGrpSpPr/>
          <p:nvPr/>
        </p:nvGrpSpPr>
        <p:grpSpPr>
          <a:xfrm rot="10800000" flipH="1">
            <a:off x="5962398" y="1799165"/>
            <a:ext cx="821730" cy="1228977"/>
            <a:chOff x="5808538" y="1803695"/>
            <a:chExt cx="821730" cy="1228977"/>
          </a:xfrm>
        </p:grpSpPr>
        <p:sp>
          <p:nvSpPr>
            <p:cNvPr id="14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26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5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44" grpId="0"/>
      <p:bldP spid="345" grpId="0"/>
      <p:bldP spid="3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Algorithms that We’ve Tested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Linear Regression</a:t>
            </a:r>
          </a:p>
          <a:p>
            <a:r>
              <a:rPr lang="tr-TR" dirty="0" smtClean="0"/>
              <a:t>Polynomial Regression</a:t>
            </a:r>
          </a:p>
          <a:p>
            <a:r>
              <a:rPr lang="tr-TR" dirty="0" smtClean="0"/>
              <a:t>Stochastic Gradient Descent Regressor</a:t>
            </a:r>
          </a:p>
          <a:p>
            <a:r>
              <a:rPr lang="tr-TR" dirty="0" smtClean="0"/>
              <a:t>Linear SVR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129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Cross Validation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We used 2 techniques for cross validation:</a:t>
            </a:r>
          </a:p>
          <a:p>
            <a:pPr marL="990600" lvl="1" indent="-457200">
              <a:buFont typeface="+mj-lt"/>
              <a:buAutoNum type="arabicPeriod"/>
            </a:pPr>
            <a:r>
              <a:rPr lang="tr-TR" dirty="0" smtClean="0"/>
              <a:t>Train-Test Split (changing parameter test_size)</a:t>
            </a:r>
          </a:p>
          <a:p>
            <a:pPr marL="990600" lvl="1" indent="-457200">
              <a:buFont typeface="+mj-lt"/>
              <a:buAutoNum type="arabicPeriod"/>
            </a:pPr>
            <a:r>
              <a:rPr lang="tr-TR" dirty="0" smtClean="0"/>
              <a:t>K-Fold (changing parameter k)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26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9502"/>
            <a:ext cx="5972100" cy="636000"/>
          </a:xfrm>
        </p:spPr>
        <p:txBody>
          <a:bodyPr/>
          <a:lstStyle/>
          <a:p>
            <a:r>
              <a:rPr lang="tr-TR" dirty="0" smtClean="0"/>
              <a:t>Results of Experiments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75502"/>
            <a:ext cx="7110076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6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80" y="483518"/>
            <a:ext cx="5972100" cy="636000"/>
          </a:xfrm>
        </p:spPr>
        <p:txBody>
          <a:bodyPr/>
          <a:lstStyle/>
          <a:p>
            <a:r>
              <a:rPr lang="tr-TR" dirty="0" smtClean="0"/>
              <a:t>Results of Experiments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1397"/>
            <a:ext cx="7117697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5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80" y="483518"/>
            <a:ext cx="5972100" cy="636000"/>
          </a:xfrm>
        </p:spPr>
        <p:txBody>
          <a:bodyPr/>
          <a:lstStyle/>
          <a:p>
            <a:r>
              <a:rPr lang="tr-TR" dirty="0" smtClean="0"/>
              <a:t>Results of Experiments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38" y="1203598"/>
            <a:ext cx="5859784" cy="38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Evaluation Part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8" y="1650548"/>
            <a:ext cx="5972100" cy="2721402"/>
          </a:xfrm>
        </p:spPr>
        <p:txBody>
          <a:bodyPr/>
          <a:lstStyle/>
          <a:p>
            <a:r>
              <a:rPr lang="tr-TR" dirty="0" smtClean="0"/>
              <a:t>We calculated 3 metrics for all models that we tested:</a:t>
            </a:r>
          </a:p>
          <a:p>
            <a:pPr marL="533400" indent="-457200">
              <a:buFont typeface="+mj-lt"/>
              <a:buAutoNum type="arabicPeriod"/>
            </a:pPr>
            <a:r>
              <a:rPr lang="tr-TR" dirty="0" smtClean="0"/>
              <a:t>Mean squared error – lower is better</a:t>
            </a:r>
          </a:p>
          <a:p>
            <a:pPr marL="533400" indent="-457200">
              <a:buFont typeface="+mj-lt"/>
              <a:buAutoNum type="arabicPeriod"/>
            </a:pPr>
            <a:r>
              <a:rPr lang="tr-TR" dirty="0" smtClean="0"/>
              <a:t>Mean absolute error – lower is better</a:t>
            </a:r>
          </a:p>
          <a:p>
            <a:pPr marL="533400" indent="-457200">
              <a:buFont typeface="+mj-lt"/>
              <a:buAutoNum type="arabicPeriod"/>
            </a:pPr>
            <a:r>
              <a:rPr lang="tr-TR" dirty="0" smtClean="0"/>
              <a:t>R square score – higher is better</a:t>
            </a:r>
          </a:p>
          <a:p>
            <a:pPr marL="76200" indent="0">
              <a:buNone/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963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Evaluation Part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We combined these 3 metrics like this:</a:t>
            </a:r>
          </a:p>
          <a:p>
            <a:pPr marL="76200" indent="0" algn="ctr">
              <a:buNone/>
            </a:pPr>
            <a:r>
              <a:rPr lang="tr-TR" sz="1300" dirty="0" smtClean="0"/>
              <a:t>Score = Normalize(mean squared error) + Normalize(mean absolute error) + (1 – R square score)</a:t>
            </a:r>
          </a:p>
          <a:p>
            <a:r>
              <a:rPr lang="tr-TR" dirty="0" smtClean="0"/>
              <a:t>Our aim is to minimize this score. The model has the minimum score calculated above can be considered as the best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6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 smtClean="0"/>
              <a:t>Today’s</a:t>
            </a:r>
            <a:r>
              <a:rPr lang="tr-TR" dirty="0" smtClean="0"/>
              <a:t> </a:t>
            </a:r>
            <a:r>
              <a:rPr lang="tr-TR" dirty="0" err="1" smtClean="0"/>
              <a:t>Topics</a:t>
            </a: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289;p26"/>
          <p:cNvSpPr/>
          <p:nvPr/>
        </p:nvSpPr>
        <p:spPr>
          <a:xfrm>
            <a:off x="585136" y="1732325"/>
            <a:ext cx="1682608" cy="1703521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 b="1" dirty="0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Data </a:t>
            </a:r>
            <a:r>
              <a:rPr lang="tr-TR" sz="1300" b="1" dirty="0" err="1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Description</a:t>
            </a:r>
            <a:endParaRPr sz="1300"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" name="Google Shape;289;p26"/>
          <p:cNvSpPr/>
          <p:nvPr/>
        </p:nvSpPr>
        <p:spPr>
          <a:xfrm>
            <a:off x="1881280" y="1732325"/>
            <a:ext cx="1682608" cy="1703521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1" dirty="0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Data </a:t>
            </a:r>
            <a:r>
              <a:rPr lang="tr-TR" sz="1200" b="1" dirty="0" err="1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Visualization</a:t>
            </a:r>
            <a:endParaRPr sz="1200"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" name="Google Shape;289;p26"/>
          <p:cNvSpPr/>
          <p:nvPr/>
        </p:nvSpPr>
        <p:spPr>
          <a:xfrm>
            <a:off x="3177424" y="1732324"/>
            <a:ext cx="1682608" cy="1703521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 b="1" dirty="0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K-Means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 b="1" dirty="0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Clustering</a:t>
            </a:r>
            <a:endParaRPr sz="1300"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" name="Google Shape;289;p26"/>
          <p:cNvSpPr/>
          <p:nvPr/>
        </p:nvSpPr>
        <p:spPr>
          <a:xfrm>
            <a:off x="4473568" y="1732323"/>
            <a:ext cx="1682608" cy="1703521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 b="1" dirty="0" err="1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Regression</a:t>
            </a:r>
            <a:endParaRPr sz="1300"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289;p26"/>
          <p:cNvSpPr/>
          <p:nvPr/>
        </p:nvSpPr>
        <p:spPr>
          <a:xfrm>
            <a:off x="5769712" y="1732325"/>
            <a:ext cx="1682608" cy="1703521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 b="1" dirty="0" err="1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Conclusion</a:t>
            </a:r>
            <a:endParaRPr sz="1300"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320968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The Best Model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After experiments, best model is chosen, according to 3 metrics, as a polynomial regression model with polynomial degree of 5.</a:t>
            </a:r>
          </a:p>
          <a:p>
            <a:r>
              <a:rPr lang="tr-TR" dirty="0" smtClean="0"/>
              <a:t>Polynomial features are unit price and inflation rate.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39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088" y="411510"/>
            <a:ext cx="5972100" cy="636000"/>
          </a:xfrm>
        </p:spPr>
        <p:txBody>
          <a:bodyPr/>
          <a:lstStyle/>
          <a:p>
            <a:r>
              <a:rPr lang="tr-TR" dirty="0" smtClean="0"/>
              <a:t>Prediction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8" y="1131590"/>
            <a:ext cx="5972100" cy="3471173"/>
          </a:xfrm>
        </p:spPr>
        <p:txBody>
          <a:bodyPr/>
          <a:lstStyle/>
          <a:p>
            <a:r>
              <a:rPr lang="tr-TR" dirty="0" smtClean="0"/>
              <a:t>Model expects inputs product number, brand number, profile number, day, month and year of sale, unit price, total sales revenue as ₺ and change in inflation rate for prediction.</a:t>
            </a:r>
          </a:p>
          <a:p>
            <a:r>
              <a:rPr lang="tr-TR" dirty="0" smtClean="0"/>
              <a:t>It’s not so possible to give total sales revenue and unit price in order to predict a product’s sales amount in the future.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48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088" y="627534"/>
            <a:ext cx="5972100" cy="636000"/>
          </a:xfrm>
        </p:spPr>
        <p:txBody>
          <a:bodyPr/>
          <a:lstStyle/>
          <a:p>
            <a:r>
              <a:rPr lang="tr-TR" dirty="0" smtClean="0"/>
              <a:t>Prediction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8" y="1347614"/>
            <a:ext cx="5972100" cy="3162077"/>
          </a:xfrm>
        </p:spPr>
        <p:txBody>
          <a:bodyPr/>
          <a:lstStyle/>
          <a:p>
            <a:r>
              <a:rPr lang="tr-TR" dirty="0" smtClean="0"/>
              <a:t>Brand number and profile number can be obtained by product number directly.</a:t>
            </a:r>
          </a:p>
          <a:p>
            <a:r>
              <a:rPr lang="tr-TR" dirty="0" smtClean="0"/>
              <a:t>Unit price and total sales revenue calculated as mean unit price/total sales revenue of given product on given month, day and years 2016, 2017 and 2018.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843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Prediction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By that way, product number, day, month and year of sale </a:t>
            </a:r>
            <a:r>
              <a:rPr lang="tr-TR" smtClean="0"/>
              <a:t>and estimated change </a:t>
            </a:r>
            <a:r>
              <a:rPr lang="tr-TR" dirty="0" smtClean="0"/>
              <a:t>in inflation rate is sufficient to make a prediction of sales amount of that product on given date.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4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088" y="555526"/>
            <a:ext cx="5972100" cy="636000"/>
          </a:xfrm>
        </p:spPr>
        <p:txBody>
          <a:bodyPr/>
          <a:lstStyle/>
          <a:p>
            <a:r>
              <a:rPr lang="tr-TR" dirty="0" smtClean="0"/>
              <a:t>Feature Selection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32186"/>
            <a:ext cx="6480720" cy="35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088" y="555526"/>
            <a:ext cx="5972100" cy="636000"/>
          </a:xfrm>
        </p:spPr>
        <p:txBody>
          <a:bodyPr/>
          <a:lstStyle/>
          <a:p>
            <a:r>
              <a:rPr lang="tr-TR" dirty="0" smtClean="0"/>
              <a:t>Feature Importance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As we can see from previous figure, profile number and brand number has very low importance on a regression model.</a:t>
            </a:r>
          </a:p>
          <a:p>
            <a:r>
              <a:rPr lang="tr-TR" dirty="0" smtClean="0"/>
              <a:t>‘Year’ has low importance too, but we cannot remove ‘Year’ feature.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2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843558"/>
            <a:ext cx="5904656" cy="636000"/>
          </a:xfrm>
        </p:spPr>
        <p:txBody>
          <a:bodyPr/>
          <a:lstStyle/>
          <a:p>
            <a:r>
              <a:rPr lang="tr-TR" dirty="0" smtClean="0"/>
              <a:t>Results after removing features that have low importance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72" y="1635646"/>
            <a:ext cx="6292324" cy="1152128"/>
          </a:xfrm>
          <a:prstGeom prst="rect">
            <a:avLst/>
          </a:prstGeom>
        </p:spPr>
      </p:pic>
      <p:sp>
        <p:nvSpPr>
          <p:cNvPr id="12" name="Google Shape;404;p38"/>
          <p:cNvSpPr txBox="1">
            <a:spLocks/>
          </p:cNvSpPr>
          <p:nvPr/>
        </p:nvSpPr>
        <p:spPr>
          <a:xfrm>
            <a:off x="755576" y="2943862"/>
            <a:ext cx="6840880" cy="1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 smtClean="0"/>
              <a:t>According to these result, we removed feature ‘Profile Number’.</a:t>
            </a:r>
          </a:p>
        </p:txBody>
      </p:sp>
    </p:spTree>
    <p:extLst>
      <p:ext uri="{BB962C8B-B14F-4D97-AF65-F5344CB8AC3E}">
        <p14:creationId xmlns:p14="http://schemas.microsoft.com/office/powerpoint/2010/main" val="264307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120" y="627534"/>
            <a:ext cx="5972100" cy="636000"/>
          </a:xfrm>
        </p:spPr>
        <p:txBody>
          <a:bodyPr/>
          <a:lstStyle/>
          <a:p>
            <a:r>
              <a:rPr lang="tr-TR" dirty="0" smtClean="0"/>
              <a:t>Example Predictions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34772"/>
            <a:ext cx="5226072" cy="347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653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FF33"/>
                </a:solidFill>
              </a:rPr>
              <a:t>Any questions</a:t>
            </a:r>
            <a:r>
              <a:rPr lang="en" b="1" dirty="0" smtClean="0">
                <a:solidFill>
                  <a:srgbClr val="66FF33"/>
                </a:solidFill>
              </a:rPr>
              <a:t>?</a:t>
            </a:r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" name="Google Shape;404;p38"/>
          <p:cNvSpPr txBox="1">
            <a:spLocks/>
          </p:cNvSpPr>
          <p:nvPr/>
        </p:nvSpPr>
        <p:spPr>
          <a:xfrm>
            <a:off x="2701170" y="3003798"/>
            <a:ext cx="4939200" cy="1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 err="1" smtClean="0"/>
              <a:t>Rümeysa</a:t>
            </a:r>
            <a:r>
              <a:rPr lang="tr-TR" sz="1800" dirty="0" smtClean="0"/>
              <a:t> ELİÖZ – 150114016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 smtClean="0"/>
              <a:t>Mert KELKİT – 150115013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 smtClean="0"/>
              <a:t>Taha Bilal ÖZBEY – 150114040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 smtClean="0"/>
              <a:t>Nazım Berke DEMİR – 150314061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 smtClean="0"/>
              <a:t>Merve DEREBOYLU - 150314009</a:t>
            </a:r>
            <a:endParaRPr lang="tr-T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/>
      <p:bldP spid="404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Data </a:t>
            </a:r>
            <a:r>
              <a:rPr lang="tr-TR" dirty="0" err="1" smtClean="0"/>
              <a:t>Description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 descr="Ekran Resmi 2019-05-18 21.17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03598"/>
            <a:ext cx="8352928" cy="3399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Data </a:t>
            </a:r>
            <a:r>
              <a:rPr lang="tr-TR" dirty="0" err="1" smtClean="0"/>
              <a:t>Visualization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15566"/>
            <a:ext cx="6912768" cy="37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Data </a:t>
            </a:r>
            <a:r>
              <a:rPr lang="tr-TR" dirty="0" err="1" smtClean="0"/>
              <a:t>Visualization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95" y="915566"/>
            <a:ext cx="7052797" cy="383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4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Data </a:t>
            </a:r>
            <a:r>
              <a:rPr lang="tr-TR" dirty="0" err="1" smtClean="0"/>
              <a:t>Visualization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15566"/>
            <a:ext cx="6675157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6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Data </a:t>
            </a:r>
            <a:r>
              <a:rPr lang="tr-TR" dirty="0" err="1" smtClean="0"/>
              <a:t>Visualization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4" y="825152"/>
            <a:ext cx="5104548" cy="361880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25153"/>
            <a:ext cx="5112568" cy="36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2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95486"/>
            <a:ext cx="6048672" cy="936104"/>
          </a:xfrm>
        </p:spPr>
        <p:txBody>
          <a:bodyPr/>
          <a:lstStyle/>
          <a:p>
            <a:pPr algn="ctr"/>
            <a:r>
              <a:rPr lang="en-US" sz="2800" dirty="0"/>
              <a:t>K-means Cluster</a:t>
            </a:r>
            <a:br>
              <a:rPr lang="en-US" sz="2800" dirty="0"/>
            </a:br>
            <a:r>
              <a:rPr lang="en-US" sz="2000" dirty="0"/>
              <a:t>Choosing k value by Sum of </a:t>
            </a:r>
            <a:r>
              <a:rPr lang="en-US" sz="2000" dirty="0" smtClean="0"/>
              <a:t>Square</a:t>
            </a:r>
            <a:r>
              <a:rPr lang="tr-TR" sz="2000" dirty="0" smtClean="0"/>
              <a:t>d Error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8</a:t>
            </a:fld>
            <a:endParaRPr lang="uk-UA"/>
          </a:p>
        </p:txBody>
      </p:sp>
      <p:pic>
        <p:nvPicPr>
          <p:cNvPr id="6" name="Picture 5" descr="Ekran Resmi 2019-05-18 22.11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75605"/>
            <a:ext cx="7056784" cy="33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3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483518"/>
            <a:ext cx="5972100" cy="636000"/>
          </a:xfrm>
        </p:spPr>
        <p:txBody>
          <a:bodyPr/>
          <a:lstStyle/>
          <a:p>
            <a:r>
              <a:rPr lang="tr-TR" dirty="0" smtClean="0"/>
              <a:t>Cluster Centers with k = 6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63638"/>
            <a:ext cx="659197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31043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495</Words>
  <Application>Microsoft Office PowerPoint</Application>
  <PresentationFormat>On-screen Show (16:9)</PresentationFormat>
  <Paragraphs>95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Hind</vt:lpstr>
      <vt:lpstr>Calibri</vt:lpstr>
      <vt:lpstr>Dumaine</vt:lpstr>
      <vt:lpstr>DAY-BASED SALES FORECAST</vt:lpstr>
      <vt:lpstr>Today’s Topics</vt:lpstr>
      <vt:lpstr>Data Description</vt:lpstr>
      <vt:lpstr>Data Visualization</vt:lpstr>
      <vt:lpstr>Data Visualization</vt:lpstr>
      <vt:lpstr>Data Visualization</vt:lpstr>
      <vt:lpstr>Data Visualization</vt:lpstr>
      <vt:lpstr>K-means Cluster Choosing k value by Sum of Squared Error</vt:lpstr>
      <vt:lpstr>Cluster Centers with k = 6</vt:lpstr>
      <vt:lpstr>PowerPoint Presentation</vt:lpstr>
      <vt:lpstr>Regression</vt:lpstr>
      <vt:lpstr>Steps of Regression</vt:lpstr>
      <vt:lpstr>Algorithms that We’ve Tested</vt:lpstr>
      <vt:lpstr>Cross Validation</vt:lpstr>
      <vt:lpstr>Results of Experiments</vt:lpstr>
      <vt:lpstr>Results of Experiments</vt:lpstr>
      <vt:lpstr>Results of Experiments</vt:lpstr>
      <vt:lpstr>Evaluation Part</vt:lpstr>
      <vt:lpstr>Evaluation Part</vt:lpstr>
      <vt:lpstr>The Best Model</vt:lpstr>
      <vt:lpstr>Prediction</vt:lpstr>
      <vt:lpstr>Prediction</vt:lpstr>
      <vt:lpstr>Prediction</vt:lpstr>
      <vt:lpstr>Feature Selection</vt:lpstr>
      <vt:lpstr>Feature Importance</vt:lpstr>
      <vt:lpstr>Results after removing features that have low importance</vt:lpstr>
      <vt:lpstr>Example Predictions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DAY-BASED SALES FORECAST</dc:title>
  <dc:creator>MERVE DEREBOYLU</dc:creator>
  <cp:lastModifiedBy>mert kelkit</cp:lastModifiedBy>
  <cp:revision>49</cp:revision>
  <dcterms:modified xsi:type="dcterms:W3CDTF">2019-05-24T11:32:15Z</dcterms:modified>
</cp:coreProperties>
</file>