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75" r:id="rId3"/>
    <p:sldId id="278" r:id="rId4"/>
    <p:sldId id="276" r:id="rId5"/>
    <p:sldId id="279" r:id="rId6"/>
    <p:sldId id="28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1" r:id="rId20"/>
    <p:sldId id="270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1506" autoAdjust="0"/>
  </p:normalViewPr>
  <p:slideViewPr>
    <p:cSldViewPr snapToGrid="0">
      <p:cViewPr varScale="1">
        <p:scale>
          <a:sx n="63" d="100"/>
          <a:sy n="63" d="100"/>
        </p:scale>
        <p:origin x="10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A8A37-C147-435D-9542-0ACFB1C44353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2823C-32A9-4BD0-8EA7-08C3A178E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6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2823C-32A9-4BD0-8EA7-08C3A178E0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86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2823C-32A9-4BD0-8EA7-08C3A178E0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2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2823C-32A9-4BD0-8EA7-08C3A178E0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2823C-32A9-4BD0-8EA7-08C3A178E0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32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2823C-32A9-4BD0-8EA7-08C3A178E0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71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2823C-32A9-4BD0-8EA7-08C3A178E0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93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2823C-32A9-4BD0-8EA7-08C3A178E0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43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2823C-32A9-4BD0-8EA7-08C3A178E0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39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2823C-32A9-4BD0-8EA7-08C3A178E0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10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2823C-32A9-4BD0-8EA7-08C3A178E0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19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2823C-32A9-4BD0-8EA7-08C3A178E0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2823C-32A9-4BD0-8EA7-08C3A178E0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95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2823C-32A9-4BD0-8EA7-08C3A178E0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32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2823C-32A9-4BD0-8EA7-08C3A178E0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00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2823C-32A9-4BD0-8EA7-08C3A178E0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43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tr-T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dirty="0" smtClean="0"/>
              <a:t/>
            </a:r>
            <a:br>
              <a:rPr lang="tr-TR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2823C-32A9-4BD0-8EA7-08C3A178E0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50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2823C-32A9-4BD0-8EA7-08C3A178E0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20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2823C-32A9-4BD0-8EA7-08C3A178E0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62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2823C-32A9-4BD0-8EA7-08C3A178E0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72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2823C-32A9-4BD0-8EA7-08C3A178E0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88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2823C-32A9-4BD0-8EA7-08C3A178E0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45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2823C-32A9-4BD0-8EA7-08C3A178E0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5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C075-FF60-420B-97A0-A4ABEC1D019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DE05-2A74-4816-8E4B-C9DD3974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0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C075-FF60-420B-97A0-A4ABEC1D019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DE05-2A74-4816-8E4B-C9DD3974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C075-FF60-420B-97A0-A4ABEC1D019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DE05-2A74-4816-8E4B-C9DD3974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C075-FF60-420B-97A0-A4ABEC1D019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DE05-2A74-4816-8E4B-C9DD3974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3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C075-FF60-420B-97A0-A4ABEC1D019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DE05-2A74-4816-8E4B-C9DD3974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31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C075-FF60-420B-97A0-A4ABEC1D019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DE05-2A74-4816-8E4B-C9DD3974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0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C075-FF60-420B-97A0-A4ABEC1D019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DE05-2A74-4816-8E4B-C9DD397487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C075-FF60-420B-97A0-A4ABEC1D019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DE05-2A74-4816-8E4B-C9DD3974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2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C075-FF60-420B-97A0-A4ABEC1D019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DE05-2A74-4816-8E4B-C9DD3974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2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C075-FF60-420B-97A0-A4ABEC1D019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DE05-2A74-4816-8E4B-C9DD3974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4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15CC075-FF60-420B-97A0-A4ABEC1D019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DE05-2A74-4816-8E4B-C9DD3974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2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15CC075-FF60-420B-97A0-A4ABEC1D019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594DE05-2A74-4816-8E4B-C9DD397487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89698058,&quot;Placement&quot;:&quot;Footer&quot;}"/>
          <p:cNvSpPr txBox="1"/>
          <p:nvPr userDrawn="1"/>
        </p:nvSpPr>
        <p:spPr>
          <a:xfrm>
            <a:off x="0" y="6561475"/>
            <a:ext cx="1981607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srgbClr val="C0C0C0"/>
                </a:solidFill>
                <a:latin typeface="Calibri" panose="020F0502020204030204" pitchFamily="34" charset="0"/>
              </a:rPr>
              <a:t>HİZMETE ÖZEL - INTERNAL</a:t>
            </a:r>
            <a:endParaRPr lang="en-US" sz="1200">
              <a:solidFill>
                <a:srgbClr val="C0C0C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16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pto.gov/trademar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nline.turkpatent.gov.tr/trademark-search/pub/trademark_search?lang=t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Startup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BRANDING IN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044"/>
            <a:ext cx="9144000" cy="1098755"/>
          </a:xfrm>
        </p:spPr>
        <p:txBody>
          <a:bodyPr>
            <a:normAutofit/>
          </a:bodyPr>
          <a:lstStyle/>
          <a:p>
            <a:r>
              <a:rPr lang="tr-TR" sz="3200" dirty="0" smtClean="0"/>
              <a:t>PROCESSES IN SOFTWARE BRANDING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62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33" y="271518"/>
            <a:ext cx="7729728" cy="1188720"/>
          </a:xfrm>
        </p:spPr>
        <p:txBody>
          <a:bodyPr/>
          <a:lstStyle/>
          <a:p>
            <a:r>
              <a:rPr lang="tr-TR" dirty="0" err="1" smtClean="0"/>
              <a:t>Patents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323" y="1637071"/>
            <a:ext cx="9866671" cy="392597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patent grants an inventor the right to exclude others from making, using, importing or selling an invention in country. </a:t>
            </a: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Patents can prevent a competitor from making or selling software that utilizes technology covered by your patent. Software companies often use patents to block competitors or extract licensing or royalty fees.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335" y="4247536"/>
            <a:ext cx="5530645" cy="218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6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01015"/>
            <a:ext cx="7729728" cy="118872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Copyrights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1885" y="1651819"/>
            <a:ext cx="10279626" cy="392597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copyright grants the owner the exclusive right to reproduce the copyrighted work, prepare derivative works, distribute copies of the copyrighted work, and display the copyrighted work publicly. </a:t>
            </a: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Copyrights can prevent a competitor from replicating your software program, documentation and code. This includes the structure, sequence, organization and “look and feel” of a program. However, copyrights protect only the expression of an idea, not the idea itself. Copyrights do not protect program logic, algorithms, systems, methods, concepts, or output layouts.</a:t>
            </a:r>
          </a:p>
        </p:txBody>
      </p:sp>
    </p:spTree>
    <p:extLst>
      <p:ext uri="{BB962C8B-B14F-4D97-AF65-F5344CB8AC3E}">
        <p14:creationId xmlns:p14="http://schemas.microsoft.com/office/powerpoint/2010/main" val="279932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01015"/>
            <a:ext cx="7729728" cy="1188720"/>
          </a:xfrm>
        </p:spPr>
        <p:txBody>
          <a:bodyPr/>
          <a:lstStyle/>
          <a:p>
            <a:r>
              <a:rPr lang="en-US" dirty="0" smtClean="0"/>
              <a:t>Trademarks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1885" y="2403987"/>
            <a:ext cx="4218038" cy="3173807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trademark grants the owner the exclusive use of a word, name or symbol (mark) to describe a product and distinguish it from other products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23" y="1770874"/>
            <a:ext cx="6656798" cy="4440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2531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01015"/>
            <a:ext cx="7729728" cy="1188720"/>
          </a:xfrm>
        </p:spPr>
        <p:txBody>
          <a:bodyPr/>
          <a:lstStyle/>
          <a:p>
            <a:r>
              <a:rPr lang="en-US" dirty="0" smtClean="0"/>
              <a:t>Trademarks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29148" y="1991032"/>
            <a:ext cx="10456607" cy="395256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Trademarks can protect the name of a software company, its products and taglines, and prevent competitors from using similar names. Trademarks protect software brands, but not the software or code itself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www.uspto.gov/trademark</a:t>
            </a: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online.turkpatent.gov.tr/trademark-search/pub/trademark_search?lang=tr</a:t>
            </a: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80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01015"/>
            <a:ext cx="7729728" cy="996843"/>
          </a:xfrm>
        </p:spPr>
        <p:txBody>
          <a:bodyPr/>
          <a:lstStyle/>
          <a:p>
            <a:r>
              <a:rPr lang="tr-TR" dirty="0" smtClean="0"/>
              <a:t>PEAK GAMES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134" y="1563328"/>
            <a:ext cx="8718454" cy="45425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3836" y="2182455"/>
            <a:ext cx="2982298" cy="3348191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2016, Peak Games came up with a lawsuit filed against Hasbro, one of the world's leading gaming and toy manufacturers.</a:t>
            </a: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2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01015"/>
            <a:ext cx="7729728" cy="118872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 smtClean="0">
                <a:solidFill>
                  <a:srgbClr val="212121"/>
                </a:solidFill>
              </a:rPr>
              <a:t>B</a:t>
            </a:r>
            <a:r>
              <a:rPr lang="tr-TR" altLang="en-US" cap="none" dirty="0" smtClean="0">
                <a:solidFill>
                  <a:srgbClr val="212121"/>
                </a:solidFill>
              </a:rPr>
              <a:t>RANDING PROCESS STRATEGIES</a:t>
            </a:r>
            <a:endParaRPr lang="en-US" altLang="en-US" sz="2000" cap="none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29149" y="1681316"/>
            <a:ext cx="5029200" cy="4262284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i="1" u="sng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BRANDING CRITERIA</a:t>
            </a:r>
            <a:r>
              <a:rPr lang="en-US" altLang="en-US" sz="12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r-TR" altLang="en-US" sz="1200" i="1" u="sn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tr-TR" altLang="en-US" sz="1800" i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Senior management staff</a:t>
            </a: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spirit and effective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tr-TR" alt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tr-TR" alt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tr-TR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tr-TR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tr-TR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tr-TR" alt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</a:t>
            </a:r>
            <a:r>
              <a:rPr lang="tr-TR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tr-TR" alt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tr-TR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tr-TR" alt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tr-TR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Evaluation, </a:t>
            </a:r>
            <a:r>
              <a:rPr lang="tr-TR" alt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  <a:endParaRPr lang="tr-TR" alt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tr-TR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&amp; </a:t>
            </a:r>
            <a:r>
              <a:rPr lang="tr-TR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tr-TR" alt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</a:t>
            </a:r>
            <a:r>
              <a:rPr lang="tr-TR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tr-TR" alt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349" y="1868897"/>
            <a:ext cx="5858251" cy="38871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1928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01015"/>
            <a:ext cx="7729728" cy="118872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 smtClean="0">
                <a:solidFill>
                  <a:srgbClr val="212121"/>
                </a:solidFill>
              </a:rPr>
              <a:t>B</a:t>
            </a:r>
            <a:r>
              <a:rPr lang="tr-TR" altLang="en-US" cap="none" dirty="0" smtClean="0">
                <a:solidFill>
                  <a:srgbClr val="212121"/>
                </a:solidFill>
              </a:rPr>
              <a:t>RANDING PROCESS STRATEGIES</a:t>
            </a:r>
            <a:endParaRPr lang="en-US" altLang="en-US" sz="2000" cap="none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29149" y="1681316"/>
            <a:ext cx="10250128" cy="4262284"/>
          </a:xfrm>
        </p:spPr>
        <p:txBody>
          <a:bodyPr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altLang="en-US" sz="1800" i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i="1" u="sng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Senior </a:t>
            </a:r>
            <a:r>
              <a:rPr lang="tr-TR" altLang="en-US" sz="2400" i="1" u="sng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2400" i="1" u="sng" dirty="0" err="1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anagement</a:t>
            </a:r>
            <a:r>
              <a:rPr lang="en-US" altLang="en-US" sz="2400" i="1" u="sng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i="1" u="sng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400" i="1" u="sng" dirty="0" err="1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taff</a:t>
            </a:r>
            <a:r>
              <a:rPr lang="en-US" altLang="en-US" sz="2400" i="1" u="sng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r-TR" altLang="en-US" sz="2400" i="1" u="sng" dirty="0" smtClean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tr-TR" altLang="en-US" sz="22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should be a visionary senior management staff capable of producing products or services that are suitable for the target </a:t>
            </a:r>
            <a:r>
              <a:rPr lang="en-US" altLang="en-US" sz="2200" dirty="0" err="1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</a:t>
            </a:r>
            <a:r>
              <a:rPr lang="tr-TR" altLang="en-US" sz="2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</a:t>
            </a:r>
            <a:endParaRPr lang="en-US" altLang="en-US" sz="2400" i="1" u="sng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01015"/>
            <a:ext cx="7729728" cy="118872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 smtClean="0">
                <a:solidFill>
                  <a:srgbClr val="212121"/>
                </a:solidFill>
              </a:rPr>
              <a:t>B</a:t>
            </a:r>
            <a:r>
              <a:rPr lang="tr-TR" altLang="en-US" cap="none" dirty="0" smtClean="0">
                <a:solidFill>
                  <a:srgbClr val="212121"/>
                </a:solidFill>
              </a:rPr>
              <a:t>RANDING PROCESS STRATEGIES</a:t>
            </a:r>
            <a:endParaRPr lang="en-US" altLang="en-US" sz="2000" cap="none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29149" y="1681316"/>
            <a:ext cx="10250128" cy="4262284"/>
          </a:xfrm>
        </p:spPr>
        <p:txBody>
          <a:bodyPr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altLang="en-US" sz="1800" i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i="1" u="sng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tr-TR" altLang="en-US" sz="2400" i="1" u="sng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400" i="1" u="sng" dirty="0" err="1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pirit</a:t>
            </a:r>
            <a:r>
              <a:rPr lang="en-US" altLang="en-US" sz="2400" i="1" u="sng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i="1" u="sng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tr-TR" altLang="en-US" sz="2400" i="1" u="sng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400" i="1" u="sng" dirty="0" err="1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ffective</a:t>
            </a:r>
            <a:r>
              <a:rPr lang="en-US" altLang="en-US" sz="2400" i="1" u="sng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i="1" u="sng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2400" i="1" u="sng" dirty="0" err="1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ommunication</a:t>
            </a:r>
            <a:endParaRPr lang="tr-TR" altLang="en-US" sz="2400" i="1" u="sng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tr-TR" altLang="en-US" sz="22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well-motivated employees can create a brand</a:t>
            </a:r>
            <a:r>
              <a:rPr lang="en-US" altLang="en-US" sz="2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tr-TR" altLang="en-US" sz="2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n-US" altLang="en-US" sz="2200" dirty="0" err="1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areer</a:t>
            </a:r>
            <a:r>
              <a:rPr lang="en-US" altLang="en-US" sz="2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planning, performance evaluation, etc. The teams that meet the criteria must be successful</a:t>
            </a:r>
            <a:r>
              <a:rPr lang="en-US" altLang="en-US" sz="2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altLang="en-US" sz="2200" dirty="0" smtClean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altLang="en-US" sz="2200" i="1" u="sng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 i="1" u="sng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4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01015"/>
            <a:ext cx="7729728" cy="118872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 smtClean="0">
                <a:solidFill>
                  <a:srgbClr val="212121"/>
                </a:solidFill>
              </a:rPr>
              <a:t>B</a:t>
            </a:r>
            <a:r>
              <a:rPr lang="tr-TR" altLang="en-US" cap="none" dirty="0" smtClean="0">
                <a:solidFill>
                  <a:srgbClr val="212121"/>
                </a:solidFill>
              </a:rPr>
              <a:t>RANDING PROCESS STRATEGIES</a:t>
            </a:r>
            <a:endParaRPr lang="en-US" altLang="en-US" sz="2000" cap="none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29149" y="1681316"/>
            <a:ext cx="10250128" cy="4262284"/>
          </a:xfrm>
        </p:spPr>
        <p:txBody>
          <a:bodyPr>
            <a:normAutofit/>
          </a:bodyPr>
          <a:lstStyle/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altLang="en-US" sz="1800" i="1" u="sn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tr-TR" altLang="en-US" sz="2400" i="1" u="sng" dirty="0" err="1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tr-TR" altLang="en-US" sz="2400" i="1" u="sng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i="1" u="sng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tr-TR" altLang="en-US" sz="2400" i="1" u="sng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roduct </a:t>
            </a:r>
            <a:r>
              <a:rPr lang="tr-TR" altLang="en-US" sz="2400" i="1" u="sng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tr-TR" altLang="en-US" sz="2400" i="1" u="sng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i="1" u="sng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tr-TR" altLang="en-US" sz="2400" i="1" u="sng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 i="1" u="sng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Producing the service adopted by the target audience is indispensable for branding.</a:t>
            </a:r>
          </a:p>
        </p:txBody>
      </p:sp>
    </p:spTree>
    <p:extLst>
      <p:ext uri="{BB962C8B-B14F-4D97-AF65-F5344CB8AC3E}">
        <p14:creationId xmlns:p14="http://schemas.microsoft.com/office/powerpoint/2010/main" val="3663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01015"/>
            <a:ext cx="7729728" cy="118872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 smtClean="0">
                <a:solidFill>
                  <a:srgbClr val="212121"/>
                </a:solidFill>
              </a:rPr>
              <a:t>B</a:t>
            </a:r>
            <a:r>
              <a:rPr lang="tr-TR" altLang="en-US" cap="none" dirty="0" smtClean="0">
                <a:solidFill>
                  <a:srgbClr val="212121"/>
                </a:solidFill>
              </a:rPr>
              <a:t>RANDING PROCESS STRATEGIES</a:t>
            </a:r>
            <a:endParaRPr lang="en-US" altLang="en-US" sz="2000" cap="none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29150" y="1681316"/>
            <a:ext cx="5515896" cy="4262284"/>
          </a:xfrm>
        </p:spPr>
        <p:txBody>
          <a:bodyPr>
            <a:normAutofit/>
          </a:bodyPr>
          <a:lstStyle/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altLang="en-US" sz="1800" i="1" u="sn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tr-TR" altLang="en-US" sz="2400" i="1" u="sng" dirty="0" err="1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</a:t>
            </a:r>
            <a:r>
              <a:rPr lang="tr-TR" altLang="en-US" sz="2400" i="1" u="sng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i="1" u="sng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pPr marL="457200"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altLang="en-US" sz="2400" i="1" u="sng" dirty="0" smtClean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en-US" sz="2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very important to create a brand name that is suitable to the target audience and has memorable characteristics.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433" y="1939413"/>
            <a:ext cx="5111107" cy="37460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03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115" y="229828"/>
            <a:ext cx="7729728" cy="486697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What</a:t>
            </a:r>
            <a:r>
              <a:rPr lang="tr-TR" dirty="0" smtClean="0"/>
              <a:t> ıs </a:t>
            </a:r>
            <a:r>
              <a:rPr lang="tr-TR" dirty="0" err="1" smtClean="0"/>
              <a:t>startup</a:t>
            </a:r>
            <a:r>
              <a:rPr lang="tr-TR" dirty="0" smtClean="0"/>
              <a:t> 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60863" y="5575737"/>
            <a:ext cx="2030781" cy="884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endParaRPr lang="en-US" altLang="en-US" sz="22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81" y="977489"/>
            <a:ext cx="8381796" cy="55905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4492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01015"/>
            <a:ext cx="7729728" cy="118872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 smtClean="0">
                <a:solidFill>
                  <a:srgbClr val="212121"/>
                </a:solidFill>
              </a:rPr>
              <a:t>B</a:t>
            </a:r>
            <a:r>
              <a:rPr lang="tr-TR" altLang="en-US" cap="none" dirty="0" smtClean="0">
                <a:solidFill>
                  <a:srgbClr val="212121"/>
                </a:solidFill>
              </a:rPr>
              <a:t>RANDING PROCESS STRATEGIES</a:t>
            </a:r>
            <a:endParaRPr lang="en-US" altLang="en-US" sz="2000" cap="none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29149" y="1784554"/>
            <a:ext cx="9955161" cy="4159045"/>
          </a:xfrm>
        </p:spPr>
        <p:txBody>
          <a:bodyPr>
            <a:normAutofit/>
          </a:bodyPr>
          <a:lstStyle/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altLang="en-US" sz="1800" i="1" u="sn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tr-TR" altLang="en-US" sz="2400" i="1" u="sng" dirty="0" err="1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tr-TR" altLang="en-US" sz="2400" i="1" u="sng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i="1" u="sng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altLang="en-US" sz="2400" i="1" u="sng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400" i="1" u="sng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tr-TR" altLang="en-US" sz="2400" i="1" u="sng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quality of products and services, successful advertising and promotion work cannot be a success unless there is a good sales marketing management, strategy and team.</a:t>
            </a:r>
            <a:endParaRPr lang="en-US" altLang="en-US" sz="22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1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01015"/>
            <a:ext cx="7729728" cy="118872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 smtClean="0">
                <a:solidFill>
                  <a:srgbClr val="212121"/>
                </a:solidFill>
              </a:rPr>
              <a:t>B</a:t>
            </a:r>
            <a:r>
              <a:rPr lang="tr-TR" altLang="en-US" cap="none" dirty="0" smtClean="0">
                <a:solidFill>
                  <a:srgbClr val="212121"/>
                </a:solidFill>
              </a:rPr>
              <a:t>RANDING PROCESS STRATEGIES</a:t>
            </a:r>
            <a:endParaRPr lang="en-US" altLang="en-US" sz="2000" cap="none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29149" y="1784554"/>
            <a:ext cx="9955161" cy="4159045"/>
          </a:xfrm>
        </p:spPr>
        <p:txBody>
          <a:bodyPr>
            <a:normAutofit/>
          </a:bodyPr>
          <a:lstStyle/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altLang="en-US" sz="1800" i="1" u="sn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tr-TR" altLang="en-US" sz="2400" i="1" u="sng" dirty="0" err="1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tr-TR" altLang="en-US" sz="2400" i="1" u="sng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Evaluation, </a:t>
            </a:r>
            <a:r>
              <a:rPr lang="tr-TR" altLang="en-US" sz="2400" i="1" u="sng" dirty="0" err="1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  <a:endParaRPr lang="tr-TR" altLang="en-US" sz="2400" i="1" u="sng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22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product, service, target audience, customer must be researched, measured and evaluated.</a:t>
            </a:r>
            <a:endParaRPr lang="en-US" altLang="en-US" sz="22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82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01015"/>
            <a:ext cx="7729728" cy="118872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 smtClean="0">
                <a:solidFill>
                  <a:srgbClr val="212121"/>
                </a:solidFill>
              </a:rPr>
              <a:t>B</a:t>
            </a:r>
            <a:r>
              <a:rPr lang="tr-TR" altLang="en-US" cap="none" dirty="0" smtClean="0">
                <a:solidFill>
                  <a:srgbClr val="212121"/>
                </a:solidFill>
              </a:rPr>
              <a:t>RANDING PROCESS STRATEGIES</a:t>
            </a:r>
            <a:endParaRPr lang="en-US" altLang="en-US" sz="2000" cap="none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29149" y="1784554"/>
            <a:ext cx="9955161" cy="4159045"/>
          </a:xfrm>
        </p:spPr>
        <p:txBody>
          <a:bodyPr>
            <a:normAutofit/>
          </a:bodyPr>
          <a:lstStyle/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altLang="en-US" sz="1800" i="1" u="sn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tr-TR" altLang="en-US" sz="2400" i="1" u="sng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&amp; D</a:t>
            </a:r>
          </a:p>
          <a:p>
            <a:pPr marL="457200"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22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and development department should continuously produce innovative and quality products or services.</a:t>
            </a:r>
            <a:endParaRPr lang="en-US" altLang="en-US" sz="22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08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01015"/>
            <a:ext cx="7729728" cy="118872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 smtClean="0">
                <a:solidFill>
                  <a:srgbClr val="212121"/>
                </a:solidFill>
              </a:rPr>
              <a:t>B</a:t>
            </a:r>
            <a:r>
              <a:rPr lang="tr-TR" altLang="en-US" cap="none" dirty="0" smtClean="0">
                <a:solidFill>
                  <a:srgbClr val="212121"/>
                </a:solidFill>
              </a:rPr>
              <a:t>RANDING PROCESS STRATEGIES</a:t>
            </a:r>
            <a:endParaRPr lang="en-US" altLang="en-US" sz="2000" cap="none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29149" y="1784554"/>
            <a:ext cx="9955161" cy="4159045"/>
          </a:xfrm>
        </p:spPr>
        <p:txBody>
          <a:bodyPr>
            <a:normAutofit/>
          </a:bodyPr>
          <a:lstStyle/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altLang="en-US" sz="2400" i="1" u="sng" dirty="0" smtClean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tr-TR" altLang="en-US" sz="2400" i="1" u="sng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</a:t>
            </a:r>
            <a:r>
              <a:rPr lang="tr-TR" altLang="en-US" sz="2400" i="1" u="sng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tr-TR" altLang="en-US" sz="2400" i="1" u="sng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mage</a:t>
            </a:r>
            <a:endParaRPr lang="tr-TR" altLang="en-US" sz="2400" i="1" u="sng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000" dirty="0">
              <a:solidFill>
                <a:srgbClr val="212121"/>
              </a:solidFill>
              <a:latin typeface="inherit"/>
            </a:endParaRPr>
          </a:p>
          <a:p>
            <a:pPr marL="457200"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212121"/>
                </a:solidFill>
                <a:latin typeface="inherit"/>
              </a:rPr>
              <a:t>Brand image is the whole of the elements that add value and value to the brand. Consumers evaluate products, services and brands according to the image they create.</a:t>
            </a:r>
            <a:endParaRPr lang="en-US" altLang="en-US" sz="22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38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9960863" y="5575737"/>
            <a:ext cx="2030781" cy="884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endParaRPr lang="en-US" altLang="en-US" sz="22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43" y="-32629"/>
            <a:ext cx="8082643" cy="67334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5326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5" y="191728"/>
            <a:ext cx="7729728" cy="486697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How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succed</a:t>
            </a:r>
            <a:r>
              <a:rPr lang="tr-TR" dirty="0" smtClean="0"/>
              <a:t> </a:t>
            </a:r>
            <a:r>
              <a:rPr lang="tr-TR" dirty="0" err="1" smtClean="0"/>
              <a:t>ın</a:t>
            </a:r>
            <a:r>
              <a:rPr lang="tr-TR" dirty="0" smtClean="0"/>
              <a:t> a </a:t>
            </a:r>
            <a:r>
              <a:rPr lang="tr-TR" dirty="0" err="1" smtClean="0"/>
              <a:t>startup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60863" y="5575737"/>
            <a:ext cx="2030781" cy="884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endParaRPr lang="en-US" altLang="en-US" sz="22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986" y="832757"/>
            <a:ext cx="5789588" cy="5789588"/>
          </a:xfrm>
        </p:spPr>
      </p:pic>
    </p:spTree>
    <p:extLst>
      <p:ext uri="{BB962C8B-B14F-4D97-AF65-F5344CB8AC3E}">
        <p14:creationId xmlns:p14="http://schemas.microsoft.com/office/powerpoint/2010/main" val="40196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9960863" y="5575737"/>
            <a:ext cx="2030781" cy="884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endParaRPr lang="en-US" altLang="en-US" sz="22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36" y="0"/>
            <a:ext cx="7932142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1538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9960863" y="5575737"/>
            <a:ext cx="2030781" cy="884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endParaRPr lang="en-US" altLang="en-US" sz="22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788" y="353962"/>
            <a:ext cx="9279666" cy="61066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247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4259"/>
            <a:ext cx="10515600" cy="1030596"/>
          </a:xfrm>
        </p:spPr>
        <p:txBody>
          <a:bodyPr/>
          <a:lstStyle/>
          <a:p>
            <a:pPr algn="ctr"/>
            <a:r>
              <a:rPr lang="tr-TR" dirty="0" smtClean="0"/>
              <a:t> </a:t>
            </a:r>
            <a:r>
              <a:rPr lang="en-US" b="1" dirty="0"/>
              <a:t>What is </a:t>
            </a:r>
            <a:r>
              <a:rPr lang="tr-TR" b="1" dirty="0" smtClean="0"/>
              <a:t>a </a:t>
            </a:r>
            <a:r>
              <a:rPr lang="tr-TR" b="1" dirty="0" err="1" smtClean="0"/>
              <a:t>Brand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65" y="1814052"/>
            <a:ext cx="5619135" cy="454250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brand is a product, service, or concept that is publicly distinguished from other products, services, or concepts so that it can be easily communicated and usually marketed. </a:t>
            </a: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brand name is the name of the distinctive product, service, or concept. Branding is the process of creating and disseminating the brand name. </a:t>
            </a: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Branding can be applied to the entire corporate identity as well as to individual product and service names.</a:t>
            </a: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68" y="1460090"/>
            <a:ext cx="6243036" cy="47812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213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047" y="503013"/>
            <a:ext cx="8559766" cy="1173819"/>
          </a:xfrm>
        </p:spPr>
        <p:txBody>
          <a:bodyPr/>
          <a:lstStyle/>
          <a:p>
            <a:r>
              <a:rPr lang="en-US" dirty="0"/>
              <a:t>Types of brands in our 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1098" y="2219673"/>
            <a:ext cx="3937819" cy="3748995"/>
          </a:xfrm>
        </p:spPr>
        <p:txBody>
          <a:bodyPr>
            <a:normAutofit/>
          </a:bodyPr>
          <a:lstStyle/>
          <a:p>
            <a:r>
              <a:rPr lang="tr-T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</a:t>
            </a:r>
            <a:r>
              <a:rPr lang="tr-TR" sz="2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</a:t>
            </a:r>
            <a:r>
              <a:rPr lang="tr-T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Co-Branding</a:t>
            </a:r>
            <a:r>
              <a:rPr lang="tr-T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tr-TR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Warranty</a:t>
            </a:r>
            <a:r>
              <a:rPr lang="tr-T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r-TR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ervice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rands</a:t>
            </a:r>
            <a:endParaRPr lang="tr-TR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Trademark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768" y="2031611"/>
            <a:ext cx="1813906" cy="1316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851" y="1935787"/>
            <a:ext cx="1926991" cy="13695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434" y="3704739"/>
            <a:ext cx="1926991" cy="16051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425" y="3522283"/>
            <a:ext cx="2318980" cy="17392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242" y="3916645"/>
            <a:ext cx="2169798" cy="8807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5" y="5435495"/>
            <a:ext cx="1797139" cy="89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5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48499"/>
            <a:ext cx="7729728" cy="1188720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>
                <a:solidFill>
                  <a:srgbClr val="212121"/>
                </a:solidFill>
                <a:latin typeface="inherit"/>
              </a:rPr>
              <a:t>HOW IS THE SOFTWARE PROTECTED</a:t>
            </a:r>
            <a:r>
              <a:rPr lang="en-US" altLang="en-US" cap="none" dirty="0" smtClean="0">
                <a:solidFill>
                  <a:srgbClr val="212121"/>
                </a:solidFill>
                <a:latin typeface="inherit"/>
              </a:rPr>
              <a:t>?</a:t>
            </a:r>
            <a:endParaRPr lang="en-US" altLang="en-US" sz="2000" cap="none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129" y="1932039"/>
            <a:ext cx="10559844" cy="4498258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Patents</a:t>
            </a: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How Patents Protect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How to Obtain a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Patent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>
              <a:buNone/>
            </a:pPr>
            <a:endParaRPr lang="tr-T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Copyrights</a:t>
            </a: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How Copyrights Protect Software</a:t>
            </a: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How to Obtain a Copyright</a:t>
            </a:r>
          </a:p>
          <a:p>
            <a:pPr lvl="1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Trademarks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How Trademarks Protect Software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How to Obtain a Trademark</a:t>
            </a:r>
          </a:p>
          <a:p>
            <a:pPr marL="228600" lvl="1" indent="0">
              <a:buNone/>
            </a:pPr>
            <a:endParaRPr lang="tr-T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345" y="2094271"/>
            <a:ext cx="4336026" cy="433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3206</TotalTime>
  <Words>614</Words>
  <Application>Microsoft Office PowerPoint</Application>
  <PresentationFormat>Widescreen</PresentationFormat>
  <Paragraphs>127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Gill Sans MT</vt:lpstr>
      <vt:lpstr>inherit</vt:lpstr>
      <vt:lpstr>Parcel</vt:lpstr>
      <vt:lpstr>Startup and BRANDING IN SOFTWARE</vt:lpstr>
      <vt:lpstr>What ıs startup ?</vt:lpstr>
      <vt:lpstr>PowerPoint Presentation</vt:lpstr>
      <vt:lpstr>How to succed ın a startup</vt:lpstr>
      <vt:lpstr>PowerPoint Presentation</vt:lpstr>
      <vt:lpstr>PowerPoint Presentation</vt:lpstr>
      <vt:lpstr> What is a Brand?</vt:lpstr>
      <vt:lpstr>Types of brands in our country</vt:lpstr>
      <vt:lpstr>HOW IS THE SOFTWARE PROTECTED?</vt:lpstr>
      <vt:lpstr>Patents</vt:lpstr>
      <vt:lpstr>Copyrights</vt:lpstr>
      <vt:lpstr>Trademarks</vt:lpstr>
      <vt:lpstr>Trademarks</vt:lpstr>
      <vt:lpstr>PEAK GAMES</vt:lpstr>
      <vt:lpstr>BRANDING PROCESS STRATEGIES</vt:lpstr>
      <vt:lpstr>BRANDING PROCESS STRATEGIES</vt:lpstr>
      <vt:lpstr>BRANDING PROCESS STRATEGIES</vt:lpstr>
      <vt:lpstr>BRANDING PROCESS STRATEGIES</vt:lpstr>
      <vt:lpstr>BRANDING PROCESS STRATEGIES</vt:lpstr>
      <vt:lpstr>BRANDING PROCESS STRATEGIES</vt:lpstr>
      <vt:lpstr>BRANDING PROCESS STRATEGIES</vt:lpstr>
      <vt:lpstr>BRANDING PROCESS STRATEGIES</vt:lpstr>
      <vt:lpstr>BRANDING PROCESS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OF SOFTWARE</dc:title>
  <dc:creator>Hafize Ruveyda SEVINDIK</dc:creator>
  <cp:lastModifiedBy>Hafize Ruveyda SEVINDIK</cp:lastModifiedBy>
  <cp:revision>61</cp:revision>
  <dcterms:created xsi:type="dcterms:W3CDTF">2019-03-20T18:12:03Z</dcterms:created>
  <dcterms:modified xsi:type="dcterms:W3CDTF">2019-05-09T12:15:18Z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957c601-160c-48b4-a630-e7f4bf88ff88_Enabled">
    <vt:lpwstr>True</vt:lpwstr>
  </property>
  <property fmtid="{D5CDD505-2E9C-101B-9397-08002B2CF9AE}" pid="3" name="MSIP_Label_2957c601-160c-48b4-a630-e7f4bf88ff88_SiteId">
    <vt:lpwstr>643edff9-8f55-4375-833b-8eefc2fbc606</vt:lpwstr>
  </property>
  <property fmtid="{D5CDD505-2E9C-101B-9397-08002B2CF9AE}" pid="4" name="MSIP_Label_2957c601-160c-48b4-a630-e7f4bf88ff88_Owner">
    <vt:lpwstr>ruveydas@netas.com.tr</vt:lpwstr>
  </property>
  <property fmtid="{D5CDD505-2E9C-101B-9397-08002B2CF9AE}" pid="5" name="MSIP_Label_2957c601-160c-48b4-a630-e7f4bf88ff88_SetDate">
    <vt:lpwstr>2019-03-21T07:56:43.0522980Z</vt:lpwstr>
  </property>
  <property fmtid="{D5CDD505-2E9C-101B-9397-08002B2CF9AE}" pid="6" name="MSIP_Label_2957c601-160c-48b4-a630-e7f4bf88ff88_Name">
    <vt:lpwstr>Hizmete Özel - Internal</vt:lpwstr>
  </property>
  <property fmtid="{D5CDD505-2E9C-101B-9397-08002B2CF9AE}" pid="7" name="MSIP_Label_2957c601-160c-48b4-a630-e7f4bf88ff88_Application">
    <vt:lpwstr>Microsoft Azure Information Protection</vt:lpwstr>
  </property>
  <property fmtid="{D5CDD505-2E9C-101B-9397-08002B2CF9AE}" pid="8" name="MSIP_Label_2957c601-160c-48b4-a630-e7f4bf88ff88_Extended_MSFT_Method">
    <vt:lpwstr>Automatic</vt:lpwstr>
  </property>
  <property fmtid="{D5CDD505-2E9C-101B-9397-08002B2CF9AE}" pid="9" name="Sensitivity">
    <vt:lpwstr>Hizmete Özel - Internal</vt:lpwstr>
  </property>
</Properties>
</file>