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5"/>
  </p:notesMasterIdLst>
  <p:sldIdLst>
    <p:sldId id="260" r:id="rId2"/>
    <p:sldId id="393" r:id="rId3"/>
    <p:sldId id="334" r:id="rId4"/>
    <p:sldId id="333" r:id="rId5"/>
    <p:sldId id="264" r:id="rId6"/>
    <p:sldId id="394" r:id="rId7"/>
    <p:sldId id="396" r:id="rId8"/>
    <p:sldId id="335" r:id="rId9"/>
    <p:sldId id="457" r:id="rId10"/>
    <p:sldId id="401" r:id="rId11"/>
    <p:sldId id="268" r:id="rId12"/>
    <p:sldId id="403" r:id="rId13"/>
    <p:sldId id="404" r:id="rId14"/>
    <p:sldId id="336" r:id="rId15"/>
    <p:sldId id="337" r:id="rId16"/>
    <p:sldId id="338" r:id="rId17"/>
    <p:sldId id="339" r:id="rId18"/>
    <p:sldId id="270" r:id="rId19"/>
    <p:sldId id="406" r:id="rId20"/>
    <p:sldId id="407" r:id="rId21"/>
    <p:sldId id="397" r:id="rId22"/>
    <p:sldId id="343" r:id="rId23"/>
    <p:sldId id="409" r:id="rId24"/>
    <p:sldId id="344" r:id="rId25"/>
    <p:sldId id="345" r:id="rId26"/>
    <p:sldId id="346" r:id="rId27"/>
    <p:sldId id="399" r:id="rId28"/>
    <p:sldId id="347" r:id="rId29"/>
    <p:sldId id="348" r:id="rId30"/>
    <p:sldId id="421" r:id="rId31"/>
    <p:sldId id="422" r:id="rId32"/>
    <p:sldId id="349" r:id="rId33"/>
    <p:sldId id="400" r:id="rId34"/>
    <p:sldId id="350" r:id="rId35"/>
    <p:sldId id="351" r:id="rId36"/>
    <p:sldId id="352" r:id="rId37"/>
    <p:sldId id="413" r:id="rId38"/>
    <p:sldId id="353" r:id="rId39"/>
    <p:sldId id="354" r:id="rId40"/>
    <p:sldId id="414" r:id="rId41"/>
    <p:sldId id="415" r:id="rId42"/>
    <p:sldId id="416" r:id="rId43"/>
    <p:sldId id="355" r:id="rId44"/>
    <p:sldId id="356" r:id="rId45"/>
    <p:sldId id="357" r:id="rId46"/>
    <p:sldId id="440" r:id="rId47"/>
    <p:sldId id="441" r:id="rId48"/>
    <p:sldId id="358" r:id="rId49"/>
    <p:sldId id="359" r:id="rId50"/>
    <p:sldId id="360" r:id="rId51"/>
    <p:sldId id="417" r:id="rId52"/>
    <p:sldId id="361" r:id="rId53"/>
    <p:sldId id="362" r:id="rId54"/>
    <p:sldId id="363" r:id="rId55"/>
    <p:sldId id="364" r:id="rId56"/>
    <p:sldId id="442" r:id="rId57"/>
    <p:sldId id="443" r:id="rId58"/>
    <p:sldId id="418" r:id="rId59"/>
    <p:sldId id="419" r:id="rId60"/>
    <p:sldId id="368" r:id="rId61"/>
    <p:sldId id="454" r:id="rId62"/>
    <p:sldId id="455" r:id="rId63"/>
    <p:sldId id="456"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58" r:id="rId94"/>
    <p:sldId id="459" r:id="rId95"/>
    <p:sldId id="444" r:id="rId96"/>
    <p:sldId id="445" r:id="rId97"/>
    <p:sldId id="446" r:id="rId98"/>
    <p:sldId id="447" r:id="rId99"/>
    <p:sldId id="448" r:id="rId100"/>
    <p:sldId id="449" r:id="rId101"/>
    <p:sldId id="450" r:id="rId102"/>
    <p:sldId id="451" r:id="rId103"/>
    <p:sldId id="452" r:id="rId104"/>
    <p:sldId id="453" r:id="rId105"/>
    <p:sldId id="460" r:id="rId106"/>
    <p:sldId id="383" r:id="rId107"/>
    <p:sldId id="384" r:id="rId108"/>
    <p:sldId id="385" r:id="rId109"/>
    <p:sldId id="386" r:id="rId110"/>
    <p:sldId id="387" r:id="rId111"/>
    <p:sldId id="388" r:id="rId112"/>
    <p:sldId id="389" r:id="rId113"/>
    <p:sldId id="390" r:id="rId114"/>
    <p:sldId id="398" r:id="rId115"/>
    <p:sldId id="309" r:id="rId116"/>
    <p:sldId id="310" r:id="rId117"/>
    <p:sldId id="311" r:id="rId118"/>
    <p:sldId id="312" r:id="rId119"/>
    <p:sldId id="313" r:id="rId120"/>
    <p:sldId id="314" r:id="rId121"/>
    <p:sldId id="315" r:id="rId122"/>
    <p:sldId id="420" r:id="rId123"/>
    <p:sldId id="461" r:id="rId1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3" autoAdjust="0"/>
  </p:normalViewPr>
  <p:slideViewPr>
    <p:cSldViewPr>
      <p:cViewPr varScale="1">
        <p:scale>
          <a:sx n="65" d="100"/>
          <a:sy n="65" d="100"/>
        </p:scale>
        <p:origin x="616" y="40"/>
      </p:cViewPr>
      <p:guideLst>
        <p:guide orient="horz" pos="2160"/>
        <p:guide pos="2880"/>
      </p:guideLst>
    </p:cSldViewPr>
  </p:slideViewPr>
  <p:outlineViewPr>
    <p:cViewPr>
      <p:scale>
        <a:sx n="33" d="100"/>
        <a:sy n="33" d="100"/>
      </p:scale>
      <p:origin x="0" y="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FEE46-B2DE-4A34-8243-B3AF20BA81FB}" type="datetimeFigureOut">
              <a:rPr lang="tr-TR" smtClean="0"/>
              <a:pPr/>
              <a:t>10.10.2019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86A70-2345-49CA-851A-429BB9AA44EA}"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827E0-82B5-41D6-B511-256BF0D9AAC2}"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5800"/>
            <a:ext cx="4572000" cy="3429000"/>
          </a:xfrm>
          <a:ln/>
        </p:spPr>
      </p:sp>
      <p:sp>
        <p:nvSpPr>
          <p:cNvPr id="37891"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7525-39A4-4CB7-8901-7AC98A4733B0}" type="slidenum">
              <a:rPr lang="en-US"/>
              <a:pPr/>
              <a:t>31</a:t>
            </a:fld>
            <a:endParaRPr lang="en-US"/>
          </a:p>
        </p:txBody>
      </p:sp>
      <p:sp>
        <p:nvSpPr>
          <p:cNvPr id="142338" name="Rectangle 1026"/>
          <p:cNvSpPr>
            <a:spLocks noGrp="1" noRot="1" noChangeAspect="1" noChangeArrowheads="1" noTextEdit="1"/>
          </p:cNvSpPr>
          <p:nvPr>
            <p:ph type="sldImg"/>
          </p:nvPr>
        </p:nvSpPr>
        <p:spPr>
          <a:ln/>
        </p:spPr>
      </p:sp>
      <p:sp>
        <p:nvSpPr>
          <p:cNvPr id="142339" name="Rectangle 1027"/>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92AA0D-B063-434C-B789-9A1C1540AA07}" type="slidenum">
              <a:rPr lang="en-US" altLang="en-US"/>
              <a:pPr/>
              <a:t>93</a:t>
            </a:fld>
            <a:endParaRPr lang="en-US" altLang="en-US"/>
          </a:p>
        </p:txBody>
      </p:sp>
      <p:sp>
        <p:nvSpPr>
          <p:cNvPr id="911362" name="Rectangle 2"/>
          <p:cNvSpPr>
            <a:spLocks noGrp="1" noRot="1" noChangeAspect="1" noChangeArrowheads="1" noTextEdit="1"/>
          </p:cNvSpPr>
          <p:nvPr>
            <p:ph type="sldImg"/>
          </p:nvPr>
        </p:nvSpPr>
        <p:spPr>
          <a:xfrm>
            <a:off x="1144588" y="685800"/>
            <a:ext cx="4568825" cy="3427413"/>
          </a:xfrm>
          <a:ln/>
        </p:spPr>
      </p:sp>
      <p:sp>
        <p:nvSpPr>
          <p:cNvPr id="911363" name="Rectangle 3"/>
          <p:cNvSpPr>
            <a:spLocks noGrp="1" noChangeArrowheads="1"/>
          </p:cNvSpPr>
          <p:nvPr>
            <p:ph type="body" idx="1"/>
          </p:nvPr>
        </p:nvSpPr>
        <p:spPr>
          <a:xfrm>
            <a:off x="913805" y="4340679"/>
            <a:ext cx="5030391" cy="4116916"/>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xfrm>
            <a:off x="914183" y="4342450"/>
            <a:ext cx="5029635" cy="4115824"/>
          </a:xfrm>
          <a:noFill/>
          <a:ln w="9525"/>
        </p:spPr>
        <p:txBody>
          <a:bodyPr/>
          <a:lstStyle/>
          <a:p>
            <a:endParaRPr lang="en-US" dirty="0" smtClean="0">
              <a:latin typeface="Arial" pitchFamily="34" charset="0"/>
              <a:cs typeface="Cordia N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DD08F9A-0BBC-445D-B653-CEE471218E01}" type="datetime1">
              <a:rPr lang="tr-TR" smtClean="0"/>
              <a:pPr/>
              <a:t>10.10.2019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53B3B30-6DCF-4AC1-93C0-BA77F55A9E0E}" type="datetime1">
              <a:rPr lang="tr-TR" smtClean="0"/>
              <a:pPr/>
              <a:t>10.10.2019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2DF535C-728F-4A13-89EC-F924713BDA5D}" type="datetime1">
              <a:rPr lang="tr-TR" smtClean="0"/>
              <a:pPr/>
              <a:t>10.10.2019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F13926C-E685-493E-B96E-A50906258FDE}" type="datetime1">
              <a:rPr lang="tr-TR" smtClean="0"/>
              <a:pPr/>
              <a:t>10.10.2019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chemeClr val="tx1"/>
                </a:solidFill>
              </a:defRPr>
            </a:lvl1p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40D0696-F671-4984-A2BE-EA21D3256554}" type="datetime1">
              <a:rPr lang="tr-TR" smtClean="0"/>
              <a:pPr/>
              <a:t>10.10.2019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93D7D927-AE4C-4F0D-BCF6-4DEBFE94B4D6}" type="datetime1">
              <a:rPr lang="tr-TR" smtClean="0"/>
              <a:pPr/>
              <a:t>10.10.2019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F0B2EEA-82FA-4388-9A3F-F401CD48402D}" type="datetime1">
              <a:rPr lang="tr-TR" smtClean="0"/>
              <a:pPr/>
              <a:t>10.10.2019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EF282AF-8CE6-4AF2-8D19-7BB10CE9F4E8}" type="datetime1">
              <a:rPr lang="tr-TR" smtClean="0"/>
              <a:pPr/>
              <a:t>10.10.2019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387C0A-B693-476A-88C9-C0C473EC7C3B}" type="datetime1">
              <a:rPr lang="tr-TR" smtClean="0"/>
              <a:pPr/>
              <a:t>10.10.2019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EB687A6-4B40-4C7E-88EA-819E5B108CB8}" type="datetime1">
              <a:rPr lang="tr-TR" smtClean="0"/>
              <a:pPr/>
              <a:t>10.10.2019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07FCC1F1-B21C-4444-A0C1-3A4ADF7429CD}" type="datetime1">
              <a:rPr lang="tr-TR" smtClean="0"/>
              <a:pPr/>
              <a:t>10.10.2019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0000"/>
                <a:satMod val="300000"/>
              </a:schemeClr>
            </a:gs>
            <a:gs pos="100000">
              <a:schemeClr val="bg2">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BA904-5D8B-4DBE-9A1F-9461A07F1423}" type="datetime1">
              <a:rPr lang="tr-TR" smtClean="0"/>
              <a:pPr/>
              <a:t>10.10.2019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5.bin"/><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iobe.com/index.php/content/paperinfo/tpci/index.html" TargetMode="External"/><Relationship Id="rId2" Type="http://schemas.openxmlformats.org/officeDocument/2006/relationships/hyperlink" Target="http://en.wikipedia.org/wiki/Alphabetical_list_of_programming_languages" TargetMode="External"/><Relationship Id="rId1" Type="http://schemas.openxmlformats.org/officeDocument/2006/relationships/slideLayout" Target="../slideLayouts/slideLayout2.xml"/><Relationship Id="rId4" Type="http://schemas.openxmlformats.org/officeDocument/2006/relationships/hyperlink" Target="http://en.wikipedia.org/wiki/Hello_world_program_examples"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notesSlide" Target="../notesSlides/notesSlide5.xml"/><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slideLayout" Target="../slideLayouts/slideLayout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94.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16" Type="http://schemas.openxmlformats.org/officeDocument/2006/relationships/tags" Target="../tags/tag7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tags" Target="../tags/tag96.xml"/><Relationship Id="rId45" Type="http://schemas.openxmlformats.org/officeDocument/2006/relationships/tags" Target="../tags/tag101.xml"/><Relationship Id="rId53" Type="http://schemas.openxmlformats.org/officeDocument/2006/relationships/tags" Target="../tags/tag109.xml"/><Relationship Id="rId58" Type="http://schemas.openxmlformats.org/officeDocument/2006/relationships/tags" Target="../tags/tag114.xml"/><Relationship Id="rId66" Type="http://schemas.openxmlformats.org/officeDocument/2006/relationships/tags" Target="../tags/tag122.xml"/><Relationship Id="rId74" Type="http://schemas.openxmlformats.org/officeDocument/2006/relationships/tags" Target="../tags/tag130.xml"/><Relationship Id="rId79" Type="http://schemas.openxmlformats.org/officeDocument/2006/relationships/slideLayout" Target="../slideLayouts/slideLayout6.xml"/><Relationship Id="rId5" Type="http://schemas.openxmlformats.org/officeDocument/2006/relationships/tags" Target="../tags/tag61.xml"/><Relationship Id="rId61" Type="http://schemas.openxmlformats.org/officeDocument/2006/relationships/tags" Target="../tags/tag117.xml"/><Relationship Id="rId19" Type="http://schemas.openxmlformats.org/officeDocument/2006/relationships/tags" Target="../tags/tag7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tags" Target="../tags/tag99.xml"/><Relationship Id="rId48" Type="http://schemas.openxmlformats.org/officeDocument/2006/relationships/tags" Target="../tags/tag104.xml"/><Relationship Id="rId56" Type="http://schemas.openxmlformats.org/officeDocument/2006/relationships/tags" Target="../tags/tag112.xml"/><Relationship Id="rId64" Type="http://schemas.openxmlformats.org/officeDocument/2006/relationships/tags" Target="../tags/tag120.xml"/><Relationship Id="rId69" Type="http://schemas.openxmlformats.org/officeDocument/2006/relationships/tags" Target="../tags/tag125.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7" Type="http://schemas.openxmlformats.org/officeDocument/2006/relationships/tags" Target="../tags/tag63.xml"/><Relationship Id="rId71" Type="http://schemas.openxmlformats.org/officeDocument/2006/relationships/tags" Target="../tags/tag127.xml"/><Relationship Id="rId2" Type="http://schemas.openxmlformats.org/officeDocument/2006/relationships/tags" Target="../tags/tag58.xml"/><Relationship Id="rId29" Type="http://schemas.openxmlformats.org/officeDocument/2006/relationships/tags" Target="../tags/tag8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Başlık 1"/>
          <p:cNvSpPr>
            <a:spLocks noGrp="1"/>
          </p:cNvSpPr>
          <p:nvPr>
            <p:ph type="title"/>
          </p:nvPr>
        </p:nvSpPr>
        <p:spPr/>
        <p:txBody>
          <a:bodyPr/>
          <a:lstStyle/>
          <a:p>
            <a:r>
              <a:rPr lang="tr-TR" smtClean="0">
                <a:solidFill>
                  <a:srgbClr val="00B050"/>
                </a:solidFill>
              </a:rPr>
              <a:t>Bölüm:</a:t>
            </a:r>
            <a:r>
              <a:rPr lang="en-US" smtClean="0">
                <a:solidFill>
                  <a:srgbClr val="00B050"/>
                </a:solidFill>
              </a:rPr>
              <a:t> </a:t>
            </a:r>
            <a:r>
              <a:rPr lang="tr-TR" dirty="0" smtClean="0">
                <a:solidFill>
                  <a:srgbClr val="00B050"/>
                </a:solidFill>
              </a:rPr>
              <a:t>0</a:t>
            </a:r>
          </a:p>
        </p:txBody>
      </p:sp>
      <p:pic>
        <p:nvPicPr>
          <p:cNvPr id="3077" name="Picture 6"/>
          <p:cNvPicPr>
            <a:picLocks noChangeAspect="1" noChangeArrowheads="1"/>
          </p:cNvPicPr>
          <p:nvPr/>
        </p:nvPicPr>
        <p:blipFill>
          <a:blip r:embed="rId2" cstate="print"/>
          <a:srcRect/>
          <a:stretch>
            <a:fillRect/>
          </a:stretch>
        </p:blipFill>
        <p:spPr bwMode="auto">
          <a:xfrm>
            <a:off x="428596" y="1571613"/>
            <a:ext cx="2598540" cy="3214710"/>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1571612"/>
            <a:ext cx="2502346" cy="321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 name="Picture 1"/>
          <p:cNvPicPr>
            <a:picLocks noChangeAspect="1" noChangeArrowheads="1"/>
          </p:cNvPicPr>
          <p:nvPr/>
        </p:nvPicPr>
        <p:blipFill>
          <a:blip r:embed="rId4" cstate="print"/>
          <a:srcRect/>
          <a:stretch>
            <a:fillRect/>
          </a:stretch>
        </p:blipFill>
        <p:spPr bwMode="auto">
          <a:xfrm>
            <a:off x="6143636" y="1571613"/>
            <a:ext cx="2643206" cy="3207142"/>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solidFill>
                  <a:schemeClr val="tx1"/>
                </a:solidFill>
              </a:rPr>
              <a:pPr/>
              <a:t>1</a:t>
            </a:fld>
            <a:endParaRPr lang="tr-TR"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0.2. </a:t>
            </a:r>
            <a:r>
              <a:rPr lang="en-US" dirty="0" smtClean="0">
                <a:solidFill>
                  <a:srgbClr val="C00000"/>
                </a:solidFill>
              </a:rPr>
              <a:t>Program</a:t>
            </a:r>
            <a:r>
              <a:rPr lang="tr-TR" dirty="0" smtClean="0">
                <a:solidFill>
                  <a:srgbClr val="C00000"/>
                </a:solidFill>
              </a:rPr>
              <a:t>lama Dili Nedir? </a:t>
            </a:r>
            <a:endParaRPr lang="tr-TR" dirty="0">
              <a:solidFill>
                <a:srgbClr val="C00000"/>
              </a:solidFill>
            </a:endParaRPr>
          </a:p>
        </p:txBody>
      </p:sp>
      <p:sp>
        <p:nvSpPr>
          <p:cNvPr id="3" name="2 İçerik Yer Tutucusu"/>
          <p:cNvSpPr>
            <a:spLocks noGrp="1"/>
          </p:cNvSpPr>
          <p:nvPr>
            <p:ph idx="1"/>
          </p:nvPr>
        </p:nvSpPr>
        <p:spPr/>
        <p:txBody>
          <a:bodyPr>
            <a:normAutofit lnSpcReduction="10000"/>
          </a:bodyPr>
          <a:lstStyle/>
          <a:p>
            <a:pPr>
              <a:buNone/>
            </a:pPr>
            <a:r>
              <a:rPr lang="tr-TR" dirty="0" smtClean="0"/>
              <a:t>Doğal Dillerin Genel Yapısı</a:t>
            </a:r>
          </a:p>
          <a:p>
            <a:pPr>
              <a:lnSpc>
                <a:spcPct val="90000"/>
              </a:lnSpc>
            </a:pPr>
            <a:r>
              <a:rPr lang="tr-TR" sz="2400" dirty="0" smtClean="0"/>
              <a:t>Tüm doğal dillerin (Türkçe, Almanca, İngilizce, ... gibi) kendilerine özgü </a:t>
            </a:r>
          </a:p>
          <a:p>
            <a:pPr lvl="1">
              <a:lnSpc>
                <a:spcPct val="90000"/>
              </a:lnSpc>
            </a:pPr>
            <a:r>
              <a:rPr lang="tr-TR" sz="2000" dirty="0" smtClean="0"/>
              <a:t>Kelimeleri, </a:t>
            </a:r>
          </a:p>
          <a:p>
            <a:pPr lvl="1">
              <a:lnSpc>
                <a:spcPct val="90000"/>
              </a:lnSpc>
            </a:pPr>
            <a:r>
              <a:rPr lang="tr-TR" sz="2000" dirty="0" smtClean="0"/>
              <a:t>İşaretleri,</a:t>
            </a:r>
          </a:p>
          <a:p>
            <a:pPr lvl="1">
              <a:lnSpc>
                <a:spcPct val="90000"/>
              </a:lnSpc>
            </a:pPr>
            <a:r>
              <a:rPr lang="tr-TR" sz="2000" dirty="0" smtClean="0"/>
              <a:t>Kelimelerin bir araya getirilip cümlelerin oluşturulmasını sağlayan dilbilgisi kuralları </a:t>
            </a:r>
          </a:p>
          <a:p>
            <a:pPr>
              <a:lnSpc>
                <a:spcPct val="90000"/>
              </a:lnSpc>
              <a:buNone/>
            </a:pPr>
            <a:r>
              <a:rPr lang="tr-TR" sz="2400" dirty="0" smtClean="0"/>
              <a:t>	vardır. </a:t>
            </a:r>
          </a:p>
          <a:p>
            <a:pPr>
              <a:lnSpc>
                <a:spcPct val="90000"/>
              </a:lnSpc>
            </a:pPr>
            <a:r>
              <a:rPr lang="tr-TR" sz="2400" dirty="0" smtClean="0"/>
              <a:t>Dilbilgisi açısından doğru bir cümle oluşturulduğunda, bir anlam ifade etmekte ve herhangi bir kişi o cümleyi anlayabilmektedir.</a:t>
            </a:r>
          </a:p>
          <a:p>
            <a:pPr>
              <a:lnSpc>
                <a:spcPct val="90000"/>
              </a:lnSpc>
            </a:pPr>
            <a:r>
              <a:rPr lang="tr-TR" sz="2400" dirty="0" smtClean="0"/>
              <a:t>Dilbilgisi kurallarında bir hata yapıldığında, oluşturulan cümle anlaşılamamaktadır.</a:t>
            </a:r>
          </a:p>
          <a:p>
            <a:pPr>
              <a:buNone/>
            </a:pP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536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536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536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537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5376"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537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537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537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5374"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sz="1800"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0</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638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638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8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639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6394"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6400"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640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639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639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6398"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1</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60.0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741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741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7417"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741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7424"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7425"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742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742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7422"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2</a:t>
            </a:r>
            <a:r>
              <a:rPr lang="en-US" sz="1800" b="1" dirty="0">
                <a:solidFill>
                  <a:schemeClr val="accent2"/>
                </a:solidFill>
              </a:rPr>
              <a:t>):</a:t>
            </a:r>
          </a:p>
          <a:p>
            <a:endParaRPr lang="en-US" sz="1800" b="1" dirty="0">
              <a:latin typeface="Courier New" pitchFamily="49" charset="0"/>
            </a:endParaRPr>
          </a:p>
          <a:p>
            <a:r>
              <a:rPr lang="en-US" sz="1800" b="1" dirty="0">
                <a:latin typeface="Courier New" pitchFamily="49" charset="0"/>
              </a:rPr>
              <a:t>temp2 = id3 * 60.0</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945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946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946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946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9472"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9473"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9468"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946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9470" name="Text Box 16"/>
          <p:cNvSpPr txBox="1">
            <a:spLocks noChangeArrowheads="1"/>
          </p:cNvSpPr>
          <p:nvPr/>
        </p:nvSpPr>
        <p:spPr bwMode="auto">
          <a:xfrm>
            <a:off x="3505200" y="914400"/>
            <a:ext cx="3051175" cy="2838450"/>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2048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2048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2048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2049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2049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20497" name="AutoShape 13"/>
            <p:cNvSpPr>
              <a:spLocks noChangeArrowheads="1"/>
            </p:cNvSpPr>
            <p:nvPr/>
          </p:nvSpPr>
          <p:spPr bwMode="auto">
            <a:xfrm>
              <a:off x="144" y="3312"/>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2049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2049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20494" name="Text Box 16"/>
          <p:cNvSpPr txBox="1">
            <a:spLocks noChangeArrowheads="1"/>
          </p:cNvSpPr>
          <p:nvPr/>
        </p:nvSpPr>
        <p:spPr bwMode="auto">
          <a:xfrm>
            <a:off x="3505200" y="914400"/>
            <a:ext cx="3051175" cy="476091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a:p>
            <a:endParaRPr lang="en-US" sz="1800" b="1" dirty="0">
              <a:latin typeface="Courier New" pitchFamily="49" charset="0"/>
            </a:endParaRPr>
          </a:p>
          <a:p>
            <a:r>
              <a:rPr lang="tr-TR" sz="1800" b="1" dirty="0" smtClean="0">
                <a:solidFill>
                  <a:schemeClr val="accent2"/>
                </a:solidFill>
              </a:rPr>
              <a:t>Hedef Kod</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MOVF id3, R2</a:t>
            </a:r>
          </a:p>
          <a:p>
            <a:r>
              <a:rPr lang="en-US" sz="1800" b="1" dirty="0">
                <a:latin typeface="Courier New" pitchFamily="49" charset="0"/>
              </a:rPr>
              <a:t>MULF #60.0, R2</a:t>
            </a:r>
          </a:p>
          <a:p>
            <a:r>
              <a:rPr lang="en-US" sz="1800" b="1" dirty="0">
                <a:latin typeface="Courier New" pitchFamily="49" charset="0"/>
              </a:rPr>
              <a:t>MOVF id2, R1</a:t>
            </a:r>
          </a:p>
          <a:p>
            <a:r>
              <a:rPr lang="en-US" sz="1800" b="1" dirty="0">
                <a:latin typeface="Courier New" pitchFamily="49" charset="0"/>
              </a:rPr>
              <a:t>ADDF R2, R1</a:t>
            </a:r>
          </a:p>
          <a:p>
            <a:r>
              <a:rPr lang="en-US" sz="1800" b="1" dirty="0">
                <a:latin typeface="Courier New" pitchFamily="49" charset="0"/>
              </a:rPr>
              <a:t>MOVF R1, id1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ÖZET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dirty="0"/>
          </a:p>
        </p:txBody>
      </p:sp>
      <p:sp>
        <p:nvSpPr>
          <p:cNvPr id="5" name="Rectangle 4"/>
          <p:cNvSpPr>
            <a:spLocks noChangeArrowheads="1"/>
          </p:cNvSpPr>
          <p:nvPr/>
        </p:nvSpPr>
        <p:spPr bwMode="auto">
          <a:xfrm>
            <a:off x="1657319" y="2100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Lexical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6" name="Rectangle 5"/>
          <p:cNvSpPr>
            <a:spLocks noChangeArrowheads="1"/>
          </p:cNvSpPr>
          <p:nvPr/>
        </p:nvSpPr>
        <p:spPr bwMode="auto">
          <a:xfrm>
            <a:off x="1657319" y="4662475"/>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Semantic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7" name="Rectangle 6"/>
          <p:cNvSpPr>
            <a:spLocks noChangeArrowheads="1"/>
          </p:cNvSpPr>
          <p:nvPr/>
        </p:nvSpPr>
        <p:spPr bwMode="auto">
          <a:xfrm>
            <a:off x="1657319" y="3090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Syntax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8" name="Rectangle 7"/>
          <p:cNvSpPr>
            <a:spLocks noChangeArrowheads="1"/>
          </p:cNvSpPr>
          <p:nvPr/>
        </p:nvSpPr>
        <p:spPr bwMode="auto">
          <a:xfrm>
            <a:off x="4937094" y="4767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Kod Üreteci</a:t>
            </a:r>
            <a:endParaRPr kumimoji="1" lang="en-US" altLang="ko-KR" sz="1600" b="1" dirty="0">
              <a:latin typeface="Times New Roman" pitchFamily="18" charset="0"/>
              <a:ea typeface="굴림" pitchFamily="50" charset="-127"/>
            </a:endParaRPr>
          </a:p>
        </p:txBody>
      </p:sp>
      <p:sp>
        <p:nvSpPr>
          <p:cNvPr id="9" name="Rectangle 8"/>
          <p:cNvSpPr>
            <a:spLocks noChangeArrowheads="1"/>
          </p:cNvSpPr>
          <p:nvPr/>
        </p:nvSpPr>
        <p:spPr bwMode="auto">
          <a:xfrm>
            <a:off x="4937094" y="3624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a:t>
            </a:r>
            <a:r>
              <a:rPr kumimoji="1" lang="en-US" altLang="ko-KR" sz="1600" b="1" dirty="0" err="1" smtClean="0">
                <a:latin typeface="Times New Roman" pitchFamily="18" charset="0"/>
                <a:ea typeface="굴림" pitchFamily="50" charset="-127"/>
              </a:rPr>
              <a:t>od</a:t>
            </a:r>
            <a:r>
              <a:rPr kumimoji="1" lang="en-US" altLang="ko-KR" sz="1600" b="1" dirty="0" smtClean="0">
                <a:latin typeface="Times New Roman" pitchFamily="18" charset="0"/>
                <a:ea typeface="굴림" pitchFamily="50" charset="-127"/>
              </a:rPr>
              <a:t> </a:t>
            </a:r>
            <a:r>
              <a:rPr kumimoji="1" lang="en-US" altLang="ko-KR" sz="1600" b="1" dirty="0" err="1" smtClean="0">
                <a:latin typeface="Times New Roman" pitchFamily="18" charset="0"/>
                <a:ea typeface="굴림" pitchFamily="50" charset="-127"/>
              </a:rPr>
              <a:t>Optimiz</a:t>
            </a:r>
            <a:r>
              <a:rPr kumimoji="1" lang="tr-TR" altLang="ko-KR" sz="1600" b="1" dirty="0" err="1" smtClean="0">
                <a:latin typeface="Times New Roman" pitchFamily="18" charset="0"/>
                <a:ea typeface="굴림" pitchFamily="50" charset="-127"/>
              </a:rPr>
              <a:t>asyonu</a:t>
            </a:r>
            <a:endParaRPr kumimoji="1" lang="en-US" altLang="ko-KR" sz="1600" b="1" dirty="0">
              <a:latin typeface="Times New Roman" pitchFamily="18" charset="0"/>
              <a:ea typeface="굴림" pitchFamily="50" charset="-127"/>
            </a:endParaRPr>
          </a:p>
        </p:txBody>
      </p:sp>
      <p:sp>
        <p:nvSpPr>
          <p:cNvPr id="10" name="Rectangle 9"/>
          <p:cNvSpPr>
            <a:spLocks noChangeArrowheads="1"/>
          </p:cNvSpPr>
          <p:nvPr/>
        </p:nvSpPr>
        <p:spPr bwMode="auto">
          <a:xfrm>
            <a:off x="4937094" y="1947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Ara Kod Üreteci</a:t>
            </a:r>
            <a:endParaRPr kumimoji="1" lang="en-US" altLang="ko-KR" sz="1600" b="1" dirty="0">
              <a:latin typeface="Times New Roman" pitchFamily="18" charset="0"/>
              <a:ea typeface="굴림" pitchFamily="50" charset="-127"/>
            </a:endParaRPr>
          </a:p>
        </p:txBody>
      </p:sp>
      <p:sp>
        <p:nvSpPr>
          <p:cNvPr id="11" name="Text Box 10"/>
          <p:cNvSpPr txBox="1">
            <a:spLocks noChangeArrowheads="1"/>
          </p:cNvSpPr>
          <p:nvPr/>
        </p:nvSpPr>
        <p:spPr bwMode="auto">
          <a:xfrm>
            <a:off x="-32" y="1643050"/>
            <a:ext cx="4504759"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latinLnBrk="1"/>
            <a:r>
              <a:rPr lang="en-US" sz="1600" b="1" dirty="0" err="1" smtClean="0">
                <a:latin typeface="Courier New" pitchFamily="49" charset="0"/>
              </a:rPr>
              <a:t>cur_time</a:t>
            </a:r>
            <a:r>
              <a:rPr lang="en-US" sz="1600" b="1" dirty="0" smtClean="0">
                <a:latin typeface="Courier New" pitchFamily="49" charset="0"/>
              </a:rPr>
              <a:t> = </a:t>
            </a:r>
            <a:r>
              <a:rPr lang="en-US" sz="1600" b="1" dirty="0" err="1" smtClean="0">
                <a:latin typeface="Courier New" pitchFamily="49" charset="0"/>
              </a:rPr>
              <a:t>start_time</a:t>
            </a:r>
            <a:r>
              <a:rPr lang="en-US" sz="1600" b="1" dirty="0" smtClean="0">
                <a:latin typeface="Courier New" pitchFamily="49" charset="0"/>
              </a:rPr>
              <a:t> + cycles * 60</a:t>
            </a:r>
            <a:endParaRPr kumimoji="1" lang="en-US" altLang="ko-KR" sz="1600" b="1" dirty="0">
              <a:latin typeface="Times New Roman" pitchFamily="18" charset="0"/>
              <a:ea typeface="굴림" pitchFamily="50" charset="-127"/>
            </a:endParaRPr>
          </a:p>
        </p:txBody>
      </p:sp>
      <p:sp>
        <p:nvSpPr>
          <p:cNvPr id="12" name="Text Box 11"/>
          <p:cNvSpPr txBox="1">
            <a:spLocks noChangeArrowheads="1"/>
          </p:cNvSpPr>
          <p:nvPr/>
        </p:nvSpPr>
        <p:spPr bwMode="auto">
          <a:xfrm>
            <a:off x="2022444" y="2590380"/>
            <a:ext cx="1925527"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dirty="0">
                <a:latin typeface="Times New Roman" pitchFamily="18" charset="0"/>
                <a:ea typeface="굴림" pitchFamily="50" charset="-127"/>
              </a:rPr>
              <a:t>id1 := id2 + id3 * 60</a:t>
            </a:r>
          </a:p>
        </p:txBody>
      </p:sp>
      <p:grpSp>
        <p:nvGrpSpPr>
          <p:cNvPr id="13" name="Group 12"/>
          <p:cNvGrpSpPr>
            <a:grpSpLocks/>
          </p:cNvGrpSpPr>
          <p:nvPr/>
        </p:nvGrpSpPr>
        <p:grpSpPr bwMode="auto">
          <a:xfrm>
            <a:off x="1958944" y="3430574"/>
            <a:ext cx="1987550" cy="1088646"/>
            <a:chOff x="672" y="1869"/>
            <a:chExt cx="1252" cy="901"/>
          </a:xfrm>
        </p:grpSpPr>
        <p:sp>
          <p:nvSpPr>
            <p:cNvPr id="14" name="Text Box 13"/>
            <p:cNvSpPr txBox="1">
              <a:spLocks noChangeArrowheads="1"/>
            </p:cNvSpPr>
            <p:nvPr/>
          </p:nvSpPr>
          <p:spPr bwMode="auto">
            <a:xfrm>
              <a:off x="960" y="1869"/>
              <a:ext cx="233"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5" name="Text Box 14"/>
            <p:cNvSpPr txBox="1">
              <a:spLocks noChangeArrowheads="1"/>
            </p:cNvSpPr>
            <p:nvPr/>
          </p:nvSpPr>
          <p:spPr bwMode="auto">
            <a:xfrm>
              <a:off x="672" y="2059"/>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16" name="Text Box 15"/>
            <p:cNvSpPr txBox="1">
              <a:spLocks noChangeArrowheads="1"/>
            </p:cNvSpPr>
            <p:nvPr/>
          </p:nvSpPr>
          <p:spPr bwMode="auto">
            <a:xfrm>
              <a:off x="1200" y="2059"/>
              <a:ext cx="190"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7" name="Text Box 16"/>
            <p:cNvSpPr txBox="1">
              <a:spLocks noChangeArrowheads="1"/>
            </p:cNvSpPr>
            <p:nvPr/>
          </p:nvSpPr>
          <p:spPr bwMode="auto">
            <a:xfrm>
              <a:off x="920" y="2251"/>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18" name="Text Box 17"/>
            <p:cNvSpPr txBox="1">
              <a:spLocks noChangeArrowheads="1"/>
            </p:cNvSpPr>
            <p:nvPr/>
          </p:nvSpPr>
          <p:spPr bwMode="auto">
            <a:xfrm>
              <a:off x="1440" y="2280"/>
              <a:ext cx="180" cy="27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9" name="Text Box 18"/>
            <p:cNvSpPr txBox="1">
              <a:spLocks noChangeArrowheads="1"/>
            </p:cNvSpPr>
            <p:nvPr/>
          </p:nvSpPr>
          <p:spPr bwMode="auto">
            <a:xfrm>
              <a:off x="1160" y="2490"/>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20" name="Text Box 19"/>
            <p:cNvSpPr txBox="1">
              <a:spLocks noChangeArrowheads="1"/>
            </p:cNvSpPr>
            <p:nvPr/>
          </p:nvSpPr>
          <p:spPr bwMode="auto">
            <a:xfrm>
              <a:off x="1680" y="2491"/>
              <a:ext cx="244" cy="278"/>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21" name="AutoShape 20"/>
            <p:cNvCxnSpPr>
              <a:cxnSpLocks noChangeShapeType="1"/>
              <a:stCxn id="14" idx="1"/>
              <a:endCxn id="15" idx="0"/>
            </p:cNvCxnSpPr>
            <p:nvPr/>
          </p:nvCxnSpPr>
          <p:spPr bwMode="auto">
            <a:xfrm rot="10800000" flipV="1">
              <a:off x="816" y="2009"/>
              <a:ext cx="144"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2" name="AutoShape 21"/>
            <p:cNvCxnSpPr>
              <a:cxnSpLocks noChangeShapeType="1"/>
              <a:stCxn id="14" idx="3"/>
              <a:endCxn id="16" idx="0"/>
            </p:cNvCxnSpPr>
            <p:nvPr/>
          </p:nvCxnSpPr>
          <p:spPr bwMode="auto">
            <a:xfrm>
              <a:off x="1193" y="2009"/>
              <a:ext cx="102"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3" name="AutoShape 22"/>
            <p:cNvCxnSpPr>
              <a:cxnSpLocks noChangeShapeType="1"/>
              <a:stCxn id="16" idx="1"/>
              <a:endCxn id="17" idx="0"/>
            </p:cNvCxnSpPr>
            <p:nvPr/>
          </p:nvCxnSpPr>
          <p:spPr bwMode="auto">
            <a:xfrm rot="10800000" flipV="1">
              <a:off x="1064" y="2199"/>
              <a:ext cx="136" cy="5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4" name="AutoShape 23"/>
            <p:cNvCxnSpPr>
              <a:cxnSpLocks noChangeShapeType="1"/>
              <a:stCxn id="16" idx="3"/>
              <a:endCxn id="18" idx="0"/>
            </p:cNvCxnSpPr>
            <p:nvPr/>
          </p:nvCxnSpPr>
          <p:spPr bwMode="auto">
            <a:xfrm>
              <a:off x="1390" y="2199"/>
              <a:ext cx="140" cy="8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5" name="AutoShape 24"/>
            <p:cNvCxnSpPr>
              <a:cxnSpLocks noChangeShapeType="1"/>
              <a:stCxn id="18" idx="1"/>
              <a:endCxn id="19" idx="0"/>
            </p:cNvCxnSpPr>
            <p:nvPr/>
          </p:nvCxnSpPr>
          <p:spPr bwMode="auto">
            <a:xfrm rot="10800000" flipV="1">
              <a:off x="1304" y="2420"/>
              <a:ext cx="136" cy="7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6" name="AutoShape 25"/>
            <p:cNvCxnSpPr>
              <a:cxnSpLocks noChangeShapeType="1"/>
              <a:stCxn id="18" idx="3"/>
              <a:endCxn id="20" idx="0"/>
            </p:cNvCxnSpPr>
            <p:nvPr/>
          </p:nvCxnSpPr>
          <p:spPr bwMode="auto">
            <a:xfrm>
              <a:off x="1620" y="2418"/>
              <a:ext cx="182" cy="106"/>
            </a:xfrm>
            <a:prstGeom prst="straightConnector1">
              <a:avLst/>
            </a:prstGeom>
            <a:noFill/>
            <a:ln w="9525">
              <a:solidFill>
                <a:schemeClr val="tx1"/>
              </a:solidFill>
              <a:round/>
              <a:headEnd/>
              <a:tailEnd/>
            </a:ln>
            <a:effectLst/>
            <a:scene3d>
              <a:camera prst="orthographicFront"/>
              <a:lightRig rig="threePt" dir="t"/>
            </a:scene3d>
            <a:sp3d>
              <a:bevelT/>
            </a:sp3d>
          </p:spPr>
        </p:cxnSp>
      </p:grpSp>
      <p:grpSp>
        <p:nvGrpSpPr>
          <p:cNvPr id="27" name="Group 26"/>
          <p:cNvGrpSpPr>
            <a:grpSpLocks/>
          </p:cNvGrpSpPr>
          <p:nvPr/>
        </p:nvGrpSpPr>
        <p:grpSpPr bwMode="auto">
          <a:xfrm>
            <a:off x="1797019" y="5011725"/>
            <a:ext cx="2384426" cy="1479550"/>
            <a:chOff x="768" y="2808"/>
            <a:chExt cx="1502" cy="1149"/>
          </a:xfrm>
        </p:grpSpPr>
        <p:sp>
          <p:nvSpPr>
            <p:cNvPr id="28" name="Text Box 27"/>
            <p:cNvSpPr txBox="1">
              <a:spLocks noChangeArrowheads="1"/>
            </p:cNvSpPr>
            <p:nvPr/>
          </p:nvSpPr>
          <p:spPr bwMode="auto">
            <a:xfrm>
              <a:off x="1056" y="2808"/>
              <a:ext cx="233"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29" name="Text Box 28"/>
            <p:cNvSpPr txBox="1">
              <a:spLocks noChangeArrowheads="1"/>
            </p:cNvSpPr>
            <p:nvPr/>
          </p:nvSpPr>
          <p:spPr bwMode="auto">
            <a:xfrm>
              <a:off x="768" y="3000"/>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30" name="Text Box 29"/>
            <p:cNvSpPr txBox="1">
              <a:spLocks noChangeArrowheads="1"/>
            </p:cNvSpPr>
            <p:nvPr/>
          </p:nvSpPr>
          <p:spPr bwMode="auto">
            <a:xfrm>
              <a:off x="1296" y="3000"/>
              <a:ext cx="1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1" name="Text Box 30"/>
            <p:cNvSpPr txBox="1">
              <a:spLocks noChangeArrowheads="1"/>
            </p:cNvSpPr>
            <p:nvPr/>
          </p:nvSpPr>
          <p:spPr bwMode="auto">
            <a:xfrm>
              <a:off x="1016" y="3192"/>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32" name="Text Box 31"/>
            <p:cNvSpPr txBox="1">
              <a:spLocks noChangeArrowheads="1"/>
            </p:cNvSpPr>
            <p:nvPr/>
          </p:nvSpPr>
          <p:spPr bwMode="auto">
            <a:xfrm>
              <a:off x="1536" y="3220"/>
              <a:ext cx="180" cy="261"/>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3" name="Text Box 32"/>
            <p:cNvSpPr txBox="1">
              <a:spLocks noChangeArrowheads="1"/>
            </p:cNvSpPr>
            <p:nvPr/>
          </p:nvSpPr>
          <p:spPr bwMode="auto">
            <a:xfrm>
              <a:off x="1256" y="3433"/>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34" name="Text Box 33"/>
            <p:cNvSpPr txBox="1">
              <a:spLocks noChangeArrowheads="1"/>
            </p:cNvSpPr>
            <p:nvPr/>
          </p:nvSpPr>
          <p:spPr bwMode="auto">
            <a:xfrm>
              <a:off x="1776" y="3696"/>
              <a:ext cx="336" cy="26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35" name="AutoShape 34"/>
            <p:cNvCxnSpPr>
              <a:cxnSpLocks noChangeShapeType="1"/>
              <a:stCxn id="28" idx="1"/>
              <a:endCxn id="29" idx="0"/>
            </p:cNvCxnSpPr>
            <p:nvPr/>
          </p:nvCxnSpPr>
          <p:spPr bwMode="auto">
            <a:xfrm rot="10800000" flipV="1">
              <a:off x="912" y="2939"/>
              <a:ext cx="144"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6" name="AutoShape 35"/>
            <p:cNvCxnSpPr>
              <a:cxnSpLocks noChangeShapeType="1"/>
              <a:stCxn id="28" idx="3"/>
              <a:endCxn id="30" idx="0"/>
            </p:cNvCxnSpPr>
            <p:nvPr/>
          </p:nvCxnSpPr>
          <p:spPr bwMode="auto">
            <a:xfrm>
              <a:off x="1289" y="2939"/>
              <a:ext cx="101"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7" name="AutoShape 36"/>
            <p:cNvCxnSpPr>
              <a:cxnSpLocks noChangeShapeType="1"/>
              <a:stCxn id="30" idx="1"/>
              <a:endCxn id="31" idx="0"/>
            </p:cNvCxnSpPr>
            <p:nvPr/>
          </p:nvCxnSpPr>
          <p:spPr bwMode="auto">
            <a:xfrm rot="10800000" flipV="1">
              <a:off x="1160" y="3131"/>
              <a:ext cx="136"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8" name="AutoShape 37"/>
            <p:cNvCxnSpPr>
              <a:cxnSpLocks noChangeShapeType="1"/>
              <a:stCxn id="30" idx="3"/>
              <a:endCxn id="32" idx="0"/>
            </p:cNvCxnSpPr>
            <p:nvPr/>
          </p:nvCxnSpPr>
          <p:spPr bwMode="auto">
            <a:xfrm>
              <a:off x="1485" y="3131"/>
              <a:ext cx="141" cy="89"/>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9" name="AutoShape 38"/>
            <p:cNvCxnSpPr>
              <a:cxnSpLocks noChangeShapeType="1"/>
              <a:stCxn id="32" idx="1"/>
              <a:endCxn id="33" idx="0"/>
            </p:cNvCxnSpPr>
            <p:nvPr/>
          </p:nvCxnSpPr>
          <p:spPr bwMode="auto">
            <a:xfrm rot="10800000" flipV="1">
              <a:off x="1400" y="3350"/>
              <a:ext cx="136" cy="82"/>
            </a:xfrm>
            <a:prstGeom prst="straightConnector1">
              <a:avLst/>
            </a:prstGeom>
            <a:noFill/>
            <a:ln w="9525">
              <a:solidFill>
                <a:schemeClr val="tx1"/>
              </a:solidFill>
              <a:round/>
              <a:headEnd/>
              <a:tailEnd/>
            </a:ln>
            <a:effectLst/>
            <a:scene3d>
              <a:camera prst="orthographicFront"/>
              <a:lightRig rig="threePt" dir="t"/>
            </a:scene3d>
            <a:sp3d>
              <a:bevelT/>
            </a:sp3d>
          </p:spPr>
        </p:cxnSp>
        <p:sp>
          <p:nvSpPr>
            <p:cNvPr id="40" name="Text Box 39"/>
            <p:cNvSpPr txBox="1">
              <a:spLocks noChangeArrowheads="1"/>
            </p:cNvSpPr>
            <p:nvPr/>
          </p:nvSpPr>
          <p:spPr bwMode="auto">
            <a:xfrm>
              <a:off x="1680" y="3412"/>
              <a:ext cx="590"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inttoreal</a:t>
              </a:r>
            </a:p>
          </p:txBody>
        </p:sp>
        <p:cxnSp>
          <p:nvCxnSpPr>
            <p:cNvPr id="41" name="AutoShape 40"/>
            <p:cNvCxnSpPr>
              <a:cxnSpLocks noChangeShapeType="1"/>
              <a:stCxn id="32" idx="3"/>
              <a:endCxn id="40" idx="0"/>
            </p:cNvCxnSpPr>
            <p:nvPr/>
          </p:nvCxnSpPr>
          <p:spPr bwMode="auto">
            <a:xfrm>
              <a:off x="1716" y="3350"/>
              <a:ext cx="259" cy="6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42" name="AutoShape 41"/>
            <p:cNvCxnSpPr>
              <a:cxnSpLocks noChangeShapeType="1"/>
              <a:stCxn id="40" idx="2"/>
              <a:endCxn id="34" idx="0"/>
            </p:cNvCxnSpPr>
            <p:nvPr/>
          </p:nvCxnSpPr>
          <p:spPr bwMode="auto">
            <a:xfrm rot="5400000">
              <a:off x="1949" y="3670"/>
              <a:ext cx="21" cy="31"/>
            </a:xfrm>
            <a:prstGeom prst="straightConnector1">
              <a:avLst/>
            </a:prstGeom>
            <a:noFill/>
            <a:ln w="9525">
              <a:solidFill>
                <a:schemeClr val="tx1"/>
              </a:solidFill>
              <a:round/>
              <a:headEnd/>
              <a:tailEnd/>
            </a:ln>
            <a:effectLst/>
            <a:scene3d>
              <a:camera prst="orthographicFront"/>
              <a:lightRig rig="threePt" dir="t"/>
            </a:scene3d>
            <a:sp3d>
              <a:bevelT/>
            </a:sp3d>
          </p:spPr>
        </p:cxnSp>
      </p:grpSp>
      <p:sp>
        <p:nvSpPr>
          <p:cNvPr id="43" name="Text Box 42"/>
          <p:cNvSpPr txBox="1">
            <a:spLocks noChangeArrowheads="1"/>
          </p:cNvSpPr>
          <p:nvPr/>
        </p:nvSpPr>
        <p:spPr bwMode="auto">
          <a:xfrm>
            <a:off x="5238719" y="2405050"/>
            <a:ext cx="2115772" cy="1077218"/>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inttoreal(60)</a:t>
            </a:r>
          </a:p>
          <a:p>
            <a:pPr algn="l" eaLnBrk="1" latinLnBrk="1" hangingPunct="1"/>
            <a:r>
              <a:rPr kumimoji="1" lang="en-US" altLang="ko-KR" sz="1600" b="1">
                <a:latin typeface="Times New Roman" pitchFamily="18" charset="0"/>
                <a:ea typeface="굴림" pitchFamily="50" charset="-127"/>
              </a:rPr>
              <a:t>temp2 := id3 * temp1</a:t>
            </a:r>
          </a:p>
          <a:p>
            <a:pPr algn="l" eaLnBrk="1" latinLnBrk="1" hangingPunct="1"/>
            <a:r>
              <a:rPr kumimoji="1" lang="en-US" altLang="ko-KR" sz="1600" b="1">
                <a:latin typeface="Times New Roman" pitchFamily="18" charset="0"/>
                <a:ea typeface="굴림" pitchFamily="50" charset="-127"/>
              </a:rPr>
              <a:t>temp3 := id2 + temp2</a:t>
            </a:r>
          </a:p>
          <a:p>
            <a:pPr algn="l" eaLnBrk="1" latinLnBrk="1" hangingPunct="1"/>
            <a:r>
              <a:rPr kumimoji="1" lang="en-US" altLang="ko-KR" sz="1600" b="1">
                <a:latin typeface="Times New Roman" pitchFamily="18" charset="0"/>
                <a:ea typeface="굴림" pitchFamily="50" charset="-127"/>
              </a:rPr>
              <a:t>id1 := temp3</a:t>
            </a:r>
          </a:p>
        </p:txBody>
      </p:sp>
      <p:sp>
        <p:nvSpPr>
          <p:cNvPr id="44" name="Text Box 43"/>
          <p:cNvSpPr txBox="1">
            <a:spLocks noChangeArrowheads="1"/>
          </p:cNvSpPr>
          <p:nvPr/>
        </p:nvSpPr>
        <p:spPr bwMode="auto">
          <a:xfrm>
            <a:off x="5338732" y="4081450"/>
            <a:ext cx="1859805" cy="584775"/>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id3 * 60.0</a:t>
            </a:r>
          </a:p>
          <a:p>
            <a:pPr algn="l" eaLnBrk="1" latinLnBrk="1" hangingPunct="1"/>
            <a:r>
              <a:rPr kumimoji="1" lang="en-US" altLang="ko-KR" sz="1600" b="1">
                <a:latin typeface="Times New Roman" pitchFamily="18" charset="0"/>
                <a:ea typeface="굴림" pitchFamily="50" charset="-127"/>
              </a:rPr>
              <a:t>id1 := id2 +  temp1</a:t>
            </a:r>
          </a:p>
        </p:txBody>
      </p:sp>
      <p:sp>
        <p:nvSpPr>
          <p:cNvPr id="45" name="Text Box 44"/>
          <p:cNvSpPr txBox="1">
            <a:spLocks noChangeArrowheads="1"/>
          </p:cNvSpPr>
          <p:nvPr/>
        </p:nvSpPr>
        <p:spPr bwMode="auto">
          <a:xfrm>
            <a:off x="5424457" y="5148250"/>
            <a:ext cx="1645387" cy="132343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MOVF  id3, R2</a:t>
            </a:r>
          </a:p>
          <a:p>
            <a:pPr algn="l" eaLnBrk="1" latinLnBrk="1" hangingPunct="1"/>
            <a:r>
              <a:rPr kumimoji="1" lang="en-US" altLang="ko-KR" sz="1600" b="1">
                <a:latin typeface="Times New Roman" pitchFamily="18" charset="0"/>
                <a:ea typeface="굴림" pitchFamily="50" charset="-127"/>
              </a:rPr>
              <a:t>MULF #60.0, R2</a:t>
            </a:r>
          </a:p>
          <a:p>
            <a:pPr algn="l" eaLnBrk="1" latinLnBrk="1" hangingPunct="1"/>
            <a:r>
              <a:rPr kumimoji="1" lang="en-US" altLang="ko-KR" sz="1600" b="1">
                <a:latin typeface="Times New Roman" pitchFamily="18" charset="0"/>
                <a:ea typeface="굴림" pitchFamily="50" charset="-127"/>
              </a:rPr>
              <a:t>MOVF id2, R1</a:t>
            </a:r>
          </a:p>
          <a:p>
            <a:pPr algn="l" eaLnBrk="1" latinLnBrk="1" hangingPunct="1"/>
            <a:r>
              <a:rPr kumimoji="1" lang="en-US" altLang="ko-KR" sz="1600" b="1">
                <a:latin typeface="Times New Roman" pitchFamily="18" charset="0"/>
                <a:ea typeface="굴림" pitchFamily="50" charset="-127"/>
              </a:rPr>
              <a:t>ADDF R2, R1</a:t>
            </a:r>
          </a:p>
          <a:p>
            <a:pPr algn="l" eaLnBrk="1" latinLnBrk="1" hangingPunct="1"/>
            <a:r>
              <a:rPr kumimoji="1" lang="en-US" altLang="ko-KR" sz="1600" b="1">
                <a:latin typeface="Times New Roman" pitchFamily="18" charset="0"/>
                <a:ea typeface="굴림" pitchFamily="50" charset="-127"/>
              </a:rPr>
              <a:t>MOVF R1, id1</a:t>
            </a:r>
          </a:p>
        </p:txBody>
      </p:sp>
      <p:cxnSp>
        <p:nvCxnSpPr>
          <p:cNvPr id="46" name="AutoShape 45"/>
          <p:cNvCxnSpPr>
            <a:cxnSpLocks noChangeShapeType="1"/>
            <a:stCxn id="11" idx="2"/>
            <a:endCxn id="5" idx="0"/>
          </p:cNvCxnSpPr>
          <p:nvPr/>
        </p:nvCxnSpPr>
        <p:spPr bwMode="auto">
          <a:xfrm rot="16200000" flipH="1">
            <a:off x="2543210" y="1690741"/>
            <a:ext cx="118646" cy="700371"/>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7" name="AutoShape 46"/>
          <p:cNvCxnSpPr>
            <a:cxnSpLocks noChangeShapeType="1"/>
          </p:cNvCxnSpPr>
          <p:nvPr/>
        </p:nvCxnSpPr>
        <p:spPr bwMode="auto">
          <a:xfrm rot="16200000" flipH="1">
            <a:off x="2786051" y="2571742"/>
            <a:ext cx="285753"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8" name="AutoShape 47"/>
          <p:cNvCxnSpPr>
            <a:cxnSpLocks noChangeShapeType="1"/>
            <a:stCxn id="7" idx="2"/>
          </p:cNvCxnSpPr>
          <p:nvPr/>
        </p:nvCxnSpPr>
        <p:spPr bwMode="auto">
          <a:xfrm>
            <a:off x="2952719" y="3395650"/>
            <a:ext cx="0" cy="152400"/>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50" name="Line 49"/>
          <p:cNvSpPr>
            <a:spLocks noChangeShapeType="1"/>
          </p:cNvSpPr>
          <p:nvPr/>
        </p:nvSpPr>
        <p:spPr bwMode="auto">
          <a:xfrm>
            <a:off x="2952719" y="45100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1" name="Line 50"/>
          <p:cNvSpPr>
            <a:spLocks noChangeShapeType="1"/>
          </p:cNvSpPr>
          <p:nvPr/>
        </p:nvSpPr>
        <p:spPr bwMode="auto">
          <a:xfrm>
            <a:off x="2952719" y="49672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2" name="Line 51"/>
          <p:cNvSpPr>
            <a:spLocks noChangeShapeType="1"/>
          </p:cNvSpPr>
          <p:nvPr/>
        </p:nvSpPr>
        <p:spPr bwMode="auto">
          <a:xfrm>
            <a:off x="6232494" y="22526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3" name="Line 52"/>
          <p:cNvSpPr>
            <a:spLocks noChangeShapeType="1"/>
          </p:cNvSpPr>
          <p:nvPr/>
        </p:nvSpPr>
        <p:spPr bwMode="auto">
          <a:xfrm>
            <a:off x="6232494" y="3471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4" name="Line 53"/>
          <p:cNvSpPr>
            <a:spLocks noChangeShapeType="1"/>
          </p:cNvSpPr>
          <p:nvPr/>
        </p:nvSpPr>
        <p:spPr bwMode="auto">
          <a:xfrm>
            <a:off x="6232494" y="3929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5" name="Line 54"/>
          <p:cNvSpPr>
            <a:spLocks noChangeShapeType="1"/>
          </p:cNvSpPr>
          <p:nvPr/>
        </p:nvSpPr>
        <p:spPr bwMode="auto">
          <a:xfrm>
            <a:off x="6232494" y="4614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6" name="Line 55"/>
          <p:cNvSpPr>
            <a:spLocks noChangeShapeType="1"/>
          </p:cNvSpPr>
          <p:nvPr/>
        </p:nvSpPr>
        <p:spPr bwMode="auto">
          <a:xfrm>
            <a:off x="6232494" y="5072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cxnSp>
        <p:nvCxnSpPr>
          <p:cNvPr id="57" name="AutoShape 56"/>
          <p:cNvCxnSpPr>
            <a:cxnSpLocks noChangeShapeType="1"/>
            <a:endCxn id="10" idx="0"/>
          </p:cNvCxnSpPr>
          <p:nvPr/>
        </p:nvCxnSpPr>
        <p:spPr bwMode="auto">
          <a:xfrm rot="5400000" flipH="1" flipV="1">
            <a:off x="2676494" y="2935275"/>
            <a:ext cx="4543425" cy="2568575"/>
          </a:xfrm>
          <a:prstGeom prst="bentConnector5">
            <a:avLst>
              <a:gd name="adj1" fmla="val -5032"/>
              <a:gd name="adj2" fmla="val 29977"/>
              <a:gd name="adj3" fmla="val 105032"/>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8" name="Text Box 58"/>
          <p:cNvSpPr txBox="1">
            <a:spLocks noChangeArrowheads="1"/>
          </p:cNvSpPr>
          <p:nvPr/>
        </p:nvSpPr>
        <p:spPr bwMode="auto">
          <a:xfrm>
            <a:off x="214282" y="1142984"/>
            <a:ext cx="9144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Kaynak Program</a:t>
            </a:r>
            <a:endParaRPr lang="en-US" b="1" dirty="0">
              <a:solidFill>
                <a:schemeClr val="accent6">
                  <a:lumMod val="75000"/>
                </a:schemeClr>
              </a:solidFill>
              <a:ea typeface="굴림" pitchFamily="50" charset="-127"/>
            </a:endParaRPr>
          </a:p>
        </p:txBody>
      </p:sp>
      <p:sp>
        <p:nvSpPr>
          <p:cNvPr id="59" name="Text Box 59"/>
          <p:cNvSpPr txBox="1">
            <a:spLocks noChangeArrowheads="1"/>
          </p:cNvSpPr>
          <p:nvPr/>
        </p:nvSpPr>
        <p:spPr bwMode="auto">
          <a:xfrm>
            <a:off x="142844" y="3987788"/>
            <a:ext cx="1000132" cy="553998"/>
          </a:xfrm>
          <a:prstGeom prst="rect">
            <a:avLst/>
          </a:prstGeom>
          <a:noFill/>
          <a:ln w="9525" algn="ctr">
            <a:noFill/>
            <a:miter lim="800000"/>
            <a:headEnd/>
            <a:tailEnd/>
          </a:ln>
          <a:effectLst/>
          <a:scene3d>
            <a:camera prst="orthographicFront"/>
            <a:lightRig rig="threePt" dir="t"/>
          </a:scene3d>
          <a:sp3d>
            <a:bevelT/>
          </a:sp3d>
        </p:spPr>
        <p:txBody>
          <a:bodyPr wrap="square" lIns="0" tIns="0" rIns="0" bIns="0">
            <a:spAutoFit/>
          </a:bodyPr>
          <a:lstStyle/>
          <a:p>
            <a:pPr>
              <a:spcBef>
                <a:spcPct val="50000"/>
              </a:spcBef>
            </a:pPr>
            <a:r>
              <a:rPr lang="tr-TR" altLang="ko-KR" b="1" dirty="0" smtClean="0">
                <a:solidFill>
                  <a:schemeClr val="accent6">
                    <a:lumMod val="75000"/>
                  </a:schemeClr>
                </a:solidFill>
                <a:ea typeface="굴림" pitchFamily="50" charset="-127"/>
              </a:rPr>
              <a:t>Ayrıştırma Ağacı</a:t>
            </a:r>
            <a:endParaRPr lang="en-US" b="1" dirty="0">
              <a:solidFill>
                <a:schemeClr val="accent6">
                  <a:lumMod val="75000"/>
                </a:schemeClr>
              </a:solidFill>
              <a:ea typeface="굴림" pitchFamily="50" charset="-127"/>
            </a:endParaRPr>
          </a:p>
        </p:txBody>
      </p:sp>
      <p:sp>
        <p:nvSpPr>
          <p:cNvPr id="60" name="Text Box 60"/>
          <p:cNvSpPr txBox="1">
            <a:spLocks noChangeArrowheads="1"/>
          </p:cNvSpPr>
          <p:nvPr/>
        </p:nvSpPr>
        <p:spPr bwMode="auto">
          <a:xfrm>
            <a:off x="7800944" y="2665400"/>
            <a:ext cx="1143000" cy="276999"/>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Ara Kod</a:t>
            </a:r>
            <a:endParaRPr lang="en-US" b="1" dirty="0">
              <a:solidFill>
                <a:schemeClr val="accent6">
                  <a:lumMod val="75000"/>
                </a:schemeClr>
              </a:solidFill>
              <a:ea typeface="굴림" pitchFamily="50" charset="-127"/>
            </a:endParaRPr>
          </a:p>
        </p:txBody>
      </p:sp>
      <p:sp>
        <p:nvSpPr>
          <p:cNvPr id="61" name="Text Box 61"/>
          <p:cNvSpPr txBox="1">
            <a:spLocks noChangeArrowheads="1"/>
          </p:cNvSpPr>
          <p:nvPr/>
        </p:nvSpPr>
        <p:spPr bwMode="auto">
          <a:xfrm>
            <a:off x="7800944" y="5381613"/>
            <a:ext cx="11430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en-US" altLang="ko-KR" b="1" dirty="0">
                <a:solidFill>
                  <a:schemeClr val="accent6">
                    <a:lumMod val="75000"/>
                  </a:schemeClr>
                </a:solidFill>
                <a:ea typeface="굴림" pitchFamily="50" charset="-127"/>
              </a:rPr>
              <a:t>Assembly </a:t>
            </a:r>
            <a:r>
              <a:rPr lang="tr-TR" altLang="ko-KR" b="1" dirty="0" smtClean="0">
                <a:solidFill>
                  <a:schemeClr val="accent6">
                    <a:lumMod val="75000"/>
                  </a:schemeClr>
                </a:solidFill>
                <a:ea typeface="굴림" pitchFamily="50" charset="-127"/>
              </a:rPr>
              <a:t>Kod</a:t>
            </a:r>
            <a:endParaRPr lang="en-US" b="1" dirty="0">
              <a:solidFill>
                <a:schemeClr val="accent6">
                  <a:lumMod val="75000"/>
                </a:schemeClr>
              </a:solidFill>
              <a:ea typeface="굴림" pitchFamily="50" charset="-127"/>
            </a:endParaRPr>
          </a:p>
        </p:txBody>
      </p:sp>
      <p:cxnSp>
        <p:nvCxnSpPr>
          <p:cNvPr id="68" name="AutoShape 46"/>
          <p:cNvCxnSpPr>
            <a:cxnSpLocks noChangeShapeType="1"/>
          </p:cNvCxnSpPr>
          <p:nvPr/>
        </p:nvCxnSpPr>
        <p:spPr bwMode="auto">
          <a:xfrm rot="16200000" flipH="1">
            <a:off x="2821771" y="2964650"/>
            <a:ext cx="214312" cy="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solidFill>
                  <a:srgbClr val="C00000"/>
                </a:solidFill>
              </a:rPr>
              <a:t>Dil </a:t>
            </a:r>
            <a:r>
              <a:rPr lang="tr-TR" sz="3200" dirty="0">
                <a:solidFill>
                  <a:srgbClr val="C00000"/>
                </a:solidFill>
              </a:rPr>
              <a:t>Çevrim Yöntemlerinin Karşılaştırılması</a:t>
            </a:r>
            <a:endParaRPr lang="en-US" sz="3200" dirty="0">
              <a:solidFill>
                <a:srgbClr val="C00000"/>
              </a:solidFill>
            </a:endParaRPr>
          </a:p>
        </p:txBody>
      </p:sp>
      <p:sp>
        <p:nvSpPr>
          <p:cNvPr id="25603" name="Rectangle 3"/>
          <p:cNvSpPr>
            <a:spLocks noGrp="1" noChangeArrowheads="1"/>
          </p:cNvSpPr>
          <p:nvPr>
            <p:ph type="body" idx="1"/>
          </p:nvPr>
        </p:nvSpPr>
        <p:spPr>
          <a:xfrm>
            <a:off x="304800" y="1600200"/>
            <a:ext cx="8458200" cy="4572000"/>
          </a:xfrm>
        </p:spPr>
        <p:txBody>
          <a:bodyPr>
            <a:normAutofit fontScale="92500" lnSpcReduction="10000"/>
          </a:bodyPr>
          <a:lstStyle/>
          <a:p>
            <a:r>
              <a:rPr lang="tr-TR" dirty="0"/>
              <a:t>Yorumlama ve derleme yöntemleri, bir programlama dilinin makine diline çevrilmesi sürecinde, çeşitli kriterler açısından üstünlükler veya zayıflıklar içerirler. </a:t>
            </a:r>
            <a:br>
              <a:rPr lang="tr-TR" dirty="0"/>
            </a:br>
            <a:endParaRPr lang="tr-TR" dirty="0"/>
          </a:p>
          <a:p>
            <a:r>
              <a:rPr lang="tr-TR" dirty="0"/>
              <a:t>İlerleyen sayfalarda iki yöntem, çevrim sürecinde bilgisayar kaynaklarının etkin kullanımı ve kullanıcıya hata bildirme yöntemleri açısından karşılaştırılmıştır.</a:t>
            </a:r>
            <a:br>
              <a:rPr lang="tr-TR" dirty="0"/>
            </a:br>
            <a:endParaRPr lang="tr-TR" dirty="0"/>
          </a:p>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val="17556825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Zaman </a:t>
            </a:r>
            <a:r>
              <a:rPr lang="tr-TR" sz="3200" dirty="0"/>
              <a:t>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85000" lnSpcReduction="10000"/>
          </a:bodyPr>
          <a:lstStyle/>
          <a:p>
            <a:r>
              <a:rPr lang="tr-TR" sz="3000" dirty="0"/>
              <a:t>Yorumlama yaklaşımı ile dil çevriminde bir deyimin çalıştırılması için gerekli makine diline çevrim süreci, deyimin her çalıştırılmasında aynen yinelenmelidir.</a:t>
            </a:r>
            <a:br>
              <a:rPr lang="tr-TR" sz="3000" dirty="0"/>
            </a:br>
            <a:endParaRPr lang="tr-TR" sz="3000" dirty="0"/>
          </a:p>
          <a:p>
            <a:r>
              <a:rPr lang="tr-TR" sz="3000" dirty="0"/>
              <a:t>Diğer taraftan derleme yaklaşımında, programdaki her deyim için gerekli makine kodu, deyim kaç kez çalıştırılırsa çalıştırılsın, sadece bir defa oluşturulur. Yani bir programın makine koduna çevrimi tamamlandıktan sonra oluşan makine kodu, program kaç kez çalıştırılırsa çalıştırılsın, program değiştirilmediği sürece aynen kullanılabilir. Bu nedenle derleme yöntemi, yorumlamaya göre zamandan kazanç sağlar.</a:t>
            </a:r>
          </a:p>
          <a:p>
            <a:endParaRPr lang="tr-TR" dirty="0"/>
          </a:p>
        </p:txBody>
      </p:sp>
      <p:pic>
        <p:nvPicPr>
          <p:cNvPr id="717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3674" t="1518" r="792"/>
          <a:stretch>
            <a:fillRect/>
          </a:stretch>
        </p:blipFill>
        <p:spPr bwMode="auto">
          <a:xfrm>
            <a:off x="3929058" y="5643578"/>
            <a:ext cx="1857388" cy="1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107</a:t>
            </a:fld>
            <a:endParaRPr lang="tr-TR"/>
          </a:p>
        </p:txBody>
      </p:sp>
    </p:spTree>
    <p:extLst>
      <p:ext uri="{BB962C8B-B14F-4D97-AF65-F5344CB8AC3E}">
        <p14:creationId xmlns:p14="http://schemas.microsoft.com/office/powerpoint/2010/main" val="2569329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Derleme yaklaşımı ile dil çevriminde her yüksek düzeyli dil deyimi, onlarca makine dili komutuna dönüşebilirken, yorumlamada yüksek düzeyli dil deyimleri, orijinal şekillerinde kalırlar ve onların çalıştırılması için gerekli komutlar da yorumlayıcının altprogramları olarak bulunur. </a:t>
            </a:r>
            <a:endParaRPr lang="tr-TR" sz="2800" dirty="0" smtClean="0"/>
          </a:p>
          <a:p>
            <a:r>
              <a:rPr lang="tr-TR" sz="2800" dirty="0" smtClean="0"/>
              <a:t>Dolayısıyla </a:t>
            </a:r>
            <a:r>
              <a:rPr lang="tr-TR" sz="2800" dirty="0"/>
              <a:t>yorumlama, derleme yaklaşımına göre daha az bellek kullanabilir. Öte yandan, çalışma sırasında yorumlayıcının tüm altprogramları bellekte tutuluyorsa, dilin sadece az sayıda deyimini kullanan programlar için yorumlayıcı bellek israfına neden olabilir.</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108</a:t>
            </a:fld>
            <a:endParaRPr lang="tr-TR"/>
          </a:p>
        </p:txBody>
      </p:sp>
    </p:spTree>
    <p:extLst>
      <p:ext uri="{BB962C8B-B14F-4D97-AF65-F5344CB8AC3E}">
        <p14:creationId xmlns:p14="http://schemas.microsoft.com/office/powerpoint/2010/main" val="32317358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pic>
        <p:nvPicPr>
          <p:cNvPr id="819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1213" t="4103" r="1442" b="3530"/>
          <a:stretch>
            <a:fillRect/>
          </a:stretch>
        </p:blipFill>
        <p:spPr bwMode="auto">
          <a:xfrm>
            <a:off x="428596" y="1714488"/>
            <a:ext cx="8429684" cy="192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109</a:t>
            </a:fld>
            <a:endParaRPr lang="tr-TR"/>
          </a:p>
        </p:txBody>
      </p:sp>
    </p:spTree>
    <p:extLst>
      <p:ext uri="{BB962C8B-B14F-4D97-AF65-F5344CB8AC3E}">
        <p14:creationId xmlns:p14="http://schemas.microsoft.com/office/powerpoint/2010/main" val="87671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Program</a:t>
            </a:r>
            <a:r>
              <a:rPr lang="tr-TR" dirty="0">
                <a:solidFill>
                  <a:schemeClr val="tx1"/>
                </a:solidFill>
              </a:rPr>
              <a:t>lama </a:t>
            </a:r>
            <a:r>
              <a:rPr lang="tr-TR" dirty="0" smtClean="0">
                <a:solidFill>
                  <a:schemeClr val="tx1"/>
                </a:solidFill>
              </a:rPr>
              <a:t>Dili Nedir? </a:t>
            </a:r>
            <a:endParaRPr lang="tr-TR" dirty="0"/>
          </a:p>
        </p:txBody>
      </p:sp>
      <p:sp>
        <p:nvSpPr>
          <p:cNvPr id="3" name="İçerik Yer Tutucusu 2"/>
          <p:cNvSpPr>
            <a:spLocks noGrp="1"/>
          </p:cNvSpPr>
          <p:nvPr>
            <p:ph sz="quarter" idx="1"/>
          </p:nvPr>
        </p:nvSpPr>
        <p:spPr/>
        <p:txBody>
          <a:bodyPr>
            <a:normAutofit fontScale="85000" lnSpcReduction="10000"/>
          </a:bodyPr>
          <a:lstStyle/>
          <a:p>
            <a:pPr algn="just"/>
            <a:r>
              <a:rPr lang="tr-TR" dirty="0"/>
              <a:t>Her dilin, nesneleri, özellikleri, ilişkileri ve </a:t>
            </a:r>
            <a:r>
              <a:rPr lang="tr-TR" dirty="0" smtClean="0"/>
              <a:t>işlemleri göstermek </a:t>
            </a:r>
            <a:r>
              <a:rPr lang="tr-TR" dirty="0"/>
              <a:t>için çeşitli sembolleri ve bu </a:t>
            </a:r>
            <a:r>
              <a:rPr lang="tr-TR" dirty="0" smtClean="0"/>
              <a:t>sembolleri birleştirmek </a:t>
            </a:r>
            <a:r>
              <a:rPr lang="tr-TR" dirty="0"/>
              <a:t>için kuralları vardır</a:t>
            </a:r>
            <a:r>
              <a:rPr lang="tr-TR" dirty="0" smtClean="0"/>
              <a:t>.</a:t>
            </a:r>
            <a:endParaRPr lang="tr-TR" dirty="0"/>
          </a:p>
          <a:p>
            <a:pPr algn="just"/>
            <a:r>
              <a:rPr lang="tr-TR" dirty="0"/>
              <a:t>Bir doğal dil, bir grup insan arasında ortak </a:t>
            </a:r>
            <a:r>
              <a:rPr lang="tr-TR" dirty="0" smtClean="0"/>
              <a:t>olarak anlaşılan </a:t>
            </a:r>
            <a:r>
              <a:rPr lang="tr-TR" dirty="0"/>
              <a:t>sembolik bir iletişim dili olarak </a:t>
            </a:r>
            <a:r>
              <a:rPr lang="tr-TR" dirty="0" smtClean="0"/>
              <a:t>tanımlanabilir ve </a:t>
            </a:r>
            <a:r>
              <a:rPr lang="tr-TR" dirty="0"/>
              <a:t>iletişim insanlar arasında gerçekleşir.</a:t>
            </a:r>
          </a:p>
          <a:p>
            <a:pPr algn="just"/>
            <a:r>
              <a:rPr lang="tr-TR" dirty="0" smtClean="0"/>
              <a:t>Programlama </a:t>
            </a:r>
            <a:r>
              <a:rPr lang="tr-TR" dirty="0"/>
              <a:t>dili ise, insanlar ve bilgisayarlar </a:t>
            </a:r>
            <a:r>
              <a:rPr lang="tr-TR" dirty="0" smtClean="0"/>
              <a:t>arasındaki iletişimi sağlarlar.</a:t>
            </a:r>
          </a:p>
          <a:p>
            <a:pPr algn="just"/>
            <a:r>
              <a:rPr lang="tr-TR" dirty="0" smtClean="0"/>
              <a:t>Bir </a:t>
            </a:r>
            <a:r>
              <a:rPr lang="tr-TR" b="1" dirty="0" smtClean="0"/>
              <a:t>programlama dili</a:t>
            </a:r>
            <a:r>
              <a:rPr lang="tr-TR" dirty="0" smtClean="0"/>
              <a:t>, bir problemin çözümünün bilgisayardaki gerçekleştirimini ifade etmek amacıyla programlar oluşturulması için kullanılan bir dildir.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val="23384271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Derleyiciler ve yorumlayıcılar, çalışma sırasındaki hataların kullanıcıya bildirilmesi açısından farklılık gösterirler. </a:t>
            </a:r>
            <a:endParaRPr lang="tr-TR" sz="2800" dirty="0" smtClean="0"/>
          </a:p>
          <a:p>
            <a:r>
              <a:rPr lang="tr-TR" sz="2800" dirty="0" smtClean="0"/>
              <a:t>Yorumlayıcılar </a:t>
            </a:r>
            <a:r>
              <a:rPr lang="tr-TR" sz="2800" dirty="0"/>
              <a:t>her komutu birer birer ele aldıkları için, hataların kullanıcılara bildirilmesi doğrudan gerçekleşir. </a:t>
            </a:r>
            <a:endParaRPr lang="tr-TR" sz="2800" dirty="0" smtClean="0"/>
          </a:p>
          <a:p>
            <a:r>
              <a:rPr lang="tr-TR" sz="2800" dirty="0" smtClean="0"/>
              <a:t>Derleme </a:t>
            </a:r>
            <a:r>
              <a:rPr lang="tr-TR" sz="2800" dirty="0"/>
              <a:t>yönteminde ise hatalar, tüm program deyimlerinin makine koduna çevrilmesi bittikten sonra toplu olarak bildirildiği için, hata kaynağı deyimlerin belirlenmesi, yorumlama yöntemine göre güçtür.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110</a:t>
            </a:fld>
            <a:endParaRPr lang="tr-TR"/>
          </a:p>
        </p:txBody>
      </p:sp>
    </p:spTree>
    <p:extLst>
      <p:ext uri="{BB962C8B-B14F-4D97-AF65-F5344CB8AC3E}">
        <p14:creationId xmlns:p14="http://schemas.microsoft.com/office/powerpoint/2010/main" val="3537611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pic>
        <p:nvPicPr>
          <p:cNvPr id="921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2283" r="2930" b="3477"/>
          <a:stretch>
            <a:fillRect/>
          </a:stretch>
        </p:blipFill>
        <p:spPr bwMode="auto">
          <a:xfrm>
            <a:off x="500034" y="2643182"/>
            <a:ext cx="8001056" cy="221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111</a:t>
            </a:fld>
            <a:endParaRPr lang="tr-TR"/>
          </a:p>
        </p:txBody>
      </p:sp>
    </p:spTree>
    <p:extLst>
      <p:ext uri="{BB962C8B-B14F-4D97-AF65-F5344CB8AC3E}">
        <p14:creationId xmlns:p14="http://schemas.microsoft.com/office/powerpoint/2010/main" val="36850893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Dil çevriminde bütünüyle yorumlama ve bütünüyle derleme yöntemleri, iki uç durumdur. Bazı programlama dilleri, iki yöntemin birleştirilmesi ile gerçekleştirilirler. </a:t>
            </a:r>
          </a:p>
          <a:p>
            <a:r>
              <a:rPr lang="tr-TR" sz="2800" dirty="0"/>
              <a:t>Bir program, kaynak program üzerinde basit düzenlemeler yapılarak bir sanal makinenin daha sonra yorumlanacak olan makine kodu olarak nitelenebilen bir ara koda çevrilebilir. Bu çözüm, ağırlıklı olarak derlemeye dayanır ve farklı makinelerde çalıştırılabilen </a:t>
            </a:r>
            <a:r>
              <a:rPr lang="tr-TR" sz="2800" b="1" dirty="0"/>
              <a:t>taşınabilir kod</a:t>
            </a:r>
            <a:r>
              <a:rPr lang="tr-TR" sz="2800" dirty="0"/>
              <a:t> üretmek amacıyla kullanılabilir.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112</a:t>
            </a:fld>
            <a:endParaRPr lang="tr-TR"/>
          </a:p>
        </p:txBody>
      </p:sp>
    </p:spTree>
    <p:extLst>
      <p:ext uri="{BB962C8B-B14F-4D97-AF65-F5344CB8AC3E}">
        <p14:creationId xmlns:p14="http://schemas.microsoft.com/office/powerpoint/2010/main" val="16468806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endParaRPr lang="tr-TR" sz="2800" dirty="0" smtClean="0"/>
          </a:p>
          <a:p>
            <a:endParaRPr lang="tr-TR" sz="2800" dirty="0"/>
          </a:p>
          <a:p>
            <a:endParaRPr lang="tr-TR" sz="2800" dirty="0" smtClean="0"/>
          </a:p>
          <a:p>
            <a:endParaRPr lang="tr-TR" sz="2800" dirty="0" smtClean="0"/>
          </a:p>
          <a:p>
            <a:endParaRPr lang="tr-TR" sz="2800" dirty="0"/>
          </a:p>
          <a:p>
            <a:endParaRPr lang="tr-TR" sz="2800" dirty="0" smtClean="0"/>
          </a:p>
          <a:p>
            <a:r>
              <a:rPr lang="tr-TR" sz="2800" dirty="0" smtClean="0"/>
              <a:t>Java </a:t>
            </a:r>
            <a:r>
              <a:rPr lang="tr-TR" sz="2800" dirty="0"/>
              <a:t>dili bu tür dil çevrimini uygulamaktadır. Java programları, Java </a:t>
            </a:r>
            <a:r>
              <a:rPr lang="tr-TR" sz="2800" i="1" dirty="0" err="1"/>
              <a:t>bytecode</a:t>
            </a:r>
            <a:r>
              <a:rPr lang="tr-TR" sz="2800" dirty="0" err="1"/>
              <a:t>'u</a:t>
            </a:r>
            <a:r>
              <a:rPr lang="tr-TR" sz="2800" dirty="0"/>
              <a:t> adı verilen bir ara koda dönüştürüldükten sonra yorumlanır.</a:t>
            </a:r>
          </a:p>
        </p:txBody>
      </p:sp>
      <p:pic>
        <p:nvPicPr>
          <p:cNvPr id="10242" name="Picture 2"/>
          <p:cNvPicPr>
            <a:picLocks noChangeAspect="1" noChangeArrowheads="1"/>
          </p:cNvPicPr>
          <p:nvPr/>
        </p:nvPicPr>
        <p:blipFill>
          <a:blip r:embed="rId2">
            <a:clrChange>
              <a:clrFrom>
                <a:srgbClr val="EBEEFE"/>
              </a:clrFrom>
              <a:clrTo>
                <a:srgbClr val="EBEEFE">
                  <a:alpha val="0"/>
                </a:srgbClr>
              </a:clrTo>
            </a:clrChange>
            <a:extLst>
              <a:ext uri="{28A0092B-C50C-407E-A947-70E740481C1C}">
                <a14:useLocalDpi xmlns:a14="http://schemas.microsoft.com/office/drawing/2010/main" val="0"/>
              </a:ext>
            </a:extLst>
          </a:blip>
          <a:srcRect l="3034" t="4319" r="3008" b="3821"/>
          <a:stretch>
            <a:fillRect/>
          </a:stretch>
        </p:blipFill>
        <p:spPr bwMode="auto">
          <a:xfrm>
            <a:off x="714348" y="1928802"/>
            <a:ext cx="7643866" cy="17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113</a:t>
            </a:fld>
            <a:endParaRPr lang="tr-TR"/>
          </a:p>
        </p:txBody>
      </p:sp>
    </p:spTree>
    <p:extLst>
      <p:ext uri="{BB962C8B-B14F-4D97-AF65-F5344CB8AC3E}">
        <p14:creationId xmlns:p14="http://schemas.microsoft.com/office/powerpoint/2010/main" val="21842870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Diğer Çeviriciler</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Derleyici derleyiciler (</a:t>
            </a:r>
            <a:r>
              <a:rPr lang="tr-TR" i="1" dirty="0" err="1" smtClean="0"/>
              <a:t>compiler</a:t>
            </a:r>
            <a:r>
              <a:rPr lang="tr-TR" i="1" dirty="0" smtClean="0"/>
              <a:t> </a:t>
            </a:r>
            <a:r>
              <a:rPr lang="tr-TR" i="1" dirty="0" err="1" smtClean="0"/>
              <a:t>compilers</a:t>
            </a:r>
            <a:r>
              <a:rPr lang="tr-TR" dirty="0" smtClean="0"/>
              <a:t>): Herhangi bir programlama dili için geliştirilmiş olan ve o dil için derleyici yaratan programlardır. </a:t>
            </a:r>
          </a:p>
          <a:p>
            <a:r>
              <a:rPr lang="tr-TR" dirty="0" smtClean="0"/>
              <a:t>Çapraz bütünleştirici (</a:t>
            </a:r>
            <a:r>
              <a:rPr lang="tr-TR" i="1" dirty="0" err="1" smtClean="0"/>
              <a:t>cross</a:t>
            </a:r>
            <a:r>
              <a:rPr lang="tr-TR" i="1" dirty="0" smtClean="0"/>
              <a:t> </a:t>
            </a:r>
            <a:r>
              <a:rPr lang="tr-TR" i="1" dirty="0" err="1" smtClean="0"/>
              <a:t>assemblers</a:t>
            </a:r>
            <a:r>
              <a:rPr lang="tr-TR" dirty="0" smtClean="0"/>
              <a:t>): Bir bütünleştirici dilinden diğer bir bütünleştirici diline çevrim işlemini gerçekleştiren programlardır. </a:t>
            </a:r>
          </a:p>
          <a:p>
            <a:r>
              <a:rPr lang="tr-TR" dirty="0" smtClean="0"/>
              <a:t>Çapraz derleyiciler (</a:t>
            </a:r>
            <a:r>
              <a:rPr lang="tr-TR" i="1" dirty="0" err="1" smtClean="0"/>
              <a:t>cross</a:t>
            </a:r>
            <a:r>
              <a:rPr lang="tr-TR" i="1" dirty="0" smtClean="0"/>
              <a:t> </a:t>
            </a:r>
            <a:r>
              <a:rPr lang="tr-TR" i="1" dirty="0" err="1" smtClean="0"/>
              <a:t>compilers</a:t>
            </a:r>
            <a:r>
              <a:rPr lang="tr-TR" dirty="0" smtClean="0"/>
              <a:t>): Herhangi bir programlama dilinde yazılmış olan bir program diğer bir programlama diline çevrilebilmektedir.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114</a:t>
            </a:fld>
            <a:endParaRPr lang="tr-T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14282" y="274638"/>
            <a:ext cx="871543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0.5. Programlama Dillerinin Yazılım Yaşam Döngüsündeki Yeri</a:t>
            </a:r>
            <a:endParaRPr lang="tr-TR" dirty="0">
              <a:solidFill>
                <a:srgbClr val="C00000"/>
              </a:solidFill>
            </a:endParaRPr>
          </a:p>
        </p:txBody>
      </p:sp>
      <p:sp>
        <p:nvSpPr>
          <p:cNvPr id="3" name="İçerik Yer Tutucusu 2"/>
          <p:cNvSpPr>
            <a:spLocks noGrp="1"/>
          </p:cNvSpPr>
          <p:nvPr>
            <p:ph sz="quarter" idx="1"/>
          </p:nvPr>
        </p:nvSpPr>
        <p:spPr/>
        <p:txBody>
          <a:bodyPr>
            <a:normAutofit/>
          </a:bodyPr>
          <a:lstStyle/>
          <a:p>
            <a:pPr>
              <a:lnSpc>
                <a:spcPct val="80000"/>
              </a:lnSpc>
            </a:pPr>
            <a:r>
              <a:rPr lang="tr-TR" sz="2800" dirty="0"/>
              <a:t>Önceki bölümlerde genel olarak tanıtılan programlama dilleri, yazılım mühendisliğinin temelini oluşturan yazılım geliştirme yaşam döngüsünün gerçekleştirim aşamasında kullanılır</a:t>
            </a:r>
            <a:r>
              <a:rPr lang="tr-TR" sz="2800" dirty="0" smtClean="0"/>
              <a:t>.</a:t>
            </a:r>
          </a:p>
          <a:p>
            <a:pPr>
              <a:lnSpc>
                <a:spcPct val="80000"/>
              </a:lnSpc>
            </a:pPr>
            <a:endParaRPr lang="tr-TR" sz="2800" dirty="0" smtClean="0"/>
          </a:p>
          <a:p>
            <a:pPr>
              <a:lnSpc>
                <a:spcPct val="80000"/>
              </a:lnSpc>
            </a:pPr>
            <a:r>
              <a:rPr lang="tr-TR" sz="2800" dirty="0" smtClean="0"/>
              <a:t>Bu </a:t>
            </a:r>
            <a:r>
              <a:rPr lang="tr-TR" sz="2800" dirty="0"/>
              <a:t>bölümde, programlama dillerinin yazılım yaşam döngüsündeki </a:t>
            </a:r>
            <a:r>
              <a:rPr lang="tr-TR" sz="2800" dirty="0" smtClean="0"/>
              <a:t>yeri.</a:t>
            </a:r>
            <a:endParaRPr lang="en-US" sz="1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115</a:t>
            </a:fld>
            <a:endParaRPr lang="tr-TR"/>
          </a:p>
        </p:txBody>
      </p:sp>
    </p:spTree>
    <p:extLst>
      <p:ext uri="{BB962C8B-B14F-4D97-AF65-F5344CB8AC3E}">
        <p14:creationId xmlns:p14="http://schemas.microsoft.com/office/powerpoint/2010/main" val="597115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sp>
        <p:nvSpPr>
          <p:cNvPr id="3" name="İçerik Yer Tutucusu 2"/>
          <p:cNvSpPr>
            <a:spLocks noGrp="1"/>
          </p:cNvSpPr>
          <p:nvPr>
            <p:ph sz="quarter" idx="1"/>
          </p:nvPr>
        </p:nvSpPr>
        <p:spPr/>
        <p:txBody>
          <a:bodyPr>
            <a:normAutofit/>
          </a:bodyPr>
          <a:lstStyle/>
          <a:p>
            <a:pPr>
              <a:lnSpc>
                <a:spcPct val="80000"/>
              </a:lnSpc>
            </a:pPr>
            <a:r>
              <a:rPr lang="tr-TR" sz="2800" dirty="0"/>
              <a:t>Yazılım geliştirme yaşam döngüsü temel olarak 5 aşamadan oluşmaktadır.</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2564904"/>
            <a:ext cx="7010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116</a:t>
            </a:fld>
            <a:endParaRPr lang="tr-TR"/>
          </a:p>
        </p:txBody>
      </p:sp>
    </p:spTree>
    <p:extLst>
      <p:ext uri="{BB962C8B-B14F-4D97-AF65-F5344CB8AC3E}">
        <p14:creationId xmlns:p14="http://schemas.microsoft.com/office/powerpoint/2010/main" val="2364540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Geliştirme </a:t>
            </a:r>
            <a:r>
              <a:rPr lang="tr-TR" sz="2800" b="1" dirty="0"/>
              <a:t>Yaşam Döngüsü Nedir?</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6370"/>
            <a:ext cx="75628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117</a:t>
            </a:fld>
            <a:endParaRPr lang="tr-TR"/>
          </a:p>
        </p:txBody>
      </p:sp>
    </p:spTree>
    <p:extLst>
      <p:ext uri="{BB962C8B-B14F-4D97-AF65-F5344CB8AC3E}">
        <p14:creationId xmlns:p14="http://schemas.microsoft.com/office/powerpoint/2010/main" val="5526468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844824"/>
            <a:ext cx="75819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118</a:t>
            </a:fld>
            <a:endParaRPr lang="tr-TR"/>
          </a:p>
        </p:txBody>
      </p:sp>
    </p:spTree>
    <p:extLst>
      <p:ext uri="{BB962C8B-B14F-4D97-AF65-F5344CB8AC3E}">
        <p14:creationId xmlns:p14="http://schemas.microsoft.com/office/powerpoint/2010/main" val="11475592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628800"/>
            <a:ext cx="75057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119</a:t>
            </a:fld>
            <a:endParaRPr lang="tr-TR"/>
          </a:p>
        </p:txBody>
      </p:sp>
    </p:spTree>
    <p:extLst>
      <p:ext uri="{BB962C8B-B14F-4D97-AF65-F5344CB8AC3E}">
        <p14:creationId xmlns:p14="http://schemas.microsoft.com/office/powerpoint/2010/main" val="9151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smtClean="0"/>
              <a:t>Doğal Dil - Programlama Dili (1)</a:t>
            </a:r>
          </a:p>
        </p:txBody>
      </p:sp>
      <p:sp>
        <p:nvSpPr>
          <p:cNvPr id="14341" name="Rectangle 3"/>
          <p:cNvSpPr>
            <a:spLocks noGrp="1" noChangeArrowheads="1"/>
          </p:cNvSpPr>
          <p:nvPr>
            <p:ph type="body" idx="1"/>
          </p:nvPr>
        </p:nvSpPr>
        <p:spPr/>
        <p:txBody>
          <a:bodyPr/>
          <a:lstStyle/>
          <a:p>
            <a:pPr eaLnBrk="1" hangingPunct="1">
              <a:lnSpc>
                <a:spcPct val="80000"/>
              </a:lnSpc>
            </a:pPr>
            <a:r>
              <a:rPr lang="tr-TR" sz="2800" dirty="0" smtClean="0"/>
              <a:t>Bir programlama dili birçok yönden doğal dillere benzer. </a:t>
            </a:r>
          </a:p>
          <a:p>
            <a:pPr eaLnBrk="1" hangingPunct="1">
              <a:lnSpc>
                <a:spcPct val="80000"/>
              </a:lnSpc>
            </a:pPr>
            <a:r>
              <a:rPr lang="tr-TR" sz="2800" dirty="0" smtClean="0"/>
              <a:t>Her programlama dilinin kendisine özgü kelimeleri (söz varlığı,sözlüğü), işaretleri (yazım işaretleri) ve yazım kuralları bulunmaktadır. </a:t>
            </a:r>
          </a:p>
          <a:p>
            <a:pPr eaLnBrk="1" hangingPunct="1">
              <a:lnSpc>
                <a:spcPct val="80000"/>
              </a:lnSpc>
            </a:pPr>
            <a:r>
              <a:rPr lang="tr-TR" sz="2800" dirty="0" smtClean="0"/>
              <a:t>Programlama dillerinde, o dilin dilbilgisi kurallarına o dilin sözdizimi (</a:t>
            </a:r>
            <a:r>
              <a:rPr lang="tr-TR" sz="2800" i="1" dirty="0" err="1" smtClean="0"/>
              <a:t>syntax</a:t>
            </a:r>
            <a:r>
              <a:rPr lang="tr-TR" sz="2800" dirty="0" smtClean="0"/>
              <a:t>) adı verilmektedir. </a:t>
            </a:r>
          </a:p>
          <a:p>
            <a:pPr eaLnBrk="1" hangingPunct="1">
              <a:lnSpc>
                <a:spcPct val="80000"/>
              </a:lnSpc>
            </a:pPr>
            <a:r>
              <a:rPr lang="tr-TR" sz="2800" dirty="0" smtClean="0"/>
              <a:t>Bir programcı, o anda kullandığı programlama dilinin </a:t>
            </a:r>
            <a:r>
              <a:rPr lang="tr-TR" sz="2800" dirty="0" err="1" smtClean="0"/>
              <a:t>sözdizim</a:t>
            </a:r>
            <a:r>
              <a:rPr lang="tr-TR" sz="2800" dirty="0" smtClean="0"/>
              <a:t> kurallarına göre kelime ve işaretleri </a:t>
            </a:r>
            <a:r>
              <a:rPr lang="tr-TR" sz="2800" dirty="0" err="1" smtClean="0"/>
              <a:t>biraraya</a:t>
            </a:r>
            <a:r>
              <a:rPr lang="tr-TR" sz="2800" dirty="0" smtClean="0"/>
              <a:t> getirerek, bilgisayara </a:t>
            </a:r>
            <a:r>
              <a:rPr lang="tr-TR" sz="2800" dirty="0" err="1" smtClean="0"/>
              <a:t>birşeyleri</a:t>
            </a:r>
            <a:r>
              <a:rPr lang="tr-TR" sz="2800" dirty="0" smtClean="0"/>
              <a:t> yapmasını anlatan, bilgisayar açısından bir anlama sahip olan bir deyim oluşturmaktadır.</a:t>
            </a:r>
          </a:p>
          <a:p>
            <a:pPr eaLnBrk="1" hangingPunct="1">
              <a:lnSpc>
                <a:spcPct val="80000"/>
              </a:lnSpc>
            </a:pPr>
            <a:endParaRPr lang="tr-TR" sz="2400" dirty="0" smtClean="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700808"/>
            <a:ext cx="74485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120</a:t>
            </a:fld>
            <a:endParaRPr lang="tr-TR"/>
          </a:p>
        </p:txBody>
      </p:sp>
    </p:spTree>
    <p:extLst>
      <p:ext uri="{BB962C8B-B14F-4D97-AF65-F5344CB8AC3E}">
        <p14:creationId xmlns:p14="http://schemas.microsoft.com/office/powerpoint/2010/main" val="1023162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 y="1628800"/>
            <a:ext cx="75342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121</a:t>
            </a:fld>
            <a:endParaRPr lang="tr-TR"/>
          </a:p>
        </p:txBody>
      </p:sp>
    </p:spTree>
    <p:extLst>
      <p:ext uri="{BB962C8B-B14F-4D97-AF65-F5344CB8AC3E}">
        <p14:creationId xmlns:p14="http://schemas.microsoft.com/office/powerpoint/2010/main" val="39170215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ÖDEV</a:t>
            </a:r>
            <a:endParaRPr lang="tr-TR" dirty="0"/>
          </a:p>
        </p:txBody>
      </p:sp>
      <p:sp>
        <p:nvSpPr>
          <p:cNvPr id="3" name="2 İçerik Yer Tutucusu"/>
          <p:cNvSpPr>
            <a:spLocks noGrp="1"/>
          </p:cNvSpPr>
          <p:nvPr>
            <p:ph idx="1"/>
          </p:nvPr>
        </p:nvSpPr>
        <p:spPr/>
        <p:txBody>
          <a:bodyPr/>
          <a:lstStyle/>
          <a:p>
            <a:r>
              <a:rPr lang="tr-TR" dirty="0" err="1" smtClean="0"/>
              <a:t>Lex</a:t>
            </a:r>
            <a:r>
              <a:rPr lang="tr-TR" dirty="0" smtClean="0"/>
              <a:t> &amp; </a:t>
            </a:r>
            <a:r>
              <a:rPr lang="tr-TR" dirty="0" err="1" smtClean="0"/>
              <a:t>Yacc</a:t>
            </a:r>
            <a:r>
              <a:rPr lang="tr-TR" dirty="0" smtClean="0"/>
              <a:t> , </a:t>
            </a:r>
            <a:r>
              <a:rPr lang="tr-TR" dirty="0" err="1" smtClean="0"/>
              <a:t>Flex</a:t>
            </a:r>
            <a:r>
              <a:rPr lang="tr-TR" dirty="0" smtClean="0"/>
              <a:t> &amp; </a:t>
            </a:r>
            <a:r>
              <a:rPr lang="tr-TR" dirty="0" err="1" smtClean="0"/>
              <a:t>Bison</a:t>
            </a:r>
            <a:r>
              <a:rPr lang="tr-TR" dirty="0" smtClean="0"/>
              <a:t> konularını araştırıp konuya ilişkin dokümanları, Word ve Powerpoint belgesi halinde hazırlayınız. </a:t>
            </a:r>
          </a:p>
          <a:p>
            <a:pPr lvl="1"/>
            <a:r>
              <a:rPr lang="tr-TR" dirty="0" smtClean="0"/>
              <a:t>Örnek program kodları</a:t>
            </a:r>
          </a:p>
          <a:p>
            <a:pPr lvl="1"/>
            <a:r>
              <a:rPr lang="tr-TR" dirty="0" smtClean="0"/>
              <a:t>Kaynak dokümanlar </a:t>
            </a:r>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122</a:t>
            </a:fld>
            <a:endParaRPr lang="tr-T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normAutofit fontScale="92500" lnSpcReduction="2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123</a:t>
            </a:fld>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dirty="0" smtClean="0"/>
              <a:t>Doğal Dil - Programlama Dili (2)</a:t>
            </a:r>
          </a:p>
        </p:txBody>
      </p:sp>
      <p:sp>
        <p:nvSpPr>
          <p:cNvPr id="15365" name="Rectangle 3"/>
          <p:cNvSpPr>
            <a:spLocks noGrp="1" noChangeArrowheads="1"/>
          </p:cNvSpPr>
          <p:nvPr>
            <p:ph type="body" idx="1"/>
          </p:nvPr>
        </p:nvSpPr>
        <p:spPr/>
        <p:txBody>
          <a:bodyPr>
            <a:noAutofit/>
          </a:bodyPr>
          <a:lstStyle/>
          <a:p>
            <a:pPr eaLnBrk="1" hangingPunct="1">
              <a:lnSpc>
                <a:spcPct val="80000"/>
              </a:lnSpc>
            </a:pPr>
            <a:r>
              <a:rPr lang="tr-TR" sz="2800" dirty="0" smtClean="0"/>
              <a:t>Doğal dillerde konuşma veya yazma sırasında hata yapılabilir.</a:t>
            </a:r>
          </a:p>
          <a:p>
            <a:pPr eaLnBrk="1" hangingPunct="1">
              <a:lnSpc>
                <a:spcPct val="80000"/>
              </a:lnSpc>
            </a:pPr>
            <a:r>
              <a:rPr lang="tr-TR" sz="2800" dirty="0" smtClean="0"/>
              <a:t>Programlama </a:t>
            </a:r>
            <a:r>
              <a:rPr lang="tr-TR" sz="2800" dirty="0" err="1" smtClean="0"/>
              <a:t>dilllerinde</a:t>
            </a:r>
            <a:r>
              <a:rPr lang="tr-TR" sz="2800" dirty="0" smtClean="0"/>
              <a:t> hataya yer yoktur.</a:t>
            </a:r>
          </a:p>
          <a:p>
            <a:pPr eaLnBrk="1" hangingPunct="1">
              <a:lnSpc>
                <a:spcPct val="80000"/>
              </a:lnSpc>
            </a:pPr>
            <a:r>
              <a:rPr lang="tr-TR" sz="2800" dirty="0" smtClean="0"/>
              <a:t>Herhangi bir hata yapılması durumunda o deyimin bilgisayar açısından hiçbir anlamı olmamakta, bilgisayar o deyimi anlamamaktadır. </a:t>
            </a:r>
          </a:p>
          <a:p>
            <a:pPr eaLnBrk="1" hangingPunct="1">
              <a:lnSpc>
                <a:spcPct val="80000"/>
              </a:lnSpc>
            </a:pPr>
            <a:r>
              <a:rPr lang="tr-TR" sz="2800" dirty="0" smtClean="0"/>
              <a:t>Bir program yazmak için programcının o dilin tüm </a:t>
            </a:r>
            <a:r>
              <a:rPr lang="tr-TR" sz="2800" dirty="0" err="1" smtClean="0"/>
              <a:t>sözdizim</a:t>
            </a:r>
            <a:r>
              <a:rPr lang="tr-TR" sz="2800" dirty="0" smtClean="0"/>
              <a:t> kurallarını bilmesi gerekmektedir.</a:t>
            </a:r>
          </a:p>
          <a:p>
            <a:pPr eaLnBrk="1" hangingPunct="1">
              <a:lnSpc>
                <a:spcPct val="80000"/>
              </a:lnSpc>
            </a:pPr>
            <a:r>
              <a:rPr lang="tr-TR" sz="2800" dirty="0" smtClean="0"/>
              <a:t>Programcının programlama dilinin kurallarına uymaması durumunda program hatalara sahip olacaktır.</a:t>
            </a:r>
          </a:p>
          <a:p>
            <a:pPr eaLnBrk="1" hangingPunct="1">
              <a:lnSpc>
                <a:spcPct val="80000"/>
              </a:lnSpc>
            </a:pPr>
            <a:r>
              <a:rPr lang="tr-TR" sz="2800" dirty="0" smtClean="0"/>
              <a:t>Bilgisayar hatalı programı anlamayacak, dolayısıyla çalıştırmayacaktır.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Program</a:t>
            </a:r>
            <a:r>
              <a:rPr lang="tr-TR" dirty="0" smtClean="0"/>
              <a:t>lama Dili Nedir? </a:t>
            </a:r>
            <a:endParaRPr lang="tr-TR" dirty="0"/>
          </a:p>
        </p:txBody>
      </p:sp>
      <p:sp>
        <p:nvSpPr>
          <p:cNvPr id="3" name="2 İçerik Yer Tutucusu"/>
          <p:cNvSpPr>
            <a:spLocks noGrp="1"/>
          </p:cNvSpPr>
          <p:nvPr>
            <p:ph idx="1"/>
          </p:nvPr>
        </p:nvSpPr>
        <p:spPr>
          <a:xfrm>
            <a:off x="500034" y="1428736"/>
            <a:ext cx="8229600" cy="2471742"/>
          </a:xfrm>
        </p:spPr>
        <p:txBody>
          <a:bodyPr>
            <a:normAutofit fontScale="92500" lnSpcReduction="20000"/>
          </a:bodyPr>
          <a:lstStyle/>
          <a:p>
            <a:r>
              <a:rPr lang="tr-TR" b="1" dirty="0" smtClean="0"/>
              <a:t>Programlama dili</a:t>
            </a:r>
            <a:r>
              <a:rPr lang="tr-TR" dirty="0" smtClean="0"/>
              <a:t>, bir problemin çözümünün bilgisayardaki gerçekleştirimini ifade etmek amacıyla tasarlanmış ve o programlama dili için </a:t>
            </a:r>
            <a:r>
              <a:rPr lang="tr-TR" dirty="0" smtClean="0">
                <a:solidFill>
                  <a:srgbClr val="FF0000"/>
                </a:solidFill>
              </a:rPr>
              <a:t>hem insanlar hem de bilgisayarlar tarafından ortak olarak anlaşılacak</a:t>
            </a:r>
            <a:r>
              <a:rPr lang="tr-TR" dirty="0" smtClean="0"/>
              <a:t> kurallar ve semboller dizisidir. </a:t>
            </a:r>
            <a:endParaRPr lang="tr-TR" b="1" dirty="0" smtClean="0"/>
          </a:p>
        </p:txBody>
      </p:sp>
      <p:grpSp>
        <p:nvGrpSpPr>
          <p:cNvPr id="4" name="Group 4"/>
          <p:cNvGrpSpPr>
            <a:grpSpLocks/>
          </p:cNvGrpSpPr>
          <p:nvPr/>
        </p:nvGrpSpPr>
        <p:grpSpPr bwMode="auto">
          <a:xfrm>
            <a:off x="3825894" y="3857628"/>
            <a:ext cx="5103824" cy="2286016"/>
            <a:chOff x="700" y="1408"/>
            <a:chExt cx="4398" cy="2412"/>
          </a:xfrm>
        </p:grpSpPr>
        <p:graphicFrame>
          <p:nvGraphicFramePr>
            <p:cNvPr id="5" name="Object 5"/>
            <p:cNvGraphicFramePr>
              <a:graphicFrameLocks noChangeAspect="1"/>
            </p:cNvGraphicFramePr>
            <p:nvPr/>
          </p:nvGraphicFramePr>
          <p:xfrm>
            <a:off x="700" y="3024"/>
            <a:ext cx="1191" cy="796"/>
          </p:xfrm>
          <a:graphic>
            <a:graphicData uri="http://schemas.openxmlformats.org/presentationml/2006/ole">
              <mc:AlternateContent xmlns:mc="http://schemas.openxmlformats.org/markup-compatibility/2006">
                <mc:Choice xmlns:v="urn:schemas-microsoft-com:vml" Requires="v">
                  <p:oleObj spid="_x0000_s1038" name="Clip" r:id="rId3" imgW="4573440" imgH="3055320" progId="">
                    <p:embed/>
                  </p:oleObj>
                </mc:Choice>
                <mc:Fallback>
                  <p:oleObj name="Clip" r:id="rId3" imgW="4573440" imgH="3055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 y="3024"/>
                          <a:ext cx="1191"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206" y="2951"/>
            <a:ext cx="892" cy="803"/>
          </p:xfrm>
          <a:graphic>
            <a:graphicData uri="http://schemas.openxmlformats.org/presentationml/2006/ole">
              <mc:AlternateContent xmlns:mc="http://schemas.openxmlformats.org/markup-compatibility/2006">
                <mc:Choice xmlns:v="urn:schemas-microsoft-com:vml" Requires="v">
                  <p:oleObj spid="_x0000_s1039" name="Clip" r:id="rId5" imgW="1613520" imgH="1453680" progId="">
                    <p:embed/>
                  </p:oleObj>
                </mc:Choice>
                <mc:Fallback>
                  <p:oleObj name="Clip" r:id="rId5" imgW="1613520" imgH="1453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 y="2951"/>
                          <a:ext cx="892"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7"/>
            <p:cNvSpPr>
              <a:spLocks noChangeArrowheads="1"/>
            </p:cNvSpPr>
            <p:nvPr/>
          </p:nvSpPr>
          <p:spPr bwMode="auto">
            <a:xfrm>
              <a:off x="2042" y="3169"/>
              <a:ext cx="1933" cy="498"/>
            </a:xfrm>
            <a:prstGeom prst="notchedRightArrow">
              <a:avLst>
                <a:gd name="adj1" fmla="val 50000"/>
                <a:gd name="adj2" fmla="val 9703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algn="ctr" eaLnBrk="0" hangingPunct="0">
                <a:lnSpc>
                  <a:spcPct val="90000"/>
                </a:lnSpc>
              </a:pPr>
              <a:r>
                <a:rPr lang="en-US" sz="1600" b="1">
                  <a:effectLst>
                    <a:outerShdw blurRad="38100" dist="38100" dir="2700000" algn="tl">
                      <a:srgbClr val="FFFFFF"/>
                    </a:outerShdw>
                  </a:effectLst>
                </a:rPr>
                <a:t>Program</a:t>
              </a:r>
              <a:r>
                <a:rPr lang="tr-TR" sz="1600" b="1">
                  <a:effectLst>
                    <a:outerShdw blurRad="38100" dist="38100" dir="2700000" algn="tl">
                      <a:srgbClr val="FFFFFF"/>
                    </a:outerShdw>
                  </a:effectLst>
                </a:rPr>
                <a:t>lama Dili</a:t>
              </a:r>
              <a:endParaRPr lang="en-US" sz="1600" b="1">
                <a:effectLst>
                  <a:outerShdw blurRad="38100" dist="38100" dir="2700000" algn="tl">
                    <a:srgbClr val="FFFFFF"/>
                  </a:outerShdw>
                </a:effectLst>
              </a:endParaRPr>
            </a:p>
          </p:txBody>
        </p:sp>
        <p:graphicFrame>
          <p:nvGraphicFramePr>
            <p:cNvPr id="8" name="Object 8"/>
            <p:cNvGraphicFramePr>
              <a:graphicFrameLocks noChangeAspect="1"/>
            </p:cNvGraphicFramePr>
            <p:nvPr/>
          </p:nvGraphicFramePr>
          <p:xfrm>
            <a:off x="2539" y="1408"/>
            <a:ext cx="947" cy="947"/>
          </p:xfrm>
          <a:graphic>
            <a:graphicData uri="http://schemas.openxmlformats.org/presentationml/2006/ole">
              <mc:AlternateContent xmlns:mc="http://schemas.openxmlformats.org/markup-compatibility/2006">
                <mc:Choice xmlns:v="urn:schemas-microsoft-com:vml" Requires="v">
                  <p:oleObj spid="_x0000_s1040" name="Clip" r:id="rId7" imgW="1805760" imgH="1805760" progId="">
                    <p:embed/>
                  </p:oleObj>
                </mc:Choice>
                <mc:Fallback>
                  <p:oleObj name="Clip" r:id="rId7" imgW="1805760" imgH="18057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 y="1408"/>
                          <a:ext cx="947" cy="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9"/>
            <p:cNvSpPr>
              <a:spLocks noChangeArrowheads="1"/>
            </p:cNvSpPr>
            <p:nvPr/>
          </p:nvSpPr>
          <p:spPr bwMode="auto">
            <a:xfrm rot="-8150166">
              <a:off x="3328" y="2282"/>
              <a:ext cx="1142" cy="498"/>
            </a:xfrm>
            <a:prstGeom prst="notchedRightArrow">
              <a:avLst>
                <a:gd name="adj1" fmla="val 50000"/>
                <a:gd name="adj2" fmla="val 57329"/>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sp>
          <p:nvSpPr>
            <p:cNvPr id="10" name="AutoShape 10"/>
            <p:cNvSpPr>
              <a:spLocks noChangeArrowheads="1"/>
            </p:cNvSpPr>
            <p:nvPr/>
          </p:nvSpPr>
          <p:spPr bwMode="auto">
            <a:xfrm rot="-13301007">
              <a:off x="1445" y="2393"/>
              <a:ext cx="1264" cy="532"/>
            </a:xfrm>
            <a:prstGeom prst="notchedRightArrow">
              <a:avLst>
                <a:gd name="adj1" fmla="val 50000"/>
                <a:gd name="adj2" fmla="val 5939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grpSp>
      <p:pic>
        <p:nvPicPr>
          <p:cNvPr id="16" name="Picture 9"/>
          <p:cNvPicPr>
            <a:picLocks noChangeAspect="1" noChangeArrowheads="1"/>
          </p:cNvPicPr>
          <p:nvPr/>
        </p:nvPicPr>
        <p:blipFill>
          <a:blip r:embed="rId9"/>
          <a:srcRect/>
          <a:stretch>
            <a:fillRect/>
          </a:stretch>
        </p:blipFill>
        <p:spPr bwMode="auto">
          <a:xfrm>
            <a:off x="1000100" y="3929066"/>
            <a:ext cx="1892300" cy="1892300"/>
          </a:xfrm>
          <a:prstGeom prst="rect">
            <a:avLst/>
          </a:prstGeom>
          <a:noFill/>
          <a:ln w="9525">
            <a:noFill/>
            <a:miter lim="800000"/>
            <a:headEnd/>
            <a:tailEnd/>
          </a:ln>
          <a:effectLst/>
        </p:spPr>
      </p:pic>
      <p:sp>
        <p:nvSpPr>
          <p:cNvPr id="17" name="Rectangle 10"/>
          <p:cNvSpPr>
            <a:spLocks noChangeArrowheads="1"/>
          </p:cNvSpPr>
          <p:nvPr/>
        </p:nvSpPr>
        <p:spPr bwMode="auto">
          <a:xfrm>
            <a:off x="314300" y="5300666"/>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8" name="Picture 8"/>
          <p:cNvPicPr>
            <a:picLocks noChangeAspect="1" noChangeArrowheads="1"/>
          </p:cNvPicPr>
          <p:nvPr/>
        </p:nvPicPr>
        <p:blipFill>
          <a:blip r:embed="rId10"/>
          <a:srcRect/>
          <a:stretch>
            <a:fillRect/>
          </a:stretch>
        </p:blipFill>
        <p:spPr bwMode="auto">
          <a:xfrm>
            <a:off x="847700" y="5681666"/>
            <a:ext cx="1155700" cy="546100"/>
          </a:xfrm>
          <a:prstGeom prst="rect">
            <a:avLst/>
          </a:prstGeom>
          <a:noFill/>
          <a:ln w="9525">
            <a:noFill/>
            <a:miter lim="800000"/>
            <a:headEnd/>
            <a:tailEnd/>
          </a:ln>
          <a:effectLst/>
        </p:spPr>
      </p:pic>
      <p:pic>
        <p:nvPicPr>
          <p:cNvPr id="19" name="Picture 7"/>
          <p:cNvPicPr>
            <a:picLocks noChangeAspect="1" noChangeArrowheads="1"/>
          </p:cNvPicPr>
          <p:nvPr/>
        </p:nvPicPr>
        <p:blipFill>
          <a:blip r:embed="rId11"/>
          <a:srcRect/>
          <a:stretch>
            <a:fillRect/>
          </a:stretch>
        </p:blipFill>
        <p:spPr bwMode="auto">
          <a:xfrm>
            <a:off x="2447900" y="4005266"/>
            <a:ext cx="1143000" cy="990600"/>
          </a:xfrm>
          <a:prstGeom prst="rect">
            <a:avLst/>
          </a:prstGeom>
          <a:noFill/>
          <a:ln w="9525">
            <a:noFill/>
            <a:miter lim="800000"/>
            <a:headEnd/>
            <a:tailEnd/>
          </a:ln>
          <a:effectLst/>
        </p:spPr>
      </p:pic>
      <p:sp>
        <p:nvSpPr>
          <p:cNvPr id="20" name="Text Box 12"/>
          <p:cNvSpPr txBox="1">
            <a:spLocks noChangeArrowheads="1"/>
          </p:cNvSpPr>
          <p:nvPr/>
        </p:nvSpPr>
        <p:spPr bwMode="auto">
          <a:xfrm>
            <a:off x="2524100" y="4081466"/>
            <a:ext cx="895245" cy="584775"/>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Bu bir</a:t>
            </a:r>
            <a:endParaRPr lang="en-US" sz="1600" dirty="0">
              <a:ea typeface="ＭＳ Ｐゴシック" pitchFamily="-112" charset="-128"/>
            </a:endParaRPr>
          </a:p>
          <a:p>
            <a:pPr eaLnBrk="0" hangingPunct="0"/>
            <a:r>
              <a:rPr lang="en-US" sz="1600" dirty="0" smtClean="0">
                <a:ea typeface="ＭＳ Ｐゴシック" pitchFamily="-112" charset="-128"/>
              </a:rPr>
              <a:t>program</a:t>
            </a:r>
            <a:endParaRPr lang="en-US" sz="1600" dirty="0">
              <a:ea typeface="ＭＳ Ｐゴシック" pitchFamily="-112" charset="-128"/>
            </a:endParaRPr>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tr-TR" b="1" dirty="0"/>
              <a:t>Programlama</a:t>
            </a:r>
          </a:p>
        </p:txBody>
      </p:sp>
      <p:grpSp>
        <p:nvGrpSpPr>
          <p:cNvPr id="5" name="Group 4"/>
          <p:cNvGrpSpPr>
            <a:grpSpLocks/>
          </p:cNvGrpSpPr>
          <p:nvPr/>
        </p:nvGrpSpPr>
        <p:grpSpPr bwMode="auto">
          <a:xfrm>
            <a:off x="336550" y="1484313"/>
            <a:ext cx="8561388" cy="4897437"/>
            <a:chOff x="212" y="1924"/>
            <a:chExt cx="5393" cy="1288"/>
          </a:xfrm>
        </p:grpSpPr>
        <p:sp>
          <p:nvSpPr>
            <p:cNvPr id="6" name="Rectangle 5"/>
            <p:cNvSpPr>
              <a:spLocks noChangeArrowheads="1"/>
            </p:cNvSpPr>
            <p:nvPr/>
          </p:nvSpPr>
          <p:spPr bwMode="auto">
            <a:xfrm>
              <a:off x="212"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int sum(int[] x)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int sum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while (n &lt; x.length)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a:t>
              </a:r>
              <a:endParaRPr lang="en-US" sz="2000" b="1">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620" y="2342"/>
              <a:ext cx="541"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endParaRPr lang="tr-TR"/>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27088" y="549275"/>
            <a:ext cx="7258752"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617" cy="1963"/>
              <a:chOff x="562" y="981"/>
              <a:chExt cx="4617"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757" y="1685"/>
                <a:ext cx="1422" cy="1259"/>
                <a:chOff x="3757" y="1685"/>
                <a:chExt cx="1422" cy="1259"/>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4214" y="2001"/>
                  <a:ext cx="965" cy="230"/>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2800" b="1" dirty="0" smtClean="0">
                      <a:solidFill>
                        <a:schemeClr val="tx2"/>
                      </a:solidFill>
                      <a:effectLst>
                        <a:outerShdw blurRad="38100" dist="38100" dir="2700000" algn="tl">
                          <a:srgbClr val="C0C0C0"/>
                        </a:outerShdw>
                      </a:effectLst>
                    </a:rPr>
                    <a:t>Derleme</a:t>
                  </a:r>
                  <a:endParaRPr lang="en-US" sz="28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28596" y="142852"/>
          <a:ext cx="3357587" cy="2393891"/>
        </p:xfrm>
        <a:graphic>
          <a:graphicData uri="http://schemas.openxmlformats.org/presentationml/2006/ole">
            <mc:AlternateContent xmlns:mc="http://schemas.openxmlformats.org/markup-compatibility/2006">
              <mc:Choice xmlns:v="urn:schemas-microsoft-com:vml" Requires="v">
                <p:oleObj spid="_x0000_s4106" name="Bit Eşlem Resmi" r:id="rId3" imgW="3610479" imgH="1352381" progId="PBrush">
                  <p:embed/>
                </p:oleObj>
              </mc:Choice>
              <mc:Fallback>
                <p:oleObj name="Bit Eşlem Resmi" r:id="rId3" imgW="3610479" imgH="135238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42852"/>
                        <a:ext cx="3357587" cy="2393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143372" y="285728"/>
          <a:ext cx="3095938" cy="2214578"/>
        </p:xfrm>
        <a:graphic>
          <a:graphicData uri="http://schemas.openxmlformats.org/presentationml/2006/ole">
            <mc:AlternateContent xmlns:mc="http://schemas.openxmlformats.org/markup-compatibility/2006">
              <mc:Choice xmlns:v="urn:schemas-microsoft-com:vml" Requires="v">
                <p:oleObj spid="_x0000_s4107" name="Bit Eşlem Resmi" r:id="rId5" imgW="3266667" imgH="1314286" progId="PBrush">
                  <p:embed/>
                </p:oleObj>
              </mc:Choice>
              <mc:Fallback>
                <p:oleObj name="Bit Eşlem Resmi" r:id="rId5" imgW="3266667" imgH="1314286" progId="PBrush">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285728"/>
                        <a:ext cx="3095938"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AutoShape 22"/>
          <p:cNvSpPr>
            <a:spLocks noChangeArrowheads="1"/>
          </p:cNvSpPr>
          <p:nvPr/>
        </p:nvSpPr>
        <p:spPr bwMode="auto">
          <a:xfrm>
            <a:off x="285720" y="42021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5" name="WordArt 23"/>
          <p:cNvSpPr>
            <a:spLocks noChangeArrowheads="1" noChangeShapeType="1" noTextEdit="1"/>
          </p:cNvSpPr>
          <p:nvPr/>
        </p:nvSpPr>
        <p:spPr bwMode="auto">
          <a:xfrm>
            <a:off x="539720" y="45069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6" name="Line 24"/>
          <p:cNvSpPr>
            <a:spLocks noChangeShapeType="1"/>
          </p:cNvSpPr>
          <p:nvPr/>
        </p:nvSpPr>
        <p:spPr bwMode="auto">
          <a:xfrm flipV="1">
            <a:off x="2114520" y="4735518"/>
            <a:ext cx="723900" cy="12700"/>
          </a:xfrm>
          <a:prstGeom prst="line">
            <a:avLst/>
          </a:prstGeom>
          <a:noFill/>
          <a:ln w="9525">
            <a:solidFill>
              <a:schemeClr val="tx1"/>
            </a:solidFill>
            <a:round/>
            <a:headEnd/>
            <a:tailEnd type="triangle" w="med" len="med"/>
          </a:ln>
        </p:spPr>
        <p:txBody>
          <a:bodyPr wrap="none"/>
          <a:lstStyle/>
          <a:p>
            <a:endParaRPr lang="tr-TR"/>
          </a:p>
        </p:txBody>
      </p:sp>
      <p:sp>
        <p:nvSpPr>
          <p:cNvPr id="7" name="AutoShape 26"/>
          <p:cNvSpPr>
            <a:spLocks noChangeArrowheads="1"/>
          </p:cNvSpPr>
          <p:nvPr/>
        </p:nvSpPr>
        <p:spPr bwMode="auto">
          <a:xfrm>
            <a:off x="5607020" y="4240218"/>
            <a:ext cx="1828800" cy="914400"/>
          </a:xfrm>
          <a:prstGeom prst="flowChartProcess">
            <a:avLst/>
          </a:prstGeom>
          <a:solidFill>
            <a:schemeClr val="accent1"/>
          </a:solidFill>
          <a:ln w="9525">
            <a:solidFill>
              <a:schemeClr val="tx1"/>
            </a:solidFill>
            <a:miter lim="800000"/>
            <a:headEnd/>
            <a:tailEnd/>
          </a:ln>
        </p:spPr>
        <p:txBody>
          <a:bodyPr wrap="none" anchor="ctr"/>
          <a:lstStyle/>
          <a:p>
            <a:pPr algn="ctr"/>
            <a:endParaRPr lang="tr-TR"/>
          </a:p>
        </p:txBody>
      </p:sp>
      <p:sp>
        <p:nvSpPr>
          <p:cNvPr id="8" name="AutoShape 27"/>
          <p:cNvSpPr>
            <a:spLocks noChangeArrowheads="1"/>
          </p:cNvSpPr>
          <p:nvPr/>
        </p:nvSpPr>
        <p:spPr bwMode="auto">
          <a:xfrm>
            <a:off x="2876520" y="42148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9" name="WordArt 28"/>
          <p:cNvSpPr>
            <a:spLocks noChangeArrowheads="1" noChangeShapeType="1" noTextEdit="1"/>
          </p:cNvSpPr>
          <p:nvPr/>
        </p:nvSpPr>
        <p:spPr bwMode="auto">
          <a:xfrm>
            <a:off x="2952720" y="4443418"/>
            <a:ext cx="1476375"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Derleyici</a:t>
            </a:r>
          </a:p>
        </p:txBody>
      </p:sp>
      <p:sp>
        <p:nvSpPr>
          <p:cNvPr id="10" name="Line 29"/>
          <p:cNvSpPr>
            <a:spLocks noChangeShapeType="1"/>
          </p:cNvSpPr>
          <p:nvPr/>
        </p:nvSpPr>
        <p:spPr bwMode="auto">
          <a:xfrm>
            <a:off x="4705320" y="4735518"/>
            <a:ext cx="762000" cy="0"/>
          </a:xfrm>
          <a:prstGeom prst="line">
            <a:avLst/>
          </a:prstGeom>
          <a:noFill/>
          <a:ln w="9525">
            <a:solidFill>
              <a:schemeClr val="tx1"/>
            </a:solidFill>
            <a:round/>
            <a:headEnd/>
            <a:tailEnd type="triangle" w="med" len="med"/>
          </a:ln>
        </p:spPr>
        <p:txBody>
          <a:bodyPr wrap="none"/>
          <a:lstStyle/>
          <a:p>
            <a:endParaRPr lang="tr-TR"/>
          </a:p>
        </p:txBody>
      </p:sp>
      <p:sp>
        <p:nvSpPr>
          <p:cNvPr id="11" name="Line 31"/>
          <p:cNvSpPr>
            <a:spLocks noChangeShapeType="1"/>
          </p:cNvSpPr>
          <p:nvPr/>
        </p:nvSpPr>
        <p:spPr bwMode="auto">
          <a:xfrm>
            <a:off x="6521420" y="3579818"/>
            <a:ext cx="0" cy="609600"/>
          </a:xfrm>
          <a:prstGeom prst="line">
            <a:avLst/>
          </a:prstGeom>
          <a:noFill/>
          <a:ln w="9525">
            <a:solidFill>
              <a:schemeClr val="tx1"/>
            </a:solidFill>
            <a:round/>
            <a:headEnd/>
            <a:tailEnd type="triangle" w="med" len="med"/>
          </a:ln>
        </p:spPr>
        <p:txBody>
          <a:bodyPr wrap="none"/>
          <a:lstStyle/>
          <a:p>
            <a:endParaRPr lang="tr-TR"/>
          </a:p>
        </p:txBody>
      </p:sp>
      <p:sp>
        <p:nvSpPr>
          <p:cNvPr id="12" name="AutoShape 32"/>
          <p:cNvSpPr>
            <a:spLocks noChangeArrowheads="1"/>
          </p:cNvSpPr>
          <p:nvPr/>
        </p:nvSpPr>
        <p:spPr bwMode="auto">
          <a:xfrm>
            <a:off x="5619720" y="5789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3" name="Line 33"/>
          <p:cNvSpPr>
            <a:spLocks noChangeShapeType="1"/>
          </p:cNvSpPr>
          <p:nvPr/>
        </p:nvSpPr>
        <p:spPr bwMode="auto">
          <a:xfrm>
            <a:off x="6534120" y="5230818"/>
            <a:ext cx="0" cy="533400"/>
          </a:xfrm>
          <a:prstGeom prst="line">
            <a:avLst/>
          </a:prstGeom>
          <a:noFill/>
          <a:ln w="9525">
            <a:solidFill>
              <a:schemeClr val="tx1"/>
            </a:solidFill>
            <a:round/>
            <a:headEnd/>
            <a:tailEnd type="triangle" w="med" len="med"/>
          </a:ln>
        </p:spPr>
        <p:txBody>
          <a:bodyPr wrap="none"/>
          <a:lstStyle/>
          <a:p>
            <a:endParaRPr lang="tr-TR"/>
          </a:p>
        </p:txBody>
      </p:sp>
      <p:sp>
        <p:nvSpPr>
          <p:cNvPr id="14" name="WordArt 35"/>
          <p:cNvSpPr>
            <a:spLocks noChangeArrowheads="1" noChangeShapeType="1" noTextEdit="1"/>
          </p:cNvSpPr>
          <p:nvPr/>
        </p:nvSpPr>
        <p:spPr bwMode="auto">
          <a:xfrm>
            <a:off x="5772120" y="4291018"/>
            <a:ext cx="1390650" cy="857250"/>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Amaç </a:t>
            </a:r>
          </a:p>
          <a:p>
            <a:pPr algn="ctr"/>
            <a:r>
              <a:rPr lang="tr-TR" kern="10">
                <a:ln w="9525">
                  <a:solidFill>
                    <a:srgbClr val="000000"/>
                  </a:solidFill>
                  <a:round/>
                  <a:headEnd/>
                  <a:tailEnd/>
                </a:ln>
                <a:solidFill>
                  <a:srgbClr val="FFFFFF"/>
                </a:solidFill>
                <a:latin typeface="Arial Black"/>
              </a:rPr>
              <a:t>Program</a:t>
            </a:r>
          </a:p>
        </p:txBody>
      </p:sp>
      <p:sp>
        <p:nvSpPr>
          <p:cNvPr id="15" name="WordArt 36"/>
          <p:cNvSpPr>
            <a:spLocks noChangeArrowheads="1" noChangeShapeType="1" noTextEdit="1"/>
          </p:cNvSpPr>
          <p:nvPr/>
        </p:nvSpPr>
        <p:spPr bwMode="auto">
          <a:xfrm>
            <a:off x="6076920" y="6030918"/>
            <a:ext cx="7810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6" name="AutoShape 38"/>
          <p:cNvSpPr>
            <a:spLocks noChangeArrowheads="1"/>
          </p:cNvSpPr>
          <p:nvPr/>
        </p:nvSpPr>
        <p:spPr bwMode="auto">
          <a:xfrm>
            <a:off x="5607020" y="2614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7" name="WordArt 39"/>
          <p:cNvSpPr>
            <a:spLocks noChangeArrowheads="1" noChangeShapeType="1" noTextEdit="1"/>
          </p:cNvSpPr>
          <p:nvPr/>
        </p:nvSpPr>
        <p:spPr bwMode="auto">
          <a:xfrm>
            <a:off x="5848320" y="28305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solidFill>
                  <a:schemeClr val="tx1"/>
                </a:solidFill>
              </a:rPr>
              <a:t>Program</a:t>
            </a:r>
            <a:r>
              <a:rPr lang="tr-TR" sz="3200" b="1" dirty="0">
                <a:solidFill>
                  <a:schemeClr val="tx1"/>
                </a:solidFill>
              </a:rPr>
              <a:t>lama </a:t>
            </a:r>
            <a:r>
              <a:rPr lang="tr-TR" sz="3200" b="1" dirty="0" smtClean="0">
                <a:solidFill>
                  <a:schemeClr val="tx1"/>
                </a:solidFill>
              </a:rPr>
              <a:t>Dili Nedir? </a:t>
            </a:r>
            <a:endParaRPr lang="tr-TR" sz="3200" b="1" dirty="0"/>
          </a:p>
        </p:txBody>
      </p:sp>
      <p:sp>
        <p:nvSpPr>
          <p:cNvPr id="3" name="İçerik Yer Tutucusu 2"/>
          <p:cNvSpPr>
            <a:spLocks noGrp="1"/>
          </p:cNvSpPr>
          <p:nvPr>
            <p:ph sz="quarter" idx="1"/>
          </p:nvPr>
        </p:nvSpPr>
        <p:spPr/>
        <p:txBody>
          <a:bodyPr>
            <a:normAutofit fontScale="92500"/>
          </a:bodyPr>
          <a:lstStyle/>
          <a:p>
            <a:pPr>
              <a:buNone/>
            </a:pPr>
            <a:r>
              <a:rPr lang="tr-TR" b="1" dirty="0" smtClean="0"/>
              <a:t>	Makine </a:t>
            </a:r>
            <a:r>
              <a:rPr lang="tr-TR" b="1" dirty="0"/>
              <a:t>Dili</a:t>
            </a:r>
            <a:endParaRPr lang="tr-TR" dirty="0"/>
          </a:p>
          <a:p>
            <a:r>
              <a:rPr lang="tr-TR" dirty="0"/>
              <a:t>Bir programlama dilinin bilgisayar tarafından anlaşılması için, o dilin sözdiziminin ve anlamının makine diline çevrilmesi gereklidir. </a:t>
            </a:r>
            <a:endParaRPr lang="tr-TR" dirty="0" smtClean="0"/>
          </a:p>
          <a:p>
            <a:r>
              <a:rPr lang="tr-TR" b="1" dirty="0" smtClean="0"/>
              <a:t>Makine </a:t>
            </a:r>
            <a:r>
              <a:rPr lang="tr-TR" b="1" dirty="0"/>
              <a:t>dili</a:t>
            </a:r>
            <a:r>
              <a:rPr lang="tr-TR" dirty="0"/>
              <a:t>, bir bilgisayarın doğrudan anladığı gösterim olup, bilgisayarların ana dili olarak nitelenebilir.</a:t>
            </a:r>
          </a:p>
          <a:p>
            <a:r>
              <a:rPr lang="tr-TR" dirty="0"/>
              <a:t>Programlama dillerinin makine diline çevrilmesi, </a:t>
            </a:r>
            <a:r>
              <a:rPr lang="tr-TR" dirty="0" smtClean="0"/>
              <a:t>derleme </a:t>
            </a:r>
            <a:r>
              <a:rPr lang="tr-TR" dirty="0"/>
              <a:t>veya yorumlama yöntemleriyle sağlanır.</a:t>
            </a:r>
          </a:p>
          <a:p>
            <a:pPr algn="just"/>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val="1814347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7413" name="Rectangle 3"/>
          <p:cNvSpPr>
            <a:spLocks noGrp="1" noChangeArrowheads="1"/>
          </p:cNvSpPr>
          <p:nvPr>
            <p:ph type="body" idx="1"/>
          </p:nvPr>
        </p:nvSpPr>
        <p:spPr/>
        <p:txBody>
          <a:bodyPr>
            <a:normAutofit/>
          </a:bodyPr>
          <a:lstStyle/>
          <a:p>
            <a:pPr eaLnBrk="1" hangingPunct="1">
              <a:lnSpc>
                <a:spcPct val="90000"/>
              </a:lnSpc>
            </a:pPr>
            <a:r>
              <a:rPr lang="tr-TR" sz="2800" dirty="0" smtClean="0"/>
              <a:t>Programlama dillerinin zaman içinde gelişimidir.</a:t>
            </a:r>
          </a:p>
          <a:p>
            <a:pPr eaLnBrk="1" hangingPunct="1">
              <a:lnSpc>
                <a:spcPct val="90000"/>
              </a:lnSpc>
            </a:pPr>
            <a:r>
              <a:rPr lang="tr-TR" sz="2800" dirty="0" smtClean="0"/>
              <a:t>Araştırmacıların programlama dillerinde daha iyi tasarımlar yapmaları sonucunda gelişme olmaktadır.</a:t>
            </a:r>
          </a:p>
          <a:p>
            <a:pPr eaLnBrk="1" hangingPunct="1">
              <a:lnSpc>
                <a:spcPct val="90000"/>
              </a:lnSpc>
            </a:pPr>
            <a:r>
              <a:rPr lang="tr-TR" sz="2800" dirty="0" smtClean="0"/>
              <a:t>İlk programlama dilleri 1950’lerin başlarında geliştirilmiştir.</a:t>
            </a:r>
          </a:p>
          <a:p>
            <a:pPr eaLnBrk="1" hangingPunct="1">
              <a:lnSpc>
                <a:spcPct val="90000"/>
              </a:lnSpc>
            </a:pPr>
            <a:r>
              <a:rPr lang="tr-TR" sz="2800" dirty="0" smtClean="0"/>
              <a:t>Bugünkü programlama dilleri ile karşılaştırıldıklarında oldukça zayıf bir dil tasarımına sahiplerdi.</a:t>
            </a:r>
          </a:p>
          <a:p>
            <a:pPr eaLnBrk="1" hangingPunct="1">
              <a:lnSpc>
                <a:spcPct val="90000"/>
              </a:lnSpc>
            </a:pPr>
            <a:r>
              <a:rPr lang="tr-TR" sz="2800" dirty="0" smtClean="0"/>
              <a:t>Modern programlama dilleri ilk programlama dillerinden çok farklı özelliklere sahip olacak şekilde geliştirilmişlerdir.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Hazırlık</a:t>
            </a:r>
            <a:endParaRPr lang="tr-TR" dirty="0"/>
          </a:p>
        </p:txBody>
      </p:sp>
      <p:sp>
        <p:nvSpPr>
          <p:cNvPr id="3" name="2 İçerik Yer Tutucusu"/>
          <p:cNvSpPr>
            <a:spLocks noGrp="1"/>
          </p:cNvSpPr>
          <p:nvPr>
            <p:ph idx="1"/>
          </p:nvPr>
        </p:nvSpPr>
        <p:spPr/>
        <p:txBody>
          <a:bodyPr/>
          <a:lstStyle/>
          <a:p>
            <a:pPr marL="514350" indent="-514350">
              <a:buFont typeface="+mj-lt"/>
              <a:buAutoNum type="arabicPeriod"/>
            </a:pPr>
            <a:r>
              <a:rPr lang="tr-TR" dirty="0" smtClean="0"/>
              <a:t>Giriş ve Amaçlar</a:t>
            </a:r>
          </a:p>
          <a:p>
            <a:pPr marL="514350" indent="-514350">
              <a:buFont typeface="+mj-lt"/>
              <a:buAutoNum type="arabicPeriod"/>
            </a:pPr>
            <a:r>
              <a:rPr lang="tr-TR" dirty="0" smtClean="0"/>
              <a:t>Programlama Dili Nedir?</a:t>
            </a:r>
          </a:p>
          <a:p>
            <a:pPr marL="514350" indent="-514350">
              <a:buFont typeface="+mj-lt"/>
              <a:buAutoNum type="arabicPeriod"/>
            </a:pPr>
            <a:r>
              <a:rPr lang="tr-TR" dirty="0" smtClean="0"/>
              <a:t>Programlama Dilleri Düzeyleri</a:t>
            </a:r>
          </a:p>
          <a:p>
            <a:pPr marL="514350" indent="-514350">
              <a:buFont typeface="+mj-lt"/>
              <a:buAutoNum type="arabicPeriod"/>
            </a:pPr>
            <a:r>
              <a:rPr lang="tr-TR" dirty="0" smtClean="0"/>
              <a:t>Dil Çevrimi</a:t>
            </a:r>
          </a:p>
          <a:p>
            <a:pPr marL="514350" indent="-514350">
              <a:buFont typeface="+mj-lt"/>
              <a:buAutoNum type="arabicPeriod"/>
            </a:pPr>
            <a:r>
              <a:rPr lang="tr-TR" dirty="0" smtClean="0"/>
              <a:t>Programlama Dillerinin Yazılım Yaşam Döngüsündeki Yeri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8437" name="Rectangle 3"/>
          <p:cNvSpPr>
            <a:spLocks noGrp="1" noChangeArrowheads="1"/>
          </p:cNvSpPr>
          <p:nvPr>
            <p:ph type="body" idx="1"/>
          </p:nvPr>
        </p:nvSpPr>
        <p:spPr/>
        <p:txBody>
          <a:bodyPr>
            <a:noAutofit/>
          </a:bodyPr>
          <a:lstStyle/>
          <a:p>
            <a:pPr eaLnBrk="1" hangingPunct="1">
              <a:lnSpc>
                <a:spcPct val="90000"/>
              </a:lnSpc>
            </a:pPr>
            <a:r>
              <a:rPr lang="tr-TR" sz="2400" dirty="0" smtClean="0"/>
              <a:t>Değişik programlama gereksinimleri ortaya çıkmıştır.</a:t>
            </a:r>
          </a:p>
          <a:p>
            <a:pPr eaLnBrk="1" hangingPunct="1">
              <a:lnSpc>
                <a:spcPct val="90000"/>
              </a:lnSpc>
            </a:pPr>
            <a:r>
              <a:rPr lang="tr-TR" sz="2400" dirty="0" smtClean="0"/>
              <a:t>Gereksinimlere göre, birbirlerinden çok farklı özelliklere sahip olan çok sayıda programlama dili geliştirilmiştir.</a:t>
            </a:r>
          </a:p>
          <a:p>
            <a:pPr eaLnBrk="1" hangingPunct="1">
              <a:lnSpc>
                <a:spcPct val="90000"/>
              </a:lnSpc>
            </a:pPr>
            <a:r>
              <a:rPr lang="tr-TR" sz="2400" dirty="0" smtClean="0"/>
              <a:t>Bilgisayarlarda kullanılan programlar genel olarak “sistem programları” ve “uygulama programları” olmak üzere ikiye ayrılmaktadırlar. </a:t>
            </a:r>
          </a:p>
          <a:p>
            <a:pPr eaLnBrk="1" hangingPunct="1">
              <a:lnSpc>
                <a:spcPct val="90000"/>
              </a:lnSpc>
            </a:pPr>
            <a:r>
              <a:rPr lang="tr-TR" sz="2400" dirty="0" smtClean="0"/>
              <a:t>Bazı programlama dilleri sistem programları, bazıları ise uygulama programları yazmak üzere tasarlanmışlardır.</a:t>
            </a:r>
          </a:p>
          <a:p>
            <a:pPr eaLnBrk="1" hangingPunct="1">
              <a:lnSpc>
                <a:spcPct val="90000"/>
              </a:lnSpc>
            </a:pPr>
            <a:r>
              <a:rPr lang="tr-TR" sz="2400" dirty="0" smtClean="0"/>
              <a:t>Farklı uygulama türleri bulunduğundan, bu uygulamalara cevap verebilecek çeşitlilikte programlama dilleri de geliştirilmiştir. </a:t>
            </a:r>
          </a:p>
          <a:p>
            <a:pPr eaLnBrk="1" hangingPunct="1">
              <a:lnSpc>
                <a:spcPct val="90000"/>
              </a:lnSpc>
            </a:pPr>
            <a:r>
              <a:rPr lang="tr-TR" sz="2400" dirty="0" smtClean="0"/>
              <a:t>Bir iş için uygun olan programlama dili, diğer iş için uygun olmayabilmektedir. Bilgisayarlar birbirinden farklı amaçlar için kullanıldığından, çok sayıda programlama dili geliştirilmiştir.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2844" y="274638"/>
            <a:ext cx="900115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0.3. Programlama </a:t>
            </a:r>
            <a:r>
              <a:rPr lang="tr-TR" dirty="0">
                <a:solidFill>
                  <a:srgbClr val="C00000"/>
                </a:solidFill>
              </a:rPr>
              <a:t>Dillerini Düzeylere Ayırmak</a:t>
            </a:r>
          </a:p>
        </p:txBody>
      </p:sp>
      <p:sp>
        <p:nvSpPr>
          <p:cNvPr id="3" name="İçerik Yer Tutucusu 2"/>
          <p:cNvSpPr>
            <a:spLocks noGrp="1"/>
          </p:cNvSpPr>
          <p:nvPr>
            <p:ph sz="quarter" idx="1"/>
          </p:nvPr>
        </p:nvSpPr>
        <p:spPr>
          <a:xfrm>
            <a:off x="612648" y="1412776"/>
            <a:ext cx="8531352" cy="4495800"/>
          </a:xfrm>
        </p:spPr>
        <p:txBody>
          <a:bodyPr>
            <a:normAutofit/>
          </a:bodyPr>
          <a:lstStyle/>
          <a:p>
            <a:r>
              <a:rPr lang="tr-TR" sz="2100" dirty="0"/>
              <a:t>Programlama dilleri, düşük düzeyli ve yüksek düzeyli olarak ikiye ayrılır.</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85926"/>
            <a:ext cx="458198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995" y="4005065"/>
            <a:ext cx="612400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0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solidFill>
                  <a:srgbClr val="C00000"/>
                </a:solidFill>
              </a:rPr>
              <a:t>0.4.</a:t>
            </a:r>
            <a:r>
              <a:rPr lang="en-US" dirty="0" smtClean="0">
                <a:solidFill>
                  <a:srgbClr val="C00000"/>
                </a:solidFill>
              </a:rPr>
              <a:t> </a:t>
            </a:r>
            <a:r>
              <a:rPr lang="tr-TR" dirty="0" smtClean="0">
                <a:solidFill>
                  <a:srgbClr val="C00000"/>
                </a:solidFill>
              </a:rPr>
              <a:t>Dil Çevrimi</a:t>
            </a:r>
            <a:endParaRPr lang="en-US" dirty="0">
              <a:solidFill>
                <a:srgbClr val="C00000"/>
              </a:solidFill>
            </a:endParaRPr>
          </a:p>
        </p:txBody>
      </p:sp>
      <p:sp>
        <p:nvSpPr>
          <p:cNvPr id="7171" name="Rectangle 3"/>
          <p:cNvSpPr>
            <a:spLocks noGrp="1" noChangeArrowheads="1"/>
          </p:cNvSpPr>
          <p:nvPr>
            <p:ph type="body" idx="1"/>
          </p:nvPr>
        </p:nvSpPr>
        <p:spPr>
          <a:xfrm>
            <a:off x="612648" y="1600200"/>
            <a:ext cx="6554294" cy="4495800"/>
          </a:xfrm>
        </p:spPr>
        <p:txBody>
          <a:bodyPr>
            <a:normAutofit fontScale="77500" lnSpcReduction="20000"/>
          </a:bodyPr>
          <a:lstStyle/>
          <a:p>
            <a:r>
              <a:rPr lang="tr-TR" dirty="0"/>
              <a:t>Yüksek düzeyli </a:t>
            </a:r>
            <a:r>
              <a:rPr lang="tr-TR" dirty="0" smtClean="0"/>
              <a:t>dilde </a:t>
            </a:r>
            <a:r>
              <a:rPr lang="tr-TR" dirty="0"/>
              <a:t>yazılmış bir programın, </a:t>
            </a:r>
            <a:r>
              <a:rPr lang="tr-TR" dirty="0" smtClean="0"/>
              <a:t>bilgisayarda </a:t>
            </a:r>
            <a:r>
              <a:rPr lang="tr-TR" dirty="0"/>
              <a:t>çalıştırılabilmesi için programın, o bilgisayarın makine diline çevrilmesi gereklidir</a:t>
            </a:r>
            <a:r>
              <a:rPr lang="tr-TR" dirty="0" smtClean="0"/>
              <a:t>.</a:t>
            </a:r>
          </a:p>
          <a:p>
            <a:endParaRPr lang="tr-TR" sz="1600" dirty="0" smtClean="0"/>
          </a:p>
          <a:p>
            <a:r>
              <a:rPr lang="tr-TR" dirty="0" smtClean="0"/>
              <a:t>Bir </a:t>
            </a:r>
            <a:r>
              <a:rPr lang="tr-TR" dirty="0"/>
              <a:t>programlama dili komutlarının makine diline çevrimini gerçekleştiren yazılımlara </a:t>
            </a:r>
            <a:r>
              <a:rPr lang="tr-TR" b="1" dirty="0">
                <a:solidFill>
                  <a:srgbClr val="FF0000"/>
                </a:solidFill>
              </a:rPr>
              <a:t>dil çevirici yazılımlar </a:t>
            </a:r>
            <a:r>
              <a:rPr lang="tr-TR" dirty="0"/>
              <a:t>denir. </a:t>
            </a:r>
            <a:endParaRPr lang="tr-TR" dirty="0" smtClean="0"/>
          </a:p>
          <a:p>
            <a:endParaRPr lang="tr-TR" sz="1900" dirty="0">
              <a:solidFill>
                <a:srgbClr val="FF0000"/>
              </a:solidFill>
            </a:endParaRPr>
          </a:p>
          <a:p>
            <a:r>
              <a:rPr lang="tr-TR" dirty="0" smtClean="0"/>
              <a:t>Dil </a:t>
            </a:r>
            <a:r>
              <a:rPr lang="tr-TR" dirty="0"/>
              <a:t>çevirici yazılımların oluşturulması ise </a:t>
            </a:r>
            <a:r>
              <a:rPr lang="tr-TR" b="1" dirty="0">
                <a:solidFill>
                  <a:srgbClr val="FF0000"/>
                </a:solidFill>
              </a:rPr>
              <a:t>dilin gerçekleştirimi</a:t>
            </a:r>
            <a:r>
              <a:rPr lang="tr-TR" dirty="0">
                <a:solidFill>
                  <a:srgbClr val="FF0000"/>
                </a:solidFill>
              </a:rPr>
              <a:t> </a:t>
            </a:r>
            <a:r>
              <a:rPr lang="tr-TR" dirty="0"/>
              <a:t>olarak adlandırılır.</a:t>
            </a:r>
            <a:br>
              <a:rPr lang="tr-TR" dirty="0"/>
            </a:br>
            <a:endParaRPr lang="tr-TR" sz="2800" dirty="0"/>
          </a:p>
          <a:p>
            <a:r>
              <a:rPr lang="tr-TR" dirty="0"/>
              <a:t>Dil çevrimi için </a:t>
            </a:r>
            <a:r>
              <a:rPr lang="tr-TR" b="1" dirty="0">
                <a:solidFill>
                  <a:srgbClr val="FF0000"/>
                </a:solidFill>
              </a:rPr>
              <a:t>derleme</a:t>
            </a:r>
            <a:r>
              <a:rPr lang="tr-TR" dirty="0"/>
              <a:t> ve </a:t>
            </a:r>
            <a:r>
              <a:rPr lang="tr-TR" b="1" dirty="0">
                <a:solidFill>
                  <a:srgbClr val="FF0000"/>
                </a:solidFill>
              </a:rPr>
              <a:t>yorumlama</a:t>
            </a:r>
            <a:r>
              <a:rPr lang="tr-TR" dirty="0"/>
              <a:t> olarak adlandırılan iki temel yöntem vardır</a:t>
            </a:r>
            <a:r>
              <a:rPr lang="tr-TR" dirty="0" smtClean="0"/>
              <a:t>.</a:t>
            </a:r>
            <a:endParaRPr lang="tr-TR" dirty="0"/>
          </a:p>
        </p:txBody>
      </p:sp>
      <p:pic>
        <p:nvPicPr>
          <p:cNvPr id="73730"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072330" y="2204864"/>
            <a:ext cx="1962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val="1001665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14"/>
          <p:cNvSpPr/>
          <p:nvPr/>
        </p:nvSpPr>
        <p:spPr>
          <a:xfrm>
            <a:off x="2895600" y="2730521"/>
            <a:ext cx="3505200" cy="3124200"/>
          </a:xfrm>
          <a:prstGeom prst="triangle">
            <a:avLst/>
          </a:prstGeom>
          <a:solidFill>
            <a:schemeClr val="tx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5" name="Title 1"/>
          <p:cNvSpPr>
            <a:spLocks noGrp="1"/>
          </p:cNvSpPr>
          <p:nvPr>
            <p:ph type="title"/>
          </p:nvPr>
        </p:nvSpPr>
        <p:spPr>
          <a:xfrm>
            <a:off x="571472" y="1214430"/>
            <a:ext cx="8229600" cy="1143000"/>
          </a:xfrm>
        </p:spPr>
        <p:txBody>
          <a:bodyPr/>
          <a:lstStyle/>
          <a:p>
            <a:pPr eaLnBrk="1" hangingPunct="1"/>
            <a:r>
              <a:rPr lang="tr-TR" dirty="0" smtClean="0"/>
              <a:t>Otomatik Çeviri Paradigması</a:t>
            </a:r>
          </a:p>
        </p:txBody>
      </p:sp>
      <p:cxnSp>
        <p:nvCxnSpPr>
          <p:cNvPr id="6" name="Straight Arrow Connector 7"/>
          <p:cNvCxnSpPr>
            <a:cxnSpLocks noChangeShapeType="1"/>
          </p:cNvCxnSpPr>
          <p:nvPr/>
        </p:nvCxnSpPr>
        <p:spPr bwMode="auto">
          <a:xfrm rot="5400000" flipH="1" flipV="1">
            <a:off x="1905000" y="3416321"/>
            <a:ext cx="3124200" cy="175260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7" name="Straight Arrow Connector 10"/>
          <p:cNvCxnSpPr>
            <a:cxnSpLocks noChangeShapeType="1"/>
          </p:cNvCxnSpPr>
          <p:nvPr/>
        </p:nvCxnSpPr>
        <p:spPr bwMode="auto">
          <a:xfrm rot="16200000" flipH="1">
            <a:off x="4276725" y="3406796"/>
            <a:ext cx="3124200" cy="177165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8" name="Straight Arrow Connector 15"/>
          <p:cNvCxnSpPr>
            <a:cxnSpLocks noChangeShapeType="1"/>
          </p:cNvCxnSpPr>
          <p:nvPr/>
        </p:nvCxnSpPr>
        <p:spPr bwMode="auto">
          <a:xfrm>
            <a:off x="3352800" y="5397521"/>
            <a:ext cx="2590800"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9" name="Straight Arrow Connector 17"/>
          <p:cNvCxnSpPr>
            <a:cxnSpLocks noChangeShapeType="1"/>
          </p:cNvCxnSpPr>
          <p:nvPr/>
        </p:nvCxnSpPr>
        <p:spPr bwMode="auto">
          <a:xfrm>
            <a:off x="4038600" y="4254521"/>
            <a:ext cx="1214438"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sp>
        <p:nvSpPr>
          <p:cNvPr id="10" name="TextBox 19"/>
          <p:cNvSpPr txBox="1">
            <a:spLocks noChangeArrowheads="1"/>
          </p:cNvSpPr>
          <p:nvPr/>
        </p:nvSpPr>
        <p:spPr bwMode="auto">
          <a:xfrm rot="18066425">
            <a:off x="2935288" y="3962421"/>
            <a:ext cx="755650" cy="339725"/>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analiz</a:t>
            </a:r>
          </a:p>
        </p:txBody>
      </p:sp>
      <p:sp>
        <p:nvSpPr>
          <p:cNvPr id="11" name="TextBox 21"/>
          <p:cNvSpPr txBox="1">
            <a:spLocks noChangeArrowheads="1"/>
          </p:cNvSpPr>
          <p:nvPr/>
        </p:nvSpPr>
        <p:spPr bwMode="auto">
          <a:xfrm rot="3720074">
            <a:off x="5649119" y="3990202"/>
            <a:ext cx="812800" cy="338138"/>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üretim</a:t>
            </a:r>
          </a:p>
        </p:txBody>
      </p:sp>
      <p:sp>
        <p:nvSpPr>
          <p:cNvPr id="12" name="TextBox 12"/>
          <p:cNvSpPr txBox="1">
            <a:spLocks noChangeArrowheads="1"/>
          </p:cNvSpPr>
          <p:nvPr/>
        </p:nvSpPr>
        <p:spPr bwMode="auto">
          <a:xfrm>
            <a:off x="1981200" y="5854721"/>
            <a:ext cx="11430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Kaynak Dil</a:t>
            </a:r>
          </a:p>
        </p:txBody>
      </p:sp>
      <p:sp>
        <p:nvSpPr>
          <p:cNvPr id="13" name="TextBox 13"/>
          <p:cNvSpPr txBox="1">
            <a:spLocks noChangeArrowheads="1"/>
          </p:cNvSpPr>
          <p:nvPr/>
        </p:nvSpPr>
        <p:spPr bwMode="auto">
          <a:xfrm>
            <a:off x="6324600" y="5854721"/>
            <a:ext cx="9144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Hedef Dil</a:t>
            </a:r>
          </a:p>
        </p:txBody>
      </p:sp>
      <p:sp>
        <p:nvSpPr>
          <p:cNvPr id="14" name="TextBox 20"/>
          <p:cNvSpPr txBox="1">
            <a:spLocks noChangeArrowheads="1"/>
          </p:cNvSpPr>
          <p:nvPr/>
        </p:nvSpPr>
        <p:spPr bwMode="auto">
          <a:xfrm>
            <a:off x="4114800" y="2349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Ara Dil</a:t>
            </a:r>
          </a:p>
        </p:txBody>
      </p:sp>
      <p:sp>
        <p:nvSpPr>
          <p:cNvPr id="15" name="TextBox 21"/>
          <p:cNvSpPr txBox="1">
            <a:spLocks noChangeArrowheads="1"/>
          </p:cNvSpPr>
          <p:nvPr/>
        </p:nvSpPr>
        <p:spPr bwMode="auto">
          <a:xfrm>
            <a:off x="4114800" y="3873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transfer</a:t>
            </a:r>
          </a:p>
        </p:txBody>
      </p:sp>
      <p:sp>
        <p:nvSpPr>
          <p:cNvPr id="16" name="TextBox 22"/>
          <p:cNvSpPr txBox="1">
            <a:spLocks noChangeArrowheads="1"/>
          </p:cNvSpPr>
          <p:nvPr/>
        </p:nvSpPr>
        <p:spPr bwMode="auto">
          <a:xfrm>
            <a:off x="3200400" y="5016521"/>
            <a:ext cx="28194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doğrudan çeviri</a:t>
            </a:r>
          </a:p>
        </p:txBody>
      </p:sp>
      <p:sp>
        <p:nvSpPr>
          <p:cNvPr id="17"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smtClean="0">
                <a:ln>
                  <a:noFill/>
                </a:ln>
                <a:solidFill>
                  <a:srgbClr val="C00000"/>
                </a:solidFill>
                <a:effectLst/>
                <a:uLnTx/>
                <a:uFillTx/>
                <a:latin typeface="+mj-lt"/>
                <a:ea typeface="+mj-ea"/>
                <a:cs typeface="+mj-cs"/>
              </a:rPr>
              <a:t>0.4.</a:t>
            </a:r>
            <a:r>
              <a:rPr kumimoji="0" lang="en-US" sz="4400" b="0" i="0" u="none" strike="noStrike" kern="1200" cap="none" spc="0" normalizeH="0" baseline="0" noProof="0" smtClean="0">
                <a:ln>
                  <a:noFill/>
                </a:ln>
                <a:solidFill>
                  <a:srgbClr val="C00000"/>
                </a:solidFill>
                <a:effectLst/>
                <a:uLnTx/>
                <a:uFillTx/>
                <a:latin typeface="+mj-lt"/>
                <a:ea typeface="+mj-ea"/>
                <a:cs typeface="+mj-cs"/>
              </a:rPr>
              <a:t> </a:t>
            </a:r>
            <a:r>
              <a:rPr kumimoji="0" lang="tr-TR" sz="4400" b="0" i="0" u="none" strike="noStrike" kern="1200" cap="none" spc="0" normalizeH="0" baseline="0" noProof="0" smtClean="0">
                <a:ln>
                  <a:noFill/>
                </a:ln>
                <a:solidFill>
                  <a:srgbClr val="C00000"/>
                </a:solidFill>
                <a:effectLst/>
                <a:uLnTx/>
                <a:uFillTx/>
                <a:latin typeface="+mj-lt"/>
                <a:ea typeface="+mj-ea"/>
                <a:cs typeface="+mj-cs"/>
              </a:rPr>
              <a:t>Dil Çevrimi</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p:txBody>
          <a:bodyPr>
            <a:normAutofit fontScale="85000" lnSpcReduction="10000"/>
          </a:bodyPr>
          <a:lstStyle/>
          <a:p>
            <a:r>
              <a:rPr lang="tr-TR" dirty="0" smtClean="0"/>
              <a:t>Yorumlayıcılar, bir </a:t>
            </a:r>
            <a:r>
              <a:rPr lang="tr-TR" dirty="0"/>
              <a:t>programı </a:t>
            </a:r>
            <a:r>
              <a:rPr lang="tr-TR" dirty="0" smtClean="0"/>
              <a:t>çok az ya da hiç, çalıştırma öncesi </a:t>
            </a:r>
            <a:r>
              <a:rPr lang="tr-TR" dirty="0"/>
              <a:t>işleme (</a:t>
            </a:r>
            <a:r>
              <a:rPr lang="tr-TR" dirty="0" err="1"/>
              <a:t>pre</a:t>
            </a:r>
            <a:r>
              <a:rPr lang="tr-TR" dirty="0"/>
              <a:t>-</a:t>
            </a:r>
            <a:r>
              <a:rPr lang="tr-TR" dirty="0" err="1"/>
              <a:t>processing</a:t>
            </a:r>
            <a:r>
              <a:rPr lang="tr-TR" dirty="0"/>
              <a:t>) </a:t>
            </a:r>
            <a:r>
              <a:rPr lang="tr-TR" dirty="0" smtClean="0"/>
              <a:t>sokmadan olduğu gibi çalıştırırlar.</a:t>
            </a:r>
          </a:p>
          <a:p>
            <a:endParaRPr lang="tr-TR" dirty="0"/>
          </a:p>
          <a:p>
            <a:r>
              <a:rPr lang="tr-TR" b="1" dirty="0" smtClean="0">
                <a:solidFill>
                  <a:srgbClr val="FF0000"/>
                </a:solidFill>
              </a:rPr>
              <a:t>Yorumlayıcı</a:t>
            </a:r>
            <a:r>
              <a:rPr lang="tr-TR" dirty="0"/>
              <a:t>, bir programın her deyimini birer birer makine diline çevirir ve o deyimle ilgili bir altprogram çağırarak deyimin çalıştırılmasını sağlar. </a:t>
            </a:r>
            <a:endParaRPr lang="tr-TR" dirty="0" smtClean="0"/>
          </a:p>
          <a:p>
            <a:endParaRPr lang="tr-TR" dirty="0" smtClean="0"/>
          </a:p>
          <a:p>
            <a:r>
              <a:rPr lang="tr-TR" dirty="0" smtClean="0"/>
              <a:t>Yani </a:t>
            </a:r>
            <a:r>
              <a:rPr lang="tr-TR" dirty="0">
                <a:solidFill>
                  <a:srgbClr val="FF0000"/>
                </a:solidFill>
              </a:rPr>
              <a:t>yorumlama</a:t>
            </a:r>
            <a:r>
              <a:rPr lang="tr-TR" dirty="0"/>
              <a:t> yaklaşımı, bir deyimin makine diline çevrimini ve o deyimin bilgisayarda çalıştırılmasını birleştirmektedir.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val="250254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a:xfrm>
            <a:off x="395536" y="1600200"/>
            <a:ext cx="8568952" cy="4495800"/>
          </a:xfrm>
        </p:spPr>
        <p:txBody>
          <a:bodyPr>
            <a:normAutofit lnSpcReduction="10000"/>
          </a:bodyPr>
          <a:lstStyle/>
          <a:p>
            <a:r>
              <a:rPr lang="tr-TR" dirty="0"/>
              <a:t>Yorumlayıcılar, dildeki her olası işlem için </a:t>
            </a:r>
            <a:r>
              <a:rPr lang="tr-TR" dirty="0" smtClean="0"/>
              <a:t>makine dilinde </a:t>
            </a:r>
            <a:r>
              <a:rPr lang="tr-TR" dirty="0"/>
              <a:t>yazılmış bir altprogram </a:t>
            </a:r>
            <a:r>
              <a:rPr lang="tr-TR" dirty="0" smtClean="0"/>
              <a:t>içerirler. </a:t>
            </a:r>
          </a:p>
          <a:p>
            <a:r>
              <a:rPr lang="tr-TR" dirty="0" smtClean="0"/>
              <a:t>Bir programın </a:t>
            </a:r>
            <a:r>
              <a:rPr lang="tr-TR" dirty="0"/>
              <a:t>yorumlanması, var </a:t>
            </a:r>
            <a:r>
              <a:rPr lang="tr-TR" dirty="0" smtClean="0"/>
              <a:t>olan altprogramların uygun </a:t>
            </a:r>
            <a:r>
              <a:rPr lang="tr-TR" dirty="0"/>
              <a:t>sırada çağrılması ile gerçekleşir</a:t>
            </a:r>
            <a:r>
              <a:rPr lang="tr-TR" dirty="0" smtClean="0"/>
              <a:t>.</a:t>
            </a:r>
          </a:p>
          <a:p>
            <a:r>
              <a:rPr lang="tr-TR" dirty="0" smtClean="0"/>
              <a:t>Bir </a:t>
            </a:r>
            <a:r>
              <a:rPr lang="tr-TR" dirty="0"/>
              <a:t>yorumlayıcının çalışması; </a:t>
            </a:r>
            <a:r>
              <a:rPr lang="tr-TR" i="1" dirty="0"/>
              <a:t>1. Sıradaki deyimi al</a:t>
            </a:r>
            <a:r>
              <a:rPr lang="tr-TR" dirty="0"/>
              <a:t>, </a:t>
            </a:r>
            <a:r>
              <a:rPr lang="tr-TR" i="1" dirty="0"/>
              <a:t>2.Yapılacak işlemleri belirle</a:t>
            </a:r>
            <a:r>
              <a:rPr lang="tr-TR" dirty="0"/>
              <a:t>, </a:t>
            </a:r>
            <a:r>
              <a:rPr lang="tr-TR" i="1" dirty="0"/>
              <a:t>3.İşlemleri gerçekleştir</a:t>
            </a:r>
            <a:r>
              <a:rPr lang="tr-TR" dirty="0"/>
              <a:t> adımlarının programdaki deyimler sona erene kadar yinelenmesinden oluşur.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extLst>
      <p:ext uri="{BB962C8B-B14F-4D97-AF65-F5344CB8AC3E}">
        <p14:creationId xmlns:p14="http://schemas.microsoft.com/office/powerpoint/2010/main" val="131319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a:t>
            </a:r>
            <a:endParaRPr lang="tr-TR" dirty="0">
              <a:solidFill>
                <a:schemeClr val="tx2"/>
              </a:solidFill>
              <a:latin typeface="+mj-lt"/>
              <a:ea typeface="+mj-ea"/>
              <a:cs typeface="+mj-cs"/>
            </a:endParaRPr>
          </a:p>
        </p:txBody>
      </p:sp>
      <p:pic>
        <p:nvPicPr>
          <p:cNvPr id="7475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42910" y="1142984"/>
            <a:ext cx="733052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Shape 4"/>
          <p:cNvSpPr>
            <a:spLocks noChangeArrowheads="1"/>
          </p:cNvSpPr>
          <p:nvPr/>
        </p:nvSpPr>
        <p:spPr bwMode="auto">
          <a:xfrm>
            <a:off x="785786" y="5214950"/>
            <a:ext cx="1828800" cy="10033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7" name="WordArt 5"/>
          <p:cNvSpPr>
            <a:spLocks noChangeArrowheads="1" noChangeShapeType="1" noTextEdit="1"/>
          </p:cNvSpPr>
          <p:nvPr/>
        </p:nvSpPr>
        <p:spPr bwMode="auto">
          <a:xfrm>
            <a:off x="1039786" y="5303850"/>
            <a:ext cx="1390650" cy="7620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 </a:t>
            </a:r>
          </a:p>
          <a:p>
            <a:pPr algn="ctr"/>
            <a:r>
              <a:rPr lang="tr-TR" kern="10">
                <a:ln w="9525">
                  <a:solidFill>
                    <a:srgbClr val="000000"/>
                  </a:solidFill>
                  <a:round/>
                  <a:headEnd/>
                  <a:tailEnd/>
                </a:ln>
                <a:solidFill>
                  <a:srgbClr val="FFFFFF"/>
                </a:solidFill>
                <a:latin typeface="Arial Black"/>
              </a:rPr>
              <a:t>Veri</a:t>
            </a:r>
          </a:p>
        </p:txBody>
      </p:sp>
      <p:sp>
        <p:nvSpPr>
          <p:cNvPr id="18" name="Line 6"/>
          <p:cNvSpPr>
            <a:spLocks noChangeShapeType="1"/>
          </p:cNvSpPr>
          <p:nvPr/>
        </p:nvSpPr>
        <p:spPr bwMode="auto">
          <a:xfrm flipV="1">
            <a:off x="2614586" y="5761050"/>
            <a:ext cx="723900" cy="127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19" name="AutoShape 7"/>
          <p:cNvSpPr>
            <a:spLocks noChangeArrowheads="1"/>
          </p:cNvSpPr>
          <p:nvPr/>
        </p:nvSpPr>
        <p:spPr bwMode="auto">
          <a:xfrm>
            <a:off x="6043586" y="52530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ctr"/>
            <a:endParaRPr lang="tr-TR"/>
          </a:p>
        </p:txBody>
      </p:sp>
      <p:sp>
        <p:nvSpPr>
          <p:cNvPr id="20" name="AutoShape 8"/>
          <p:cNvSpPr>
            <a:spLocks noChangeArrowheads="1"/>
          </p:cNvSpPr>
          <p:nvPr/>
        </p:nvSpPr>
        <p:spPr bwMode="auto">
          <a:xfrm>
            <a:off x="3376586" y="52276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21" name="WordArt 9"/>
          <p:cNvSpPr>
            <a:spLocks noChangeArrowheads="1" noChangeShapeType="1" noTextEdit="1"/>
          </p:cNvSpPr>
          <p:nvPr/>
        </p:nvSpPr>
        <p:spPr bwMode="auto">
          <a:xfrm>
            <a:off x="3452786" y="5456250"/>
            <a:ext cx="1676400" cy="5334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Yorumlayıcı</a:t>
            </a:r>
          </a:p>
        </p:txBody>
      </p:sp>
      <p:sp>
        <p:nvSpPr>
          <p:cNvPr id="22" name="Line 10"/>
          <p:cNvSpPr>
            <a:spLocks noChangeShapeType="1"/>
          </p:cNvSpPr>
          <p:nvPr/>
        </p:nvSpPr>
        <p:spPr bwMode="auto">
          <a:xfrm>
            <a:off x="5205386" y="574835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23" name="WordArt 11"/>
          <p:cNvSpPr>
            <a:spLocks noChangeArrowheads="1" noChangeShapeType="1" noTextEdit="1"/>
          </p:cNvSpPr>
          <p:nvPr/>
        </p:nvSpPr>
        <p:spPr bwMode="auto">
          <a:xfrm>
            <a:off x="6576986" y="5456250"/>
            <a:ext cx="781050" cy="428625"/>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5" name="14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extLst>
      <p:ext uri="{BB962C8B-B14F-4D97-AF65-F5344CB8AC3E}">
        <p14:creationId xmlns:p14="http://schemas.microsoft.com/office/powerpoint/2010/main" val="2825572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Yorumlayıcının Genel Çalışma Şekli</a:t>
            </a:r>
            <a:endParaRPr lang="tr-TR" dirty="0">
              <a:solidFill>
                <a:srgbClr val="002060"/>
              </a:solidFill>
            </a:endParaRPr>
          </a:p>
        </p:txBody>
      </p:sp>
      <p:pic>
        <p:nvPicPr>
          <p:cNvPr id="4" name="Picture 10" descr="yorumla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11788" y="1524000"/>
            <a:ext cx="3013075" cy="4648200"/>
          </a:xfrm>
          <a:prstGeom prst="rect">
            <a:avLst/>
          </a:prstGeom>
          <a:noFill/>
          <a:ln w="9525">
            <a:noFill/>
            <a:miter lim="800000"/>
            <a:headEnd/>
            <a:tailEnd/>
          </a:ln>
        </p:spPr>
      </p:pic>
      <p:sp>
        <p:nvSpPr>
          <p:cNvPr id="5" name="4 Dikdörtgen"/>
          <p:cNvSpPr/>
          <p:nvPr/>
        </p:nvSpPr>
        <p:spPr>
          <a:xfrm>
            <a:off x="428596" y="1643050"/>
            <a:ext cx="4572000" cy="2246769"/>
          </a:xfrm>
          <a:prstGeom prst="rect">
            <a:avLst/>
          </a:prstGeom>
        </p:spPr>
        <p:txBody>
          <a:bodyPr>
            <a:spAutoFit/>
          </a:bodyPr>
          <a:lstStyle/>
          <a:p>
            <a:pPr>
              <a:buFont typeface="Arial" pitchFamily="34" charset="0"/>
              <a:buChar char="•"/>
            </a:pPr>
            <a:r>
              <a:rPr lang="tr-TR" sz="2800" dirty="0" smtClean="0"/>
              <a:t> Tüm programı deyim deyim denetler.</a:t>
            </a:r>
          </a:p>
          <a:p>
            <a:pPr>
              <a:buFont typeface="Arial" pitchFamily="34" charset="0"/>
              <a:buChar char="•"/>
            </a:pPr>
            <a:r>
              <a:rPr lang="tr-TR" sz="2800" dirty="0" smtClean="0"/>
              <a:t> Bir döngü içindeki tüm deyimler her keresinde çevrilir.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Derleme </a:t>
            </a:r>
            <a:r>
              <a:rPr lang="tr-TR" dirty="0">
                <a:solidFill>
                  <a:schemeClr val="tx2"/>
                </a:solidFill>
                <a:latin typeface="+mj-lt"/>
                <a:ea typeface="+mj-ea"/>
                <a:cs typeface="+mj-cs"/>
              </a:rPr>
              <a:t>Yaklaşımı ile Dil Çevrimi</a:t>
            </a:r>
          </a:p>
        </p:txBody>
      </p:sp>
      <p:sp>
        <p:nvSpPr>
          <p:cNvPr id="3" name="İçerik Yer Tutucusu 2"/>
          <p:cNvSpPr>
            <a:spLocks noGrp="1"/>
          </p:cNvSpPr>
          <p:nvPr>
            <p:ph sz="quarter" idx="1"/>
          </p:nvPr>
        </p:nvSpPr>
        <p:spPr>
          <a:xfrm>
            <a:off x="214282" y="1214422"/>
            <a:ext cx="7143800" cy="2214578"/>
          </a:xfrm>
        </p:spPr>
        <p:txBody>
          <a:bodyPr>
            <a:normAutofit/>
          </a:bodyPr>
          <a:lstStyle/>
          <a:p>
            <a:r>
              <a:rPr lang="tr-TR" dirty="0" smtClean="0"/>
              <a:t>Bir </a:t>
            </a:r>
            <a:r>
              <a:rPr lang="tr-TR" b="1" dirty="0">
                <a:solidFill>
                  <a:srgbClr val="FF0000"/>
                </a:solidFill>
              </a:rPr>
              <a:t>derleyici</a:t>
            </a:r>
            <a:r>
              <a:rPr lang="tr-TR" dirty="0"/>
              <a:t>, bir programlama dilinde yazılmış bir program için o programa eşdeğer olan makine dilinde bir program oluşturur.</a:t>
            </a:r>
          </a:p>
        </p:txBody>
      </p:sp>
      <p:pic>
        <p:nvPicPr>
          <p:cNvPr id="75778"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143768" y="1220807"/>
            <a:ext cx="1872748" cy="306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28"/>
          <p:cNvPicPr>
            <a:picLocks noChangeAspect="1" noChangeArrowheads="1"/>
          </p:cNvPicPr>
          <p:nvPr/>
        </p:nvPicPr>
        <p:blipFill>
          <a:blip r:embed="rId3"/>
          <a:srcRect/>
          <a:stretch>
            <a:fillRect/>
          </a:stretch>
        </p:blipFill>
        <p:spPr bwMode="auto">
          <a:xfrm>
            <a:off x="5834034" y="4476752"/>
            <a:ext cx="1892300" cy="1892300"/>
          </a:xfrm>
          <a:prstGeom prst="rect">
            <a:avLst/>
          </a:prstGeom>
          <a:noFill/>
          <a:ln w="9525">
            <a:noFill/>
            <a:miter lim="800000"/>
            <a:headEnd/>
            <a:tailEnd/>
          </a:ln>
          <a:effectLst/>
        </p:spPr>
      </p:pic>
      <p:sp>
        <p:nvSpPr>
          <p:cNvPr id="9" name="Rectangle 1029"/>
          <p:cNvSpPr>
            <a:spLocks noChangeArrowheads="1"/>
          </p:cNvSpPr>
          <p:nvPr/>
        </p:nvSpPr>
        <p:spPr bwMode="auto">
          <a:xfrm>
            <a:off x="5148234" y="5848352"/>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0" name="Picture 1030"/>
          <p:cNvPicPr>
            <a:picLocks noChangeAspect="1" noChangeArrowheads="1"/>
          </p:cNvPicPr>
          <p:nvPr/>
        </p:nvPicPr>
        <p:blipFill>
          <a:blip r:embed="rId4"/>
          <a:srcRect/>
          <a:stretch>
            <a:fillRect/>
          </a:stretch>
        </p:blipFill>
        <p:spPr bwMode="auto">
          <a:xfrm>
            <a:off x="5681634" y="6229352"/>
            <a:ext cx="1155700" cy="546100"/>
          </a:xfrm>
          <a:prstGeom prst="rect">
            <a:avLst/>
          </a:prstGeom>
          <a:noFill/>
          <a:ln w="9525">
            <a:noFill/>
            <a:miter lim="800000"/>
            <a:headEnd/>
            <a:tailEnd/>
          </a:ln>
          <a:effectLst/>
        </p:spPr>
      </p:pic>
      <p:pic>
        <p:nvPicPr>
          <p:cNvPr id="11" name="Picture 1031"/>
          <p:cNvPicPr>
            <a:picLocks noChangeAspect="1" noChangeArrowheads="1"/>
          </p:cNvPicPr>
          <p:nvPr/>
        </p:nvPicPr>
        <p:blipFill>
          <a:blip r:embed="rId5"/>
          <a:srcRect/>
          <a:stretch>
            <a:fillRect/>
          </a:stretch>
        </p:blipFill>
        <p:spPr bwMode="auto">
          <a:xfrm>
            <a:off x="7281834" y="4552952"/>
            <a:ext cx="1143000" cy="990600"/>
          </a:xfrm>
          <a:prstGeom prst="rect">
            <a:avLst/>
          </a:prstGeom>
          <a:noFill/>
          <a:ln w="9525">
            <a:noFill/>
            <a:miter lim="800000"/>
            <a:headEnd/>
            <a:tailEnd/>
          </a:ln>
          <a:effectLst/>
        </p:spPr>
      </p:pic>
      <p:sp>
        <p:nvSpPr>
          <p:cNvPr id="12" name="Text Box 1032"/>
          <p:cNvSpPr txBox="1">
            <a:spLocks noChangeArrowheads="1"/>
          </p:cNvSpPr>
          <p:nvPr/>
        </p:nvSpPr>
        <p:spPr bwMode="auto">
          <a:xfrm>
            <a:off x="7358034" y="4629152"/>
            <a:ext cx="975973" cy="338554"/>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Tebrikler</a:t>
            </a:r>
            <a:r>
              <a:rPr lang="en-US" sz="1600" dirty="0" smtClean="0">
                <a:ea typeface="ＭＳ Ｐゴシック" pitchFamily="-112" charset="-128"/>
              </a:rPr>
              <a:t>!</a:t>
            </a:r>
            <a:endParaRPr lang="en-US" sz="1600" dirty="0">
              <a:ea typeface="ＭＳ Ｐゴシック" pitchFamily="-112" charset="-128"/>
            </a:endParaRPr>
          </a:p>
        </p:txBody>
      </p:sp>
      <p:sp>
        <p:nvSpPr>
          <p:cNvPr id="13" name="Rectangle 1034"/>
          <p:cNvSpPr>
            <a:spLocks noChangeArrowheads="1"/>
          </p:cNvSpPr>
          <p:nvPr/>
        </p:nvSpPr>
        <p:spPr bwMode="auto">
          <a:xfrm>
            <a:off x="500034" y="3790953"/>
            <a:ext cx="4191000"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rgbClr val="7F0055"/>
                </a:solidFill>
                <a:latin typeface="Monaco" pitchFamily="-112" charset="0"/>
              </a:rPr>
              <a:t>while</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 == </a:t>
            </a:r>
            <a:r>
              <a:rPr lang="en-US" sz="1200" dirty="0">
                <a:solidFill>
                  <a:srgbClr val="2A00FF"/>
                </a:solidFill>
                <a:latin typeface="Monaco" pitchFamily="-112" charset="0"/>
              </a:rPr>
              <a:t>'a'</a:t>
            </a:r>
            <a:r>
              <a:rPr lang="en-US" sz="1200" dirty="0">
                <a:solidFill>
                  <a:srgbClr val="000000"/>
                </a:solidFill>
                <a:latin typeface="Monaco" pitchFamily="-112" charset="0"/>
              </a:rPr>
              <a:t> || c == </a:t>
            </a:r>
            <a:r>
              <a:rPr lang="en-US" sz="1200" dirty="0">
                <a:solidFill>
                  <a:srgbClr val="2A00FF"/>
                </a:solidFill>
                <a:latin typeface="Monaco" pitchFamily="-112" charset="0"/>
              </a:rPr>
              <a:t>'e'</a:t>
            </a:r>
            <a:r>
              <a:rPr lang="en-US" sz="1200" dirty="0">
                <a:solidFill>
                  <a:srgbClr val="000000"/>
                </a:solidFill>
                <a:latin typeface="Monaco" pitchFamily="-112" charset="0"/>
              </a:rPr>
              <a:t> || c == </a:t>
            </a:r>
            <a:r>
              <a:rPr lang="en-US" sz="1200" dirty="0">
                <a:solidFill>
                  <a:srgbClr val="2A00FF"/>
                </a:solidFill>
                <a:latin typeface="Monaco" pitchFamily="-112" charset="0"/>
              </a:rPr>
              <a:t>'</a:t>
            </a:r>
            <a:r>
              <a:rPr lang="en-US" sz="1200" dirty="0" err="1">
                <a:solidFill>
                  <a:srgbClr val="2A00FF"/>
                </a:solidFill>
                <a:latin typeface="Monaco" pitchFamily="-112" charset="0"/>
              </a:rPr>
              <a:t>i</a:t>
            </a:r>
            <a:r>
              <a:rPr lang="en-US" sz="1200" dirty="0">
                <a:solidFill>
                  <a:srgbClr val="2A00FF"/>
                </a:solidFill>
                <a:latin typeface="Monaco" pitchFamily="-112" charset="0"/>
              </a:rPr>
              <a:t>'</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"Congrats!"</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else</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"You Loser!"</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   </a:t>
            </a:r>
            <a:endParaRPr lang="en-US" sz="1200" dirty="0">
              <a:latin typeface="Monaco" pitchFamily="-112" charset="0"/>
            </a:endParaRPr>
          </a:p>
          <a:p>
            <a:endParaRPr lang="en-US" sz="1200" dirty="0"/>
          </a:p>
        </p:txBody>
      </p:sp>
      <p:sp>
        <p:nvSpPr>
          <p:cNvPr id="14" name="Line 1035"/>
          <p:cNvSpPr>
            <a:spLocks noChangeShapeType="1"/>
          </p:cNvSpPr>
          <p:nvPr/>
        </p:nvSpPr>
        <p:spPr bwMode="auto">
          <a:xfrm>
            <a:off x="2557434" y="5543552"/>
            <a:ext cx="0" cy="304800"/>
          </a:xfrm>
          <a:prstGeom prst="line">
            <a:avLst/>
          </a:prstGeom>
          <a:noFill/>
          <a:ln w="9525">
            <a:solidFill>
              <a:schemeClr val="tx1"/>
            </a:solidFill>
            <a:round/>
            <a:headEnd/>
            <a:tailEnd type="triangle" w="med" len="med"/>
          </a:ln>
          <a:effectLst/>
        </p:spPr>
        <p:txBody>
          <a:bodyPr wrap="none" anchor="ctr"/>
          <a:lstStyle/>
          <a:p>
            <a:endParaRPr lang="tr-TR"/>
          </a:p>
        </p:txBody>
      </p:sp>
      <p:sp>
        <p:nvSpPr>
          <p:cNvPr id="15" name="Rectangle 1036"/>
          <p:cNvSpPr>
            <a:spLocks noChangeArrowheads="1"/>
          </p:cNvSpPr>
          <p:nvPr/>
        </p:nvSpPr>
        <p:spPr bwMode="auto">
          <a:xfrm>
            <a:off x="1947834" y="5848352"/>
            <a:ext cx="1219200" cy="366713"/>
          </a:xfrm>
          <a:prstGeom prst="rect">
            <a:avLst/>
          </a:prstGeom>
          <a:solidFill>
            <a:schemeClr val="tx1"/>
          </a:solidFill>
          <a:ln w="9525">
            <a:noFill/>
            <a:miter lim="800000"/>
            <a:headEnd/>
            <a:tailEnd/>
          </a:ln>
          <a:effectLst/>
        </p:spPr>
        <p:txBody>
          <a:bodyPr>
            <a:spAutoFit/>
          </a:bodyPr>
          <a:lstStyle/>
          <a:p>
            <a:pPr algn="ctr"/>
            <a:r>
              <a:rPr lang="en-US">
                <a:solidFill>
                  <a:schemeClr val="accent1"/>
                </a:solidFill>
              </a:rPr>
              <a:t>Compiler</a:t>
            </a:r>
          </a:p>
        </p:txBody>
      </p:sp>
      <p:sp>
        <p:nvSpPr>
          <p:cNvPr id="16" name="Line 1037"/>
          <p:cNvSpPr>
            <a:spLocks noChangeShapeType="1"/>
          </p:cNvSpPr>
          <p:nvPr/>
        </p:nvSpPr>
        <p:spPr bwMode="auto">
          <a:xfrm flipV="1">
            <a:off x="3167034" y="6000752"/>
            <a:ext cx="1981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7" name="Rectangle 1038"/>
          <p:cNvSpPr>
            <a:spLocks noChangeArrowheads="1"/>
          </p:cNvSpPr>
          <p:nvPr/>
        </p:nvSpPr>
        <p:spPr bwMode="auto">
          <a:xfrm>
            <a:off x="1338234" y="6229352"/>
            <a:ext cx="2420938" cy="366713"/>
          </a:xfrm>
          <a:prstGeom prst="rect">
            <a:avLst/>
          </a:prstGeom>
          <a:noFill/>
          <a:ln w="9525">
            <a:noFill/>
            <a:miter lim="800000"/>
            <a:headEnd/>
            <a:tailEnd/>
          </a:ln>
          <a:effectLst/>
        </p:spPr>
        <p:txBody>
          <a:bodyPr wrap="none">
            <a:spAutoFit/>
          </a:bodyPr>
          <a:lstStyle/>
          <a:p>
            <a:r>
              <a:rPr lang="en-US"/>
              <a:t>gcc -o prog program.c</a:t>
            </a:r>
          </a:p>
        </p:txBody>
      </p:sp>
      <p:sp>
        <p:nvSpPr>
          <p:cNvPr id="18" name="Rectangle 1039"/>
          <p:cNvSpPr>
            <a:spLocks noChangeArrowheads="1"/>
          </p:cNvSpPr>
          <p:nvPr/>
        </p:nvSpPr>
        <p:spPr bwMode="auto">
          <a:xfrm>
            <a:off x="3090834" y="3714752"/>
            <a:ext cx="1212850" cy="366713"/>
          </a:xfrm>
          <a:prstGeom prst="rect">
            <a:avLst/>
          </a:prstGeom>
          <a:noFill/>
          <a:ln w="9525">
            <a:noFill/>
            <a:miter lim="800000"/>
            <a:headEnd/>
            <a:tailEnd/>
          </a:ln>
          <a:effectLst/>
        </p:spPr>
        <p:txBody>
          <a:bodyPr wrap="none">
            <a:spAutoFit/>
          </a:bodyPr>
          <a:lstStyle/>
          <a:p>
            <a:r>
              <a:rPr lang="en-US"/>
              <a:t>program.c</a:t>
            </a:r>
          </a:p>
        </p:txBody>
      </p:sp>
      <p:sp>
        <p:nvSpPr>
          <p:cNvPr id="19" name="Rectangle 1042"/>
          <p:cNvSpPr>
            <a:spLocks noChangeArrowheads="1"/>
          </p:cNvSpPr>
          <p:nvPr/>
        </p:nvSpPr>
        <p:spPr bwMode="auto">
          <a:xfrm>
            <a:off x="4929190" y="5543552"/>
            <a:ext cx="984116" cy="369332"/>
          </a:xfrm>
          <a:prstGeom prst="rect">
            <a:avLst/>
          </a:prstGeom>
          <a:noFill/>
          <a:ln w="9525">
            <a:noFill/>
            <a:miter lim="800000"/>
            <a:headEnd/>
            <a:tailEnd/>
          </a:ln>
          <a:effectLst/>
        </p:spPr>
        <p:txBody>
          <a:bodyPr wrap="none">
            <a:spAutoFit/>
          </a:bodyPr>
          <a:lstStyle/>
          <a:p>
            <a:r>
              <a:rPr lang="en-US" dirty="0" err="1" smtClean="0"/>
              <a:t>prog</a:t>
            </a:r>
            <a:r>
              <a:rPr lang="tr-TR" dirty="0" smtClean="0"/>
              <a:t>ram</a:t>
            </a:r>
            <a:endParaRPr lang="en-US" dirty="0"/>
          </a:p>
        </p:txBody>
      </p:sp>
      <p:sp>
        <p:nvSpPr>
          <p:cNvPr id="20" name="19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extLst>
      <p:ext uri="{BB962C8B-B14F-4D97-AF65-F5344CB8AC3E}">
        <p14:creationId xmlns:p14="http://schemas.microsoft.com/office/powerpoint/2010/main" val="297081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sp>
        <p:nvSpPr>
          <p:cNvPr id="3" name="İçerik Yer Tutucusu 2"/>
          <p:cNvSpPr>
            <a:spLocks noGrp="1"/>
          </p:cNvSpPr>
          <p:nvPr>
            <p:ph sz="quarter" idx="1"/>
          </p:nvPr>
        </p:nvSpPr>
        <p:spPr/>
        <p:txBody>
          <a:bodyPr>
            <a:normAutofit fontScale="85000" lnSpcReduction="20000"/>
          </a:bodyPr>
          <a:lstStyle/>
          <a:p>
            <a:r>
              <a:rPr lang="tr-TR" dirty="0"/>
              <a:t>Derleme sürecinin başlangıcında derleyiciye verilen yüksek düzeyli bir programlama dili deyimlerini içeren programa, </a:t>
            </a:r>
            <a:r>
              <a:rPr lang="tr-TR" b="1" dirty="0">
                <a:solidFill>
                  <a:srgbClr val="FF0000"/>
                </a:solidFill>
              </a:rPr>
              <a:t>kaynak</a:t>
            </a:r>
            <a:r>
              <a:rPr lang="tr-TR" dirty="0">
                <a:solidFill>
                  <a:srgbClr val="FF0000"/>
                </a:solidFill>
              </a:rPr>
              <a:t> (</a:t>
            </a:r>
            <a:r>
              <a:rPr lang="tr-TR" i="1" dirty="0" err="1">
                <a:solidFill>
                  <a:srgbClr val="FF0000"/>
                </a:solidFill>
              </a:rPr>
              <a:t>source</a:t>
            </a:r>
            <a:r>
              <a:rPr lang="tr-TR" dirty="0">
                <a:solidFill>
                  <a:srgbClr val="FF0000"/>
                </a:solidFill>
              </a:rPr>
              <a:t>) </a:t>
            </a:r>
            <a:r>
              <a:rPr lang="tr-TR" b="1" dirty="0">
                <a:solidFill>
                  <a:srgbClr val="FF0000"/>
                </a:solidFill>
              </a:rPr>
              <a:t>program</a:t>
            </a:r>
            <a:r>
              <a:rPr lang="tr-TR" dirty="0"/>
              <a:t>, derleme sürecinin sonucunda oluşan makine dilindeki programa ise </a:t>
            </a:r>
            <a:r>
              <a:rPr lang="tr-TR" b="1" dirty="0">
                <a:solidFill>
                  <a:srgbClr val="FF0000"/>
                </a:solidFill>
              </a:rPr>
              <a:t>amaç</a:t>
            </a:r>
            <a:r>
              <a:rPr lang="tr-TR" dirty="0">
                <a:solidFill>
                  <a:srgbClr val="FF0000"/>
                </a:solidFill>
              </a:rPr>
              <a:t> (</a:t>
            </a:r>
            <a:r>
              <a:rPr lang="tr-TR" i="1" dirty="0" err="1">
                <a:solidFill>
                  <a:srgbClr val="FF0000"/>
                </a:solidFill>
              </a:rPr>
              <a:t>object</a:t>
            </a:r>
            <a:r>
              <a:rPr lang="tr-TR" dirty="0">
                <a:solidFill>
                  <a:srgbClr val="FF0000"/>
                </a:solidFill>
              </a:rPr>
              <a:t>) </a:t>
            </a:r>
            <a:r>
              <a:rPr lang="tr-TR" b="1" dirty="0">
                <a:solidFill>
                  <a:srgbClr val="FF0000"/>
                </a:solidFill>
              </a:rPr>
              <a:t>program</a:t>
            </a:r>
            <a:r>
              <a:rPr lang="tr-TR" dirty="0">
                <a:solidFill>
                  <a:srgbClr val="FF0000"/>
                </a:solidFill>
              </a:rPr>
              <a:t> </a:t>
            </a:r>
            <a:r>
              <a:rPr lang="tr-TR" dirty="0"/>
              <a:t>adı verilir. </a:t>
            </a:r>
            <a:br>
              <a:rPr lang="tr-TR" dirty="0"/>
            </a:br>
            <a:endParaRPr lang="tr-TR" dirty="0"/>
          </a:p>
          <a:p>
            <a:r>
              <a:rPr lang="tr-TR" dirty="0"/>
              <a:t>Derleyicinin çalışması sırasında geçen zamana </a:t>
            </a:r>
            <a:r>
              <a:rPr lang="tr-TR" b="1" dirty="0">
                <a:solidFill>
                  <a:srgbClr val="FF0000"/>
                </a:solidFill>
              </a:rPr>
              <a:t>derleme zamanı </a:t>
            </a:r>
            <a:r>
              <a:rPr lang="tr-TR" dirty="0">
                <a:solidFill>
                  <a:srgbClr val="FF0000"/>
                </a:solidFill>
              </a:rPr>
              <a:t>(</a:t>
            </a:r>
            <a:r>
              <a:rPr lang="tr-TR" i="1" dirty="0" err="1">
                <a:solidFill>
                  <a:srgbClr val="FF0000"/>
                </a:solidFill>
              </a:rPr>
              <a:t>compile</a:t>
            </a:r>
            <a:r>
              <a:rPr lang="tr-TR" i="1" dirty="0">
                <a:solidFill>
                  <a:srgbClr val="FF0000"/>
                </a:solidFill>
              </a:rPr>
              <a:t> time</a:t>
            </a:r>
            <a:r>
              <a:rPr lang="tr-TR" dirty="0">
                <a:solidFill>
                  <a:srgbClr val="FF0000"/>
                </a:solidFill>
              </a:rPr>
              <a:t>) </a:t>
            </a:r>
            <a:r>
              <a:rPr lang="tr-TR" dirty="0"/>
              <a:t>denir. Programın çalıştırılması, derleme sürecinden bağımsız olup, amaç programın çalıştırılmasından oluşur. Amaç programların çalışması sırasında geçen zamana </a:t>
            </a:r>
            <a:r>
              <a:rPr lang="tr-TR" b="1" dirty="0">
                <a:solidFill>
                  <a:srgbClr val="FF0000"/>
                </a:solidFill>
              </a:rPr>
              <a:t>çalışma zamanı</a:t>
            </a:r>
            <a:r>
              <a:rPr lang="tr-TR" dirty="0">
                <a:solidFill>
                  <a:srgbClr val="FF0000"/>
                </a:solidFill>
              </a:rPr>
              <a:t> (</a:t>
            </a:r>
            <a:r>
              <a:rPr lang="tr-TR" i="1" dirty="0" err="1">
                <a:solidFill>
                  <a:srgbClr val="FF0000"/>
                </a:solidFill>
              </a:rPr>
              <a:t>run</a:t>
            </a:r>
            <a:r>
              <a:rPr lang="tr-TR" i="1" dirty="0">
                <a:solidFill>
                  <a:srgbClr val="FF0000"/>
                </a:solidFill>
              </a:rPr>
              <a:t> time</a:t>
            </a:r>
            <a:r>
              <a:rPr lang="tr-TR" dirty="0">
                <a:solidFill>
                  <a:srgbClr val="FF0000"/>
                </a:solidFill>
              </a:rPr>
              <a:t>) </a:t>
            </a:r>
            <a:r>
              <a:rPr lang="tr-TR" dirty="0"/>
              <a:t>adı verilir. </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val="15782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0.1. Giriş ve Amaçlar</a:t>
            </a:r>
            <a:endParaRPr lang="tr-TR" dirty="0">
              <a:solidFill>
                <a:srgbClr val="C00000"/>
              </a:solidFill>
            </a:endParaRPr>
          </a:p>
        </p:txBody>
      </p:sp>
      <p:sp>
        <p:nvSpPr>
          <p:cNvPr id="3" name="2 İçerik Yer Tutucusu"/>
          <p:cNvSpPr>
            <a:spLocks noGrp="1"/>
          </p:cNvSpPr>
          <p:nvPr>
            <p:ph idx="1"/>
          </p:nvPr>
        </p:nvSpPr>
        <p:spPr>
          <a:xfrm>
            <a:off x="571472" y="1142984"/>
            <a:ext cx="8229600" cy="4525963"/>
          </a:xfrm>
        </p:spPr>
        <p:txBody>
          <a:bodyPr>
            <a:normAutofit fontScale="85000" lnSpcReduction="10000"/>
          </a:bodyPr>
          <a:lstStyle/>
          <a:p>
            <a:r>
              <a:rPr lang="tr-TR" dirty="0" err="1" smtClean="0"/>
              <a:t>Church</a:t>
            </a:r>
            <a:r>
              <a:rPr lang="tr-TR" dirty="0" smtClean="0"/>
              <a:t>-Turing </a:t>
            </a:r>
            <a:r>
              <a:rPr lang="tr-TR" dirty="0"/>
              <a:t>hipotezi </a:t>
            </a:r>
            <a:r>
              <a:rPr lang="tr-TR" dirty="0" smtClean="0"/>
              <a:t>bütün </a:t>
            </a:r>
            <a:r>
              <a:rPr lang="tr-TR" dirty="0"/>
              <a:t>programlama dillerinin ve bilinen </a:t>
            </a:r>
            <a:r>
              <a:rPr lang="tr-TR" dirty="0" err="1"/>
              <a:t>berimsel</a:t>
            </a:r>
            <a:r>
              <a:rPr lang="tr-TR" dirty="0"/>
              <a:t> </a:t>
            </a:r>
            <a:r>
              <a:rPr lang="tr-TR" dirty="0" smtClean="0"/>
              <a:t>(hesaplama) cihazların </a:t>
            </a:r>
            <a:r>
              <a:rPr lang="tr-TR" dirty="0"/>
              <a:t>(performans </a:t>
            </a:r>
            <a:r>
              <a:rPr lang="tr-TR" dirty="0" smtClean="0"/>
              <a:t>olarak değil</a:t>
            </a:r>
            <a:r>
              <a:rPr lang="tr-TR" dirty="0"/>
              <a:t>, ifade ve problem </a:t>
            </a:r>
            <a:r>
              <a:rPr lang="tr-TR" dirty="0" smtClean="0"/>
              <a:t>çözme yeteneği </a:t>
            </a:r>
            <a:r>
              <a:rPr lang="tr-TR" dirty="0"/>
              <a:t>olarak) </a:t>
            </a:r>
            <a:r>
              <a:rPr lang="tr-TR" dirty="0" smtClean="0"/>
              <a:t>eşlenik olduğunu söyler</a:t>
            </a:r>
            <a:r>
              <a:rPr lang="tr-TR" dirty="0"/>
              <a:t>.</a:t>
            </a:r>
          </a:p>
          <a:p>
            <a:r>
              <a:rPr lang="tr-TR" dirty="0" smtClean="0"/>
              <a:t>Yani </a:t>
            </a:r>
            <a:r>
              <a:rPr lang="tr-TR" dirty="0"/>
              <a:t>herhangi bir genel </a:t>
            </a:r>
            <a:r>
              <a:rPr lang="tr-TR" dirty="0" smtClean="0"/>
              <a:t>amaçlı </a:t>
            </a:r>
            <a:r>
              <a:rPr lang="tr-TR" dirty="0"/>
              <a:t>programlama diliyle </a:t>
            </a:r>
            <a:r>
              <a:rPr lang="tr-TR" dirty="0" smtClean="0"/>
              <a:t>yazdığımız </a:t>
            </a:r>
            <a:r>
              <a:rPr lang="tr-TR" dirty="0"/>
              <a:t>bir </a:t>
            </a:r>
            <a:r>
              <a:rPr lang="tr-TR" dirty="0" smtClean="0"/>
              <a:t>algoritmayı, başka </a:t>
            </a:r>
            <a:r>
              <a:rPr lang="tr-TR" dirty="0"/>
              <a:t>bir </a:t>
            </a:r>
            <a:r>
              <a:rPr lang="tr-TR" dirty="0" smtClean="0"/>
              <a:t>programlama diliyle </a:t>
            </a:r>
            <a:r>
              <a:rPr lang="tr-TR" dirty="0"/>
              <a:t>de yazabiliriz.</a:t>
            </a:r>
          </a:p>
          <a:p>
            <a:r>
              <a:rPr lang="tr-TR" dirty="0" smtClean="0"/>
              <a:t>Peki </a:t>
            </a:r>
            <a:r>
              <a:rPr lang="tr-TR" dirty="0"/>
              <a:t>neden bu kadar </a:t>
            </a:r>
            <a:r>
              <a:rPr lang="tr-TR" dirty="0" smtClean="0"/>
              <a:t>çok </a:t>
            </a:r>
            <a:r>
              <a:rPr lang="tr-TR" dirty="0"/>
              <a:t>farklı programlama dili var?</a:t>
            </a:r>
          </a:p>
          <a:p>
            <a:r>
              <a:rPr lang="tr-TR" dirty="0" smtClean="0"/>
              <a:t>Çok </a:t>
            </a:r>
            <a:r>
              <a:rPr lang="tr-TR" dirty="0"/>
              <a:t>fazla sayıda programlama dili bilmenin bir yararı var mı?</a:t>
            </a:r>
          </a:p>
        </p:txBody>
      </p:sp>
      <p:pic>
        <p:nvPicPr>
          <p:cNvPr id="4" name="Picture 2" descr="http://1.bp.blogspot.com/-qZBDENCU13I/USLmvpe1r5I/AAAAAAAAAPA/_L77AUTADEE/s1600/progLanguages.jpg"/>
          <p:cNvPicPr>
            <a:picLocks noChangeAspect="1" noChangeArrowheads="1"/>
          </p:cNvPicPr>
          <p:nvPr/>
        </p:nvPicPr>
        <p:blipFill>
          <a:blip r:embed="rId2"/>
          <a:srcRect/>
          <a:stretch>
            <a:fillRect/>
          </a:stretch>
        </p:blipFill>
        <p:spPr bwMode="auto">
          <a:xfrm>
            <a:off x="3071802" y="4738353"/>
            <a:ext cx="3319447" cy="2119647"/>
          </a:xfrm>
          <a:prstGeom prst="rect">
            <a:avLst/>
          </a:prstGeom>
          <a:noFill/>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42910" y="1428736"/>
            <a:ext cx="7858180" cy="785818"/>
          </a:xfrm>
        </p:spPr>
        <p:style>
          <a:lnRef idx="0">
            <a:schemeClr val="accent1"/>
          </a:lnRef>
          <a:fillRef idx="3">
            <a:schemeClr val="accent1"/>
          </a:fillRef>
          <a:effectRef idx="3">
            <a:schemeClr val="accent1"/>
          </a:effectRef>
          <a:fontRef idx="minor">
            <a:schemeClr val="lt1"/>
          </a:fontRef>
        </p:style>
        <p:txBody>
          <a:bodyPr/>
          <a:lstStyle/>
          <a:p>
            <a:r>
              <a:rPr lang="en-US" sz="3200" dirty="0"/>
              <a:t>Assembler </a:t>
            </a:r>
            <a:r>
              <a:rPr lang="en-US" sz="1800" dirty="0" smtClean="0"/>
              <a:t>(</a:t>
            </a:r>
            <a:r>
              <a:rPr lang="tr-TR" sz="1800" dirty="0" smtClean="0"/>
              <a:t>bir çeşit derleyici</a:t>
            </a:r>
            <a:r>
              <a:rPr lang="en-US" sz="1800" dirty="0" smtClean="0"/>
              <a:t>)</a:t>
            </a:r>
            <a:endParaRPr lang="en-US" dirty="0"/>
          </a:p>
        </p:txBody>
      </p:sp>
      <p:sp>
        <p:nvSpPr>
          <p:cNvPr id="61446" name="Text Box 6"/>
          <p:cNvSpPr txBox="1">
            <a:spLocks noChangeArrowheads="1"/>
          </p:cNvSpPr>
          <p:nvPr/>
        </p:nvSpPr>
        <p:spPr bwMode="auto">
          <a:xfrm>
            <a:off x="1660525" y="2500336"/>
            <a:ext cx="5746750" cy="36671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LOAD			X		Assembly</a:t>
            </a:r>
          </a:p>
        </p:txBody>
      </p:sp>
      <p:sp>
        <p:nvSpPr>
          <p:cNvPr id="61447" name="Line 7"/>
          <p:cNvSpPr>
            <a:spLocks noChangeShapeType="1"/>
          </p:cNvSpPr>
          <p:nvPr/>
        </p:nvSpPr>
        <p:spPr bwMode="auto">
          <a:xfrm>
            <a:off x="20574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8" name="Line 8"/>
          <p:cNvSpPr>
            <a:spLocks noChangeShapeType="1"/>
          </p:cNvSpPr>
          <p:nvPr/>
        </p:nvSpPr>
        <p:spPr bwMode="auto">
          <a:xfrm>
            <a:off x="45720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9" name="Rectangle 9"/>
          <p:cNvSpPr>
            <a:spLocks noChangeArrowheads="1"/>
          </p:cNvSpPr>
          <p:nvPr/>
        </p:nvSpPr>
        <p:spPr bwMode="auto">
          <a:xfrm>
            <a:off x="1676400" y="4252936"/>
            <a:ext cx="5804794"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0101		  0000 </a:t>
            </a:r>
            <a:r>
              <a:rPr lang="en-US" dirty="0" err="1"/>
              <a:t>0000</a:t>
            </a:r>
            <a:r>
              <a:rPr lang="en-US" dirty="0"/>
              <a:t> 1001		</a:t>
            </a:r>
            <a:r>
              <a:rPr lang="tr-TR" dirty="0" smtClean="0"/>
              <a:t>Makine Dili</a:t>
            </a:r>
            <a:endParaRPr lang="en-US" dirty="0"/>
          </a:p>
        </p:txBody>
      </p:sp>
      <p:sp>
        <p:nvSpPr>
          <p:cNvPr id="61451" name="Rectangle 11"/>
          <p:cNvSpPr>
            <a:spLocks noChangeArrowheads="1"/>
          </p:cNvSpPr>
          <p:nvPr/>
        </p:nvSpPr>
        <p:spPr bwMode="auto">
          <a:xfrm>
            <a:off x="4683136" y="3219473"/>
            <a:ext cx="1579984"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smtClean="0"/>
              <a:t>(</a:t>
            </a:r>
            <a:r>
              <a:rPr lang="tr-TR" sz="1600" dirty="0" smtClean="0"/>
              <a:t>sembol tablosu</a:t>
            </a:r>
            <a:r>
              <a:rPr lang="en-US" sz="1600" dirty="0" smtClean="0"/>
              <a:t>)</a:t>
            </a:r>
            <a:endParaRPr lang="en-US" sz="1600" dirty="0"/>
          </a:p>
        </p:txBody>
      </p:sp>
      <p:sp>
        <p:nvSpPr>
          <p:cNvPr id="61452" name="Rectangle 12"/>
          <p:cNvSpPr>
            <a:spLocks noChangeArrowheads="1"/>
          </p:cNvSpPr>
          <p:nvPr/>
        </p:nvSpPr>
        <p:spPr bwMode="auto">
          <a:xfrm>
            <a:off x="142844" y="3214686"/>
            <a:ext cx="1591077"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a:t>(</a:t>
            </a:r>
            <a:r>
              <a:rPr lang="en-US" sz="1600" dirty="0" err="1"/>
              <a:t>opcode</a:t>
            </a:r>
            <a:r>
              <a:rPr lang="en-US" sz="1600" dirty="0"/>
              <a:t> </a:t>
            </a:r>
            <a:r>
              <a:rPr lang="en-US" sz="1600" dirty="0" smtClean="0"/>
              <a:t>t</a:t>
            </a:r>
            <a:r>
              <a:rPr lang="tr-TR" sz="1600" dirty="0" err="1" smtClean="0"/>
              <a:t>ablosu</a:t>
            </a:r>
            <a:r>
              <a:rPr lang="en-US" sz="1600" dirty="0" smtClean="0"/>
              <a:t>)</a:t>
            </a:r>
            <a:endParaRPr lang="en-US" sz="1600" dirty="0"/>
          </a:p>
        </p:txBody>
      </p:sp>
      <p:sp>
        <p:nvSpPr>
          <p:cNvPr id="61453" name="Rectangle 13"/>
          <p:cNvSpPr>
            <a:spLocks noChangeArrowheads="1"/>
          </p:cNvSpPr>
          <p:nvPr/>
        </p:nvSpPr>
        <p:spPr bwMode="auto">
          <a:xfrm>
            <a:off x="642910" y="5214950"/>
            <a:ext cx="1435649"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Bire-bir çeviri</a:t>
            </a:r>
            <a:endParaRPr lang="en-US" dirty="0"/>
          </a:p>
        </p:txBody>
      </p:sp>
      <p:sp>
        <p:nvSpPr>
          <p:cNvPr id="12"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857224" y="1428736"/>
            <a:ext cx="7786742" cy="7143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tr-TR" sz="3200" dirty="0" smtClean="0"/>
              <a:t>Derleyici</a:t>
            </a:r>
            <a:r>
              <a:rPr lang="en-US" dirty="0" smtClean="0"/>
              <a:t> </a:t>
            </a:r>
            <a:r>
              <a:rPr lang="en-US" sz="1800" dirty="0" smtClean="0"/>
              <a:t>(</a:t>
            </a:r>
            <a:r>
              <a:rPr lang="tr-TR" sz="1800" dirty="0" smtClean="0"/>
              <a:t>yüksek seviye dil çeviricisi</a:t>
            </a:r>
            <a:r>
              <a:rPr lang="en-US" sz="1800" dirty="0" smtClean="0"/>
              <a:t>)</a:t>
            </a:r>
            <a:endParaRPr lang="en-US" dirty="0"/>
          </a:p>
        </p:txBody>
      </p:sp>
      <p:sp>
        <p:nvSpPr>
          <p:cNvPr id="141316" name="Text Box 1028"/>
          <p:cNvSpPr txBox="1">
            <a:spLocks noChangeArrowheads="1"/>
          </p:cNvSpPr>
          <p:nvPr/>
        </p:nvSpPr>
        <p:spPr bwMode="auto">
          <a:xfrm>
            <a:off x="1371600" y="2214554"/>
            <a:ext cx="1466850" cy="3667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a = b + c - d;</a:t>
            </a:r>
          </a:p>
        </p:txBody>
      </p:sp>
      <p:sp>
        <p:nvSpPr>
          <p:cNvPr id="141317" name="Line 1029"/>
          <p:cNvSpPr>
            <a:spLocks noChangeShapeType="1"/>
          </p:cNvSpPr>
          <p:nvPr/>
        </p:nvSpPr>
        <p:spPr bwMode="auto">
          <a:xfrm>
            <a:off x="1676400" y="2714620"/>
            <a:ext cx="160020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tr-TR">
              <a:ln w="76200">
                <a:solidFill>
                  <a:schemeClr val="tx1"/>
                </a:solidFill>
              </a:ln>
            </a:endParaRPr>
          </a:p>
        </p:txBody>
      </p:sp>
      <p:sp>
        <p:nvSpPr>
          <p:cNvPr id="141322" name="Rectangle 1034"/>
          <p:cNvSpPr>
            <a:spLocks noChangeArrowheads="1"/>
          </p:cNvSpPr>
          <p:nvPr/>
        </p:nvSpPr>
        <p:spPr bwMode="auto">
          <a:xfrm>
            <a:off x="762000" y="5572140"/>
            <a:ext cx="1857303"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Birden-çoğa çeviri</a:t>
            </a:r>
            <a:endParaRPr lang="en-US" dirty="0"/>
          </a:p>
        </p:txBody>
      </p:sp>
      <p:sp>
        <p:nvSpPr>
          <p:cNvPr id="141323" name="Rectangle 1035"/>
          <p:cNvSpPr>
            <a:spLocks noChangeArrowheads="1"/>
          </p:cNvSpPr>
          <p:nvPr/>
        </p:nvSpPr>
        <p:spPr bwMode="auto">
          <a:xfrm>
            <a:off x="3429000" y="2590800"/>
            <a:ext cx="5302250" cy="1190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0101 00001110001		LOAD B</a:t>
            </a:r>
          </a:p>
          <a:p>
            <a:r>
              <a:rPr lang="en-US"/>
              <a:t>0111 00001110010		ADD C</a:t>
            </a:r>
          </a:p>
          <a:p>
            <a:r>
              <a:rPr lang="en-US"/>
              <a:t>0110 00001110011		SUBTRACT D</a:t>
            </a:r>
          </a:p>
          <a:p>
            <a:r>
              <a:rPr lang="en-US"/>
              <a:t>0100 00001110100		STORE A</a:t>
            </a:r>
          </a:p>
        </p:txBody>
      </p:sp>
      <p:pic>
        <p:nvPicPr>
          <p:cNvPr id="141324" name="Picture 1036"/>
          <p:cNvPicPr>
            <a:picLocks noChangeAspect="1" noChangeArrowheads="1"/>
          </p:cNvPicPr>
          <p:nvPr/>
        </p:nvPicPr>
        <p:blipFill>
          <a:blip r:embed="rId3"/>
          <a:srcRect/>
          <a:stretch>
            <a:fillRect/>
          </a:stretch>
        </p:blipFill>
        <p:spPr bwMode="auto">
          <a:xfrm>
            <a:off x="4191000" y="3886200"/>
            <a:ext cx="1892300" cy="18923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1325" name="Rectangle 1037"/>
          <p:cNvSpPr>
            <a:spLocks noChangeArrowheads="1"/>
          </p:cNvSpPr>
          <p:nvPr/>
        </p:nvSpPr>
        <p:spPr bwMode="auto">
          <a:xfrm>
            <a:off x="3048000" y="5257800"/>
            <a:ext cx="5181600" cy="304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a:t>0101 00001110001 0111 00001110010…….</a:t>
            </a:r>
          </a:p>
        </p:txBody>
      </p:sp>
      <p:pic>
        <p:nvPicPr>
          <p:cNvPr id="141326" name="Picture 1038"/>
          <p:cNvPicPr>
            <a:picLocks noChangeAspect="1" noChangeArrowheads="1"/>
          </p:cNvPicPr>
          <p:nvPr/>
        </p:nvPicPr>
        <p:blipFill>
          <a:blip r:embed="rId4"/>
          <a:srcRect/>
          <a:stretch>
            <a:fillRect/>
          </a:stretch>
        </p:blipFill>
        <p:spPr bwMode="auto">
          <a:xfrm>
            <a:off x="4038600" y="5638800"/>
            <a:ext cx="1155700" cy="54610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141327" name="Picture 1039"/>
          <p:cNvPicPr>
            <a:picLocks noChangeAspect="1" noChangeArrowheads="1"/>
          </p:cNvPicPr>
          <p:nvPr/>
        </p:nvPicPr>
        <p:blipFill>
          <a:blip r:embed="rId5"/>
          <a:srcRect/>
          <a:stretch>
            <a:fillRect/>
          </a:stretch>
        </p:blipFill>
        <p:spPr bwMode="auto">
          <a:xfrm>
            <a:off x="5638800" y="3962400"/>
            <a:ext cx="1143000" cy="9906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30161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val="164360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Derleyicinin Genel Çalışma Şekli</a:t>
            </a:r>
            <a:endParaRPr lang="tr-TR" dirty="0"/>
          </a:p>
        </p:txBody>
      </p:sp>
      <p:pic>
        <p:nvPicPr>
          <p:cNvPr id="4" name="Picture 6" descr="derle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32463" y="1357298"/>
            <a:ext cx="2787650" cy="4419600"/>
          </a:xfrm>
          <a:prstGeom prst="rect">
            <a:avLst/>
          </a:prstGeom>
          <a:noFill/>
          <a:ln w="9525">
            <a:noFill/>
            <a:miter lim="800000"/>
            <a:headEnd/>
            <a:tailEnd/>
          </a:ln>
        </p:spPr>
      </p:pic>
      <p:sp>
        <p:nvSpPr>
          <p:cNvPr id="5" name="4 Metin kutusu"/>
          <p:cNvSpPr txBox="1"/>
          <p:nvPr/>
        </p:nvSpPr>
        <p:spPr>
          <a:xfrm>
            <a:off x="785786" y="1357298"/>
            <a:ext cx="4857784" cy="3539430"/>
          </a:xfrm>
          <a:prstGeom prst="rect">
            <a:avLst/>
          </a:prstGeom>
          <a:noFill/>
        </p:spPr>
        <p:txBody>
          <a:bodyPr wrap="square" rtlCol="0">
            <a:spAutoFit/>
          </a:bodyPr>
          <a:lstStyle/>
          <a:p>
            <a:pPr>
              <a:buFont typeface="Arial" pitchFamily="34" charset="0"/>
              <a:buChar char="•"/>
            </a:pPr>
            <a:r>
              <a:rPr lang="tr-TR" sz="2800" dirty="0" smtClean="0"/>
              <a:t> Tüm programı bir kerede denetler.</a:t>
            </a:r>
          </a:p>
          <a:p>
            <a:pPr>
              <a:buFont typeface="Arial" pitchFamily="34" charset="0"/>
              <a:buChar char="•"/>
            </a:pPr>
            <a:r>
              <a:rPr lang="tr-TR" sz="2800" dirty="0" smtClean="0"/>
              <a:t> Sözlüksel ve sözdizimsel hataları bulur.</a:t>
            </a:r>
          </a:p>
          <a:p>
            <a:pPr>
              <a:buFont typeface="Arial" pitchFamily="34" charset="0"/>
              <a:buChar char="•"/>
            </a:pPr>
            <a:r>
              <a:rPr lang="tr-TR" sz="2800" dirty="0" smtClean="0"/>
              <a:t> Hata yok ise, programı nesne koda çevirir.</a:t>
            </a:r>
          </a:p>
          <a:p>
            <a:pPr>
              <a:buFont typeface="Arial" pitchFamily="34" charset="0"/>
              <a:buChar char="•"/>
            </a:pPr>
            <a:r>
              <a:rPr lang="tr-TR" sz="2800" dirty="0" smtClean="0"/>
              <a:t> Nesne kod daha sonra çalışabilir koda çevrilir</a:t>
            </a:r>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85000" lnSpcReduction="20000"/>
          </a:bodyPr>
          <a:lstStyle/>
          <a:p>
            <a:r>
              <a:rPr lang="tr-TR" dirty="0" smtClean="0"/>
              <a:t>Derleyicinin </a:t>
            </a:r>
            <a:r>
              <a:rPr lang="tr-TR" b="1" dirty="0">
                <a:solidFill>
                  <a:srgbClr val="FF0000"/>
                </a:solidFill>
              </a:rPr>
              <a:t>ön-ucu</a:t>
            </a:r>
            <a:r>
              <a:rPr lang="tr-TR" dirty="0">
                <a:solidFill>
                  <a:srgbClr val="FF0000"/>
                </a:solidFill>
              </a:rPr>
              <a:t> (</a:t>
            </a:r>
            <a:r>
              <a:rPr lang="tr-TR" i="1" dirty="0" err="1">
                <a:solidFill>
                  <a:srgbClr val="FF0000"/>
                </a:solidFill>
              </a:rPr>
              <a:t>front-end</a:t>
            </a:r>
            <a:r>
              <a:rPr lang="tr-TR" dirty="0">
                <a:solidFill>
                  <a:srgbClr val="FF0000"/>
                </a:solidFill>
              </a:rPr>
              <a:t>)</a:t>
            </a:r>
            <a:r>
              <a:rPr lang="tr-TR" dirty="0"/>
              <a:t>, bir programın sözdizimini ve anlamını dilin kurallarına göre inceleyerek çözümler ve bir ara kod oluşturur</a:t>
            </a:r>
            <a:r>
              <a:rPr lang="tr-TR" dirty="0" smtClean="0"/>
              <a:t>. </a:t>
            </a:r>
          </a:p>
          <a:p>
            <a:endParaRPr lang="tr-TR" dirty="0" smtClean="0"/>
          </a:p>
          <a:p>
            <a:r>
              <a:rPr lang="tr-TR" dirty="0" smtClean="0"/>
              <a:t>Bu </a:t>
            </a:r>
            <a:r>
              <a:rPr lang="tr-TR" dirty="0"/>
              <a:t>süreçte, </a:t>
            </a:r>
            <a:r>
              <a:rPr lang="tr-TR" dirty="0" err="1"/>
              <a:t>metinsel</a:t>
            </a:r>
            <a:r>
              <a:rPr lang="tr-TR" dirty="0"/>
              <a:t> çözümleme sonucunda </a:t>
            </a:r>
            <a:r>
              <a:rPr lang="tr-TR" dirty="0" err="1"/>
              <a:t>token</a:t>
            </a:r>
            <a:r>
              <a:rPr lang="tr-TR" dirty="0"/>
              <a:t> dizisi, </a:t>
            </a:r>
            <a:r>
              <a:rPr lang="tr-TR" dirty="0" err="1"/>
              <a:t>sözdizim</a:t>
            </a:r>
            <a:r>
              <a:rPr lang="tr-TR" dirty="0"/>
              <a:t> çözümlemesinin sonucunda ayrıştırma ağacı ve anlam çözümlemenin sonucunda da bir ara kod ile ifade edilen soyut program oluşturulur. </a:t>
            </a:r>
            <a:endParaRPr lang="tr-TR" dirty="0" smtClean="0"/>
          </a:p>
          <a:p>
            <a:endParaRPr lang="tr-TR" dirty="0"/>
          </a:p>
          <a:p>
            <a:r>
              <a:rPr lang="tr-TR" dirty="0"/>
              <a:t>Derleyicilerin </a:t>
            </a:r>
            <a:r>
              <a:rPr lang="tr-TR" b="1" dirty="0">
                <a:solidFill>
                  <a:srgbClr val="FF0000"/>
                </a:solidFill>
              </a:rPr>
              <a:t>arka-ucu </a:t>
            </a:r>
            <a:r>
              <a:rPr lang="tr-TR" dirty="0">
                <a:solidFill>
                  <a:srgbClr val="FF0000"/>
                </a:solidFill>
              </a:rPr>
              <a:t>(</a:t>
            </a:r>
            <a:r>
              <a:rPr lang="tr-TR" i="1" dirty="0" err="1">
                <a:solidFill>
                  <a:srgbClr val="FF0000"/>
                </a:solidFill>
              </a:rPr>
              <a:t>back-end</a:t>
            </a:r>
            <a:r>
              <a:rPr lang="tr-TR" dirty="0">
                <a:solidFill>
                  <a:srgbClr val="FF0000"/>
                </a:solidFill>
              </a:rPr>
              <a:t>)</a:t>
            </a:r>
            <a:r>
              <a:rPr lang="tr-TR" dirty="0"/>
              <a:t> ise, programın ara kod gösterimine eniyileme uygulayarak, amaç programı, yani makine kodunu oluşturur.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val="3687354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460940" cy="338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spTree>
    <p:extLst>
      <p:ext uri="{BB962C8B-B14F-4D97-AF65-F5344CB8AC3E}">
        <p14:creationId xmlns:p14="http://schemas.microsoft.com/office/powerpoint/2010/main" val="1701128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pPr>
              <a:lnSpc>
                <a:spcPct val="90000"/>
              </a:lnSpc>
            </a:pPr>
            <a:r>
              <a:rPr lang="tr-TR" dirty="0"/>
              <a:t>Bir derleyicinin ön ucunda yer alan </a:t>
            </a:r>
            <a:r>
              <a:rPr lang="tr-TR" b="1" dirty="0" err="1"/>
              <a:t>metinsel</a:t>
            </a:r>
            <a:r>
              <a:rPr lang="tr-TR" b="1" dirty="0"/>
              <a:t> çözümleyici</a:t>
            </a:r>
            <a:r>
              <a:rPr lang="tr-TR" dirty="0"/>
              <a:t> (</a:t>
            </a:r>
            <a:r>
              <a:rPr lang="tr-TR" i="1" dirty="0" err="1"/>
              <a:t>lexical</a:t>
            </a:r>
            <a:r>
              <a:rPr lang="tr-TR" i="1" dirty="0"/>
              <a:t> </a:t>
            </a:r>
            <a:r>
              <a:rPr lang="tr-TR" i="1" dirty="0" err="1"/>
              <a:t>analyzer</a:t>
            </a:r>
            <a:r>
              <a:rPr lang="tr-TR" dirty="0"/>
              <a:t>), bir kaynak programı bir dizi</a:t>
            </a:r>
            <a:r>
              <a:rPr lang="tr-TR" i="1" dirty="0"/>
              <a:t> </a:t>
            </a:r>
            <a:r>
              <a:rPr lang="tr-TR" i="1" dirty="0" err="1"/>
              <a:t>token'</a:t>
            </a:r>
            <a:r>
              <a:rPr lang="tr-TR" dirty="0" err="1"/>
              <a:t>a</a:t>
            </a:r>
            <a:r>
              <a:rPr lang="tr-TR" dirty="0"/>
              <a:t> çevirir.</a:t>
            </a:r>
          </a:p>
        </p:txBody>
      </p:sp>
      <p:pic>
        <p:nvPicPr>
          <p:cNvPr id="7885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1475656" y="3212976"/>
            <a:ext cx="5391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Tree>
    <p:extLst>
      <p:ext uri="{BB962C8B-B14F-4D97-AF65-F5344CB8AC3E}">
        <p14:creationId xmlns:p14="http://schemas.microsoft.com/office/powerpoint/2010/main" val="3738406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77500" lnSpcReduction="20000"/>
          </a:bodyPr>
          <a:lstStyle/>
          <a:p>
            <a:pPr marL="274320" indent="-274320" algn="just" eaLnBrk="1" fontAlgn="auto" hangingPunct="1">
              <a:spcAft>
                <a:spcPts val="0"/>
              </a:spcAft>
              <a:buClr>
                <a:schemeClr val="accent3"/>
              </a:buClr>
              <a:buFont typeface="Wingdings 2"/>
              <a:buChar char=""/>
              <a:defRPr/>
            </a:pPr>
            <a:r>
              <a:rPr lang="tr-TR" dirty="0" smtClean="0">
                <a:solidFill>
                  <a:schemeClr val="bg2">
                    <a:lumMod val="50000"/>
                  </a:schemeClr>
                </a:solidFill>
              </a:rPr>
              <a:t>Token</a:t>
            </a:r>
            <a:r>
              <a:rPr lang="tr-TR" dirty="0" smtClean="0"/>
              <a:t> sözdizimsel bir kategori belirtir. </a:t>
            </a:r>
          </a:p>
          <a:p>
            <a:pPr marL="274320" indent="-274320" algn="just" eaLnBrk="1" fontAlgn="auto" hangingPunct="1">
              <a:spcAft>
                <a:spcPts val="0"/>
              </a:spcAft>
              <a:buClr>
                <a:schemeClr val="accent3"/>
              </a:buClr>
              <a:buFont typeface="Wingdings 2"/>
              <a:buChar char=""/>
              <a:defRPr/>
            </a:pPr>
            <a:r>
              <a:rPr lang="tr-TR" dirty="0" smtClean="0"/>
              <a:t>Bu kategoriler doğal diller için “isim”, “sıfat”, “fiil” vb. olabilirken, programlama dilleri için “matematiksel sembol” veya “anahtar kelime” gibi alt ifadeler olurlar.</a:t>
            </a:r>
          </a:p>
          <a:p>
            <a:pPr marL="274320" indent="-274320" algn="just" eaLnBrk="1" fontAlgn="auto" hangingPunct="1">
              <a:spcAft>
                <a:spcPts val="0"/>
              </a:spcAft>
              <a:buClr>
                <a:schemeClr val="accent3"/>
              </a:buClr>
              <a:buFont typeface="Wingdings 2"/>
              <a:buChar char=""/>
              <a:defRPr/>
            </a:pPr>
            <a:r>
              <a:rPr lang="tr-TR" dirty="0" smtClean="0"/>
              <a:t>Token belirten bir alt karakter katarı </a:t>
            </a:r>
            <a:r>
              <a:rPr lang="tr-TR" dirty="0" smtClean="0">
                <a:solidFill>
                  <a:schemeClr val="bg2">
                    <a:lumMod val="50000"/>
                  </a:schemeClr>
                </a:solidFill>
              </a:rPr>
              <a:t>lexeme</a:t>
            </a:r>
            <a:r>
              <a:rPr lang="tr-TR" dirty="0" smtClean="0"/>
              <a:t> olarak adlandırılır.</a:t>
            </a:r>
          </a:p>
          <a:p>
            <a:pPr marL="274320" indent="-274320" algn="just" eaLnBrk="1" fontAlgn="auto" hangingPunct="1">
              <a:spcAft>
                <a:spcPts val="0"/>
              </a:spcAft>
              <a:buClr>
                <a:schemeClr val="accent3"/>
              </a:buClr>
              <a:buFont typeface="Wingdings 2"/>
              <a:buChar char=""/>
              <a:defRPr/>
            </a:pPr>
            <a:r>
              <a:rPr lang="tr-TR" dirty="0" smtClean="0"/>
              <a:t>Programlama dili içinde kullanılması mümkün olan tüm lexemeler tanımlanırken örüntüler (pattern) kullanılır.</a:t>
            </a:r>
          </a:p>
          <a:p>
            <a:pPr marL="274320" indent="-274320" algn="just" eaLnBrk="1" fontAlgn="auto" hangingPunct="1">
              <a:spcAft>
                <a:spcPts val="0"/>
              </a:spcAft>
              <a:buClr>
                <a:schemeClr val="accent3"/>
              </a:buClr>
              <a:buFont typeface="Wingdings 2"/>
              <a:buChar char=""/>
              <a:defRPr/>
            </a:pPr>
            <a:r>
              <a:rPr lang="tr-TR" dirty="0" smtClean="0"/>
              <a:t>Örüntüler düzenli ifadeler (regular expressions) kullanılarak tanımlanır.</a:t>
            </a:r>
          </a:p>
          <a:p>
            <a:pPr marL="274320" indent="-274320" algn="just" eaLnBrk="1" fontAlgn="auto" hangingPunct="1">
              <a:spcAft>
                <a:spcPts val="0"/>
              </a:spcAft>
              <a:buClr>
                <a:schemeClr val="accent3"/>
              </a:buClr>
              <a:buFont typeface="Wingdings 2"/>
              <a:buChar char=""/>
              <a:defRPr/>
            </a:pPr>
            <a:r>
              <a:rPr lang="tr-TR" dirty="0" smtClean="0"/>
              <a:t>Bu aşamada düzenli ifadelerin kullanılmasının sebebi işlenen karakter katarı içinde kabul edilebilir bir token bulabilmenin bazen geriye dönük arama da gerektirebilmesidir.</a:t>
            </a:r>
          </a:p>
          <a:p>
            <a:pPr marL="274320" indent="-274320" algn="just" eaLnBrk="1" fontAlgn="auto" hangingPunct="1">
              <a:spcAft>
                <a:spcPts val="0"/>
              </a:spcAft>
              <a:buClr>
                <a:schemeClr val="accent3"/>
              </a:buClr>
              <a:buFont typeface="Wingdings 2"/>
              <a:buChar char=""/>
              <a:defRPr/>
            </a:pPr>
            <a:endParaRPr lang="tr-TR" dirty="0"/>
          </a:p>
        </p:txBody>
      </p:sp>
      <p:sp>
        <p:nvSpPr>
          <p:cNvPr id="6" name="Başlık 1"/>
          <p:cNvSpPr>
            <a:spLocks noGrp="1"/>
          </p:cNvSpPr>
          <p:nvPr>
            <p:ph type="title"/>
          </p:nvPr>
        </p:nvSpPr>
        <p:spPr>
          <a:xfrm>
            <a:off x="457200" y="274638"/>
            <a:ext cx="8229600" cy="1143000"/>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tr-TR" sz="3200" dirty="0" smtClean="0"/>
              <a:t>Metinsel </a:t>
            </a:r>
            <a:r>
              <a:rPr lang="tr-TR" sz="3200" dirty="0"/>
              <a:t>(</a:t>
            </a:r>
            <a:r>
              <a:rPr lang="tr-TR" sz="3200" dirty="0" err="1"/>
              <a:t>Lexical</a:t>
            </a:r>
            <a:r>
              <a:rPr lang="tr-TR" sz="3200" dirty="0"/>
              <a:t>) </a:t>
            </a:r>
            <a:r>
              <a:rPr lang="tr-TR" sz="3200" dirty="0" smtClean="0"/>
              <a:t>Analiz-</a:t>
            </a:r>
            <a:r>
              <a:rPr lang="tr-TR" sz="3200" b="1" dirty="0"/>
              <a:t>Sembol </a:t>
            </a:r>
            <a:r>
              <a:rPr lang="tr-TR" sz="3200" b="1" dirty="0" smtClean="0"/>
              <a:t>Tablosu</a:t>
            </a:r>
            <a:endParaRPr lang="en-US" sz="3200" dirty="0"/>
          </a:p>
        </p:txBody>
      </p:sp>
      <p:sp>
        <p:nvSpPr>
          <p:cNvPr id="12291" name="Rectangle 3"/>
          <p:cNvSpPr>
            <a:spLocks noGrp="1" noChangeArrowheads="1"/>
          </p:cNvSpPr>
          <p:nvPr>
            <p:ph type="body" idx="1"/>
          </p:nvPr>
        </p:nvSpPr>
        <p:spPr>
          <a:xfrm>
            <a:off x="609600" y="1500336"/>
            <a:ext cx="8534400" cy="5357664"/>
          </a:xfrm>
        </p:spPr>
        <p:txBody>
          <a:bodyPr>
            <a:normAutofit fontScale="92500" lnSpcReduction="10000"/>
          </a:bodyPr>
          <a:lstStyle/>
          <a:p>
            <a:r>
              <a:rPr lang="tr-TR" sz="2400" dirty="0" smtClean="0"/>
              <a:t>Derleme </a:t>
            </a:r>
            <a:r>
              <a:rPr lang="tr-TR" sz="2400" dirty="0"/>
              <a:t>sürecinde programdaki her tanımlayıcı için bir eleman içeren </a:t>
            </a:r>
            <a:r>
              <a:rPr lang="tr-TR" sz="2400" b="1" dirty="0"/>
              <a:t>sembol tablosu</a:t>
            </a:r>
            <a:r>
              <a:rPr lang="tr-TR" sz="2400" dirty="0"/>
              <a:t> oluşturulur. Sembol tablosu, derleme sürecindeki çeşitli aşamalarda kullanılır ve güncellenir.</a:t>
            </a:r>
            <a:br>
              <a:rPr lang="tr-TR" sz="2400" dirty="0"/>
            </a:br>
            <a:endParaRPr lang="tr-TR" sz="2400" dirty="0"/>
          </a:p>
          <a:p>
            <a:r>
              <a:rPr lang="tr-TR" sz="2400" dirty="0"/>
              <a:t>Bir tanımlayıcı kaynak programda ilk kez bulunduğunda, o tanımlayıcı için sembol tablosunda bir eleman oluşturulur. Aynı tanımlayıcının daha sonraki kullanımları için ilgili </a:t>
            </a:r>
            <a:r>
              <a:rPr lang="tr-TR" sz="2400" i="1" dirty="0" err="1"/>
              <a:t>token</a:t>
            </a:r>
            <a:r>
              <a:rPr lang="tr-TR" sz="2400" dirty="0"/>
              <a:t>, aynı sembol tablosu elemanına başvuru içerir. </a:t>
            </a:r>
            <a:br>
              <a:rPr lang="tr-TR" sz="2400" dirty="0"/>
            </a:br>
            <a:endParaRPr lang="tr-TR" sz="2400" dirty="0"/>
          </a:p>
          <a:p>
            <a:r>
              <a:rPr lang="tr-TR" sz="2400" dirty="0"/>
              <a:t>Metinsel çözümleme aşamasının sonunda, programdaki </a:t>
            </a:r>
            <a:r>
              <a:rPr lang="tr-TR" sz="2400" i="1" dirty="0" err="1"/>
              <a:t>token</a:t>
            </a:r>
            <a:r>
              <a:rPr lang="tr-TR" sz="2400" dirty="0" err="1"/>
              <a:t>'lar</a:t>
            </a:r>
            <a:r>
              <a:rPr lang="tr-TR" sz="2400" dirty="0"/>
              <a:t> ve her </a:t>
            </a:r>
            <a:r>
              <a:rPr lang="tr-TR" sz="2400" i="1" dirty="0" err="1"/>
              <a:t>token</a:t>
            </a:r>
            <a:r>
              <a:rPr lang="tr-TR" sz="2400" dirty="0" err="1"/>
              <a:t>'ın</a:t>
            </a:r>
            <a:r>
              <a:rPr lang="tr-TR" sz="2400" dirty="0"/>
              <a:t> özelliklerinin tutulduğu sembol tablosu elemanına işaret edilen göstergeleri içeren </a:t>
            </a:r>
            <a:r>
              <a:rPr lang="tr-TR" sz="2400" i="1" dirty="0" err="1"/>
              <a:t>token</a:t>
            </a:r>
            <a:r>
              <a:rPr lang="tr-TR" sz="2400" dirty="0"/>
              <a:t> </a:t>
            </a:r>
            <a:r>
              <a:rPr lang="tr-TR" sz="2400" i="1" dirty="0"/>
              <a:t>dizisi</a:t>
            </a:r>
            <a:r>
              <a:rPr lang="tr-TR" sz="2400" dirty="0"/>
              <a:t> oluşturulur. </a:t>
            </a:r>
            <a:endParaRPr lang="tr-TR" sz="2400" dirty="0" smtClean="0"/>
          </a:p>
          <a:p>
            <a:endParaRPr lang="tr-TR" sz="2400" dirty="0" smtClean="0"/>
          </a:p>
          <a:p>
            <a:r>
              <a:rPr lang="tr-TR" sz="2400" dirty="0" err="1" smtClean="0"/>
              <a:t>Lexical</a:t>
            </a:r>
            <a:r>
              <a:rPr lang="tr-TR" sz="2400" dirty="0" smtClean="0"/>
              <a:t> analiz işleminin çıktısı olan </a:t>
            </a:r>
            <a:r>
              <a:rPr lang="tr-TR" sz="2400" dirty="0" err="1" smtClean="0"/>
              <a:t>tokenlar</a:t>
            </a:r>
            <a:r>
              <a:rPr lang="tr-TR" sz="2400" dirty="0" smtClean="0"/>
              <a:t> bir sonraki aşama olan sözdizimsel (sentaks) analiz bileşenine aktarılır </a:t>
            </a:r>
            <a:r>
              <a:rPr lang="tr-TR" sz="2400" dirty="0"/>
              <a:t/>
            </a:r>
            <a:br>
              <a:rPr lang="tr-TR" sz="2400" dirty="0"/>
            </a:br>
            <a:endParaRPr lang="tr-TR" sz="2400" dirty="0"/>
          </a:p>
          <a:p>
            <a:pPr>
              <a:lnSpc>
                <a:spcPct val="90000"/>
              </a:lnSpc>
            </a:pPr>
            <a:endParaRPr lang="tr-TR" sz="2100" dirty="0" smtClean="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extLst>
      <p:ext uri="{BB962C8B-B14F-4D97-AF65-F5344CB8AC3E}">
        <p14:creationId xmlns:p14="http://schemas.microsoft.com/office/powerpoint/2010/main" val="230449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2291" name="Rectangle 3"/>
          <p:cNvSpPr>
            <a:spLocks noGrp="1" noChangeArrowheads="1"/>
          </p:cNvSpPr>
          <p:nvPr>
            <p:ph type="body" idx="1"/>
          </p:nvPr>
        </p:nvSpPr>
        <p:spPr>
          <a:xfrm>
            <a:off x="609600" y="1447800"/>
            <a:ext cx="8534400" cy="4953000"/>
          </a:xfrm>
        </p:spPr>
        <p:txBody>
          <a:bodyPr>
            <a:normAutofit/>
          </a:bodyPr>
          <a:lstStyle/>
          <a:p>
            <a:r>
              <a:rPr lang="tr-TR" sz="2000" dirty="0"/>
              <a:t>Aşağıdaki tabloda görülen örnekte, bir Pascal deyimi için </a:t>
            </a:r>
            <a:r>
              <a:rPr lang="tr-TR" sz="2000" dirty="0" err="1"/>
              <a:t>metinsel</a:t>
            </a:r>
            <a:r>
              <a:rPr lang="tr-TR" sz="2000" dirty="0"/>
              <a:t> çözümlenin sonucunda oluşan</a:t>
            </a:r>
            <a:r>
              <a:rPr lang="tr-TR" sz="2000" i="1" dirty="0"/>
              <a:t> </a:t>
            </a:r>
            <a:r>
              <a:rPr lang="tr-TR" sz="2000" i="1" dirty="0" err="1"/>
              <a:t>token</a:t>
            </a:r>
            <a:r>
              <a:rPr lang="tr-TR" sz="2000" dirty="0"/>
              <a:t> dizisi görülmektedir.</a:t>
            </a:r>
            <a:endParaRPr lang="tr-TR" sz="2100" dirty="0"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366174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val="394019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Amaç</a:t>
            </a:r>
            <a:endParaRPr lang="tr-TR" dirty="0"/>
          </a:p>
        </p:txBody>
      </p:sp>
      <p:sp>
        <p:nvSpPr>
          <p:cNvPr id="3" name="2 İçerik Yer Tutucusu"/>
          <p:cNvSpPr>
            <a:spLocks noGrp="1"/>
          </p:cNvSpPr>
          <p:nvPr>
            <p:ph idx="1"/>
          </p:nvPr>
        </p:nvSpPr>
        <p:spPr>
          <a:xfrm>
            <a:off x="457200" y="1071546"/>
            <a:ext cx="8472518" cy="5143536"/>
          </a:xfrm>
        </p:spPr>
        <p:txBody>
          <a:bodyPr>
            <a:noAutofit/>
          </a:bodyPr>
          <a:lstStyle/>
          <a:p>
            <a:r>
              <a:rPr lang="tr-TR" sz="2200" dirty="0"/>
              <a:t>Dil </a:t>
            </a:r>
            <a:r>
              <a:rPr lang="tr-TR" sz="2200" dirty="0" smtClean="0"/>
              <a:t>öğretmek değil. Bu </a:t>
            </a:r>
            <a:r>
              <a:rPr lang="tr-TR" sz="2200" dirty="0"/>
              <a:t>derste, programlama dillerinin temel kavramları ve bu kavramlar için çeşitli dillerde sağlanan yapılar incelenecektir. Tanıtılan kavramları örneklemek için, </a:t>
            </a:r>
            <a:r>
              <a:rPr lang="tr-TR" sz="2200" dirty="0" err="1"/>
              <a:t>Pascal</a:t>
            </a:r>
            <a:r>
              <a:rPr lang="tr-TR" sz="2200" dirty="0"/>
              <a:t>, C, C++, </a:t>
            </a:r>
            <a:r>
              <a:rPr lang="tr-TR" sz="2200" dirty="0" smtClean="0"/>
              <a:t>Java, </a:t>
            </a:r>
            <a:r>
              <a:rPr lang="tr-TR" sz="2200" dirty="0" err="1" smtClean="0"/>
              <a:t>Lisp</a:t>
            </a:r>
            <a:r>
              <a:rPr lang="tr-TR" sz="2200" dirty="0" smtClean="0"/>
              <a:t>, Prolog </a:t>
            </a:r>
            <a:r>
              <a:rPr lang="tr-TR" sz="2200" dirty="0"/>
              <a:t>gibi çeşitli programlama dilleri kullanılacaktır</a:t>
            </a:r>
            <a:r>
              <a:rPr lang="tr-TR" sz="2200" dirty="0" smtClean="0"/>
              <a:t>.</a:t>
            </a:r>
          </a:p>
          <a:p>
            <a:r>
              <a:rPr lang="tr-TR" sz="2200" dirty="0"/>
              <a:t>Programlama dillerinin ortak kavramlarını incelemek. </a:t>
            </a:r>
            <a:endParaRPr lang="tr-TR" sz="2200" dirty="0" smtClean="0"/>
          </a:p>
          <a:p>
            <a:r>
              <a:rPr lang="tr-TR" sz="2200" dirty="0"/>
              <a:t>Farklı paradigmaları, </a:t>
            </a:r>
            <a:r>
              <a:rPr lang="tr-TR" sz="2200" dirty="0" smtClean="0"/>
              <a:t>yaklaşımları </a:t>
            </a:r>
            <a:r>
              <a:rPr lang="tr-TR" sz="2200" dirty="0"/>
              <a:t>incelemek</a:t>
            </a:r>
            <a:r>
              <a:rPr lang="tr-TR" sz="2200" dirty="0" smtClean="0"/>
              <a:t>.</a:t>
            </a:r>
          </a:p>
          <a:p>
            <a:r>
              <a:rPr lang="it-IT" sz="2200" dirty="0"/>
              <a:t>Programlama dilinin “daha iyi” olması ne demektir, ne programlama dilini daha nitelikli </a:t>
            </a:r>
            <a:r>
              <a:rPr lang="it-IT" sz="2200" dirty="0" smtClean="0"/>
              <a:t>yapar</a:t>
            </a:r>
            <a:r>
              <a:rPr lang="tr-TR" sz="2200" dirty="0" smtClean="0"/>
              <a:t>?</a:t>
            </a:r>
          </a:p>
          <a:p>
            <a:r>
              <a:rPr lang="tr-TR" sz="2200" dirty="0"/>
              <a:t>Derleyici tasarımı, yazılım </a:t>
            </a:r>
            <a:r>
              <a:rPr lang="tr-TR" sz="2200" dirty="0" smtClean="0"/>
              <a:t>mühendisliği</a:t>
            </a:r>
            <a:r>
              <a:rPr lang="tr-TR" sz="2200" dirty="0"/>
              <a:t>, nesneye </a:t>
            </a:r>
            <a:r>
              <a:rPr lang="tr-TR" sz="2200" dirty="0" smtClean="0"/>
              <a:t>yönelik </a:t>
            </a:r>
            <a:r>
              <a:rPr lang="tr-TR" sz="2200" dirty="0"/>
              <a:t>tasarım, bilgisayar insan </a:t>
            </a:r>
            <a:r>
              <a:rPr lang="tr-TR" sz="2200" dirty="0" smtClean="0"/>
              <a:t>etkileşimi </a:t>
            </a:r>
            <a:r>
              <a:rPr lang="tr-TR" sz="2200" dirty="0"/>
              <a:t>gibi </a:t>
            </a:r>
            <a:r>
              <a:rPr lang="tr-TR" sz="2200" dirty="0" smtClean="0"/>
              <a:t>diğer konulara </a:t>
            </a:r>
            <a:r>
              <a:rPr lang="tr-TR" sz="2200" dirty="0"/>
              <a:t>temel </a:t>
            </a:r>
            <a:r>
              <a:rPr lang="tr-TR" sz="2200" dirty="0" smtClean="0"/>
              <a:t>oluşturmak.</a:t>
            </a:r>
            <a:r>
              <a:rPr lang="tr-TR" sz="2200" dirty="0"/>
              <a:t/>
            </a:r>
            <a:br>
              <a:rPr lang="tr-TR" sz="2200" dirty="0"/>
            </a:br>
            <a:endParaRPr lang="tr-TR" sz="2200" dirty="0"/>
          </a:p>
          <a:p>
            <a:r>
              <a:rPr lang="tr-TR" sz="2200" dirty="0" smtClean="0"/>
              <a:t>Kısaca bu </a:t>
            </a:r>
            <a:r>
              <a:rPr lang="tr-TR" sz="2200" dirty="0"/>
              <a:t>dersin amacı, öğrencinin hem programlama dillerinin temelindeki kavramları </a:t>
            </a:r>
            <a:r>
              <a:rPr lang="tr-TR" sz="2200" dirty="0" smtClean="0"/>
              <a:t>öğrenmesini, </a:t>
            </a:r>
            <a:r>
              <a:rPr lang="tr-TR" sz="2200" dirty="0"/>
              <a:t>hem de programlama dilleri alanında kapsamlı bir bakış açısına sahip </a:t>
            </a:r>
            <a:r>
              <a:rPr lang="tr-TR" sz="2200" dirty="0" smtClean="0"/>
              <a:t>olmasını sağlamaktır.</a:t>
            </a: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500174"/>
            <a:ext cx="8229600" cy="4389437"/>
          </a:xfrm>
        </p:spPr>
        <p:txBody>
          <a:bodyPr>
            <a:normAutofit/>
          </a:bodyPr>
          <a:lstStyle/>
          <a:p>
            <a:pPr marL="274320" indent="-274320" algn="just" eaLnBrk="1" fontAlgn="auto" hangingPunct="1">
              <a:spcAft>
                <a:spcPts val="0"/>
              </a:spcAft>
              <a:buClr>
                <a:schemeClr val="accent3"/>
              </a:buClr>
              <a:buFont typeface="Wingdings 2"/>
              <a:buChar char=""/>
              <a:defRPr/>
            </a:pPr>
            <a:r>
              <a:rPr lang="tr-TR" sz="2800" dirty="0" smtClean="0"/>
              <a:t>Bir lexical analiz aracı şu 3 şeyi yapabilmelidir:</a:t>
            </a:r>
          </a:p>
          <a:p>
            <a:pPr marL="850392" lvl="1" indent="-457200" algn="just" eaLnBrk="1" fontAlgn="auto" hangingPunct="1">
              <a:spcAft>
                <a:spcPts val="0"/>
              </a:spcAft>
              <a:buFont typeface="+mj-lt"/>
              <a:buAutoNum type="arabicPeriod"/>
              <a:defRPr/>
            </a:pPr>
            <a:r>
              <a:rPr lang="tr-TR" dirty="0" smtClean="0"/>
              <a:t>Bütün boşlukları ve açıklamaları temizlemeli,</a:t>
            </a:r>
          </a:p>
          <a:p>
            <a:pPr marL="850392" lvl="1" indent="-457200" algn="just" eaLnBrk="1" fontAlgn="auto" hangingPunct="1">
              <a:spcAft>
                <a:spcPts val="0"/>
              </a:spcAft>
              <a:buFont typeface="+mj-lt"/>
              <a:buAutoNum type="arabicPeriod"/>
              <a:defRPr/>
            </a:pPr>
            <a:r>
              <a:rPr lang="tr-TR" dirty="0" smtClean="0"/>
              <a:t>Karakter katarı içindeki tüm tokenlar bulunmalı,</a:t>
            </a:r>
          </a:p>
          <a:p>
            <a:pPr marL="850392" lvl="1" indent="-457200" algn="just" eaLnBrk="1" fontAlgn="auto" hangingPunct="1">
              <a:spcAft>
                <a:spcPts val="0"/>
              </a:spcAft>
              <a:buFont typeface="+mj-lt"/>
              <a:buAutoNum type="arabicPeriod"/>
              <a:defRPr/>
            </a:pPr>
            <a:r>
              <a:rPr lang="tr-TR" dirty="0" smtClean="0"/>
              <a:t>Bulunan token için lexeme ve bulunduğu satır numarası gibi özellikler döndürülmelidir.</a:t>
            </a:r>
          </a:p>
          <a:p>
            <a:pPr marL="484632" indent="-457200" algn="just" eaLnBrk="1" fontAlgn="auto" hangingPunct="1">
              <a:spcAft>
                <a:spcPts val="0"/>
              </a:spcAft>
              <a:buClr>
                <a:schemeClr val="accent3"/>
              </a:buClr>
              <a:buFont typeface="Wingdings 2"/>
              <a:buChar char=""/>
              <a:defRPr/>
            </a:pPr>
            <a:endParaRPr lang="tr-TR" dirty="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Rectangle 3"/>
          <p:cNvSpPr>
            <a:spLocks noChangeArrowheads="1"/>
          </p:cNvSpPr>
          <p:nvPr/>
        </p:nvSpPr>
        <p:spPr bwMode="auto">
          <a:xfrm>
            <a:off x="1142976" y="5357826"/>
            <a:ext cx="1433514"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smtClean="0">
                <a:latin typeface="Courier New" pitchFamily="49" charset="0"/>
              </a:rPr>
              <a:t>toplam=3+2</a:t>
            </a:r>
            <a:r>
              <a:rPr lang="tr-TR" sz="1400" b="1" dirty="0">
                <a:latin typeface="Courier New" pitchFamily="49" charset="0"/>
              </a:rPr>
              <a:t>; </a:t>
            </a:r>
            <a:endParaRPr lang="en-US" sz="1400" b="1" dirty="0">
              <a:latin typeface="Courier New" pitchFamily="49" charset="0"/>
            </a:endParaRPr>
          </a:p>
        </p:txBody>
      </p:sp>
      <p:sp>
        <p:nvSpPr>
          <p:cNvPr id="7" name="Rectangle 4"/>
          <p:cNvSpPr>
            <a:spLocks noChangeArrowheads="1"/>
          </p:cNvSpPr>
          <p:nvPr/>
        </p:nvSpPr>
        <p:spPr bwMode="auto">
          <a:xfrm>
            <a:off x="3681426" y="4726008"/>
            <a:ext cx="2819400"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tr-TR" sz="1600" b="1" dirty="0" err="1">
                <a:cs typeface="Arial" charset="0"/>
              </a:rPr>
              <a:t>Lexeme</a:t>
            </a:r>
            <a:r>
              <a:rPr lang="tr-TR" sz="1600" b="1" dirty="0">
                <a:cs typeface="Arial" charset="0"/>
              </a:rPr>
              <a:t>	          </a:t>
            </a:r>
            <a:r>
              <a:rPr lang="tr-TR" sz="1600" b="1" dirty="0" err="1">
                <a:cs typeface="Arial" charset="0"/>
              </a:rPr>
              <a:t>Token</a:t>
            </a:r>
            <a:endParaRPr lang="tr-TR" sz="1400" b="1" dirty="0">
              <a:cs typeface="Arial" charset="0"/>
            </a:endParaRPr>
          </a:p>
          <a:p>
            <a:r>
              <a:rPr lang="tr-TR" sz="1400" b="1" dirty="0" smtClean="0">
                <a:latin typeface="Courier New" pitchFamily="49" charset="0"/>
              </a:rPr>
              <a:t>toplam       IDENTIFIER </a:t>
            </a:r>
            <a:endParaRPr lang="tr-TR" sz="1400" b="1" dirty="0">
              <a:latin typeface="Courier New" pitchFamily="49" charset="0"/>
            </a:endParaRPr>
          </a:p>
          <a:p>
            <a:r>
              <a:rPr lang="tr-TR" sz="1400" b="1" dirty="0">
                <a:latin typeface="Courier New" pitchFamily="49" charset="0"/>
              </a:rPr>
              <a:t>   =         ASSIGN_OP</a:t>
            </a:r>
          </a:p>
          <a:p>
            <a:r>
              <a:rPr lang="tr-TR" sz="1400" b="1" dirty="0">
                <a:latin typeface="Courier New" pitchFamily="49" charset="0"/>
              </a:rPr>
              <a:t>   3         NUMBER</a:t>
            </a:r>
          </a:p>
          <a:p>
            <a:r>
              <a:rPr lang="tr-TR" sz="1400" b="1" dirty="0">
                <a:latin typeface="Courier New" pitchFamily="49" charset="0"/>
              </a:rPr>
              <a:t>   +         ADD_OP</a:t>
            </a:r>
          </a:p>
          <a:p>
            <a:r>
              <a:rPr lang="tr-TR" sz="1400" b="1" dirty="0">
                <a:latin typeface="Courier New" pitchFamily="49" charset="0"/>
              </a:rPr>
              <a:t>   2         NUMBER</a:t>
            </a:r>
          </a:p>
          <a:p>
            <a:r>
              <a:rPr lang="tr-TR" sz="1400" b="1" dirty="0">
                <a:latin typeface="Courier New" pitchFamily="49" charset="0"/>
              </a:rPr>
              <a:t>   ;         SEMICOLON</a:t>
            </a:r>
            <a:endParaRPr lang="en-US" sz="1400" b="1" dirty="0">
              <a:latin typeface="Courier New" pitchFamily="49" charset="0"/>
            </a:endParaRPr>
          </a:p>
        </p:txBody>
      </p:sp>
      <p:sp>
        <p:nvSpPr>
          <p:cNvPr id="8" name="Right Arrow 5"/>
          <p:cNvSpPr/>
          <p:nvPr/>
        </p:nvSpPr>
        <p:spPr>
          <a:xfrm>
            <a:off x="2652706" y="5414978"/>
            <a:ext cx="990600" cy="2286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0" name="9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bg/>
                                          </p:spTgt>
                                        </p:tgtEl>
                                        <p:attrNameLst>
                                          <p:attrName>style.visibility</p:attrName>
                                        </p:attrNameLst>
                                      </p:cBhvr>
                                      <p:to>
                                        <p:strVal val="visible"/>
                                      </p:to>
                                    </p:set>
                                    <p:animEffect transition="in" filter="fade">
                                      <p:cBhvr>
                                        <p:cTn id="20" dur="2000"/>
                                        <p:tgtEl>
                                          <p:spTgt spid="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2000"/>
                                        <p:tgtEl>
                                          <p:spTgt spid="7">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000"/>
                                        <p:tgtEl>
                                          <p:spTgt spid="7">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2000"/>
                                        <p:tgtEl>
                                          <p:spTgt spid="7">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000"/>
                                        <p:tgtEl>
                                          <p:spTgt spid="7">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2000"/>
                                        <p:tgtEl>
                                          <p:spTgt spid="7">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fontScale="92500" lnSpcReduction="20000"/>
          </a:bodyPr>
          <a:lstStyle/>
          <a:p>
            <a:pPr algn="just">
              <a:buNone/>
            </a:pPr>
            <a:r>
              <a:rPr lang="tr-TR" dirty="0" smtClean="0">
                <a:solidFill>
                  <a:srgbClr val="FF0000"/>
                </a:solidFill>
              </a:rPr>
              <a:t>	Düzenli İfadeler</a:t>
            </a:r>
          </a:p>
          <a:p>
            <a:pPr algn="just" eaLnBrk="1" hangingPunct="1"/>
            <a:r>
              <a:rPr lang="tr-TR" dirty="0" smtClean="0"/>
              <a:t>Sonlu durum otomatları (FSA) ile tanımlanabilen dilleri ifade etmede kullanılırlar.</a:t>
            </a:r>
          </a:p>
          <a:p>
            <a:pPr algn="just" eaLnBrk="1" hangingPunct="1"/>
            <a:r>
              <a:rPr lang="tr-TR" dirty="0" smtClean="0"/>
              <a:t>Eğer A bir düzenli ifade ise, L(A) bu ifade ile tanımlanan dildir.</a:t>
            </a:r>
          </a:p>
          <a:p>
            <a:pPr algn="just" eaLnBrk="1" hangingPunct="1"/>
            <a:r>
              <a:rPr lang="tr-TR" dirty="0" smtClean="0"/>
              <a:t>L(“</a:t>
            </a:r>
            <a:r>
              <a:rPr lang="tr-TR" dirty="0" err="1" smtClean="0"/>
              <a:t>if</a:t>
            </a:r>
            <a:r>
              <a:rPr lang="tr-TR" dirty="0" smtClean="0"/>
              <a:t>”|”</a:t>
            </a:r>
            <a:r>
              <a:rPr lang="tr-TR" dirty="0" err="1" smtClean="0"/>
              <a:t>then</a:t>
            </a:r>
            <a:r>
              <a:rPr lang="tr-TR" dirty="0" smtClean="0"/>
              <a:t>”|”else”) dili sadece “</a:t>
            </a:r>
            <a:r>
              <a:rPr lang="tr-TR" dirty="0" err="1" smtClean="0"/>
              <a:t>if</a:t>
            </a:r>
            <a:r>
              <a:rPr lang="tr-TR" dirty="0" smtClean="0"/>
              <a:t>”, “</a:t>
            </a:r>
            <a:r>
              <a:rPr lang="tr-TR" dirty="0" err="1" smtClean="0"/>
              <a:t>then</a:t>
            </a:r>
            <a:r>
              <a:rPr lang="tr-TR" dirty="0" smtClean="0"/>
              <a:t>” ve “else” ifadelerini tanıyabilen bir dil belirtir.</a:t>
            </a:r>
          </a:p>
          <a:p>
            <a:pPr algn="just" eaLnBrk="1" hangingPunct="1"/>
            <a:r>
              <a:rPr lang="tr-TR" dirty="0" err="1" smtClean="0"/>
              <a:t>Lexical</a:t>
            </a:r>
            <a:r>
              <a:rPr lang="tr-TR" dirty="0" smtClean="0"/>
              <a:t> analiz işleminde tarayıcı (</a:t>
            </a:r>
            <a:r>
              <a:rPr lang="tr-TR" dirty="0" err="1" smtClean="0"/>
              <a:t>scanner</a:t>
            </a:r>
            <a:r>
              <a:rPr lang="tr-TR" dirty="0" smtClean="0"/>
              <a:t>), kaynak kodun içinde önceden düzenli ifadelerle tanımlanmış anahtar kelimeleri arar ve bunların </a:t>
            </a:r>
            <a:r>
              <a:rPr lang="tr-TR" dirty="0" err="1" smtClean="0"/>
              <a:t>token</a:t>
            </a:r>
            <a:r>
              <a:rPr lang="tr-TR" dirty="0" smtClean="0"/>
              <a:t> tiplerini belirler.</a:t>
            </a:r>
          </a:p>
          <a:p>
            <a:pPr algn="just" eaLnBrk="1" hangingPunct="1"/>
            <a:endParaRPr lang="tr-TR" dirty="0" smtClean="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fontScale="77500" lnSpcReduction="20000"/>
          </a:bodyPr>
          <a:lstStyle/>
          <a:p>
            <a:pPr marL="274320" indent="-274320" algn="just">
              <a:buClr>
                <a:schemeClr val="accent3"/>
              </a:buClr>
              <a:buNone/>
              <a:defRPr/>
            </a:pPr>
            <a:r>
              <a:rPr lang="tr-TR" dirty="0" smtClean="0">
                <a:solidFill>
                  <a:srgbClr val="FF0000"/>
                </a:solidFill>
              </a:rPr>
              <a:t>	</a:t>
            </a:r>
            <a:r>
              <a:rPr lang="tr-TR" sz="3600" dirty="0" smtClean="0">
                <a:solidFill>
                  <a:srgbClr val="FF0000"/>
                </a:solidFill>
              </a:rPr>
              <a:t>Düzenli İfadelerin Tasarımı</a:t>
            </a:r>
          </a:p>
          <a:p>
            <a:pPr marL="274320" indent="-274320" algn="just" eaLnBrk="1" fontAlgn="auto" hangingPunct="1">
              <a:spcAft>
                <a:spcPts val="0"/>
              </a:spcAft>
              <a:buClr>
                <a:schemeClr val="accent3"/>
              </a:buClr>
              <a:buFont typeface="Wingdings 2"/>
              <a:buChar char=""/>
              <a:defRPr/>
            </a:pPr>
            <a:r>
              <a:rPr lang="tr-TR" sz="3600" dirty="0" smtClean="0"/>
              <a:t>Tanımladığımız düzenli ifadeler dil içerisindeki tüm ifadeleri kapsamalıdır. Bu sebeple şu durumlar dikkate alınmalıdır:</a:t>
            </a:r>
          </a:p>
          <a:p>
            <a:pPr marL="850392" lvl="1" indent="-457200" algn="just" eaLnBrk="1" fontAlgn="auto" hangingPunct="1">
              <a:spcAft>
                <a:spcPts val="0"/>
              </a:spcAft>
              <a:buFont typeface="+mj-lt"/>
              <a:buAutoNum type="arabicPeriod"/>
              <a:defRPr/>
            </a:pPr>
            <a:r>
              <a:rPr lang="tr-TR" sz="3100" dirty="0" smtClean="0"/>
              <a:t>Bir düzenli ifade özel bir token tipinin tüm durumlarını ifade etmelidir.</a:t>
            </a:r>
          </a:p>
          <a:p>
            <a:pPr marL="850392" lvl="1" indent="-457200" algn="just" eaLnBrk="1" fontAlgn="auto" hangingPunct="1">
              <a:spcAft>
                <a:spcPts val="0"/>
              </a:spcAft>
              <a:buFont typeface="+mj-lt"/>
              <a:buAutoNum type="arabicPeriod"/>
              <a:defRPr/>
            </a:pPr>
            <a:r>
              <a:rPr lang="tr-TR" sz="3100" dirty="0" smtClean="0"/>
              <a:t>Belirsizliği önlemek için </a:t>
            </a:r>
            <a:r>
              <a:rPr lang="tr-TR" sz="3100" i="1" dirty="0" smtClean="0"/>
              <a:t>en uzun</a:t>
            </a:r>
            <a:r>
              <a:rPr lang="tr-TR" sz="3100" dirty="0" smtClean="0"/>
              <a:t> olan eşleme seçilir.</a:t>
            </a:r>
          </a:p>
          <a:p>
            <a:pPr marL="850392" lvl="1" indent="-457200" algn="just" eaLnBrk="1" fontAlgn="auto" hangingPunct="1">
              <a:spcAft>
                <a:spcPts val="0"/>
              </a:spcAft>
              <a:buFont typeface="+mj-lt"/>
              <a:buAutoNum type="arabicPeriod"/>
              <a:defRPr/>
            </a:pPr>
            <a:r>
              <a:rPr lang="tr-TR" sz="3100" dirty="0" smtClean="0"/>
              <a:t>Eş uzunluklu belirsizlik durumlarında </a:t>
            </a:r>
            <a:r>
              <a:rPr lang="tr-TR" sz="3100" i="1" dirty="0" smtClean="0"/>
              <a:t>ilk </a:t>
            </a:r>
            <a:r>
              <a:rPr lang="tr-TR" sz="3100" dirty="0" smtClean="0"/>
              <a:t>eşleme seçilir.</a:t>
            </a:r>
          </a:p>
          <a:p>
            <a:pPr marL="274320" indent="-274320" algn="just" eaLnBrk="1" fontAlgn="auto" hangingPunct="1">
              <a:spcAft>
                <a:spcPts val="0"/>
              </a:spcAft>
              <a:buClr>
                <a:schemeClr val="accent3"/>
              </a:buClr>
              <a:buFont typeface="Wingdings 2"/>
              <a:buChar char=""/>
              <a:defRPr/>
            </a:pPr>
            <a:r>
              <a:rPr lang="tr-TR" sz="3600" i="1" dirty="0" smtClean="0"/>
              <a:t>n</a:t>
            </a:r>
            <a:r>
              <a:rPr lang="tr-TR" sz="3600" dirty="0" smtClean="0"/>
              <a:t> adet farklı token tipi olduğu varsayıldığında </a:t>
            </a:r>
            <a:r>
              <a:rPr lang="tr-TR" sz="3600" i="1" dirty="0" smtClean="0"/>
              <a:t>n</a:t>
            </a:r>
            <a:r>
              <a:rPr lang="tr-TR" sz="3600" dirty="0" smtClean="0"/>
              <a:t> farklı düzenli ifade kullanılmalıdır. Bir token tipini tanıyan düzenli ifade </a:t>
            </a:r>
            <a:r>
              <a:rPr lang="tr-TR" sz="3600" i="1" dirty="0" smtClean="0"/>
              <a:t>R</a:t>
            </a:r>
            <a:r>
              <a:rPr lang="tr-TR" sz="3600" i="1" baseline="-25000" dirty="0" smtClean="0"/>
              <a:t>n</a:t>
            </a:r>
            <a:r>
              <a:rPr lang="tr-TR" sz="3600" dirty="0" smtClean="0"/>
              <a:t> ile gösterilirse, tüm tokenları tanıyan düzenli ifade topluluğu </a:t>
            </a:r>
            <a:r>
              <a:rPr lang="tr-TR" sz="3600" i="1" dirty="0" smtClean="0"/>
              <a:t>R</a:t>
            </a:r>
            <a:r>
              <a:rPr lang="tr-TR" sz="3600" dirty="0" smtClean="0"/>
              <a:t> şöyle ifade edilir:</a:t>
            </a:r>
          </a:p>
          <a:p>
            <a:pPr marL="274320" indent="-274320" algn="just" eaLnBrk="1" fontAlgn="auto" hangingPunct="1">
              <a:spcAft>
                <a:spcPts val="0"/>
              </a:spcAft>
              <a:buClr>
                <a:schemeClr val="accent3"/>
              </a:buClr>
              <a:buFont typeface="Wingdings 2"/>
              <a:buNone/>
              <a:defRPr/>
            </a:pPr>
            <a:r>
              <a:rPr lang="tr-TR" sz="3600" i="1" dirty="0" smtClean="0"/>
              <a:t>		R = R</a:t>
            </a:r>
            <a:r>
              <a:rPr lang="tr-TR" sz="3600" i="1" baseline="-25000" dirty="0" smtClean="0"/>
              <a:t>1</a:t>
            </a:r>
            <a:r>
              <a:rPr lang="tr-TR" sz="3600" i="1" dirty="0" smtClean="0"/>
              <a:t> | R</a:t>
            </a:r>
            <a:r>
              <a:rPr lang="tr-TR" sz="3600" i="1" baseline="-25000" dirty="0" smtClean="0"/>
              <a:t>2</a:t>
            </a:r>
            <a:r>
              <a:rPr lang="tr-TR" sz="3600" i="1" dirty="0" smtClean="0"/>
              <a:t> | … | R</a:t>
            </a:r>
            <a:r>
              <a:rPr lang="tr-TR" sz="3600" i="1" baseline="-25000" dirty="0" smtClean="0"/>
              <a:t>n</a:t>
            </a:r>
          </a:p>
          <a:p>
            <a:pPr marL="484632" indent="-457200" algn="just" eaLnBrk="1" fontAlgn="auto" hangingPunct="1">
              <a:spcAft>
                <a:spcPts val="0"/>
              </a:spcAft>
              <a:buClr>
                <a:schemeClr val="accent3"/>
              </a:buClr>
              <a:buFont typeface="Wingdings 2"/>
              <a:buChar char=""/>
              <a:defRPr/>
            </a:pPr>
            <a:endParaRPr lang="tr-TR" dirty="0" smtClean="0"/>
          </a:p>
        </p:txBody>
      </p:sp>
      <p:sp>
        <p:nvSpPr>
          <p:cNvPr id="4"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Analiz Şekli</a:t>
            </a:r>
            <a:endParaRPr lang="en-US" sz="3200" dirty="0"/>
          </a:p>
        </p:txBody>
      </p:sp>
      <p:sp>
        <p:nvSpPr>
          <p:cNvPr id="8" name="Rectangle 3"/>
          <p:cNvSpPr>
            <a:spLocks noChangeArrowheads="1"/>
          </p:cNvSpPr>
          <p:nvPr/>
        </p:nvSpPr>
        <p:spPr bwMode="auto">
          <a:xfrm>
            <a:off x="500034" y="2071678"/>
            <a:ext cx="2514600" cy="3381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tr-TR" sz="1600" b="1" dirty="0" err="1">
                <a:latin typeface="Courier New" pitchFamily="49" charset="0"/>
              </a:rPr>
              <a:t>sonuc</a:t>
            </a:r>
            <a:r>
              <a:rPr lang="tr-TR" sz="1600" b="1" dirty="0">
                <a:latin typeface="Courier New" pitchFamily="49" charset="0"/>
              </a:rPr>
              <a:t> = a + b * 10 </a:t>
            </a:r>
            <a:endParaRPr lang="en-US" sz="1600" b="1" dirty="0">
              <a:latin typeface="Courier New" pitchFamily="49" charset="0"/>
            </a:endParaRPr>
          </a:p>
        </p:txBody>
      </p:sp>
      <p:sp>
        <p:nvSpPr>
          <p:cNvPr id="9" name="Right Arrow 5"/>
          <p:cNvSpPr/>
          <p:nvPr/>
        </p:nvSpPr>
        <p:spPr>
          <a:xfrm>
            <a:off x="3171825" y="1912938"/>
            <a:ext cx="1552575" cy="6016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2000" dirty="0">
                <a:solidFill>
                  <a:schemeClr val="bg1"/>
                </a:solidFill>
              </a:rPr>
              <a:t>Tarayıcı</a:t>
            </a:r>
            <a:endParaRPr lang="tr-TR" sz="2400" dirty="0">
              <a:solidFill>
                <a:schemeClr val="bg1"/>
              </a:solidFill>
            </a:endParaRPr>
          </a:p>
        </p:txBody>
      </p:sp>
      <p:sp>
        <p:nvSpPr>
          <p:cNvPr id="10" name="Rectangle 1"/>
          <p:cNvSpPr>
            <a:spLocks noChangeArrowheads="1"/>
          </p:cNvSpPr>
          <p:nvPr/>
        </p:nvSpPr>
        <p:spPr bwMode="auto">
          <a:xfrm>
            <a:off x="1295400" y="3352800"/>
            <a:ext cx="3094038" cy="8302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eaLnBrk="0" hangingPunct="0">
              <a:defRPr/>
            </a:pPr>
            <a:r>
              <a:rPr lang="en-US" sz="1600" b="1" dirty="0">
                <a:latin typeface="+mj-lt"/>
              </a:rPr>
              <a:t>[ \t\n]* </a:t>
            </a:r>
            <a:r>
              <a:rPr lang="tr-TR" sz="1600" b="1" dirty="0">
                <a:latin typeface="+mj-lt"/>
              </a:rPr>
              <a:t>		</a:t>
            </a:r>
            <a:r>
              <a:rPr lang="en-US" sz="1600" b="1" dirty="0">
                <a:latin typeface="+mj-lt"/>
              </a:rPr>
              <a:t>→ </a:t>
            </a:r>
            <a:r>
              <a:rPr lang="tr-TR" sz="1600" b="1" dirty="0">
                <a:latin typeface="+mj-lt"/>
              </a:rPr>
              <a:t>boşluklar</a:t>
            </a:r>
          </a:p>
          <a:p>
            <a:pPr eaLnBrk="0" hangingPunct="0">
              <a:defRPr/>
            </a:pPr>
            <a:r>
              <a:rPr lang="en-US" sz="1600" b="1" dirty="0">
                <a:latin typeface="+mj-lt"/>
              </a:rPr>
              <a:t>[a-z][A-zA-Z0-9]* </a:t>
            </a:r>
            <a:r>
              <a:rPr lang="tr-TR" sz="1600" b="1" dirty="0">
                <a:latin typeface="+mj-lt"/>
              </a:rPr>
              <a:t>	</a:t>
            </a:r>
            <a:r>
              <a:rPr lang="en-US" sz="1600" b="1" dirty="0">
                <a:latin typeface="+mj-lt"/>
              </a:rPr>
              <a:t>→ </a:t>
            </a:r>
            <a:r>
              <a:rPr lang="tr-TR" sz="1600" b="1" dirty="0">
                <a:latin typeface="+mj-lt"/>
              </a:rPr>
              <a:t>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[0-9]+ </a:t>
            </a:r>
            <a:r>
              <a:rPr lang="tr-TR" sz="1600" b="1" dirty="0">
                <a:latin typeface="+mj-lt"/>
              </a:rPr>
              <a:t>		</a:t>
            </a:r>
            <a:r>
              <a:rPr lang="en-US" sz="1600" b="1" dirty="0">
                <a:latin typeface="+mj-lt"/>
              </a:rPr>
              <a:t>→ </a:t>
            </a:r>
            <a:r>
              <a:rPr lang="tr-TR" sz="1600" b="1" dirty="0">
                <a:latin typeface="+mj-lt"/>
              </a:rPr>
              <a:t>n</a:t>
            </a:r>
            <a:r>
              <a:rPr lang="en-US" sz="1600" b="1" dirty="0">
                <a:latin typeface="+mj-lt"/>
              </a:rPr>
              <a:t>umber</a:t>
            </a:r>
            <a:endParaRPr lang="tr-TR" sz="1600" b="1" dirty="0">
              <a:latin typeface="+mj-lt"/>
            </a:endParaRPr>
          </a:p>
        </p:txBody>
      </p:sp>
      <p:sp>
        <p:nvSpPr>
          <p:cNvPr id="11" name="TextBox 23"/>
          <p:cNvSpPr txBox="1">
            <a:spLocks noChangeArrowheads="1"/>
          </p:cNvSpPr>
          <p:nvPr/>
        </p:nvSpPr>
        <p:spPr bwMode="auto">
          <a:xfrm>
            <a:off x="1309688" y="5032375"/>
            <a:ext cx="10556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2" name="TextBox 24"/>
          <p:cNvSpPr txBox="1">
            <a:spLocks noChangeArrowheads="1"/>
          </p:cNvSpPr>
          <p:nvPr/>
        </p:nvSpPr>
        <p:spPr bwMode="auto">
          <a:xfrm>
            <a:off x="3317875" y="5032375"/>
            <a:ext cx="10572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3" name="TextBox 25"/>
          <p:cNvSpPr txBox="1">
            <a:spLocks noChangeArrowheads="1"/>
          </p:cNvSpPr>
          <p:nvPr/>
        </p:nvSpPr>
        <p:spPr bwMode="auto">
          <a:xfrm>
            <a:off x="5314950" y="5032375"/>
            <a:ext cx="1055688"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4" name="TextBox 26"/>
          <p:cNvSpPr txBox="1">
            <a:spLocks noChangeArrowheads="1"/>
          </p:cNvSpPr>
          <p:nvPr/>
        </p:nvSpPr>
        <p:spPr bwMode="auto">
          <a:xfrm>
            <a:off x="7339013" y="5032375"/>
            <a:ext cx="9667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number</a:t>
            </a:r>
          </a:p>
        </p:txBody>
      </p:sp>
      <p:sp>
        <p:nvSpPr>
          <p:cNvPr id="15" name="Rectangle 27"/>
          <p:cNvSpPr/>
          <p:nvPr/>
        </p:nvSpPr>
        <p:spPr>
          <a:xfrm>
            <a:off x="1385888"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sonuc</a:t>
            </a:r>
          </a:p>
        </p:txBody>
      </p:sp>
      <p:sp>
        <p:nvSpPr>
          <p:cNvPr id="16" name="Rectangle 28"/>
          <p:cNvSpPr/>
          <p:nvPr/>
        </p:nvSpPr>
        <p:spPr>
          <a:xfrm>
            <a:off x="2605088"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7" name="Rectangle 29"/>
          <p:cNvSpPr/>
          <p:nvPr/>
        </p:nvSpPr>
        <p:spPr>
          <a:xfrm>
            <a:off x="3395663"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a:t>
            </a:r>
          </a:p>
        </p:txBody>
      </p:sp>
      <p:sp>
        <p:nvSpPr>
          <p:cNvPr id="18" name="Rectangle 30"/>
          <p:cNvSpPr/>
          <p:nvPr/>
        </p:nvSpPr>
        <p:spPr>
          <a:xfrm>
            <a:off x="4614863"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9" name="Rectangle 31"/>
          <p:cNvSpPr/>
          <p:nvPr/>
        </p:nvSpPr>
        <p:spPr>
          <a:xfrm>
            <a:off x="5391150"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a:t>
            </a:r>
          </a:p>
        </p:txBody>
      </p:sp>
      <p:sp>
        <p:nvSpPr>
          <p:cNvPr id="20" name="Rectangle 32"/>
          <p:cNvSpPr/>
          <p:nvPr/>
        </p:nvSpPr>
        <p:spPr>
          <a:xfrm>
            <a:off x="6629400"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21" name="Rectangle 33"/>
          <p:cNvSpPr/>
          <p:nvPr/>
        </p:nvSpPr>
        <p:spPr>
          <a:xfrm>
            <a:off x="7362825"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10</a:t>
            </a:r>
          </a:p>
        </p:txBody>
      </p:sp>
      <p:cxnSp>
        <p:nvCxnSpPr>
          <p:cNvPr id="22" name="Straight Arrow Connector 34"/>
          <p:cNvCxnSpPr>
            <a:stCxn id="11" idx="2"/>
            <a:endCxn id="15" idx="0"/>
          </p:cNvCxnSpPr>
          <p:nvPr/>
        </p:nvCxnSpPr>
        <p:spPr>
          <a:xfrm rot="16200000" flipH="1">
            <a:off x="1757363"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5"/>
          <p:cNvCxnSpPr>
            <a:stCxn id="12" idx="2"/>
            <a:endCxn id="17" idx="0"/>
          </p:cNvCxnSpPr>
          <p:nvPr/>
        </p:nvCxnSpPr>
        <p:spPr>
          <a:xfrm rot="16200000" flipH="1">
            <a:off x="3767138"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6"/>
          <p:cNvCxnSpPr>
            <a:stCxn id="13" idx="2"/>
            <a:endCxn id="19" idx="0"/>
          </p:cNvCxnSpPr>
          <p:nvPr/>
        </p:nvCxnSpPr>
        <p:spPr>
          <a:xfrm rot="16200000" flipH="1">
            <a:off x="5762625"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7"/>
          <p:cNvCxnSpPr>
            <a:stCxn id="14" idx="2"/>
            <a:endCxn id="21" idx="0"/>
          </p:cNvCxnSpPr>
          <p:nvPr/>
        </p:nvCxnSpPr>
        <p:spPr>
          <a:xfrm rot="5400000">
            <a:off x="7738269" y="5482431"/>
            <a:ext cx="165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2589213" y="5032375"/>
            <a:ext cx="4730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7" name="TextBox 40"/>
          <p:cNvSpPr txBox="1">
            <a:spLocks noChangeArrowheads="1"/>
          </p:cNvSpPr>
          <p:nvPr/>
        </p:nvSpPr>
        <p:spPr bwMode="auto">
          <a:xfrm>
            <a:off x="4605338" y="5029200"/>
            <a:ext cx="4730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8" name="TextBox 41"/>
          <p:cNvSpPr txBox="1">
            <a:spLocks noChangeArrowheads="1"/>
          </p:cNvSpPr>
          <p:nvPr/>
        </p:nvSpPr>
        <p:spPr bwMode="auto">
          <a:xfrm>
            <a:off x="6643688" y="5032375"/>
            <a:ext cx="42862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cxnSp>
        <p:nvCxnSpPr>
          <p:cNvPr id="29" name="Straight Arrow Connector 43"/>
          <p:cNvCxnSpPr>
            <a:stCxn id="26" idx="2"/>
            <a:endCxn id="16" idx="0"/>
          </p:cNvCxnSpPr>
          <p:nvPr/>
        </p:nvCxnSpPr>
        <p:spPr>
          <a:xfrm rot="16200000" flipH="1">
            <a:off x="2747169" y="5479256"/>
            <a:ext cx="1651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45"/>
          <p:cNvCxnSpPr>
            <a:stCxn id="27" idx="2"/>
            <a:endCxn id="18" idx="0"/>
          </p:cNvCxnSpPr>
          <p:nvPr/>
        </p:nvCxnSpPr>
        <p:spPr>
          <a:xfrm rot="16200000" flipH="1">
            <a:off x="4759325" y="5481638"/>
            <a:ext cx="1666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47"/>
          <p:cNvCxnSpPr>
            <a:stCxn id="28" idx="2"/>
            <a:endCxn id="20" idx="0"/>
          </p:cNvCxnSpPr>
          <p:nvPr/>
        </p:nvCxnSpPr>
        <p:spPr>
          <a:xfrm rot="5400000">
            <a:off x="6775450" y="5483225"/>
            <a:ext cx="16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48"/>
          <p:cNvSpPr txBox="1">
            <a:spLocks noChangeArrowheads="1"/>
          </p:cNvSpPr>
          <p:nvPr/>
        </p:nvSpPr>
        <p:spPr bwMode="auto">
          <a:xfrm>
            <a:off x="1676400" y="2928934"/>
            <a:ext cx="23526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DÜZENLİ İFADELER</a:t>
            </a:r>
          </a:p>
        </p:txBody>
      </p:sp>
      <p:sp>
        <p:nvSpPr>
          <p:cNvPr id="33" name="32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34" name="Rectangle 4"/>
          <p:cNvSpPr>
            <a:spLocks noChangeArrowheads="1"/>
          </p:cNvSpPr>
          <p:nvPr/>
        </p:nvSpPr>
        <p:spPr bwMode="auto">
          <a:xfrm>
            <a:off x="4648200" y="1928813"/>
            <a:ext cx="4419600" cy="2338387"/>
          </a:xfrm>
          <a:prstGeom prst="rect">
            <a:avLst/>
          </a:prstGeom>
          <a:noFill/>
          <a:ln w="9525">
            <a:noFill/>
            <a:miter lim="800000"/>
            <a:headEnd/>
            <a:tailEnd/>
          </a:ln>
        </p:spPr>
        <p:txBody>
          <a:bodyPr>
            <a:spAutoFit/>
          </a:bodyPr>
          <a:lstStyle/>
          <a:p>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Lexeme</a:t>
            </a:r>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Token</a:t>
            </a:r>
            <a:endParaRPr lang="tr-TR" b="1" u="sng" dirty="0">
              <a:solidFill>
                <a:schemeClr val="tx2">
                  <a:lumMod val="75000"/>
                </a:schemeClr>
              </a:solidFill>
              <a:cs typeface="Arial" charset="0"/>
            </a:endParaRPr>
          </a:p>
          <a:p>
            <a:r>
              <a:rPr lang="tr-TR" b="1" dirty="0">
                <a:latin typeface="Courier New" pitchFamily="49" charset="0"/>
              </a:rPr>
              <a:t>  </a:t>
            </a:r>
            <a:r>
              <a:rPr lang="tr-TR" b="1" dirty="0" err="1">
                <a:latin typeface="Courier New" pitchFamily="49" charset="0"/>
              </a:rPr>
              <a:t>sonuc</a:t>
            </a:r>
            <a:r>
              <a:rPr lang="tr-TR" b="1" dirty="0">
                <a:latin typeface="Courier New" pitchFamily="49" charset="0"/>
              </a:rPr>
              <a:t>	IDENTIFIER </a:t>
            </a:r>
          </a:p>
          <a:p>
            <a:r>
              <a:rPr lang="tr-TR" b="1" dirty="0">
                <a:latin typeface="Courier New" pitchFamily="49" charset="0"/>
              </a:rPr>
              <a:t>   =		“=”</a:t>
            </a:r>
          </a:p>
          <a:p>
            <a:r>
              <a:rPr lang="tr-TR" b="1" dirty="0">
                <a:latin typeface="Courier New" pitchFamily="49" charset="0"/>
              </a:rPr>
              <a:t>   a		IDENTIFIER</a:t>
            </a:r>
          </a:p>
          <a:p>
            <a:r>
              <a:rPr lang="tr-TR" b="1" dirty="0">
                <a:latin typeface="Courier New" pitchFamily="49" charset="0"/>
              </a:rPr>
              <a:t>   +		“+”</a:t>
            </a:r>
          </a:p>
          <a:p>
            <a:r>
              <a:rPr lang="tr-TR" b="1" dirty="0">
                <a:latin typeface="Courier New" pitchFamily="49" charset="0"/>
              </a:rPr>
              <a:t>   b		IDENTIFIER</a:t>
            </a:r>
          </a:p>
          <a:p>
            <a:r>
              <a:rPr lang="tr-TR" b="1" dirty="0">
                <a:latin typeface="Courier New" pitchFamily="49" charset="0"/>
              </a:rPr>
              <a:t>   *		“*”</a:t>
            </a:r>
          </a:p>
          <a:p>
            <a:r>
              <a:rPr lang="tr-TR" b="1" dirty="0">
                <a:latin typeface="Courier New" pitchFamily="49" charset="0"/>
              </a:rPr>
              <a:t>   10		NUMBER</a:t>
            </a:r>
            <a:endParaRPr lang="en-US" b="1" dirty="0">
              <a:latin typeface="Courier New" pitchFamily="49" charset="0"/>
            </a:endParaRPr>
          </a:p>
        </p:txBody>
      </p:sp>
    </p:spTree>
    <p:extLst>
      <p:ext uri="{BB962C8B-B14F-4D97-AF65-F5344CB8AC3E}">
        <p14:creationId xmlns:p14="http://schemas.microsoft.com/office/powerpoint/2010/main" val="1333632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8435" name="Rectangle 3"/>
          <p:cNvSpPr>
            <a:spLocks noGrp="1" noChangeArrowheads="1"/>
          </p:cNvSpPr>
          <p:nvPr>
            <p:ph type="body" idx="1"/>
          </p:nvPr>
        </p:nvSpPr>
        <p:spPr>
          <a:xfrm>
            <a:off x="533400" y="1593304"/>
            <a:ext cx="8324880" cy="4572000"/>
          </a:xfrm>
        </p:spPr>
        <p:txBody>
          <a:bodyPr>
            <a:normAutofit fontScale="92500" lnSpcReduction="10000"/>
          </a:bodyPr>
          <a:lstStyle/>
          <a:p>
            <a:pPr>
              <a:lnSpc>
                <a:spcPct val="90000"/>
              </a:lnSpc>
              <a:buFontTx/>
              <a:buNone/>
            </a:pPr>
            <a:r>
              <a:rPr lang="tr-TR" sz="2400" dirty="0" smtClean="0"/>
              <a:t>/*Metinsel çözümlemenin gerçekleştirimi*/</a:t>
            </a:r>
          </a:p>
          <a:p>
            <a:pPr>
              <a:lnSpc>
                <a:spcPct val="90000"/>
              </a:lnSpc>
              <a:buFontTx/>
              <a:buNone/>
            </a:pPr>
            <a:r>
              <a:rPr lang="en-US" sz="1800" b="1" dirty="0" err="1" smtClean="0">
                <a:latin typeface="Courier New" pitchFamily="49" charset="0"/>
              </a:rPr>
              <a:t>int</a:t>
            </a:r>
            <a:r>
              <a:rPr lang="en-US" sz="1800" b="1" dirty="0" smtClean="0">
                <a:latin typeface="Courier New" pitchFamily="49" charset="0"/>
              </a:rPr>
              <a:t> </a:t>
            </a:r>
            <a:r>
              <a:rPr lang="en-US" sz="1800" b="1" dirty="0" err="1">
                <a:latin typeface="Courier New" pitchFamily="49" charset="0"/>
              </a:rPr>
              <a:t>lex</a:t>
            </a: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switch (</a:t>
            </a:r>
            <a:r>
              <a:rPr lang="en-US" sz="1800" b="1" dirty="0" err="1">
                <a:latin typeface="Courier New" pitchFamily="49" charset="0"/>
              </a:rPr>
              <a:t>charClass</a:t>
            </a:r>
            <a:r>
              <a:rPr lang="en-US" sz="1800" b="1" dirty="0">
                <a:latin typeface="Courier New" pitchFamily="49" charset="0"/>
              </a:rPr>
              <a:t>) {</a:t>
            </a:r>
          </a:p>
          <a:p>
            <a:pPr>
              <a:lnSpc>
                <a:spcPct val="90000"/>
              </a:lnSpc>
              <a:buFontTx/>
              <a:buNone/>
            </a:pPr>
            <a:r>
              <a:rPr lang="en-US" sz="1800" b="1" dirty="0">
                <a:latin typeface="Courier New" pitchFamily="49" charset="0"/>
              </a:rPr>
              <a:t>    </a:t>
            </a:r>
            <a:r>
              <a:rPr lang="tr-TR" sz="1800" b="1" dirty="0" smtClean="0">
                <a:latin typeface="Courier New" pitchFamily="49" charset="0"/>
              </a:rPr>
              <a:t>/* Tanımlayıcıları ve özel amaçlı kelimeleri ayrıştırma*/</a:t>
            </a:r>
          </a:p>
          <a:p>
            <a:pPr>
              <a:lnSpc>
                <a:spcPct val="90000"/>
              </a:lnSpc>
              <a:buFontTx/>
              <a:buNone/>
            </a:pPr>
            <a:r>
              <a:rPr lang="tr-TR" sz="1800" b="1" dirty="0">
                <a:latin typeface="Courier New" pitchFamily="49" charset="0"/>
              </a:rPr>
              <a:t>	</a:t>
            </a:r>
            <a:r>
              <a:rPr lang="tr-TR" sz="1800" b="1" dirty="0" smtClean="0">
                <a:latin typeface="Courier New" pitchFamily="49" charset="0"/>
              </a:rPr>
              <a:t>	</a:t>
            </a:r>
            <a:r>
              <a:rPr lang="en-US" sz="1800" b="1" dirty="0" smtClean="0">
                <a:latin typeface="Courier New" pitchFamily="49" charset="0"/>
              </a:rPr>
              <a:t>case </a:t>
            </a:r>
            <a:r>
              <a:rPr lang="en-US" sz="1800" b="1" dirty="0">
                <a:latin typeface="Courier New" pitchFamily="49" charset="0"/>
              </a:rPr>
              <a:t>LETTER:</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while (</a:t>
            </a:r>
            <a:r>
              <a:rPr lang="en-US" sz="1800" b="1" dirty="0" err="1">
                <a:latin typeface="Courier New" pitchFamily="49" charset="0"/>
              </a:rPr>
              <a:t>charClass</a:t>
            </a:r>
            <a:r>
              <a:rPr lang="en-US" sz="1800" b="1" dirty="0">
                <a:latin typeface="Courier New" pitchFamily="49" charset="0"/>
              </a:rPr>
              <a:t> == LETTER || </a:t>
            </a:r>
            <a:r>
              <a:rPr lang="en-US" sz="1800" b="1" dirty="0" err="1">
                <a:latin typeface="Courier New" pitchFamily="49" charset="0"/>
              </a:rPr>
              <a:t>charClass</a:t>
            </a:r>
            <a:r>
              <a:rPr lang="en-US" sz="1800" b="1" dirty="0">
                <a:latin typeface="Courier New" pitchFamily="49" charset="0"/>
              </a:rPr>
              <a:t> == DIGIT)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return lookup(lexeme);</a:t>
            </a:r>
          </a:p>
          <a:p>
            <a:pPr>
              <a:lnSpc>
                <a:spcPct val="90000"/>
              </a:lnSpc>
              <a:buFontTx/>
              <a:buNone/>
            </a:pPr>
            <a:r>
              <a:rPr lang="en-US" sz="1800" b="1" dirty="0">
                <a:latin typeface="Courier New" pitchFamily="49" charset="0"/>
              </a:rPr>
              <a:t>      break;</a:t>
            </a:r>
          </a:p>
          <a:p>
            <a:pPr>
              <a:lnSpc>
                <a:spcPct val="90000"/>
              </a:lnSpc>
              <a:buFontTx/>
              <a:buNone/>
            </a:pPr>
            <a:r>
              <a:rPr lang="en-US" sz="2000" b="1" dirty="0">
                <a:latin typeface="Courier New" pitchFamily="49" charset="0"/>
              </a:rPr>
              <a:t>	</a:t>
            </a:r>
            <a:r>
              <a:rPr lang="en-US" sz="2400" b="1" dirty="0">
                <a:latin typeface="Courier New" pitchFamily="49" charset="0"/>
              </a:rPr>
              <a:t>	</a:t>
            </a:r>
            <a:r>
              <a:rPr lang="en-US" sz="2400" b="1" dirty="0">
                <a:latin typeface="Lucida Sans Unicode"/>
              </a:rPr>
              <a:t>…</a:t>
            </a:r>
            <a:endParaRPr lang="en-US" sz="2400" b="1" dirty="0">
              <a:latin typeface="Courier New" pitchFamily="49" charset="0"/>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extLst>
      <p:ext uri="{BB962C8B-B14F-4D97-AF65-F5344CB8AC3E}">
        <p14:creationId xmlns:p14="http://schemas.microsoft.com/office/powerpoint/2010/main" val="1025945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459" name="Rectangle 3"/>
          <p:cNvSpPr>
            <a:spLocks noGrp="1" noChangeArrowheads="1"/>
          </p:cNvSpPr>
          <p:nvPr>
            <p:ph type="body" idx="1"/>
          </p:nvPr>
        </p:nvSpPr>
        <p:spPr>
          <a:xfrm>
            <a:off x="971600" y="1288504"/>
            <a:ext cx="7884368" cy="4876800"/>
          </a:xfrm>
        </p:spPr>
        <p:txBody>
          <a:bodyPr>
            <a:normAutofit lnSpcReduction="10000"/>
          </a:bodyPr>
          <a:lstStyle/>
          <a:p>
            <a:pPr>
              <a:buFontTx/>
              <a:buNone/>
            </a:pPr>
            <a:r>
              <a:rPr lang="en-US" b="1" dirty="0" smtClean="0">
                <a:latin typeface="Lucida Sans Unicode"/>
              </a:rPr>
              <a:t>…</a:t>
            </a:r>
            <a:endParaRPr lang="tr-TR" b="1" dirty="0" smtClean="0">
              <a:latin typeface="Lucida Sans Unicode"/>
            </a:endParaRPr>
          </a:p>
          <a:p>
            <a:pPr>
              <a:buFontTx/>
              <a:buNone/>
            </a:pPr>
            <a:r>
              <a:rPr lang="tr-TR" sz="2200" b="1" dirty="0" smtClean="0">
                <a:latin typeface="Lucida Sans Unicode"/>
              </a:rPr>
              <a:t>/*Tamsayı sözcüklerini ayrıştırma*/</a:t>
            </a:r>
            <a:endParaRPr lang="en-US" sz="2200" b="1" dirty="0">
              <a:latin typeface="Courier New" pitchFamily="49" charset="0"/>
            </a:endParaRPr>
          </a:p>
          <a:p>
            <a:pPr>
              <a:buFontTx/>
              <a:buNone/>
            </a:pPr>
            <a:r>
              <a:rPr lang="en-US" sz="2000" b="1" dirty="0" smtClean="0">
                <a:latin typeface="Courier New" pitchFamily="49" charset="0"/>
              </a:rPr>
              <a:t>case </a:t>
            </a:r>
            <a:r>
              <a:rPr lang="en-US" sz="2000" b="1" dirty="0">
                <a:latin typeface="Courier New" pitchFamily="49" charset="0"/>
              </a:rPr>
              <a:t>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while (</a:t>
            </a:r>
            <a:r>
              <a:rPr lang="en-US" sz="2000" b="1" dirty="0" err="1">
                <a:latin typeface="Courier New" pitchFamily="49" charset="0"/>
              </a:rPr>
              <a:t>charClass</a:t>
            </a:r>
            <a:r>
              <a:rPr lang="en-US" sz="2000" b="1" dirty="0">
                <a:latin typeface="Courier New" pitchFamily="49" charset="0"/>
              </a:rPr>
              <a:t> == 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a:t>
            </a:r>
          </a:p>
          <a:p>
            <a:pPr>
              <a:buFontTx/>
              <a:buNone/>
            </a:pPr>
            <a:r>
              <a:rPr lang="en-US" sz="2000" b="1" dirty="0">
                <a:latin typeface="Courier New" pitchFamily="49" charset="0"/>
              </a:rPr>
              <a:t>      return INT_LIT;</a:t>
            </a:r>
          </a:p>
          <a:p>
            <a:pPr>
              <a:buFontTx/>
              <a:buNone/>
            </a:pPr>
            <a:r>
              <a:rPr lang="en-US" sz="2000" b="1" dirty="0">
                <a:latin typeface="Courier New" pitchFamily="49" charset="0"/>
              </a:rPr>
              <a:t>      break;</a:t>
            </a:r>
          </a:p>
          <a:p>
            <a:pPr>
              <a:buFontTx/>
              <a:buNone/>
            </a:pPr>
            <a:r>
              <a:rPr lang="en-US" sz="2000" b="1" dirty="0">
                <a:latin typeface="Courier New" pitchFamily="49" charset="0"/>
              </a:rPr>
              <a:t>  }  /* switch</a:t>
            </a:r>
            <a:r>
              <a:rPr lang="tr-TR" sz="2000" b="1" dirty="0">
                <a:latin typeface="Courier New" pitchFamily="49" charset="0"/>
              </a:rPr>
              <a:t>’in sonu</a:t>
            </a:r>
            <a:r>
              <a:rPr lang="en-US" sz="2000" b="1" dirty="0">
                <a:latin typeface="Courier New" pitchFamily="49" charset="0"/>
              </a:rPr>
              <a:t> */</a:t>
            </a:r>
          </a:p>
          <a:p>
            <a:pPr>
              <a:buFontTx/>
              <a:buNone/>
            </a:pPr>
            <a:r>
              <a:rPr lang="en-US" sz="2000" b="1" dirty="0">
                <a:latin typeface="Courier New" pitchFamily="49" charset="0"/>
              </a:rPr>
              <a:t>}  /* </a:t>
            </a:r>
            <a:r>
              <a:rPr lang="en-US" sz="2000" b="1" dirty="0" err="1">
                <a:latin typeface="Courier New" pitchFamily="49" charset="0"/>
              </a:rPr>
              <a:t>lex</a:t>
            </a:r>
            <a:r>
              <a:rPr lang="tr-TR" sz="2000" b="1" dirty="0">
                <a:latin typeface="Courier New" pitchFamily="49" charset="0"/>
              </a:rPr>
              <a:t> fonksiyonunun sonu</a:t>
            </a:r>
            <a:r>
              <a:rPr lang="en-US" sz="2000" b="1" dirty="0">
                <a:latin typeface="Courier New" pitchFamily="49" charset="0"/>
              </a:rPr>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val="401308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dirty="0"/>
          </a:p>
        </p:txBody>
      </p:sp>
      <p:sp>
        <p:nvSpPr>
          <p:cNvPr id="5" name="Text Box 3"/>
          <p:cNvSpPr txBox="1">
            <a:spLocks noChangeArrowheads="1"/>
          </p:cNvSpPr>
          <p:nvPr/>
        </p:nvSpPr>
        <p:spPr bwMode="auto">
          <a:xfrm>
            <a:off x="447644" y="1412875"/>
            <a:ext cx="8229600" cy="30162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p:spPr>
        <p:txBody>
          <a:bodyPr>
            <a:spAutoFit/>
          </a:bodyPr>
          <a:lstStyle/>
          <a:p>
            <a:r>
              <a:rPr lang="tr-TR" sz="2800" dirty="0" smtClean="0"/>
              <a:t>Aşağıdaki kod fragmanını düşünün</a:t>
            </a:r>
            <a:r>
              <a:rPr lang="en-US" sz="2800" dirty="0" smtClean="0"/>
              <a:t>:</a:t>
            </a:r>
            <a:endParaRPr lang="en-US" sz="2800" dirty="0"/>
          </a:p>
          <a:p>
            <a:endParaRPr lang="en-US" sz="1600" dirty="0"/>
          </a:p>
          <a:p>
            <a:r>
              <a:rPr lang="en-US" dirty="0"/>
              <a:t>	</a:t>
            </a:r>
            <a:r>
              <a:rPr lang="en-US" dirty="0">
                <a:latin typeface="Courier New" pitchFamily="49" charset="0"/>
              </a:rPr>
              <a:t>if (</a:t>
            </a:r>
            <a:r>
              <a:rPr lang="en-US" dirty="0" err="1">
                <a:latin typeface="Courier New" pitchFamily="49" charset="0"/>
              </a:rPr>
              <a:t>i</a:t>
            </a:r>
            <a:r>
              <a:rPr lang="en-US" dirty="0">
                <a:latin typeface="Courier New" pitchFamily="49" charset="0"/>
              </a:rPr>
              <a:t>==j);</a:t>
            </a:r>
          </a:p>
          <a:p>
            <a:r>
              <a:rPr lang="en-US" dirty="0">
                <a:latin typeface="Courier New" pitchFamily="49" charset="0"/>
              </a:rPr>
              <a:t>		z=1;</a:t>
            </a:r>
          </a:p>
          <a:p>
            <a:r>
              <a:rPr lang="en-US" dirty="0">
                <a:latin typeface="Courier New" pitchFamily="49" charset="0"/>
              </a:rPr>
              <a:t>	else;</a:t>
            </a:r>
          </a:p>
          <a:p>
            <a:r>
              <a:rPr lang="en-US" dirty="0">
                <a:latin typeface="Courier New" pitchFamily="49" charset="0"/>
              </a:rPr>
              <a:t>		z=0;</a:t>
            </a:r>
          </a:p>
          <a:p>
            <a:r>
              <a:rPr lang="en-US" dirty="0">
                <a:latin typeface="Courier New" pitchFamily="49" charset="0"/>
              </a:rPr>
              <a:t>	</a:t>
            </a:r>
            <a:r>
              <a:rPr lang="en-US" dirty="0" err="1">
                <a:latin typeface="Courier New" pitchFamily="49" charset="0"/>
              </a:rPr>
              <a:t>endif</a:t>
            </a:r>
            <a:r>
              <a:rPr lang="en-US" dirty="0">
                <a:latin typeface="Courier New" pitchFamily="49" charset="0"/>
              </a:rPr>
              <a:t>;</a:t>
            </a:r>
          </a:p>
          <a:p>
            <a:endParaRPr lang="en-US" sz="2800" dirty="0"/>
          </a:p>
          <a:p>
            <a:r>
              <a:rPr lang="tr-TR" sz="2800" dirty="0" smtClean="0"/>
              <a:t>L</a:t>
            </a:r>
            <a:r>
              <a:rPr lang="en-US" sz="2800" dirty="0" err="1" smtClean="0"/>
              <a:t>exical</a:t>
            </a:r>
            <a:r>
              <a:rPr lang="en-US" sz="2800" dirty="0" smtClean="0"/>
              <a:t> anal</a:t>
            </a:r>
            <a:r>
              <a:rPr lang="tr-TR" sz="2800" dirty="0" smtClean="0"/>
              <a:t>izci</a:t>
            </a:r>
            <a:r>
              <a:rPr lang="en-US" sz="2800" dirty="0" smtClean="0"/>
              <a:t> </a:t>
            </a:r>
            <a:r>
              <a:rPr lang="tr-TR" sz="2800" dirty="0" smtClean="0"/>
              <a:t>bunu karakterler </a:t>
            </a:r>
            <a:r>
              <a:rPr lang="tr-TR" sz="2800" dirty="0" err="1" smtClean="0"/>
              <a:t>stringi</a:t>
            </a:r>
            <a:r>
              <a:rPr lang="tr-TR" sz="2800" dirty="0" smtClean="0"/>
              <a:t> olarak okur</a:t>
            </a:r>
            <a:r>
              <a:rPr lang="en-US" sz="2800" dirty="0" smtClean="0"/>
              <a:t>:</a:t>
            </a:r>
            <a:endParaRPr lang="en-US" sz="2800" dirty="0"/>
          </a:p>
        </p:txBody>
      </p:sp>
      <p:sp>
        <p:nvSpPr>
          <p:cNvPr id="6" name="Rectangle 4"/>
          <p:cNvSpPr>
            <a:spLocks noChangeArrowheads="1"/>
          </p:cNvSpPr>
          <p:nvPr/>
        </p:nvSpPr>
        <p:spPr bwMode="auto">
          <a:xfrm>
            <a:off x="142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7" name="Rectangle 5"/>
          <p:cNvSpPr>
            <a:spLocks noChangeArrowheads="1"/>
          </p:cNvSpPr>
          <p:nvPr/>
        </p:nvSpPr>
        <p:spPr bwMode="auto">
          <a:xfrm>
            <a:off x="371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8" name="Rectangle 6"/>
          <p:cNvSpPr>
            <a:spLocks noChangeArrowheads="1"/>
          </p:cNvSpPr>
          <p:nvPr/>
        </p:nvSpPr>
        <p:spPr bwMode="auto">
          <a:xfrm>
            <a:off x="600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_</a:t>
            </a:r>
          </a:p>
        </p:txBody>
      </p:sp>
      <p:sp>
        <p:nvSpPr>
          <p:cNvPr id="9" name="Rectangle 7"/>
          <p:cNvSpPr>
            <a:spLocks noChangeArrowheads="1"/>
          </p:cNvSpPr>
          <p:nvPr/>
        </p:nvSpPr>
        <p:spPr bwMode="auto">
          <a:xfrm>
            <a:off x="828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10" name="Rectangle 8"/>
          <p:cNvSpPr>
            <a:spLocks noChangeArrowheads="1"/>
          </p:cNvSpPr>
          <p:nvPr/>
        </p:nvSpPr>
        <p:spPr bwMode="auto">
          <a:xfrm>
            <a:off x="1057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11" name="Rectangle 9"/>
          <p:cNvSpPr>
            <a:spLocks noChangeArrowheads="1"/>
          </p:cNvSpPr>
          <p:nvPr/>
        </p:nvSpPr>
        <p:spPr bwMode="auto">
          <a:xfrm>
            <a:off x="1285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2" name="Rectangle 10"/>
          <p:cNvSpPr>
            <a:spLocks noChangeArrowheads="1"/>
          </p:cNvSpPr>
          <p:nvPr/>
        </p:nvSpPr>
        <p:spPr bwMode="auto">
          <a:xfrm>
            <a:off x="1514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3" name="Rectangle 11"/>
          <p:cNvSpPr>
            <a:spLocks noChangeArrowheads="1"/>
          </p:cNvSpPr>
          <p:nvPr/>
        </p:nvSpPr>
        <p:spPr bwMode="auto">
          <a:xfrm>
            <a:off x="1743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j</a:t>
            </a:r>
            <a:endParaRPr lang="en-US"/>
          </a:p>
        </p:txBody>
      </p:sp>
      <p:sp>
        <p:nvSpPr>
          <p:cNvPr id="14" name="Rectangle 12"/>
          <p:cNvSpPr>
            <a:spLocks noChangeArrowheads="1"/>
          </p:cNvSpPr>
          <p:nvPr/>
        </p:nvSpPr>
        <p:spPr bwMode="auto">
          <a:xfrm>
            <a:off x="1971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5" name="Rectangle 13"/>
          <p:cNvSpPr>
            <a:spLocks noChangeArrowheads="1"/>
          </p:cNvSpPr>
          <p:nvPr/>
        </p:nvSpPr>
        <p:spPr bwMode="auto">
          <a:xfrm>
            <a:off x="2200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6" name="Rectangle 14"/>
          <p:cNvSpPr>
            <a:spLocks noChangeArrowheads="1"/>
          </p:cNvSpPr>
          <p:nvPr/>
        </p:nvSpPr>
        <p:spPr bwMode="auto">
          <a:xfrm>
            <a:off x="2428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17" name="Rectangle 15"/>
          <p:cNvSpPr>
            <a:spLocks noChangeArrowheads="1"/>
          </p:cNvSpPr>
          <p:nvPr/>
        </p:nvSpPr>
        <p:spPr bwMode="auto">
          <a:xfrm>
            <a:off x="2809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18" name="Rectangle 16"/>
          <p:cNvSpPr>
            <a:spLocks noChangeArrowheads="1"/>
          </p:cNvSpPr>
          <p:nvPr/>
        </p:nvSpPr>
        <p:spPr bwMode="auto">
          <a:xfrm>
            <a:off x="3190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19" name="Rectangle 17"/>
          <p:cNvSpPr>
            <a:spLocks noChangeArrowheads="1"/>
          </p:cNvSpPr>
          <p:nvPr/>
        </p:nvSpPr>
        <p:spPr bwMode="auto">
          <a:xfrm>
            <a:off x="3419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0" name="Rectangle 18"/>
          <p:cNvSpPr>
            <a:spLocks noChangeArrowheads="1"/>
          </p:cNvSpPr>
          <p:nvPr/>
        </p:nvSpPr>
        <p:spPr bwMode="auto">
          <a:xfrm>
            <a:off x="3648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1</a:t>
            </a:r>
          </a:p>
        </p:txBody>
      </p:sp>
      <p:sp>
        <p:nvSpPr>
          <p:cNvPr id="21" name="Rectangle 19"/>
          <p:cNvSpPr>
            <a:spLocks noChangeArrowheads="1"/>
          </p:cNvSpPr>
          <p:nvPr/>
        </p:nvSpPr>
        <p:spPr bwMode="auto">
          <a:xfrm>
            <a:off x="3876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nvGrpSpPr>
          <p:cNvPr id="22" name="Group 20"/>
          <p:cNvGrpSpPr>
            <a:grpSpLocks/>
          </p:cNvGrpSpPr>
          <p:nvPr/>
        </p:nvGrpSpPr>
        <p:grpSpPr bwMode="auto">
          <a:xfrm>
            <a:off x="4105244" y="5029200"/>
            <a:ext cx="4953000" cy="304800"/>
            <a:chOff x="2592" y="3168"/>
            <a:chExt cx="3120" cy="192"/>
          </a:xfrm>
        </p:grpSpPr>
        <p:sp>
          <p:nvSpPr>
            <p:cNvPr id="23" name="Rectangle 21"/>
            <p:cNvSpPr>
              <a:spLocks noChangeArrowheads="1"/>
            </p:cNvSpPr>
            <p:nvPr/>
          </p:nvSpPr>
          <p:spPr bwMode="auto">
            <a:xfrm>
              <a:off x="25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24" name="Rectangle 22"/>
            <p:cNvSpPr>
              <a:spLocks noChangeArrowheads="1"/>
            </p:cNvSpPr>
            <p:nvPr/>
          </p:nvSpPr>
          <p:spPr bwMode="auto">
            <a:xfrm>
              <a:off x="28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5" name="Rectangle 23"/>
            <p:cNvSpPr>
              <a:spLocks noChangeArrowheads="1"/>
            </p:cNvSpPr>
            <p:nvPr/>
          </p:nvSpPr>
          <p:spPr bwMode="auto">
            <a:xfrm>
              <a:off x="29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l</a:t>
              </a:r>
              <a:endParaRPr lang="en-US"/>
            </a:p>
          </p:txBody>
        </p:sp>
        <p:sp>
          <p:nvSpPr>
            <p:cNvPr id="26" name="Rectangle 24"/>
            <p:cNvSpPr>
              <a:spLocks noChangeArrowheads="1"/>
            </p:cNvSpPr>
            <p:nvPr/>
          </p:nvSpPr>
          <p:spPr bwMode="auto">
            <a:xfrm>
              <a:off x="31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s</a:t>
              </a:r>
            </a:p>
          </p:txBody>
        </p:sp>
        <p:sp>
          <p:nvSpPr>
            <p:cNvPr id="27" name="Rectangle 25"/>
            <p:cNvSpPr>
              <a:spLocks noChangeArrowheads="1"/>
            </p:cNvSpPr>
            <p:nvPr/>
          </p:nvSpPr>
          <p:spPr bwMode="auto">
            <a:xfrm>
              <a:off x="32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8" name="Rectangle 26"/>
            <p:cNvSpPr>
              <a:spLocks noChangeArrowheads="1"/>
            </p:cNvSpPr>
            <p:nvPr/>
          </p:nvSpPr>
          <p:spPr bwMode="auto">
            <a:xfrm>
              <a:off x="340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9" name="Rectangle 27"/>
            <p:cNvSpPr>
              <a:spLocks noChangeArrowheads="1"/>
            </p:cNvSpPr>
            <p:nvPr/>
          </p:nvSpPr>
          <p:spPr bwMode="auto">
            <a:xfrm>
              <a:off x="355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0" name="Rectangle 28"/>
            <p:cNvSpPr>
              <a:spLocks noChangeArrowheads="1"/>
            </p:cNvSpPr>
            <p:nvPr/>
          </p:nvSpPr>
          <p:spPr bwMode="auto">
            <a:xfrm>
              <a:off x="37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31" name="Rectangle 29"/>
            <p:cNvSpPr>
              <a:spLocks noChangeArrowheads="1"/>
            </p:cNvSpPr>
            <p:nvPr/>
          </p:nvSpPr>
          <p:spPr bwMode="auto">
            <a:xfrm>
              <a:off x="40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32" name="Rectangle 30"/>
            <p:cNvSpPr>
              <a:spLocks noChangeArrowheads="1"/>
            </p:cNvSpPr>
            <p:nvPr/>
          </p:nvSpPr>
          <p:spPr bwMode="auto">
            <a:xfrm>
              <a:off x="41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3" name="Rectangle 31"/>
            <p:cNvSpPr>
              <a:spLocks noChangeArrowheads="1"/>
            </p:cNvSpPr>
            <p:nvPr/>
          </p:nvSpPr>
          <p:spPr bwMode="auto">
            <a:xfrm>
              <a:off x="43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0</a:t>
              </a:r>
            </a:p>
          </p:txBody>
        </p:sp>
        <p:sp>
          <p:nvSpPr>
            <p:cNvPr id="34" name="Rectangle 32"/>
            <p:cNvSpPr>
              <a:spLocks noChangeArrowheads="1"/>
            </p:cNvSpPr>
            <p:nvPr/>
          </p:nvSpPr>
          <p:spPr bwMode="auto">
            <a:xfrm>
              <a:off x="44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5" name="Rectangle 33"/>
            <p:cNvSpPr>
              <a:spLocks noChangeArrowheads="1"/>
            </p:cNvSpPr>
            <p:nvPr/>
          </p:nvSpPr>
          <p:spPr bwMode="auto">
            <a:xfrm>
              <a:off x="4608"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6" name="Rectangle 34"/>
            <p:cNvSpPr>
              <a:spLocks noChangeArrowheads="1"/>
            </p:cNvSpPr>
            <p:nvPr/>
          </p:nvSpPr>
          <p:spPr bwMode="auto">
            <a:xfrm>
              <a:off x="484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37" name="Rectangle 35"/>
            <p:cNvSpPr>
              <a:spLocks noChangeArrowheads="1"/>
            </p:cNvSpPr>
            <p:nvPr/>
          </p:nvSpPr>
          <p:spPr bwMode="auto">
            <a:xfrm>
              <a:off x="499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endParaRPr lang="en-US"/>
            </a:p>
          </p:txBody>
        </p:sp>
        <p:sp>
          <p:nvSpPr>
            <p:cNvPr id="38" name="Rectangle 36"/>
            <p:cNvSpPr>
              <a:spLocks noChangeArrowheads="1"/>
            </p:cNvSpPr>
            <p:nvPr/>
          </p:nvSpPr>
          <p:spPr bwMode="auto">
            <a:xfrm>
              <a:off x="513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d</a:t>
              </a:r>
            </a:p>
          </p:txBody>
        </p:sp>
        <p:sp>
          <p:nvSpPr>
            <p:cNvPr id="39" name="Rectangle 37"/>
            <p:cNvSpPr>
              <a:spLocks noChangeArrowheads="1"/>
            </p:cNvSpPr>
            <p:nvPr/>
          </p:nvSpPr>
          <p:spPr bwMode="auto">
            <a:xfrm>
              <a:off x="528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40" name="Rectangle 38"/>
            <p:cNvSpPr>
              <a:spLocks noChangeArrowheads="1"/>
            </p:cNvSpPr>
            <p:nvPr/>
          </p:nvSpPr>
          <p:spPr bwMode="auto">
            <a:xfrm>
              <a:off x="542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41" name="Rectangle 39"/>
            <p:cNvSpPr>
              <a:spLocks noChangeArrowheads="1"/>
            </p:cNvSpPr>
            <p:nvPr/>
          </p:nvSpPr>
          <p:spPr bwMode="auto">
            <a:xfrm>
              <a:off x="556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sp>
        <p:nvSpPr>
          <p:cNvPr id="42" name="Text Box 40"/>
          <p:cNvSpPr txBox="1">
            <a:spLocks noChangeArrowheads="1"/>
          </p:cNvSpPr>
          <p:nvPr/>
        </p:nvSpPr>
        <p:spPr bwMode="auto">
          <a:xfrm>
            <a:off x="447644" y="5486400"/>
            <a:ext cx="8321675" cy="519113"/>
          </a:xfrm>
          <a:prstGeom prst="rect">
            <a:avLst/>
          </a:prstGeom>
          <a:noFill/>
          <a:ln w="9525">
            <a:noFill/>
            <a:miter lim="800000"/>
            <a:headEnd/>
            <a:tailEnd/>
          </a:ln>
        </p:spPr>
        <p:txBody>
          <a:bodyPr>
            <a:spAutoFit/>
          </a:bodyPr>
          <a:lstStyle/>
          <a:p>
            <a:r>
              <a:rPr lang="en-US" sz="2800" dirty="0"/>
              <a:t>Lexical </a:t>
            </a:r>
            <a:r>
              <a:rPr lang="en-US" sz="2800" dirty="0" smtClean="0"/>
              <a:t>anal</a:t>
            </a:r>
            <a:r>
              <a:rPr lang="tr-TR" sz="2800" dirty="0" smtClean="0"/>
              <a:t>iz</a:t>
            </a:r>
            <a:r>
              <a:rPr lang="en-US" sz="2800" dirty="0" smtClean="0"/>
              <a:t> </a:t>
            </a:r>
            <a:r>
              <a:rPr lang="tr-TR" sz="2800" dirty="0" err="1" smtClean="0"/>
              <a:t>stringi</a:t>
            </a:r>
            <a:r>
              <a:rPr lang="en-US" sz="2800" dirty="0" smtClean="0"/>
              <a:t> token</a:t>
            </a:r>
            <a:r>
              <a:rPr lang="tr-TR" sz="2800" dirty="0" err="1" smtClean="0"/>
              <a:t>lara</a:t>
            </a:r>
            <a:r>
              <a:rPr lang="tr-TR" sz="2800" dirty="0" smtClean="0"/>
              <a:t> ayırır.</a:t>
            </a:r>
            <a:endParaRPr lang="en-US" dirty="0"/>
          </a:p>
        </p:txBody>
      </p:sp>
      <p:sp>
        <p:nvSpPr>
          <p:cNvPr id="43"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dirty="0"/>
          </a:p>
        </p:txBody>
      </p:sp>
      <p:sp>
        <p:nvSpPr>
          <p:cNvPr id="5" name="Rectangle 3"/>
          <p:cNvSpPr>
            <a:spLocks noChangeArrowheads="1"/>
          </p:cNvSpPr>
          <p:nvPr/>
        </p:nvSpPr>
        <p:spPr bwMode="auto">
          <a:xfrm>
            <a:off x="5364163" y="1905000"/>
            <a:ext cx="1798637"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smtClean="0">
                <a:latin typeface="Times" pitchFamily="18" charset="0"/>
              </a:rPr>
              <a:t>Lexical </a:t>
            </a:r>
            <a:endParaRPr lang="en-US" sz="2400" dirty="0">
              <a:latin typeface="Times" pitchFamily="18" charset="0"/>
            </a:endParaRPr>
          </a:p>
          <a:p>
            <a:pPr algn="ctr"/>
            <a:r>
              <a:rPr lang="en-US" sz="2400" dirty="0" smtClean="0">
                <a:latin typeface="Times" pitchFamily="18" charset="0"/>
              </a:rPr>
              <a:t>Anal</a:t>
            </a:r>
            <a:r>
              <a:rPr lang="tr-TR" sz="2400" dirty="0" smtClean="0">
                <a:latin typeface="Times" pitchFamily="18" charset="0"/>
              </a:rPr>
              <a:t>izci</a:t>
            </a:r>
            <a:endParaRPr lang="en-US" sz="2400" b="1" dirty="0">
              <a:latin typeface="Courier New" pitchFamily="49" charset="0"/>
            </a:endParaRPr>
          </a:p>
        </p:txBody>
      </p:sp>
      <p:sp>
        <p:nvSpPr>
          <p:cNvPr id="6" name="Text Box 4"/>
          <p:cNvSpPr txBox="1">
            <a:spLocks noChangeArrowheads="1"/>
          </p:cNvSpPr>
          <p:nvPr/>
        </p:nvSpPr>
        <p:spPr bwMode="auto">
          <a:xfrm>
            <a:off x="381000" y="4114800"/>
            <a:ext cx="7705725" cy="457200"/>
          </a:xfrm>
          <a:prstGeom prst="rect">
            <a:avLst/>
          </a:prstGeom>
          <a:noFill/>
          <a:ln w="9525">
            <a:noFill/>
            <a:miter lim="800000"/>
            <a:headEnd/>
            <a:tailEnd/>
          </a:ln>
        </p:spPr>
        <p:txBody>
          <a:bodyPr wrap="none">
            <a:spAutoFit/>
          </a:bodyPr>
          <a:lstStyle/>
          <a:p>
            <a:r>
              <a:rPr lang="en-US" sz="2400" dirty="0">
                <a:latin typeface="Times" pitchFamily="18" charset="0"/>
              </a:rPr>
              <a:t>&lt;</a:t>
            </a:r>
            <a:r>
              <a:rPr lang="en-US" sz="2400" b="1" dirty="0">
                <a:latin typeface="Times" pitchFamily="18" charset="0"/>
              </a:rPr>
              <a:t>id</a:t>
            </a:r>
            <a:r>
              <a:rPr lang="en-US" sz="2400" dirty="0">
                <a:latin typeface="Times" pitchFamily="18" charset="0"/>
              </a:rPr>
              <a:t>, “</a:t>
            </a:r>
            <a:r>
              <a:rPr lang="en-US" sz="2400" b="1" dirty="0">
                <a:latin typeface="Courier New" pitchFamily="49" charset="0"/>
              </a:rPr>
              <a:t>y</a:t>
            </a:r>
            <a:r>
              <a:rPr lang="en-US" sz="2400" dirty="0">
                <a:latin typeface="Times" pitchFamily="18" charset="0"/>
              </a:rPr>
              <a:t>”&gt;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31&gt;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28&gt; &lt;</a:t>
            </a:r>
            <a:r>
              <a:rPr lang="en-US" sz="2400" b="1" dirty="0">
                <a:latin typeface="Times" pitchFamily="18" charset="0"/>
              </a:rPr>
              <a:t>*</a:t>
            </a:r>
            <a:r>
              <a:rPr lang="en-US" sz="2400" dirty="0">
                <a:latin typeface="Times" pitchFamily="18" charset="0"/>
              </a:rPr>
              <a:t>, &gt; &lt;</a:t>
            </a:r>
            <a:r>
              <a:rPr lang="en-US" sz="2400" b="1" dirty="0">
                <a:latin typeface="Times" pitchFamily="18" charset="0"/>
              </a:rPr>
              <a:t>id</a:t>
            </a:r>
            <a:r>
              <a:rPr lang="en-US" sz="2400" dirty="0">
                <a:latin typeface="Times" pitchFamily="18" charset="0"/>
              </a:rPr>
              <a:t>, “</a:t>
            </a:r>
            <a:r>
              <a:rPr lang="en-US" sz="2400" b="1" dirty="0" err="1">
                <a:latin typeface="Courier New" pitchFamily="49" charset="0"/>
              </a:rPr>
              <a:t>foo</a:t>
            </a:r>
            <a:r>
              <a:rPr lang="en-US" sz="2400" dirty="0">
                <a:latin typeface="Times" pitchFamily="18" charset="0"/>
              </a:rPr>
              <a:t>”&gt;</a:t>
            </a:r>
          </a:p>
        </p:txBody>
      </p:sp>
      <p:sp>
        <p:nvSpPr>
          <p:cNvPr id="7" name="Text Box 5"/>
          <p:cNvSpPr txBox="1">
            <a:spLocks noChangeArrowheads="1"/>
          </p:cNvSpPr>
          <p:nvPr/>
        </p:nvSpPr>
        <p:spPr bwMode="auto">
          <a:xfrm>
            <a:off x="1142976" y="2179638"/>
            <a:ext cx="3287712" cy="457200"/>
          </a:xfrm>
          <a:prstGeom prst="rect">
            <a:avLst/>
          </a:prstGeom>
          <a:noFill/>
          <a:ln w="9525">
            <a:noFill/>
            <a:miter lim="800000"/>
            <a:headEnd/>
            <a:tailEnd/>
          </a:ln>
        </p:spPr>
        <p:txBody>
          <a:bodyPr wrap="none">
            <a:spAutoFit/>
          </a:bodyPr>
          <a:lstStyle/>
          <a:p>
            <a:r>
              <a:rPr lang="en-US" sz="2400" b="1" dirty="0">
                <a:latin typeface="Courier New" pitchFamily="49" charset="0"/>
              </a:rPr>
              <a:t>"y = 31 + 28*</a:t>
            </a:r>
            <a:r>
              <a:rPr lang="en-US" sz="2400" b="1" dirty="0" err="1">
                <a:latin typeface="Courier New" pitchFamily="49" charset="0"/>
              </a:rPr>
              <a:t>foo</a:t>
            </a:r>
            <a:r>
              <a:rPr lang="en-US" sz="2400" b="1" dirty="0">
                <a:latin typeface="Courier New" pitchFamily="49" charset="0"/>
              </a:rPr>
              <a:t>"</a:t>
            </a:r>
          </a:p>
        </p:txBody>
      </p:sp>
      <p:sp>
        <p:nvSpPr>
          <p:cNvPr id="8" name="Rectangle 6"/>
          <p:cNvSpPr>
            <a:spLocks noChangeArrowheads="1"/>
          </p:cNvSpPr>
          <p:nvPr/>
        </p:nvSpPr>
        <p:spPr bwMode="auto">
          <a:xfrm>
            <a:off x="3276600" y="5486400"/>
            <a:ext cx="25908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Syntax </a:t>
            </a:r>
            <a:r>
              <a:rPr lang="en-US" sz="2400" dirty="0" smtClean="0">
                <a:latin typeface="Times" pitchFamily="18" charset="0"/>
              </a:rPr>
              <a:t>Anal</a:t>
            </a:r>
            <a:r>
              <a:rPr lang="tr-TR" sz="2400" dirty="0" smtClean="0">
                <a:latin typeface="Times" pitchFamily="18" charset="0"/>
              </a:rPr>
              <a:t>izci</a:t>
            </a:r>
            <a:endParaRPr lang="en-US" sz="2400" dirty="0">
              <a:latin typeface="Times" pitchFamily="18" charset="0"/>
            </a:endParaRPr>
          </a:p>
        </p:txBody>
      </p:sp>
      <p:sp>
        <p:nvSpPr>
          <p:cNvPr id="9" name="Line 7"/>
          <p:cNvSpPr>
            <a:spLocks noChangeShapeType="1"/>
          </p:cNvSpPr>
          <p:nvPr/>
        </p:nvSpPr>
        <p:spPr bwMode="auto">
          <a:xfrm>
            <a:off x="4572000" y="2438400"/>
            <a:ext cx="762000" cy="0"/>
          </a:xfrm>
          <a:prstGeom prst="line">
            <a:avLst/>
          </a:prstGeom>
          <a:noFill/>
          <a:ln w="25400">
            <a:solidFill>
              <a:schemeClr val="tx1"/>
            </a:solidFill>
            <a:round/>
            <a:headEnd type="triangle" w="med" len="med"/>
            <a:tailEnd/>
          </a:ln>
        </p:spPr>
        <p:txBody>
          <a:bodyPr wrap="none" anchor="ctr"/>
          <a:lstStyle/>
          <a:p>
            <a:endParaRPr lang="tr-TR" sz="2400"/>
          </a:p>
        </p:txBody>
      </p:sp>
      <p:sp>
        <p:nvSpPr>
          <p:cNvPr id="10" name="Freeform 8"/>
          <p:cNvSpPr>
            <a:spLocks/>
          </p:cNvSpPr>
          <p:nvPr/>
        </p:nvSpPr>
        <p:spPr bwMode="auto">
          <a:xfrm>
            <a:off x="100013" y="2432050"/>
            <a:ext cx="7561262" cy="1878013"/>
          </a:xfrm>
          <a:custGeom>
            <a:avLst/>
            <a:gdLst>
              <a:gd name="T0" fmla="*/ 2147483647 w 4763"/>
              <a:gd name="T1" fmla="*/ 0 h 1183"/>
              <a:gd name="T2" fmla="*/ 2147483647 w 4763"/>
              <a:gd name="T3" fmla="*/ 171370650 h 1183"/>
              <a:gd name="T4" fmla="*/ 2147483647 w 4763"/>
              <a:gd name="T5" fmla="*/ 985382140 h 1183"/>
              <a:gd name="T6" fmla="*/ 2147483647 w 4763"/>
              <a:gd name="T7" fmla="*/ 1607859849 h 1183"/>
              <a:gd name="T8" fmla="*/ 2147483647 w 4763"/>
              <a:gd name="T9" fmla="*/ 1844754898 h 1183"/>
              <a:gd name="T10" fmla="*/ 740925783 w 4763"/>
              <a:gd name="T11" fmla="*/ 2121972045 h 1183"/>
              <a:gd name="T12" fmla="*/ 55443436 w 4763"/>
              <a:gd name="T13" fmla="*/ 2147483647 h 1183"/>
              <a:gd name="T14" fmla="*/ 506550570 w 4763"/>
              <a:gd name="T15" fmla="*/ 2147483647 h 1183"/>
              <a:gd name="T16" fmla="*/ 0 60000 65536"/>
              <a:gd name="T17" fmla="*/ 0 60000 65536"/>
              <a:gd name="T18" fmla="*/ 0 60000 65536"/>
              <a:gd name="T19" fmla="*/ 0 60000 65536"/>
              <a:gd name="T20" fmla="*/ 0 60000 65536"/>
              <a:gd name="T21" fmla="*/ 0 60000 65536"/>
              <a:gd name="T22" fmla="*/ 0 60000 65536"/>
              <a:gd name="T23" fmla="*/ 0 60000 65536"/>
              <a:gd name="T24" fmla="*/ 0 w 4763"/>
              <a:gd name="T25" fmla="*/ 0 h 1183"/>
              <a:gd name="T26" fmla="*/ 4763 w 4763"/>
              <a:gd name="T27" fmla="*/ 1183 h 1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63" h="1183">
                <a:moveTo>
                  <a:pt x="4465" y="0"/>
                </a:moveTo>
                <a:cubicBezTo>
                  <a:pt x="4506" y="11"/>
                  <a:pt x="4693" y="3"/>
                  <a:pt x="4712" y="68"/>
                </a:cubicBezTo>
                <a:cubicBezTo>
                  <a:pt x="4731" y="133"/>
                  <a:pt x="4763" y="296"/>
                  <a:pt x="4576" y="391"/>
                </a:cubicBezTo>
                <a:cubicBezTo>
                  <a:pt x="4389" y="486"/>
                  <a:pt x="4053" y="581"/>
                  <a:pt x="3588" y="638"/>
                </a:cubicBezTo>
                <a:cubicBezTo>
                  <a:pt x="3123" y="695"/>
                  <a:pt x="2333" y="698"/>
                  <a:pt x="1784" y="732"/>
                </a:cubicBezTo>
                <a:cubicBezTo>
                  <a:pt x="1235" y="766"/>
                  <a:pt x="588" y="787"/>
                  <a:pt x="294" y="842"/>
                </a:cubicBezTo>
                <a:cubicBezTo>
                  <a:pt x="0" y="897"/>
                  <a:pt x="37" y="1007"/>
                  <a:pt x="22" y="1064"/>
                </a:cubicBezTo>
                <a:cubicBezTo>
                  <a:pt x="7" y="1121"/>
                  <a:pt x="164" y="1158"/>
                  <a:pt x="201" y="1183"/>
                </a:cubicBezTo>
              </a:path>
            </a:pathLst>
          </a:custGeom>
          <a:noFill/>
          <a:ln w="25400">
            <a:solidFill>
              <a:schemeClr val="tx1"/>
            </a:solidFill>
            <a:round/>
            <a:headEnd/>
            <a:tailEnd type="triangle" w="med" len="med"/>
          </a:ln>
        </p:spPr>
        <p:txBody>
          <a:bodyPr wrap="none" anchor="ctr"/>
          <a:lstStyle/>
          <a:p>
            <a:endParaRPr lang="en-US" sz="2400"/>
          </a:p>
        </p:txBody>
      </p:sp>
      <p:sp>
        <p:nvSpPr>
          <p:cNvPr id="11" name="Freeform 9"/>
          <p:cNvSpPr>
            <a:spLocks/>
          </p:cNvSpPr>
          <p:nvPr/>
        </p:nvSpPr>
        <p:spPr bwMode="auto">
          <a:xfrm>
            <a:off x="2314575" y="4430713"/>
            <a:ext cx="6073775" cy="1595437"/>
          </a:xfrm>
          <a:custGeom>
            <a:avLst/>
            <a:gdLst>
              <a:gd name="T0" fmla="*/ 2147483647 w 4232"/>
              <a:gd name="T1" fmla="*/ 0 h 1005"/>
              <a:gd name="T2" fmla="*/ 2147483647 w 4232"/>
              <a:gd name="T3" fmla="*/ 451107122 h 1005"/>
              <a:gd name="T4" fmla="*/ 2147483647 w 4232"/>
              <a:gd name="T5" fmla="*/ 730845104 h 1005"/>
              <a:gd name="T6" fmla="*/ 1151430843 w 4232"/>
              <a:gd name="T7" fmla="*/ 1265118131 h 1005"/>
              <a:gd name="T8" fmla="*/ 152425606 w 4232"/>
              <a:gd name="T9" fmla="*/ 2016124672 h 1005"/>
              <a:gd name="T10" fmla="*/ 1186446886 w 4232"/>
              <a:gd name="T11" fmla="*/ 2147483647 h 1005"/>
              <a:gd name="T12" fmla="*/ 0 60000 65536"/>
              <a:gd name="T13" fmla="*/ 0 60000 65536"/>
              <a:gd name="T14" fmla="*/ 0 60000 65536"/>
              <a:gd name="T15" fmla="*/ 0 60000 65536"/>
              <a:gd name="T16" fmla="*/ 0 60000 65536"/>
              <a:gd name="T17" fmla="*/ 0 60000 65536"/>
              <a:gd name="T18" fmla="*/ 0 w 4232"/>
              <a:gd name="T19" fmla="*/ 0 h 1005"/>
              <a:gd name="T20" fmla="*/ 4232 w 4232"/>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4232" h="1005">
                <a:moveTo>
                  <a:pt x="4066" y="0"/>
                </a:moveTo>
                <a:cubicBezTo>
                  <a:pt x="4076" y="30"/>
                  <a:pt x="4232" y="131"/>
                  <a:pt x="4125" y="179"/>
                </a:cubicBezTo>
                <a:cubicBezTo>
                  <a:pt x="4018" y="227"/>
                  <a:pt x="4021" y="236"/>
                  <a:pt x="3427" y="290"/>
                </a:cubicBezTo>
                <a:cubicBezTo>
                  <a:pt x="2833" y="344"/>
                  <a:pt x="1118" y="417"/>
                  <a:pt x="559" y="502"/>
                </a:cubicBezTo>
                <a:cubicBezTo>
                  <a:pt x="0" y="587"/>
                  <a:pt x="71" y="716"/>
                  <a:pt x="74" y="800"/>
                </a:cubicBezTo>
                <a:cubicBezTo>
                  <a:pt x="77" y="884"/>
                  <a:pt x="472" y="962"/>
                  <a:pt x="576" y="1005"/>
                </a:cubicBezTo>
              </a:path>
            </a:pathLst>
          </a:custGeom>
          <a:noFill/>
          <a:ln w="25400">
            <a:solidFill>
              <a:schemeClr val="tx1"/>
            </a:solidFill>
            <a:round/>
            <a:headEnd/>
            <a:tailEnd type="triangle" w="med" len="med"/>
          </a:ln>
        </p:spPr>
        <p:txBody>
          <a:bodyPr wrap="none" anchor="ctr"/>
          <a:lstStyle/>
          <a:p>
            <a:endParaRPr lang="en-US" sz="2400"/>
          </a:p>
        </p:txBody>
      </p:sp>
      <p:sp>
        <p:nvSpPr>
          <p:cNvPr id="12" name="Text Box 10"/>
          <p:cNvSpPr txBox="1">
            <a:spLocks noChangeArrowheads="1"/>
          </p:cNvSpPr>
          <p:nvPr/>
        </p:nvSpPr>
        <p:spPr bwMode="auto">
          <a:xfrm>
            <a:off x="152400" y="4953000"/>
            <a:ext cx="860425" cy="457200"/>
          </a:xfrm>
          <a:prstGeom prst="rect">
            <a:avLst/>
          </a:prstGeom>
          <a:noFill/>
          <a:ln w="9525">
            <a:noFill/>
            <a:miter lim="800000"/>
            <a:headEnd/>
            <a:tailEnd/>
          </a:ln>
        </p:spPr>
        <p:txBody>
          <a:bodyPr wrap="none">
            <a:spAutoFit/>
          </a:bodyPr>
          <a:lstStyle/>
          <a:p>
            <a:r>
              <a:rPr lang="en-US" sz="2400">
                <a:latin typeface="Times" pitchFamily="18" charset="0"/>
              </a:rPr>
              <a:t>token</a:t>
            </a:r>
          </a:p>
        </p:txBody>
      </p:sp>
      <p:sp>
        <p:nvSpPr>
          <p:cNvPr id="13" name="Text Box 11"/>
          <p:cNvSpPr txBox="1">
            <a:spLocks noChangeArrowheads="1"/>
          </p:cNvSpPr>
          <p:nvPr/>
        </p:nvSpPr>
        <p:spPr bwMode="auto">
          <a:xfrm>
            <a:off x="431800" y="5472113"/>
            <a:ext cx="1712328" cy="461665"/>
          </a:xfrm>
          <a:prstGeom prst="rect">
            <a:avLst/>
          </a:prstGeom>
          <a:noFill/>
          <a:ln w="9525">
            <a:noFill/>
            <a:miter lim="800000"/>
            <a:headEnd/>
            <a:tailEnd/>
          </a:ln>
        </p:spPr>
        <p:txBody>
          <a:bodyPr wrap="none">
            <a:spAutoFit/>
          </a:bodyPr>
          <a:lstStyle/>
          <a:p>
            <a:pPr algn="ctr"/>
            <a:r>
              <a:rPr lang="en-US" sz="2400" dirty="0">
                <a:latin typeface="Times" pitchFamily="18" charset="0"/>
              </a:rPr>
              <a:t>token </a:t>
            </a:r>
            <a:r>
              <a:rPr lang="tr-TR" sz="2400" dirty="0" smtClean="0">
                <a:latin typeface="Times" pitchFamily="18" charset="0"/>
              </a:rPr>
              <a:t>değeri</a:t>
            </a:r>
            <a:endParaRPr lang="en-US" sz="2400" dirty="0">
              <a:latin typeface="Times" pitchFamily="18" charset="0"/>
            </a:endParaRPr>
          </a:p>
        </p:txBody>
      </p:sp>
      <p:sp>
        <p:nvSpPr>
          <p:cNvPr id="14" name="Line 12"/>
          <p:cNvSpPr>
            <a:spLocks noChangeShapeType="1"/>
          </p:cNvSpPr>
          <p:nvPr/>
        </p:nvSpPr>
        <p:spPr bwMode="auto">
          <a:xfrm flipV="1">
            <a:off x="533400" y="4495800"/>
            <a:ext cx="228600" cy="533400"/>
          </a:xfrm>
          <a:prstGeom prst="line">
            <a:avLst/>
          </a:prstGeom>
          <a:noFill/>
          <a:ln w="25400">
            <a:solidFill>
              <a:schemeClr val="tx1"/>
            </a:solidFill>
            <a:round/>
            <a:headEnd/>
            <a:tailEnd type="stealth" w="lg" len="lg"/>
          </a:ln>
        </p:spPr>
        <p:txBody>
          <a:bodyPr wrap="none" anchor="ctr"/>
          <a:lstStyle/>
          <a:p>
            <a:endParaRPr lang="tr-TR" sz="2400"/>
          </a:p>
        </p:txBody>
      </p:sp>
      <p:sp>
        <p:nvSpPr>
          <p:cNvPr id="15" name="Line 13"/>
          <p:cNvSpPr>
            <a:spLocks noChangeShapeType="1"/>
          </p:cNvSpPr>
          <p:nvPr/>
        </p:nvSpPr>
        <p:spPr bwMode="auto">
          <a:xfrm flipH="1" flipV="1">
            <a:off x="1219200" y="4572000"/>
            <a:ext cx="76200" cy="990600"/>
          </a:xfrm>
          <a:prstGeom prst="line">
            <a:avLst/>
          </a:prstGeom>
          <a:noFill/>
          <a:ln w="25400">
            <a:solidFill>
              <a:schemeClr val="tx1"/>
            </a:solidFill>
            <a:round/>
            <a:headEnd/>
            <a:tailEnd type="stealth" w="lg" len="lg"/>
          </a:ln>
        </p:spPr>
        <p:txBody>
          <a:bodyPr wrap="none" anchor="ctr"/>
          <a:lstStyle/>
          <a:p>
            <a:endParaRPr lang="tr-TR" sz="2400"/>
          </a:p>
        </p:txBody>
      </p:sp>
      <p:sp>
        <p:nvSpPr>
          <p:cNvPr id="16" name="Text Box 14"/>
          <p:cNvSpPr txBox="1">
            <a:spLocks noChangeArrowheads="1"/>
          </p:cNvSpPr>
          <p:nvPr/>
        </p:nvSpPr>
        <p:spPr bwMode="auto">
          <a:xfrm>
            <a:off x="6072198" y="5026895"/>
            <a:ext cx="3070328" cy="830997"/>
          </a:xfrm>
          <a:prstGeom prst="rect">
            <a:avLst/>
          </a:prstGeom>
          <a:noFill/>
          <a:ln w="12700">
            <a:noFill/>
            <a:miter lim="800000"/>
            <a:headEnd/>
            <a:tailEnd/>
          </a:ln>
        </p:spPr>
        <p:txBody>
          <a:bodyPr wrap="none">
            <a:spAutoFit/>
          </a:bodyPr>
          <a:lstStyle/>
          <a:p>
            <a:pPr marL="533400" indent="-533400"/>
            <a:r>
              <a:rPr lang="tr-TR" sz="2400" dirty="0" err="1" smtClean="0"/>
              <a:t>Tokenları</a:t>
            </a:r>
            <a:r>
              <a:rPr lang="tr-TR" sz="2400" dirty="0" smtClean="0"/>
              <a:t> alır</a:t>
            </a:r>
            <a:endParaRPr lang="en-US" sz="2400" dirty="0"/>
          </a:p>
          <a:p>
            <a:pPr marL="533400" indent="-533400"/>
            <a:r>
              <a:rPr lang="en-US" sz="2400" dirty="0" smtClean="0"/>
              <a:t>(</a:t>
            </a:r>
            <a:r>
              <a:rPr lang="tr-TR" sz="2400" dirty="0" smtClean="0"/>
              <a:t>her seferinde bir tane</a:t>
            </a:r>
            <a:r>
              <a:rPr lang="en-US" sz="2400" dirty="0" smtClean="0"/>
              <a:t>)</a:t>
            </a:r>
            <a:endParaRPr lang="th-TH" sz="2400" dirty="0"/>
          </a:p>
        </p:txBody>
      </p:sp>
      <p:sp>
        <p:nvSpPr>
          <p:cNvPr id="17" name="Text Box 15"/>
          <p:cNvSpPr txBox="1">
            <a:spLocks noChangeArrowheads="1"/>
          </p:cNvSpPr>
          <p:nvPr/>
        </p:nvSpPr>
        <p:spPr bwMode="auto">
          <a:xfrm>
            <a:off x="3640138" y="2565400"/>
            <a:ext cx="1678345" cy="461665"/>
          </a:xfrm>
          <a:prstGeom prst="rect">
            <a:avLst/>
          </a:prstGeom>
          <a:noFill/>
          <a:ln w="12700">
            <a:noFill/>
            <a:miter lim="800000"/>
            <a:headEnd/>
            <a:tailEnd/>
          </a:ln>
        </p:spPr>
        <p:txBody>
          <a:bodyPr wrap="none">
            <a:spAutoFit/>
          </a:bodyPr>
          <a:lstStyle/>
          <a:p>
            <a:pPr marL="533400" indent="-533400"/>
            <a:r>
              <a:rPr lang="tr-TR" sz="2400" dirty="0" smtClean="0"/>
              <a:t>karakter alır</a:t>
            </a:r>
            <a:endParaRPr lang="th-TH" sz="2400" dirty="0"/>
          </a:p>
        </p:txBody>
      </p:sp>
      <p:sp>
        <p:nvSpPr>
          <p:cNvPr id="18"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 name="18 Metin kutusu"/>
          <p:cNvSpPr txBox="1"/>
          <p:nvPr/>
        </p:nvSpPr>
        <p:spPr>
          <a:xfrm>
            <a:off x="2857488" y="1285860"/>
            <a:ext cx="3143272" cy="446276"/>
          </a:xfrm>
          <a:prstGeom prst="rect">
            <a:avLst/>
          </a:prstGeom>
          <a:noFill/>
        </p:spPr>
        <p:txBody>
          <a:bodyPr wrap="square" rtlCol="0">
            <a:spAutoFit/>
          </a:bodyPr>
          <a:lstStyle/>
          <a:p>
            <a:r>
              <a:rPr lang="tr-TR" sz="2300" dirty="0" err="1" smtClean="0">
                <a:solidFill>
                  <a:srgbClr val="FF0000"/>
                </a:solidFill>
              </a:rPr>
              <a:t>Token</a:t>
            </a:r>
            <a:r>
              <a:rPr lang="tr-TR" sz="2300" dirty="0" smtClean="0">
                <a:solidFill>
                  <a:srgbClr val="FF0000"/>
                </a:solidFill>
              </a:rPr>
              <a:t> ve </a:t>
            </a:r>
            <a:r>
              <a:rPr lang="tr-TR" sz="2300" dirty="0" err="1" smtClean="0">
                <a:solidFill>
                  <a:srgbClr val="FF0000"/>
                </a:solidFill>
              </a:rPr>
              <a:t>Token</a:t>
            </a:r>
            <a:r>
              <a:rPr lang="tr-TR" sz="2300" dirty="0" smtClean="0">
                <a:solidFill>
                  <a:srgbClr val="FF0000"/>
                </a:solidFill>
              </a:rPr>
              <a:t> Değeri</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err="1" smtClean="0"/>
              <a:t>Syntax</a:t>
            </a:r>
            <a:r>
              <a:rPr lang="tr-TR" sz="3200" dirty="0" smtClean="0"/>
              <a:t>) Çözümleme</a:t>
            </a:r>
            <a:endParaRPr lang="en-US" sz="3200" dirty="0"/>
          </a:p>
        </p:txBody>
      </p:sp>
      <p:sp>
        <p:nvSpPr>
          <p:cNvPr id="5" name="İçerik Yer Tutucusu 4"/>
          <p:cNvSpPr>
            <a:spLocks noGrp="1"/>
          </p:cNvSpPr>
          <p:nvPr>
            <p:ph sz="quarter" idx="1"/>
          </p:nvPr>
        </p:nvSpPr>
        <p:spPr>
          <a:xfrm>
            <a:off x="457200" y="1071546"/>
            <a:ext cx="8472518" cy="4429156"/>
          </a:xfrm>
        </p:spPr>
        <p:txBody>
          <a:bodyPr>
            <a:normAutofit fontScale="70000" lnSpcReduction="20000"/>
          </a:bodyPr>
          <a:lstStyle/>
          <a:p>
            <a:r>
              <a:rPr lang="tr-TR" sz="3400" dirty="0" err="1"/>
              <a:t>Sözdizim</a:t>
            </a:r>
            <a:r>
              <a:rPr lang="tr-TR" sz="3400" dirty="0"/>
              <a:t> çözümleme, bir program için </a:t>
            </a:r>
            <a:r>
              <a:rPr lang="tr-TR" sz="3400" dirty="0" err="1"/>
              <a:t>metinsel</a:t>
            </a:r>
            <a:r>
              <a:rPr lang="tr-TR" sz="3400" dirty="0"/>
              <a:t> çözümleme sonucunda oluşturulmuş </a:t>
            </a:r>
            <a:r>
              <a:rPr lang="tr-TR" sz="3400" i="1" dirty="0" err="1"/>
              <a:t>token</a:t>
            </a:r>
            <a:r>
              <a:rPr lang="tr-TR" sz="3400" dirty="0"/>
              <a:t> dizisini ve o programlama dilinin gramerini kullanarak, </a:t>
            </a:r>
            <a:r>
              <a:rPr lang="tr-TR" sz="3400" b="1" dirty="0"/>
              <a:t>ayrıştırma ağacı</a:t>
            </a:r>
            <a:r>
              <a:rPr lang="tr-TR" sz="3400" dirty="0"/>
              <a:t> (</a:t>
            </a:r>
            <a:r>
              <a:rPr lang="tr-TR" sz="3400" i="1" dirty="0" err="1"/>
              <a:t>parse</a:t>
            </a:r>
            <a:r>
              <a:rPr lang="tr-TR" sz="3400" i="1" dirty="0"/>
              <a:t> </a:t>
            </a:r>
            <a:r>
              <a:rPr lang="tr-TR" sz="3400" i="1" dirty="0" err="1"/>
              <a:t>tree</a:t>
            </a:r>
            <a:r>
              <a:rPr lang="tr-TR" sz="3400" dirty="0"/>
              <a:t>) oluşturmayı amaçlar. </a:t>
            </a:r>
            <a:endParaRPr lang="tr-TR" sz="3400" dirty="0" smtClean="0"/>
          </a:p>
          <a:p>
            <a:r>
              <a:rPr lang="tr-TR" sz="3400" dirty="0" smtClean="0"/>
              <a:t>Böylece</a:t>
            </a:r>
            <a:r>
              <a:rPr lang="tr-TR" sz="3400" dirty="0"/>
              <a:t>, metinsel çözümlemeden geçmiş bir programın </a:t>
            </a:r>
            <a:r>
              <a:rPr lang="tr-TR" sz="3400" dirty="0" err="1"/>
              <a:t>sözdizim</a:t>
            </a:r>
            <a:r>
              <a:rPr lang="tr-TR" sz="3400" dirty="0"/>
              <a:t> olarak doğru olup olmadığı belirlenir. </a:t>
            </a:r>
            <a:r>
              <a:rPr lang="tr-TR" sz="3400" dirty="0" err="1"/>
              <a:t>Sözdizim</a:t>
            </a:r>
            <a:r>
              <a:rPr lang="tr-TR" sz="3400" dirty="0"/>
              <a:t> çözümleyici, aynı zamanda </a:t>
            </a:r>
            <a:r>
              <a:rPr lang="tr-TR" sz="3400" b="1" dirty="0"/>
              <a:t>ayrıştırıcı </a:t>
            </a:r>
            <a:r>
              <a:rPr lang="tr-TR" sz="3400" dirty="0"/>
              <a:t>(</a:t>
            </a:r>
            <a:r>
              <a:rPr lang="tr-TR" sz="3400" i="1" dirty="0" err="1"/>
              <a:t>parser</a:t>
            </a:r>
            <a:r>
              <a:rPr lang="tr-TR" sz="3400" i="1" dirty="0"/>
              <a:t>)</a:t>
            </a:r>
            <a:r>
              <a:rPr lang="tr-TR" sz="3400" dirty="0"/>
              <a:t> olarak adlandırılır. </a:t>
            </a:r>
            <a:endParaRPr lang="tr-TR" sz="3400" dirty="0" smtClean="0"/>
          </a:p>
          <a:p>
            <a:r>
              <a:rPr lang="tr-TR" sz="3400" dirty="0" err="1" smtClean="0"/>
              <a:t>Sözdizim</a:t>
            </a:r>
            <a:r>
              <a:rPr lang="tr-TR" sz="3400" dirty="0" smtClean="0"/>
              <a:t> </a:t>
            </a:r>
            <a:r>
              <a:rPr lang="tr-TR" sz="3400" dirty="0"/>
              <a:t>çözümleyiciler, derleyiciyi gerçekleştirenler tarafından dilin grameri kullanılarak yazılır</a:t>
            </a:r>
            <a:r>
              <a:rPr lang="tr-TR" sz="3400" dirty="0" smtClean="0"/>
              <a:t>.</a:t>
            </a:r>
          </a:p>
          <a:p>
            <a:pPr algn="just"/>
            <a:r>
              <a:rPr lang="tr-TR" sz="3400" dirty="0" smtClean="0"/>
              <a:t>Sözlüksel analiz için düzenli ifadeleri kullanan </a:t>
            </a:r>
            <a:r>
              <a:rPr lang="tr-TR" sz="3400" dirty="0" err="1" smtClean="0"/>
              <a:t>lex’ten</a:t>
            </a:r>
            <a:r>
              <a:rPr lang="tr-TR" sz="3400" dirty="0" smtClean="0"/>
              <a:t> faydalandık.</a:t>
            </a:r>
          </a:p>
          <a:p>
            <a:pPr algn="just"/>
            <a:r>
              <a:rPr lang="tr-TR" sz="3400" dirty="0" smtClean="0"/>
              <a:t>Düzenli dillerin çözebildiği yapıların karmaşıklığı sınırlı olduğu için </a:t>
            </a:r>
            <a:r>
              <a:rPr lang="tr-TR" sz="3400" dirty="0" err="1" smtClean="0"/>
              <a:t>sözdizim</a:t>
            </a:r>
            <a:r>
              <a:rPr lang="tr-TR" sz="3400" dirty="0" smtClean="0"/>
              <a:t> analizinde kullanılmaya yetmez.</a:t>
            </a:r>
          </a:p>
          <a:p>
            <a:endParaRPr lang="tr-TR" dirty="0" smtClean="0"/>
          </a:p>
          <a:p>
            <a:endParaRPr lang="tr-TR" dirty="0"/>
          </a:p>
          <a:p>
            <a:endParaRPr lang="tr-TR" dirty="0"/>
          </a:p>
        </p:txBody>
      </p:sp>
      <p:grpSp>
        <p:nvGrpSpPr>
          <p:cNvPr id="7" name="Group 32"/>
          <p:cNvGrpSpPr>
            <a:grpSpLocks/>
          </p:cNvGrpSpPr>
          <p:nvPr/>
        </p:nvGrpSpPr>
        <p:grpSpPr bwMode="auto">
          <a:xfrm>
            <a:off x="1828800" y="5322910"/>
            <a:ext cx="5722938" cy="1392238"/>
            <a:chOff x="1139" y="3087"/>
            <a:chExt cx="3605" cy="877"/>
          </a:xfrm>
        </p:grpSpPr>
        <p:sp>
          <p:nvSpPr>
            <p:cNvPr id="8" name="Text Box 4"/>
            <p:cNvSpPr txBox="1">
              <a:spLocks noChangeArrowheads="1"/>
            </p:cNvSpPr>
            <p:nvPr/>
          </p:nvSpPr>
          <p:spPr bwMode="auto">
            <a:xfrm>
              <a:off x="1139" y="3191"/>
              <a:ext cx="1114"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 { }}}</a:t>
              </a:r>
            </a:p>
          </p:txBody>
        </p:sp>
        <p:sp>
          <p:nvSpPr>
            <p:cNvPr id="9" name="Oval 5"/>
            <p:cNvSpPr>
              <a:spLocks noChangeArrowheads="1"/>
            </p:cNvSpPr>
            <p:nvPr/>
          </p:nvSpPr>
          <p:spPr bwMode="auto">
            <a:xfrm>
              <a:off x="3016"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Oval 6"/>
            <p:cNvSpPr>
              <a:spLocks noChangeArrowheads="1"/>
            </p:cNvSpPr>
            <p:nvPr/>
          </p:nvSpPr>
          <p:spPr bwMode="auto">
            <a:xfrm>
              <a:off x="3277"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Oval 7"/>
            <p:cNvSpPr>
              <a:spLocks noChangeArrowheads="1"/>
            </p:cNvSpPr>
            <p:nvPr/>
          </p:nvSpPr>
          <p:spPr bwMode="auto">
            <a:xfrm>
              <a:off x="3539"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Oval 8"/>
            <p:cNvSpPr>
              <a:spLocks noChangeArrowheads="1"/>
            </p:cNvSpPr>
            <p:nvPr/>
          </p:nvSpPr>
          <p:spPr bwMode="auto">
            <a:xfrm>
              <a:off x="3801"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Oval 9"/>
            <p:cNvSpPr>
              <a:spLocks noChangeArrowheads="1"/>
            </p:cNvSpPr>
            <p:nvPr/>
          </p:nvSpPr>
          <p:spPr bwMode="auto">
            <a:xfrm>
              <a:off x="4063"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Freeform 10"/>
            <p:cNvSpPr>
              <a:spLocks/>
            </p:cNvSpPr>
            <p:nvPr/>
          </p:nvSpPr>
          <p:spPr bwMode="auto">
            <a:xfrm>
              <a:off x="3103" y="3346"/>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Freeform 11"/>
            <p:cNvSpPr>
              <a:spLocks/>
            </p:cNvSpPr>
            <p:nvPr/>
          </p:nvSpPr>
          <p:spPr bwMode="auto">
            <a:xfrm>
              <a:off x="3365"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Freeform 12"/>
            <p:cNvSpPr>
              <a:spLocks/>
            </p:cNvSpPr>
            <p:nvPr/>
          </p:nvSpPr>
          <p:spPr bwMode="auto">
            <a:xfrm>
              <a:off x="3627"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Freeform 13"/>
            <p:cNvSpPr>
              <a:spLocks/>
            </p:cNvSpPr>
            <p:nvPr/>
          </p:nvSpPr>
          <p:spPr bwMode="auto">
            <a:xfrm>
              <a:off x="3888" y="3360"/>
              <a:ext cx="219" cy="99"/>
            </a:xfrm>
            <a:custGeom>
              <a:avLst/>
              <a:gdLst>
                <a:gd name="T0" fmla="*/ 0 w 288"/>
                <a:gd name="T1" fmla="*/ 42 h 112"/>
                <a:gd name="T2" fmla="*/ 5 w 288"/>
                <a:gd name="T3" fmla="*/ 6 h 112"/>
                <a:gd name="T4" fmla="*/ 27 w 288"/>
                <a:gd name="T5" fmla="*/ 6 h 112"/>
                <a:gd name="T6" fmla="*/ 33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Freeform 14"/>
            <p:cNvSpPr>
              <a:spLocks/>
            </p:cNvSpPr>
            <p:nvPr/>
          </p:nvSpPr>
          <p:spPr bwMode="auto">
            <a:xfrm>
              <a:off x="4150"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Freeform 15"/>
            <p:cNvSpPr>
              <a:spLocks/>
            </p:cNvSpPr>
            <p:nvPr/>
          </p:nvSpPr>
          <p:spPr bwMode="auto">
            <a:xfrm>
              <a:off x="3932"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Freeform 16"/>
            <p:cNvSpPr>
              <a:spLocks/>
            </p:cNvSpPr>
            <p:nvPr/>
          </p:nvSpPr>
          <p:spPr bwMode="auto">
            <a:xfrm>
              <a:off x="3670"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Freeform 17"/>
            <p:cNvSpPr>
              <a:spLocks/>
            </p:cNvSpPr>
            <p:nvPr/>
          </p:nvSpPr>
          <p:spPr bwMode="auto">
            <a:xfrm>
              <a:off x="3408" y="3615"/>
              <a:ext cx="219" cy="98"/>
            </a:xfrm>
            <a:custGeom>
              <a:avLst/>
              <a:gdLst>
                <a:gd name="T0" fmla="*/ 116 w 240"/>
                <a:gd name="T1" fmla="*/ 0 h 112"/>
                <a:gd name="T2" fmla="*/ 91 w 240"/>
                <a:gd name="T3" fmla="*/ 34 h 112"/>
                <a:gd name="T4" fmla="*/ 24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Freeform 18"/>
            <p:cNvSpPr>
              <a:spLocks/>
            </p:cNvSpPr>
            <p:nvPr/>
          </p:nvSpPr>
          <p:spPr bwMode="auto">
            <a:xfrm>
              <a:off x="3147"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 Box 19"/>
            <p:cNvSpPr txBox="1">
              <a:spLocks noChangeArrowheads="1"/>
            </p:cNvSpPr>
            <p:nvPr/>
          </p:nvSpPr>
          <p:spPr bwMode="auto">
            <a:xfrm>
              <a:off x="3094" y="3087"/>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4" name="Text Box 20"/>
            <p:cNvSpPr txBox="1">
              <a:spLocks noChangeArrowheads="1"/>
            </p:cNvSpPr>
            <p:nvPr/>
          </p:nvSpPr>
          <p:spPr bwMode="auto">
            <a:xfrm>
              <a:off x="3365"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5" name="Text Box 21"/>
            <p:cNvSpPr txBox="1">
              <a:spLocks noChangeArrowheads="1"/>
            </p:cNvSpPr>
            <p:nvPr/>
          </p:nvSpPr>
          <p:spPr bwMode="auto">
            <a:xfrm>
              <a:off x="3627"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6" name="Text Box 22"/>
            <p:cNvSpPr txBox="1">
              <a:spLocks noChangeArrowheads="1"/>
            </p:cNvSpPr>
            <p:nvPr/>
          </p:nvSpPr>
          <p:spPr bwMode="auto">
            <a:xfrm>
              <a:off x="3888"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7" name="Text Box 23"/>
            <p:cNvSpPr txBox="1">
              <a:spLocks noChangeArrowheads="1"/>
            </p:cNvSpPr>
            <p:nvPr/>
          </p:nvSpPr>
          <p:spPr bwMode="auto">
            <a:xfrm>
              <a:off x="4194"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8" name="Text Box 24"/>
            <p:cNvSpPr txBox="1">
              <a:spLocks noChangeArrowheads="1"/>
            </p:cNvSpPr>
            <p:nvPr/>
          </p:nvSpPr>
          <p:spPr bwMode="auto">
            <a:xfrm>
              <a:off x="3932"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9" name="Text Box 25"/>
            <p:cNvSpPr txBox="1">
              <a:spLocks noChangeArrowheads="1"/>
            </p:cNvSpPr>
            <p:nvPr/>
          </p:nvSpPr>
          <p:spPr bwMode="auto">
            <a:xfrm>
              <a:off x="3670"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0" name="Text Box 26"/>
            <p:cNvSpPr txBox="1">
              <a:spLocks noChangeArrowheads="1"/>
            </p:cNvSpPr>
            <p:nvPr/>
          </p:nvSpPr>
          <p:spPr bwMode="auto">
            <a:xfrm>
              <a:off x="3408"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1" name="Text Box 27"/>
            <p:cNvSpPr txBox="1">
              <a:spLocks noChangeArrowheads="1"/>
            </p:cNvSpPr>
            <p:nvPr/>
          </p:nvSpPr>
          <p:spPr bwMode="auto">
            <a:xfrm>
              <a:off x="314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2" name="Text Box 28"/>
            <p:cNvSpPr txBox="1">
              <a:spLocks noChangeArrowheads="1"/>
            </p:cNvSpPr>
            <p:nvPr/>
          </p:nvSpPr>
          <p:spPr bwMode="auto">
            <a:xfrm>
              <a:off x="423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3" name="Freeform 29"/>
            <p:cNvSpPr>
              <a:spLocks/>
            </p:cNvSpPr>
            <p:nvPr/>
          </p:nvSpPr>
          <p:spPr bwMode="auto">
            <a:xfrm>
              <a:off x="4194"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4" name="Text Box 30"/>
            <p:cNvSpPr txBox="1">
              <a:spLocks noChangeArrowheads="1"/>
            </p:cNvSpPr>
            <p:nvPr/>
          </p:nvSpPr>
          <p:spPr bwMode="auto">
            <a:xfrm>
              <a:off x="4368" y="3360"/>
              <a:ext cx="376" cy="29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a:t>
              </a:r>
            </a:p>
          </p:txBody>
        </p:sp>
      </p:grpSp>
      <p:sp>
        <p:nvSpPr>
          <p:cNvPr id="35" name="34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extLst>
      <p:ext uri="{BB962C8B-B14F-4D97-AF65-F5344CB8AC3E}">
        <p14:creationId xmlns:p14="http://schemas.microsoft.com/office/powerpoint/2010/main" val="1709395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pic>
        <p:nvPicPr>
          <p:cNvPr id="8089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683567" y="1628800"/>
            <a:ext cx="8077841"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extLst>
      <p:ext uri="{BB962C8B-B14F-4D97-AF65-F5344CB8AC3E}">
        <p14:creationId xmlns:p14="http://schemas.microsoft.com/office/powerpoint/2010/main" val="272778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tr-TR" dirty="0" smtClean="0"/>
              <a:t>Amaç</a:t>
            </a:r>
            <a:endParaRPr lang="tr-TR" dirty="0">
              <a:solidFill>
                <a:schemeClr val="tx1"/>
              </a:solidFill>
            </a:endParaRPr>
          </a:p>
        </p:txBody>
      </p:sp>
      <p:sp>
        <p:nvSpPr>
          <p:cNvPr id="26627" name="Rectangle 3"/>
          <p:cNvSpPr>
            <a:spLocks noGrp="1" noRot="1" noChangeArrowheads="1"/>
          </p:cNvSpPr>
          <p:nvPr>
            <p:ph sz="quarter" idx="1"/>
          </p:nvPr>
        </p:nvSpPr>
        <p:spPr/>
        <p:txBody>
          <a:bodyPr>
            <a:normAutofit fontScale="92500" lnSpcReduction="10000"/>
          </a:bodyPr>
          <a:lstStyle/>
          <a:p>
            <a:r>
              <a:rPr lang="tr-TR" dirty="0" smtClean="0"/>
              <a:t>Kısaca bu dersin temel amacı; çağdaş programlama dillerinin temel yapılarını tanımak ve mevcut, gelecek programlama dillerini değerlendirmek için gerekli araç ve bilgiyi kazanmaktır. </a:t>
            </a:r>
          </a:p>
          <a:p>
            <a:endParaRPr lang="tr-TR" dirty="0"/>
          </a:p>
          <a:p>
            <a:r>
              <a:rPr lang="tr-TR" dirty="0" smtClean="0"/>
              <a:t>Burada kazanılan bilgi, derleyici tasarımında, programlama dillerinin </a:t>
            </a:r>
            <a:r>
              <a:rPr lang="tr-TR" dirty="0" err="1" smtClean="0"/>
              <a:t>sözdizim</a:t>
            </a:r>
            <a:r>
              <a:rPr lang="tr-TR" dirty="0" smtClean="0"/>
              <a:t> (</a:t>
            </a:r>
            <a:r>
              <a:rPr lang="tr-TR" dirty="0" err="1" smtClean="0"/>
              <a:t>syntax</a:t>
            </a:r>
            <a:r>
              <a:rPr lang="tr-TR" dirty="0" smtClean="0"/>
              <a:t>) kurallarının tasarlanmasında ve </a:t>
            </a:r>
            <a:r>
              <a:rPr lang="tr-TR" dirty="0" err="1" smtClean="0"/>
              <a:t>sözcüksel</a:t>
            </a:r>
            <a:r>
              <a:rPr lang="tr-TR" dirty="0" smtClean="0"/>
              <a:t> (</a:t>
            </a:r>
            <a:r>
              <a:rPr lang="tr-TR" dirty="0" err="1" smtClean="0"/>
              <a:t>lexical</a:t>
            </a:r>
            <a:r>
              <a:rPr lang="tr-TR" dirty="0" smtClean="0"/>
              <a:t>) analizinde kullanılabilir. </a:t>
            </a:r>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extLst>
      <p:ext uri="{BB962C8B-B14F-4D97-AF65-F5344CB8AC3E}">
        <p14:creationId xmlns:p14="http://schemas.microsoft.com/office/powerpoint/2010/main" val="177711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5" name="İçerik Yer Tutucusu 4"/>
          <p:cNvSpPr>
            <a:spLocks noGrp="1"/>
          </p:cNvSpPr>
          <p:nvPr>
            <p:ph sz="quarter" idx="1"/>
          </p:nvPr>
        </p:nvSpPr>
        <p:spPr/>
        <p:txBody>
          <a:bodyPr>
            <a:normAutofit/>
          </a:bodyPr>
          <a:lstStyle/>
          <a:p>
            <a:r>
              <a:rPr lang="tr-TR" dirty="0"/>
              <a:t>Verilen bir program için </a:t>
            </a:r>
            <a:r>
              <a:rPr lang="tr-TR" dirty="0" smtClean="0"/>
              <a:t>ayrıştırıcının (</a:t>
            </a:r>
            <a:r>
              <a:rPr lang="tr-TR" dirty="0" err="1" smtClean="0"/>
              <a:t>parser</a:t>
            </a:r>
            <a:r>
              <a:rPr lang="tr-TR" dirty="0"/>
              <a:t>) amacı:</a:t>
            </a:r>
          </a:p>
          <a:p>
            <a:pPr lvl="1"/>
            <a:r>
              <a:rPr lang="tr-TR" dirty="0" smtClean="0"/>
              <a:t>Tüm </a:t>
            </a:r>
            <a:r>
              <a:rPr lang="tr-TR" dirty="0" err="1"/>
              <a:t>sözdizimsel</a:t>
            </a:r>
            <a:r>
              <a:rPr lang="tr-TR" dirty="0"/>
              <a:t> hataları bulmak</a:t>
            </a:r>
            <a:r>
              <a:rPr lang="tr-TR" dirty="0" smtClean="0"/>
              <a:t>; her </a:t>
            </a:r>
            <a:r>
              <a:rPr lang="tr-TR" dirty="0"/>
              <a:t>hata için </a:t>
            </a:r>
            <a:r>
              <a:rPr lang="tr-TR" dirty="0" smtClean="0"/>
              <a:t>iyileştirici </a:t>
            </a:r>
            <a:r>
              <a:rPr lang="tr-TR" dirty="0"/>
              <a:t>mesajlar yayınlamak ve gerekirse </a:t>
            </a:r>
            <a:r>
              <a:rPr lang="tr-TR" dirty="0" smtClean="0"/>
              <a:t>düzeltmeler </a:t>
            </a:r>
            <a:r>
              <a:rPr lang="tr-TR" dirty="0"/>
              <a:t>yapmak.</a:t>
            </a:r>
          </a:p>
          <a:p>
            <a:pPr lvl="1"/>
            <a:r>
              <a:rPr lang="tr-TR" dirty="0" smtClean="0"/>
              <a:t>Bir </a:t>
            </a:r>
            <a:r>
              <a:rPr lang="tr-TR" dirty="0"/>
              <a:t>ayrıştırma ağacı </a:t>
            </a:r>
            <a:r>
              <a:rPr lang="tr-TR" dirty="0" smtClean="0"/>
              <a:t>oluşturmak</a:t>
            </a:r>
            <a:endParaRPr lang="tr-TR" dirty="0"/>
          </a:p>
        </p:txBody>
      </p:sp>
      <p:sp>
        <p:nvSpPr>
          <p:cNvPr id="7" name="Rectangle 3"/>
          <p:cNvSpPr>
            <a:spLocks noChangeArrowheads="1"/>
          </p:cNvSpPr>
          <p:nvPr/>
        </p:nvSpPr>
        <p:spPr bwMode="auto">
          <a:xfrm>
            <a:off x="3286116" y="4857760"/>
            <a:ext cx="1662113" cy="1277938"/>
          </a:xfrm>
          <a:prstGeom prst="rect">
            <a:avLst/>
          </a:prstGeom>
          <a:ln>
            <a:headEnd type="none" w="sm" len="sm"/>
            <a:tailEnd type="none" w="sm" len="sm"/>
          </a:ln>
          <a:scene3d>
            <a:camera prst="orthographicFront">
              <a:rot lat="0" lon="0" rev="0"/>
            </a:camera>
            <a:lightRig rig="threePt" dir="t">
              <a:rot lat="0" lon="0" rev="1200000"/>
            </a:lightRig>
          </a:scene3d>
          <a:sp3d>
            <a:bevelT w="63500" h="25400" prst="angle"/>
          </a:sp3d>
        </p:spPr>
        <p:style>
          <a:lnRef idx="0">
            <a:schemeClr val="accent2"/>
          </a:lnRef>
          <a:fillRef idx="3">
            <a:schemeClr val="accent2"/>
          </a:fillRef>
          <a:effectRef idx="3">
            <a:schemeClr val="accent2"/>
          </a:effectRef>
          <a:fontRef idx="minor">
            <a:schemeClr val="lt1"/>
          </a:fontRef>
        </p:style>
        <p:txBody>
          <a:bodyPr wrap="none" lIns="82058" tIns="41029" rIns="82058" bIns="41029" anchor="ctr"/>
          <a:lstStyle/>
          <a:p>
            <a:pPr algn="ctr" defTabSz="820738"/>
            <a:r>
              <a:rPr lang="tr-TR" sz="2200"/>
              <a:t>Ayrıştırıcı</a:t>
            </a:r>
            <a:endParaRPr lang="en-US" sz="2200"/>
          </a:p>
        </p:txBody>
      </p:sp>
      <p:grpSp>
        <p:nvGrpSpPr>
          <p:cNvPr id="8" name="Group 14"/>
          <p:cNvGrpSpPr>
            <a:grpSpLocks/>
          </p:cNvGrpSpPr>
          <p:nvPr/>
        </p:nvGrpSpPr>
        <p:grpSpPr bwMode="auto">
          <a:xfrm>
            <a:off x="1322379" y="4933960"/>
            <a:ext cx="1963738" cy="420688"/>
            <a:chOff x="858" y="1149"/>
            <a:chExt cx="1237" cy="265"/>
          </a:xfrm>
        </p:grpSpPr>
        <p:sp>
          <p:nvSpPr>
            <p:cNvPr id="9" name="Line 4"/>
            <p:cNvSpPr>
              <a:spLocks noChangeShapeType="1"/>
            </p:cNvSpPr>
            <p:nvPr/>
          </p:nvSpPr>
          <p:spPr bwMode="auto">
            <a:xfrm>
              <a:off x="1658" y="1271"/>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0" name="Text Box 5"/>
            <p:cNvSpPr txBox="1">
              <a:spLocks noChangeArrowheads="1"/>
            </p:cNvSpPr>
            <p:nvPr/>
          </p:nvSpPr>
          <p:spPr bwMode="auto">
            <a:xfrm>
              <a:off x="858" y="1149"/>
              <a:ext cx="787"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dirty="0"/>
                <a:t>CFG (G)</a:t>
              </a:r>
              <a:endParaRPr lang="en-US" sz="2200" dirty="0"/>
            </a:p>
          </p:txBody>
        </p:sp>
      </p:grpSp>
      <p:grpSp>
        <p:nvGrpSpPr>
          <p:cNvPr id="11" name="Group 15"/>
          <p:cNvGrpSpPr>
            <a:grpSpLocks/>
          </p:cNvGrpSpPr>
          <p:nvPr/>
        </p:nvGrpSpPr>
        <p:grpSpPr bwMode="auto">
          <a:xfrm>
            <a:off x="542916" y="5695960"/>
            <a:ext cx="2743200" cy="420688"/>
            <a:chOff x="367" y="1629"/>
            <a:chExt cx="1728" cy="265"/>
          </a:xfrm>
        </p:grpSpPr>
        <p:sp>
          <p:nvSpPr>
            <p:cNvPr id="12" name="Line 6"/>
            <p:cNvSpPr>
              <a:spLocks noChangeShapeType="1"/>
            </p:cNvSpPr>
            <p:nvPr/>
          </p:nvSpPr>
          <p:spPr bwMode="auto">
            <a:xfrm>
              <a:off x="1658" y="1779"/>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3" name="Text Box 7"/>
            <p:cNvSpPr txBox="1">
              <a:spLocks noChangeArrowheads="1"/>
            </p:cNvSpPr>
            <p:nvPr/>
          </p:nvSpPr>
          <p:spPr bwMode="auto">
            <a:xfrm>
              <a:off x="367" y="1629"/>
              <a:ext cx="128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14" name="Group 16"/>
          <p:cNvGrpSpPr>
            <a:grpSpLocks/>
          </p:cNvGrpSpPr>
          <p:nvPr/>
        </p:nvGrpSpPr>
        <p:grpSpPr bwMode="auto">
          <a:xfrm>
            <a:off x="4948229" y="5162560"/>
            <a:ext cx="3471862" cy="760413"/>
            <a:chOff x="3142" y="1293"/>
            <a:chExt cx="2187" cy="479"/>
          </a:xfrm>
        </p:grpSpPr>
        <p:sp>
          <p:nvSpPr>
            <p:cNvPr id="15" name="Line 8"/>
            <p:cNvSpPr>
              <a:spLocks noChangeShapeType="1"/>
            </p:cNvSpPr>
            <p:nvPr/>
          </p:nvSpPr>
          <p:spPr bwMode="auto">
            <a:xfrm>
              <a:off x="3142" y="1525"/>
              <a:ext cx="436"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6" name="Text Box 9"/>
            <p:cNvSpPr txBox="1">
              <a:spLocks noChangeArrowheads="1"/>
            </p:cNvSpPr>
            <p:nvPr/>
          </p:nvSpPr>
          <p:spPr bwMode="auto">
            <a:xfrm>
              <a:off x="3583" y="1293"/>
              <a:ext cx="1746" cy="479"/>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17" name="Group 17"/>
          <p:cNvGrpSpPr>
            <a:grpSpLocks/>
          </p:cNvGrpSpPr>
          <p:nvPr/>
        </p:nvGrpSpPr>
        <p:grpSpPr bwMode="auto">
          <a:xfrm>
            <a:off x="4048116" y="6135698"/>
            <a:ext cx="3052763" cy="438150"/>
            <a:chOff x="2575" y="1906"/>
            <a:chExt cx="1923" cy="276"/>
          </a:xfrm>
        </p:grpSpPr>
        <p:sp>
          <p:nvSpPr>
            <p:cNvPr id="18" name="Line 10"/>
            <p:cNvSpPr>
              <a:spLocks noChangeShapeType="1"/>
            </p:cNvSpPr>
            <p:nvPr/>
          </p:nvSpPr>
          <p:spPr bwMode="auto">
            <a:xfrm>
              <a:off x="2575" y="1906"/>
              <a:ext cx="0" cy="127"/>
            </a:xfrm>
            <a:prstGeom prst="line">
              <a:avLst/>
            </a:prstGeom>
            <a:ln>
              <a:headEnd type="none" w="sm" len="sm"/>
              <a:tailEnd type="non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9" name="Line 11"/>
            <p:cNvSpPr>
              <a:spLocks noChangeShapeType="1"/>
            </p:cNvSpPr>
            <p:nvPr/>
          </p:nvSpPr>
          <p:spPr bwMode="auto">
            <a:xfrm>
              <a:off x="2575" y="2033"/>
              <a:ext cx="654"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20" name="Text Box 12"/>
            <p:cNvSpPr txBox="1">
              <a:spLocks noChangeArrowheads="1"/>
            </p:cNvSpPr>
            <p:nvPr/>
          </p:nvSpPr>
          <p:spPr bwMode="auto">
            <a:xfrm>
              <a:off x="3247" y="1917"/>
              <a:ext cx="125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a:t>Hata mesajları</a:t>
              </a:r>
              <a:endParaRPr lang="en-US" sz="2200"/>
            </a:p>
          </p:txBody>
        </p:sp>
      </p:grpSp>
      <p:sp>
        <p:nvSpPr>
          <p:cNvPr id="22" name="21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extLst>
      <p:ext uri="{BB962C8B-B14F-4D97-AF65-F5344CB8AC3E}">
        <p14:creationId xmlns:p14="http://schemas.microsoft.com/office/powerpoint/2010/main" val="1140156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158" y="1500175"/>
            <a:ext cx="8643998" cy="5143536"/>
          </a:xfrm>
        </p:spPr>
        <p:txBody>
          <a:bodyPr>
            <a:normAutofit fontScale="92500" lnSpcReduction="20000"/>
          </a:bodyPr>
          <a:lstStyle/>
          <a:p>
            <a:pPr>
              <a:buNone/>
            </a:pPr>
            <a:r>
              <a:rPr lang="tr-TR" dirty="0" smtClean="0">
                <a:solidFill>
                  <a:srgbClr val="FF0000"/>
                </a:solidFill>
              </a:rPr>
              <a:t>	Bağlam-Bağımsız Gramerler (CFG)</a:t>
            </a:r>
          </a:p>
          <a:p>
            <a:pPr eaLnBrk="1" hangingPunct="1"/>
            <a:r>
              <a:rPr lang="tr-TR" dirty="0" err="1" smtClean="0"/>
              <a:t>CFG’ler</a:t>
            </a:r>
            <a:r>
              <a:rPr lang="tr-TR" dirty="0" smtClean="0"/>
              <a:t> birçok programlama dilini tanımada yeterlidir.</a:t>
            </a:r>
          </a:p>
          <a:p>
            <a:pPr eaLnBrk="1" hangingPunct="1"/>
            <a:r>
              <a:rPr lang="tr-TR" dirty="0" smtClean="0"/>
              <a:t>4 temel bileşenden oluşurlar:</a:t>
            </a:r>
          </a:p>
          <a:p>
            <a:pPr marL="881063" lvl="1" indent="-514350" eaLnBrk="1" hangingPunct="1">
              <a:buFont typeface="Calibri" pitchFamily="34" charset="0"/>
              <a:buAutoNum type="arabicPeriod"/>
            </a:pPr>
            <a:r>
              <a:rPr lang="tr-TR" sz="1800" dirty="0" smtClean="0"/>
              <a:t>Terminal semboller (a, b)</a:t>
            </a:r>
          </a:p>
          <a:p>
            <a:pPr marL="881063" lvl="1" indent="-514350" eaLnBrk="1" hangingPunct="1">
              <a:buFont typeface="Calibri" pitchFamily="34" charset="0"/>
              <a:buAutoNum type="arabicPeriod"/>
            </a:pPr>
            <a:r>
              <a:rPr lang="tr-TR" sz="1800" dirty="0" smtClean="0"/>
              <a:t>Terminal olmayan semboller (T)</a:t>
            </a:r>
          </a:p>
          <a:p>
            <a:pPr marL="881063" lvl="1" indent="-514350" eaLnBrk="1" hangingPunct="1">
              <a:buFont typeface="Calibri" pitchFamily="34" charset="0"/>
              <a:buAutoNum type="arabicPeriod"/>
            </a:pPr>
            <a:r>
              <a:rPr lang="tr-TR" sz="1800" dirty="0" smtClean="0"/>
              <a:t>Başlangıç sembolü (S)</a:t>
            </a:r>
          </a:p>
          <a:p>
            <a:pPr marL="881063" lvl="1" indent="-514350" eaLnBrk="1" hangingPunct="1">
              <a:buFont typeface="Calibri" pitchFamily="34" charset="0"/>
              <a:buAutoNum type="arabicPeriod"/>
            </a:pPr>
            <a:r>
              <a:rPr lang="tr-TR" sz="1800" dirty="0" smtClean="0"/>
              <a:t>Üretim kuralları</a:t>
            </a:r>
            <a:endParaRPr lang="tr-TR" dirty="0" smtClean="0"/>
          </a:p>
          <a:p>
            <a:pPr eaLnBrk="1" hangingPunct="1"/>
            <a:r>
              <a:rPr lang="tr-TR" dirty="0" smtClean="0"/>
              <a:t>Karşılıklı parantezleri tanıyan bir CFG şöyledir:</a:t>
            </a:r>
          </a:p>
          <a:p>
            <a:pPr marL="881063" lvl="1" indent="-514350" eaLnBrk="1" hangingPunct="1"/>
            <a:r>
              <a:rPr lang="en-US" sz="1800" dirty="0" smtClean="0"/>
              <a:t>S </a:t>
            </a:r>
            <a:r>
              <a:rPr lang="en-US" sz="1800" dirty="0" smtClean="0">
                <a:sym typeface="Wingdings" pitchFamily="2" charset="2"/>
              </a:rPr>
              <a:t> ( S ) S</a:t>
            </a:r>
          </a:p>
          <a:p>
            <a:pPr marL="881063" lvl="1" indent="-514350" eaLnBrk="1" hangingPunct="1"/>
            <a:r>
              <a:rPr lang="en-US" sz="1800" dirty="0" smtClean="0">
                <a:sym typeface="Wingdings" pitchFamily="2" charset="2"/>
              </a:rPr>
              <a:t>S  </a:t>
            </a:r>
            <a:r>
              <a:rPr lang="en-US" sz="1600" dirty="0" smtClean="0">
                <a:sym typeface="Symbol" pitchFamily="18" charset="2"/>
              </a:rPr>
              <a:t></a:t>
            </a:r>
          </a:p>
          <a:p>
            <a:pPr marL="1171575" lvl="2" indent="-250825" eaLnBrk="1" hangingPunct="1"/>
            <a:r>
              <a:rPr lang="en-US" sz="2000" dirty="0" smtClean="0">
                <a:sym typeface="Symbol" pitchFamily="18" charset="2"/>
              </a:rPr>
              <a:t>1 </a:t>
            </a:r>
            <a:r>
              <a:rPr lang="tr-TR" sz="2000" dirty="0" smtClean="0">
                <a:sym typeface="Symbol" pitchFamily="18" charset="2"/>
              </a:rPr>
              <a:t>terminal olmayan</a:t>
            </a:r>
            <a:r>
              <a:rPr lang="en-US" sz="2000" dirty="0" smtClean="0">
                <a:sym typeface="Symbol" pitchFamily="18" charset="2"/>
              </a:rPr>
              <a:t>:  S</a:t>
            </a:r>
          </a:p>
          <a:p>
            <a:pPr marL="1171575" lvl="2" indent="-250825" eaLnBrk="1" hangingPunct="1"/>
            <a:r>
              <a:rPr lang="en-US" sz="2000" dirty="0" smtClean="0">
                <a:sym typeface="Symbol" pitchFamily="18" charset="2"/>
              </a:rPr>
              <a:t>2 terminal:  “(”, “)”</a:t>
            </a:r>
          </a:p>
          <a:p>
            <a:pPr marL="1171575" lvl="2" indent="-250825" eaLnBrk="1" hangingPunct="1"/>
            <a:r>
              <a:rPr lang="tr-TR" sz="2000" dirty="0" smtClean="0">
                <a:sym typeface="Symbol" pitchFamily="18" charset="2"/>
              </a:rPr>
              <a:t>Başlangıç</a:t>
            </a:r>
            <a:r>
              <a:rPr lang="en-US" sz="2000" dirty="0" smtClean="0">
                <a:sym typeface="Symbol" pitchFamily="18" charset="2"/>
              </a:rPr>
              <a:t> s</a:t>
            </a:r>
            <a:r>
              <a:rPr lang="tr-TR" sz="2000" dirty="0" smtClean="0">
                <a:sym typeface="Symbol" pitchFamily="18" charset="2"/>
              </a:rPr>
              <a:t>e</a:t>
            </a:r>
            <a:r>
              <a:rPr lang="en-US" sz="2000" dirty="0" smtClean="0">
                <a:sym typeface="Symbol" pitchFamily="18" charset="2"/>
              </a:rPr>
              <a:t>m</a:t>
            </a:r>
            <a:r>
              <a:rPr lang="tr-TR" sz="2000" dirty="0" smtClean="0">
                <a:sym typeface="Symbol" pitchFamily="18" charset="2"/>
              </a:rPr>
              <a:t>b</a:t>
            </a:r>
            <a:r>
              <a:rPr lang="en-US" sz="2000" dirty="0" smtClean="0">
                <a:sym typeface="Symbol" pitchFamily="18" charset="2"/>
              </a:rPr>
              <a:t>o</a:t>
            </a:r>
            <a:r>
              <a:rPr lang="tr-TR" sz="2000" dirty="0" err="1" smtClean="0">
                <a:sym typeface="Symbol" pitchFamily="18" charset="2"/>
              </a:rPr>
              <a:t>lü</a:t>
            </a:r>
            <a:r>
              <a:rPr lang="en-US" sz="2000" dirty="0" smtClean="0">
                <a:sym typeface="Symbol" pitchFamily="18" charset="2"/>
              </a:rPr>
              <a:t>:  S</a:t>
            </a:r>
          </a:p>
          <a:p>
            <a:pPr marL="1171575" lvl="2" indent="-250825" eaLnBrk="1" hangingPunct="1"/>
            <a:r>
              <a:rPr lang="en-US" sz="2000" dirty="0" smtClean="0">
                <a:sym typeface="Symbol" pitchFamily="18" charset="2"/>
              </a:rPr>
              <a:t>2 </a:t>
            </a:r>
            <a:r>
              <a:rPr lang="tr-TR" sz="2000" dirty="0" smtClean="0">
                <a:sym typeface="Symbol" pitchFamily="18" charset="2"/>
              </a:rPr>
              <a:t>üretim kuralı</a:t>
            </a:r>
            <a:endParaRPr lang="en-US" sz="2000" dirty="0" smtClean="0">
              <a:sym typeface="Symbol" pitchFamily="18" charset="2"/>
            </a:endParaRPr>
          </a:p>
          <a:p>
            <a:pPr eaLnBrk="1" hangingPunct="1"/>
            <a:endParaRPr lang="tr-TR" dirty="0" smtClean="0"/>
          </a:p>
        </p:txBody>
      </p:sp>
      <p:sp>
        <p:nvSpPr>
          <p:cNvPr id="6" name="Text Box 4"/>
          <p:cNvSpPr txBox="1">
            <a:spLocks noChangeArrowheads="1"/>
          </p:cNvSpPr>
          <p:nvPr/>
        </p:nvSpPr>
        <p:spPr bwMode="auto">
          <a:xfrm>
            <a:off x="5643570" y="2571744"/>
            <a:ext cx="1571636" cy="1483243"/>
          </a:xfrm>
          <a:prstGeom prst="rect">
            <a:avLst/>
          </a:prstGeom>
          <a:noFill/>
          <a:ln w="12700">
            <a:noFill/>
            <a:miter lim="800000"/>
            <a:headEnd type="none" w="sm" len="sm"/>
            <a:tailEnd type="none" w="sm" len="sm"/>
          </a:ln>
        </p:spPr>
        <p:txBody>
          <a:bodyPr wrap="square" lIns="82058" tIns="41029" rIns="82058" bIns="41029">
            <a:spAutoFit/>
          </a:bodyPr>
          <a:lstStyle/>
          <a:p>
            <a:pPr defTabSz="820738"/>
            <a:r>
              <a:rPr lang="en-US" sz="2200" dirty="0">
                <a:solidFill>
                  <a:schemeClr val="tx2">
                    <a:lumMod val="75000"/>
                  </a:schemeClr>
                </a:solidFill>
              </a:rPr>
              <a:t>S </a:t>
            </a:r>
            <a:r>
              <a:rPr lang="en-US" sz="2200" dirty="0">
                <a:solidFill>
                  <a:schemeClr val="tx2">
                    <a:lumMod val="75000"/>
                  </a:schemeClr>
                </a:solidFill>
                <a:sym typeface="Wingdings" pitchFamily="2" charset="2"/>
              </a:rPr>
              <a:t> a S a</a:t>
            </a:r>
          </a:p>
          <a:p>
            <a:pPr defTabSz="820738"/>
            <a:r>
              <a:rPr lang="en-US" sz="2200" dirty="0">
                <a:solidFill>
                  <a:schemeClr val="tx2">
                    <a:lumMod val="75000"/>
                  </a:schemeClr>
                </a:solidFill>
                <a:sym typeface="Wingdings" pitchFamily="2" charset="2"/>
              </a:rPr>
              <a:t>S  T</a:t>
            </a:r>
          </a:p>
          <a:p>
            <a:pPr defTabSz="820738"/>
            <a:r>
              <a:rPr lang="en-US" sz="2200" dirty="0">
                <a:solidFill>
                  <a:schemeClr val="tx2">
                    <a:lumMod val="75000"/>
                  </a:schemeClr>
                </a:solidFill>
                <a:sym typeface="Wingdings" pitchFamily="2" charset="2"/>
              </a:rPr>
              <a:t>T  b T b</a:t>
            </a:r>
          </a:p>
          <a:p>
            <a:pPr defTabSz="820738"/>
            <a:r>
              <a:rPr lang="en-US" sz="2200" dirty="0">
                <a:solidFill>
                  <a:schemeClr val="tx2">
                    <a:lumMod val="75000"/>
                  </a:schemeClr>
                </a:solidFill>
                <a:sym typeface="Wingdings" pitchFamily="2" charset="2"/>
              </a:rPr>
              <a:t>T  </a:t>
            </a:r>
            <a:r>
              <a:rPr lang="en-US" sz="2500" dirty="0">
                <a:solidFill>
                  <a:schemeClr val="tx2">
                    <a:lumMod val="75000"/>
                  </a:schemeClr>
                </a:solidFill>
                <a:sym typeface="Symbol" pitchFamily="18" charset="2"/>
              </a:rPr>
              <a:t></a:t>
            </a:r>
          </a:p>
        </p:txBody>
      </p:sp>
      <p:sp>
        <p:nvSpPr>
          <p:cNvPr id="7" name="Rectangle 2"/>
          <p:cNvSpPr>
            <a:spLocks noGrp="1" noChangeArrowheads="1"/>
          </p:cNvSpPr>
          <p:nvPr>
            <p:ph type="title"/>
          </p:nvPr>
        </p:nvSpPr>
        <p:spPr>
          <a:xfrm>
            <a:off x="457200" y="274638"/>
            <a:ext cx="8229600" cy="1143000"/>
          </a:xfrm>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a:t>
            </a:r>
            <a:r>
              <a:rPr lang="tr-TR" sz="3200" dirty="0" smtClean="0"/>
              <a:t>Çözümleme -Ayrıştırma </a:t>
            </a:r>
            <a:r>
              <a:rPr lang="tr-TR" sz="3200" dirty="0"/>
              <a:t>Ağacı Oluşturma</a:t>
            </a:r>
            <a:endParaRPr lang="en-US" sz="3200" dirty="0"/>
          </a:p>
        </p:txBody>
      </p:sp>
      <p:sp>
        <p:nvSpPr>
          <p:cNvPr id="5" name="İçerik Yer Tutucusu 4"/>
          <p:cNvSpPr>
            <a:spLocks noGrp="1"/>
          </p:cNvSpPr>
          <p:nvPr>
            <p:ph sz="quarter" idx="1"/>
          </p:nvPr>
        </p:nvSpPr>
        <p:spPr>
          <a:xfrm>
            <a:off x="179512" y="1600200"/>
            <a:ext cx="8820472" cy="4495800"/>
          </a:xfrm>
        </p:spPr>
        <p:txBody>
          <a:bodyPr>
            <a:normAutofit/>
          </a:bodyPr>
          <a:lstStyle/>
          <a:p>
            <a:r>
              <a:rPr lang="tr-TR" dirty="0"/>
              <a:t>Bir karakter dizgi </a:t>
            </a:r>
            <a:r>
              <a:rPr lang="tr-TR" dirty="0" smtClean="0"/>
              <a:t>için </a:t>
            </a:r>
            <a:r>
              <a:rPr lang="tr-TR" dirty="0"/>
              <a:t>ayrıştırma ağacı oluşturulmasında, </a:t>
            </a:r>
            <a:r>
              <a:rPr lang="tr-TR" b="1" dirty="0"/>
              <a:t>yukarıdan aşağıya</a:t>
            </a:r>
            <a:r>
              <a:rPr lang="tr-TR" dirty="0"/>
              <a:t> veya </a:t>
            </a:r>
            <a:r>
              <a:rPr lang="tr-TR" b="1" dirty="0"/>
              <a:t>aşağıdan yukarıya</a:t>
            </a:r>
            <a:r>
              <a:rPr lang="tr-TR" dirty="0"/>
              <a:t> olmak üzere iki teknik uygulanabilir. </a:t>
            </a:r>
          </a:p>
        </p:txBody>
      </p:sp>
      <p:pic>
        <p:nvPicPr>
          <p:cNvPr id="81922" name="Picture 2"/>
          <p:cNvPicPr>
            <a:picLocks noChangeAspect="1" noChangeArrowheads="1"/>
          </p:cNvPicPr>
          <p:nvPr/>
        </p:nvPicPr>
        <p:blipFill>
          <a:blip r:embed="rId2">
            <a:clrChange>
              <a:clrFrom>
                <a:srgbClr val="FBF5E8"/>
              </a:clrFrom>
              <a:clrTo>
                <a:srgbClr val="FBF5E8">
                  <a:alpha val="0"/>
                </a:srgbClr>
              </a:clrTo>
            </a:clrChange>
            <a:extLst>
              <a:ext uri="{28A0092B-C50C-407E-A947-70E740481C1C}">
                <a14:useLocalDpi xmlns:a14="http://schemas.microsoft.com/office/drawing/2010/main" val="0"/>
              </a:ext>
            </a:extLst>
          </a:blip>
          <a:srcRect/>
          <a:stretch>
            <a:fillRect/>
          </a:stretch>
        </p:blipFill>
        <p:spPr bwMode="auto">
          <a:xfrm>
            <a:off x="3419872" y="3676671"/>
            <a:ext cx="1943100" cy="2752725"/>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extLst>
      <p:ext uri="{BB962C8B-B14F-4D97-AF65-F5344CB8AC3E}">
        <p14:creationId xmlns:p14="http://schemas.microsoft.com/office/powerpoint/2010/main" val="250635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a:xfrm>
            <a:off x="612648" y="1600200"/>
            <a:ext cx="8153400" cy="4853136"/>
          </a:xfrm>
        </p:spPr>
        <p:txBody>
          <a:bodyPr>
            <a:normAutofit fontScale="77500" lnSpcReduction="20000"/>
          </a:bodyPr>
          <a:lstStyle/>
          <a:p>
            <a:r>
              <a:rPr lang="tr-TR" b="1" dirty="0"/>
              <a:t>Yukarıdan </a:t>
            </a:r>
            <a:r>
              <a:rPr lang="tr-TR" b="1" dirty="0" smtClean="0"/>
              <a:t>Aşağıya</a:t>
            </a:r>
            <a:r>
              <a:rPr lang="en-US" sz="3200" dirty="0">
                <a:solidFill>
                  <a:schemeClr val="accent2"/>
                </a:solidFill>
              </a:rPr>
              <a:t> </a:t>
            </a:r>
            <a:r>
              <a:rPr lang="tr-TR" sz="3200" dirty="0" smtClean="0">
                <a:solidFill>
                  <a:schemeClr val="accent2"/>
                </a:solidFill>
              </a:rPr>
              <a:t>(Top </a:t>
            </a:r>
            <a:r>
              <a:rPr lang="tr-TR" sz="3200" dirty="0" err="1" smtClean="0">
                <a:solidFill>
                  <a:schemeClr val="accent2"/>
                </a:solidFill>
              </a:rPr>
              <a:t>Down</a:t>
            </a:r>
            <a:r>
              <a:rPr lang="tr-TR" sz="3200" dirty="0" smtClean="0">
                <a:solidFill>
                  <a:schemeClr val="accent2"/>
                </a:solidFill>
              </a:rPr>
              <a:t>)</a:t>
            </a:r>
            <a:r>
              <a:rPr lang="en-US" sz="3200" dirty="0" smtClean="0">
                <a:solidFill>
                  <a:schemeClr val="accent2"/>
                </a:solidFill>
              </a:rPr>
              <a:t> </a:t>
            </a:r>
            <a:r>
              <a:rPr lang="tr-TR" b="1" dirty="0" smtClean="0"/>
              <a:t>:</a:t>
            </a:r>
          </a:p>
          <a:p>
            <a:endParaRPr lang="tr-TR" dirty="0"/>
          </a:p>
          <a:p>
            <a:r>
              <a:rPr lang="tr-TR" dirty="0" smtClean="0"/>
              <a:t>Ayrıştırma ağacı kökten başlayarak oluşturulur.</a:t>
            </a:r>
          </a:p>
          <a:p>
            <a:endParaRPr lang="tr-TR" dirty="0" smtClean="0"/>
          </a:p>
          <a:p>
            <a:r>
              <a:rPr lang="tr-TR" dirty="0" smtClean="0"/>
              <a:t>Yukarıdan </a:t>
            </a:r>
            <a:r>
              <a:rPr lang="tr-TR" dirty="0"/>
              <a:t>aşağıya ayrıştırma ağacı oluşturma tekniğinde ilk adım, o karakter dizginin amaç sembolün </a:t>
            </a:r>
            <a:r>
              <a:rPr lang="tr-TR" i="1" dirty="0" err="1"/>
              <a:t>token'</a:t>
            </a:r>
            <a:r>
              <a:rPr lang="tr-TR" dirty="0" err="1"/>
              <a:t>larıyla</a:t>
            </a:r>
            <a:r>
              <a:rPr lang="tr-TR" dirty="0"/>
              <a:t> eşlenme olasılığı olan tanımlarından birisinin belirlenmesidir</a:t>
            </a:r>
            <a:r>
              <a:rPr lang="tr-TR" dirty="0" smtClean="0"/>
              <a:t>.</a:t>
            </a:r>
          </a:p>
          <a:p>
            <a:endParaRPr lang="tr-TR" dirty="0" smtClean="0"/>
          </a:p>
          <a:p>
            <a:r>
              <a:rPr lang="tr-TR" dirty="0" smtClean="0"/>
              <a:t>Bu </a:t>
            </a:r>
            <a:r>
              <a:rPr lang="tr-TR" dirty="0"/>
              <a:t>tanımlardan elde edilen terminal olmayanların tanımlarının belirlenmesiyle işleme devam edilir. İşlem bu şekilde, tanımlanmamış terminal olmayan kalmayıncaya kadar devam eder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extLst>
      <p:ext uri="{BB962C8B-B14F-4D97-AF65-F5344CB8AC3E}">
        <p14:creationId xmlns:p14="http://schemas.microsoft.com/office/powerpoint/2010/main" val="27150414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lnSpcReduction="10000"/>
          </a:bodyPr>
          <a:lstStyle/>
          <a:p>
            <a:r>
              <a:rPr lang="tr-TR" dirty="0"/>
              <a:t>Bazen türetme sürecinde ölü nokta olarak adlandırılan ve çözümleyicinin </a:t>
            </a:r>
            <a:r>
              <a:rPr lang="tr-TR" b="1" dirty="0"/>
              <a:t>geri izleme </a:t>
            </a:r>
            <a:r>
              <a:rPr lang="tr-TR" dirty="0"/>
              <a:t>(</a:t>
            </a:r>
            <a:r>
              <a:rPr lang="tr-TR" i="1" dirty="0" err="1"/>
              <a:t>backtracking</a:t>
            </a:r>
            <a:r>
              <a:rPr lang="tr-TR" dirty="0"/>
              <a:t>) yapmasını gerektiren bir noktaya gelinebilir. </a:t>
            </a:r>
          </a:p>
          <a:p>
            <a:endParaRPr lang="tr-TR" dirty="0" smtClean="0"/>
          </a:p>
          <a:p>
            <a:r>
              <a:rPr lang="tr-TR" dirty="0" smtClean="0"/>
              <a:t>Geri </a:t>
            </a:r>
            <a:r>
              <a:rPr lang="tr-TR" dirty="0"/>
              <a:t>izleme, en yakın tanımlamaya geri dönülerek, o noktada bulunan kullanılmamış tanımlardan birisinin türetme sürecinde kullanılması demektir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spTree>
    <p:extLst>
      <p:ext uri="{BB962C8B-B14F-4D97-AF65-F5344CB8AC3E}">
        <p14:creationId xmlns:p14="http://schemas.microsoft.com/office/powerpoint/2010/main" val="38903363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a:bodyPr>
          <a:lstStyle/>
          <a:p>
            <a:r>
              <a:rPr lang="tr-TR" sz="2400" b="1" dirty="0"/>
              <a:t>Aşağıdan </a:t>
            </a:r>
            <a:r>
              <a:rPr lang="tr-TR" sz="2400" b="1" dirty="0" smtClean="0"/>
              <a:t>Yukarıya</a:t>
            </a:r>
            <a:r>
              <a:rPr lang="tr-TR" sz="2400" dirty="0">
                <a:solidFill>
                  <a:schemeClr val="accent2"/>
                </a:solidFill>
              </a:rPr>
              <a:t> (</a:t>
            </a:r>
            <a:r>
              <a:rPr lang="en-US" sz="2400" dirty="0">
                <a:solidFill>
                  <a:schemeClr val="accent2"/>
                </a:solidFill>
              </a:rPr>
              <a:t>Bottom up</a:t>
            </a:r>
            <a:r>
              <a:rPr lang="tr-TR" sz="2400" dirty="0">
                <a:solidFill>
                  <a:schemeClr val="accent2"/>
                </a:solidFill>
              </a:rPr>
              <a:t>)</a:t>
            </a:r>
            <a:r>
              <a:rPr lang="en-US" sz="2400" dirty="0"/>
              <a:t> </a:t>
            </a:r>
            <a:r>
              <a:rPr lang="tr-TR" sz="2400" b="1" dirty="0" smtClean="0"/>
              <a:t>:</a:t>
            </a:r>
            <a:r>
              <a:rPr lang="tr-TR" sz="2400" dirty="0"/>
              <a:t> Aşağıdan yukarıya ayrıştırma ağacı oluşturma tekniğinde ise, işleme bir dizi </a:t>
            </a:r>
            <a:r>
              <a:rPr lang="tr-TR" sz="2400" dirty="0" err="1"/>
              <a:t>token</a:t>
            </a:r>
            <a:r>
              <a:rPr lang="tr-TR" sz="2400" dirty="0"/>
              <a:t> ile başlanır ve bunların olası terminal olmayanları belirlenerek, amaç sembole ulaşıncaya kadar işleme devam </a:t>
            </a:r>
            <a:r>
              <a:rPr lang="tr-TR" sz="2400" dirty="0" smtClean="0"/>
              <a:t>edilir.</a:t>
            </a:r>
            <a:endParaRPr lang="tr-TR" sz="2400" dirty="0"/>
          </a:p>
        </p:txBody>
      </p:sp>
      <p:pic>
        <p:nvPicPr>
          <p:cNvPr id="839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1131" y="3429000"/>
            <a:ext cx="5324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spTree>
    <p:extLst>
      <p:ext uri="{BB962C8B-B14F-4D97-AF65-F5344CB8AC3E}">
        <p14:creationId xmlns:p14="http://schemas.microsoft.com/office/powerpoint/2010/main" val="586966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Sözdizim Analizi</a:t>
            </a:r>
          </a:p>
        </p:txBody>
      </p:sp>
      <p:sp>
        <p:nvSpPr>
          <p:cNvPr id="5" name="Rectangle 3"/>
          <p:cNvSpPr>
            <a:spLocks noChangeArrowheads="1"/>
          </p:cNvSpPr>
          <p:nvPr/>
        </p:nvSpPr>
        <p:spPr bwMode="auto">
          <a:xfrm>
            <a:off x="3505200" y="1981200"/>
            <a:ext cx="1662113" cy="1277938"/>
          </a:xfrm>
          <a:prstGeom prst="rect">
            <a:avLst/>
          </a:prstGeom>
          <a:ln>
            <a:headEnd type="none" w="sm" len="sm"/>
            <a:tailEnd type="none" w="sm" len="sm"/>
          </a:ln>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none" lIns="82058" tIns="41029" rIns="82058" bIns="41029" anchor="ctr"/>
          <a:lstStyle/>
          <a:p>
            <a:pPr algn="ctr" defTabSz="820738">
              <a:defRPr/>
            </a:pPr>
            <a:r>
              <a:rPr lang="tr-TR" sz="2200"/>
              <a:t>Ayrıştırıcı</a:t>
            </a:r>
            <a:endParaRPr lang="en-US" sz="2200"/>
          </a:p>
        </p:txBody>
      </p:sp>
      <p:grpSp>
        <p:nvGrpSpPr>
          <p:cNvPr id="2" name="Group 14"/>
          <p:cNvGrpSpPr>
            <a:grpSpLocks/>
          </p:cNvGrpSpPr>
          <p:nvPr/>
        </p:nvGrpSpPr>
        <p:grpSpPr bwMode="auto">
          <a:xfrm>
            <a:off x="1524000" y="2057400"/>
            <a:ext cx="1981200" cy="420688"/>
            <a:chOff x="847" y="1149"/>
            <a:chExt cx="1248" cy="265"/>
          </a:xfrm>
        </p:grpSpPr>
        <p:sp>
          <p:nvSpPr>
            <p:cNvPr id="7" name="Line 4"/>
            <p:cNvSpPr>
              <a:spLocks noChangeShapeType="1"/>
            </p:cNvSpPr>
            <p:nvPr/>
          </p:nvSpPr>
          <p:spPr bwMode="auto">
            <a:xfrm>
              <a:off x="1658" y="1271"/>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8" name="Text Box 5"/>
            <p:cNvSpPr txBox="1">
              <a:spLocks noChangeArrowheads="1"/>
            </p:cNvSpPr>
            <p:nvPr/>
          </p:nvSpPr>
          <p:spPr bwMode="auto">
            <a:xfrm>
              <a:off x="847" y="1149"/>
              <a:ext cx="787"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CFG (G)</a:t>
              </a:r>
              <a:endParaRPr lang="en-US" sz="2200"/>
            </a:p>
          </p:txBody>
        </p:sp>
      </p:grpSp>
      <p:grpSp>
        <p:nvGrpSpPr>
          <p:cNvPr id="3" name="Group 15"/>
          <p:cNvGrpSpPr>
            <a:grpSpLocks/>
          </p:cNvGrpSpPr>
          <p:nvPr/>
        </p:nvGrpSpPr>
        <p:grpSpPr bwMode="auto">
          <a:xfrm>
            <a:off x="762000" y="2819400"/>
            <a:ext cx="2743200" cy="420688"/>
            <a:chOff x="367" y="1629"/>
            <a:chExt cx="1728" cy="265"/>
          </a:xfrm>
        </p:grpSpPr>
        <p:sp>
          <p:nvSpPr>
            <p:cNvPr id="10" name="Line 6"/>
            <p:cNvSpPr>
              <a:spLocks noChangeShapeType="1"/>
            </p:cNvSpPr>
            <p:nvPr/>
          </p:nvSpPr>
          <p:spPr bwMode="auto">
            <a:xfrm>
              <a:off x="1658" y="1779"/>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1" name="Text Box 7"/>
            <p:cNvSpPr txBox="1">
              <a:spLocks noChangeArrowheads="1"/>
            </p:cNvSpPr>
            <p:nvPr/>
          </p:nvSpPr>
          <p:spPr bwMode="auto">
            <a:xfrm>
              <a:off x="367" y="1629"/>
              <a:ext cx="128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6" name="Group 16"/>
          <p:cNvGrpSpPr>
            <a:grpSpLocks/>
          </p:cNvGrpSpPr>
          <p:nvPr/>
        </p:nvGrpSpPr>
        <p:grpSpPr bwMode="auto">
          <a:xfrm>
            <a:off x="5167313" y="2286000"/>
            <a:ext cx="3471862" cy="760413"/>
            <a:chOff x="3142" y="1293"/>
            <a:chExt cx="2187" cy="479"/>
          </a:xfrm>
        </p:grpSpPr>
        <p:sp>
          <p:nvSpPr>
            <p:cNvPr id="13" name="Line 8"/>
            <p:cNvSpPr>
              <a:spLocks noChangeShapeType="1"/>
            </p:cNvSpPr>
            <p:nvPr/>
          </p:nvSpPr>
          <p:spPr bwMode="auto">
            <a:xfrm>
              <a:off x="3142" y="1525"/>
              <a:ext cx="436"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4" name="Text Box 9"/>
            <p:cNvSpPr txBox="1">
              <a:spLocks noChangeArrowheads="1"/>
            </p:cNvSpPr>
            <p:nvPr/>
          </p:nvSpPr>
          <p:spPr bwMode="auto">
            <a:xfrm>
              <a:off x="3583" y="1293"/>
              <a:ext cx="1746" cy="479"/>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9" name="Group 17"/>
          <p:cNvGrpSpPr>
            <a:grpSpLocks/>
          </p:cNvGrpSpPr>
          <p:nvPr/>
        </p:nvGrpSpPr>
        <p:grpSpPr bwMode="auto">
          <a:xfrm>
            <a:off x="4267200" y="3259138"/>
            <a:ext cx="3052763" cy="438150"/>
            <a:chOff x="2575" y="1906"/>
            <a:chExt cx="1923" cy="276"/>
          </a:xfrm>
        </p:grpSpPr>
        <p:sp>
          <p:nvSpPr>
            <p:cNvPr id="16" name="Line 10"/>
            <p:cNvSpPr>
              <a:spLocks noChangeShapeType="1"/>
            </p:cNvSpPr>
            <p:nvPr/>
          </p:nvSpPr>
          <p:spPr bwMode="auto">
            <a:xfrm>
              <a:off x="2575" y="1906"/>
              <a:ext cx="0" cy="127"/>
            </a:xfrm>
            <a:prstGeom prst="line">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7" name="Line 11"/>
            <p:cNvSpPr>
              <a:spLocks noChangeShapeType="1"/>
            </p:cNvSpPr>
            <p:nvPr/>
          </p:nvSpPr>
          <p:spPr bwMode="auto">
            <a:xfrm>
              <a:off x="2575" y="2033"/>
              <a:ext cx="654"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8" name="Text Box 12"/>
            <p:cNvSpPr txBox="1">
              <a:spLocks noChangeArrowheads="1"/>
            </p:cNvSpPr>
            <p:nvPr/>
          </p:nvSpPr>
          <p:spPr bwMode="auto">
            <a:xfrm>
              <a:off x="3247" y="1917"/>
              <a:ext cx="125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Hata mesajları</a:t>
              </a:r>
              <a:endParaRPr lang="en-US" sz="2200"/>
            </a:p>
          </p:txBody>
        </p:sp>
      </p:grpSp>
      <p:sp>
        <p:nvSpPr>
          <p:cNvPr id="19" name="Rectangle 18"/>
          <p:cNvSpPr>
            <a:spLocks noChangeArrowheads="1"/>
          </p:cNvSpPr>
          <p:nvPr/>
        </p:nvSpPr>
        <p:spPr bwMode="auto">
          <a:xfrm>
            <a:off x="914400" y="4572000"/>
            <a:ext cx="2743200" cy="923925"/>
          </a:xfrm>
          <a:prstGeom prst="rect">
            <a:avLst/>
          </a:prstGeom>
          <a:noFill/>
          <a:ln w="9525">
            <a:solidFill>
              <a:schemeClr val="tx1"/>
            </a:solidFill>
            <a:miter lim="800000"/>
            <a:headEnd/>
            <a:tailEnd/>
          </a:ln>
        </p:spPr>
        <p:txBody>
          <a:bodyPr>
            <a:spAutoFit/>
          </a:bodyPr>
          <a:lstStyle/>
          <a:p>
            <a:pPr algn="just">
              <a:lnSpc>
                <a:spcPct val="90000"/>
              </a:lnSpc>
              <a:buFont typeface="Wingdings" pitchFamily="2" charset="2"/>
              <a:buNone/>
            </a:pPr>
            <a:r>
              <a:rPr lang="en-US" sz="2000">
                <a:latin typeface="Symbol" pitchFamily="18" charset="2"/>
                <a:sym typeface="Wingdings" pitchFamily="2" charset="2"/>
              </a:rPr>
              <a:t>S</a:t>
            </a:r>
            <a:r>
              <a:rPr lang="en-US" sz="2000">
                <a:sym typeface="Wingdings" pitchFamily="2" charset="2"/>
              </a:rPr>
              <a:t> = {a,b} </a:t>
            </a:r>
            <a:endParaRPr lang="tr-TR" sz="2000">
              <a:sym typeface="Wingdings" pitchFamily="2" charset="2"/>
            </a:endParaRPr>
          </a:p>
          <a:p>
            <a:pPr algn="just">
              <a:lnSpc>
                <a:spcPct val="90000"/>
              </a:lnSpc>
              <a:buFont typeface="Wingdings" pitchFamily="2" charset="2"/>
              <a:buNone/>
            </a:pPr>
            <a:r>
              <a:rPr lang="en-US" sz="2000">
                <a:latin typeface="Symbol" pitchFamily="18" charset="2"/>
                <a:sym typeface="Wingdings" pitchFamily="2" charset="2"/>
              </a:rPr>
              <a:t>N</a:t>
            </a:r>
            <a:r>
              <a:rPr lang="en-US" sz="2000">
                <a:sym typeface="Wingdings" pitchFamily="2" charset="2"/>
              </a:rPr>
              <a:t> = {S} </a:t>
            </a:r>
            <a:endParaRPr lang="tr-TR" sz="2000">
              <a:sym typeface="Wingdings" pitchFamily="2" charset="2"/>
            </a:endParaRPr>
          </a:p>
          <a:p>
            <a:pPr algn="just">
              <a:lnSpc>
                <a:spcPct val="90000"/>
              </a:lnSpc>
              <a:buFont typeface="Wingdings" pitchFamily="2" charset="2"/>
              <a:buNone/>
            </a:pPr>
            <a:r>
              <a:rPr lang="en-US" sz="2000">
                <a:sym typeface="Wingdings" pitchFamily="2" charset="2"/>
              </a:rPr>
              <a:t>R = {S  aSb, S  </a:t>
            </a:r>
            <a:r>
              <a:rPr lang="en-US" sz="2000">
                <a:sym typeface="Symbol" pitchFamily="18" charset="2"/>
              </a:rPr>
              <a:t></a:t>
            </a:r>
            <a:r>
              <a:rPr lang="en-US" sz="2000">
                <a:sym typeface="Wingdings" pitchFamily="2" charset="2"/>
              </a:rPr>
              <a:t>}</a:t>
            </a:r>
            <a:endParaRPr lang="en-US" sz="2000"/>
          </a:p>
        </p:txBody>
      </p:sp>
      <p:sp>
        <p:nvSpPr>
          <p:cNvPr id="20" name="TextBox 37"/>
          <p:cNvSpPr txBox="1">
            <a:spLocks noChangeArrowheads="1"/>
          </p:cNvSpPr>
          <p:nvPr/>
        </p:nvSpPr>
        <p:spPr bwMode="auto">
          <a:xfrm>
            <a:off x="1905000" y="4191000"/>
            <a:ext cx="671513" cy="369888"/>
          </a:xfrm>
          <a:prstGeom prst="rect">
            <a:avLst/>
          </a:prstGeom>
          <a:noFill/>
          <a:ln w="9525">
            <a:noFill/>
            <a:miter lim="800000"/>
            <a:headEnd/>
            <a:tailEnd/>
          </a:ln>
        </p:spPr>
        <p:txBody>
          <a:bodyPr wrap="none">
            <a:spAutoFit/>
          </a:bodyPr>
          <a:lstStyle/>
          <a:p>
            <a:r>
              <a:rPr lang="tr-TR"/>
              <a:t>CFG</a:t>
            </a:r>
          </a:p>
        </p:txBody>
      </p:sp>
      <p:sp>
        <p:nvSpPr>
          <p:cNvPr id="21" name="Rectangle 38"/>
          <p:cNvSpPr/>
          <p:nvPr/>
        </p:nvSpPr>
        <p:spPr>
          <a:xfrm>
            <a:off x="4038600" y="4572000"/>
            <a:ext cx="4572000" cy="1384300"/>
          </a:xfrm>
          <a:prstGeom prst="rect">
            <a:avLst/>
          </a:prstGeom>
          <a:ln>
            <a:solidFill>
              <a:schemeClr val="tx1"/>
            </a:solidFill>
          </a:ln>
        </p:spPr>
        <p:txBody>
          <a:bodyPr>
            <a:spAutoFit/>
          </a:bodyPr>
          <a:lstStyle/>
          <a:p>
            <a:pPr marL="274320" indent="-274320" fontAlgn="auto">
              <a:spcAft>
                <a:spcPts val="0"/>
              </a:spcAft>
              <a:buClr>
                <a:schemeClr val="accent3"/>
              </a:buClr>
              <a:defRPr/>
            </a:pPr>
            <a:r>
              <a:rPr lang="tr-TR" sz="1400" dirty="0"/>
              <a:t>select_command ::= </a:t>
            </a:r>
            <a:r>
              <a:rPr lang="tr-TR" sz="1400" b="1" dirty="0"/>
              <a:t>"select"</a:t>
            </a:r>
            <a:r>
              <a:rPr lang="tr-TR" sz="1400" dirty="0"/>
              <a:t> [ </a:t>
            </a:r>
            <a:r>
              <a:rPr lang="tr-TR" sz="1400" b="1" dirty="0"/>
              <a:t>"all"</a:t>
            </a:r>
            <a:r>
              <a:rPr lang="tr-TR" sz="1400" dirty="0"/>
              <a:t> | </a:t>
            </a:r>
            <a:r>
              <a:rPr lang="tr-TR" sz="1400" b="1" dirty="0"/>
              <a:t>"distinct"</a:t>
            </a:r>
            <a:r>
              <a:rPr lang="tr-TR" sz="1400" dirty="0"/>
              <a:t> ] ( </a:t>
            </a:r>
            <a:r>
              <a:rPr lang="tr-TR" sz="1400" b="1" dirty="0"/>
              <a:t>"*"</a:t>
            </a:r>
            <a:r>
              <a:rPr lang="tr-TR" sz="1400" dirty="0"/>
              <a:t> | (displayed_column { </a:t>
            </a:r>
            <a:r>
              <a:rPr lang="tr-TR" sz="1400" b="1" dirty="0"/>
              <a:t>","</a:t>
            </a:r>
            <a:r>
              <a:rPr lang="tr-TR" sz="1400" dirty="0"/>
              <a:t> displayed_column } ) ) </a:t>
            </a:r>
            <a:r>
              <a:rPr lang="tr-TR" sz="1400" b="1" dirty="0"/>
              <a:t>"from"</a:t>
            </a:r>
            <a:r>
              <a:rPr lang="tr-TR" sz="1400" dirty="0"/>
              <a:t> ( selected_table { </a:t>
            </a:r>
            <a:r>
              <a:rPr lang="tr-TR" sz="1400" b="1" dirty="0"/>
              <a:t>","</a:t>
            </a:r>
            <a:r>
              <a:rPr lang="tr-TR" sz="1400" dirty="0"/>
              <a:t> selected_table } ) [ </a:t>
            </a:r>
            <a:r>
              <a:rPr lang="tr-TR" sz="1400" b="1" dirty="0"/>
              <a:t>“where"</a:t>
            </a:r>
            <a:r>
              <a:rPr lang="tr-TR" sz="1400" dirty="0"/>
              <a:t> condition ] { connect_clause } { group_clause } { set_clause } { order_clause } {update_clause } </a:t>
            </a:r>
          </a:p>
        </p:txBody>
      </p:sp>
      <p:sp>
        <p:nvSpPr>
          <p:cNvPr id="22" name="TextBox 39"/>
          <p:cNvSpPr txBox="1">
            <a:spLocks noChangeArrowheads="1"/>
          </p:cNvSpPr>
          <p:nvPr/>
        </p:nvSpPr>
        <p:spPr bwMode="auto">
          <a:xfrm>
            <a:off x="4953000" y="4191000"/>
            <a:ext cx="2787650" cy="369888"/>
          </a:xfrm>
          <a:prstGeom prst="rect">
            <a:avLst/>
          </a:prstGeom>
          <a:noFill/>
          <a:ln w="9525">
            <a:noFill/>
            <a:miter lim="800000"/>
            <a:headEnd/>
            <a:tailEnd/>
          </a:ln>
        </p:spPr>
        <p:txBody>
          <a:bodyPr wrap="none">
            <a:spAutoFit/>
          </a:bodyPr>
          <a:lstStyle/>
          <a:p>
            <a:r>
              <a:rPr lang="tr-TR"/>
              <a:t>BNF (Backus-Naur Form)</a:t>
            </a:r>
          </a:p>
        </p:txBody>
      </p:sp>
      <p:cxnSp>
        <p:nvCxnSpPr>
          <p:cNvPr id="23" name="Straight Arrow Connector 41"/>
          <p:cNvCxnSpPr>
            <a:stCxn id="20" idx="3"/>
            <a:endCxn id="22" idx="1"/>
          </p:cNvCxnSpPr>
          <p:nvPr/>
        </p:nvCxnSpPr>
        <p:spPr>
          <a:xfrm>
            <a:off x="2576513" y="4375150"/>
            <a:ext cx="23764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Ayrıştırma</a:t>
            </a:r>
          </a:p>
        </p:txBody>
      </p:sp>
      <p:sp>
        <p:nvSpPr>
          <p:cNvPr id="5" name="Rectangle 1"/>
          <p:cNvSpPr>
            <a:spLocks noChangeArrowheads="1"/>
          </p:cNvSpPr>
          <p:nvPr/>
        </p:nvSpPr>
        <p:spPr bwMode="auto">
          <a:xfrm>
            <a:off x="5105400" y="1706563"/>
            <a:ext cx="3624263" cy="1570037"/>
          </a:xfrm>
          <a:prstGeom prst="rect">
            <a:avLst/>
          </a:prstGeom>
          <a:noFill/>
          <a:ln w="9525">
            <a:solidFill>
              <a:schemeClr val="tx1"/>
            </a:solidFill>
            <a:miter lim="800000"/>
            <a:headEnd/>
            <a:tailEnd/>
          </a:ln>
          <a:effectLst/>
        </p:spPr>
        <p:txBody>
          <a:bodyPr wrap="none" anchor="ctr">
            <a:spAutoFit/>
          </a:bodyPr>
          <a:lstStyle/>
          <a:p>
            <a:pPr eaLnBrk="0" hangingPunct="0">
              <a:defRPr/>
            </a:pPr>
            <a:r>
              <a:rPr lang="en-US" sz="1600" b="1" dirty="0">
                <a:latin typeface="+mj-lt"/>
              </a:rPr>
              <a:t>Expression →</a:t>
            </a:r>
            <a:r>
              <a:rPr lang="tr-TR" sz="1600" b="1" dirty="0">
                <a:latin typeface="+mj-lt"/>
              </a:rPr>
              <a:t> 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Expression →</a:t>
            </a:r>
            <a:r>
              <a:rPr lang="tr-TR" sz="1600" b="1" dirty="0">
                <a:latin typeface="+mj-lt"/>
              </a:rPr>
              <a:t> n</a:t>
            </a:r>
            <a:r>
              <a:rPr lang="en-US" sz="1600" b="1" dirty="0">
                <a:latin typeface="+mj-lt"/>
              </a:rPr>
              <a:t>umber</a:t>
            </a:r>
            <a:endParaRPr lang="tr-TR" sz="1600" b="1" dirty="0">
              <a:latin typeface="+mj-lt"/>
            </a:endParaRPr>
          </a:p>
          <a:p>
            <a:pPr eaLnBrk="0" hangingPunct="0">
              <a:defRPr/>
            </a:pPr>
            <a:r>
              <a:rPr lang="en-US" sz="1600" b="1" dirty="0">
                <a:latin typeface="+mj-lt"/>
              </a:rPr>
              <a:t>Expression → Expression "+" Expression</a:t>
            </a:r>
            <a:endParaRPr lang="tr-TR" sz="1600" b="1" dirty="0">
              <a:latin typeface="+mj-lt"/>
            </a:endParaRPr>
          </a:p>
          <a:p>
            <a:pPr eaLnBrk="0" hangingPunct="0">
              <a:defRPr/>
            </a:pPr>
            <a:r>
              <a:rPr lang="en-US" sz="1600" b="1" dirty="0">
                <a:latin typeface="+mj-lt"/>
              </a:rPr>
              <a:t>Expression → Expression "*" Expression </a:t>
            </a:r>
            <a:endParaRPr lang="tr-TR" sz="1600" b="1" dirty="0">
              <a:latin typeface="+mj-lt"/>
            </a:endParaRPr>
          </a:p>
          <a:p>
            <a:pPr eaLnBrk="0" hangingPunct="0">
              <a:defRPr/>
            </a:pPr>
            <a:r>
              <a:rPr lang="en-US" sz="1600" b="1" dirty="0">
                <a:latin typeface="+mj-lt"/>
              </a:rPr>
              <a:t>Expression</a:t>
            </a:r>
            <a:r>
              <a:rPr lang="en-US" sz="1400" b="1" dirty="0">
                <a:latin typeface="+mj-lt"/>
              </a:rPr>
              <a:t> </a:t>
            </a:r>
            <a:r>
              <a:rPr lang="en-US" sz="1600" b="1" dirty="0">
                <a:latin typeface="+mj-lt"/>
              </a:rPr>
              <a:t>→ "(" Expression ")“</a:t>
            </a:r>
            <a:endParaRPr lang="tr-TR" sz="1600" b="1" dirty="0">
              <a:latin typeface="+mj-lt"/>
            </a:endParaRPr>
          </a:p>
          <a:p>
            <a:pPr eaLnBrk="0" hangingPunct="0">
              <a:defRPr/>
            </a:pPr>
            <a:r>
              <a:rPr lang="tr-TR" sz="1600" b="1" dirty="0">
                <a:latin typeface="+mj-lt"/>
              </a:rPr>
              <a:t>Statement  </a:t>
            </a:r>
            <a:r>
              <a:rPr lang="en-US" sz="1600" b="1" dirty="0">
                <a:latin typeface="+mj-lt"/>
              </a:rPr>
              <a:t>→ </a:t>
            </a:r>
            <a:r>
              <a:rPr lang="tr-TR" sz="1600" b="1" dirty="0">
                <a:latin typeface="+mj-lt"/>
              </a:rPr>
              <a:t>identifier "=" Expression</a:t>
            </a:r>
            <a:endParaRPr lang="en-US" sz="3200" b="1" dirty="0">
              <a:latin typeface="+mj-lt"/>
            </a:endParaRPr>
          </a:p>
        </p:txBody>
      </p:sp>
      <p:sp>
        <p:nvSpPr>
          <p:cNvPr id="6" name="TextBox 5"/>
          <p:cNvSpPr txBox="1">
            <a:spLocks noChangeArrowheads="1"/>
          </p:cNvSpPr>
          <p:nvPr/>
        </p:nvSpPr>
        <p:spPr bwMode="auto">
          <a:xfrm>
            <a:off x="1600200" y="2209800"/>
            <a:ext cx="11969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statement</a:t>
            </a:r>
          </a:p>
        </p:txBody>
      </p:sp>
      <p:sp>
        <p:nvSpPr>
          <p:cNvPr id="7" name="TextBox 6"/>
          <p:cNvSpPr txBox="1">
            <a:spLocks noChangeArrowheads="1"/>
          </p:cNvSpPr>
          <p:nvPr/>
        </p:nvSpPr>
        <p:spPr bwMode="auto">
          <a:xfrm>
            <a:off x="5100638" y="38100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8" name="TextBox 7"/>
          <p:cNvSpPr txBox="1">
            <a:spLocks noChangeArrowheads="1"/>
          </p:cNvSpPr>
          <p:nvPr/>
        </p:nvSpPr>
        <p:spPr bwMode="auto">
          <a:xfrm>
            <a:off x="533400"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9" name="TextBox 8"/>
          <p:cNvSpPr txBox="1">
            <a:spLocks noChangeArrowheads="1"/>
          </p:cNvSpPr>
          <p:nvPr/>
        </p:nvSpPr>
        <p:spPr bwMode="auto">
          <a:xfrm>
            <a:off x="2555875"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0" name="TextBox 9"/>
          <p:cNvSpPr txBox="1">
            <a:spLocks noChangeArrowheads="1"/>
          </p:cNvSpPr>
          <p:nvPr/>
        </p:nvSpPr>
        <p:spPr bwMode="auto">
          <a:xfrm>
            <a:off x="4310063"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1" name="TextBox 10"/>
          <p:cNvSpPr txBox="1">
            <a:spLocks noChangeArrowheads="1"/>
          </p:cNvSpPr>
          <p:nvPr/>
        </p:nvSpPr>
        <p:spPr bwMode="auto">
          <a:xfrm>
            <a:off x="6257925" y="5562600"/>
            <a:ext cx="966788"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number</a:t>
            </a:r>
          </a:p>
        </p:txBody>
      </p:sp>
      <p:sp>
        <p:nvSpPr>
          <p:cNvPr id="12" name="TextBox 11"/>
          <p:cNvSpPr txBox="1">
            <a:spLocks noChangeArrowheads="1"/>
          </p:cNvSpPr>
          <p:nvPr/>
        </p:nvSpPr>
        <p:spPr bwMode="auto">
          <a:xfrm>
            <a:off x="4186238" y="48006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3" name="TextBox 12"/>
          <p:cNvSpPr txBox="1">
            <a:spLocks noChangeArrowheads="1"/>
          </p:cNvSpPr>
          <p:nvPr/>
        </p:nvSpPr>
        <p:spPr bwMode="auto">
          <a:xfrm>
            <a:off x="60912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4" name="TextBox 13"/>
          <p:cNvSpPr txBox="1">
            <a:spLocks noChangeArrowheads="1"/>
          </p:cNvSpPr>
          <p:nvPr/>
        </p:nvSpPr>
        <p:spPr bwMode="auto">
          <a:xfrm>
            <a:off x="3276600" y="2982913"/>
            <a:ext cx="1300163"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5" name="TextBox 14"/>
          <p:cNvSpPr txBox="1">
            <a:spLocks noChangeArrowheads="1"/>
          </p:cNvSpPr>
          <p:nvPr/>
        </p:nvSpPr>
        <p:spPr bwMode="auto">
          <a:xfrm>
            <a:off x="24336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cxnSp>
        <p:nvCxnSpPr>
          <p:cNvPr id="16" name="Curved Connector 16"/>
          <p:cNvCxnSpPr>
            <a:stCxn id="14" idx="2"/>
            <a:endCxn id="15" idx="0"/>
          </p:cNvCxnSpPr>
          <p:nvPr/>
        </p:nvCxnSpPr>
        <p:spPr>
          <a:xfrm rot="5400000">
            <a:off x="2775743" y="3659982"/>
            <a:ext cx="1458913" cy="8445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15" idx="2"/>
            <a:endCxn id="9" idx="0"/>
          </p:cNvCxnSpPr>
          <p:nvPr/>
        </p:nvCxnSpPr>
        <p:spPr>
          <a:xfrm rot="16200000" flipH="1">
            <a:off x="28932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20"/>
          <p:cNvCxnSpPr>
            <a:stCxn id="14" idx="2"/>
            <a:endCxn id="7" idx="0"/>
          </p:cNvCxnSpPr>
          <p:nvPr/>
        </p:nvCxnSpPr>
        <p:spPr>
          <a:xfrm rot="16200000" flipH="1">
            <a:off x="4610100" y="2670175"/>
            <a:ext cx="457200" cy="18224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23"/>
          <p:cNvCxnSpPr>
            <a:stCxn id="7" idx="2"/>
            <a:endCxn id="12" idx="0"/>
          </p:cNvCxnSpPr>
          <p:nvPr/>
        </p:nvCxnSpPr>
        <p:spPr>
          <a:xfrm rot="5400000">
            <a:off x="4982369" y="4033044"/>
            <a:ext cx="620712"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25"/>
          <p:cNvCxnSpPr>
            <a:stCxn id="7" idx="2"/>
            <a:endCxn id="13" idx="0"/>
          </p:cNvCxnSpPr>
          <p:nvPr/>
        </p:nvCxnSpPr>
        <p:spPr>
          <a:xfrm rot="16200000" flipH="1">
            <a:off x="5929312" y="4000501"/>
            <a:ext cx="631825" cy="990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7"/>
          <p:cNvCxnSpPr>
            <a:stCxn id="12" idx="2"/>
            <a:endCxn id="10" idx="0"/>
          </p:cNvCxnSpPr>
          <p:nvPr/>
        </p:nvCxnSpPr>
        <p:spPr>
          <a:xfrm rot="16200000" flipH="1">
            <a:off x="4641057" y="5364956"/>
            <a:ext cx="3921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9"/>
          <p:cNvCxnSpPr>
            <a:stCxn id="13" idx="2"/>
            <a:endCxn id="11" idx="0"/>
          </p:cNvCxnSpPr>
          <p:nvPr/>
        </p:nvCxnSpPr>
        <p:spPr>
          <a:xfrm rot="16200000" flipH="1">
            <a:off x="65508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31"/>
          <p:cNvCxnSpPr>
            <a:stCxn id="6" idx="2"/>
            <a:endCxn id="14" idx="0"/>
          </p:cNvCxnSpPr>
          <p:nvPr/>
        </p:nvCxnSpPr>
        <p:spPr>
          <a:xfrm rot="16200000" flipH="1">
            <a:off x="2861469" y="1916907"/>
            <a:ext cx="403225" cy="17287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33"/>
          <p:cNvCxnSpPr>
            <a:stCxn id="6" idx="2"/>
            <a:endCxn id="8" idx="0"/>
          </p:cNvCxnSpPr>
          <p:nvPr/>
        </p:nvCxnSpPr>
        <p:spPr>
          <a:xfrm rot="5400000">
            <a:off x="138907" y="3502819"/>
            <a:ext cx="2982912" cy="11366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4"/>
          <p:cNvSpPr/>
          <p:nvPr/>
        </p:nvSpPr>
        <p:spPr>
          <a:xfrm>
            <a:off x="60960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sonuc</a:t>
            </a:r>
          </a:p>
        </p:txBody>
      </p:sp>
      <p:sp>
        <p:nvSpPr>
          <p:cNvPr id="26" name="Rectangle 35"/>
          <p:cNvSpPr/>
          <p:nvPr/>
        </p:nvSpPr>
        <p:spPr>
          <a:xfrm>
            <a:off x="182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7" name="Rectangle 36"/>
          <p:cNvSpPr/>
          <p:nvPr/>
        </p:nvSpPr>
        <p:spPr>
          <a:xfrm>
            <a:off x="26352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a:t>
            </a:r>
          </a:p>
        </p:txBody>
      </p:sp>
      <p:sp>
        <p:nvSpPr>
          <p:cNvPr id="28" name="Rectangle 37"/>
          <p:cNvSpPr/>
          <p:nvPr/>
        </p:nvSpPr>
        <p:spPr>
          <a:xfrm>
            <a:off x="3733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9" name="Rectangle 38"/>
          <p:cNvSpPr/>
          <p:nvPr/>
        </p:nvSpPr>
        <p:spPr>
          <a:xfrm>
            <a:off x="4387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b</a:t>
            </a:r>
          </a:p>
        </p:txBody>
      </p:sp>
      <p:sp>
        <p:nvSpPr>
          <p:cNvPr id="30" name="Rectangle 39"/>
          <p:cNvSpPr/>
          <p:nvPr/>
        </p:nvSpPr>
        <p:spPr>
          <a:xfrm>
            <a:off x="563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31" name="Rectangle 40"/>
          <p:cNvSpPr/>
          <p:nvPr/>
        </p:nvSpPr>
        <p:spPr>
          <a:xfrm>
            <a:off x="6292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10</a:t>
            </a:r>
          </a:p>
        </p:txBody>
      </p:sp>
      <p:cxnSp>
        <p:nvCxnSpPr>
          <p:cNvPr id="32" name="Curved Connector 42"/>
          <p:cNvCxnSpPr>
            <a:stCxn id="6" idx="2"/>
            <a:endCxn id="26" idx="0"/>
          </p:cNvCxnSpPr>
          <p:nvPr/>
        </p:nvCxnSpPr>
        <p:spPr>
          <a:xfrm rot="5400000">
            <a:off x="369888" y="4267200"/>
            <a:ext cx="3516312" cy="1412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44"/>
          <p:cNvCxnSpPr>
            <a:stCxn id="14" idx="2"/>
            <a:endCxn id="28" idx="0"/>
          </p:cNvCxnSpPr>
          <p:nvPr/>
        </p:nvCxnSpPr>
        <p:spPr>
          <a:xfrm rot="16200000" flipH="1">
            <a:off x="2573338" y="4706937"/>
            <a:ext cx="2743200" cy="349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46"/>
          <p:cNvCxnSpPr>
            <a:stCxn id="7" idx="2"/>
            <a:endCxn id="30" idx="0"/>
          </p:cNvCxnSpPr>
          <p:nvPr/>
        </p:nvCxnSpPr>
        <p:spPr>
          <a:xfrm rot="16200000" flipH="1">
            <a:off x="4850607" y="5079206"/>
            <a:ext cx="1916112" cy="11747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stCxn id="8" idx="2"/>
            <a:endCxn id="25" idx="0"/>
          </p:cNvCxnSpPr>
          <p:nvPr/>
        </p:nvCxnSpPr>
        <p:spPr>
          <a:xfrm rot="16200000" flipH="1">
            <a:off x="982663" y="6011863"/>
            <a:ext cx="163512"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stCxn id="9" idx="2"/>
            <a:endCxn id="27" idx="0"/>
          </p:cNvCxnSpPr>
          <p:nvPr/>
        </p:nvCxnSpPr>
        <p:spPr>
          <a:xfrm rot="16200000" flipH="1">
            <a:off x="30067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stCxn id="10" idx="2"/>
            <a:endCxn id="29" idx="0"/>
          </p:cNvCxnSpPr>
          <p:nvPr/>
        </p:nvCxnSpPr>
        <p:spPr>
          <a:xfrm rot="16200000" flipH="1">
            <a:off x="4760119" y="6011069"/>
            <a:ext cx="163512"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stCxn id="11" idx="2"/>
            <a:endCxn id="31" idx="0"/>
          </p:cNvCxnSpPr>
          <p:nvPr/>
        </p:nvCxnSpPr>
        <p:spPr>
          <a:xfrm rot="16200000" flipH="1">
            <a:off x="66643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err="1" smtClean="0"/>
              <a:t>Sözdizim</a:t>
            </a:r>
            <a:r>
              <a:rPr lang="tr-TR" sz="3200" dirty="0" smtClean="0"/>
              <a:t> Analiz- Tanıma-</a:t>
            </a:r>
            <a:r>
              <a:rPr lang="en-US" sz="3200" dirty="0" smtClean="0">
                <a:solidFill>
                  <a:schemeClr val="accent2"/>
                </a:solidFill>
              </a:rPr>
              <a:t> Bottom </a:t>
            </a:r>
            <a:r>
              <a:rPr lang="tr-TR" sz="3200" dirty="0" smtClean="0">
                <a:solidFill>
                  <a:schemeClr val="accent2"/>
                </a:solidFill>
              </a:rPr>
              <a:t>U</a:t>
            </a:r>
            <a:r>
              <a:rPr lang="en-US" sz="3200" dirty="0" smtClean="0">
                <a:solidFill>
                  <a:schemeClr val="accent2"/>
                </a:solidFill>
              </a:rPr>
              <a:t>p</a:t>
            </a:r>
            <a:endParaRPr lang="tr-TR" sz="3200" dirty="0"/>
          </a:p>
        </p:txBody>
      </p:sp>
      <p:sp>
        <p:nvSpPr>
          <p:cNvPr id="4" name="Rectangle 7"/>
          <p:cNvSpPr>
            <a:spLocks noChangeArrowheads="1"/>
          </p:cNvSpPr>
          <p:nvPr/>
        </p:nvSpPr>
        <p:spPr bwMode="auto">
          <a:xfrm>
            <a:off x="533400" y="1981200"/>
            <a:ext cx="3962400" cy="2133600"/>
          </a:xfrm>
          <a:prstGeom prst="rect">
            <a:avLst/>
          </a:prstGeom>
          <a:noFill/>
          <a:ln w="9525">
            <a:noFill/>
            <a:miter lim="800000"/>
            <a:headEnd/>
            <a:tailEnd/>
          </a:ln>
        </p:spPr>
        <p:txBody>
          <a:bodyPr/>
          <a:lstStyle/>
          <a:p>
            <a:pPr marL="342900" indent="-342900">
              <a:spcBef>
                <a:spcPct val="20000"/>
              </a:spcBef>
            </a:pPr>
            <a:r>
              <a:rPr lang="en-US" dirty="0">
                <a:sym typeface="Monotype Sorts" pitchFamily="1" charset="2"/>
              </a:rPr>
              <a:t>Op = '</a:t>
            </a:r>
            <a:r>
              <a:rPr lang="en-US" dirty="0"/>
              <a:t>+'|'-'|'*'|'/'</a:t>
            </a:r>
          </a:p>
          <a:p>
            <a:pPr marL="342900" indent="-342900">
              <a:spcBef>
                <a:spcPct val="20000"/>
              </a:spcBef>
            </a:pPr>
            <a:r>
              <a:rPr lang="en-US" dirty="0" err="1"/>
              <a:t>Int</a:t>
            </a:r>
            <a:r>
              <a:rPr lang="en-US" dirty="0"/>
              <a:t> = [0-9]+</a:t>
            </a:r>
          </a:p>
          <a:p>
            <a:pPr marL="342900" indent="-342900">
              <a:spcBef>
                <a:spcPct val="20000"/>
              </a:spcBef>
            </a:pPr>
            <a:r>
              <a:rPr lang="en-US" dirty="0"/>
              <a:t>Open = (</a:t>
            </a:r>
          </a:p>
          <a:p>
            <a:pPr marL="342900" indent="-342900">
              <a:spcBef>
                <a:spcPct val="20000"/>
              </a:spcBef>
            </a:pPr>
            <a:r>
              <a:rPr lang="en-US" dirty="0"/>
              <a:t>Close = )</a:t>
            </a:r>
          </a:p>
          <a:p>
            <a:pPr marL="342900" indent="-342900">
              <a:spcBef>
                <a:spcPct val="20000"/>
              </a:spcBef>
            </a:pPr>
            <a:endParaRPr lang="en-US" i="1" dirty="0"/>
          </a:p>
        </p:txBody>
      </p:sp>
      <p:sp>
        <p:nvSpPr>
          <p:cNvPr id="5" name="Text Box 5"/>
          <p:cNvSpPr txBox="1">
            <a:spLocks noChangeArrowheads="1"/>
          </p:cNvSpPr>
          <p:nvPr/>
        </p:nvSpPr>
        <p:spPr bwMode="auto">
          <a:xfrm>
            <a:off x="3429000" y="1981200"/>
            <a:ext cx="42672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6" name="Rectangle 3"/>
          <p:cNvSpPr txBox="1">
            <a:spLocks noChangeArrowheads="1"/>
          </p:cNvSpPr>
          <p:nvPr/>
        </p:nvSpPr>
        <p:spPr bwMode="auto">
          <a:xfrm>
            <a:off x="533400" y="3505200"/>
            <a:ext cx="4876800" cy="3505200"/>
          </a:xfrm>
          <a:prstGeom prst="rect">
            <a:avLst/>
          </a:prstGeom>
          <a:noFill/>
          <a:ln w="9525">
            <a:noFill/>
            <a:miter lim="800000"/>
            <a:headEnd/>
            <a:tailEnd/>
          </a:ln>
        </p:spPr>
        <p:txBody>
          <a:bodyPr/>
          <a:lstStyle/>
          <a:p>
            <a:pPr marL="273050" indent="-273050">
              <a:spcBef>
                <a:spcPct val="20000"/>
              </a:spcBef>
              <a:buClr>
                <a:srgbClr val="0BD0D9"/>
              </a:buClr>
              <a:buSzPct val="95000"/>
              <a:defRPr/>
            </a:pPr>
            <a:r>
              <a:rPr lang="en-US" sz="2200" dirty="0">
                <a:latin typeface="+mn-lt"/>
              </a:rPr>
              <a:t>(2 - 1) + 1</a:t>
            </a:r>
            <a:r>
              <a:rPr lang="en-US" sz="2200" i="1" dirty="0">
                <a:latin typeface="+mn-lt"/>
              </a:rPr>
              <a:t> </a:t>
            </a: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a:solidFill>
                  <a:schemeClr val="accent2"/>
                </a:solidFill>
                <a:latin typeface="+mn-lt"/>
              </a:rPr>
              <a:t>Start</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6"/>
          <p:cNvSpPr>
            <a:spLocks noChangeShapeType="1"/>
          </p:cNvSpPr>
          <p:nvPr/>
        </p:nvSpPr>
        <p:spPr bwMode="auto">
          <a:xfrm>
            <a:off x="7253294" y="2438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1" name="Line 7"/>
          <p:cNvSpPr>
            <a:spLocks noChangeShapeType="1"/>
          </p:cNvSpPr>
          <p:nvPr/>
        </p:nvSpPr>
        <p:spPr bwMode="auto">
          <a:xfrm>
            <a:off x="7253294" y="2971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2" name="Line 8"/>
          <p:cNvSpPr>
            <a:spLocks noChangeShapeType="1"/>
          </p:cNvSpPr>
          <p:nvPr/>
        </p:nvSpPr>
        <p:spPr bwMode="auto">
          <a:xfrm>
            <a:off x="74818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3" name="Line 9"/>
          <p:cNvSpPr>
            <a:spLocks noChangeShapeType="1"/>
          </p:cNvSpPr>
          <p:nvPr/>
        </p:nvSpPr>
        <p:spPr bwMode="auto">
          <a:xfrm flipH="1">
            <a:off x="66436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4" name="Line 10"/>
          <p:cNvSpPr>
            <a:spLocks noChangeShapeType="1"/>
          </p:cNvSpPr>
          <p:nvPr/>
        </p:nvSpPr>
        <p:spPr bwMode="auto">
          <a:xfrm flipH="1">
            <a:off x="6491294" y="3505200"/>
            <a:ext cx="152400" cy="381000"/>
          </a:xfrm>
          <a:prstGeom prst="line">
            <a:avLst/>
          </a:prstGeom>
          <a:noFill/>
          <a:ln w="12700">
            <a:solidFill>
              <a:schemeClr val="tx1"/>
            </a:solidFill>
            <a:round/>
            <a:headEnd/>
            <a:tailEnd type="triangle" w="med" len="med"/>
          </a:ln>
        </p:spPr>
        <p:txBody>
          <a:bodyPr wrap="none" anchor="ctr"/>
          <a:lstStyle/>
          <a:p>
            <a:endParaRPr lang="tr-TR"/>
          </a:p>
        </p:txBody>
      </p:sp>
      <p:sp>
        <p:nvSpPr>
          <p:cNvPr id="25" name="Line 11"/>
          <p:cNvSpPr>
            <a:spLocks noChangeShapeType="1"/>
          </p:cNvSpPr>
          <p:nvPr/>
        </p:nvSpPr>
        <p:spPr bwMode="auto">
          <a:xfrm>
            <a:off x="6872294" y="3505200"/>
            <a:ext cx="381000" cy="381000"/>
          </a:xfrm>
          <a:prstGeom prst="line">
            <a:avLst/>
          </a:prstGeom>
          <a:noFill/>
          <a:ln w="12700">
            <a:solidFill>
              <a:schemeClr val="tx1"/>
            </a:solidFill>
            <a:round/>
            <a:headEnd/>
            <a:tailEnd type="triangle" w="med" len="med"/>
          </a:ln>
        </p:spPr>
        <p:txBody>
          <a:bodyPr wrap="none" anchor="ctr"/>
          <a:lstStyle/>
          <a:p>
            <a:endParaRPr lang="tr-TR"/>
          </a:p>
        </p:txBody>
      </p:sp>
      <p:sp>
        <p:nvSpPr>
          <p:cNvPr id="26" name="Line 12"/>
          <p:cNvSpPr>
            <a:spLocks noChangeShapeType="1"/>
          </p:cNvSpPr>
          <p:nvPr/>
        </p:nvSpPr>
        <p:spPr bwMode="auto">
          <a:xfrm flipH="1">
            <a:off x="5729294" y="3505200"/>
            <a:ext cx="685800" cy="381000"/>
          </a:xfrm>
          <a:prstGeom prst="line">
            <a:avLst/>
          </a:prstGeom>
          <a:noFill/>
          <a:ln w="12700">
            <a:solidFill>
              <a:schemeClr val="tx1"/>
            </a:solidFill>
            <a:round/>
            <a:headEnd/>
            <a:tailEnd type="triangle" w="med" len="med"/>
          </a:ln>
        </p:spPr>
        <p:txBody>
          <a:bodyPr wrap="none" anchor="ctr"/>
          <a:lstStyle/>
          <a:p>
            <a:endParaRPr lang="tr-TR"/>
          </a:p>
        </p:txBody>
      </p:sp>
      <p:sp>
        <p:nvSpPr>
          <p:cNvPr id="27" name="Line 13"/>
          <p:cNvSpPr>
            <a:spLocks noChangeShapeType="1"/>
          </p:cNvSpPr>
          <p:nvPr/>
        </p:nvSpPr>
        <p:spPr bwMode="auto">
          <a:xfrm>
            <a:off x="6491294" y="4114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8" name="Line 14"/>
          <p:cNvSpPr>
            <a:spLocks noChangeShapeType="1"/>
          </p:cNvSpPr>
          <p:nvPr/>
        </p:nvSpPr>
        <p:spPr bwMode="auto">
          <a:xfrm>
            <a:off x="67198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9" name="Line 15"/>
          <p:cNvSpPr>
            <a:spLocks noChangeShapeType="1"/>
          </p:cNvSpPr>
          <p:nvPr/>
        </p:nvSpPr>
        <p:spPr bwMode="auto">
          <a:xfrm flipH="1">
            <a:off x="58816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30" name="Line 16"/>
          <p:cNvSpPr>
            <a:spLocks noChangeShapeType="1"/>
          </p:cNvSpPr>
          <p:nvPr/>
        </p:nvSpPr>
        <p:spPr bwMode="auto">
          <a:xfrm>
            <a:off x="7939094" y="3581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1" name="Line 17"/>
          <p:cNvSpPr>
            <a:spLocks noChangeShapeType="1"/>
          </p:cNvSpPr>
          <p:nvPr/>
        </p:nvSpPr>
        <p:spPr bwMode="auto">
          <a:xfrm>
            <a:off x="5881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2" name="Line 18"/>
          <p:cNvSpPr>
            <a:spLocks noChangeShapeType="1"/>
          </p:cNvSpPr>
          <p:nvPr/>
        </p:nvSpPr>
        <p:spPr bwMode="auto">
          <a:xfrm>
            <a:off x="7024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3" name="Text Box 5"/>
          <p:cNvSpPr txBox="1">
            <a:spLocks noChangeArrowheads="1"/>
          </p:cNvSpPr>
          <p:nvPr/>
        </p:nvSpPr>
        <p:spPr bwMode="auto">
          <a:xfrm>
            <a:off x="5500694" y="2133600"/>
            <a:ext cx="4038600" cy="3416300"/>
          </a:xfrm>
          <a:prstGeom prst="rect">
            <a:avLst/>
          </a:prstGeom>
          <a:noFill/>
          <a:ln w="9525">
            <a:noFill/>
            <a:miter lim="800000"/>
            <a:headEnd/>
            <a:tailEnd/>
          </a:ln>
        </p:spPr>
        <p:txBody>
          <a:bodyPr>
            <a:spAutoFit/>
          </a:bodyPr>
          <a:lstStyle/>
          <a:p>
            <a:r>
              <a:rPr lang="en-US" dirty="0">
                <a:solidFill>
                  <a:srgbClr val="FF1E2D"/>
                </a:solidFill>
              </a:rPr>
              <a:t>                       </a:t>
            </a:r>
            <a:r>
              <a:rPr lang="tr-TR" dirty="0" smtClean="0">
                <a:solidFill>
                  <a:srgbClr val="FF1E2D"/>
                </a:solidFill>
              </a:rPr>
              <a:t>   </a:t>
            </a:r>
            <a:r>
              <a:rPr lang="en-US" dirty="0" smtClean="0">
                <a:solidFill>
                  <a:schemeClr val="accent2"/>
                </a:solidFill>
              </a:rPr>
              <a:t>Start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smtClean="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chemeClr val="accent2"/>
                </a:solidFill>
              </a:rPr>
              <a:t>    </a:t>
            </a:r>
            <a:r>
              <a:rPr lang="en-US" dirty="0">
                <a:solidFill>
                  <a:srgbClr val="FF1E2D"/>
                </a:solidFill>
              </a:rPr>
              <a:t>Op</a:t>
            </a:r>
            <a:r>
              <a:rPr lang="en-US" dirty="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tr-TR" dirty="0" smtClean="0">
                <a:solidFill>
                  <a:srgbClr val="FF1E2D"/>
                </a:solidFill>
              </a:rPr>
              <a:t> </a:t>
            </a:r>
            <a:r>
              <a:rPr lang="en-US" dirty="0" smtClean="0">
                <a:solidFill>
                  <a:srgbClr val="FF1E2D"/>
                </a:solidFill>
              </a:rPr>
              <a:t>Open </a:t>
            </a:r>
            <a:r>
              <a:rPr lang="en-US" dirty="0" smtClean="0">
                <a:solidFill>
                  <a:schemeClr val="accent2"/>
                </a:solidFill>
              </a:rPr>
              <a:t> </a:t>
            </a:r>
            <a:r>
              <a:rPr lang="en-US" dirty="0" err="1">
                <a:solidFill>
                  <a:schemeClr val="accent2"/>
                </a:solidFill>
              </a:rPr>
              <a:t>Expr</a:t>
            </a:r>
            <a:r>
              <a:rPr lang="en-US" dirty="0">
                <a:solidFill>
                  <a:schemeClr val="accent2"/>
                </a:solidFill>
              </a:rPr>
              <a:t>  </a:t>
            </a:r>
            <a:r>
              <a:rPr lang="tr-TR" dirty="0" smtClean="0">
                <a:solidFill>
                  <a:schemeClr val="accent2"/>
                </a:solidFill>
              </a:rPr>
              <a:t>   </a:t>
            </a:r>
            <a:r>
              <a:rPr lang="en-US" dirty="0" smtClean="0">
                <a:solidFill>
                  <a:srgbClr val="FF1E2D"/>
                </a:solidFill>
              </a:rPr>
              <a:t>Close</a:t>
            </a:r>
            <a:r>
              <a:rPr lang="en-US" dirty="0" smtClean="0">
                <a:solidFill>
                  <a:schemeClr val="accent2"/>
                </a:solidFill>
              </a:rPr>
              <a:t>      </a:t>
            </a:r>
            <a:r>
              <a:rPr lang="tr-TR" dirty="0" smtClean="0">
                <a:solidFill>
                  <a:schemeClr val="accent2"/>
                </a:solidFill>
              </a:rPr>
              <a:t>  </a:t>
            </a:r>
            <a:r>
              <a:rPr lang="en-US" dirty="0" err="1" smtClean="0">
                <a:solidFill>
                  <a:srgbClr val="FF1E2D"/>
                </a:solidFill>
              </a:rPr>
              <a:t>Int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rgbClr val="FF1E2D"/>
                </a:solidFill>
              </a:rPr>
              <a:t>   </a:t>
            </a:r>
            <a:r>
              <a:rPr lang="en-US" dirty="0">
                <a:solidFill>
                  <a:srgbClr val="FF1E2D"/>
                </a:solidFill>
              </a:rPr>
              <a:t>Op   </a:t>
            </a:r>
            <a:r>
              <a:rPr lang="en-US" dirty="0" err="1">
                <a:solidFill>
                  <a:schemeClr val="accent2"/>
                </a:solidFill>
              </a:rPr>
              <a:t>Expr</a:t>
            </a:r>
            <a:endParaRPr lang="en-US" dirty="0">
              <a:solidFill>
                <a:srgbClr val="FF1E2D"/>
              </a:solidFill>
            </a:endParaRPr>
          </a:p>
          <a:p>
            <a:endParaRPr lang="en-US" dirty="0">
              <a:solidFill>
                <a:srgbClr val="FF1E2D"/>
              </a:solidFill>
            </a:endParaRPr>
          </a:p>
          <a:p>
            <a:r>
              <a:rPr lang="en-US" dirty="0">
                <a:solidFill>
                  <a:srgbClr val="FF1E2D"/>
                </a:solidFill>
              </a:rPr>
              <a:t>  </a:t>
            </a:r>
            <a:r>
              <a:rPr lang="tr-TR" dirty="0" smtClean="0">
                <a:solidFill>
                  <a:srgbClr val="FF1E2D"/>
                </a:solidFill>
              </a:rPr>
              <a:t>  </a:t>
            </a:r>
            <a:r>
              <a:rPr lang="en-US" dirty="0" err="1" smtClean="0">
                <a:solidFill>
                  <a:srgbClr val="FF1E2D"/>
                </a:solidFill>
              </a:rPr>
              <a:t>Int</a:t>
            </a:r>
            <a:r>
              <a:rPr lang="en-US" dirty="0" smtClean="0">
                <a:solidFill>
                  <a:srgbClr val="FF1E2D"/>
                </a:solidFill>
              </a:rPr>
              <a:t>               </a:t>
            </a:r>
            <a:r>
              <a:rPr lang="en-US" dirty="0" err="1">
                <a:solidFill>
                  <a:srgbClr val="FF1E2D"/>
                </a:solidFill>
              </a:rPr>
              <a:t>Int</a:t>
            </a:r>
            <a:endParaRPr lang="en-US" dirty="0">
              <a:solidFill>
                <a:srgbClr val="FF1E2D"/>
              </a:solidFill>
            </a:endParaRPr>
          </a:p>
          <a:p>
            <a:endParaRPr lang="en-US" dirty="0">
              <a:solidFill>
                <a:srgbClr val="FF1E2D"/>
              </a:solidFill>
            </a:endParaRPr>
          </a:p>
        </p:txBody>
      </p:sp>
      <p:sp>
        <p:nvSpPr>
          <p:cNvPr id="34" name="Rectangle 3"/>
          <p:cNvSpPr txBox="1">
            <a:spLocks noChangeArrowheads="1"/>
          </p:cNvSpPr>
          <p:nvPr/>
        </p:nvSpPr>
        <p:spPr bwMode="auto">
          <a:xfrm>
            <a:off x="533400" y="3352800"/>
            <a:ext cx="4876800" cy="35052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defRPr/>
            </a:pPr>
            <a:r>
              <a:rPr lang="en-US" sz="2200" i="1" dirty="0">
                <a:latin typeface="+mn-lt"/>
              </a:rPr>
              <a:t>Start</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r>
              <a:rPr lang="en-US" sz="2200" i="1" dirty="0">
                <a:solidFill>
                  <a:schemeClr val="accent2"/>
                </a:solidFill>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eaLnBrk="0" hangingPunct="0">
              <a:spcBef>
                <a:spcPct val="20000"/>
              </a:spcBef>
              <a:buClr>
                <a:srgbClr val="0BD0D9"/>
              </a:buClr>
              <a:buSzPct val="95000"/>
              <a:defRPr/>
            </a:pPr>
            <a:r>
              <a:rPr lang="en-US" sz="2200" dirty="0">
                <a:latin typeface="+mn-lt"/>
              </a:rPr>
              <a:t>(2 - 1) + 1</a:t>
            </a:r>
            <a:r>
              <a:rPr lang="en-US" sz="2200" i="1" dirty="0">
                <a:latin typeface="+mn-lt"/>
              </a:rPr>
              <a:t> </a:t>
            </a:r>
          </a:p>
        </p:txBody>
      </p:sp>
      <p:sp>
        <p:nvSpPr>
          <p:cNvPr id="35" name="Text Box 4"/>
          <p:cNvSpPr txBox="1">
            <a:spLocks noChangeArrowheads="1"/>
          </p:cNvSpPr>
          <p:nvPr/>
        </p:nvSpPr>
        <p:spPr bwMode="auto">
          <a:xfrm>
            <a:off x="533400" y="1905000"/>
            <a:ext cx="39624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olidFill>
                <a:schemeClr val="accent2"/>
              </a:solidFill>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36" name="Rectangle 2"/>
          <p:cNvSpPr>
            <a:spLocks noGrp="1" noChangeArrowheads="1"/>
          </p:cNvSpPr>
          <p:nvPr>
            <p:ph type="title"/>
          </p:nvPr>
        </p:nvSpPr>
        <p:spPr>
          <a:xfrm>
            <a:off x="457200" y="274638"/>
            <a:ext cx="8229600" cy="1143000"/>
          </a:xfrm>
        </p:spPr>
        <p:txBody>
          <a:bodyPr/>
          <a:lstStyle/>
          <a:p>
            <a:r>
              <a:rPr lang="tr-TR" sz="3200" dirty="0" err="1" smtClean="0"/>
              <a:t>Sözdizim</a:t>
            </a:r>
            <a:r>
              <a:rPr lang="tr-TR" sz="3200" dirty="0" smtClean="0"/>
              <a:t> Analiz- Üretim-</a:t>
            </a:r>
            <a:r>
              <a:rPr lang="tr-TR" sz="3200" dirty="0" smtClean="0">
                <a:solidFill>
                  <a:schemeClr val="accent2"/>
                </a:solidFill>
              </a:rPr>
              <a:t>Top </a:t>
            </a:r>
            <a:r>
              <a:rPr lang="tr-TR" sz="3200" dirty="0" err="1">
                <a:solidFill>
                  <a:schemeClr val="accent2"/>
                </a:solidFill>
              </a:rPr>
              <a:t>Down</a:t>
            </a:r>
            <a:endParaRPr lang="en-US" sz="3200" dirty="0"/>
          </a:p>
        </p:txBody>
      </p:sp>
      <p:sp>
        <p:nvSpPr>
          <p:cNvPr id="37" name="36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sz="2400" dirty="0" smtClean="0"/>
              <a:t>Şu ana kadar 2500’den fazla programlama dili yapılmıştır. (</a:t>
            </a:r>
            <a:r>
              <a:rPr lang="tr-TR" sz="2400" dirty="0" err="1" smtClean="0"/>
              <a:t>Wikipedia</a:t>
            </a:r>
            <a:r>
              <a:rPr lang="tr-TR" sz="2400" dirty="0" smtClean="0"/>
              <a:t>)</a:t>
            </a:r>
            <a:endParaRPr lang="tr-TR" sz="2000" dirty="0" smtClean="0"/>
          </a:p>
          <a:p>
            <a:pPr lvl="1"/>
            <a:r>
              <a:rPr lang="tr-TR" sz="2000" dirty="0" smtClean="0">
                <a:hlinkClick r:id="rId2"/>
              </a:rPr>
              <a:t>http://en.</a:t>
            </a:r>
            <a:r>
              <a:rPr lang="tr-TR" sz="2000" dirty="0" err="1" smtClean="0">
                <a:hlinkClick r:id="rId2"/>
              </a:rPr>
              <a:t>wikipedia</a:t>
            </a:r>
            <a:r>
              <a:rPr lang="tr-TR" sz="2000" dirty="0" smtClean="0">
                <a:hlinkClick r:id="rId2"/>
              </a:rPr>
              <a:t>.org/</a:t>
            </a:r>
            <a:r>
              <a:rPr lang="tr-TR" sz="2000" dirty="0" err="1" smtClean="0">
                <a:hlinkClick r:id="rId2"/>
              </a:rPr>
              <a:t>wiki</a:t>
            </a:r>
            <a:r>
              <a:rPr lang="tr-TR" sz="2000" dirty="0" smtClean="0">
                <a:hlinkClick r:id="rId2"/>
              </a:rPr>
              <a:t>/</a:t>
            </a:r>
            <a:r>
              <a:rPr lang="tr-TR" sz="2000" dirty="0" err="1" smtClean="0">
                <a:hlinkClick r:id="rId2"/>
              </a:rPr>
              <a:t>Alphabetical</a:t>
            </a:r>
            <a:r>
              <a:rPr lang="tr-TR" sz="2000" dirty="0" smtClean="0">
                <a:hlinkClick r:id="rId2"/>
              </a:rPr>
              <a:t>_</a:t>
            </a:r>
            <a:r>
              <a:rPr lang="tr-TR" sz="2000" dirty="0" err="1" smtClean="0">
                <a:hlinkClick r:id="rId2"/>
              </a:rPr>
              <a:t>list</a:t>
            </a:r>
            <a:r>
              <a:rPr lang="tr-TR" sz="2000" dirty="0" smtClean="0">
                <a:hlinkClick r:id="rId2"/>
              </a:rPr>
              <a:t>_of_</a:t>
            </a:r>
            <a:r>
              <a:rPr lang="tr-TR" sz="2000" dirty="0" err="1" smtClean="0">
                <a:hlinkClick r:id="rId2"/>
              </a:rPr>
              <a:t>programming</a:t>
            </a:r>
            <a:r>
              <a:rPr lang="tr-TR" sz="2000" dirty="0" smtClean="0">
                <a:hlinkClick r:id="rId2"/>
              </a:rPr>
              <a:t>_</a:t>
            </a:r>
            <a:r>
              <a:rPr lang="tr-TR" sz="2000" dirty="0" err="1" smtClean="0">
                <a:hlinkClick r:id="rId2"/>
              </a:rPr>
              <a:t>languages</a:t>
            </a:r>
            <a:endParaRPr lang="tr-TR" sz="2000" dirty="0" smtClean="0"/>
          </a:p>
          <a:p>
            <a:pPr lvl="1"/>
            <a:r>
              <a:rPr lang="tr-TR" sz="2000" dirty="0" smtClean="0">
                <a:hlinkClick r:id="rId3"/>
              </a:rPr>
              <a:t>http://www.</a:t>
            </a:r>
            <a:r>
              <a:rPr lang="tr-TR" sz="2000" dirty="0" err="1" smtClean="0">
                <a:hlinkClick r:id="rId3"/>
              </a:rPr>
              <a:t>tiobe</a:t>
            </a:r>
            <a:r>
              <a:rPr lang="tr-TR" sz="2000" dirty="0" smtClean="0">
                <a:hlinkClick r:id="rId3"/>
              </a:rPr>
              <a:t>.com/</a:t>
            </a:r>
            <a:r>
              <a:rPr lang="tr-TR" sz="2000" dirty="0" err="1" smtClean="0">
                <a:hlinkClick r:id="rId3"/>
              </a:rPr>
              <a:t>index</a:t>
            </a:r>
            <a:r>
              <a:rPr lang="tr-TR" sz="2000" dirty="0" smtClean="0">
                <a:hlinkClick r:id="rId3"/>
              </a:rPr>
              <a:t>.</a:t>
            </a:r>
            <a:r>
              <a:rPr lang="tr-TR" sz="2000" dirty="0" err="1" smtClean="0">
                <a:hlinkClick r:id="rId3"/>
              </a:rPr>
              <a:t>php</a:t>
            </a:r>
            <a:r>
              <a:rPr lang="tr-TR" sz="2000" dirty="0" smtClean="0">
                <a:hlinkClick r:id="rId3"/>
              </a:rPr>
              <a:t>/</a:t>
            </a:r>
            <a:r>
              <a:rPr lang="tr-TR" sz="2000" dirty="0" err="1" smtClean="0">
                <a:hlinkClick r:id="rId3"/>
              </a:rPr>
              <a:t>content</a:t>
            </a:r>
            <a:r>
              <a:rPr lang="tr-TR" sz="2000" dirty="0" smtClean="0">
                <a:hlinkClick r:id="rId3"/>
              </a:rPr>
              <a:t>/</a:t>
            </a:r>
            <a:r>
              <a:rPr lang="tr-TR" sz="2000" dirty="0" err="1" smtClean="0">
                <a:hlinkClick r:id="rId3"/>
              </a:rPr>
              <a:t>paperinfo</a:t>
            </a:r>
            <a:r>
              <a:rPr lang="tr-TR" sz="2000" dirty="0" smtClean="0">
                <a:hlinkClick r:id="rId3"/>
              </a:rPr>
              <a:t>/</a:t>
            </a:r>
            <a:r>
              <a:rPr lang="tr-TR" sz="2000" dirty="0" err="1" smtClean="0">
                <a:hlinkClick r:id="rId3"/>
              </a:rPr>
              <a:t>tpci</a:t>
            </a:r>
            <a:r>
              <a:rPr lang="tr-TR" sz="2000" dirty="0" smtClean="0">
                <a:hlinkClick r:id="rId3"/>
              </a:rPr>
              <a:t>/</a:t>
            </a:r>
            <a:r>
              <a:rPr lang="tr-TR" sz="2000" dirty="0" err="1" smtClean="0">
                <a:hlinkClick r:id="rId3"/>
              </a:rPr>
              <a:t>index</a:t>
            </a:r>
            <a:r>
              <a:rPr lang="tr-TR" sz="2000" dirty="0" smtClean="0">
                <a:hlinkClick r:id="rId3"/>
              </a:rPr>
              <a:t>.html</a:t>
            </a:r>
            <a:endParaRPr lang="tr-TR" sz="2000" dirty="0" smtClean="0"/>
          </a:p>
          <a:p>
            <a:r>
              <a:rPr lang="tr-TR" sz="2400" dirty="0" smtClean="0"/>
              <a:t>«</a:t>
            </a:r>
            <a:r>
              <a:rPr lang="tr-TR" sz="2400" dirty="0" err="1" smtClean="0"/>
              <a:t>Hello</a:t>
            </a:r>
            <a:r>
              <a:rPr lang="tr-TR" sz="2400" dirty="0" smtClean="0"/>
              <a:t> </a:t>
            </a:r>
            <a:r>
              <a:rPr lang="tr-TR" sz="2400" dirty="0" err="1" smtClean="0"/>
              <a:t>world</a:t>
            </a:r>
            <a:r>
              <a:rPr lang="tr-TR" sz="2400" dirty="0" smtClean="0"/>
              <a:t>» kelimesinin farklı dillerde yazılımına ait örnek.</a:t>
            </a:r>
          </a:p>
          <a:p>
            <a:pPr lvl="1"/>
            <a:r>
              <a:rPr lang="tr-TR" sz="2000" dirty="0" smtClean="0">
                <a:hlinkClick r:id="rId4"/>
              </a:rPr>
              <a:t>http://en.</a:t>
            </a:r>
            <a:r>
              <a:rPr lang="tr-TR" sz="2000" dirty="0" err="1" smtClean="0">
                <a:hlinkClick r:id="rId4"/>
              </a:rPr>
              <a:t>wikipedia</a:t>
            </a:r>
            <a:r>
              <a:rPr lang="tr-TR" sz="2000" dirty="0" smtClean="0">
                <a:hlinkClick r:id="rId4"/>
              </a:rPr>
              <a:t>.org/</a:t>
            </a:r>
            <a:r>
              <a:rPr lang="tr-TR" sz="2000" dirty="0" err="1" smtClean="0">
                <a:hlinkClick r:id="rId4"/>
              </a:rPr>
              <a:t>wiki</a:t>
            </a:r>
            <a:r>
              <a:rPr lang="tr-TR" sz="2000" dirty="0" smtClean="0">
                <a:hlinkClick r:id="rId4"/>
              </a:rPr>
              <a:t>/</a:t>
            </a:r>
            <a:r>
              <a:rPr lang="tr-TR" sz="2000" dirty="0" err="1" smtClean="0">
                <a:hlinkClick r:id="rId4"/>
              </a:rPr>
              <a:t>Hello</a:t>
            </a:r>
            <a:r>
              <a:rPr lang="tr-TR" sz="2000" dirty="0" smtClean="0">
                <a:hlinkClick r:id="rId4"/>
              </a:rPr>
              <a:t>_</a:t>
            </a:r>
            <a:r>
              <a:rPr lang="tr-TR" sz="2000" dirty="0" err="1" smtClean="0">
                <a:hlinkClick r:id="rId4"/>
              </a:rPr>
              <a:t>world</a:t>
            </a:r>
            <a:r>
              <a:rPr lang="tr-TR" sz="2000" dirty="0" smtClean="0">
                <a:hlinkClick r:id="rId4"/>
              </a:rPr>
              <a:t>_program_</a:t>
            </a:r>
            <a:r>
              <a:rPr lang="tr-TR" sz="2000" dirty="0" err="1" smtClean="0">
                <a:hlinkClick r:id="rId4"/>
              </a:rPr>
              <a:t>examples</a:t>
            </a:r>
            <a:endParaRPr lang="tr-TR" sz="2000" dirty="0" smtClean="0"/>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ve </a:t>
            </a:r>
            <a:r>
              <a:rPr lang="tr-TR" sz="3200" dirty="0" err="1" smtClean="0"/>
              <a:t>Sözdizim</a:t>
            </a:r>
            <a:r>
              <a:rPr lang="tr-TR" sz="3200" dirty="0" smtClean="0"/>
              <a:t> Analiz Şekli</a:t>
            </a:r>
            <a:endParaRPr lang="en-US" sz="3200" dirty="0"/>
          </a:p>
        </p:txBody>
      </p:sp>
      <p:pic>
        <p:nvPicPr>
          <p:cNvPr id="1025" name="Picture 1" descr="Resim 2: Lexer ve parser işleyiş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31646"/>
            <a:ext cx="4536504" cy="4879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extLst>
      <p:ext uri="{BB962C8B-B14F-4D97-AF65-F5344CB8AC3E}">
        <p14:creationId xmlns:p14="http://schemas.microsoft.com/office/powerpoint/2010/main" val="19210687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dirty="0" smtClean="0">
                <a:effectLst/>
              </a:rPr>
              <a:t>Belirsizlik</a:t>
            </a:r>
            <a:endParaRPr lang="en-US" dirty="0" smtClean="0">
              <a:effectLst/>
            </a:endParaRPr>
          </a:p>
        </p:txBody>
      </p:sp>
      <p:sp>
        <p:nvSpPr>
          <p:cNvPr id="109571" name="Rectangle 3"/>
          <p:cNvSpPr>
            <a:spLocks noGrp="1" noChangeArrowheads="1"/>
          </p:cNvSpPr>
          <p:nvPr>
            <p:ph type="body" idx="1"/>
          </p:nvPr>
        </p:nvSpPr>
        <p:spPr/>
        <p:txBody>
          <a:bodyPr/>
          <a:lstStyle/>
          <a:p>
            <a:pPr>
              <a:buFont typeface="Monotype Sorts" pitchFamily="2" charset="2"/>
              <a:buNone/>
            </a:pPr>
            <a:r>
              <a:rPr lang="tr-TR" dirty="0" smtClean="0">
                <a:effectLst/>
              </a:rPr>
              <a:t>	Aynı </a:t>
            </a:r>
            <a:r>
              <a:rPr lang="tr-TR" dirty="0" err="1" smtClean="0">
                <a:effectLst/>
              </a:rPr>
              <a:t>string</a:t>
            </a:r>
            <a:r>
              <a:rPr lang="tr-TR" dirty="0" smtClean="0">
                <a:effectLst/>
              </a:rPr>
              <a:t> için iki</a:t>
            </a:r>
            <a:r>
              <a:rPr lang="en-US" dirty="0" smtClean="0">
                <a:effectLst/>
              </a:rPr>
              <a:t> (</a:t>
            </a:r>
            <a:r>
              <a:rPr lang="tr-TR" dirty="0" smtClean="0">
                <a:effectLst/>
              </a:rPr>
              <a:t>ya da</a:t>
            </a:r>
            <a:r>
              <a:rPr lang="en-US" dirty="0" smtClean="0">
                <a:effectLst/>
              </a:rPr>
              <a:t> </a:t>
            </a:r>
            <a:r>
              <a:rPr lang="tr-TR" dirty="0" smtClean="0">
                <a:effectLst/>
              </a:rPr>
              <a:t>daha fazla</a:t>
            </a:r>
            <a:r>
              <a:rPr lang="en-US" dirty="0" smtClean="0">
                <a:effectLst/>
              </a:rPr>
              <a:t>) </a:t>
            </a:r>
            <a:r>
              <a:rPr lang="tr-TR" dirty="0" smtClean="0">
                <a:effectLst/>
              </a:rPr>
              <a:t>ayrıştırma ağacı</a:t>
            </a:r>
            <a:endParaRPr lang="en-US" i="1" dirty="0" smtClean="0">
              <a:solidFill>
                <a:schemeClr val="accent1"/>
              </a:solidFill>
              <a:effectLst/>
            </a:endParaRPr>
          </a:p>
          <a:p>
            <a:pPr>
              <a:buFont typeface="Monotype Sorts" pitchFamily="2" charset="2"/>
              <a:buNone/>
            </a:pPr>
            <a:r>
              <a:rPr lang="en-US" dirty="0" smtClean="0">
                <a:effectLst/>
              </a:rPr>
              <a:t>   E </a:t>
            </a:r>
            <a:r>
              <a:rPr lang="en-US" dirty="0" smtClean="0">
                <a:effectLst/>
                <a:sym typeface="Wingdings" pitchFamily="2" charset="2"/>
              </a:rPr>
              <a:t>=&gt; </a:t>
            </a:r>
            <a:r>
              <a:rPr lang="en-US" dirty="0" err="1" smtClean="0">
                <a:effectLst/>
                <a:sym typeface="Wingdings" pitchFamily="2" charset="2"/>
              </a:rPr>
              <a:t>E</a:t>
            </a:r>
            <a:r>
              <a:rPr lang="en-US" dirty="0" smtClean="0">
                <a:effectLst/>
                <a:sym typeface="Wingdings" pitchFamily="2" charset="2"/>
              </a:rPr>
              <a:t> + E</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a:t>
            </a:r>
            <a:r>
              <a:rPr lang="en-US" dirty="0" err="1" smtClean="0">
                <a:effectLst/>
                <a:sym typeface="Wingdings" pitchFamily="2" charset="2"/>
              </a:rPr>
              <a:t>E</a:t>
            </a:r>
            <a:r>
              <a:rPr lang="en-US" dirty="0" smtClean="0">
                <a:effectLst/>
                <a:sym typeface="Wingdings" pitchFamily="2" charset="2"/>
              </a:rPr>
              <a:t> – </a:t>
            </a:r>
            <a:r>
              <a:rPr lang="en-US" dirty="0" err="1" smtClean="0">
                <a:effectLst/>
                <a:sym typeface="Wingdings" pitchFamily="2" charset="2"/>
              </a:rPr>
              <a:t>E</a:t>
            </a:r>
            <a:r>
              <a:rPr lang="en-US" dirty="0" smtClean="0">
                <a:effectLst/>
                <a:sym typeface="Wingdings" pitchFamily="2" charset="2"/>
              </a:rPr>
              <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0 | … | 9</a:t>
            </a:r>
          </a:p>
        </p:txBody>
      </p:sp>
      <p:sp>
        <p:nvSpPr>
          <p:cNvPr id="29700" name="Text Box 4"/>
          <p:cNvSpPr txBox="1">
            <a:spLocks noChangeArrowheads="1"/>
          </p:cNvSpPr>
          <p:nvPr/>
        </p:nvSpPr>
        <p:spPr bwMode="auto">
          <a:xfrm>
            <a:off x="4343400" y="3352800"/>
            <a:ext cx="309700" cy="338554"/>
          </a:xfrm>
          <a:prstGeom prst="rect">
            <a:avLst/>
          </a:prstGeom>
          <a:noFill/>
          <a:ln w="9525">
            <a:noFill/>
            <a:miter lim="800000"/>
            <a:headEnd/>
            <a:tailEnd/>
          </a:ln>
        </p:spPr>
        <p:txBody>
          <a:bodyPr wrap="none">
            <a:spAutoFit/>
          </a:bodyPr>
          <a:lstStyle/>
          <a:p>
            <a:pPr eaLnBrk="1" hangingPunct="1"/>
            <a:r>
              <a:rPr lang="en-US" sz="2400" baseline="-25000">
                <a:latin typeface="Times"/>
              </a:rPr>
              <a:t>E</a:t>
            </a:r>
          </a:p>
        </p:txBody>
      </p:sp>
      <p:sp>
        <p:nvSpPr>
          <p:cNvPr id="29701" name="Text Box 5"/>
          <p:cNvSpPr txBox="1">
            <a:spLocks noChangeArrowheads="1"/>
          </p:cNvSpPr>
          <p:nvPr/>
        </p:nvSpPr>
        <p:spPr bwMode="auto">
          <a:xfrm>
            <a:off x="3654425" y="4114800"/>
            <a:ext cx="1731563" cy="338554"/>
          </a:xfrm>
          <a:prstGeom prst="rect">
            <a:avLst/>
          </a:prstGeom>
          <a:noFill/>
          <a:ln w="9525">
            <a:noFill/>
            <a:miter lim="800000"/>
            <a:headEnd/>
            <a:tailEnd/>
          </a:ln>
        </p:spPr>
        <p:txBody>
          <a:bodyPr wrap="none">
            <a:spAutoFit/>
          </a:bodyPr>
          <a:lstStyle/>
          <a:p>
            <a:pPr algn="ctr" eaLnBrk="1" hangingPunct="1"/>
            <a:r>
              <a:rPr lang="en-US" sz="2400" baseline="-25000" dirty="0">
                <a:latin typeface="Times"/>
              </a:rPr>
              <a:t>E           +         </a:t>
            </a:r>
            <a:r>
              <a:rPr lang="en-US" sz="2400" baseline="-25000" dirty="0" smtClean="0">
                <a:latin typeface="Times"/>
              </a:rPr>
              <a:t>E</a:t>
            </a:r>
            <a:endParaRPr lang="en-US" sz="2400" baseline="-25000" dirty="0">
              <a:latin typeface="Times"/>
            </a:endParaRPr>
          </a:p>
        </p:txBody>
      </p:sp>
      <p:sp>
        <p:nvSpPr>
          <p:cNvPr id="29702" name="Text Box 6"/>
          <p:cNvSpPr txBox="1">
            <a:spLocks noChangeArrowheads="1"/>
          </p:cNvSpPr>
          <p:nvPr/>
        </p:nvSpPr>
        <p:spPr bwMode="auto">
          <a:xfrm>
            <a:off x="2786062" y="4953000"/>
            <a:ext cx="2000252" cy="338554"/>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tr-TR" sz="2400" baseline="-25000" dirty="0" smtClean="0">
                <a:latin typeface="Times"/>
              </a:rPr>
              <a:t>  </a:t>
            </a:r>
            <a:r>
              <a:rPr lang="en-US" sz="2400" baseline="-25000" dirty="0" smtClean="0">
                <a:latin typeface="Times"/>
              </a:rPr>
              <a:t>-            </a:t>
            </a:r>
            <a:r>
              <a:rPr lang="en-US" sz="2400" baseline="-25000" dirty="0">
                <a:latin typeface="Times"/>
              </a:rPr>
              <a:t>E</a:t>
            </a:r>
          </a:p>
        </p:txBody>
      </p:sp>
      <p:sp>
        <p:nvSpPr>
          <p:cNvPr id="29703" name="Text Box 7"/>
          <p:cNvSpPr txBox="1">
            <a:spLocks noChangeArrowheads="1"/>
          </p:cNvSpPr>
          <p:nvPr/>
        </p:nvSpPr>
        <p:spPr bwMode="auto">
          <a:xfrm>
            <a:off x="6929454" y="4876800"/>
            <a:ext cx="2014522" cy="336550"/>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en-US" sz="2400" baseline="-25000" dirty="0">
                <a:latin typeface="Times"/>
              </a:rPr>
              <a:t>+          </a:t>
            </a:r>
            <a:r>
              <a:rPr lang="en-US" sz="2400" baseline="-25000" dirty="0" smtClean="0">
                <a:latin typeface="Times"/>
              </a:rPr>
              <a:t> </a:t>
            </a:r>
            <a:r>
              <a:rPr lang="en-US" sz="2400" baseline="-25000" dirty="0">
                <a:latin typeface="Times"/>
              </a:rPr>
              <a:t>E</a:t>
            </a:r>
          </a:p>
        </p:txBody>
      </p:sp>
      <p:sp>
        <p:nvSpPr>
          <p:cNvPr id="29704" name="Text Box 8"/>
          <p:cNvSpPr txBox="1">
            <a:spLocks noChangeArrowheads="1"/>
          </p:cNvSpPr>
          <p:nvPr/>
        </p:nvSpPr>
        <p:spPr bwMode="auto">
          <a:xfrm>
            <a:off x="6348413" y="4191000"/>
            <a:ext cx="1683474"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           -            E</a:t>
            </a:r>
          </a:p>
        </p:txBody>
      </p:sp>
      <p:sp>
        <p:nvSpPr>
          <p:cNvPr id="29705" name="Text Box 9"/>
          <p:cNvSpPr txBox="1">
            <a:spLocks noChangeArrowheads="1"/>
          </p:cNvSpPr>
          <p:nvPr/>
        </p:nvSpPr>
        <p:spPr bwMode="auto">
          <a:xfrm>
            <a:off x="7010400" y="3429000"/>
            <a:ext cx="309701"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a:t>
            </a:r>
          </a:p>
        </p:txBody>
      </p:sp>
      <p:sp>
        <p:nvSpPr>
          <p:cNvPr id="29706" name="Line 10"/>
          <p:cNvSpPr>
            <a:spLocks noChangeShapeType="1"/>
          </p:cNvSpPr>
          <p:nvPr/>
        </p:nvSpPr>
        <p:spPr bwMode="auto">
          <a:xfrm>
            <a:off x="4495800" y="3733800"/>
            <a:ext cx="0" cy="533400"/>
          </a:xfrm>
          <a:prstGeom prst="line">
            <a:avLst/>
          </a:prstGeom>
          <a:noFill/>
          <a:ln w="9525">
            <a:solidFill>
              <a:schemeClr val="tx1"/>
            </a:solidFill>
            <a:round/>
            <a:headEnd/>
            <a:tailEnd/>
          </a:ln>
        </p:spPr>
        <p:txBody>
          <a:bodyPr/>
          <a:lstStyle/>
          <a:p>
            <a:endParaRPr lang="tr-TR" sz="2400"/>
          </a:p>
        </p:txBody>
      </p:sp>
      <p:sp>
        <p:nvSpPr>
          <p:cNvPr id="29707" name="Line 11"/>
          <p:cNvSpPr>
            <a:spLocks noChangeShapeType="1"/>
          </p:cNvSpPr>
          <p:nvPr/>
        </p:nvSpPr>
        <p:spPr bwMode="auto">
          <a:xfrm flipH="1">
            <a:off x="3886200" y="3733800"/>
            <a:ext cx="533400" cy="533400"/>
          </a:xfrm>
          <a:prstGeom prst="line">
            <a:avLst/>
          </a:prstGeom>
          <a:noFill/>
          <a:ln w="9525">
            <a:solidFill>
              <a:schemeClr val="tx1"/>
            </a:solidFill>
            <a:round/>
            <a:headEnd/>
            <a:tailEnd/>
          </a:ln>
        </p:spPr>
        <p:txBody>
          <a:bodyPr/>
          <a:lstStyle/>
          <a:p>
            <a:endParaRPr lang="tr-TR" sz="2400"/>
          </a:p>
        </p:txBody>
      </p:sp>
      <p:sp>
        <p:nvSpPr>
          <p:cNvPr id="29708" name="Line 12"/>
          <p:cNvSpPr>
            <a:spLocks noChangeShapeType="1"/>
          </p:cNvSpPr>
          <p:nvPr/>
        </p:nvSpPr>
        <p:spPr bwMode="auto">
          <a:xfrm>
            <a:off x="4572000" y="3733800"/>
            <a:ext cx="533400" cy="533400"/>
          </a:xfrm>
          <a:prstGeom prst="line">
            <a:avLst/>
          </a:prstGeom>
          <a:noFill/>
          <a:ln w="9525">
            <a:solidFill>
              <a:schemeClr val="tx1"/>
            </a:solidFill>
            <a:round/>
            <a:headEnd/>
            <a:tailEnd/>
          </a:ln>
        </p:spPr>
        <p:txBody>
          <a:bodyPr/>
          <a:lstStyle/>
          <a:p>
            <a:endParaRPr lang="tr-TR" sz="2400"/>
          </a:p>
        </p:txBody>
      </p:sp>
      <p:sp>
        <p:nvSpPr>
          <p:cNvPr id="29709" name="Line 13"/>
          <p:cNvSpPr>
            <a:spLocks noChangeShapeType="1"/>
          </p:cNvSpPr>
          <p:nvPr/>
        </p:nvSpPr>
        <p:spPr bwMode="auto">
          <a:xfrm>
            <a:off x="7162800" y="3810000"/>
            <a:ext cx="0" cy="609600"/>
          </a:xfrm>
          <a:prstGeom prst="line">
            <a:avLst/>
          </a:prstGeom>
          <a:noFill/>
          <a:ln w="9525">
            <a:solidFill>
              <a:schemeClr val="tx1"/>
            </a:solidFill>
            <a:round/>
            <a:headEnd/>
            <a:tailEnd/>
          </a:ln>
        </p:spPr>
        <p:txBody>
          <a:bodyPr/>
          <a:lstStyle/>
          <a:p>
            <a:endParaRPr lang="tr-TR" sz="2400"/>
          </a:p>
        </p:txBody>
      </p:sp>
      <p:sp>
        <p:nvSpPr>
          <p:cNvPr id="29710" name="Line 14"/>
          <p:cNvSpPr>
            <a:spLocks noChangeShapeType="1"/>
          </p:cNvSpPr>
          <p:nvPr/>
        </p:nvSpPr>
        <p:spPr bwMode="auto">
          <a:xfrm flipH="1">
            <a:off x="6629400" y="3810000"/>
            <a:ext cx="457200" cy="533400"/>
          </a:xfrm>
          <a:prstGeom prst="line">
            <a:avLst/>
          </a:prstGeom>
          <a:noFill/>
          <a:ln w="9525">
            <a:solidFill>
              <a:schemeClr val="tx1"/>
            </a:solidFill>
            <a:round/>
            <a:headEnd/>
            <a:tailEnd/>
          </a:ln>
        </p:spPr>
        <p:txBody>
          <a:bodyPr/>
          <a:lstStyle/>
          <a:p>
            <a:endParaRPr lang="tr-TR" sz="2400"/>
          </a:p>
        </p:txBody>
      </p:sp>
      <p:sp>
        <p:nvSpPr>
          <p:cNvPr id="29711" name="Line 15"/>
          <p:cNvSpPr>
            <a:spLocks noChangeShapeType="1"/>
          </p:cNvSpPr>
          <p:nvPr/>
        </p:nvSpPr>
        <p:spPr bwMode="auto">
          <a:xfrm>
            <a:off x="7239000" y="3810000"/>
            <a:ext cx="533400" cy="533400"/>
          </a:xfrm>
          <a:prstGeom prst="line">
            <a:avLst/>
          </a:prstGeom>
          <a:noFill/>
          <a:ln w="9525">
            <a:solidFill>
              <a:schemeClr val="tx1"/>
            </a:solidFill>
            <a:round/>
            <a:headEnd/>
            <a:tailEnd/>
          </a:ln>
        </p:spPr>
        <p:txBody>
          <a:bodyPr/>
          <a:lstStyle/>
          <a:p>
            <a:endParaRPr lang="tr-TR" sz="2400"/>
          </a:p>
        </p:txBody>
      </p:sp>
      <p:sp>
        <p:nvSpPr>
          <p:cNvPr id="29712" name="Line 16"/>
          <p:cNvSpPr>
            <a:spLocks noChangeShapeType="1"/>
          </p:cNvSpPr>
          <p:nvPr/>
        </p:nvSpPr>
        <p:spPr bwMode="auto">
          <a:xfrm>
            <a:off x="3810000" y="4495800"/>
            <a:ext cx="0" cy="609600"/>
          </a:xfrm>
          <a:prstGeom prst="line">
            <a:avLst/>
          </a:prstGeom>
          <a:noFill/>
          <a:ln w="9525">
            <a:solidFill>
              <a:schemeClr val="tx1"/>
            </a:solidFill>
            <a:round/>
            <a:headEnd/>
            <a:tailEnd/>
          </a:ln>
        </p:spPr>
        <p:txBody>
          <a:bodyPr/>
          <a:lstStyle/>
          <a:p>
            <a:endParaRPr lang="tr-TR" sz="2400"/>
          </a:p>
        </p:txBody>
      </p:sp>
      <p:sp>
        <p:nvSpPr>
          <p:cNvPr id="29713" name="Line 17"/>
          <p:cNvSpPr>
            <a:spLocks noChangeShapeType="1"/>
          </p:cNvSpPr>
          <p:nvPr/>
        </p:nvSpPr>
        <p:spPr bwMode="auto">
          <a:xfrm flipH="1">
            <a:off x="3352800" y="4495800"/>
            <a:ext cx="381000" cy="609600"/>
          </a:xfrm>
          <a:prstGeom prst="line">
            <a:avLst/>
          </a:prstGeom>
          <a:noFill/>
          <a:ln w="9525">
            <a:solidFill>
              <a:schemeClr val="tx1"/>
            </a:solidFill>
            <a:round/>
            <a:headEnd/>
            <a:tailEnd/>
          </a:ln>
        </p:spPr>
        <p:txBody>
          <a:bodyPr/>
          <a:lstStyle/>
          <a:p>
            <a:endParaRPr lang="tr-TR" sz="2400"/>
          </a:p>
        </p:txBody>
      </p:sp>
      <p:sp>
        <p:nvSpPr>
          <p:cNvPr id="29714" name="Line 18"/>
          <p:cNvSpPr>
            <a:spLocks noChangeShapeType="1"/>
          </p:cNvSpPr>
          <p:nvPr/>
        </p:nvSpPr>
        <p:spPr bwMode="auto">
          <a:xfrm>
            <a:off x="3886200" y="4495800"/>
            <a:ext cx="533400" cy="609600"/>
          </a:xfrm>
          <a:prstGeom prst="line">
            <a:avLst/>
          </a:prstGeom>
          <a:noFill/>
          <a:ln w="9525">
            <a:solidFill>
              <a:schemeClr val="tx1"/>
            </a:solidFill>
            <a:round/>
            <a:headEnd/>
            <a:tailEnd/>
          </a:ln>
        </p:spPr>
        <p:txBody>
          <a:bodyPr/>
          <a:lstStyle/>
          <a:p>
            <a:endParaRPr lang="tr-TR" sz="2400"/>
          </a:p>
        </p:txBody>
      </p:sp>
      <p:sp>
        <p:nvSpPr>
          <p:cNvPr id="29715" name="Line 19"/>
          <p:cNvSpPr>
            <a:spLocks noChangeShapeType="1"/>
          </p:cNvSpPr>
          <p:nvPr/>
        </p:nvSpPr>
        <p:spPr bwMode="auto">
          <a:xfrm>
            <a:off x="7924800" y="4572000"/>
            <a:ext cx="0" cy="457200"/>
          </a:xfrm>
          <a:prstGeom prst="line">
            <a:avLst/>
          </a:prstGeom>
          <a:noFill/>
          <a:ln w="9525">
            <a:solidFill>
              <a:schemeClr val="tx1"/>
            </a:solidFill>
            <a:round/>
            <a:headEnd/>
            <a:tailEnd/>
          </a:ln>
        </p:spPr>
        <p:txBody>
          <a:bodyPr/>
          <a:lstStyle/>
          <a:p>
            <a:endParaRPr lang="tr-TR" sz="2400"/>
          </a:p>
        </p:txBody>
      </p:sp>
      <p:sp>
        <p:nvSpPr>
          <p:cNvPr id="29716" name="Line 20"/>
          <p:cNvSpPr>
            <a:spLocks noChangeShapeType="1"/>
          </p:cNvSpPr>
          <p:nvPr/>
        </p:nvSpPr>
        <p:spPr bwMode="auto">
          <a:xfrm flipH="1">
            <a:off x="7315200" y="4572000"/>
            <a:ext cx="533400" cy="457200"/>
          </a:xfrm>
          <a:prstGeom prst="line">
            <a:avLst/>
          </a:prstGeom>
          <a:noFill/>
          <a:ln w="9525">
            <a:solidFill>
              <a:schemeClr val="tx1"/>
            </a:solidFill>
            <a:round/>
            <a:headEnd/>
            <a:tailEnd/>
          </a:ln>
        </p:spPr>
        <p:txBody>
          <a:bodyPr/>
          <a:lstStyle/>
          <a:p>
            <a:endParaRPr lang="tr-TR" sz="2400"/>
          </a:p>
        </p:txBody>
      </p:sp>
      <p:sp>
        <p:nvSpPr>
          <p:cNvPr id="29717" name="Line 21"/>
          <p:cNvSpPr>
            <a:spLocks noChangeShapeType="1"/>
          </p:cNvSpPr>
          <p:nvPr/>
        </p:nvSpPr>
        <p:spPr bwMode="auto">
          <a:xfrm>
            <a:off x="8001000" y="4572000"/>
            <a:ext cx="609600" cy="457200"/>
          </a:xfrm>
          <a:prstGeom prst="line">
            <a:avLst/>
          </a:prstGeom>
          <a:noFill/>
          <a:ln w="9525">
            <a:solidFill>
              <a:schemeClr val="tx1"/>
            </a:solidFill>
            <a:round/>
            <a:headEnd/>
            <a:tailEnd/>
          </a:ln>
        </p:spPr>
        <p:txBody>
          <a:bodyPr/>
          <a:lstStyle/>
          <a:p>
            <a:endParaRPr lang="tr-TR" sz="2400"/>
          </a:p>
        </p:txBody>
      </p:sp>
      <p:sp>
        <p:nvSpPr>
          <p:cNvPr id="29718" name="Line 22"/>
          <p:cNvSpPr>
            <a:spLocks noChangeShapeType="1"/>
          </p:cNvSpPr>
          <p:nvPr/>
        </p:nvSpPr>
        <p:spPr bwMode="auto">
          <a:xfrm>
            <a:off x="3124200" y="5334000"/>
            <a:ext cx="0" cy="304800"/>
          </a:xfrm>
          <a:prstGeom prst="line">
            <a:avLst/>
          </a:prstGeom>
          <a:noFill/>
          <a:ln w="9525">
            <a:solidFill>
              <a:schemeClr val="tx1"/>
            </a:solidFill>
            <a:round/>
            <a:headEnd/>
            <a:tailEnd/>
          </a:ln>
        </p:spPr>
        <p:txBody>
          <a:bodyPr/>
          <a:lstStyle/>
          <a:p>
            <a:endParaRPr lang="tr-TR" sz="2400"/>
          </a:p>
        </p:txBody>
      </p:sp>
      <p:sp>
        <p:nvSpPr>
          <p:cNvPr id="29719" name="Line 23"/>
          <p:cNvSpPr>
            <a:spLocks noChangeShapeType="1"/>
          </p:cNvSpPr>
          <p:nvPr/>
        </p:nvSpPr>
        <p:spPr bwMode="auto">
          <a:xfrm>
            <a:off x="4495800" y="5334000"/>
            <a:ext cx="0" cy="304800"/>
          </a:xfrm>
          <a:prstGeom prst="line">
            <a:avLst/>
          </a:prstGeom>
          <a:noFill/>
          <a:ln w="9525">
            <a:solidFill>
              <a:schemeClr val="tx1"/>
            </a:solidFill>
            <a:round/>
            <a:headEnd/>
            <a:tailEnd/>
          </a:ln>
        </p:spPr>
        <p:txBody>
          <a:bodyPr/>
          <a:lstStyle/>
          <a:p>
            <a:endParaRPr lang="tr-TR" sz="2400"/>
          </a:p>
        </p:txBody>
      </p:sp>
      <p:sp>
        <p:nvSpPr>
          <p:cNvPr id="29720" name="Line 24"/>
          <p:cNvSpPr>
            <a:spLocks noChangeShapeType="1"/>
          </p:cNvSpPr>
          <p:nvPr/>
        </p:nvSpPr>
        <p:spPr bwMode="auto">
          <a:xfrm>
            <a:off x="6477000" y="4572000"/>
            <a:ext cx="0" cy="304800"/>
          </a:xfrm>
          <a:prstGeom prst="line">
            <a:avLst/>
          </a:prstGeom>
          <a:noFill/>
          <a:ln w="9525">
            <a:solidFill>
              <a:schemeClr val="tx1"/>
            </a:solidFill>
            <a:round/>
            <a:headEnd/>
            <a:tailEnd/>
          </a:ln>
        </p:spPr>
        <p:txBody>
          <a:bodyPr/>
          <a:lstStyle/>
          <a:p>
            <a:endParaRPr lang="tr-TR" sz="2400"/>
          </a:p>
        </p:txBody>
      </p:sp>
      <p:sp>
        <p:nvSpPr>
          <p:cNvPr id="29721" name="Line 25"/>
          <p:cNvSpPr>
            <a:spLocks noChangeShapeType="1"/>
          </p:cNvSpPr>
          <p:nvPr/>
        </p:nvSpPr>
        <p:spPr bwMode="auto">
          <a:xfrm>
            <a:off x="7239000" y="5262578"/>
            <a:ext cx="0" cy="381000"/>
          </a:xfrm>
          <a:prstGeom prst="line">
            <a:avLst/>
          </a:prstGeom>
          <a:noFill/>
          <a:ln w="9525">
            <a:solidFill>
              <a:schemeClr val="tx1"/>
            </a:solidFill>
            <a:round/>
            <a:headEnd/>
            <a:tailEnd/>
          </a:ln>
        </p:spPr>
        <p:txBody>
          <a:bodyPr/>
          <a:lstStyle/>
          <a:p>
            <a:endParaRPr lang="tr-TR" sz="2400"/>
          </a:p>
        </p:txBody>
      </p:sp>
      <p:sp>
        <p:nvSpPr>
          <p:cNvPr id="29722" name="Line 26"/>
          <p:cNvSpPr>
            <a:spLocks noChangeShapeType="1"/>
          </p:cNvSpPr>
          <p:nvPr/>
        </p:nvSpPr>
        <p:spPr bwMode="auto">
          <a:xfrm>
            <a:off x="8686800" y="5257800"/>
            <a:ext cx="0" cy="304800"/>
          </a:xfrm>
          <a:prstGeom prst="line">
            <a:avLst/>
          </a:prstGeom>
          <a:noFill/>
          <a:ln w="9525">
            <a:solidFill>
              <a:schemeClr val="tx1"/>
            </a:solidFill>
            <a:round/>
            <a:headEnd/>
            <a:tailEnd/>
          </a:ln>
        </p:spPr>
        <p:txBody>
          <a:bodyPr/>
          <a:lstStyle/>
          <a:p>
            <a:endParaRPr lang="tr-TR" sz="2400"/>
          </a:p>
        </p:txBody>
      </p:sp>
      <p:sp>
        <p:nvSpPr>
          <p:cNvPr id="29723" name="Line 27"/>
          <p:cNvSpPr>
            <a:spLocks noChangeShapeType="1"/>
          </p:cNvSpPr>
          <p:nvPr/>
        </p:nvSpPr>
        <p:spPr bwMode="auto">
          <a:xfrm>
            <a:off x="5181600" y="4495800"/>
            <a:ext cx="0" cy="304800"/>
          </a:xfrm>
          <a:prstGeom prst="line">
            <a:avLst/>
          </a:prstGeom>
          <a:noFill/>
          <a:ln w="9525">
            <a:solidFill>
              <a:schemeClr val="tx1"/>
            </a:solidFill>
            <a:round/>
            <a:headEnd/>
            <a:tailEnd/>
          </a:ln>
        </p:spPr>
        <p:txBody>
          <a:bodyPr/>
          <a:lstStyle/>
          <a:p>
            <a:endParaRPr lang="tr-TR" sz="2400"/>
          </a:p>
        </p:txBody>
      </p:sp>
      <p:sp>
        <p:nvSpPr>
          <p:cNvPr id="29724" name="Text Box 28"/>
          <p:cNvSpPr txBox="1">
            <a:spLocks noChangeArrowheads="1"/>
          </p:cNvSpPr>
          <p:nvPr/>
        </p:nvSpPr>
        <p:spPr bwMode="auto">
          <a:xfrm>
            <a:off x="3032125" y="5624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5" name="Text Box 29"/>
          <p:cNvSpPr txBox="1">
            <a:spLocks noChangeArrowheads="1"/>
          </p:cNvSpPr>
          <p:nvPr/>
        </p:nvSpPr>
        <p:spPr bwMode="auto">
          <a:xfrm>
            <a:off x="4403725" y="56245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6" name="Text Box 30"/>
          <p:cNvSpPr txBox="1">
            <a:spLocks noChangeArrowheads="1"/>
          </p:cNvSpPr>
          <p:nvPr/>
        </p:nvSpPr>
        <p:spPr bwMode="auto">
          <a:xfrm>
            <a:off x="5089525" y="4786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27" name="Text Box 31"/>
          <p:cNvSpPr txBox="1">
            <a:spLocks noChangeArrowheads="1"/>
          </p:cNvSpPr>
          <p:nvPr/>
        </p:nvSpPr>
        <p:spPr bwMode="auto">
          <a:xfrm>
            <a:off x="6354840" y="4862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8" name="Text Box 32"/>
          <p:cNvSpPr txBox="1">
            <a:spLocks noChangeArrowheads="1"/>
          </p:cNvSpPr>
          <p:nvPr/>
        </p:nvSpPr>
        <p:spPr bwMode="auto">
          <a:xfrm>
            <a:off x="71469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9" name="Text Box 33"/>
          <p:cNvSpPr txBox="1">
            <a:spLocks noChangeArrowheads="1"/>
          </p:cNvSpPr>
          <p:nvPr/>
        </p:nvSpPr>
        <p:spPr bwMode="auto">
          <a:xfrm>
            <a:off x="85947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30" name="Text Box 34"/>
          <p:cNvSpPr txBox="1">
            <a:spLocks noChangeArrowheads="1"/>
          </p:cNvSpPr>
          <p:nvPr/>
        </p:nvSpPr>
        <p:spPr bwMode="auto">
          <a:xfrm>
            <a:off x="441325" y="5451475"/>
            <a:ext cx="12700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r>
              <a:rPr lang="en-US" dirty="0"/>
              <a:t>2 – 3 + 4</a:t>
            </a:r>
          </a:p>
        </p:txBody>
      </p:sp>
      <p:sp>
        <p:nvSpPr>
          <p:cNvPr id="29731" name="Text Box 35"/>
          <p:cNvSpPr txBox="1">
            <a:spLocks noChangeArrowheads="1"/>
          </p:cNvSpPr>
          <p:nvPr/>
        </p:nvSpPr>
        <p:spPr bwMode="auto">
          <a:xfrm>
            <a:off x="5559425" y="3594100"/>
            <a:ext cx="938077" cy="46166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r>
              <a:rPr lang="tr-TR" sz="2400" dirty="0" smtClean="0">
                <a:latin typeface="Times"/>
              </a:rPr>
              <a:t>ya da</a:t>
            </a:r>
            <a:endParaRPr lang="th-TH" sz="2400" dirty="0">
              <a:latin typeface="Time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760413" y="1682750"/>
            <a:ext cx="7772400" cy="3546475"/>
          </a:xfrm>
        </p:spPr>
        <p:txBody>
          <a:bodyPr/>
          <a:lstStyle/>
          <a:p>
            <a:pPr>
              <a:lnSpc>
                <a:spcPct val="90000"/>
              </a:lnSpc>
            </a:pPr>
            <a:r>
              <a:rPr lang="tr-TR" dirty="0" smtClean="0">
                <a:effectLst/>
              </a:rPr>
              <a:t>İki türetme</a:t>
            </a:r>
            <a:r>
              <a:rPr lang="en-US" dirty="0" smtClean="0">
                <a:effectLst/>
              </a:rPr>
              <a:t>:</a:t>
            </a:r>
          </a:p>
          <a:p>
            <a:pPr>
              <a:lnSpc>
                <a:spcPct val="90000"/>
              </a:lnSpc>
              <a:buFont typeface="Monotype Sorts" pitchFamily="2" charset="2"/>
              <a:buNone/>
            </a:pPr>
            <a:r>
              <a:rPr lang="en-US" sz="2400" dirty="0" smtClean="0">
                <a:effectLst/>
              </a:rPr>
              <a:t>    </a:t>
            </a:r>
            <a:r>
              <a:rPr lang="en-US" sz="2400" dirty="0" smtClean="0">
                <a:solidFill>
                  <a:schemeClr val="accent1"/>
                </a:solidFill>
                <a:effectLst/>
              </a:rPr>
              <a:t>E</a:t>
            </a:r>
            <a:r>
              <a:rPr lang="en-US" sz="2400" dirty="0" smtClean="0">
                <a:effectLst/>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sz="2400" dirty="0" err="1" smtClean="0">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endParaRPr lang="en-US" sz="2400" dirty="0" smtClean="0">
              <a:effectLst/>
              <a:sym typeface="Wingdings" pitchFamily="2" charset="2"/>
            </a:endParaRP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a:t>
            </a:r>
            <a:endParaRPr lang="en-US" sz="2400" dirty="0" smtClean="0">
              <a:effectLst/>
            </a:endParaRPr>
          </a:p>
          <a:p>
            <a:pPr>
              <a:lnSpc>
                <a:spcPct val="90000"/>
              </a:lnSpc>
              <a:buFont typeface="Monotype Sorts" pitchFamily="2" charset="2"/>
              <a:buNone/>
            </a:pPr>
            <a:endParaRPr lang="en-US" sz="2400" dirty="0" smtClean="0">
              <a:effectLst/>
              <a:sym typeface="Wingdings" pitchFamily="2"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tr-TR" dirty="0" smtClean="0">
                <a:effectLst/>
              </a:rPr>
              <a:t>Belirsizliği Giderme</a:t>
            </a:r>
            <a:endParaRPr lang="th-TH" dirty="0" smtClean="0">
              <a:effectLst/>
            </a:endParaRPr>
          </a:p>
        </p:txBody>
      </p:sp>
      <p:sp>
        <p:nvSpPr>
          <p:cNvPr id="222211" name="Rectangle 3"/>
          <p:cNvSpPr>
            <a:spLocks noGrp="1" noChangeArrowheads="1"/>
          </p:cNvSpPr>
          <p:nvPr>
            <p:ph type="body" idx="1"/>
          </p:nvPr>
        </p:nvSpPr>
        <p:spPr>
          <a:xfrm>
            <a:off x="457200" y="1600200"/>
            <a:ext cx="8472518" cy="4525963"/>
          </a:xfrm>
        </p:spPr>
        <p:txBody>
          <a:bodyPr/>
          <a:lstStyle/>
          <a:p>
            <a:r>
              <a:rPr lang="tr-TR" dirty="0" smtClean="0">
                <a:effectLst/>
              </a:rPr>
              <a:t>Belirsiz bir gramer bazen belirli hale getirilebilir</a:t>
            </a:r>
            <a:r>
              <a:rPr lang="en-US" dirty="0" smtClean="0">
                <a:effectLst/>
              </a:rPr>
              <a:t>:</a:t>
            </a:r>
            <a:endParaRPr lang="th-TH" dirty="0" smtClean="0">
              <a:effectLst/>
            </a:endParaRPr>
          </a:p>
          <a:p>
            <a:pPr lvl="1">
              <a:buFontTx/>
              <a:buNone/>
            </a:pPr>
            <a:r>
              <a:rPr lang="en-US" dirty="0" smtClean="0">
                <a:effectLst/>
              </a:rPr>
              <a:t>	E </a:t>
            </a:r>
            <a:r>
              <a:rPr lang="th-TH" dirty="0" smtClean="0">
                <a:effectLst/>
                <a:sym typeface="Wingdings" pitchFamily="2" charset="2"/>
              </a:rPr>
              <a:t>=&gt;</a:t>
            </a:r>
            <a:r>
              <a:rPr lang="th-TH" dirty="0" smtClean="0">
                <a:effectLst/>
              </a:rPr>
              <a:t> </a:t>
            </a:r>
            <a:r>
              <a:rPr lang="en-US" dirty="0" smtClean="0">
                <a:effectLst/>
              </a:rPr>
              <a:t>E </a:t>
            </a:r>
            <a:r>
              <a:rPr lang="th-TH" dirty="0" smtClean="0">
                <a:effectLst/>
              </a:rPr>
              <a:t>+ </a:t>
            </a:r>
            <a:r>
              <a:rPr lang="en-US" dirty="0" smtClean="0">
                <a:effectLst/>
              </a:rPr>
              <a:t>T | E – T | T</a:t>
            </a:r>
            <a:endParaRPr lang="th-TH" dirty="0" smtClean="0">
              <a:effectLst/>
            </a:endParaRPr>
          </a:p>
          <a:p>
            <a:pPr lvl="1">
              <a:buFontTx/>
              <a:buNone/>
            </a:pPr>
            <a:r>
              <a:rPr lang="en-US" dirty="0" smtClean="0">
                <a:effectLst/>
              </a:rPr>
              <a:t>	T </a:t>
            </a:r>
            <a:r>
              <a:rPr lang="th-TH" dirty="0" smtClean="0">
                <a:effectLst/>
                <a:sym typeface="Wingdings" pitchFamily="2" charset="2"/>
              </a:rPr>
              <a:t>=&gt;</a:t>
            </a:r>
            <a:r>
              <a:rPr lang="th-TH" dirty="0" smtClean="0">
                <a:effectLst/>
              </a:rPr>
              <a:t> </a:t>
            </a:r>
            <a:r>
              <a:rPr lang="en-US" dirty="0" smtClean="0">
                <a:effectLst/>
              </a:rPr>
              <a:t>0 | … | 9</a:t>
            </a:r>
          </a:p>
          <a:p>
            <a:pPr lvl="1">
              <a:buFontTx/>
              <a:buNone/>
            </a:pPr>
            <a:endParaRPr lang="en-US" dirty="0" smtClean="0">
              <a:effectLst/>
            </a:endParaRPr>
          </a:p>
          <a:p>
            <a:endParaRPr lang="th-TH" dirty="0" smtClean="0">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r>
              <a:rPr lang="tr-TR" sz="2800" dirty="0" smtClean="0"/>
              <a:t>Pascal program örneğine ait ayrıştırma ağacı</a:t>
            </a:r>
            <a:endParaRPr lang="tr-TR"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11" r="3404"/>
          <a:stretch/>
        </p:blipFill>
        <p:spPr bwMode="auto">
          <a:xfrm>
            <a:off x="2771800" y="2420888"/>
            <a:ext cx="3600400" cy="3594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val="3126996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endParaRPr lang="tr-TR" sz="28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rcRect r="1267"/>
          <a:stretch/>
        </p:blipFill>
        <p:spPr bwMode="auto">
          <a:xfrm>
            <a:off x="0" y="1532536"/>
            <a:ext cx="9144000" cy="533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val="478205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smtClean="0"/>
              <a:t>Semantics</a:t>
            </a:r>
            <a:r>
              <a:rPr lang="tr-TR" sz="3200" dirty="0" smtClean="0"/>
              <a:t>) Çözümleme</a:t>
            </a:r>
            <a:endParaRPr lang="en-US" sz="3200" dirty="0"/>
          </a:p>
        </p:txBody>
      </p:sp>
      <p:sp>
        <p:nvSpPr>
          <p:cNvPr id="25603" name="Rectangle 3"/>
          <p:cNvSpPr>
            <a:spLocks noGrp="1" noChangeArrowheads="1"/>
          </p:cNvSpPr>
          <p:nvPr>
            <p:ph type="body" idx="1"/>
          </p:nvPr>
        </p:nvSpPr>
        <p:spPr>
          <a:xfrm>
            <a:off x="304800" y="1500174"/>
            <a:ext cx="8458200" cy="4572000"/>
          </a:xfrm>
        </p:spPr>
        <p:txBody>
          <a:bodyPr/>
          <a:lstStyle/>
          <a:p>
            <a:r>
              <a:rPr lang="tr-TR" b="1" dirty="0"/>
              <a:t>Anlam çözümleme</a:t>
            </a:r>
            <a:r>
              <a:rPr lang="tr-TR" dirty="0"/>
              <a:t>, kaynak program için </a:t>
            </a:r>
            <a:r>
              <a:rPr lang="tr-TR" dirty="0" err="1"/>
              <a:t>sözdizim</a:t>
            </a:r>
            <a:r>
              <a:rPr lang="tr-TR" dirty="0"/>
              <a:t> çözümleme sırasında oluşturulmuş ayrıştırma ağacı kullanılarak, soyut bir programlama dilinde bir program oluşturulmasıdır.</a:t>
            </a:r>
          </a:p>
          <a:p>
            <a:r>
              <a:rPr lang="tr-TR" dirty="0"/>
              <a:t>Anlam çözümleyici, her deyim için </a:t>
            </a:r>
            <a:r>
              <a:rPr lang="tr-TR" dirty="0" err="1"/>
              <a:t>sözdizim</a:t>
            </a:r>
            <a:r>
              <a:rPr lang="tr-TR" dirty="0"/>
              <a:t> çözümleyicinin belirlediği </a:t>
            </a:r>
            <a:r>
              <a:rPr lang="tr-TR" dirty="0" err="1"/>
              <a:t>sözdizime</a:t>
            </a:r>
            <a:r>
              <a:rPr lang="tr-TR" dirty="0"/>
              <a:t> göre bir çevrim altyordamı çağırır</a:t>
            </a:r>
            <a:r>
              <a:rPr lang="tr-TR" dirty="0" smtClean="0"/>
              <a:t>.</a:t>
            </a:r>
          </a:p>
          <a:p>
            <a:endParaRPr lang="tr-TR" dirty="0" smtClean="0"/>
          </a:p>
          <a:p>
            <a:endParaRPr lang="en-US"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32" y="5610249"/>
            <a:ext cx="55054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val="2509722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a:t>Semantics</a:t>
            </a:r>
            <a:r>
              <a:rPr lang="tr-TR" sz="3200" dirty="0"/>
              <a:t>) Çözümleme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b="1" dirty="0"/>
              <a:t>Soyut </a:t>
            </a:r>
            <a:r>
              <a:rPr lang="tr-TR" b="1" dirty="0" smtClean="0"/>
              <a:t>Dil: </a:t>
            </a:r>
            <a:r>
              <a:rPr lang="tr-TR" dirty="0" smtClean="0"/>
              <a:t>Anlam </a:t>
            </a:r>
            <a:r>
              <a:rPr lang="tr-TR" dirty="0"/>
              <a:t>çözümleme sonucunda üretilen kod için kullanılan ara diller, genel olarak, üst düzeyli bir birleştirici diline benzerler</a:t>
            </a:r>
            <a:r>
              <a:rPr lang="tr-TR" dirty="0" smtClean="0"/>
              <a:t>.</a:t>
            </a:r>
          </a:p>
          <a:p>
            <a:endParaRPr lang="tr-TR" dirty="0" smtClean="0"/>
          </a:p>
          <a:p>
            <a:r>
              <a:rPr lang="tr-TR" dirty="0" smtClean="0"/>
              <a:t>Bu </a:t>
            </a:r>
            <a:r>
              <a:rPr lang="tr-TR" dirty="0"/>
              <a:t>soyut dil, kaynak dilin veri türleri ve işlemleriyle uyumlu olacak şekilde tasarlanmış, hayali bir makine için </a:t>
            </a:r>
            <a:r>
              <a:rPr lang="tr-TR" dirty="0" smtClean="0"/>
              <a:t>makine </a:t>
            </a:r>
            <a:r>
              <a:rPr lang="tr-TR" dirty="0"/>
              <a:t>dili olup, derleyicinin kaynak ve amaç dilleri arasında bir ara adım oluşturur</a:t>
            </a:r>
            <a:r>
              <a:rPr lang="tr-TR" dirty="0" smtClean="0"/>
              <a:t>.</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val="35543893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17500"/>
            <a:ext cx="2951981" cy="31357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spTree>
    <p:extLst>
      <p:ext uri="{BB962C8B-B14F-4D97-AF65-F5344CB8AC3E}">
        <p14:creationId xmlns:p14="http://schemas.microsoft.com/office/powerpoint/2010/main" val="4455965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2487"/>
            <a:ext cx="8424936" cy="419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extLst>
      <p:ext uri="{BB962C8B-B14F-4D97-AF65-F5344CB8AC3E}">
        <p14:creationId xmlns:p14="http://schemas.microsoft.com/office/powerpoint/2010/main" val="365050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363272" cy="11430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2800" b="1" dirty="0" smtClean="0"/>
              <a:t>Ekim</a:t>
            </a:r>
            <a:r>
              <a:rPr lang="en-US" sz="2800" b="1" dirty="0" smtClean="0"/>
              <a:t> 201</a:t>
            </a:r>
            <a:r>
              <a:rPr lang="tr-TR" sz="2800" b="1" dirty="0" smtClean="0"/>
              <a:t>9 </a:t>
            </a:r>
            <a:r>
              <a:rPr lang="tr-TR" sz="2800" b="1" dirty="0" smtClean="0"/>
              <a:t>için </a:t>
            </a:r>
            <a:r>
              <a:rPr lang="en-US" sz="2800" b="1" dirty="0" smtClean="0"/>
              <a:t>TIOBE </a:t>
            </a:r>
            <a:r>
              <a:rPr lang="tr-TR" sz="2800" b="1" dirty="0" smtClean="0"/>
              <a:t>Programlama </a:t>
            </a:r>
            <a:r>
              <a:rPr lang="tr-TR" sz="2800" b="1" dirty="0" err="1" smtClean="0"/>
              <a:t>Kominite</a:t>
            </a:r>
            <a:r>
              <a:rPr lang="tr-TR" sz="2800" b="1" dirty="0" smtClean="0"/>
              <a:t> İndeksi</a:t>
            </a:r>
            <a:endParaRPr lang="tr-TR" sz="2800" b="1"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4" name="Resim 3"/>
          <p:cNvPicPr>
            <a:picLocks noChangeAspect="1"/>
          </p:cNvPicPr>
          <p:nvPr/>
        </p:nvPicPr>
        <p:blipFill>
          <a:blip r:embed="rId2"/>
          <a:stretch>
            <a:fillRect/>
          </a:stretch>
        </p:blipFill>
        <p:spPr>
          <a:xfrm>
            <a:off x="755576" y="1124744"/>
            <a:ext cx="7632848" cy="5420134"/>
          </a:xfrm>
          <a:prstGeom prst="rect">
            <a:avLst/>
          </a:prstGeom>
        </p:spPr>
      </p:pic>
    </p:spTree>
    <p:extLst>
      <p:ext uri="{BB962C8B-B14F-4D97-AF65-F5344CB8AC3E}">
        <p14:creationId xmlns:p14="http://schemas.microsoft.com/office/powerpoint/2010/main" val="35159934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3200" dirty="0"/>
              <a:t>Bir derleyicinin </a:t>
            </a:r>
            <a:r>
              <a:rPr lang="tr-TR" sz="3200" b="1" dirty="0"/>
              <a:t>arka ucu</a:t>
            </a:r>
            <a:r>
              <a:rPr lang="tr-TR" sz="3200" dirty="0"/>
              <a:t>, soyut dilde ifade edilen kodu alır ve belirli bir bilgisayar için makine kodunu oluşturur</a:t>
            </a:r>
            <a:r>
              <a:rPr lang="tr-TR" sz="3200" dirty="0" smtClean="0"/>
              <a:t>.</a:t>
            </a:r>
          </a:p>
          <a:p>
            <a:endParaRPr lang="tr-TR" sz="1600" dirty="0"/>
          </a:p>
          <a:p>
            <a:r>
              <a:rPr lang="tr-TR" sz="3200" dirty="0"/>
              <a:t>Derleyicinin </a:t>
            </a:r>
            <a:r>
              <a:rPr lang="tr-TR" sz="3200" b="1" dirty="0"/>
              <a:t>ön ucu </a:t>
            </a:r>
            <a:r>
              <a:rPr lang="tr-TR" sz="3200" dirty="0"/>
              <a:t>programlama diline bağımlı, </a:t>
            </a:r>
            <a:r>
              <a:rPr lang="tr-TR" sz="3200" b="1" dirty="0"/>
              <a:t>arka ucu </a:t>
            </a:r>
            <a:r>
              <a:rPr lang="tr-TR" sz="3200" dirty="0"/>
              <a:t>ise bilgisayara bağımlıdır. </a:t>
            </a:r>
            <a:endParaRPr lang="tr-TR" sz="3200" dirty="0" smtClean="0"/>
          </a:p>
          <a:p>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05176"/>
            <a:ext cx="5562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extLst>
      <p:ext uri="{BB962C8B-B14F-4D97-AF65-F5344CB8AC3E}">
        <p14:creationId xmlns:p14="http://schemas.microsoft.com/office/powerpoint/2010/main" val="10414751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lnSpcReduction="10000"/>
          </a:bodyPr>
          <a:lstStyle/>
          <a:p>
            <a:r>
              <a:rPr lang="tr-TR" dirty="0" smtClean="0"/>
              <a:t>Bir </a:t>
            </a:r>
            <a:r>
              <a:rPr lang="tr-TR" dirty="0"/>
              <a:t>derleyici üreticisi bir programlama dili için, farklı bilgisayarlarda aynı ön ucu kullanan bir ara kodu alan farklı arka uçlar yazarak, derleyici aileleri üretebilir. </a:t>
            </a:r>
            <a:endParaRPr lang="tr-TR" dirty="0" smtClean="0"/>
          </a:p>
          <a:p>
            <a:endParaRPr lang="tr-TR" sz="1400" dirty="0"/>
          </a:p>
          <a:p>
            <a:r>
              <a:rPr lang="tr-TR" dirty="0" smtClean="0"/>
              <a:t>Benzer </a:t>
            </a:r>
            <a:r>
              <a:rPr lang="tr-TR" dirty="0"/>
              <a:t>şekilde bir bilgisayar üreticisi, bir bilgisayar için iyi bir arka uç oluşturduktan sonra, farklı kaynak dilleri ortak ara koda dönüştüren ön uçlar yazarak birçok dili destekleyebilir.</a:t>
            </a:r>
          </a:p>
          <a:p>
            <a:endParaRPr lang="tr-TR" sz="3600" dirty="0" smtClean="0"/>
          </a:p>
          <a:p>
            <a:endParaRPr lang="en-US" sz="3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val="13811552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(Eniyileme)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70000" lnSpcReduction="20000"/>
          </a:bodyPr>
          <a:lstStyle/>
          <a:p>
            <a:r>
              <a:rPr lang="tr-TR" dirty="0"/>
              <a:t>Derleyicinin arka ucunda bulunan bir diğer bileşen, kodu daha etkin yapmaya çalışan eniyileyicidir</a:t>
            </a:r>
            <a:r>
              <a:rPr lang="tr-TR" dirty="0" smtClean="0"/>
              <a:t>.</a:t>
            </a:r>
          </a:p>
          <a:p>
            <a:r>
              <a:rPr lang="tr-TR" dirty="0" smtClean="0"/>
              <a:t>Programları</a:t>
            </a:r>
            <a:r>
              <a:rPr lang="tr-TR" dirty="0"/>
              <a:t> otomatik olarak değiştirerek</a:t>
            </a:r>
          </a:p>
          <a:p>
            <a:pPr lvl="1"/>
            <a:r>
              <a:rPr lang="tr-TR" dirty="0" smtClean="0"/>
              <a:t>Daha</a:t>
            </a:r>
            <a:r>
              <a:rPr lang="tr-TR" dirty="0"/>
              <a:t> hızlı çalışmasını</a:t>
            </a:r>
          </a:p>
          <a:p>
            <a:pPr lvl="1"/>
            <a:r>
              <a:rPr lang="tr-TR" dirty="0" smtClean="0"/>
              <a:t>Daha</a:t>
            </a:r>
            <a:r>
              <a:rPr lang="tr-TR" dirty="0"/>
              <a:t> az bellek kaplamasını ve</a:t>
            </a:r>
          </a:p>
          <a:p>
            <a:pPr lvl="1"/>
            <a:r>
              <a:rPr lang="tr-TR" dirty="0" smtClean="0"/>
              <a:t>Genel</a:t>
            </a:r>
            <a:r>
              <a:rPr lang="tr-TR" dirty="0"/>
              <a:t> olarak kaynak kullanımında tutumlu </a:t>
            </a:r>
            <a:r>
              <a:rPr lang="tr-TR" dirty="0" smtClean="0"/>
              <a:t>davranmayı </a:t>
            </a:r>
            <a:r>
              <a:rPr lang="tr-TR" dirty="0"/>
              <a:t>sağlamaktadır</a:t>
            </a:r>
          </a:p>
          <a:p>
            <a:r>
              <a:rPr lang="tr-TR" dirty="0" smtClean="0"/>
              <a:t>Optimizasyon </a:t>
            </a:r>
            <a:r>
              <a:rPr lang="tr-TR" dirty="0"/>
              <a:t>ile bir programın daha etkin olarak çalışacak bir eşdeğer programa dönüştürülmesi amaçlanır</a:t>
            </a:r>
            <a:r>
              <a:rPr lang="tr-TR" dirty="0" smtClean="0"/>
              <a:t>. Optimizasyon ikiye ayrılır;</a:t>
            </a:r>
          </a:p>
          <a:p>
            <a:pPr lvl="1"/>
            <a:r>
              <a:rPr lang="tr-TR" dirty="0"/>
              <a:t>Makine Bağımsız </a:t>
            </a:r>
            <a:r>
              <a:rPr lang="tr-TR" dirty="0" smtClean="0"/>
              <a:t>Optimizasyon  </a:t>
            </a:r>
          </a:p>
          <a:p>
            <a:pPr lvl="1"/>
            <a:r>
              <a:rPr lang="tr-TR" dirty="0" smtClean="0"/>
              <a:t>Makine Bağımlı Optimizasyon</a:t>
            </a:r>
          </a:p>
          <a:p>
            <a:r>
              <a:rPr lang="en-US" dirty="0" err="1" smtClean="0"/>
              <a:t>Kod</a:t>
            </a:r>
            <a:r>
              <a:rPr lang="en-US" dirty="0" smtClean="0"/>
              <a:t> </a:t>
            </a:r>
            <a:r>
              <a:rPr lang="en-US" dirty="0" err="1" smtClean="0"/>
              <a:t>optimizasyonu</a:t>
            </a:r>
            <a:r>
              <a:rPr lang="en-US" dirty="0" smtClean="0"/>
              <a:t> her ne </a:t>
            </a:r>
            <a:r>
              <a:rPr lang="en-US" dirty="0" err="1" smtClean="0"/>
              <a:t>kadar</a:t>
            </a:r>
            <a:r>
              <a:rPr lang="en-US"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tek</a:t>
            </a:r>
            <a:r>
              <a:rPr lang="en-US" dirty="0" smtClean="0"/>
              <a:t> </a:t>
            </a:r>
            <a:r>
              <a:rPr lang="en-US" dirty="0" err="1" smtClean="0"/>
              <a:t>bir</a:t>
            </a:r>
            <a:r>
              <a:rPr lang="en-US" dirty="0" smtClean="0"/>
              <a:t> </a:t>
            </a:r>
            <a:r>
              <a:rPr lang="en-US" dirty="0" err="1" smtClean="0"/>
              <a:t>modül</a:t>
            </a:r>
            <a:r>
              <a:rPr lang="en-US" dirty="0" smtClean="0"/>
              <a:t> </a:t>
            </a:r>
            <a:r>
              <a:rPr lang="en-US" dirty="0" err="1" smtClean="0"/>
              <a:t>biçiminde</a:t>
            </a:r>
            <a:r>
              <a:rPr lang="en-US" dirty="0" smtClean="0"/>
              <a:t> </a:t>
            </a:r>
            <a:r>
              <a:rPr lang="tr-TR" dirty="0" smtClean="0"/>
              <a:t> </a:t>
            </a:r>
            <a:r>
              <a:rPr lang="en-US" dirty="0" err="1" smtClean="0"/>
              <a:t>gösterilmişse</a:t>
            </a:r>
            <a:r>
              <a:rPr lang="en-US" dirty="0" smtClean="0"/>
              <a:t> de </a:t>
            </a:r>
            <a:r>
              <a:rPr lang="en-US" dirty="0" err="1" smtClean="0"/>
              <a:t>sentaks</a:t>
            </a:r>
            <a:r>
              <a:rPr lang="en-US" dirty="0" smtClean="0"/>
              <a:t> </a:t>
            </a:r>
            <a:r>
              <a:rPr lang="en-US" dirty="0" err="1" smtClean="0"/>
              <a:t>analizinden</a:t>
            </a:r>
            <a:r>
              <a:rPr lang="en-US" dirty="0" smtClean="0"/>
              <a:t> </a:t>
            </a:r>
            <a:r>
              <a:rPr lang="en-US" dirty="0" err="1" smtClean="0"/>
              <a:t>sonra</a:t>
            </a:r>
            <a:r>
              <a:rPr lang="en-US" dirty="0" smtClean="0"/>
              <a:t> pars</a:t>
            </a:r>
            <a:r>
              <a:rPr lang="tr-TR" dirty="0" smtClean="0"/>
              <a:t>e</a:t>
            </a:r>
            <a:r>
              <a:rPr lang="en-US" dirty="0" smtClean="0"/>
              <a:t> tree </a:t>
            </a:r>
            <a:r>
              <a:rPr lang="en-US" dirty="0" err="1" smtClean="0"/>
              <a:t>üzerinde</a:t>
            </a:r>
            <a:r>
              <a:rPr lang="en-US" dirty="0" smtClean="0"/>
              <a:t> </a:t>
            </a:r>
            <a:r>
              <a:rPr lang="en-US" dirty="0" err="1" smtClean="0"/>
              <a:t>ve</a:t>
            </a:r>
            <a:r>
              <a:rPr lang="en-US" dirty="0" smtClean="0"/>
              <a:t> </a:t>
            </a:r>
            <a:r>
              <a:rPr lang="en-US" dirty="0" err="1" smtClean="0"/>
              <a:t>hedef</a:t>
            </a:r>
            <a:r>
              <a:rPr lang="en-US" dirty="0" smtClean="0"/>
              <a:t> </a:t>
            </a:r>
            <a:r>
              <a:rPr lang="en-US" dirty="0" err="1" smtClean="0"/>
              <a:t>kod</a:t>
            </a:r>
            <a:r>
              <a:rPr lang="en-US" dirty="0" smtClean="0"/>
              <a:t> </a:t>
            </a:r>
            <a:r>
              <a:rPr lang="en-US" dirty="0" err="1" smtClean="0"/>
              <a:t>üretimi</a:t>
            </a:r>
            <a:r>
              <a:rPr lang="en-US" dirty="0" smtClean="0"/>
              <a:t> </a:t>
            </a:r>
            <a:r>
              <a:rPr lang="en-US" dirty="0" err="1" smtClean="0"/>
              <a:t>sırasında</a:t>
            </a:r>
            <a:r>
              <a:rPr lang="en-US" dirty="0" smtClean="0"/>
              <a:t> </a:t>
            </a:r>
            <a:r>
              <a:rPr lang="en-US" dirty="0" err="1" smtClean="0"/>
              <a:t>da</a:t>
            </a:r>
            <a:r>
              <a:rPr lang="en-US" dirty="0" smtClean="0"/>
              <a:t> </a:t>
            </a:r>
            <a:r>
              <a:rPr lang="en-US" dirty="0" err="1" smtClean="0"/>
              <a:t>ciddi</a:t>
            </a:r>
            <a:r>
              <a:rPr lang="en-US" dirty="0" smtClean="0"/>
              <a:t> </a:t>
            </a:r>
            <a:r>
              <a:rPr lang="en-US" dirty="0" err="1" smtClean="0"/>
              <a:t>optimizasyonlar</a:t>
            </a:r>
            <a:r>
              <a:rPr lang="en-US" dirty="0" smtClean="0"/>
              <a:t> </a:t>
            </a:r>
            <a:r>
              <a:rPr lang="en-US" dirty="0" err="1" smtClean="0"/>
              <a:t>yapılmaktadır</a:t>
            </a:r>
            <a:r>
              <a:rPr lang="en-US" dirty="0" smtClean="0"/>
              <a:t>. </a:t>
            </a:r>
            <a:r>
              <a:rPr lang="en-US" dirty="0" err="1" smtClean="0"/>
              <a:t>Fakat</a:t>
            </a:r>
            <a:r>
              <a:rPr lang="en-US" dirty="0" smtClean="0"/>
              <a:t> </a:t>
            </a:r>
            <a:r>
              <a:rPr lang="en-US" dirty="0" err="1" smtClean="0"/>
              <a:t>gerçekten</a:t>
            </a:r>
            <a:r>
              <a:rPr lang="en-US" dirty="0" smtClean="0"/>
              <a:t> de </a:t>
            </a:r>
            <a:r>
              <a:rPr lang="en-US" dirty="0" err="1" smtClean="0"/>
              <a:t>klasik</a:t>
            </a:r>
            <a:r>
              <a:rPr lang="en-US" dirty="0" smtClean="0"/>
              <a:t> </a:t>
            </a:r>
            <a:r>
              <a:rPr lang="en-US" dirty="0" err="1" smtClean="0"/>
              <a:t>optimizasyonların</a:t>
            </a:r>
            <a:r>
              <a:rPr lang="en-US" dirty="0" smtClean="0"/>
              <a:t> </a:t>
            </a:r>
            <a:r>
              <a:rPr lang="en-US" dirty="0" err="1" smtClean="0"/>
              <a:t>büyük</a:t>
            </a:r>
            <a:r>
              <a:rPr lang="en-US" dirty="0" smtClean="0"/>
              <a:t> </a:t>
            </a:r>
            <a:r>
              <a:rPr lang="en-US" dirty="0" err="1" smtClean="0"/>
              <a:t>bölümü</a:t>
            </a:r>
            <a:r>
              <a:rPr lang="en-US" dirty="0" smtClean="0"/>
              <a:t> </a:t>
            </a:r>
            <a:r>
              <a:rPr lang="tr-TR"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gerçekleştirilir</a:t>
            </a:r>
            <a:r>
              <a:rPr lang="en-US" dirty="0" smtClean="0"/>
              <a:t>. </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val="168702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77500" lnSpcReduction="20000"/>
          </a:bodyPr>
          <a:lstStyle/>
          <a:p>
            <a:r>
              <a:rPr lang="tr-TR" dirty="0"/>
              <a:t>Makine bağımsız </a:t>
            </a:r>
            <a:r>
              <a:rPr lang="tr-TR" dirty="0" smtClean="0"/>
              <a:t>optimizasyon, </a:t>
            </a:r>
            <a:r>
              <a:rPr lang="tr-TR" dirty="0"/>
              <a:t>kaynak programdan soyut programa kadar olan herhangi bir ara şekilde gerçekleştirilebilir. </a:t>
            </a:r>
            <a:endParaRPr lang="tr-TR" dirty="0" smtClean="0"/>
          </a:p>
          <a:p>
            <a:endParaRPr lang="tr-TR" dirty="0" smtClean="0"/>
          </a:p>
          <a:p>
            <a:r>
              <a:rPr lang="tr-TR" dirty="0" smtClean="0"/>
              <a:t>Örneğin</a:t>
            </a:r>
            <a:r>
              <a:rPr lang="tr-TR" dirty="0"/>
              <a:t>, değerleri bilinen ifadelerin derleme zamanında hesaplanması, aynı hesaplamalarının </a:t>
            </a:r>
            <a:r>
              <a:rPr lang="tr-TR" dirty="0" smtClean="0"/>
              <a:t>optimizasyonu </a:t>
            </a:r>
            <a:r>
              <a:rPr lang="tr-TR" dirty="0"/>
              <a:t>ve işlemcilerin eşdeğer ama daha hızlı olan işlemcilerle değiştirilmesi gibi işlemler, makine bağımsız </a:t>
            </a:r>
            <a:r>
              <a:rPr lang="tr-TR" dirty="0" smtClean="0"/>
              <a:t>optimizasyon </a:t>
            </a:r>
            <a:r>
              <a:rPr lang="tr-TR" dirty="0"/>
              <a:t>örnekleridir</a:t>
            </a:r>
            <a:r>
              <a:rPr lang="tr-TR" dirty="0" smtClean="0"/>
              <a:t>.</a:t>
            </a:r>
          </a:p>
          <a:p>
            <a:endParaRPr lang="tr-TR" dirty="0"/>
          </a:p>
          <a:p>
            <a:r>
              <a:rPr lang="tr-TR" dirty="0" smtClean="0"/>
              <a:t>Aşağıdaki </a:t>
            </a:r>
            <a:r>
              <a:rPr lang="tr-TR" dirty="0"/>
              <a:t>deyimde, </a:t>
            </a:r>
            <a:r>
              <a:rPr lang="tr-TR" i="1" dirty="0"/>
              <a:t>a+b </a:t>
            </a:r>
            <a:r>
              <a:rPr lang="tr-TR" dirty="0" err="1"/>
              <a:t>nin</a:t>
            </a:r>
            <a:r>
              <a:rPr lang="tr-TR" dirty="0"/>
              <a:t> iki kez hesaplanması yerine, bir kez hesaplandıktan sonra bir kayıtçıda saklanması bir </a:t>
            </a:r>
            <a:r>
              <a:rPr lang="tr-TR" dirty="0" smtClean="0"/>
              <a:t>optimizasyon örneğidir</a:t>
            </a:r>
            <a:r>
              <a:rPr lang="tr-TR" dirty="0"/>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val="7394735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31406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val="4010817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Bağımlı 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Makine bağımlı </a:t>
            </a:r>
            <a:r>
              <a:rPr lang="tr-TR" sz="2800" dirty="0" smtClean="0"/>
              <a:t>optimizasyon, </a:t>
            </a:r>
            <a:r>
              <a:rPr lang="tr-TR" sz="2800" dirty="0"/>
              <a:t>çalışma süresini kısaltmak için makina dili özelliklerini kullanır. İkinin bir kuvveti ile çarpım işlemini, </a:t>
            </a:r>
            <a:r>
              <a:rPr lang="tr-TR" sz="2800" b="1" dirty="0"/>
              <a:t>bir kaydırma (</a:t>
            </a:r>
            <a:r>
              <a:rPr lang="tr-TR" sz="2800" b="1" i="1" dirty="0" err="1"/>
              <a:t>shift</a:t>
            </a:r>
            <a:r>
              <a:rPr lang="tr-TR" sz="2800" b="1" dirty="0"/>
              <a:t>) </a:t>
            </a:r>
            <a:r>
              <a:rPr lang="tr-TR" sz="2800" dirty="0"/>
              <a:t>işlemi ile değiştirmek veya bir ekleme işlemi </a:t>
            </a:r>
            <a:r>
              <a:rPr lang="tr-TR" sz="2800" b="1" dirty="0"/>
              <a:t>yerine artış (</a:t>
            </a:r>
            <a:r>
              <a:rPr lang="tr-TR" sz="2800" b="1" i="1" dirty="0" err="1"/>
              <a:t>increment</a:t>
            </a:r>
            <a:r>
              <a:rPr lang="tr-TR" sz="2800" b="1" dirty="0"/>
              <a:t>) </a:t>
            </a:r>
            <a:r>
              <a:rPr lang="tr-TR" sz="2800" dirty="0"/>
              <a:t>komutunu kullanmak, makine bağımlı </a:t>
            </a:r>
            <a:r>
              <a:rPr lang="tr-TR" sz="2800" dirty="0" smtClean="0"/>
              <a:t>optimizasyon </a:t>
            </a:r>
            <a:r>
              <a:rPr lang="tr-TR" sz="2800" dirty="0"/>
              <a:t>örnekleridir.</a:t>
            </a:r>
            <a:br>
              <a:rPr lang="tr-TR" sz="2800" dirty="0"/>
            </a:br>
            <a:endParaRPr lang="tr-TR" sz="1500" dirty="0"/>
          </a:p>
          <a:p>
            <a:r>
              <a:rPr lang="tr-TR" sz="2800" dirty="0" smtClean="0"/>
              <a:t>Optimizasyon </a:t>
            </a:r>
            <a:r>
              <a:rPr lang="tr-TR" sz="2800" dirty="0"/>
              <a:t>sonucu, çalıştırılan deyimlerin sırasının kaynak koddaki deyim sıralamasından farklı olabilmesi, hata ayıklama (</a:t>
            </a:r>
            <a:r>
              <a:rPr lang="tr-TR" sz="2800" i="1" dirty="0" err="1"/>
              <a:t>debug</a:t>
            </a:r>
            <a:r>
              <a:rPr lang="tr-TR" sz="2800" dirty="0"/>
              <a:t>) işlemini güçleştirebilir. Bu nedenle, hata ayıklama sırasında </a:t>
            </a:r>
            <a:r>
              <a:rPr lang="tr-TR" sz="2800" dirty="0" smtClean="0"/>
              <a:t>optimizasyonu </a:t>
            </a:r>
            <a:r>
              <a:rPr lang="tr-TR" sz="2800" dirty="0"/>
              <a:t>çalıştırmamak gereklidir.</a:t>
            </a:r>
          </a:p>
          <a:p>
            <a:endParaRPr lang="tr-TR" dirty="0"/>
          </a:p>
        </p:txBody>
      </p:sp>
      <p:pic>
        <p:nvPicPr>
          <p:cNvPr id="6146" name="Picture 2"/>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2786050" y="5581673"/>
            <a:ext cx="4505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extLst>
      <p:ext uri="{BB962C8B-B14F-4D97-AF65-F5344CB8AC3E}">
        <p14:creationId xmlns:p14="http://schemas.microsoft.com/office/powerpoint/2010/main" val="2304237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Optimizasyon Temaları</a:t>
            </a:r>
            <a:endParaRPr lang="tr-TR" dirty="0"/>
          </a:p>
        </p:txBody>
      </p:sp>
      <p:sp>
        <p:nvSpPr>
          <p:cNvPr id="3" name="2 İçerik Yer Tutucusu"/>
          <p:cNvSpPr>
            <a:spLocks noGrp="1"/>
          </p:cNvSpPr>
          <p:nvPr>
            <p:ph idx="1"/>
          </p:nvPr>
        </p:nvSpPr>
        <p:spPr>
          <a:xfrm>
            <a:off x="571472" y="1214422"/>
            <a:ext cx="8358246" cy="5643578"/>
          </a:xfrm>
        </p:spPr>
        <p:txBody>
          <a:bodyPr>
            <a:normAutofit fontScale="47500" lnSpcReduction="20000"/>
          </a:bodyPr>
          <a:lstStyle/>
          <a:p>
            <a:r>
              <a:rPr lang="tr-TR" sz="3800" dirty="0" smtClean="0"/>
              <a:t>Kod optimizasyonu çeşitli tipik kategorilere ayrılarak ele alınabilir. </a:t>
            </a:r>
          </a:p>
          <a:p>
            <a:r>
              <a:rPr lang="tr-TR" sz="3800" dirty="0" smtClean="0"/>
              <a:t>Döngüler en önemli optimizasyon kaynağıdır. Yani döngülere </a:t>
            </a:r>
            <a:r>
              <a:rPr lang="tr-TR" sz="3800" dirty="0" err="1" smtClean="0"/>
              <a:t>yoğunlaşılması</a:t>
            </a:r>
            <a:r>
              <a:rPr lang="tr-TR" sz="3800" dirty="0" smtClean="0"/>
              <a:t> önemlidir, çünkü program yaşamının büyük bir çoğunluğu döngülerde geçer. </a:t>
            </a:r>
          </a:p>
          <a:p>
            <a:r>
              <a:rPr lang="tr-TR" sz="3800" dirty="0" smtClean="0"/>
              <a:t>Optimizasyon işlemi hız ve kaynak kullanımı ölçütlerine bağlı olarak yapılabilir. Yani kod daha hızlı çalışacak biçimde ya da daha az yer kaplayacak biçimde optimize edilebilir. Ancak hız optimizasyonu çok daha baskın olarak tercih edilmektedir. </a:t>
            </a:r>
          </a:p>
          <a:p>
            <a:pPr lvl="1"/>
            <a:r>
              <a:rPr lang="en-US" sz="3800" b="1" dirty="0" err="1" smtClean="0">
                <a:solidFill>
                  <a:srgbClr val="FF0000"/>
                </a:solidFill>
              </a:rPr>
              <a:t>Ölü</a:t>
            </a:r>
            <a:r>
              <a:rPr lang="en-US" sz="3800" b="1" dirty="0" smtClean="0">
                <a:solidFill>
                  <a:srgbClr val="FF0000"/>
                </a:solidFill>
              </a:rPr>
              <a:t> </a:t>
            </a:r>
            <a:r>
              <a:rPr lang="en-US" sz="3800" b="1" dirty="0" err="1" smtClean="0">
                <a:solidFill>
                  <a:srgbClr val="FF0000"/>
                </a:solidFill>
              </a:rPr>
              <a:t>Kod</a:t>
            </a:r>
            <a:r>
              <a:rPr lang="en-US" sz="3800" b="1" dirty="0" smtClean="0">
                <a:solidFill>
                  <a:srgbClr val="FF0000"/>
                </a:solidFill>
              </a:rPr>
              <a:t> </a:t>
            </a:r>
            <a:r>
              <a:rPr lang="en-US" sz="3800" b="1" dirty="0" err="1" smtClean="0">
                <a:solidFill>
                  <a:srgbClr val="FF0000"/>
                </a:solidFill>
              </a:rPr>
              <a:t>Eliminasyonu</a:t>
            </a:r>
            <a:r>
              <a:rPr lang="en-US" sz="3800" b="1" dirty="0" smtClean="0">
                <a:solidFill>
                  <a:srgbClr val="FF0000"/>
                </a:solidFill>
              </a:rPr>
              <a:t> (Death Code Elimination)</a:t>
            </a:r>
            <a:endParaRPr lang="tr-TR" sz="3800" b="1" dirty="0" smtClean="0">
              <a:solidFill>
                <a:srgbClr val="FF0000"/>
              </a:solidFill>
            </a:endParaRPr>
          </a:p>
          <a:p>
            <a:pPr lvl="1"/>
            <a:r>
              <a:rPr lang="tr-TR" sz="3800" b="1" dirty="0" smtClean="0">
                <a:solidFill>
                  <a:srgbClr val="FF0000"/>
                </a:solidFill>
              </a:rPr>
              <a:t>Gereksiz Kodların Elimine Edilmesi</a:t>
            </a:r>
          </a:p>
          <a:p>
            <a:pPr lvl="1"/>
            <a:r>
              <a:rPr lang="tr-TR" sz="3800" b="1" dirty="0" smtClean="0">
                <a:solidFill>
                  <a:srgbClr val="FF0000"/>
                </a:solidFill>
              </a:rPr>
              <a:t>Ortak Alt İfadelerin Elimine Edilmesi (</a:t>
            </a:r>
            <a:r>
              <a:rPr lang="tr-TR" sz="3800" b="1" dirty="0" err="1" smtClean="0">
                <a:solidFill>
                  <a:srgbClr val="FF0000"/>
                </a:solidFill>
              </a:rPr>
              <a:t>Common</a:t>
            </a:r>
            <a:r>
              <a:rPr lang="tr-TR" sz="3800" b="1" dirty="0" smtClean="0">
                <a:solidFill>
                  <a:srgbClr val="FF0000"/>
                </a:solidFill>
              </a:rPr>
              <a:t> </a:t>
            </a:r>
            <a:r>
              <a:rPr lang="tr-TR" sz="3800" b="1" dirty="0" err="1" smtClean="0">
                <a:solidFill>
                  <a:srgbClr val="FF0000"/>
                </a:solidFill>
              </a:rPr>
              <a:t>Subexpression</a:t>
            </a:r>
            <a:r>
              <a:rPr lang="tr-TR" sz="3800" b="1" dirty="0" smtClean="0">
                <a:solidFill>
                  <a:srgbClr val="FF0000"/>
                </a:solidFill>
              </a:rPr>
              <a:t> </a:t>
            </a:r>
            <a:r>
              <a:rPr lang="tr-TR" sz="3800" b="1" dirty="0" err="1" smtClean="0">
                <a:solidFill>
                  <a:srgbClr val="FF0000"/>
                </a:solidFill>
              </a:rPr>
              <a:t>Elimination</a:t>
            </a:r>
            <a:r>
              <a:rPr lang="tr-TR" sz="3800" b="1" dirty="0" smtClean="0">
                <a:solidFill>
                  <a:srgbClr val="FF0000"/>
                </a:solidFill>
              </a:rPr>
              <a:t>)</a:t>
            </a:r>
          </a:p>
          <a:p>
            <a:pPr lvl="1"/>
            <a:r>
              <a:rPr lang="tr-TR" sz="3800" b="1" dirty="0" smtClean="0">
                <a:solidFill>
                  <a:srgbClr val="FF0000"/>
                </a:solidFill>
              </a:rPr>
              <a:t>Sabit İfadesi Yerleştirme (</a:t>
            </a:r>
            <a:r>
              <a:rPr lang="tr-TR" sz="3800" b="1" dirty="0" err="1" smtClean="0">
                <a:solidFill>
                  <a:srgbClr val="FF0000"/>
                </a:solidFill>
              </a:rPr>
              <a:t>Constant</a:t>
            </a:r>
            <a:r>
              <a:rPr lang="tr-TR" sz="3800" b="1" dirty="0" smtClean="0">
                <a:solidFill>
                  <a:srgbClr val="FF0000"/>
                </a:solidFill>
              </a:rPr>
              <a:t> </a:t>
            </a:r>
            <a:r>
              <a:rPr lang="tr-TR" sz="3800" b="1" dirty="0" err="1" smtClean="0">
                <a:solidFill>
                  <a:srgbClr val="FF0000"/>
                </a:solidFill>
              </a:rPr>
              <a:t>Folding</a:t>
            </a:r>
            <a:r>
              <a:rPr lang="tr-TR" sz="3800" b="1" dirty="0" smtClean="0">
                <a:solidFill>
                  <a:srgbClr val="FF0000"/>
                </a:solidFill>
              </a:rPr>
              <a:t>)</a:t>
            </a:r>
          </a:p>
          <a:p>
            <a:pPr lvl="1"/>
            <a:r>
              <a:rPr lang="tr-TR" sz="3800" b="1" dirty="0" smtClean="0">
                <a:solidFill>
                  <a:srgbClr val="FF0000"/>
                </a:solidFill>
              </a:rPr>
              <a:t>Sabit İfadelerinin Yaydırılması (</a:t>
            </a:r>
            <a:r>
              <a:rPr lang="tr-TR" sz="3800" b="1" dirty="0" err="1" smtClean="0">
                <a:solidFill>
                  <a:srgbClr val="FF0000"/>
                </a:solidFill>
              </a:rPr>
              <a:t>Const</a:t>
            </a:r>
            <a:r>
              <a:rPr lang="tr-TR" sz="3800" b="1" dirty="0" smtClean="0">
                <a:solidFill>
                  <a:srgbClr val="FF0000"/>
                </a:solidFill>
              </a:rPr>
              <a:t> </a:t>
            </a:r>
            <a:r>
              <a:rPr lang="tr-TR" sz="3800" b="1" dirty="0" err="1" smtClean="0">
                <a:solidFill>
                  <a:srgbClr val="FF0000"/>
                </a:solidFill>
              </a:rPr>
              <a:t>Propegation</a:t>
            </a:r>
            <a:r>
              <a:rPr lang="tr-TR" sz="3800" b="1" dirty="0" smtClean="0">
                <a:solidFill>
                  <a:srgbClr val="FF0000"/>
                </a:solidFill>
              </a:rPr>
              <a:t>)</a:t>
            </a:r>
          </a:p>
          <a:p>
            <a:pPr lvl="1"/>
            <a:r>
              <a:rPr lang="tr-TR" sz="3800" b="1" dirty="0" smtClean="0">
                <a:solidFill>
                  <a:srgbClr val="FF0000"/>
                </a:solidFill>
              </a:rPr>
              <a:t>Ortak Blok (</a:t>
            </a:r>
            <a:r>
              <a:rPr lang="tr-TR" sz="3800" b="1" dirty="0" err="1" smtClean="0">
                <a:solidFill>
                  <a:srgbClr val="FF0000"/>
                </a:solidFill>
              </a:rPr>
              <a:t>Basic</a:t>
            </a:r>
            <a:r>
              <a:rPr lang="tr-TR" sz="3800" b="1" dirty="0" smtClean="0">
                <a:solidFill>
                  <a:srgbClr val="FF0000"/>
                </a:solidFill>
              </a:rPr>
              <a:t> </a:t>
            </a:r>
            <a:r>
              <a:rPr lang="tr-TR" sz="3800" b="1" dirty="0" err="1" smtClean="0">
                <a:solidFill>
                  <a:srgbClr val="FF0000"/>
                </a:solidFill>
              </a:rPr>
              <a:t>Block</a:t>
            </a:r>
            <a:r>
              <a:rPr lang="tr-TR" sz="3800" b="1" dirty="0" smtClean="0">
                <a:solidFill>
                  <a:srgbClr val="FF0000"/>
                </a:solidFill>
              </a:rPr>
              <a:t>)</a:t>
            </a:r>
          </a:p>
          <a:p>
            <a:pPr lvl="1"/>
            <a:r>
              <a:rPr lang="tr-TR" sz="3800" b="1" dirty="0" smtClean="0">
                <a:solidFill>
                  <a:srgbClr val="FF0000"/>
                </a:solidFill>
              </a:rPr>
              <a:t>Göstericilerin Eliminasyonu</a:t>
            </a:r>
          </a:p>
          <a:p>
            <a:pPr lvl="1"/>
            <a:r>
              <a:rPr lang="tr-TR" sz="3800" b="1" dirty="0" err="1" smtClean="0">
                <a:solidFill>
                  <a:srgbClr val="FF0000"/>
                </a:solidFill>
              </a:rPr>
              <a:t>Inline</a:t>
            </a:r>
            <a:r>
              <a:rPr lang="tr-TR" sz="3800" b="1" dirty="0" smtClean="0">
                <a:solidFill>
                  <a:srgbClr val="FF0000"/>
                </a:solidFill>
              </a:rPr>
              <a:t> Fonksiyon Açımı</a:t>
            </a:r>
          </a:p>
          <a:p>
            <a:pPr lvl="1"/>
            <a:r>
              <a:rPr lang="tr-TR" sz="3800" b="1" dirty="0" smtClean="0">
                <a:solidFill>
                  <a:srgbClr val="FF0000"/>
                </a:solidFill>
              </a:rPr>
              <a:t>Döngü Değişmezleri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Invariants</a:t>
            </a:r>
            <a:r>
              <a:rPr lang="tr-TR" sz="3800" b="1" dirty="0" smtClean="0">
                <a:solidFill>
                  <a:srgbClr val="FF0000"/>
                </a:solidFill>
              </a:rPr>
              <a:t>)</a:t>
            </a:r>
          </a:p>
          <a:p>
            <a:pPr lvl="1"/>
            <a:r>
              <a:rPr lang="tr-TR" sz="3800" b="1" dirty="0" smtClean="0">
                <a:solidFill>
                  <a:srgbClr val="FF0000"/>
                </a:solidFill>
              </a:rPr>
              <a:t>Döngü Açımı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Unrolling</a:t>
            </a:r>
            <a:r>
              <a:rPr lang="tr-TR" sz="3800" b="1" dirty="0" smtClean="0">
                <a:solidFill>
                  <a:srgbClr val="FF0000"/>
                </a:solidFill>
              </a:rPr>
              <a:t>)</a:t>
            </a:r>
          </a:p>
          <a:p>
            <a:pPr lvl="1"/>
            <a:r>
              <a:rPr lang="tr-TR" sz="3800" b="1" dirty="0" smtClean="0">
                <a:solidFill>
                  <a:srgbClr val="FF0000"/>
                </a:solidFill>
              </a:rPr>
              <a:t>Döngü Ayırması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Splitting</a:t>
            </a:r>
            <a:r>
              <a:rPr lang="tr-TR" sz="3800" b="1" dirty="0" smtClean="0">
                <a:solidFill>
                  <a:srgbClr val="FF0000"/>
                </a:solidFill>
              </a:rPr>
              <a:t>)</a:t>
            </a:r>
          </a:p>
          <a:p>
            <a:pPr lvl="1"/>
            <a:r>
              <a:rPr lang="tr-TR" sz="3800" b="1" dirty="0" smtClean="0">
                <a:solidFill>
                  <a:srgbClr val="FF0000"/>
                </a:solidFill>
              </a:rPr>
              <a:t>Kod Üretimi Aşamasında Yapılan Optimizasyonlar</a:t>
            </a:r>
          </a:p>
          <a:p>
            <a:pPr lvl="1"/>
            <a:r>
              <a:rPr lang="tr-TR" sz="3800" b="1" dirty="0" smtClean="0">
                <a:solidFill>
                  <a:srgbClr val="FF0000"/>
                </a:solidFill>
              </a:rPr>
              <a:t>Yazmaç Tahsisatı (</a:t>
            </a:r>
            <a:r>
              <a:rPr lang="tr-TR" sz="3800" b="1" dirty="0" err="1" smtClean="0">
                <a:solidFill>
                  <a:srgbClr val="FF0000"/>
                </a:solidFill>
              </a:rPr>
              <a:t>Register</a:t>
            </a:r>
            <a:r>
              <a:rPr lang="tr-TR" sz="3800" b="1" dirty="0" smtClean="0">
                <a:solidFill>
                  <a:srgbClr val="FF0000"/>
                </a:solidFill>
              </a:rPr>
              <a:t> </a:t>
            </a:r>
            <a:r>
              <a:rPr lang="tr-TR" sz="3800" b="1" dirty="0" err="1" smtClean="0">
                <a:solidFill>
                  <a:srgbClr val="FF0000"/>
                </a:solidFill>
              </a:rPr>
              <a:t>Allocation</a:t>
            </a:r>
            <a:r>
              <a:rPr lang="tr-TR" sz="3800" b="1" dirty="0" smtClean="0">
                <a:solidFill>
                  <a:srgbClr val="FF0000"/>
                </a:solidFill>
              </a:rPr>
              <a:t>)</a:t>
            </a:r>
          </a:p>
          <a:p>
            <a:pPr lvl="1"/>
            <a:r>
              <a:rPr lang="tr-TR" sz="3800" b="1" dirty="0" smtClean="0">
                <a:solidFill>
                  <a:srgbClr val="FF0000"/>
                </a:solidFill>
              </a:rPr>
              <a:t>Komut Çizelgelemesi (</a:t>
            </a:r>
            <a:r>
              <a:rPr lang="tr-TR" sz="3800" b="1" dirty="0" err="1" smtClean="0">
                <a:solidFill>
                  <a:srgbClr val="FF0000"/>
                </a:solidFill>
              </a:rPr>
              <a:t>Instruction</a:t>
            </a:r>
            <a:r>
              <a:rPr lang="tr-TR" sz="3800" b="1" dirty="0" smtClean="0">
                <a:solidFill>
                  <a:srgbClr val="FF0000"/>
                </a:solidFill>
              </a:rPr>
              <a:t> </a:t>
            </a:r>
            <a:r>
              <a:rPr lang="tr-TR" sz="3800" b="1" dirty="0" err="1" smtClean="0">
                <a:solidFill>
                  <a:srgbClr val="FF0000"/>
                </a:solidFill>
              </a:rPr>
              <a:t>Scheduling</a:t>
            </a:r>
            <a:r>
              <a:rPr lang="tr-TR" sz="3800" b="1" dirty="0" smtClean="0">
                <a:solidFill>
                  <a:srgbClr val="FF0000"/>
                </a:solidFill>
              </a:rPr>
              <a:t>)</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96908"/>
          </a:xfrm>
        </p:spPr>
        <p:txBody>
          <a:bodyPr>
            <a:normAutofit/>
          </a:bodyPr>
          <a:lstStyle/>
          <a:p>
            <a:r>
              <a:rPr lang="en-US" sz="2300" b="1" dirty="0" err="1" smtClean="0">
                <a:solidFill>
                  <a:srgbClr val="FF0000"/>
                </a:solidFill>
              </a:rPr>
              <a:t>Ölü</a:t>
            </a:r>
            <a:r>
              <a:rPr lang="en-US" sz="2300" b="1" dirty="0" smtClean="0">
                <a:solidFill>
                  <a:srgbClr val="FF0000"/>
                </a:solidFill>
              </a:rPr>
              <a:t> </a:t>
            </a:r>
            <a:r>
              <a:rPr lang="en-US" sz="2300" b="1" dirty="0" err="1" smtClean="0">
                <a:solidFill>
                  <a:srgbClr val="FF0000"/>
                </a:solidFill>
              </a:rPr>
              <a:t>Kod</a:t>
            </a:r>
            <a:r>
              <a:rPr lang="en-US" sz="2300" b="1" dirty="0" smtClean="0">
                <a:solidFill>
                  <a:srgbClr val="FF0000"/>
                </a:solidFill>
              </a:rPr>
              <a:t> </a:t>
            </a:r>
            <a:r>
              <a:rPr lang="en-US" sz="2300" b="1" dirty="0" err="1" smtClean="0">
                <a:solidFill>
                  <a:srgbClr val="FF0000"/>
                </a:solidFill>
              </a:rPr>
              <a:t>Eliminasyonu</a:t>
            </a:r>
            <a:r>
              <a:rPr lang="en-US" sz="2300" b="1" dirty="0" smtClean="0">
                <a:solidFill>
                  <a:srgbClr val="FF0000"/>
                </a:solidFill>
              </a:rPr>
              <a:t> (Death Code Elimination)</a:t>
            </a:r>
            <a:endParaRPr lang="tr-TR" sz="2300" dirty="0">
              <a:solidFill>
                <a:srgbClr val="FF0000"/>
              </a:solidFill>
            </a:endParaRPr>
          </a:p>
        </p:txBody>
      </p:sp>
      <p:pic>
        <p:nvPicPr>
          <p:cNvPr id="30723" name="Picture 3"/>
          <p:cNvPicPr>
            <a:picLocks noChangeAspect="1" noChangeArrowheads="1"/>
          </p:cNvPicPr>
          <p:nvPr/>
        </p:nvPicPr>
        <p:blipFill>
          <a:blip r:embed="rId2"/>
          <a:srcRect/>
          <a:stretch>
            <a:fillRect/>
          </a:stretch>
        </p:blipFill>
        <p:spPr bwMode="auto">
          <a:xfrm>
            <a:off x="571472" y="1000108"/>
            <a:ext cx="3552825" cy="22383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571472" y="3286124"/>
            <a:ext cx="2047875" cy="1333500"/>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571473" y="4714884"/>
            <a:ext cx="1048200" cy="561975"/>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571472" y="5357826"/>
            <a:ext cx="2705100" cy="1304925"/>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Gereksiz Kodların Elimine Edilmesi</a:t>
            </a:r>
            <a:endParaRPr lang="tr-TR" sz="2300" dirty="0">
              <a:solidFill>
                <a:srgbClr val="FF0000"/>
              </a:solidFill>
            </a:endParaRPr>
          </a:p>
        </p:txBody>
      </p:sp>
      <p:pic>
        <p:nvPicPr>
          <p:cNvPr id="31746" name="Picture 2"/>
          <p:cNvPicPr>
            <a:picLocks noChangeAspect="1" noChangeArrowheads="1"/>
          </p:cNvPicPr>
          <p:nvPr/>
        </p:nvPicPr>
        <p:blipFill>
          <a:blip r:embed="rId2">
            <a:clrChange>
              <a:clrFrom>
                <a:srgbClr val="FFFFFF"/>
              </a:clrFrom>
              <a:clrTo>
                <a:srgbClr val="FFFFFF">
                  <a:alpha val="0"/>
                </a:srgbClr>
              </a:clrTo>
            </a:clrChange>
            <a:lum bright="-40000"/>
          </a:blip>
          <a:srcRect/>
          <a:stretch>
            <a:fillRect/>
          </a:stretch>
        </p:blipFill>
        <p:spPr bwMode="auto">
          <a:xfrm>
            <a:off x="142876" y="1308992"/>
            <a:ext cx="8929718" cy="514895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Alt İfadelerin Elimine Edilmesi (</a:t>
            </a:r>
            <a:r>
              <a:rPr lang="tr-TR" sz="2300" b="1" dirty="0" err="1" smtClean="0">
                <a:solidFill>
                  <a:srgbClr val="FF0000"/>
                </a:solidFill>
              </a:rPr>
              <a:t>Common</a:t>
            </a:r>
            <a:r>
              <a:rPr lang="tr-TR" sz="2300" b="1" dirty="0" smtClean="0">
                <a:solidFill>
                  <a:srgbClr val="FF0000"/>
                </a:solidFill>
              </a:rPr>
              <a:t> </a:t>
            </a:r>
            <a:r>
              <a:rPr lang="tr-TR" sz="2300" b="1" dirty="0" err="1" smtClean="0">
                <a:solidFill>
                  <a:srgbClr val="FF0000"/>
                </a:solidFill>
              </a:rPr>
              <a:t>Subexpression</a:t>
            </a:r>
            <a:r>
              <a:rPr lang="tr-TR" sz="2300" b="1" dirty="0" smtClean="0">
                <a:solidFill>
                  <a:srgbClr val="FF0000"/>
                </a:solidFill>
              </a:rPr>
              <a:t> </a:t>
            </a:r>
            <a:r>
              <a:rPr lang="tr-TR" sz="2300" b="1" dirty="0" err="1" smtClean="0">
                <a:solidFill>
                  <a:srgbClr val="FF0000"/>
                </a:solidFill>
              </a:rPr>
              <a:t>Elimination</a:t>
            </a:r>
            <a:r>
              <a:rPr lang="tr-TR" sz="2300" b="1" dirty="0" smtClean="0">
                <a:solidFill>
                  <a:srgbClr val="FF0000"/>
                </a:solidFill>
              </a:rPr>
              <a:t>)</a:t>
            </a:r>
            <a:endParaRPr lang="tr-TR" sz="2300" dirty="0">
              <a:solidFill>
                <a:srgbClr val="FF0000"/>
              </a:solidFill>
            </a:endParaRP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785786" y="1142984"/>
            <a:ext cx="7572428" cy="4771853"/>
          </a:xfrm>
          <a:prstGeom prst="rect">
            <a:avLst/>
          </a:prstGeom>
          <a:noFill/>
          <a:ln w="9525">
            <a:noFill/>
            <a:miter lim="800000"/>
            <a:headEnd/>
            <a:tailEnd/>
          </a:ln>
          <a:effectLst/>
        </p:spPr>
      </p:pic>
      <p:sp>
        <p:nvSpPr>
          <p:cNvPr id="5" name="4 Dikdörtgen"/>
          <p:cNvSpPr/>
          <p:nvPr/>
        </p:nvSpPr>
        <p:spPr>
          <a:xfrm>
            <a:off x="357126" y="5929330"/>
            <a:ext cx="8786874" cy="954107"/>
          </a:xfrm>
          <a:prstGeom prst="rect">
            <a:avLst/>
          </a:prstGeom>
        </p:spPr>
        <p:txBody>
          <a:bodyPr wrap="square">
            <a:spAutoFit/>
          </a:bodyPr>
          <a:lstStyle/>
          <a:p>
            <a:r>
              <a:rPr lang="tr-TR" sz="1400" dirty="0" smtClean="0">
                <a:solidFill>
                  <a:srgbClr val="7030A0"/>
                </a:solidFill>
              </a:rPr>
              <a:t>Kritik kodlar dışında programcı için okunabilirlik çok daha önemli olmalıdır. Yani derleyicilerin zaten yapabildiği optimizasyonları kod içerisinde yapmak kodun okunabilirliğini azaltabilir. Yukarıdaki örnekte x +y alt ifadesinin </a:t>
            </a:r>
            <a:r>
              <a:rPr lang="tr-TR" sz="1400" dirty="0" err="1" smtClean="0">
                <a:solidFill>
                  <a:srgbClr val="7030A0"/>
                </a:solidFill>
              </a:rPr>
              <a:t>temp’e</a:t>
            </a:r>
            <a:r>
              <a:rPr lang="tr-TR" sz="1400" dirty="0" smtClean="0">
                <a:solidFill>
                  <a:srgbClr val="7030A0"/>
                </a:solidFill>
              </a:rPr>
              <a:t> programcı tarafından yerleştirilmesi kötü bir tekniktir. Güçlü derleyicilerin hemen hepsi bu tür eliminasyonları yapabilmektedir.</a:t>
            </a:r>
            <a:endParaRPr lang="tr-TR" sz="1400" dirty="0">
              <a:solidFill>
                <a:srgbClr val="7030A0"/>
              </a:solidFill>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Neden </a:t>
            </a:r>
            <a:r>
              <a:rPr lang="tr-TR" dirty="0" smtClean="0"/>
              <a:t>Programlama Dilleri Dersi</a:t>
            </a:r>
            <a:r>
              <a:rPr lang="tr-TR" dirty="0"/>
              <a:t>?</a:t>
            </a:r>
          </a:p>
        </p:txBody>
      </p:sp>
      <p:sp>
        <p:nvSpPr>
          <p:cNvPr id="3" name="2 İçerik Yer Tutucusu"/>
          <p:cNvSpPr>
            <a:spLocks noGrp="1"/>
          </p:cNvSpPr>
          <p:nvPr>
            <p:ph idx="1"/>
          </p:nvPr>
        </p:nvSpPr>
        <p:spPr>
          <a:xfrm>
            <a:off x="457200" y="1285860"/>
            <a:ext cx="8229600" cy="4525963"/>
          </a:xfrm>
        </p:spPr>
        <p:txBody>
          <a:bodyPr>
            <a:noAutofit/>
          </a:bodyPr>
          <a:lstStyle/>
          <a:p>
            <a:pPr marL="342900" lvl="1" indent="-342900">
              <a:buFont typeface="Arial" pitchFamily="34" charset="0"/>
              <a:buChar char="•"/>
            </a:pPr>
            <a:r>
              <a:rPr lang="tr-TR" sz="2000" dirty="0"/>
              <a:t>Fikirlerimizi uygularken daha kolay ve daha iyi yapabilmek </a:t>
            </a:r>
            <a:r>
              <a:rPr lang="tr-TR" sz="2000" dirty="0" smtClean="0"/>
              <a:t>kısaca etkin algoritmalar geliştirebilmek.</a:t>
            </a:r>
            <a:endParaRPr lang="tr-TR" sz="2000" dirty="0"/>
          </a:p>
          <a:p>
            <a:pPr marL="342900" lvl="1" indent="-342900">
              <a:buFont typeface="Arial" pitchFamily="34" charset="0"/>
              <a:buChar char="•"/>
            </a:pPr>
            <a:r>
              <a:rPr lang="tr-TR" sz="2000" dirty="0"/>
              <a:t>Seçeneklerimizin ne olduğunu bilirsek iyiyi </a:t>
            </a:r>
            <a:r>
              <a:rPr lang="tr-TR" sz="2000" dirty="0" smtClean="0"/>
              <a:t>seçebiliriz. Programlama dilleri arasındaki seçimin kolaylaştırılması için gereklidir.</a:t>
            </a:r>
          </a:p>
          <a:p>
            <a:r>
              <a:rPr lang="tr-TR" sz="2000" dirty="0" smtClean="0"/>
              <a:t>Dil </a:t>
            </a:r>
            <a:r>
              <a:rPr lang="tr-TR" sz="2000" dirty="0"/>
              <a:t>öğrenmede yetkinlik. Dillerin özelliklerini bilmeyen, belli bir </a:t>
            </a:r>
            <a:r>
              <a:rPr lang="tr-TR" sz="2000" dirty="0" smtClean="0"/>
              <a:t>dille çalışmaya </a:t>
            </a:r>
            <a:r>
              <a:rPr lang="tr-TR" sz="2000" dirty="0"/>
              <a:t>alışmış kişi, farklı bir dili öğrenmesi gerektiğinde zorlanır.</a:t>
            </a:r>
          </a:p>
          <a:p>
            <a:pPr marL="342900" lvl="1" indent="-342900">
              <a:buFont typeface="Arial" pitchFamily="34" charset="0"/>
              <a:buChar char="•"/>
            </a:pPr>
            <a:r>
              <a:rPr lang="tr-TR" sz="2000" dirty="0" smtClean="0"/>
              <a:t>Belli </a:t>
            </a:r>
            <a:r>
              <a:rPr lang="tr-TR" sz="2000" dirty="0"/>
              <a:t>bir dilin önemli özelliklerini anlayarak daha iyi kullanabilmek </a:t>
            </a:r>
            <a:r>
              <a:rPr lang="tr-TR" sz="2000" dirty="0" smtClean="0"/>
              <a:t>, var olan programlama dillerinin kullanımının geliştirilmesi için</a:t>
            </a:r>
          </a:p>
          <a:p>
            <a:r>
              <a:rPr lang="tr-TR" sz="2000" dirty="0" smtClean="0"/>
              <a:t>Berimin </a:t>
            </a:r>
            <a:r>
              <a:rPr lang="tr-TR" sz="2000" dirty="0"/>
              <a:t>(Hesaplamanın) gelişmesi için. Dilleri daha </a:t>
            </a:r>
            <a:r>
              <a:rPr lang="tr-TR" sz="2000" dirty="0" smtClean="0"/>
              <a:t>iyi değerlendirebilirsek</a:t>
            </a:r>
            <a:r>
              <a:rPr lang="tr-TR" sz="2000" dirty="0"/>
              <a:t>, doğru seçimler yaparız, doğru </a:t>
            </a:r>
            <a:r>
              <a:rPr lang="tr-TR" sz="2000" dirty="0" smtClean="0"/>
              <a:t>teknolojilerin gelişmesine </a:t>
            </a:r>
            <a:r>
              <a:rPr lang="tr-TR" sz="2000" dirty="0"/>
              <a:t>destek olmuş oluruz.</a:t>
            </a:r>
          </a:p>
          <a:p>
            <a:r>
              <a:rPr lang="tr-TR" sz="2000" dirty="0" smtClean="0"/>
              <a:t>Hata </a:t>
            </a:r>
            <a:r>
              <a:rPr lang="tr-TR" sz="2000" dirty="0"/>
              <a:t>ayıklarken özelliklerini bilmemiz faydalıdır.</a:t>
            </a:r>
          </a:p>
          <a:p>
            <a:pPr marL="342900" lvl="1" indent="-342900">
              <a:buFont typeface="Arial" pitchFamily="34" charset="0"/>
              <a:buChar char="•"/>
            </a:pPr>
            <a:r>
              <a:rPr lang="tr-TR" sz="2000" dirty="0" smtClean="0"/>
              <a:t>Programlama yapıları hakkındaki bilginimiz artar, özellikleri </a:t>
            </a:r>
            <a:r>
              <a:rPr lang="tr-TR" sz="2000" dirty="0"/>
              <a:t>öğreniriz, olmayan özelliklerine öykünürüz (</a:t>
            </a:r>
            <a:r>
              <a:rPr lang="tr-TR" sz="2000" dirty="0" err="1"/>
              <a:t>emulate</a:t>
            </a:r>
            <a:r>
              <a:rPr lang="tr-TR" sz="2000" dirty="0" smtClean="0"/>
              <a:t>).</a:t>
            </a:r>
          </a:p>
          <a:p>
            <a:pPr algn="just"/>
            <a:r>
              <a:rPr lang="tr-TR" sz="2000" dirty="0" smtClean="0"/>
              <a:t>Yeni bir dil öğrenilmesinin kolaylaştırılması</a:t>
            </a:r>
          </a:p>
          <a:p>
            <a:pPr algn="just"/>
            <a:r>
              <a:rPr lang="tr-TR" sz="2000" dirty="0" smtClean="0"/>
              <a:t>Yeni bir dil tasarlamanın kolaylaştırılması</a:t>
            </a:r>
          </a:p>
          <a:p>
            <a:pPr marL="342900" lvl="1" indent="-342900">
              <a:buFont typeface="Arial" pitchFamily="34" charset="0"/>
              <a:buChar char="•"/>
            </a:pP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İfadesi Yerleştirme (</a:t>
            </a:r>
            <a:r>
              <a:rPr lang="tr-TR" sz="2300" b="1" dirty="0" err="1" smtClean="0">
                <a:solidFill>
                  <a:srgbClr val="FF0000"/>
                </a:solidFill>
              </a:rPr>
              <a:t>Constant</a:t>
            </a:r>
            <a:r>
              <a:rPr lang="tr-TR" sz="2300" b="1" dirty="0" smtClean="0">
                <a:solidFill>
                  <a:srgbClr val="FF0000"/>
                </a:solidFill>
              </a:rPr>
              <a:t> </a:t>
            </a:r>
            <a:r>
              <a:rPr lang="tr-TR" sz="2300" b="1" dirty="0" err="1" smtClean="0">
                <a:solidFill>
                  <a:srgbClr val="FF0000"/>
                </a:solidFill>
              </a:rPr>
              <a:t>Folding</a:t>
            </a:r>
            <a:r>
              <a:rPr lang="tr-TR" sz="2300" b="1" dirty="0" smtClean="0">
                <a:solidFill>
                  <a:srgbClr val="FF0000"/>
                </a:solidFill>
              </a:rPr>
              <a:t>)</a:t>
            </a:r>
            <a:endParaRPr lang="tr-TR" sz="2300" dirty="0">
              <a:solidFill>
                <a:srgbClr val="FF0000"/>
              </a:solidFill>
            </a:endParaRPr>
          </a:p>
        </p:txBody>
      </p:sp>
      <p:pic>
        <p:nvPicPr>
          <p:cNvPr id="33794" name="Picture 2"/>
          <p:cNvPicPr>
            <a:picLocks noChangeAspect="1" noChangeArrowheads="1"/>
          </p:cNvPicPr>
          <p:nvPr/>
        </p:nvPicPr>
        <p:blipFill>
          <a:blip r:embed="rId2">
            <a:clrChange>
              <a:clrFrom>
                <a:srgbClr val="FFFFFF"/>
              </a:clrFrom>
              <a:clrTo>
                <a:srgbClr val="FFFFFF">
                  <a:alpha val="0"/>
                </a:srgbClr>
              </a:clrTo>
            </a:clrChange>
            <a:lum bright="-20000" contrast="-10000"/>
          </a:blip>
          <a:srcRect/>
          <a:stretch>
            <a:fillRect/>
          </a:stretch>
        </p:blipFill>
        <p:spPr bwMode="auto">
          <a:xfrm>
            <a:off x="285720" y="1428736"/>
            <a:ext cx="8715436" cy="168787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İfadelerinin Yaydırılması (</a:t>
            </a:r>
            <a:r>
              <a:rPr lang="tr-TR" sz="2300" b="1" dirty="0" err="1" smtClean="0">
                <a:solidFill>
                  <a:srgbClr val="FF0000"/>
                </a:solidFill>
              </a:rPr>
              <a:t>Const</a:t>
            </a:r>
            <a:r>
              <a:rPr lang="tr-TR" sz="2300" b="1" dirty="0" smtClean="0">
                <a:solidFill>
                  <a:srgbClr val="FF0000"/>
                </a:solidFill>
              </a:rPr>
              <a:t> </a:t>
            </a:r>
            <a:r>
              <a:rPr lang="tr-TR" sz="2300" b="1" dirty="0" err="1" smtClean="0">
                <a:solidFill>
                  <a:srgbClr val="FF0000"/>
                </a:solidFill>
              </a:rPr>
              <a:t>Propegation</a:t>
            </a:r>
            <a:r>
              <a:rPr lang="tr-TR" sz="2300" b="1" dirty="0" smtClean="0">
                <a:solidFill>
                  <a:srgbClr val="FF0000"/>
                </a:solidFill>
              </a:rPr>
              <a:t>)</a:t>
            </a:r>
            <a:endParaRPr lang="tr-TR" sz="2300" dirty="0">
              <a:solidFill>
                <a:srgbClr val="FF0000"/>
              </a:solidFill>
            </a:endParaRPr>
          </a:p>
        </p:txBody>
      </p:sp>
      <p:pic>
        <p:nvPicPr>
          <p:cNvPr id="34818" name="Picture 2"/>
          <p:cNvPicPr>
            <a:picLocks noChangeAspect="1" noChangeArrowheads="1"/>
          </p:cNvPicPr>
          <p:nvPr/>
        </p:nvPicPr>
        <p:blipFill>
          <a:blip r:embed="rId2">
            <a:clrChange>
              <a:clrFrom>
                <a:srgbClr val="FFFFFF"/>
              </a:clrFrom>
              <a:clrTo>
                <a:srgbClr val="FFFFFF">
                  <a:alpha val="0"/>
                </a:srgbClr>
              </a:clrTo>
            </a:clrChange>
            <a:lum bright="-20000" contrast="-40000"/>
          </a:blip>
          <a:srcRect/>
          <a:stretch>
            <a:fillRect/>
          </a:stretch>
        </p:blipFill>
        <p:spPr bwMode="auto">
          <a:xfrm>
            <a:off x="142844" y="1643050"/>
            <a:ext cx="8786842" cy="289981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Blok (</a:t>
            </a:r>
            <a:r>
              <a:rPr lang="tr-TR" sz="2300" b="1" dirty="0" err="1" smtClean="0">
                <a:solidFill>
                  <a:srgbClr val="FF0000"/>
                </a:solidFill>
              </a:rPr>
              <a:t>Basic</a:t>
            </a:r>
            <a:r>
              <a:rPr lang="tr-TR" sz="2300" b="1" dirty="0" smtClean="0">
                <a:solidFill>
                  <a:srgbClr val="FF0000"/>
                </a:solidFill>
              </a:rPr>
              <a:t> </a:t>
            </a:r>
            <a:r>
              <a:rPr lang="tr-TR" sz="2300" b="1" dirty="0" err="1" smtClean="0">
                <a:solidFill>
                  <a:srgbClr val="FF0000"/>
                </a:solidFill>
              </a:rPr>
              <a:t>Block</a:t>
            </a:r>
            <a:r>
              <a:rPr lang="tr-TR" sz="2300" b="1" dirty="0" smtClean="0">
                <a:solidFill>
                  <a:srgbClr val="FF0000"/>
                </a:solidFill>
              </a:rPr>
              <a:t>)</a:t>
            </a:r>
            <a:endParaRPr lang="tr-TR" sz="2300" dirty="0">
              <a:solidFill>
                <a:srgbClr val="FF0000"/>
              </a:solidFill>
            </a:endParaRPr>
          </a:p>
        </p:txBody>
      </p:sp>
      <p:pic>
        <p:nvPicPr>
          <p:cNvPr id="3584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214414" y="1124419"/>
            <a:ext cx="6929444" cy="566216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Göstericilerin Eliminasyonu</a:t>
            </a:r>
            <a:endParaRPr lang="tr-TR" sz="2300" dirty="0">
              <a:solidFill>
                <a:srgbClr val="FF0000"/>
              </a:solidFill>
            </a:endParaRPr>
          </a:p>
        </p:txBody>
      </p:sp>
      <p:pic>
        <p:nvPicPr>
          <p:cNvPr id="36866" name="Picture 2"/>
          <p:cNvPicPr>
            <a:picLocks noChangeAspect="1" noChangeArrowheads="1"/>
          </p:cNvPicPr>
          <p:nvPr/>
        </p:nvPicPr>
        <p:blipFill>
          <a:blip r:embed="rId2">
            <a:clrChange>
              <a:clrFrom>
                <a:srgbClr val="FFFFFF"/>
              </a:clrFrom>
              <a:clrTo>
                <a:srgbClr val="FFFFFF">
                  <a:alpha val="0"/>
                </a:srgbClr>
              </a:clrTo>
            </a:clrChange>
            <a:lum bright="-40000" contrast="-40000"/>
          </a:blip>
          <a:srcRect/>
          <a:stretch>
            <a:fillRect/>
          </a:stretch>
        </p:blipFill>
        <p:spPr bwMode="auto">
          <a:xfrm>
            <a:off x="214282" y="1142984"/>
            <a:ext cx="8800472" cy="526766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143242"/>
            <a:ext cx="8715403" cy="467427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142844" y="5786712"/>
            <a:ext cx="8715436" cy="999874"/>
          </a:xfrm>
          <a:prstGeom prst="rect">
            <a:avLst/>
          </a:prstGeom>
          <a:noFill/>
          <a:ln w="9525">
            <a:noFill/>
            <a:miter lim="800000"/>
            <a:headEnd/>
            <a:tailEnd/>
          </a:ln>
          <a:effectLst/>
        </p:spPr>
      </p:pic>
      <p:sp>
        <p:nvSpPr>
          <p:cNvPr id="7" name="1 Başlık"/>
          <p:cNvSpPr>
            <a:spLocks noGrp="1"/>
          </p:cNvSpPr>
          <p:nvPr>
            <p:ph type="title"/>
          </p:nvPr>
        </p:nvSpPr>
        <p:spPr>
          <a:xfrm>
            <a:off x="457200" y="274638"/>
            <a:ext cx="8229600" cy="1143000"/>
          </a:xfrm>
        </p:spPr>
        <p:txBody>
          <a:bodyPr>
            <a:normAutofit/>
          </a:bodyPr>
          <a:lstStyle/>
          <a:p>
            <a:r>
              <a:rPr lang="tr-TR" sz="2300" b="1" dirty="0" smtClean="0">
                <a:solidFill>
                  <a:srgbClr val="FF0000"/>
                </a:solidFill>
              </a:rPr>
              <a:t>Göstericilerin Eliminasyonu (devam)</a:t>
            </a:r>
            <a:endParaRPr lang="tr-TR" sz="2300" dirty="0">
              <a:solidFill>
                <a:srgbClr val="FF0000"/>
              </a:solidFill>
            </a:endParaRPr>
          </a:p>
        </p:txBody>
      </p:sp>
      <p:sp>
        <p:nvSpPr>
          <p:cNvPr id="6" name="5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err="1" smtClean="0">
                <a:solidFill>
                  <a:srgbClr val="FF0000"/>
                </a:solidFill>
              </a:rPr>
              <a:t>Inline</a:t>
            </a:r>
            <a:r>
              <a:rPr lang="tr-TR" sz="2300" b="1" dirty="0" smtClean="0">
                <a:solidFill>
                  <a:srgbClr val="FF0000"/>
                </a:solidFill>
              </a:rPr>
              <a:t> Fonksiyon Açımı</a:t>
            </a:r>
            <a:endParaRPr lang="tr-TR" sz="2300" dirty="0">
              <a:solidFill>
                <a:srgbClr val="FF0000"/>
              </a:solidFill>
            </a:endParaRP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571612"/>
            <a:ext cx="8715404" cy="456407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a:t>
            </a:r>
            <a:endParaRPr lang="tr-TR" sz="2300" dirty="0">
              <a:solidFill>
                <a:srgbClr val="FF0000"/>
              </a:solidFill>
            </a:endParaRPr>
          </a:p>
        </p:txBody>
      </p:sp>
      <p:pic>
        <p:nvPicPr>
          <p:cNvPr id="39938"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285720" y="1271450"/>
            <a:ext cx="8572560" cy="5149704"/>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86</a:t>
            </a:fld>
            <a:endParaRPr lang="tr-T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357159" y="590351"/>
            <a:ext cx="8001056" cy="4981789"/>
          </a:xfrm>
          <a:prstGeom prst="rect">
            <a:avLst/>
          </a:prstGeom>
          <a:noFill/>
          <a:ln w="9525">
            <a:noFill/>
            <a:miter lim="800000"/>
            <a:headEnd/>
            <a:tailEnd/>
          </a:ln>
          <a:effectLst/>
        </p:spPr>
      </p:pic>
      <p:sp>
        <p:nvSpPr>
          <p:cNvPr id="5" name="1 Başlık"/>
          <p:cNvSpPr>
            <a:spLocks noGrp="1"/>
          </p:cNvSpPr>
          <p:nvPr>
            <p:ph type="title"/>
          </p:nvPr>
        </p:nvSpPr>
        <p:spPr>
          <a:xfrm>
            <a:off x="457200" y="71414"/>
            <a:ext cx="8229600" cy="582594"/>
          </a:xfrm>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 (devam)</a:t>
            </a:r>
            <a:endParaRPr lang="tr-TR" sz="2300" dirty="0">
              <a:solidFill>
                <a:srgbClr val="FF0000"/>
              </a:solidFill>
            </a:endParaRPr>
          </a:p>
        </p:txBody>
      </p:sp>
      <p:pic>
        <p:nvPicPr>
          <p:cNvPr id="40963"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357158" y="5572140"/>
            <a:ext cx="8001056" cy="1185343"/>
          </a:xfrm>
          <a:prstGeom prst="rect">
            <a:avLst/>
          </a:prstGeom>
          <a:noFill/>
          <a:ln w="9525">
            <a:noFill/>
            <a:miter lim="800000"/>
            <a:headEnd/>
            <a:tailEnd/>
          </a:ln>
          <a:effectLst/>
        </p:spPr>
      </p:pic>
      <p:sp>
        <p:nvSpPr>
          <p:cNvPr id="7" name="6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Açımı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Unrolling</a:t>
            </a:r>
            <a:r>
              <a:rPr lang="tr-TR" sz="2300" b="1" dirty="0" smtClean="0">
                <a:solidFill>
                  <a:srgbClr val="FF0000"/>
                </a:solidFill>
              </a:rPr>
              <a:t>)</a:t>
            </a:r>
            <a:endParaRPr lang="tr-TR" sz="2300" dirty="0">
              <a:solidFill>
                <a:srgbClr val="FF0000"/>
              </a:solidFill>
            </a:endParaRPr>
          </a:p>
        </p:txBody>
      </p:sp>
      <p:pic>
        <p:nvPicPr>
          <p:cNvPr id="41986"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285720" y="1071546"/>
            <a:ext cx="3743325" cy="1800225"/>
          </a:xfrm>
          <a:prstGeom prst="rect">
            <a:avLst/>
          </a:prstGeom>
          <a:noFill/>
          <a:ln w="9525">
            <a:noFill/>
            <a:miter lim="800000"/>
            <a:headEnd/>
            <a:tailEnd/>
          </a:ln>
          <a:effectLst/>
        </p:spPr>
      </p:pic>
      <p:sp>
        <p:nvSpPr>
          <p:cNvPr id="5" name="4 Dikdörtgen"/>
          <p:cNvSpPr/>
          <p:nvPr/>
        </p:nvSpPr>
        <p:spPr>
          <a:xfrm>
            <a:off x="4572000" y="1071546"/>
            <a:ext cx="4500594" cy="2031325"/>
          </a:xfrm>
          <a:prstGeom prst="rect">
            <a:avLst/>
          </a:prstGeom>
        </p:spPr>
        <p:txBody>
          <a:bodyPr wrap="square">
            <a:spAutoFit/>
          </a:bodyPr>
          <a:lstStyle/>
          <a:p>
            <a:r>
              <a:rPr lang="tr-TR" dirty="0" smtClean="0">
                <a:solidFill>
                  <a:schemeClr val="tx1">
                    <a:lumMod val="75000"/>
                    <a:lumOff val="25000"/>
                  </a:schemeClr>
                </a:solidFill>
              </a:rPr>
              <a:t>Aşağıdaki kod daha fazla yer kaplamasına karşın daha hızlı çalışır. Hatta abartılı olarak</a:t>
            </a:r>
          </a:p>
          <a:p>
            <a:r>
              <a:rPr lang="tr-TR" dirty="0" smtClean="0">
                <a:solidFill>
                  <a:schemeClr val="tx1">
                    <a:lumMod val="75000"/>
                    <a:lumOff val="25000"/>
                  </a:schemeClr>
                </a:solidFill>
              </a:rPr>
              <a:t>tamamen döngüyü kaldırıp peşi sıra 10 tane ifadeyi yazabilirdik. Tabi bunun bir sınırı vardır. Yani milyon kez dönen bir döngünün tam açılması düşünülemez. Fakat 4 kat ya da 8 kat açılım yapılabilir.</a:t>
            </a:r>
            <a:endParaRPr lang="tr-TR" dirty="0">
              <a:solidFill>
                <a:schemeClr val="tx1">
                  <a:lumMod val="75000"/>
                  <a:lumOff val="25000"/>
                </a:schemeClr>
              </a:solidFill>
            </a:endParaRPr>
          </a:p>
        </p:txBody>
      </p:sp>
      <p:sp>
        <p:nvSpPr>
          <p:cNvPr id="6" name="5 Sol Ok"/>
          <p:cNvSpPr/>
          <p:nvPr/>
        </p:nvSpPr>
        <p:spPr>
          <a:xfrm>
            <a:off x="4000496" y="1785926"/>
            <a:ext cx="500066"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987" name="Picture 3"/>
          <p:cNvPicPr>
            <a:picLocks noChangeAspect="1" noChangeArrowheads="1"/>
          </p:cNvPicPr>
          <p:nvPr/>
        </p:nvPicPr>
        <p:blipFill>
          <a:blip r:embed="rId3">
            <a:clrChange>
              <a:clrFrom>
                <a:srgbClr val="FFFFFF"/>
              </a:clrFrom>
              <a:clrTo>
                <a:srgbClr val="FFFFFF">
                  <a:alpha val="0"/>
                </a:srgbClr>
              </a:clrTo>
            </a:clrChange>
            <a:lum bright="-20000" contrast="-20000"/>
          </a:blip>
          <a:srcRect/>
          <a:stretch>
            <a:fillRect/>
          </a:stretch>
        </p:blipFill>
        <p:spPr bwMode="auto">
          <a:xfrm>
            <a:off x="285720" y="3429000"/>
            <a:ext cx="8816563" cy="3071834"/>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Ayırması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Splitting</a:t>
            </a:r>
            <a:r>
              <a:rPr lang="tr-TR" sz="2300" b="1" dirty="0" smtClean="0">
                <a:solidFill>
                  <a:srgbClr val="FF0000"/>
                </a:solidFill>
              </a:rPr>
              <a:t>)</a:t>
            </a:r>
            <a:endParaRPr lang="tr-TR" sz="2300" dirty="0">
              <a:solidFill>
                <a:srgbClr val="FF0000"/>
              </a:solidFill>
            </a:endParaRPr>
          </a:p>
        </p:txBody>
      </p:sp>
      <p:pic>
        <p:nvPicPr>
          <p:cNvPr id="43010" name="Picture 2"/>
          <p:cNvPicPr>
            <a:picLocks noChangeAspect="1" noChangeArrowheads="1"/>
          </p:cNvPicPr>
          <p:nvPr/>
        </p:nvPicPr>
        <p:blipFill>
          <a:blip r:embed="rId2">
            <a:clrChange>
              <a:clrFrom>
                <a:srgbClr val="FFFFFF"/>
              </a:clrFrom>
              <a:clrTo>
                <a:srgbClr val="FFFFFF">
                  <a:alpha val="0"/>
                </a:srgbClr>
              </a:clrTo>
            </a:clrChange>
            <a:lum bright="-20000" contrast="-20000"/>
          </a:blip>
          <a:srcRect/>
          <a:stretch>
            <a:fillRect/>
          </a:stretch>
        </p:blipFill>
        <p:spPr bwMode="auto">
          <a:xfrm>
            <a:off x="71406" y="1714488"/>
            <a:ext cx="8929718" cy="3555652"/>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Dil amaçları ve </a:t>
            </a:r>
            <a:r>
              <a:rPr lang="tr-TR" dirty="0" err="1" smtClean="0"/>
              <a:t>trade</a:t>
            </a:r>
            <a:r>
              <a:rPr lang="tr-TR" dirty="0" smtClean="0"/>
              <a:t>-</a:t>
            </a:r>
            <a:r>
              <a:rPr lang="tr-TR" dirty="0" err="1" smtClean="0"/>
              <a:t>off’lar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dirty="0"/>
          </a:p>
        </p:txBody>
      </p:sp>
      <p:sp>
        <p:nvSpPr>
          <p:cNvPr id="5" name="Oval 4"/>
          <p:cNvSpPr>
            <a:spLocks noChangeArrowheads="1"/>
          </p:cNvSpPr>
          <p:nvPr/>
        </p:nvSpPr>
        <p:spPr bwMode="auto">
          <a:xfrm>
            <a:off x="2514600" y="1828800"/>
            <a:ext cx="2209800" cy="1828800"/>
          </a:xfrm>
          <a:prstGeom prst="ellipse">
            <a:avLst/>
          </a:prstGeom>
          <a:solidFill>
            <a:srgbClr val="92D050"/>
          </a:solidFill>
          <a:ln w="28575" algn="ctr">
            <a:solidFill>
              <a:schemeClr val="tx1"/>
            </a:solidFill>
            <a:round/>
            <a:headEnd/>
            <a:tailEnd type="triangle" w="med" len="med"/>
          </a:ln>
          <a:scene3d>
            <a:camera prst="orthographicFront"/>
            <a:lightRig rig="threePt" dir="t"/>
          </a:scene3d>
          <a:sp3d>
            <a:bevelT w="114300" prst="artDeco"/>
          </a:sp3d>
        </p:spPr>
        <p:txBody>
          <a:bodyPr/>
          <a:lstStyle/>
          <a:p>
            <a:pPr>
              <a:buFontTx/>
              <a:buNone/>
            </a:pPr>
            <a:r>
              <a:rPr lang="tr-TR" dirty="0" smtClean="0"/>
              <a:t>Mimar</a:t>
            </a:r>
            <a:endParaRPr lang="en-US" dirty="0"/>
          </a:p>
        </p:txBody>
      </p:sp>
      <p:sp>
        <p:nvSpPr>
          <p:cNvPr id="6" name="Oval 5"/>
          <p:cNvSpPr>
            <a:spLocks noChangeArrowheads="1"/>
          </p:cNvSpPr>
          <p:nvPr/>
        </p:nvSpPr>
        <p:spPr bwMode="auto">
          <a:xfrm>
            <a:off x="5486400" y="3581400"/>
            <a:ext cx="2133600" cy="1828800"/>
          </a:xfrm>
          <a:prstGeom prst="ellipse">
            <a:avLst/>
          </a:prstGeom>
          <a:solidFill>
            <a:srgbClr val="C00000"/>
          </a:solidFill>
          <a:ln w="28575" algn="ctr">
            <a:solidFill>
              <a:schemeClr val="tx1"/>
            </a:solidFill>
            <a:round/>
            <a:headEnd/>
            <a:tailEnd type="triangle" w="med" len="med"/>
          </a:ln>
          <a:scene3d>
            <a:camera prst="orthographicFront"/>
            <a:lightRig rig="threePt" dir="t"/>
          </a:scene3d>
          <a:sp3d>
            <a:bevelT w="114300" prst="artDeco"/>
          </a:sp3d>
        </p:spPr>
        <p:txBody>
          <a:bodyPr anchor="ctr"/>
          <a:lstStyle/>
          <a:p>
            <a:pPr algn="r">
              <a:buFontTx/>
              <a:buNone/>
            </a:pPr>
            <a:r>
              <a:rPr lang="tr-TR" dirty="0" smtClean="0"/>
              <a:t>Derleyici</a:t>
            </a:r>
            <a:r>
              <a:rPr lang="en-US" dirty="0" smtClean="0"/>
              <a:t>,</a:t>
            </a:r>
            <a:endParaRPr lang="en-US" dirty="0"/>
          </a:p>
          <a:p>
            <a:pPr algn="r">
              <a:buFontTx/>
              <a:buNone/>
            </a:pPr>
            <a:r>
              <a:rPr lang="tr-TR" dirty="0" smtClean="0"/>
              <a:t>Yürütme zamanı çevresi</a:t>
            </a:r>
            <a:endParaRPr lang="en-US" dirty="0"/>
          </a:p>
        </p:txBody>
      </p:sp>
      <p:sp>
        <p:nvSpPr>
          <p:cNvPr id="7" name="Oval 6"/>
          <p:cNvSpPr>
            <a:spLocks noChangeArrowheads="1"/>
          </p:cNvSpPr>
          <p:nvPr/>
        </p:nvSpPr>
        <p:spPr bwMode="auto">
          <a:xfrm>
            <a:off x="4648200" y="19050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wrap="none" lIns="0" rIns="0"/>
          <a:lstStyle/>
          <a:p>
            <a:pPr>
              <a:buFontTx/>
              <a:buNone/>
            </a:pPr>
            <a:r>
              <a:rPr lang="tr-TR" dirty="0" smtClean="0"/>
              <a:t>    Programcı</a:t>
            </a:r>
            <a:endParaRPr lang="en-US" dirty="0"/>
          </a:p>
        </p:txBody>
      </p:sp>
      <p:sp>
        <p:nvSpPr>
          <p:cNvPr id="8" name="Oval 7"/>
          <p:cNvSpPr>
            <a:spLocks noChangeArrowheads="1"/>
          </p:cNvSpPr>
          <p:nvPr/>
        </p:nvSpPr>
        <p:spPr bwMode="auto">
          <a:xfrm>
            <a:off x="1600200" y="35052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lIns="0" anchor="ctr"/>
          <a:lstStyle/>
          <a:p>
            <a:pPr>
              <a:buFontTx/>
              <a:buNone/>
            </a:pPr>
            <a:r>
              <a:rPr lang="tr-TR" dirty="0" smtClean="0"/>
              <a:t>Test edici</a:t>
            </a:r>
            <a:endParaRPr lang="en-US" dirty="0"/>
          </a:p>
        </p:txBody>
      </p:sp>
      <p:sp>
        <p:nvSpPr>
          <p:cNvPr id="9" name="Oval 8"/>
          <p:cNvSpPr>
            <a:spLocks noChangeArrowheads="1"/>
          </p:cNvSpPr>
          <p:nvPr/>
        </p:nvSpPr>
        <p:spPr bwMode="auto">
          <a:xfrm>
            <a:off x="3505200" y="4343400"/>
            <a:ext cx="2209800" cy="1828800"/>
          </a:xfrm>
          <a:prstGeom prst="ellipse">
            <a:avLst/>
          </a:prstGeom>
          <a:solidFill>
            <a:srgbClr val="FFC000"/>
          </a:solidFill>
          <a:ln w="28575" algn="ctr">
            <a:solidFill>
              <a:schemeClr val="tx1"/>
            </a:solidFill>
            <a:round/>
            <a:headEnd/>
            <a:tailEnd type="triangle" w="med" len="med"/>
          </a:ln>
          <a:scene3d>
            <a:camera prst="orthographicFront"/>
            <a:lightRig rig="threePt" dir="t"/>
          </a:scene3d>
          <a:sp3d>
            <a:bevelT w="114300" prst="artDeco"/>
          </a:sp3d>
        </p:spPr>
        <p:txBody>
          <a:bodyPr anchor="b" anchorCtr="1"/>
          <a:lstStyle/>
          <a:p>
            <a:pPr>
              <a:buFontTx/>
              <a:buNone/>
            </a:pPr>
            <a:r>
              <a:rPr lang="tr-TR" dirty="0" smtClean="0"/>
              <a:t>Hata bulma araçları</a:t>
            </a:r>
            <a:endParaRPr lang="en-US" dirty="0"/>
          </a:p>
        </p:txBody>
      </p:sp>
      <p:sp>
        <p:nvSpPr>
          <p:cNvPr id="10" name="Oval 9"/>
          <p:cNvSpPr>
            <a:spLocks noChangeArrowheads="1"/>
          </p:cNvSpPr>
          <p:nvPr/>
        </p:nvSpPr>
        <p:spPr bwMode="auto">
          <a:xfrm>
            <a:off x="3048000" y="2514600"/>
            <a:ext cx="2895600" cy="2590800"/>
          </a:xfrm>
          <a:prstGeom prst="ellipse">
            <a:avLst/>
          </a:prstGeom>
          <a:solidFill>
            <a:schemeClr val="accent1"/>
          </a:solidFill>
          <a:ln w="28575" algn="ctr">
            <a:solidFill>
              <a:schemeClr val="tx1"/>
            </a:solidFill>
            <a:round/>
            <a:headEnd/>
            <a:tailEnd type="triangle" w="med" len="med"/>
          </a:ln>
          <a:scene3d>
            <a:camera prst="orthographicFront"/>
            <a:lightRig rig="threePt" dir="t"/>
          </a:scene3d>
          <a:sp3d>
            <a:bevelT w="114300" prst="artDeco"/>
          </a:sp3d>
        </p:spPr>
        <p:txBody>
          <a:bodyPr anchor="ctr" anchorCtr="1"/>
          <a:lstStyle/>
          <a:p>
            <a:pPr>
              <a:buFontTx/>
              <a:buNone/>
            </a:pPr>
            <a:r>
              <a:rPr lang="tr-TR" dirty="0" smtClean="0"/>
              <a:t>Programlama Dili</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Kod Üretimi Aşamasında Yapılan Optimizasyonlar</a:t>
            </a:r>
            <a:endParaRPr lang="tr-TR" sz="2300" dirty="0">
              <a:solidFill>
                <a:srgbClr val="FF0000"/>
              </a:solidFill>
            </a:endParaRPr>
          </a:p>
        </p:txBody>
      </p:sp>
      <p:sp>
        <p:nvSpPr>
          <p:cNvPr id="3" name="2 İçerik Yer Tutucusu"/>
          <p:cNvSpPr>
            <a:spLocks noGrp="1"/>
          </p:cNvSpPr>
          <p:nvPr>
            <p:ph idx="1"/>
          </p:nvPr>
        </p:nvSpPr>
        <p:spPr>
          <a:xfrm>
            <a:off x="457200" y="1028696"/>
            <a:ext cx="8401080" cy="5043510"/>
          </a:xfrm>
        </p:spPr>
        <p:txBody>
          <a:bodyPr>
            <a:noAutofit/>
          </a:bodyPr>
          <a:lstStyle/>
          <a:p>
            <a:r>
              <a:rPr lang="tr-TR" sz="1900" dirty="0" smtClean="0"/>
              <a:t>Klasik optimizasyonlar ara kod üzerinde ya da pars </a:t>
            </a:r>
            <a:r>
              <a:rPr lang="tr-TR" sz="1900" dirty="0" err="1" smtClean="0"/>
              <a:t>tree</a:t>
            </a:r>
            <a:r>
              <a:rPr lang="tr-TR" sz="1900" dirty="0" smtClean="0"/>
              <a:t> üzerinde yapılmaktadır. Bu optimizasyonlardan geçildikten sonra optimize edilmiş olan kod için üretim yapılır. İşte bazı optimizasyonlar kod üretimine yöneliktir. Bunların en önemlileri şunlardır.</a:t>
            </a:r>
          </a:p>
          <a:p>
            <a:pPr>
              <a:buNone/>
            </a:pPr>
            <a:r>
              <a:rPr lang="tr-TR" sz="1900" dirty="0" smtClean="0"/>
              <a:t>	- Komut seçimi (</a:t>
            </a:r>
            <a:r>
              <a:rPr lang="tr-TR" sz="1900" dirty="0" err="1" smtClean="0"/>
              <a:t>instruction</a:t>
            </a:r>
            <a:r>
              <a:rPr lang="tr-TR" sz="1900" dirty="0" smtClean="0"/>
              <a:t> </a:t>
            </a:r>
            <a:r>
              <a:rPr lang="tr-TR" sz="1900" dirty="0" err="1" smtClean="0"/>
              <a:t>selection</a:t>
            </a:r>
            <a:r>
              <a:rPr lang="tr-TR" sz="1900" dirty="0" smtClean="0"/>
              <a:t>)</a:t>
            </a:r>
          </a:p>
          <a:p>
            <a:pPr>
              <a:buNone/>
            </a:pPr>
            <a:r>
              <a:rPr lang="tr-TR" sz="1900" dirty="0" smtClean="0"/>
              <a:t>	</a:t>
            </a:r>
          </a:p>
          <a:p>
            <a:r>
              <a:rPr lang="tr-TR" sz="1900" dirty="0" smtClean="0"/>
              <a:t>Tipik olarak CISC tabanlı işlemcilerde komutların </a:t>
            </a:r>
            <a:r>
              <a:rPr lang="tr-TR" sz="1900" dirty="0" err="1" smtClean="0"/>
              <a:t>cycle</a:t>
            </a:r>
            <a:r>
              <a:rPr lang="tr-TR" sz="1900" dirty="0" smtClean="0"/>
              <a:t> süreleri birbirinden farklı olma eğilimindedir. Yani çok sayıda komut vardır ve bunların çalışma süreleri farklıdır. Halbuki RISC tabanlı işlemcilerde komutların çalışma süreleri eşit olma eğilimindedir. Bu durumda girişi yapabilmek için farklı makine komutları seçilebilir. İşte derleyicinin hız optimizasyonunda en hızlı bir biçimde çalışacak komutları seçmesi gerekir. Benzer biçimde büyüklük optimizasyonunda da derleyici en az yer kaplayacak makine komutlarıyla programcının istediği işleri yapmaya çalışır. Genel olarak CISC tabanlı işlemcilerde komutlar farklı uzunluklarda olma eğilimindedir. Halbuki RISC işlemcilerinde eşit uzunluktadır. </a:t>
            </a:r>
          </a:p>
          <a:p>
            <a:r>
              <a:rPr lang="tr-TR" sz="1900" dirty="0" smtClean="0"/>
              <a:t>Komut seçimi en önemli problemlerden biridir. Bu aşama RISC işlemcilerinde daha kolay, CISC işlemcilerinde daha zor gerçekleştirilir. Çünkü RISC işlemcilerinde komut sayısı azdır ve aralarında ciddi bir performans farkı yoktur.</a:t>
            </a:r>
            <a:endParaRPr lang="tr-TR" sz="19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Yazmaç Tahsisatı (</a:t>
            </a:r>
            <a:r>
              <a:rPr lang="tr-TR" sz="2300" b="1" dirty="0" err="1" smtClean="0">
                <a:solidFill>
                  <a:srgbClr val="FF0000"/>
                </a:solidFill>
              </a:rPr>
              <a:t>Register</a:t>
            </a:r>
            <a:r>
              <a:rPr lang="tr-TR" sz="2300" b="1" dirty="0" smtClean="0">
                <a:solidFill>
                  <a:srgbClr val="FF0000"/>
                </a:solidFill>
              </a:rPr>
              <a:t> </a:t>
            </a:r>
            <a:r>
              <a:rPr lang="tr-TR" sz="2300" b="1" dirty="0" err="1" smtClean="0">
                <a:solidFill>
                  <a:srgbClr val="FF0000"/>
                </a:solidFill>
              </a:rPr>
              <a:t>Allocation</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rmAutofit/>
          </a:bodyPr>
          <a:lstStyle/>
          <a:p>
            <a:r>
              <a:rPr lang="tr-TR" sz="2300" dirty="0" smtClean="0"/>
              <a:t>Derleyiciler prensip olarak mümkün olduğu kadar çok değişkeni, mümkün olduğu kadar uzun süre yazmaçlarda tutmak isterler. Genel olarak RISC tabanlı işlemcilerde fazla sayıda yazmaç bulunma eğilimindedir. ALFA gibi çoğu RISC işlemcisinde 32 tane genel amaçlı yazmaç, 32 tane de gerçek sayı yazmacı bulunmaktadır. Fakat Intel, Pentium gibi CISC işlemcilerinde yazmaç sayısı çok azdır. İşte derleyici yazmaç sayısı n olmak üzere ne zaman ve hangi n tane değişkeni yazmaçta tutacağına karar vermelidir. Bu NP tarzda bir problemdir ve çeşitli sezgisel (iyi çözümü veren) çözümleri vardır.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Komut Çizelgelemesi (</a:t>
            </a:r>
            <a:r>
              <a:rPr lang="tr-TR" sz="2300" b="1" dirty="0" err="1" smtClean="0">
                <a:solidFill>
                  <a:srgbClr val="FF0000"/>
                </a:solidFill>
              </a:rPr>
              <a:t>Instruction</a:t>
            </a:r>
            <a:r>
              <a:rPr lang="tr-TR" sz="2300" b="1" dirty="0" smtClean="0">
                <a:solidFill>
                  <a:srgbClr val="FF0000"/>
                </a:solidFill>
              </a:rPr>
              <a:t> </a:t>
            </a:r>
            <a:r>
              <a:rPr lang="tr-TR" sz="2300" b="1" dirty="0" err="1" smtClean="0">
                <a:solidFill>
                  <a:srgbClr val="FF0000"/>
                </a:solidFill>
              </a:rPr>
              <a:t>Scheduling</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Autofit/>
          </a:bodyPr>
          <a:lstStyle/>
          <a:p>
            <a:r>
              <a:rPr lang="tr-TR" sz="2300" dirty="0" smtClean="0"/>
              <a:t>Pek çok programda bazı ifadelerin ya da deyimlerin yerlerinin değiştirilmesi eşdeğerliği bozmaz. Örneğin:</a:t>
            </a:r>
          </a:p>
          <a:p>
            <a:pPr>
              <a:buNone/>
            </a:pPr>
            <a:r>
              <a:rPr lang="tr-TR" sz="2300" dirty="0" smtClean="0"/>
              <a:t>	x = a;</a:t>
            </a:r>
          </a:p>
          <a:p>
            <a:pPr>
              <a:buNone/>
            </a:pPr>
            <a:r>
              <a:rPr lang="tr-TR" sz="2300" dirty="0" smtClean="0"/>
              <a:t>	y = b;</a:t>
            </a:r>
          </a:p>
          <a:p>
            <a:pPr>
              <a:buNone/>
            </a:pPr>
            <a:r>
              <a:rPr lang="tr-TR" sz="2300" dirty="0" smtClean="0"/>
              <a:t>	z = c;</a:t>
            </a:r>
          </a:p>
          <a:p>
            <a:pPr>
              <a:buNone/>
            </a:pPr>
            <a:r>
              <a:rPr lang="tr-TR" sz="2300" dirty="0" smtClean="0"/>
              <a:t>	k = a;</a:t>
            </a:r>
          </a:p>
          <a:p>
            <a:r>
              <a:rPr lang="tr-TR" sz="2300" dirty="0" smtClean="0"/>
              <a:t>Burada biz x = a ile k = a ‘</a:t>
            </a:r>
            <a:r>
              <a:rPr lang="tr-TR" sz="2300" dirty="0" err="1" smtClean="0"/>
              <a:t>yı</a:t>
            </a:r>
            <a:r>
              <a:rPr lang="tr-TR" sz="2300" dirty="0" smtClean="0"/>
              <a:t> peş peşe getirsek de değişen bir şey olmayacaktır. Fakat bu sıralama performansı etkileyebilir. İşte komut çizelgelemesi komutların yerlerini değiştirerek bundan bir çıkar sağlamaya yönelik işlemlerdir. Bazı komutların bazı komutlardan önce ya da sonra gelmesi çeşitli nedenlerden dolayı performansı etkileyebilir.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0339" name="Text Box 3"/>
          <p:cNvSpPr txBox="1">
            <a:spLocks noChangeArrowheads="1"/>
          </p:cNvSpPr>
          <p:nvPr>
            <p:custDataLst>
              <p:tags r:id="rId2"/>
            </p:custDataLst>
          </p:nvPr>
        </p:nvSpPr>
        <p:spPr bwMode="auto">
          <a:xfrm>
            <a:off x="381000" y="1698625"/>
            <a:ext cx="1739579" cy="707886"/>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Kaynak kod</a:t>
            </a:r>
            <a:endParaRPr lang="en-US" altLang="zh-CN" sz="2000" dirty="0">
              <a:solidFill>
                <a:schemeClr val="tx1"/>
              </a:solidFill>
              <a:effectLst/>
              <a:latin typeface="Times New Roman" pitchFamily="18" charset="0"/>
              <a:ea typeface="宋体" pitchFamily="2" charset="-122"/>
            </a:endParaRPr>
          </a:p>
          <a:p>
            <a:pPr algn="l">
              <a:lnSpc>
                <a:spcPct val="100000"/>
              </a:lnSpc>
            </a:pP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karakter akışı</a:t>
            </a:r>
            <a:r>
              <a:rPr lang="en-US"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sp>
        <p:nvSpPr>
          <p:cNvPr id="910340" name="Text Box 4"/>
          <p:cNvSpPr txBox="1">
            <a:spLocks noChangeArrowheads="1"/>
          </p:cNvSpPr>
          <p:nvPr>
            <p:custDataLst>
              <p:tags r:id="rId3"/>
            </p:custDataLst>
          </p:nvPr>
        </p:nvSpPr>
        <p:spPr bwMode="auto">
          <a:xfrm>
            <a:off x="6132512" y="2379663"/>
            <a:ext cx="215426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ctr">
              <a:lnSpc>
                <a:spcPct val="100000"/>
              </a:lnSpc>
            </a:pPr>
            <a:r>
              <a:rPr lang="en-US" altLang="zh-CN" sz="2400" b="0" dirty="0" smtClean="0">
                <a:solidFill>
                  <a:schemeClr val="tx1"/>
                </a:solidFill>
                <a:effectLst/>
                <a:latin typeface="Times New Roman" pitchFamily="18" charset="0"/>
                <a:ea typeface="宋体" pitchFamily="2" charset="-122"/>
              </a:rPr>
              <a:t>Lexical </a:t>
            </a:r>
            <a:r>
              <a:rPr lang="tr-TR" altLang="zh-CN" sz="2400" b="0" dirty="0" smtClean="0">
                <a:solidFill>
                  <a:schemeClr val="tx1"/>
                </a:solidFill>
                <a:effectLst/>
                <a:latin typeface="Times New Roman" pitchFamily="18" charset="0"/>
                <a:ea typeface="宋体" pitchFamily="2" charset="-122"/>
              </a:rPr>
              <a:t>Analiz </a:t>
            </a:r>
            <a:endParaRPr lang="en-US" altLang="zh-CN" sz="2400" b="0" dirty="0">
              <a:solidFill>
                <a:schemeClr val="tx1"/>
              </a:solidFill>
              <a:effectLst/>
              <a:latin typeface="Times New Roman" pitchFamily="18" charset="0"/>
              <a:ea typeface="宋体" pitchFamily="2" charset="-122"/>
            </a:endParaRPr>
          </a:p>
        </p:txBody>
      </p:sp>
      <p:sp>
        <p:nvSpPr>
          <p:cNvPr id="910341" name="Text Box 5"/>
          <p:cNvSpPr txBox="1">
            <a:spLocks noChangeArrowheads="1"/>
          </p:cNvSpPr>
          <p:nvPr>
            <p:custDataLst>
              <p:tags r:id="rId4"/>
            </p:custDataLst>
          </p:nvPr>
        </p:nvSpPr>
        <p:spPr bwMode="auto">
          <a:xfrm>
            <a:off x="6659563" y="3675063"/>
            <a:ext cx="148848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dirty="0" smtClean="0">
                <a:latin typeface="Times New Roman" pitchFamily="18" charset="0"/>
                <a:ea typeface="宋体" pitchFamily="2" charset="-122"/>
              </a:rPr>
              <a:t>Ayrıştırma</a:t>
            </a:r>
            <a:endParaRPr lang="en-US" altLang="zh-CN" sz="2400" b="0" dirty="0">
              <a:solidFill>
                <a:schemeClr val="tx1"/>
              </a:solidFill>
              <a:effectLst/>
              <a:latin typeface="Times New Roman" pitchFamily="18" charset="0"/>
              <a:ea typeface="宋体" pitchFamily="2" charset="-122"/>
            </a:endParaRPr>
          </a:p>
        </p:txBody>
      </p:sp>
      <p:cxnSp>
        <p:nvCxnSpPr>
          <p:cNvPr id="910342" name="AutoShape 6"/>
          <p:cNvCxnSpPr>
            <a:cxnSpLocks noChangeShapeType="1"/>
            <a:stCxn id="910340" idx="2"/>
          </p:cNvCxnSpPr>
          <p:nvPr>
            <p:custDataLst>
              <p:tags r:id="rId5"/>
            </p:custDataLst>
          </p:nvPr>
        </p:nvCxnSpPr>
        <p:spPr bwMode="auto">
          <a:xfrm rot="16200000" flipH="1">
            <a:off x="6810640" y="3240332"/>
            <a:ext cx="803570" cy="556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3" name="Text Box 7"/>
          <p:cNvSpPr txBox="1">
            <a:spLocks noChangeArrowheads="1"/>
          </p:cNvSpPr>
          <p:nvPr>
            <p:custDataLst>
              <p:tags r:id="rId6"/>
            </p:custDataLst>
          </p:nvPr>
        </p:nvSpPr>
        <p:spPr bwMode="auto">
          <a:xfrm>
            <a:off x="381000" y="3049588"/>
            <a:ext cx="1369029" cy="400110"/>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dirty="0">
                <a:solidFill>
                  <a:schemeClr val="tx1"/>
                </a:solidFill>
                <a:effectLst/>
                <a:latin typeface="Times New Roman" pitchFamily="18" charset="0"/>
                <a:ea typeface="宋体" pitchFamily="2" charset="-122"/>
              </a:rPr>
              <a:t>Token </a:t>
            </a:r>
            <a:r>
              <a:rPr lang="tr-TR" altLang="zh-CN" sz="2000" dirty="0" smtClean="0">
                <a:solidFill>
                  <a:schemeClr val="tx1"/>
                </a:solidFill>
                <a:effectLst/>
                <a:latin typeface="Times New Roman" pitchFamily="18" charset="0"/>
                <a:ea typeface="宋体" pitchFamily="2" charset="-122"/>
              </a:rPr>
              <a:t>akışı</a:t>
            </a:r>
            <a:endParaRPr lang="en-US" altLang="zh-CN" sz="2000" dirty="0">
              <a:solidFill>
                <a:schemeClr val="tx1"/>
              </a:solidFill>
              <a:effectLst/>
              <a:latin typeface="Times New Roman" pitchFamily="18" charset="0"/>
              <a:ea typeface="宋体" pitchFamily="2" charset="-122"/>
            </a:endParaRPr>
          </a:p>
        </p:txBody>
      </p:sp>
      <p:sp>
        <p:nvSpPr>
          <p:cNvPr id="910344" name="Text Box 8"/>
          <p:cNvSpPr txBox="1">
            <a:spLocks noChangeArrowheads="1"/>
          </p:cNvSpPr>
          <p:nvPr>
            <p:custDataLst>
              <p:tags r:id="rId7"/>
            </p:custDataLst>
          </p:nvPr>
        </p:nvSpPr>
        <p:spPr bwMode="auto">
          <a:xfrm>
            <a:off x="214282" y="4286256"/>
            <a:ext cx="2432845" cy="1015663"/>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nSpc>
                <a:spcPct val="100000"/>
              </a:lnSpc>
            </a:pPr>
            <a:r>
              <a:rPr lang="tr-TR" altLang="zh-CN" sz="2000" dirty="0" smtClean="0">
                <a:solidFill>
                  <a:schemeClr val="tx1"/>
                </a:solidFill>
                <a:effectLst/>
                <a:latin typeface="Times New Roman" pitchFamily="18" charset="0"/>
                <a:ea typeface="宋体" pitchFamily="2" charset="-122"/>
              </a:rPr>
              <a:t>Soyut sentaks ağacı</a:t>
            </a:r>
          </a:p>
          <a:p>
            <a:pPr>
              <a:lnSpc>
                <a:spcPct val="100000"/>
              </a:lnSpc>
            </a:pPr>
            <a:r>
              <a:rPr lang="tr-TR" altLang="zh-CN" sz="2000" dirty="0" smtClean="0">
                <a:latin typeface="Times New Roman" pitchFamily="18" charset="0"/>
                <a:ea typeface="宋体" pitchFamily="2" charset="-122"/>
              </a:rPr>
              <a:t>(</a:t>
            </a:r>
            <a:r>
              <a:rPr lang="en-US" altLang="zh-CN" sz="2000" dirty="0" smtClean="0">
                <a:solidFill>
                  <a:schemeClr val="tx1"/>
                </a:solidFill>
                <a:effectLst/>
                <a:latin typeface="Times New Roman" pitchFamily="18" charset="0"/>
                <a:ea typeface="宋体" pitchFamily="2" charset="-122"/>
              </a:rPr>
              <a:t>Abstract </a:t>
            </a:r>
            <a:r>
              <a:rPr lang="tr-TR" altLang="zh-CN" sz="2000" dirty="0" smtClean="0">
                <a:solidFill>
                  <a:schemeClr val="tx1"/>
                </a:solidFill>
                <a:effectLst/>
                <a:latin typeface="Times New Roman" pitchFamily="18" charset="0"/>
                <a:ea typeface="宋体" pitchFamily="2" charset="-122"/>
              </a:rPr>
              <a:t>S</a:t>
            </a:r>
            <a:r>
              <a:rPr lang="en-US" altLang="zh-CN" sz="2000" dirty="0" err="1" smtClean="0">
                <a:solidFill>
                  <a:schemeClr val="tx1"/>
                </a:solidFill>
                <a:effectLst/>
                <a:latin typeface="Times New Roman" pitchFamily="18" charset="0"/>
                <a:ea typeface="宋体" pitchFamily="2" charset="-122"/>
              </a:rPr>
              <a:t>yntax</a:t>
            </a:r>
            <a:r>
              <a:rPr lang="en-US" altLang="zh-CN" sz="2000" dirty="0" smtClean="0">
                <a:solidFill>
                  <a:schemeClr val="tx1"/>
                </a:solidFill>
                <a:effectLst/>
                <a:latin typeface="Times New Roman" pitchFamily="18" charset="0"/>
                <a:ea typeface="宋体" pitchFamily="2" charset="-122"/>
              </a:rPr>
              <a:t> </a:t>
            </a:r>
            <a:r>
              <a:rPr lang="tr-TR" altLang="zh-CN" sz="2000" dirty="0" smtClean="0">
                <a:solidFill>
                  <a:schemeClr val="tx1"/>
                </a:solidFill>
                <a:effectLst/>
                <a:latin typeface="Times New Roman" pitchFamily="18" charset="0"/>
                <a:ea typeface="宋体" pitchFamily="2" charset="-122"/>
              </a:rPr>
              <a:t>T</a:t>
            </a:r>
            <a:r>
              <a:rPr lang="en-US" altLang="zh-CN" sz="2000" dirty="0" err="1" smtClean="0">
                <a:solidFill>
                  <a:schemeClr val="tx1"/>
                </a:solidFill>
                <a:effectLst/>
                <a:latin typeface="Times New Roman" pitchFamily="18" charset="0"/>
                <a:ea typeface="宋体" pitchFamily="2" charset="-122"/>
              </a:rPr>
              <a:t>ree</a:t>
            </a:r>
            <a:endParaRPr lang="en-US" altLang="zh-CN" sz="2000" dirty="0">
              <a:solidFill>
                <a:schemeClr val="tx1"/>
              </a:solidFill>
              <a:effectLst/>
              <a:latin typeface="Times New Roman" pitchFamily="18" charset="0"/>
              <a:ea typeface="宋体" pitchFamily="2" charset="-122"/>
            </a:endParaRPr>
          </a:p>
          <a:p>
            <a:pPr>
              <a:lnSpc>
                <a:spcPct val="100000"/>
              </a:lnSpc>
            </a:pPr>
            <a:r>
              <a:rPr lang="en-US" altLang="zh-CN" sz="2000" dirty="0">
                <a:solidFill>
                  <a:schemeClr val="tx1"/>
                </a:solidFill>
                <a:effectLst/>
                <a:latin typeface="Times New Roman" pitchFamily="18" charset="0"/>
                <a:ea typeface="宋体" pitchFamily="2" charset="-122"/>
              </a:rPr>
              <a:t>(AST</a:t>
            </a: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cxnSp>
        <p:nvCxnSpPr>
          <p:cNvPr id="910345" name="AutoShape 9"/>
          <p:cNvCxnSpPr>
            <a:cxnSpLocks noChangeShapeType="1"/>
          </p:cNvCxnSpPr>
          <p:nvPr>
            <p:custDataLst>
              <p:tags r:id="rId8"/>
            </p:custDataLst>
          </p:nvPr>
        </p:nvCxnSpPr>
        <p:spPr bwMode="auto">
          <a:xfrm rot="5400000">
            <a:off x="6822299" y="4536289"/>
            <a:ext cx="785816"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6" name="Text Box 10"/>
          <p:cNvSpPr txBox="1">
            <a:spLocks noChangeArrowheads="1"/>
          </p:cNvSpPr>
          <p:nvPr>
            <p:custDataLst>
              <p:tags r:id="rId9"/>
            </p:custDataLst>
          </p:nvPr>
        </p:nvSpPr>
        <p:spPr bwMode="auto">
          <a:xfrm>
            <a:off x="5980113" y="4970463"/>
            <a:ext cx="222432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Semanti</a:t>
            </a:r>
            <a:r>
              <a:rPr lang="tr-TR" altLang="zh-CN" sz="2400" b="0" dirty="0" smtClean="0">
                <a:solidFill>
                  <a:schemeClr val="tx1"/>
                </a:solidFill>
                <a:effectLst/>
                <a:latin typeface="Times New Roman" pitchFamily="18" charset="0"/>
                <a:ea typeface="宋体" pitchFamily="2" charset="-122"/>
              </a:rPr>
              <a:t>k</a:t>
            </a:r>
            <a:r>
              <a:rPr lang="en-US" altLang="zh-CN" sz="2400" b="0" dirty="0" smtClean="0">
                <a:solidFill>
                  <a:schemeClr val="tx1"/>
                </a:solidFill>
                <a:effectLst/>
                <a:latin typeface="Times New Roman" pitchFamily="18" charset="0"/>
                <a:ea typeface="宋体" pitchFamily="2" charset="-122"/>
              </a:rPr>
              <a:t> Anal</a:t>
            </a:r>
            <a:r>
              <a:rPr lang="tr-TR" altLang="zh-CN" sz="2400" b="0" dirty="0" smtClean="0">
                <a:solidFill>
                  <a:schemeClr val="tx1"/>
                </a:solidFill>
                <a:effectLst/>
                <a:latin typeface="Times New Roman" pitchFamily="18" charset="0"/>
                <a:ea typeface="宋体" pitchFamily="2" charset="-122"/>
              </a:rPr>
              <a:t>iz</a:t>
            </a:r>
            <a:endParaRPr lang="en-US" altLang="zh-CN" sz="2400" b="0" dirty="0">
              <a:solidFill>
                <a:schemeClr val="tx1"/>
              </a:solidFill>
              <a:effectLst/>
              <a:latin typeface="Times New Roman" pitchFamily="18" charset="0"/>
              <a:ea typeface="宋体" pitchFamily="2" charset="-122"/>
            </a:endParaRPr>
          </a:p>
        </p:txBody>
      </p:sp>
      <p:sp>
        <p:nvSpPr>
          <p:cNvPr id="910347" name="Text Box 11"/>
          <p:cNvSpPr txBox="1">
            <a:spLocks noChangeArrowheads="1"/>
          </p:cNvSpPr>
          <p:nvPr>
            <p:custDataLst>
              <p:tags r:id="rId10"/>
            </p:custDataLst>
          </p:nvPr>
        </p:nvSpPr>
        <p:spPr bwMode="auto">
          <a:xfrm>
            <a:off x="2951163" y="1763713"/>
            <a:ext cx="2038350" cy="396875"/>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if (b == 0) a = b;</a:t>
            </a:r>
          </a:p>
        </p:txBody>
      </p:sp>
      <p:sp>
        <p:nvSpPr>
          <p:cNvPr id="910348" name="Text Box 12"/>
          <p:cNvSpPr txBox="1">
            <a:spLocks noChangeArrowheads="1"/>
          </p:cNvSpPr>
          <p:nvPr>
            <p:custDataLst>
              <p:tags r:id="rId11"/>
            </p:custDataLst>
          </p:nvPr>
        </p:nvSpPr>
        <p:spPr bwMode="auto">
          <a:xfrm>
            <a:off x="2066925" y="3030538"/>
            <a:ext cx="40481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if</a:t>
            </a:r>
          </a:p>
        </p:txBody>
      </p:sp>
      <p:sp>
        <p:nvSpPr>
          <p:cNvPr id="910349" name="Text Box 13"/>
          <p:cNvSpPr txBox="1">
            <a:spLocks noChangeArrowheads="1"/>
          </p:cNvSpPr>
          <p:nvPr>
            <p:custDataLst>
              <p:tags r:id="rId12"/>
            </p:custDataLst>
          </p:nvPr>
        </p:nvSpPr>
        <p:spPr bwMode="auto">
          <a:xfrm>
            <a:off x="247173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0" name="Text Box 14"/>
          <p:cNvSpPr txBox="1">
            <a:spLocks noChangeArrowheads="1"/>
          </p:cNvSpPr>
          <p:nvPr>
            <p:custDataLst>
              <p:tags r:id="rId13"/>
            </p:custDataLst>
          </p:nvPr>
        </p:nvSpPr>
        <p:spPr bwMode="auto">
          <a:xfrm>
            <a:off x="2776538"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1" name="Text Box 15"/>
          <p:cNvSpPr txBox="1">
            <a:spLocks noChangeArrowheads="1"/>
          </p:cNvSpPr>
          <p:nvPr>
            <p:custDataLst>
              <p:tags r:id="rId14"/>
            </p:custDataLst>
          </p:nvPr>
        </p:nvSpPr>
        <p:spPr bwMode="auto">
          <a:xfrm>
            <a:off x="393858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2" name="Text Box 16"/>
          <p:cNvSpPr txBox="1">
            <a:spLocks noChangeArrowheads="1"/>
          </p:cNvSpPr>
          <p:nvPr>
            <p:custDataLst>
              <p:tags r:id="rId15"/>
            </p:custDataLst>
          </p:nvPr>
        </p:nvSpPr>
        <p:spPr bwMode="auto">
          <a:xfrm>
            <a:off x="4243388" y="3030538"/>
            <a:ext cx="338137"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a:t>
            </a:r>
          </a:p>
        </p:txBody>
      </p:sp>
      <p:sp>
        <p:nvSpPr>
          <p:cNvPr id="910353" name="Text Box 17"/>
          <p:cNvSpPr txBox="1">
            <a:spLocks noChangeArrowheads="1"/>
          </p:cNvSpPr>
          <p:nvPr>
            <p:custDataLst>
              <p:tags r:id="rId16"/>
            </p:custDataLst>
          </p:nvPr>
        </p:nvSpPr>
        <p:spPr bwMode="auto">
          <a:xfrm>
            <a:off x="4581525" y="3030538"/>
            <a:ext cx="3746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4" name="Text Box 18"/>
          <p:cNvSpPr txBox="1">
            <a:spLocks noChangeArrowheads="1"/>
          </p:cNvSpPr>
          <p:nvPr>
            <p:custDataLst>
              <p:tags r:id="rId17"/>
            </p:custDataLst>
          </p:nvPr>
        </p:nvSpPr>
        <p:spPr bwMode="auto">
          <a:xfrm>
            <a:off x="4956175"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5" name="Text Box 19"/>
          <p:cNvSpPr txBox="1">
            <a:spLocks noChangeArrowheads="1"/>
          </p:cNvSpPr>
          <p:nvPr>
            <p:custDataLst>
              <p:tags r:id="rId18"/>
            </p:custDataLst>
          </p:nvPr>
        </p:nvSpPr>
        <p:spPr bwMode="auto">
          <a:xfrm>
            <a:off x="5311775" y="3030538"/>
            <a:ext cx="29686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6" name="Text Box 20"/>
          <p:cNvSpPr txBox="1">
            <a:spLocks noChangeArrowheads="1"/>
          </p:cNvSpPr>
          <p:nvPr>
            <p:custDataLst>
              <p:tags r:id="rId19"/>
            </p:custDataLst>
          </p:nvPr>
        </p:nvSpPr>
        <p:spPr bwMode="auto">
          <a:xfrm>
            <a:off x="3602038" y="3030538"/>
            <a:ext cx="3365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0</a:t>
            </a:r>
          </a:p>
        </p:txBody>
      </p:sp>
      <p:sp>
        <p:nvSpPr>
          <p:cNvPr id="910357" name="Text Box 21"/>
          <p:cNvSpPr txBox="1">
            <a:spLocks noChangeArrowheads="1"/>
          </p:cNvSpPr>
          <p:nvPr>
            <p:custDataLst>
              <p:tags r:id="rId20"/>
            </p:custDataLst>
          </p:nvPr>
        </p:nvSpPr>
        <p:spPr bwMode="auto">
          <a:xfrm>
            <a:off x="3132138" y="3030538"/>
            <a:ext cx="4699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8" name="Text Box 22"/>
          <p:cNvSpPr txBox="1">
            <a:spLocks noChangeArrowheads="1"/>
          </p:cNvSpPr>
          <p:nvPr>
            <p:custDataLst>
              <p:tags r:id="rId21"/>
            </p:custDataLst>
          </p:nvPr>
        </p:nvSpPr>
        <p:spPr bwMode="auto">
          <a:xfrm>
            <a:off x="3541713" y="3924300"/>
            <a:ext cx="33337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59" name="Text Box 23"/>
          <p:cNvSpPr txBox="1">
            <a:spLocks noChangeArrowheads="1"/>
          </p:cNvSpPr>
          <p:nvPr>
            <p:custDataLst>
              <p:tags r:id="rId22"/>
            </p:custDataLst>
          </p:nvPr>
        </p:nvSpPr>
        <p:spPr bwMode="auto">
          <a:xfrm>
            <a:off x="3046413" y="4173538"/>
            <a:ext cx="42545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0" name="Text Box 24"/>
          <p:cNvSpPr txBox="1">
            <a:spLocks noChangeArrowheads="1"/>
          </p:cNvSpPr>
          <p:nvPr>
            <p:custDataLst>
              <p:tags r:id="rId23"/>
            </p:custDataLst>
          </p:nvPr>
        </p:nvSpPr>
        <p:spPr bwMode="auto">
          <a:xfrm>
            <a:off x="2779713"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1" name="Text Box 25"/>
          <p:cNvSpPr txBox="1">
            <a:spLocks noChangeArrowheads="1"/>
          </p:cNvSpPr>
          <p:nvPr>
            <p:custDataLst>
              <p:tags r:id="rId24"/>
            </p:custDataLst>
          </p:nvPr>
        </p:nvSpPr>
        <p:spPr bwMode="auto">
          <a:xfrm>
            <a:off x="344963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0362" name="Text Box 26"/>
          <p:cNvSpPr txBox="1">
            <a:spLocks noChangeArrowheads="1"/>
          </p:cNvSpPr>
          <p:nvPr>
            <p:custDataLst>
              <p:tags r:id="rId25"/>
            </p:custDataLst>
          </p:nvPr>
        </p:nvSpPr>
        <p:spPr bwMode="auto">
          <a:xfrm>
            <a:off x="4170363" y="41735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3" name="Text Box 27"/>
          <p:cNvSpPr txBox="1">
            <a:spLocks noChangeArrowheads="1"/>
          </p:cNvSpPr>
          <p:nvPr>
            <p:custDataLst>
              <p:tags r:id="rId26"/>
            </p:custDataLst>
          </p:nvPr>
        </p:nvSpPr>
        <p:spPr bwMode="auto">
          <a:xfrm>
            <a:off x="392588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a:t>
            </a:r>
          </a:p>
        </p:txBody>
      </p:sp>
      <p:sp>
        <p:nvSpPr>
          <p:cNvPr id="910364" name="Text Box 28"/>
          <p:cNvSpPr txBox="1">
            <a:spLocks noChangeArrowheads="1"/>
          </p:cNvSpPr>
          <p:nvPr>
            <p:custDataLst>
              <p:tags r:id="rId27"/>
            </p:custDataLst>
          </p:nvPr>
        </p:nvSpPr>
        <p:spPr bwMode="auto">
          <a:xfrm>
            <a:off x="4440238"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5" name="Line 29"/>
          <p:cNvSpPr>
            <a:spLocks noChangeShapeType="1"/>
          </p:cNvSpPr>
          <p:nvPr>
            <p:custDataLst>
              <p:tags r:id="rId28"/>
            </p:custDataLst>
          </p:nvPr>
        </p:nvSpPr>
        <p:spPr bwMode="auto">
          <a:xfrm flipH="1">
            <a:off x="2938463"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6" name="Line 30"/>
          <p:cNvSpPr>
            <a:spLocks noChangeShapeType="1"/>
          </p:cNvSpPr>
          <p:nvPr>
            <p:custDataLst>
              <p:tags r:id="rId29"/>
            </p:custDataLst>
          </p:nvPr>
        </p:nvSpPr>
        <p:spPr bwMode="auto">
          <a:xfrm>
            <a:off x="3381375" y="4411663"/>
            <a:ext cx="160338"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67" name="Line 31"/>
          <p:cNvSpPr>
            <a:spLocks noChangeShapeType="1"/>
          </p:cNvSpPr>
          <p:nvPr>
            <p:custDataLst>
              <p:tags r:id="rId30"/>
            </p:custDataLst>
          </p:nvPr>
        </p:nvSpPr>
        <p:spPr bwMode="auto">
          <a:xfrm flipH="1">
            <a:off x="3381375" y="4192588"/>
            <a:ext cx="252413" cy="9842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8" name="Line 32"/>
          <p:cNvSpPr>
            <a:spLocks noChangeShapeType="1"/>
          </p:cNvSpPr>
          <p:nvPr>
            <p:custDataLst>
              <p:tags r:id="rId31"/>
            </p:custDataLst>
          </p:nvPr>
        </p:nvSpPr>
        <p:spPr bwMode="auto">
          <a:xfrm>
            <a:off x="3814763" y="4173538"/>
            <a:ext cx="415925" cy="1333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9" name="Line 33"/>
          <p:cNvSpPr>
            <a:spLocks noChangeShapeType="1"/>
          </p:cNvSpPr>
          <p:nvPr>
            <p:custDataLst>
              <p:tags r:id="rId32"/>
            </p:custDataLst>
          </p:nvPr>
        </p:nvSpPr>
        <p:spPr bwMode="auto">
          <a:xfrm flipH="1">
            <a:off x="4100513" y="4411663"/>
            <a:ext cx="1619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70" name="Line 34"/>
          <p:cNvSpPr>
            <a:spLocks noChangeShapeType="1"/>
          </p:cNvSpPr>
          <p:nvPr>
            <p:custDataLst>
              <p:tags r:id="rId33"/>
            </p:custDataLst>
          </p:nvPr>
        </p:nvSpPr>
        <p:spPr bwMode="auto">
          <a:xfrm>
            <a:off x="4381500"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1" name="Text Box 35"/>
          <p:cNvSpPr txBox="1">
            <a:spLocks noChangeArrowheads="1"/>
          </p:cNvSpPr>
          <p:nvPr>
            <p:custDataLst>
              <p:tags r:id="rId34"/>
            </p:custDataLst>
          </p:nvPr>
        </p:nvSpPr>
        <p:spPr bwMode="auto">
          <a:xfrm>
            <a:off x="3614738" y="501808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72" name="Text Box 36"/>
          <p:cNvSpPr txBox="1">
            <a:spLocks noChangeArrowheads="1"/>
          </p:cNvSpPr>
          <p:nvPr>
            <p:custDataLst>
              <p:tags r:id="rId35"/>
            </p:custDataLst>
          </p:nvPr>
        </p:nvSpPr>
        <p:spPr bwMode="auto">
          <a:xfrm>
            <a:off x="2987675" y="539115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3" name="Text Box 37"/>
          <p:cNvSpPr txBox="1">
            <a:spLocks noChangeArrowheads="1"/>
          </p:cNvSpPr>
          <p:nvPr>
            <p:custDataLst>
              <p:tags r:id="rId36"/>
            </p:custDataLst>
          </p:nvPr>
        </p:nvSpPr>
        <p:spPr bwMode="auto">
          <a:xfrm>
            <a:off x="2301875" y="5765800"/>
            <a:ext cx="6175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0374" name="Text Box 38"/>
          <p:cNvSpPr txBox="1">
            <a:spLocks noChangeArrowheads="1"/>
          </p:cNvSpPr>
          <p:nvPr>
            <p:custDataLst>
              <p:tags r:id="rId37"/>
            </p:custDataLst>
          </p:nvPr>
        </p:nvSpPr>
        <p:spPr bwMode="auto">
          <a:xfrm>
            <a:off x="3213100" y="5765800"/>
            <a:ext cx="6111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0375" name="Text Box 39"/>
          <p:cNvSpPr txBox="1">
            <a:spLocks noChangeArrowheads="1"/>
          </p:cNvSpPr>
          <p:nvPr>
            <p:custDataLst>
              <p:tags r:id="rId38"/>
            </p:custDataLst>
          </p:nvPr>
        </p:nvSpPr>
        <p:spPr bwMode="auto">
          <a:xfrm>
            <a:off x="4186238" y="5391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6" name="Text Box 40"/>
          <p:cNvSpPr txBox="1">
            <a:spLocks noChangeArrowheads="1"/>
          </p:cNvSpPr>
          <p:nvPr>
            <p:custDataLst>
              <p:tags r:id="rId39"/>
            </p:custDataLst>
          </p:nvPr>
        </p:nvSpPr>
        <p:spPr bwMode="auto">
          <a:xfrm>
            <a:off x="3884613" y="576580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0377" name="Text Box 41"/>
          <p:cNvSpPr txBox="1">
            <a:spLocks noChangeArrowheads="1"/>
          </p:cNvSpPr>
          <p:nvPr>
            <p:custDataLst>
              <p:tags r:id="rId40"/>
            </p:custDataLst>
          </p:nvPr>
        </p:nvSpPr>
        <p:spPr bwMode="auto">
          <a:xfrm>
            <a:off x="4508500" y="576580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0378" name="Line 42"/>
          <p:cNvSpPr>
            <a:spLocks noChangeShapeType="1"/>
          </p:cNvSpPr>
          <p:nvPr>
            <p:custDataLst>
              <p:tags r:id="rId41"/>
            </p:custDataLst>
          </p:nvPr>
        </p:nvSpPr>
        <p:spPr bwMode="auto">
          <a:xfrm>
            <a:off x="3313113" y="564038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9" name="Line 43"/>
          <p:cNvSpPr>
            <a:spLocks noChangeShapeType="1"/>
          </p:cNvSpPr>
          <p:nvPr>
            <p:custDataLst>
              <p:tags r:id="rId42"/>
            </p:custDataLst>
          </p:nvPr>
        </p:nvSpPr>
        <p:spPr bwMode="auto">
          <a:xfrm flipH="1">
            <a:off x="3332163" y="529590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0" name="Line 44"/>
          <p:cNvSpPr>
            <a:spLocks noChangeShapeType="1"/>
          </p:cNvSpPr>
          <p:nvPr>
            <p:custDataLst>
              <p:tags r:id="rId43"/>
            </p:custDataLst>
          </p:nvPr>
        </p:nvSpPr>
        <p:spPr bwMode="auto">
          <a:xfrm>
            <a:off x="3873500" y="5300663"/>
            <a:ext cx="344488"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1" name="Text Box 45"/>
          <p:cNvSpPr txBox="1">
            <a:spLocks noChangeArrowheads="1"/>
          </p:cNvSpPr>
          <p:nvPr>
            <p:custDataLst>
              <p:tags r:id="rId44"/>
            </p:custDataLst>
          </p:nvPr>
        </p:nvSpPr>
        <p:spPr bwMode="auto">
          <a:xfrm>
            <a:off x="2335213" y="5262563"/>
            <a:ext cx="862012"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cxnSp>
        <p:nvCxnSpPr>
          <p:cNvPr id="910382" name="AutoShape 46"/>
          <p:cNvCxnSpPr>
            <a:cxnSpLocks noChangeShapeType="1"/>
            <a:stCxn id="910347" idx="3"/>
            <a:endCxn id="910340" idx="0"/>
          </p:cNvCxnSpPr>
          <p:nvPr>
            <p:custDataLst>
              <p:tags r:id="rId45"/>
            </p:custDataLst>
          </p:nvPr>
        </p:nvCxnSpPr>
        <p:spPr bwMode="auto">
          <a:xfrm>
            <a:off x="4989513" y="1962151"/>
            <a:ext cx="2220131" cy="41751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3" name="Line 47"/>
          <p:cNvSpPr>
            <a:spLocks noChangeShapeType="1"/>
          </p:cNvSpPr>
          <p:nvPr>
            <p:custDataLst>
              <p:tags r:id="rId46"/>
            </p:custDataLst>
          </p:nvPr>
        </p:nvSpPr>
        <p:spPr bwMode="auto">
          <a:xfrm flipH="1">
            <a:off x="2798763" y="564673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4" name="Line 48"/>
          <p:cNvSpPr>
            <a:spLocks noChangeShapeType="1"/>
          </p:cNvSpPr>
          <p:nvPr>
            <p:custDataLst>
              <p:tags r:id="rId47"/>
            </p:custDataLst>
          </p:nvPr>
        </p:nvSpPr>
        <p:spPr bwMode="auto">
          <a:xfrm flipH="1">
            <a:off x="4324350" y="566261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5" name="Line 49"/>
          <p:cNvSpPr>
            <a:spLocks noChangeShapeType="1"/>
          </p:cNvSpPr>
          <p:nvPr>
            <p:custDataLst>
              <p:tags r:id="rId48"/>
            </p:custDataLst>
          </p:nvPr>
        </p:nvSpPr>
        <p:spPr bwMode="auto">
          <a:xfrm>
            <a:off x="4410075" y="562927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6" name="Text Box 50"/>
          <p:cNvSpPr txBox="1">
            <a:spLocks noChangeArrowheads="1"/>
          </p:cNvSpPr>
          <p:nvPr>
            <p:custDataLst>
              <p:tags r:id="rId49"/>
            </p:custDataLst>
          </p:nvPr>
        </p:nvSpPr>
        <p:spPr bwMode="auto">
          <a:xfrm>
            <a:off x="357158" y="5497513"/>
            <a:ext cx="1856855" cy="40011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Donatılmış </a:t>
            </a:r>
            <a:r>
              <a:rPr lang="en-US" altLang="zh-CN" sz="2000" dirty="0" smtClean="0">
                <a:solidFill>
                  <a:schemeClr val="tx1"/>
                </a:solidFill>
                <a:effectLst/>
                <a:latin typeface="Times New Roman" pitchFamily="18" charset="0"/>
                <a:ea typeface="宋体" pitchFamily="2" charset="-122"/>
              </a:rPr>
              <a:t>AST</a:t>
            </a:r>
            <a:endParaRPr lang="en-US" altLang="zh-CN" sz="2000" dirty="0">
              <a:solidFill>
                <a:schemeClr val="tx1"/>
              </a:solidFill>
              <a:effectLst/>
              <a:latin typeface="Times New Roman" pitchFamily="18" charset="0"/>
              <a:ea typeface="宋体" pitchFamily="2" charset="-122"/>
            </a:endParaRPr>
          </a:p>
        </p:txBody>
      </p:sp>
      <p:cxnSp>
        <p:nvCxnSpPr>
          <p:cNvPr id="910387" name="AutoShape 51"/>
          <p:cNvCxnSpPr>
            <a:cxnSpLocks noChangeShapeType="1"/>
          </p:cNvCxnSpPr>
          <p:nvPr>
            <p:custDataLst>
              <p:tags r:id="rId50"/>
            </p:custDataLst>
          </p:nvPr>
        </p:nvCxnSpPr>
        <p:spPr bwMode="auto">
          <a:xfrm rot="5400000">
            <a:off x="5961665" y="4695616"/>
            <a:ext cx="517029" cy="199005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8" name="Text Box 52"/>
          <p:cNvSpPr txBox="1">
            <a:spLocks noChangeArrowheads="1"/>
          </p:cNvSpPr>
          <p:nvPr>
            <p:custDataLst>
              <p:tags r:id="rId51"/>
            </p:custDataLst>
          </p:nvPr>
        </p:nvSpPr>
        <p:spPr bwMode="auto">
          <a:xfrm>
            <a:off x="4337050" y="527843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0389" name="Text Box 53"/>
          <p:cNvSpPr txBox="1">
            <a:spLocks noChangeArrowheads="1"/>
          </p:cNvSpPr>
          <p:nvPr>
            <p:custDataLst>
              <p:tags r:id="rId52"/>
            </p:custDataLst>
          </p:nvPr>
        </p:nvSpPr>
        <p:spPr bwMode="auto">
          <a:xfrm>
            <a:off x="5146675" y="5391150"/>
            <a:ext cx="268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90" name="Line 54"/>
          <p:cNvSpPr>
            <a:spLocks noChangeShapeType="1"/>
          </p:cNvSpPr>
          <p:nvPr>
            <p:custDataLst>
              <p:tags r:id="rId53"/>
            </p:custDataLst>
          </p:nvPr>
        </p:nvSpPr>
        <p:spPr bwMode="auto">
          <a:xfrm>
            <a:off x="3913188" y="5226050"/>
            <a:ext cx="1262062"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91" name="Line 55"/>
          <p:cNvSpPr>
            <a:spLocks noChangeShapeType="1"/>
          </p:cNvSpPr>
          <p:nvPr>
            <p:custDataLst>
              <p:tags r:id="rId54"/>
            </p:custDataLst>
          </p:nvPr>
        </p:nvSpPr>
        <p:spPr bwMode="auto">
          <a:xfrm>
            <a:off x="3849688" y="4144963"/>
            <a:ext cx="1131887" cy="1158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92" name="Text Box 56"/>
          <p:cNvSpPr txBox="1">
            <a:spLocks noChangeArrowheads="1"/>
          </p:cNvSpPr>
          <p:nvPr>
            <p:custDataLst>
              <p:tags r:id="rId55"/>
            </p:custDataLst>
          </p:nvPr>
        </p:nvSpPr>
        <p:spPr bwMode="auto">
          <a:xfrm>
            <a:off x="4786313" y="4286250"/>
            <a:ext cx="184150" cy="27463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endParaRPr lang="zh-CN" altLang="en-US" sz="1200" b="0">
              <a:solidFill>
                <a:schemeClr val="tx1"/>
              </a:solidFill>
              <a:effectLst/>
              <a:latin typeface="Times New Roman" pitchFamily="18" charset="0"/>
              <a:ea typeface="宋体" pitchFamily="2" charset="-122"/>
            </a:endParaRPr>
          </a:p>
        </p:txBody>
      </p:sp>
      <p:sp>
        <p:nvSpPr>
          <p:cNvPr id="910393" name="Text Box 57"/>
          <p:cNvSpPr txBox="1">
            <a:spLocks noChangeArrowheads="1"/>
          </p:cNvSpPr>
          <p:nvPr>
            <p:custDataLst>
              <p:tags r:id="rId56"/>
            </p:custDataLst>
          </p:nvPr>
        </p:nvSpPr>
        <p:spPr bwMode="auto">
          <a:xfrm>
            <a:off x="4929188" y="413385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2387" name="Text Box 3"/>
          <p:cNvSpPr txBox="1">
            <a:spLocks noChangeArrowheads="1"/>
          </p:cNvSpPr>
          <p:nvPr>
            <p:custDataLst>
              <p:tags r:id="rId2"/>
            </p:custDataLst>
          </p:nvPr>
        </p:nvSpPr>
        <p:spPr bwMode="auto">
          <a:xfrm>
            <a:off x="5286380" y="2285992"/>
            <a:ext cx="235745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Ara Kod Üretimi</a:t>
            </a:r>
            <a:endParaRPr lang="en-US" altLang="zh-CN" sz="2400" b="0" dirty="0">
              <a:solidFill>
                <a:schemeClr val="tx1"/>
              </a:solidFill>
              <a:effectLst/>
              <a:latin typeface="Times New Roman" pitchFamily="18" charset="0"/>
              <a:ea typeface="宋体" pitchFamily="2" charset="-122"/>
            </a:endParaRPr>
          </a:p>
        </p:txBody>
      </p:sp>
      <p:sp>
        <p:nvSpPr>
          <p:cNvPr id="912388" name="Text Box 4"/>
          <p:cNvSpPr txBox="1">
            <a:spLocks noChangeArrowheads="1"/>
          </p:cNvSpPr>
          <p:nvPr>
            <p:custDataLst>
              <p:tags r:id="rId3"/>
            </p:custDataLst>
          </p:nvPr>
        </p:nvSpPr>
        <p:spPr bwMode="auto">
          <a:xfrm>
            <a:off x="5520023" y="3654425"/>
            <a:ext cx="190949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Optimiza</a:t>
            </a:r>
            <a:r>
              <a:rPr lang="tr-TR" altLang="zh-CN" sz="2400" b="0" dirty="0" err="1" smtClean="0">
                <a:solidFill>
                  <a:schemeClr val="tx1"/>
                </a:solidFill>
                <a:effectLst/>
                <a:latin typeface="Times New Roman" pitchFamily="18" charset="0"/>
                <a:ea typeface="宋体" pitchFamily="2" charset="-122"/>
              </a:rPr>
              <a:t>syon</a:t>
            </a:r>
            <a:endParaRPr lang="en-US" altLang="zh-CN" sz="2400" b="0" dirty="0">
              <a:solidFill>
                <a:schemeClr val="tx1"/>
              </a:solidFill>
              <a:effectLst/>
              <a:latin typeface="Times New Roman" pitchFamily="18" charset="0"/>
              <a:ea typeface="宋体" pitchFamily="2" charset="-122"/>
            </a:endParaRPr>
          </a:p>
        </p:txBody>
      </p:sp>
      <p:cxnSp>
        <p:nvCxnSpPr>
          <p:cNvPr id="912389" name="AutoShape 5"/>
          <p:cNvCxnSpPr>
            <a:cxnSpLocks noChangeShapeType="1"/>
            <a:stCxn id="912387" idx="2"/>
            <a:endCxn id="912388" idx="0"/>
          </p:cNvCxnSpPr>
          <p:nvPr>
            <p:custDataLst>
              <p:tags r:id="rId4"/>
            </p:custDataLst>
          </p:nvPr>
        </p:nvCxnSpPr>
        <p:spPr bwMode="auto">
          <a:xfrm rot="16200000" flipH="1">
            <a:off x="6016555" y="3196208"/>
            <a:ext cx="906768" cy="9665"/>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0" name="Text Box 6"/>
          <p:cNvSpPr txBox="1">
            <a:spLocks noChangeArrowheads="1"/>
          </p:cNvSpPr>
          <p:nvPr>
            <p:custDataLst>
              <p:tags r:id="rId5"/>
            </p:custDataLst>
          </p:nvPr>
        </p:nvSpPr>
        <p:spPr bwMode="auto">
          <a:xfrm>
            <a:off x="5610488" y="5000625"/>
            <a:ext cx="174759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Kod Üretimi</a:t>
            </a:r>
            <a:endParaRPr lang="en-US" altLang="zh-CN" sz="2400" b="0" dirty="0">
              <a:solidFill>
                <a:schemeClr val="tx1"/>
              </a:solidFill>
              <a:effectLst/>
              <a:latin typeface="Times New Roman" pitchFamily="18" charset="0"/>
              <a:ea typeface="宋体" pitchFamily="2" charset="-122"/>
            </a:endParaRPr>
          </a:p>
        </p:txBody>
      </p:sp>
      <p:cxnSp>
        <p:nvCxnSpPr>
          <p:cNvPr id="912391" name="AutoShape 7"/>
          <p:cNvCxnSpPr>
            <a:cxnSpLocks noChangeShapeType="1"/>
            <a:stCxn id="912388" idx="2"/>
            <a:endCxn id="912390" idx="0"/>
          </p:cNvCxnSpPr>
          <p:nvPr>
            <p:custDataLst>
              <p:tags r:id="rId6"/>
            </p:custDataLst>
          </p:nvPr>
        </p:nvCxnSpPr>
        <p:spPr bwMode="auto">
          <a:xfrm rot="16200000" flipH="1">
            <a:off x="6037261" y="4553600"/>
            <a:ext cx="884535" cy="951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2" name="Text Box 8"/>
          <p:cNvSpPr txBox="1">
            <a:spLocks noChangeArrowheads="1"/>
          </p:cNvSpPr>
          <p:nvPr>
            <p:custDataLst>
              <p:tags r:id="rId7"/>
            </p:custDataLst>
          </p:nvPr>
        </p:nvSpPr>
        <p:spPr bwMode="auto">
          <a:xfrm>
            <a:off x="1838325" y="157003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2393" name="Text Box 9"/>
          <p:cNvSpPr txBox="1">
            <a:spLocks noChangeArrowheads="1"/>
          </p:cNvSpPr>
          <p:nvPr>
            <p:custDataLst>
              <p:tags r:id="rId8"/>
            </p:custDataLst>
          </p:nvPr>
        </p:nvSpPr>
        <p:spPr bwMode="auto">
          <a:xfrm>
            <a:off x="1211263" y="194310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4" name="Text Box 10"/>
          <p:cNvSpPr txBox="1">
            <a:spLocks noChangeArrowheads="1"/>
          </p:cNvSpPr>
          <p:nvPr>
            <p:custDataLst>
              <p:tags r:id="rId9"/>
            </p:custDataLst>
          </p:nvPr>
        </p:nvSpPr>
        <p:spPr bwMode="auto">
          <a:xfrm>
            <a:off x="525463" y="2317750"/>
            <a:ext cx="6175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2395" name="Text Box 11"/>
          <p:cNvSpPr txBox="1">
            <a:spLocks noChangeArrowheads="1"/>
          </p:cNvSpPr>
          <p:nvPr>
            <p:custDataLst>
              <p:tags r:id="rId10"/>
            </p:custDataLst>
          </p:nvPr>
        </p:nvSpPr>
        <p:spPr bwMode="auto">
          <a:xfrm>
            <a:off x="1436688" y="2317750"/>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2396" name="Text Box 12"/>
          <p:cNvSpPr txBox="1">
            <a:spLocks noChangeArrowheads="1"/>
          </p:cNvSpPr>
          <p:nvPr>
            <p:custDataLst>
              <p:tags r:id="rId11"/>
            </p:custDataLst>
          </p:nvPr>
        </p:nvSpPr>
        <p:spPr bwMode="auto">
          <a:xfrm>
            <a:off x="2409825" y="19431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7" name="Text Box 13"/>
          <p:cNvSpPr txBox="1">
            <a:spLocks noChangeArrowheads="1"/>
          </p:cNvSpPr>
          <p:nvPr>
            <p:custDataLst>
              <p:tags r:id="rId12"/>
            </p:custDataLst>
          </p:nvPr>
        </p:nvSpPr>
        <p:spPr bwMode="auto">
          <a:xfrm>
            <a:off x="2108200" y="231775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2398" name="Text Box 14"/>
          <p:cNvSpPr txBox="1">
            <a:spLocks noChangeArrowheads="1"/>
          </p:cNvSpPr>
          <p:nvPr>
            <p:custDataLst>
              <p:tags r:id="rId13"/>
            </p:custDataLst>
          </p:nvPr>
        </p:nvSpPr>
        <p:spPr bwMode="auto">
          <a:xfrm>
            <a:off x="2732088" y="231775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2399" name="Line 15"/>
          <p:cNvSpPr>
            <a:spLocks noChangeShapeType="1"/>
          </p:cNvSpPr>
          <p:nvPr>
            <p:custDataLst>
              <p:tags r:id="rId14"/>
            </p:custDataLst>
          </p:nvPr>
        </p:nvSpPr>
        <p:spPr bwMode="auto">
          <a:xfrm>
            <a:off x="1536700" y="219233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0" name="Line 16"/>
          <p:cNvSpPr>
            <a:spLocks noChangeShapeType="1"/>
          </p:cNvSpPr>
          <p:nvPr>
            <p:custDataLst>
              <p:tags r:id="rId15"/>
            </p:custDataLst>
          </p:nvPr>
        </p:nvSpPr>
        <p:spPr bwMode="auto">
          <a:xfrm flipH="1">
            <a:off x="1555750" y="184785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1" name="Line 17"/>
          <p:cNvSpPr>
            <a:spLocks noChangeShapeType="1"/>
          </p:cNvSpPr>
          <p:nvPr>
            <p:custDataLst>
              <p:tags r:id="rId16"/>
            </p:custDataLst>
          </p:nvPr>
        </p:nvSpPr>
        <p:spPr bwMode="auto">
          <a:xfrm>
            <a:off x="2097088" y="1852613"/>
            <a:ext cx="344487"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2" name="Text Box 18"/>
          <p:cNvSpPr txBox="1">
            <a:spLocks noChangeArrowheads="1"/>
          </p:cNvSpPr>
          <p:nvPr>
            <p:custDataLst>
              <p:tags r:id="rId17"/>
            </p:custDataLst>
          </p:nvPr>
        </p:nvSpPr>
        <p:spPr bwMode="auto">
          <a:xfrm>
            <a:off x="558800" y="1814513"/>
            <a:ext cx="862013"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sp>
        <p:nvSpPr>
          <p:cNvPr id="912403" name="Line 19"/>
          <p:cNvSpPr>
            <a:spLocks noChangeShapeType="1"/>
          </p:cNvSpPr>
          <p:nvPr>
            <p:custDataLst>
              <p:tags r:id="rId18"/>
            </p:custDataLst>
          </p:nvPr>
        </p:nvSpPr>
        <p:spPr bwMode="auto">
          <a:xfrm flipH="1">
            <a:off x="1022350" y="219868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4" name="Line 20"/>
          <p:cNvSpPr>
            <a:spLocks noChangeShapeType="1"/>
          </p:cNvSpPr>
          <p:nvPr>
            <p:custDataLst>
              <p:tags r:id="rId19"/>
            </p:custDataLst>
          </p:nvPr>
        </p:nvSpPr>
        <p:spPr bwMode="auto">
          <a:xfrm flipH="1">
            <a:off x="2547938" y="221456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5" name="Line 21"/>
          <p:cNvSpPr>
            <a:spLocks noChangeShapeType="1"/>
          </p:cNvSpPr>
          <p:nvPr>
            <p:custDataLst>
              <p:tags r:id="rId20"/>
            </p:custDataLst>
          </p:nvPr>
        </p:nvSpPr>
        <p:spPr bwMode="auto">
          <a:xfrm>
            <a:off x="2633663" y="218122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6" name="Text Box 22"/>
          <p:cNvSpPr txBox="1">
            <a:spLocks noChangeArrowheads="1"/>
          </p:cNvSpPr>
          <p:nvPr>
            <p:custDataLst>
              <p:tags r:id="rId21"/>
            </p:custDataLst>
          </p:nvPr>
        </p:nvSpPr>
        <p:spPr bwMode="auto">
          <a:xfrm>
            <a:off x="2560638" y="183038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2407" name="Text Box 23"/>
          <p:cNvSpPr txBox="1">
            <a:spLocks noChangeArrowheads="1"/>
          </p:cNvSpPr>
          <p:nvPr>
            <p:custDataLst>
              <p:tags r:id="rId22"/>
            </p:custDataLst>
          </p:nvPr>
        </p:nvSpPr>
        <p:spPr bwMode="auto">
          <a:xfrm>
            <a:off x="3370263" y="194310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08" name="Line 24"/>
          <p:cNvSpPr>
            <a:spLocks noChangeShapeType="1"/>
          </p:cNvSpPr>
          <p:nvPr>
            <p:custDataLst>
              <p:tags r:id="rId23"/>
            </p:custDataLst>
          </p:nvPr>
        </p:nvSpPr>
        <p:spPr bwMode="auto">
          <a:xfrm>
            <a:off x="2136775" y="1778000"/>
            <a:ext cx="1262063"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cxnSp>
        <p:nvCxnSpPr>
          <p:cNvPr id="912409" name="AutoShape 25"/>
          <p:cNvCxnSpPr>
            <a:cxnSpLocks noChangeShapeType="1"/>
            <a:stCxn id="912407" idx="3"/>
            <a:endCxn id="912387" idx="0"/>
          </p:cNvCxnSpPr>
          <p:nvPr>
            <p:custDataLst>
              <p:tags r:id="rId24"/>
            </p:custDataLst>
          </p:nvPr>
        </p:nvCxnSpPr>
        <p:spPr bwMode="auto">
          <a:xfrm>
            <a:off x="3638550" y="2126457"/>
            <a:ext cx="2826557" cy="15953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2410" name="Text Box 26"/>
          <p:cNvSpPr txBox="1">
            <a:spLocks noChangeArrowheads="1"/>
          </p:cNvSpPr>
          <p:nvPr>
            <p:custDataLst>
              <p:tags r:id="rId25"/>
            </p:custDataLst>
          </p:nvPr>
        </p:nvSpPr>
        <p:spPr bwMode="auto">
          <a:xfrm>
            <a:off x="1903413" y="2987675"/>
            <a:ext cx="11763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11" name="Text Box 27"/>
          <p:cNvSpPr txBox="1">
            <a:spLocks noChangeArrowheads="1"/>
          </p:cNvSpPr>
          <p:nvPr>
            <p:custDataLst>
              <p:tags r:id="rId26"/>
            </p:custDataLst>
          </p:nvPr>
        </p:nvSpPr>
        <p:spPr bwMode="auto">
          <a:xfrm>
            <a:off x="1003300" y="3438525"/>
            <a:ext cx="630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endParaRPr lang="en-US" altLang="zh-CN" sz="1200" b="0">
              <a:solidFill>
                <a:schemeClr val="tx1"/>
              </a:solidFill>
              <a:effectLst/>
              <a:latin typeface="Times New Roman" pitchFamily="18" charset="0"/>
              <a:ea typeface="宋体" pitchFamily="2" charset="-122"/>
            </a:endParaRPr>
          </a:p>
        </p:txBody>
      </p:sp>
      <p:sp>
        <p:nvSpPr>
          <p:cNvPr id="912412" name="Line 28"/>
          <p:cNvSpPr>
            <a:spLocks noChangeShapeType="1"/>
          </p:cNvSpPr>
          <p:nvPr>
            <p:custDataLst>
              <p:tags r:id="rId27"/>
            </p:custDataLst>
          </p:nvPr>
        </p:nvSpPr>
        <p:spPr bwMode="auto">
          <a:xfrm flipH="1">
            <a:off x="1481138" y="3268663"/>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13" name="Text Box 29"/>
          <p:cNvSpPr txBox="1">
            <a:spLocks noChangeArrowheads="1"/>
          </p:cNvSpPr>
          <p:nvPr>
            <p:custDataLst>
              <p:tags r:id="rId28"/>
            </p:custDataLst>
          </p:nvPr>
        </p:nvSpPr>
        <p:spPr bwMode="auto">
          <a:xfrm>
            <a:off x="781050" y="4248150"/>
            <a:ext cx="395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14" name="Text Box 30"/>
          <p:cNvSpPr txBox="1">
            <a:spLocks noChangeArrowheads="1"/>
          </p:cNvSpPr>
          <p:nvPr>
            <p:custDataLst>
              <p:tags r:id="rId29"/>
            </p:custDataLst>
          </p:nvPr>
        </p:nvSpPr>
        <p:spPr bwMode="auto">
          <a:xfrm>
            <a:off x="1428750" y="4248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sp>
        <p:nvSpPr>
          <p:cNvPr id="912415" name="Text Box 31"/>
          <p:cNvSpPr txBox="1">
            <a:spLocks noChangeArrowheads="1"/>
          </p:cNvSpPr>
          <p:nvPr>
            <p:custDataLst>
              <p:tags r:id="rId30"/>
            </p:custDataLst>
          </p:nvPr>
        </p:nvSpPr>
        <p:spPr bwMode="auto">
          <a:xfrm>
            <a:off x="11557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16" name="Text Box 32"/>
          <p:cNvSpPr txBox="1">
            <a:spLocks noChangeArrowheads="1"/>
          </p:cNvSpPr>
          <p:nvPr>
            <p:custDataLst>
              <p:tags r:id="rId31"/>
            </p:custDataLst>
          </p:nvPr>
        </p:nvSpPr>
        <p:spPr bwMode="auto">
          <a:xfrm>
            <a:off x="1714500" y="3438525"/>
            <a:ext cx="8636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17" name="Text Box 33"/>
          <p:cNvSpPr txBox="1">
            <a:spLocks noChangeArrowheads="1"/>
          </p:cNvSpPr>
          <p:nvPr>
            <p:custDataLst>
              <p:tags r:id="rId32"/>
            </p:custDataLst>
          </p:nvPr>
        </p:nvSpPr>
        <p:spPr bwMode="auto">
          <a:xfrm>
            <a:off x="2917825" y="3438525"/>
            <a:ext cx="757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18" name="Text Box 34"/>
          <p:cNvSpPr txBox="1">
            <a:spLocks noChangeArrowheads="1"/>
          </p:cNvSpPr>
          <p:nvPr>
            <p:custDataLst>
              <p:tags r:id="rId33"/>
            </p:custDataLst>
          </p:nvPr>
        </p:nvSpPr>
        <p:spPr bwMode="auto">
          <a:xfrm>
            <a:off x="20066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19" name="Text Box 35"/>
          <p:cNvSpPr txBox="1">
            <a:spLocks noChangeArrowheads="1"/>
          </p:cNvSpPr>
          <p:nvPr>
            <p:custDataLst>
              <p:tags r:id="rId34"/>
            </p:custDataLst>
          </p:nvPr>
        </p:nvSpPr>
        <p:spPr bwMode="auto">
          <a:xfrm>
            <a:off x="2581275" y="3849688"/>
            <a:ext cx="630238"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sp>
        <p:nvSpPr>
          <p:cNvPr id="912420" name="Text Box 36"/>
          <p:cNvSpPr txBox="1">
            <a:spLocks noChangeArrowheads="1"/>
          </p:cNvSpPr>
          <p:nvPr>
            <p:custDataLst>
              <p:tags r:id="rId35"/>
            </p:custDataLst>
          </p:nvPr>
        </p:nvSpPr>
        <p:spPr bwMode="auto">
          <a:xfrm>
            <a:off x="3563938" y="3849688"/>
            <a:ext cx="6302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grpSp>
        <p:nvGrpSpPr>
          <p:cNvPr id="2" name="Group 37"/>
          <p:cNvGrpSpPr>
            <a:grpSpLocks/>
          </p:cNvGrpSpPr>
          <p:nvPr>
            <p:custDataLst>
              <p:tags r:id="rId36"/>
            </p:custDataLst>
          </p:nvPr>
        </p:nvGrpSpPr>
        <p:grpSpPr bwMode="auto">
          <a:xfrm>
            <a:off x="2438400" y="4641850"/>
            <a:ext cx="914400" cy="366713"/>
            <a:chOff x="1480" y="2940"/>
            <a:chExt cx="576" cy="231"/>
          </a:xfrm>
        </p:grpSpPr>
        <p:sp>
          <p:nvSpPr>
            <p:cNvPr id="912422" name="Text Box 38"/>
            <p:cNvSpPr txBox="1">
              <a:spLocks noChangeArrowheads="1"/>
            </p:cNvSpPr>
            <p:nvPr>
              <p:custDataLst>
                <p:tags r:id="rId77"/>
              </p:custDataLst>
            </p:nvPr>
          </p:nvSpPr>
          <p:spPr bwMode="auto">
            <a:xfrm>
              <a:off x="1480"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3" name="Text Box 39"/>
            <p:cNvSpPr txBox="1">
              <a:spLocks noChangeArrowheads="1"/>
            </p:cNvSpPr>
            <p:nvPr>
              <p:custDataLst>
                <p:tags r:id="rId78"/>
              </p:custDataLst>
            </p:nvPr>
          </p:nvSpPr>
          <p:spPr bwMode="auto">
            <a:xfrm>
              <a:off x="1864"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4</a:t>
              </a:r>
            </a:p>
          </p:txBody>
        </p:sp>
      </p:grpSp>
      <p:grpSp>
        <p:nvGrpSpPr>
          <p:cNvPr id="3" name="Group 40"/>
          <p:cNvGrpSpPr>
            <a:grpSpLocks/>
          </p:cNvGrpSpPr>
          <p:nvPr>
            <p:custDataLst>
              <p:tags r:id="rId37"/>
            </p:custDataLst>
          </p:nvPr>
        </p:nvGrpSpPr>
        <p:grpSpPr bwMode="auto">
          <a:xfrm>
            <a:off x="3413125" y="4692650"/>
            <a:ext cx="903288" cy="366713"/>
            <a:chOff x="2095" y="2940"/>
            <a:chExt cx="569" cy="231"/>
          </a:xfrm>
        </p:grpSpPr>
        <p:sp>
          <p:nvSpPr>
            <p:cNvPr id="912425" name="Text Box 41"/>
            <p:cNvSpPr txBox="1">
              <a:spLocks noChangeArrowheads="1"/>
            </p:cNvSpPr>
            <p:nvPr>
              <p:custDataLst>
                <p:tags r:id="rId75"/>
              </p:custDataLst>
            </p:nvPr>
          </p:nvSpPr>
          <p:spPr bwMode="auto">
            <a:xfrm>
              <a:off x="2095"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6" name="Text Box 42"/>
            <p:cNvSpPr txBox="1">
              <a:spLocks noChangeArrowheads="1"/>
            </p:cNvSpPr>
            <p:nvPr>
              <p:custDataLst>
                <p:tags r:id="rId76"/>
              </p:custDataLst>
            </p:nvPr>
          </p:nvSpPr>
          <p:spPr bwMode="auto">
            <a:xfrm>
              <a:off x="2472"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grpSp>
      <p:sp>
        <p:nvSpPr>
          <p:cNvPr id="912427" name="Line 43"/>
          <p:cNvSpPr>
            <a:spLocks noChangeShapeType="1"/>
          </p:cNvSpPr>
          <p:nvPr>
            <p:custDataLst>
              <p:tags r:id="rId38"/>
            </p:custDataLst>
          </p:nvPr>
        </p:nvSpPr>
        <p:spPr bwMode="auto">
          <a:xfrm>
            <a:off x="1300163"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8" name="Line 44"/>
          <p:cNvSpPr>
            <a:spLocks noChangeShapeType="1"/>
          </p:cNvSpPr>
          <p:nvPr>
            <p:custDataLst>
              <p:tags r:id="rId39"/>
            </p:custDataLst>
          </p:nvPr>
        </p:nvSpPr>
        <p:spPr bwMode="auto">
          <a:xfrm flipH="1">
            <a:off x="1030288" y="4092575"/>
            <a:ext cx="179387"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9" name="Line 45"/>
          <p:cNvSpPr>
            <a:spLocks noChangeShapeType="1"/>
          </p:cNvSpPr>
          <p:nvPr>
            <p:custDataLst>
              <p:tags r:id="rId40"/>
            </p:custDataLst>
          </p:nvPr>
        </p:nvSpPr>
        <p:spPr bwMode="auto">
          <a:xfrm>
            <a:off x="1350963" y="4092575"/>
            <a:ext cx="155575" cy="2063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0" name="Line 46"/>
          <p:cNvSpPr>
            <a:spLocks noChangeShapeType="1"/>
          </p:cNvSpPr>
          <p:nvPr>
            <p:custDataLst>
              <p:tags r:id="rId41"/>
            </p:custDataLst>
          </p:nvPr>
        </p:nvSpPr>
        <p:spPr bwMode="auto">
          <a:xfrm flipH="1">
            <a:off x="2174875" y="3268663"/>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1" name="Line 47"/>
          <p:cNvSpPr>
            <a:spLocks noChangeShapeType="1"/>
          </p:cNvSpPr>
          <p:nvPr>
            <p:custDataLst>
              <p:tags r:id="rId42"/>
            </p:custDataLst>
          </p:nvPr>
        </p:nvSpPr>
        <p:spPr bwMode="auto">
          <a:xfrm>
            <a:off x="2136775"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2" name="Line 48"/>
          <p:cNvSpPr>
            <a:spLocks noChangeShapeType="1"/>
          </p:cNvSpPr>
          <p:nvPr>
            <p:custDataLst>
              <p:tags r:id="rId43"/>
            </p:custDataLst>
          </p:nvPr>
        </p:nvSpPr>
        <p:spPr bwMode="auto">
          <a:xfrm>
            <a:off x="2638425" y="3255963"/>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3" name="Text Box 49"/>
          <p:cNvSpPr txBox="1">
            <a:spLocks noChangeArrowheads="1"/>
          </p:cNvSpPr>
          <p:nvPr>
            <p:custDataLst>
              <p:tags r:id="rId44"/>
            </p:custDataLst>
          </p:nvPr>
        </p:nvSpPr>
        <p:spPr bwMode="auto">
          <a:xfrm>
            <a:off x="4246563" y="3438525"/>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34" name="Line 50"/>
          <p:cNvSpPr>
            <a:spLocks noChangeShapeType="1"/>
          </p:cNvSpPr>
          <p:nvPr>
            <p:custDataLst>
              <p:tags r:id="rId45"/>
            </p:custDataLst>
          </p:nvPr>
        </p:nvSpPr>
        <p:spPr bwMode="auto">
          <a:xfrm>
            <a:off x="2870200" y="3268663"/>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5" name="Line 51"/>
          <p:cNvSpPr>
            <a:spLocks noChangeShapeType="1"/>
          </p:cNvSpPr>
          <p:nvPr>
            <p:custDataLst>
              <p:tags r:id="rId46"/>
            </p:custDataLst>
          </p:nvPr>
        </p:nvSpPr>
        <p:spPr bwMode="auto">
          <a:xfrm flipH="1">
            <a:off x="2986088" y="3744913"/>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6" name="Line 52"/>
          <p:cNvSpPr>
            <a:spLocks noChangeShapeType="1"/>
          </p:cNvSpPr>
          <p:nvPr>
            <p:custDataLst>
              <p:tags r:id="rId47"/>
            </p:custDataLst>
          </p:nvPr>
        </p:nvSpPr>
        <p:spPr bwMode="auto">
          <a:xfrm>
            <a:off x="3424238" y="3757613"/>
            <a:ext cx="192087" cy="1666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37" name="Text Box 53"/>
          <p:cNvSpPr txBox="1">
            <a:spLocks noChangeArrowheads="1"/>
          </p:cNvSpPr>
          <p:nvPr>
            <p:custDataLst>
              <p:tags r:id="rId48"/>
            </p:custDataLst>
          </p:nvPr>
        </p:nvSpPr>
        <p:spPr bwMode="auto">
          <a:xfrm>
            <a:off x="2743200" y="42878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8" name="Text Box 54"/>
          <p:cNvSpPr txBox="1">
            <a:spLocks noChangeArrowheads="1"/>
          </p:cNvSpPr>
          <p:nvPr>
            <p:custDataLst>
              <p:tags r:id="rId49"/>
            </p:custDataLst>
          </p:nvPr>
        </p:nvSpPr>
        <p:spPr bwMode="auto">
          <a:xfrm>
            <a:off x="3727450" y="42989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9" name="Line 55"/>
          <p:cNvSpPr>
            <a:spLocks noChangeShapeType="1"/>
          </p:cNvSpPr>
          <p:nvPr>
            <p:custDataLst>
              <p:tags r:id="rId50"/>
            </p:custDataLst>
          </p:nvPr>
        </p:nvSpPr>
        <p:spPr bwMode="auto">
          <a:xfrm>
            <a:off x="2889250" y="4152900"/>
            <a:ext cx="0" cy="2413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0" name="Line 56"/>
          <p:cNvSpPr>
            <a:spLocks noChangeShapeType="1"/>
          </p:cNvSpPr>
          <p:nvPr>
            <p:custDataLst>
              <p:tags r:id="rId51"/>
            </p:custDataLst>
          </p:nvPr>
        </p:nvSpPr>
        <p:spPr bwMode="auto">
          <a:xfrm flipH="1">
            <a:off x="2692400" y="4533900"/>
            <a:ext cx="146050" cy="1905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1" name="Line 57"/>
          <p:cNvSpPr>
            <a:spLocks noChangeShapeType="1"/>
          </p:cNvSpPr>
          <p:nvPr>
            <p:custDataLst>
              <p:tags r:id="rId52"/>
            </p:custDataLst>
          </p:nvPr>
        </p:nvSpPr>
        <p:spPr bwMode="auto">
          <a:xfrm>
            <a:off x="2940050" y="4540250"/>
            <a:ext cx="152400" cy="1714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2" name="Line 58"/>
          <p:cNvSpPr>
            <a:spLocks noChangeShapeType="1"/>
          </p:cNvSpPr>
          <p:nvPr>
            <p:custDataLst>
              <p:tags r:id="rId53"/>
            </p:custDataLst>
          </p:nvPr>
        </p:nvSpPr>
        <p:spPr bwMode="auto">
          <a:xfrm>
            <a:off x="3860800" y="4159250"/>
            <a:ext cx="0" cy="2349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3" name="Line 59"/>
          <p:cNvSpPr>
            <a:spLocks noChangeShapeType="1"/>
          </p:cNvSpPr>
          <p:nvPr>
            <p:custDataLst>
              <p:tags r:id="rId54"/>
            </p:custDataLst>
          </p:nvPr>
        </p:nvSpPr>
        <p:spPr bwMode="auto">
          <a:xfrm flipH="1">
            <a:off x="3681413" y="4591050"/>
            <a:ext cx="133350" cy="1778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4" name="Line 60"/>
          <p:cNvSpPr>
            <a:spLocks noChangeShapeType="1"/>
          </p:cNvSpPr>
          <p:nvPr>
            <p:custDataLst>
              <p:tags r:id="rId55"/>
            </p:custDataLst>
          </p:nvPr>
        </p:nvSpPr>
        <p:spPr bwMode="auto">
          <a:xfrm>
            <a:off x="3916363" y="4584700"/>
            <a:ext cx="146050" cy="1524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5" name="Line 61"/>
          <p:cNvSpPr>
            <a:spLocks noChangeShapeType="1"/>
          </p:cNvSpPr>
          <p:nvPr>
            <p:custDataLst>
              <p:tags r:id="rId56"/>
            </p:custDataLst>
          </p:nvPr>
        </p:nvSpPr>
        <p:spPr bwMode="auto">
          <a:xfrm flipV="1">
            <a:off x="3913188" y="3024188"/>
            <a:ext cx="2562225" cy="271462"/>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46" name="Text Box 62"/>
          <p:cNvSpPr txBox="1">
            <a:spLocks noChangeArrowheads="1"/>
          </p:cNvSpPr>
          <p:nvPr>
            <p:custDataLst>
              <p:tags r:id="rId57"/>
            </p:custDataLst>
          </p:nvPr>
        </p:nvSpPr>
        <p:spPr bwMode="auto">
          <a:xfrm>
            <a:off x="1579563" y="4979988"/>
            <a:ext cx="11763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47" name="Line 63"/>
          <p:cNvSpPr>
            <a:spLocks noChangeShapeType="1"/>
          </p:cNvSpPr>
          <p:nvPr>
            <p:custDataLst>
              <p:tags r:id="rId58"/>
            </p:custDataLst>
          </p:nvPr>
        </p:nvSpPr>
        <p:spPr bwMode="auto">
          <a:xfrm flipH="1">
            <a:off x="1157288" y="5260975"/>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8" name="Text Box 64"/>
          <p:cNvSpPr txBox="1">
            <a:spLocks noChangeArrowheads="1"/>
          </p:cNvSpPr>
          <p:nvPr>
            <p:custDataLst>
              <p:tags r:id="rId59"/>
            </p:custDataLst>
          </p:nvPr>
        </p:nvSpPr>
        <p:spPr bwMode="auto">
          <a:xfrm>
            <a:off x="1390650" y="5430838"/>
            <a:ext cx="863600"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49" name="Text Box 65"/>
          <p:cNvSpPr txBox="1">
            <a:spLocks noChangeArrowheads="1"/>
          </p:cNvSpPr>
          <p:nvPr>
            <p:custDataLst>
              <p:tags r:id="rId60"/>
            </p:custDataLst>
          </p:nvPr>
        </p:nvSpPr>
        <p:spPr bwMode="auto">
          <a:xfrm>
            <a:off x="2593975" y="5430838"/>
            <a:ext cx="757238"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50" name="Text Box 66"/>
          <p:cNvSpPr txBox="1">
            <a:spLocks noChangeArrowheads="1"/>
          </p:cNvSpPr>
          <p:nvPr>
            <p:custDataLst>
              <p:tags r:id="rId61"/>
            </p:custDataLst>
          </p:nvPr>
        </p:nvSpPr>
        <p:spPr bwMode="auto">
          <a:xfrm>
            <a:off x="1682750" y="5842000"/>
            <a:ext cx="30480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51" name="Text Box 67"/>
          <p:cNvSpPr txBox="1">
            <a:spLocks noChangeArrowheads="1"/>
          </p:cNvSpPr>
          <p:nvPr>
            <p:custDataLst>
              <p:tags r:id="rId62"/>
            </p:custDataLst>
          </p:nvPr>
        </p:nvSpPr>
        <p:spPr bwMode="auto">
          <a:xfrm>
            <a:off x="2257425" y="5842000"/>
            <a:ext cx="45085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DX</a:t>
            </a:r>
            <a:endParaRPr lang="en-US" altLang="zh-CN" sz="1800" b="0">
              <a:solidFill>
                <a:schemeClr val="tx1"/>
              </a:solidFill>
              <a:effectLst/>
              <a:latin typeface="Trebuchet MS" pitchFamily="34" charset="0"/>
              <a:ea typeface="宋体" pitchFamily="2" charset="-122"/>
            </a:endParaRPr>
          </a:p>
        </p:txBody>
      </p:sp>
      <p:sp>
        <p:nvSpPr>
          <p:cNvPr id="912452" name="Text Box 68"/>
          <p:cNvSpPr txBox="1">
            <a:spLocks noChangeArrowheads="1"/>
          </p:cNvSpPr>
          <p:nvPr>
            <p:custDataLst>
              <p:tags r:id="rId63"/>
            </p:custDataLst>
          </p:nvPr>
        </p:nvSpPr>
        <p:spPr bwMode="auto">
          <a:xfrm>
            <a:off x="3240088" y="5842000"/>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53" name="Line 69"/>
          <p:cNvSpPr>
            <a:spLocks noChangeShapeType="1"/>
          </p:cNvSpPr>
          <p:nvPr>
            <p:custDataLst>
              <p:tags r:id="rId64"/>
            </p:custDataLst>
          </p:nvPr>
        </p:nvSpPr>
        <p:spPr bwMode="auto">
          <a:xfrm flipH="1">
            <a:off x="1851025" y="5260975"/>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4" name="Line 70"/>
          <p:cNvSpPr>
            <a:spLocks noChangeShapeType="1"/>
          </p:cNvSpPr>
          <p:nvPr>
            <p:custDataLst>
              <p:tags r:id="rId65"/>
            </p:custDataLst>
          </p:nvPr>
        </p:nvSpPr>
        <p:spPr bwMode="auto">
          <a:xfrm>
            <a:off x="1812925" y="5724525"/>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5" name="Line 71"/>
          <p:cNvSpPr>
            <a:spLocks noChangeShapeType="1"/>
          </p:cNvSpPr>
          <p:nvPr>
            <p:custDataLst>
              <p:tags r:id="rId66"/>
            </p:custDataLst>
          </p:nvPr>
        </p:nvSpPr>
        <p:spPr bwMode="auto">
          <a:xfrm>
            <a:off x="2301875" y="5286375"/>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6" name="Text Box 72"/>
          <p:cNvSpPr txBox="1">
            <a:spLocks noChangeArrowheads="1"/>
          </p:cNvSpPr>
          <p:nvPr>
            <p:custDataLst>
              <p:tags r:id="rId67"/>
            </p:custDataLst>
          </p:nvPr>
        </p:nvSpPr>
        <p:spPr bwMode="auto">
          <a:xfrm>
            <a:off x="3922713" y="5430838"/>
            <a:ext cx="611187"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57" name="Line 73"/>
          <p:cNvSpPr>
            <a:spLocks noChangeShapeType="1"/>
          </p:cNvSpPr>
          <p:nvPr>
            <p:custDataLst>
              <p:tags r:id="rId68"/>
            </p:custDataLst>
          </p:nvPr>
        </p:nvSpPr>
        <p:spPr bwMode="auto">
          <a:xfrm>
            <a:off x="2532063" y="5273675"/>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8" name="Line 74"/>
          <p:cNvSpPr>
            <a:spLocks noChangeShapeType="1"/>
          </p:cNvSpPr>
          <p:nvPr>
            <p:custDataLst>
              <p:tags r:id="rId69"/>
            </p:custDataLst>
          </p:nvPr>
        </p:nvSpPr>
        <p:spPr bwMode="auto">
          <a:xfrm flipH="1">
            <a:off x="2662238" y="5737225"/>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9" name="Line 75"/>
          <p:cNvSpPr>
            <a:spLocks noChangeShapeType="1"/>
          </p:cNvSpPr>
          <p:nvPr>
            <p:custDataLst>
              <p:tags r:id="rId70"/>
            </p:custDataLst>
          </p:nvPr>
        </p:nvSpPr>
        <p:spPr bwMode="auto">
          <a:xfrm>
            <a:off x="3100388" y="5749925"/>
            <a:ext cx="192087" cy="16668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60" name="Text Box 76"/>
          <p:cNvSpPr txBox="1">
            <a:spLocks noChangeArrowheads="1"/>
          </p:cNvSpPr>
          <p:nvPr>
            <p:custDataLst>
              <p:tags r:id="rId71"/>
            </p:custDataLst>
          </p:nvPr>
        </p:nvSpPr>
        <p:spPr bwMode="auto">
          <a:xfrm>
            <a:off x="757238" y="5394325"/>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61" name="Line 77"/>
          <p:cNvSpPr>
            <a:spLocks noChangeShapeType="1"/>
          </p:cNvSpPr>
          <p:nvPr>
            <p:custDataLst>
              <p:tags r:id="rId72"/>
            </p:custDataLst>
          </p:nvPr>
        </p:nvSpPr>
        <p:spPr bwMode="auto">
          <a:xfrm flipV="1">
            <a:off x="3733800" y="4505325"/>
            <a:ext cx="2741613" cy="809625"/>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62" name="Text Box 78"/>
          <p:cNvSpPr txBox="1">
            <a:spLocks noChangeArrowheads="1"/>
          </p:cNvSpPr>
          <p:nvPr>
            <p:custDataLst>
              <p:tags r:id="rId73"/>
            </p:custDataLst>
          </p:nvPr>
        </p:nvSpPr>
        <p:spPr bwMode="auto">
          <a:xfrm>
            <a:off x="7245350" y="5561013"/>
            <a:ext cx="1579563" cy="6413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CMP CX, 0</a:t>
            </a:r>
          </a:p>
          <a:p>
            <a:pPr algn="l">
              <a:lnSpc>
                <a:spcPct val="100000"/>
              </a:lnSpc>
            </a:pPr>
            <a:r>
              <a:rPr lang="en-US" altLang="zh-CN" sz="1800" b="0">
                <a:solidFill>
                  <a:schemeClr val="tx1"/>
                </a:solidFill>
                <a:effectLst/>
                <a:latin typeface="Trebuchet MS" pitchFamily="34" charset="0"/>
                <a:ea typeface="宋体" pitchFamily="2" charset="-122"/>
              </a:rPr>
              <a:t>CMOVZ DX,CX</a:t>
            </a:r>
          </a:p>
        </p:txBody>
      </p:sp>
      <p:cxnSp>
        <p:nvCxnSpPr>
          <p:cNvPr id="912463" name="AutoShape 79"/>
          <p:cNvCxnSpPr>
            <a:cxnSpLocks noChangeShapeType="1"/>
            <a:stCxn id="912390" idx="2"/>
            <a:endCxn id="912462" idx="1"/>
          </p:cNvCxnSpPr>
          <p:nvPr>
            <p:custDataLst>
              <p:tags r:id="rId74"/>
            </p:custDataLst>
          </p:nvPr>
        </p:nvCxnSpPr>
        <p:spPr bwMode="auto">
          <a:xfrm rot="16200000" flipH="1">
            <a:off x="6655118" y="5291456"/>
            <a:ext cx="419398" cy="76106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228600"/>
            <a:ext cx="3124200" cy="609600"/>
          </a:xfrm>
          <a:prstGeom prst="rect">
            <a:avLst/>
          </a:prstGeom>
          <a:solidFill>
            <a:srgbClr val="CCFFFF"/>
          </a:solidFill>
          <a:ln w="38100">
            <a:solidFill>
              <a:schemeClr val="accent2"/>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024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024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024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025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025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025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025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025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0254" name="Text Box 16"/>
          <p:cNvSpPr txBox="1">
            <a:spLocks noChangeArrowheads="1"/>
          </p:cNvSpPr>
          <p:nvPr/>
        </p:nvSpPr>
        <p:spPr bwMode="auto">
          <a:xfrm>
            <a:off x="3505200" y="1295400"/>
            <a:ext cx="4984750" cy="641350"/>
          </a:xfrm>
          <a:prstGeom prst="rect">
            <a:avLst/>
          </a:prstGeom>
          <a:noFill/>
          <a:ln w="9525">
            <a:noFill/>
            <a:miter lim="800000"/>
            <a:headEnd/>
            <a:tailEnd/>
          </a:ln>
        </p:spPr>
        <p:txBody>
          <a:bodyPr wrap="none">
            <a:spAutoFit/>
          </a:bodyPr>
          <a:lstStyle/>
          <a:p>
            <a:r>
              <a:rPr lang="tr-TR" sz="1800" b="1" dirty="0" smtClean="0">
                <a:solidFill>
                  <a:schemeClr val="accent2"/>
                </a:solidFill>
              </a:rPr>
              <a:t>Kaynak Kod</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endParaRPr lang="en-US" sz="1800" b="1" dirty="0"/>
          </a:p>
        </p:txBody>
      </p:sp>
      <p:sp>
        <p:nvSpPr>
          <p:cNvPr id="1025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126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126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6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127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1274" name="AutoShape 10"/>
          <p:cNvSpPr>
            <a:spLocks noChangeArrowheads="1"/>
          </p:cNvSpPr>
          <p:nvPr/>
        </p:nvSpPr>
        <p:spPr bwMode="auto">
          <a:xfrm>
            <a:off x="228600" y="9906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128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128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127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127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1278" name="Text Box 16"/>
          <p:cNvSpPr txBox="1">
            <a:spLocks noChangeArrowheads="1"/>
          </p:cNvSpPr>
          <p:nvPr/>
        </p:nvSpPr>
        <p:spPr bwMode="auto">
          <a:xfrm>
            <a:off x="3498850" y="1295400"/>
            <a:ext cx="5716588" cy="1465263"/>
          </a:xfrm>
          <a:prstGeom prst="rect">
            <a:avLst/>
          </a:prstGeom>
          <a:noFill/>
          <a:ln w="9525">
            <a:noFill/>
            <a:miter lim="800000"/>
            <a:headEnd/>
            <a:tailEnd/>
          </a:ln>
        </p:spPr>
        <p:txBody>
          <a:bodyPr wrap="none">
            <a:spAutoFit/>
          </a:bodyPr>
          <a:lstStyle/>
          <a:p>
            <a:r>
              <a:rPr lang="tr-TR" b="1" dirty="0" smtClean="0">
                <a:solidFill>
                  <a:schemeClr val="accent2"/>
                </a:solidFill>
              </a:rPr>
              <a:t>Kaynak Kod </a:t>
            </a:r>
            <a:r>
              <a:rPr lang="en-US" sz="1800" b="1" dirty="0" smtClean="0">
                <a:solidFill>
                  <a:schemeClr val="accent2"/>
                </a:solidFill>
              </a:rPr>
              <a:t>:</a:t>
            </a:r>
            <a:endParaRPr lang="en-US" sz="1800" b="1" dirty="0" smtClean="0">
              <a:latin typeface="Courier New" pitchFamily="49" charset="0"/>
            </a:endParaRPr>
          </a:p>
          <a:p>
            <a:r>
              <a:rPr lang="en-US" sz="1800" b="1" dirty="0" err="1" smtClean="0">
                <a:latin typeface="Courier New" pitchFamily="49" charset="0"/>
              </a:rPr>
              <a:t>cur_time</a:t>
            </a:r>
            <a:r>
              <a:rPr lang="en-US" sz="1800" b="1" dirty="0" smtClean="0">
                <a:latin typeface="Courier New" pitchFamily="49" charset="0"/>
              </a:rPr>
              <a:t> = </a:t>
            </a:r>
            <a:r>
              <a:rPr lang="en-US" sz="1800" b="1" dirty="0" err="1" smtClean="0">
                <a:latin typeface="Courier New" pitchFamily="49" charset="0"/>
              </a:rPr>
              <a:t>start_time</a:t>
            </a:r>
            <a:r>
              <a:rPr lang="en-US" sz="1800" b="1" dirty="0" smtClean="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endParaRPr lang="en-US" sz="1800" b="1" dirty="0"/>
          </a:p>
        </p:txBody>
      </p:sp>
      <p:sp>
        <p:nvSpPr>
          <p:cNvPr id="19"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229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229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2297" name="AutoShape 9"/>
          <p:cNvSpPr>
            <a:spLocks noChangeArrowheads="1"/>
          </p:cNvSpPr>
          <p:nvPr/>
        </p:nvSpPr>
        <p:spPr bwMode="auto">
          <a:xfrm>
            <a:off x="228600" y="16764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229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231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231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230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230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2302" name="Text Box 16"/>
          <p:cNvSpPr txBox="1">
            <a:spLocks noChangeArrowheads="1"/>
          </p:cNvSpPr>
          <p:nvPr/>
        </p:nvSpPr>
        <p:spPr bwMode="auto">
          <a:xfrm>
            <a:off x="3498850" y="1295400"/>
            <a:ext cx="5716588" cy="3937000"/>
          </a:xfrm>
          <a:prstGeom prst="rect">
            <a:avLst/>
          </a:prstGeom>
          <a:noFill/>
          <a:ln w="9525">
            <a:noFill/>
            <a:miter lim="800000"/>
            <a:headEnd/>
            <a:tailEnd/>
          </a:ln>
        </p:spPr>
        <p:txBody>
          <a:bodyPr wrap="none">
            <a:spAutoFit/>
          </a:bodyPr>
          <a:lstStyle/>
          <a:p>
            <a:r>
              <a:rPr lang="en-US" b="1" dirty="0" smtClean="0">
                <a:solidFill>
                  <a:schemeClr val="accent2"/>
                </a:solidFill>
              </a:rPr>
              <a:t>Source Code</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p>
          <a:p>
            <a:endParaRPr lang="en-US" sz="1800" b="1" dirty="0">
              <a:latin typeface="Courier New" pitchFamily="49" charset="0"/>
            </a:endParaRPr>
          </a:p>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p:txBody>
      </p:sp>
      <p:sp>
        <p:nvSpPr>
          <p:cNvPr id="12304" name="Line 18"/>
          <p:cNvSpPr>
            <a:spLocks noChangeShapeType="1"/>
          </p:cNvSpPr>
          <p:nvPr/>
        </p:nvSpPr>
        <p:spPr bwMode="auto">
          <a:xfrm flipH="1">
            <a:off x="4038600" y="3505200"/>
            <a:ext cx="457200" cy="304800"/>
          </a:xfrm>
          <a:prstGeom prst="line">
            <a:avLst/>
          </a:prstGeom>
          <a:noFill/>
          <a:ln w="9525">
            <a:solidFill>
              <a:schemeClr val="tx1"/>
            </a:solidFill>
            <a:round/>
            <a:headEnd/>
            <a:tailEnd/>
          </a:ln>
        </p:spPr>
        <p:txBody>
          <a:bodyPr wrap="none" anchor="ctr"/>
          <a:lstStyle/>
          <a:p>
            <a:endParaRPr lang="tr-TR"/>
          </a:p>
        </p:txBody>
      </p:sp>
      <p:sp>
        <p:nvSpPr>
          <p:cNvPr id="12305" name="Line 19"/>
          <p:cNvSpPr>
            <a:spLocks noChangeShapeType="1"/>
          </p:cNvSpPr>
          <p:nvPr/>
        </p:nvSpPr>
        <p:spPr bwMode="auto">
          <a:xfrm>
            <a:off x="4495800" y="3505200"/>
            <a:ext cx="838200" cy="304800"/>
          </a:xfrm>
          <a:prstGeom prst="line">
            <a:avLst/>
          </a:prstGeom>
          <a:noFill/>
          <a:ln w="9525">
            <a:solidFill>
              <a:schemeClr val="tx1"/>
            </a:solidFill>
            <a:round/>
            <a:headEnd/>
            <a:tailEnd/>
          </a:ln>
        </p:spPr>
        <p:txBody>
          <a:bodyPr wrap="none" anchor="ctr"/>
          <a:lstStyle/>
          <a:p>
            <a:endParaRPr lang="tr-TR"/>
          </a:p>
        </p:txBody>
      </p:sp>
      <p:sp>
        <p:nvSpPr>
          <p:cNvPr id="12306" name="Line 20"/>
          <p:cNvSpPr>
            <a:spLocks noChangeShapeType="1"/>
          </p:cNvSpPr>
          <p:nvPr/>
        </p:nvSpPr>
        <p:spPr bwMode="auto">
          <a:xfrm flipH="1">
            <a:off x="4876800" y="4038600"/>
            <a:ext cx="533400" cy="304800"/>
          </a:xfrm>
          <a:prstGeom prst="line">
            <a:avLst/>
          </a:prstGeom>
          <a:noFill/>
          <a:ln w="9525">
            <a:solidFill>
              <a:schemeClr val="tx1"/>
            </a:solidFill>
            <a:round/>
            <a:headEnd/>
            <a:tailEnd/>
          </a:ln>
        </p:spPr>
        <p:txBody>
          <a:bodyPr wrap="none" anchor="ctr"/>
          <a:lstStyle/>
          <a:p>
            <a:endParaRPr lang="tr-TR"/>
          </a:p>
        </p:txBody>
      </p:sp>
      <p:sp>
        <p:nvSpPr>
          <p:cNvPr id="12307" name="Line 21"/>
          <p:cNvSpPr>
            <a:spLocks noChangeShapeType="1"/>
          </p:cNvSpPr>
          <p:nvPr/>
        </p:nvSpPr>
        <p:spPr bwMode="auto">
          <a:xfrm>
            <a:off x="5410200" y="4038600"/>
            <a:ext cx="685800" cy="304800"/>
          </a:xfrm>
          <a:prstGeom prst="line">
            <a:avLst/>
          </a:prstGeom>
          <a:noFill/>
          <a:ln w="9525">
            <a:solidFill>
              <a:schemeClr val="tx1"/>
            </a:solidFill>
            <a:round/>
            <a:headEnd/>
            <a:tailEnd/>
          </a:ln>
        </p:spPr>
        <p:txBody>
          <a:bodyPr wrap="none" anchor="ctr"/>
          <a:lstStyle/>
          <a:p>
            <a:endParaRPr lang="tr-TR"/>
          </a:p>
        </p:txBody>
      </p:sp>
      <p:sp>
        <p:nvSpPr>
          <p:cNvPr id="12308" name="Line 22"/>
          <p:cNvSpPr>
            <a:spLocks noChangeShapeType="1"/>
          </p:cNvSpPr>
          <p:nvPr/>
        </p:nvSpPr>
        <p:spPr bwMode="auto">
          <a:xfrm flipH="1">
            <a:off x="5715000" y="4648200"/>
            <a:ext cx="457200" cy="228600"/>
          </a:xfrm>
          <a:prstGeom prst="line">
            <a:avLst/>
          </a:prstGeom>
          <a:noFill/>
          <a:ln w="9525">
            <a:solidFill>
              <a:schemeClr val="tx1"/>
            </a:solidFill>
            <a:round/>
            <a:headEnd/>
            <a:tailEnd/>
          </a:ln>
        </p:spPr>
        <p:txBody>
          <a:bodyPr wrap="none" anchor="ctr"/>
          <a:lstStyle/>
          <a:p>
            <a:endParaRPr lang="tr-TR"/>
          </a:p>
        </p:txBody>
      </p:sp>
      <p:sp>
        <p:nvSpPr>
          <p:cNvPr id="12309" name="Line 23"/>
          <p:cNvSpPr>
            <a:spLocks noChangeShapeType="1"/>
          </p:cNvSpPr>
          <p:nvPr/>
        </p:nvSpPr>
        <p:spPr bwMode="auto">
          <a:xfrm>
            <a:off x="6172200" y="4648200"/>
            <a:ext cx="533400" cy="2286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3315"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3316"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7"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8"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9"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20" name="AutoShape 8"/>
          <p:cNvSpPr>
            <a:spLocks noChangeArrowheads="1"/>
          </p:cNvSpPr>
          <p:nvPr/>
        </p:nvSpPr>
        <p:spPr bwMode="auto">
          <a:xfrm>
            <a:off x="228600" y="23622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3321"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3322"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3341"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3342"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3324"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3325"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3326" name="Text Box 16"/>
          <p:cNvSpPr txBox="1">
            <a:spLocks noChangeArrowheads="1"/>
          </p:cNvSpPr>
          <p:nvPr/>
        </p:nvSpPr>
        <p:spPr bwMode="auto">
          <a:xfrm>
            <a:off x="3505200" y="914400"/>
            <a:ext cx="4143375" cy="5584825"/>
          </a:xfrm>
          <a:prstGeom prst="rect">
            <a:avLst/>
          </a:prstGeom>
          <a:noFill/>
          <a:ln w="9525">
            <a:noFill/>
            <a:miter lim="800000"/>
            <a:headEnd/>
            <a:tailEnd/>
          </a:ln>
        </p:spPr>
        <p:txBody>
          <a:bodyPr wrap="none">
            <a:spAutoFit/>
          </a:bodyPr>
          <a:lstStyle/>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endParaRPr lang="en-US" sz="1800" b="1" dirty="0">
              <a:latin typeface="Courier New" pitchFamily="49" charset="0"/>
            </a:endParaRPr>
          </a:p>
        </p:txBody>
      </p:sp>
      <p:sp>
        <p:nvSpPr>
          <p:cNvPr id="13328" name="Line 18"/>
          <p:cNvSpPr>
            <a:spLocks noChangeShapeType="1"/>
          </p:cNvSpPr>
          <p:nvPr/>
        </p:nvSpPr>
        <p:spPr bwMode="auto">
          <a:xfrm flipH="1">
            <a:off x="4038600" y="1524000"/>
            <a:ext cx="457200" cy="304800"/>
          </a:xfrm>
          <a:prstGeom prst="line">
            <a:avLst/>
          </a:prstGeom>
          <a:noFill/>
          <a:ln w="9525">
            <a:solidFill>
              <a:schemeClr val="tx1"/>
            </a:solidFill>
            <a:round/>
            <a:headEnd/>
            <a:tailEnd/>
          </a:ln>
        </p:spPr>
        <p:txBody>
          <a:bodyPr wrap="none" anchor="ctr"/>
          <a:lstStyle/>
          <a:p>
            <a:endParaRPr lang="tr-TR"/>
          </a:p>
        </p:txBody>
      </p:sp>
      <p:sp>
        <p:nvSpPr>
          <p:cNvPr id="13329" name="Line 19"/>
          <p:cNvSpPr>
            <a:spLocks noChangeShapeType="1"/>
          </p:cNvSpPr>
          <p:nvPr/>
        </p:nvSpPr>
        <p:spPr bwMode="auto">
          <a:xfrm>
            <a:off x="4495800" y="1524000"/>
            <a:ext cx="838200" cy="304800"/>
          </a:xfrm>
          <a:prstGeom prst="line">
            <a:avLst/>
          </a:prstGeom>
          <a:noFill/>
          <a:ln w="9525">
            <a:solidFill>
              <a:schemeClr val="tx1"/>
            </a:solidFill>
            <a:round/>
            <a:headEnd/>
            <a:tailEnd/>
          </a:ln>
        </p:spPr>
        <p:txBody>
          <a:bodyPr wrap="none" anchor="ctr"/>
          <a:lstStyle/>
          <a:p>
            <a:endParaRPr lang="tr-TR"/>
          </a:p>
        </p:txBody>
      </p:sp>
      <p:sp>
        <p:nvSpPr>
          <p:cNvPr id="13330" name="Line 20"/>
          <p:cNvSpPr>
            <a:spLocks noChangeShapeType="1"/>
          </p:cNvSpPr>
          <p:nvPr/>
        </p:nvSpPr>
        <p:spPr bwMode="auto">
          <a:xfrm flipH="1">
            <a:off x="4876800" y="2057400"/>
            <a:ext cx="533400" cy="304800"/>
          </a:xfrm>
          <a:prstGeom prst="line">
            <a:avLst/>
          </a:prstGeom>
          <a:noFill/>
          <a:ln w="9525">
            <a:solidFill>
              <a:schemeClr val="tx1"/>
            </a:solidFill>
            <a:round/>
            <a:headEnd/>
            <a:tailEnd/>
          </a:ln>
        </p:spPr>
        <p:txBody>
          <a:bodyPr wrap="none" anchor="ctr"/>
          <a:lstStyle/>
          <a:p>
            <a:endParaRPr lang="tr-TR"/>
          </a:p>
        </p:txBody>
      </p:sp>
      <p:sp>
        <p:nvSpPr>
          <p:cNvPr id="13331" name="Line 21"/>
          <p:cNvSpPr>
            <a:spLocks noChangeShapeType="1"/>
          </p:cNvSpPr>
          <p:nvPr/>
        </p:nvSpPr>
        <p:spPr bwMode="auto">
          <a:xfrm>
            <a:off x="5410200" y="2057400"/>
            <a:ext cx="685800" cy="304800"/>
          </a:xfrm>
          <a:prstGeom prst="line">
            <a:avLst/>
          </a:prstGeom>
          <a:noFill/>
          <a:ln w="9525">
            <a:solidFill>
              <a:schemeClr val="tx1"/>
            </a:solidFill>
            <a:round/>
            <a:headEnd/>
            <a:tailEnd/>
          </a:ln>
        </p:spPr>
        <p:txBody>
          <a:bodyPr wrap="none" anchor="ctr"/>
          <a:lstStyle/>
          <a:p>
            <a:endParaRPr lang="tr-TR"/>
          </a:p>
        </p:txBody>
      </p:sp>
      <p:sp>
        <p:nvSpPr>
          <p:cNvPr id="13332" name="Line 22"/>
          <p:cNvSpPr>
            <a:spLocks noChangeShapeType="1"/>
          </p:cNvSpPr>
          <p:nvPr/>
        </p:nvSpPr>
        <p:spPr bwMode="auto">
          <a:xfrm flipH="1">
            <a:off x="5715000" y="2590800"/>
            <a:ext cx="457200" cy="304800"/>
          </a:xfrm>
          <a:prstGeom prst="line">
            <a:avLst/>
          </a:prstGeom>
          <a:noFill/>
          <a:ln w="9525">
            <a:solidFill>
              <a:schemeClr val="tx1"/>
            </a:solidFill>
            <a:round/>
            <a:headEnd/>
            <a:tailEnd/>
          </a:ln>
        </p:spPr>
        <p:txBody>
          <a:bodyPr wrap="none" anchor="ctr"/>
          <a:lstStyle/>
          <a:p>
            <a:endParaRPr lang="tr-TR"/>
          </a:p>
        </p:txBody>
      </p:sp>
      <p:sp>
        <p:nvSpPr>
          <p:cNvPr id="13333" name="Line 23"/>
          <p:cNvSpPr>
            <a:spLocks noChangeShapeType="1"/>
          </p:cNvSpPr>
          <p:nvPr/>
        </p:nvSpPr>
        <p:spPr bwMode="auto">
          <a:xfrm>
            <a:off x="6172200" y="2590800"/>
            <a:ext cx="533400" cy="304800"/>
          </a:xfrm>
          <a:prstGeom prst="line">
            <a:avLst/>
          </a:prstGeom>
          <a:noFill/>
          <a:ln w="9525">
            <a:solidFill>
              <a:schemeClr val="tx1"/>
            </a:solidFill>
            <a:round/>
            <a:headEnd/>
            <a:tailEnd/>
          </a:ln>
        </p:spPr>
        <p:txBody>
          <a:bodyPr wrap="none" anchor="ctr"/>
          <a:lstStyle/>
          <a:p>
            <a:endParaRPr lang="tr-TR"/>
          </a:p>
        </p:txBody>
      </p:sp>
      <p:sp>
        <p:nvSpPr>
          <p:cNvPr id="13334" name="Line 24"/>
          <p:cNvSpPr>
            <a:spLocks noChangeShapeType="1"/>
          </p:cNvSpPr>
          <p:nvPr/>
        </p:nvSpPr>
        <p:spPr bwMode="auto">
          <a:xfrm flipH="1">
            <a:off x="4038600" y="3657600"/>
            <a:ext cx="457200" cy="304800"/>
          </a:xfrm>
          <a:prstGeom prst="line">
            <a:avLst/>
          </a:prstGeom>
          <a:noFill/>
          <a:ln w="9525">
            <a:solidFill>
              <a:schemeClr val="tx1"/>
            </a:solidFill>
            <a:round/>
            <a:headEnd/>
            <a:tailEnd/>
          </a:ln>
        </p:spPr>
        <p:txBody>
          <a:bodyPr wrap="none" anchor="ctr"/>
          <a:lstStyle/>
          <a:p>
            <a:endParaRPr lang="tr-TR"/>
          </a:p>
        </p:txBody>
      </p:sp>
      <p:sp>
        <p:nvSpPr>
          <p:cNvPr id="13335" name="Line 25"/>
          <p:cNvSpPr>
            <a:spLocks noChangeShapeType="1"/>
          </p:cNvSpPr>
          <p:nvPr/>
        </p:nvSpPr>
        <p:spPr bwMode="auto">
          <a:xfrm>
            <a:off x="4495800" y="3657600"/>
            <a:ext cx="838200" cy="304800"/>
          </a:xfrm>
          <a:prstGeom prst="line">
            <a:avLst/>
          </a:prstGeom>
          <a:noFill/>
          <a:ln w="9525">
            <a:solidFill>
              <a:schemeClr val="tx1"/>
            </a:solidFill>
            <a:round/>
            <a:headEnd/>
            <a:tailEnd/>
          </a:ln>
        </p:spPr>
        <p:txBody>
          <a:bodyPr wrap="none" anchor="ctr"/>
          <a:lstStyle/>
          <a:p>
            <a:endParaRPr lang="tr-TR"/>
          </a:p>
        </p:txBody>
      </p:sp>
      <p:sp>
        <p:nvSpPr>
          <p:cNvPr id="13336" name="Line 26"/>
          <p:cNvSpPr>
            <a:spLocks noChangeShapeType="1"/>
          </p:cNvSpPr>
          <p:nvPr/>
        </p:nvSpPr>
        <p:spPr bwMode="auto">
          <a:xfrm flipH="1">
            <a:off x="4876800" y="4191000"/>
            <a:ext cx="533400" cy="304800"/>
          </a:xfrm>
          <a:prstGeom prst="line">
            <a:avLst/>
          </a:prstGeom>
          <a:noFill/>
          <a:ln w="9525">
            <a:solidFill>
              <a:schemeClr val="tx1"/>
            </a:solidFill>
            <a:round/>
            <a:headEnd/>
            <a:tailEnd/>
          </a:ln>
        </p:spPr>
        <p:txBody>
          <a:bodyPr wrap="none" anchor="ctr"/>
          <a:lstStyle/>
          <a:p>
            <a:endParaRPr lang="tr-TR"/>
          </a:p>
        </p:txBody>
      </p:sp>
      <p:sp>
        <p:nvSpPr>
          <p:cNvPr id="13337" name="Line 27"/>
          <p:cNvSpPr>
            <a:spLocks noChangeShapeType="1"/>
          </p:cNvSpPr>
          <p:nvPr/>
        </p:nvSpPr>
        <p:spPr bwMode="auto">
          <a:xfrm>
            <a:off x="5410200" y="4191000"/>
            <a:ext cx="685800" cy="304800"/>
          </a:xfrm>
          <a:prstGeom prst="line">
            <a:avLst/>
          </a:prstGeom>
          <a:noFill/>
          <a:ln w="9525">
            <a:solidFill>
              <a:schemeClr val="tx1"/>
            </a:solidFill>
            <a:round/>
            <a:headEnd/>
            <a:tailEnd/>
          </a:ln>
        </p:spPr>
        <p:txBody>
          <a:bodyPr wrap="none" anchor="ctr"/>
          <a:lstStyle/>
          <a:p>
            <a:endParaRPr lang="tr-TR"/>
          </a:p>
        </p:txBody>
      </p:sp>
      <p:sp>
        <p:nvSpPr>
          <p:cNvPr id="13338" name="Line 28"/>
          <p:cNvSpPr>
            <a:spLocks noChangeShapeType="1"/>
          </p:cNvSpPr>
          <p:nvPr/>
        </p:nvSpPr>
        <p:spPr bwMode="auto">
          <a:xfrm flipH="1">
            <a:off x="5715000" y="4800600"/>
            <a:ext cx="457200" cy="228600"/>
          </a:xfrm>
          <a:prstGeom prst="line">
            <a:avLst/>
          </a:prstGeom>
          <a:noFill/>
          <a:ln w="9525">
            <a:solidFill>
              <a:schemeClr val="tx1"/>
            </a:solidFill>
            <a:round/>
            <a:headEnd/>
            <a:tailEnd/>
          </a:ln>
        </p:spPr>
        <p:txBody>
          <a:bodyPr wrap="none" anchor="ctr"/>
          <a:lstStyle/>
          <a:p>
            <a:endParaRPr lang="tr-TR"/>
          </a:p>
        </p:txBody>
      </p:sp>
      <p:sp>
        <p:nvSpPr>
          <p:cNvPr id="13339" name="Line 29"/>
          <p:cNvSpPr>
            <a:spLocks noChangeShapeType="1"/>
          </p:cNvSpPr>
          <p:nvPr/>
        </p:nvSpPr>
        <p:spPr bwMode="auto">
          <a:xfrm>
            <a:off x="6172200" y="4800600"/>
            <a:ext cx="533400" cy="228600"/>
          </a:xfrm>
          <a:prstGeom prst="line">
            <a:avLst/>
          </a:prstGeom>
          <a:noFill/>
          <a:ln w="9525">
            <a:solidFill>
              <a:schemeClr val="tx1"/>
            </a:solidFill>
            <a:round/>
            <a:headEnd/>
            <a:tailEnd/>
          </a:ln>
        </p:spPr>
        <p:txBody>
          <a:bodyPr wrap="none" anchor="ctr"/>
          <a:lstStyle/>
          <a:p>
            <a:endParaRPr lang="tr-TR"/>
          </a:p>
        </p:txBody>
      </p:sp>
      <p:sp>
        <p:nvSpPr>
          <p:cNvPr id="13340" name="Line 30"/>
          <p:cNvSpPr>
            <a:spLocks noChangeShapeType="1"/>
          </p:cNvSpPr>
          <p:nvPr/>
        </p:nvSpPr>
        <p:spPr bwMode="auto">
          <a:xfrm flipV="1">
            <a:off x="6781800" y="5334000"/>
            <a:ext cx="0" cy="304800"/>
          </a:xfrm>
          <a:prstGeom prst="line">
            <a:avLst/>
          </a:prstGeom>
          <a:noFill/>
          <a:ln w="9525">
            <a:solidFill>
              <a:schemeClr val="tx1"/>
            </a:solidFill>
            <a:round/>
            <a:headEnd/>
            <a:tailEnd/>
          </a:ln>
        </p:spPr>
        <p:txBody>
          <a:bodyPr wrap="none" anchor="ctr"/>
          <a:lstStyle/>
          <a:p>
            <a:endParaRPr lang="tr-TR"/>
          </a:p>
        </p:txBody>
      </p:sp>
      <p:sp>
        <p:nvSpPr>
          <p:cNvPr id="32"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433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434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434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434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4359"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4360"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4348" name="AutoShape 14"/>
          <p:cNvSpPr>
            <a:spLocks noChangeArrowheads="1"/>
          </p:cNvSpPr>
          <p:nvPr/>
        </p:nvSpPr>
        <p:spPr bwMode="auto">
          <a:xfrm>
            <a:off x="228600" y="30480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434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4350" name="Text Box 16"/>
          <p:cNvSpPr txBox="1">
            <a:spLocks noChangeArrowheads="1"/>
          </p:cNvSpPr>
          <p:nvPr/>
        </p:nvSpPr>
        <p:spPr bwMode="auto">
          <a:xfrm>
            <a:off x="3505200" y="933450"/>
            <a:ext cx="4143375" cy="4760913"/>
          </a:xfrm>
          <a:prstGeom prst="rect">
            <a:avLst/>
          </a:prstGeom>
          <a:noFill/>
          <a:ln w="9525">
            <a:noFill/>
            <a:miter lim="800000"/>
            <a:headEnd/>
            <a:tailEnd/>
          </a:ln>
        </p:spPr>
        <p:txBody>
          <a:bodyPr wrap="none">
            <a:spAutoFit/>
          </a:bodyPr>
          <a:lstStyle/>
          <a:p>
            <a:endParaRPr lang="en-US" sz="1800" b="1" dirty="0">
              <a:latin typeface="Courier New" pitchFamily="49" charset="0"/>
            </a:endParaRP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r>
              <a:rPr lang="tr-TR" sz="1800"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p:txBody>
      </p:sp>
      <p:sp>
        <p:nvSpPr>
          <p:cNvPr id="14352" name="Line 18"/>
          <p:cNvSpPr>
            <a:spLocks noChangeShapeType="1"/>
          </p:cNvSpPr>
          <p:nvPr/>
        </p:nvSpPr>
        <p:spPr bwMode="auto">
          <a:xfrm flipH="1">
            <a:off x="4038600" y="1752600"/>
            <a:ext cx="457200" cy="304800"/>
          </a:xfrm>
          <a:prstGeom prst="line">
            <a:avLst/>
          </a:prstGeom>
          <a:noFill/>
          <a:ln w="9525">
            <a:solidFill>
              <a:schemeClr val="tx1"/>
            </a:solidFill>
            <a:round/>
            <a:headEnd/>
            <a:tailEnd/>
          </a:ln>
        </p:spPr>
        <p:txBody>
          <a:bodyPr wrap="none" anchor="ctr"/>
          <a:lstStyle/>
          <a:p>
            <a:endParaRPr lang="tr-TR"/>
          </a:p>
        </p:txBody>
      </p:sp>
      <p:sp>
        <p:nvSpPr>
          <p:cNvPr id="14353" name="Line 19"/>
          <p:cNvSpPr>
            <a:spLocks noChangeShapeType="1"/>
          </p:cNvSpPr>
          <p:nvPr/>
        </p:nvSpPr>
        <p:spPr bwMode="auto">
          <a:xfrm>
            <a:off x="4495800" y="1752600"/>
            <a:ext cx="838200" cy="304800"/>
          </a:xfrm>
          <a:prstGeom prst="line">
            <a:avLst/>
          </a:prstGeom>
          <a:noFill/>
          <a:ln w="9525">
            <a:solidFill>
              <a:schemeClr val="tx1"/>
            </a:solidFill>
            <a:round/>
            <a:headEnd/>
            <a:tailEnd/>
          </a:ln>
        </p:spPr>
        <p:txBody>
          <a:bodyPr wrap="none" anchor="ctr"/>
          <a:lstStyle/>
          <a:p>
            <a:endParaRPr lang="tr-TR"/>
          </a:p>
        </p:txBody>
      </p:sp>
      <p:sp>
        <p:nvSpPr>
          <p:cNvPr id="14354" name="Line 20"/>
          <p:cNvSpPr>
            <a:spLocks noChangeShapeType="1"/>
          </p:cNvSpPr>
          <p:nvPr/>
        </p:nvSpPr>
        <p:spPr bwMode="auto">
          <a:xfrm flipH="1">
            <a:off x="4876800" y="2286000"/>
            <a:ext cx="533400" cy="304800"/>
          </a:xfrm>
          <a:prstGeom prst="line">
            <a:avLst/>
          </a:prstGeom>
          <a:noFill/>
          <a:ln w="9525">
            <a:solidFill>
              <a:schemeClr val="tx1"/>
            </a:solidFill>
            <a:round/>
            <a:headEnd/>
            <a:tailEnd/>
          </a:ln>
        </p:spPr>
        <p:txBody>
          <a:bodyPr wrap="none" anchor="ctr"/>
          <a:lstStyle/>
          <a:p>
            <a:endParaRPr lang="tr-TR"/>
          </a:p>
        </p:txBody>
      </p:sp>
      <p:sp>
        <p:nvSpPr>
          <p:cNvPr id="14355" name="Line 21"/>
          <p:cNvSpPr>
            <a:spLocks noChangeShapeType="1"/>
          </p:cNvSpPr>
          <p:nvPr/>
        </p:nvSpPr>
        <p:spPr bwMode="auto">
          <a:xfrm>
            <a:off x="5410200" y="2286000"/>
            <a:ext cx="685800" cy="304800"/>
          </a:xfrm>
          <a:prstGeom prst="line">
            <a:avLst/>
          </a:prstGeom>
          <a:noFill/>
          <a:ln w="9525">
            <a:solidFill>
              <a:schemeClr val="tx1"/>
            </a:solidFill>
            <a:round/>
            <a:headEnd/>
            <a:tailEnd/>
          </a:ln>
        </p:spPr>
        <p:txBody>
          <a:bodyPr wrap="none" anchor="ctr"/>
          <a:lstStyle/>
          <a:p>
            <a:endParaRPr lang="tr-TR"/>
          </a:p>
        </p:txBody>
      </p:sp>
      <p:sp>
        <p:nvSpPr>
          <p:cNvPr id="14356" name="Line 22"/>
          <p:cNvSpPr>
            <a:spLocks noChangeShapeType="1"/>
          </p:cNvSpPr>
          <p:nvPr/>
        </p:nvSpPr>
        <p:spPr bwMode="auto">
          <a:xfrm flipH="1">
            <a:off x="5715000" y="2895600"/>
            <a:ext cx="457200" cy="228600"/>
          </a:xfrm>
          <a:prstGeom prst="line">
            <a:avLst/>
          </a:prstGeom>
          <a:noFill/>
          <a:ln w="9525">
            <a:solidFill>
              <a:schemeClr val="tx1"/>
            </a:solidFill>
            <a:round/>
            <a:headEnd/>
            <a:tailEnd/>
          </a:ln>
        </p:spPr>
        <p:txBody>
          <a:bodyPr wrap="none" anchor="ctr"/>
          <a:lstStyle/>
          <a:p>
            <a:endParaRPr lang="tr-TR"/>
          </a:p>
        </p:txBody>
      </p:sp>
      <p:sp>
        <p:nvSpPr>
          <p:cNvPr id="14357" name="Line 23"/>
          <p:cNvSpPr>
            <a:spLocks noChangeShapeType="1"/>
          </p:cNvSpPr>
          <p:nvPr/>
        </p:nvSpPr>
        <p:spPr bwMode="auto">
          <a:xfrm>
            <a:off x="6172200" y="2895600"/>
            <a:ext cx="533400" cy="228600"/>
          </a:xfrm>
          <a:prstGeom prst="line">
            <a:avLst/>
          </a:prstGeom>
          <a:noFill/>
          <a:ln w="9525">
            <a:solidFill>
              <a:schemeClr val="tx1"/>
            </a:solidFill>
            <a:round/>
            <a:headEnd/>
            <a:tailEnd/>
          </a:ln>
        </p:spPr>
        <p:txBody>
          <a:bodyPr wrap="none" anchor="ctr"/>
          <a:lstStyle/>
          <a:p>
            <a:endParaRPr lang="tr-TR"/>
          </a:p>
        </p:txBody>
      </p:sp>
      <p:sp>
        <p:nvSpPr>
          <p:cNvPr id="14358" name="Line 24"/>
          <p:cNvSpPr>
            <a:spLocks noChangeShapeType="1"/>
          </p:cNvSpPr>
          <p:nvPr/>
        </p:nvSpPr>
        <p:spPr bwMode="auto">
          <a:xfrm flipV="1">
            <a:off x="6781800" y="3429000"/>
            <a:ext cx="0" cy="3048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TotalTime>
  <Words>4902</Words>
  <Application>Microsoft Office PowerPoint</Application>
  <PresentationFormat>Ekran Gösterisi (4:3)</PresentationFormat>
  <Paragraphs>1132</Paragraphs>
  <Slides>123</Slides>
  <Notes>15</Notes>
  <HiddenSlides>0</HiddenSlides>
  <MMClips>0</MMClips>
  <ScaleCrop>false</ScaleCrop>
  <HeadingPairs>
    <vt:vector size="8" baseType="variant">
      <vt:variant>
        <vt:lpstr>Kullanılan Yazı Tipleri</vt:lpstr>
      </vt:variant>
      <vt:variant>
        <vt:i4>19</vt:i4>
      </vt:variant>
      <vt:variant>
        <vt:lpstr>Tema</vt:lpstr>
      </vt:variant>
      <vt:variant>
        <vt:i4>1</vt:i4>
      </vt:variant>
      <vt:variant>
        <vt:lpstr>Eklenmiş OLE Hizmet Programları</vt:lpstr>
      </vt:variant>
      <vt:variant>
        <vt:i4>2</vt:i4>
      </vt:variant>
      <vt:variant>
        <vt:lpstr>Slayt Başlıkları</vt:lpstr>
      </vt:variant>
      <vt:variant>
        <vt:i4>123</vt:i4>
      </vt:variant>
    </vt:vector>
  </HeadingPairs>
  <TitlesOfParts>
    <vt:vector size="145" baseType="lpstr">
      <vt:lpstr>ＭＳ Ｐゴシック</vt:lpstr>
      <vt:lpstr>宋体</vt:lpstr>
      <vt:lpstr>Angsana New</vt:lpstr>
      <vt:lpstr>Arial</vt:lpstr>
      <vt:lpstr>Arial Black</vt:lpstr>
      <vt:lpstr>Calibri</vt:lpstr>
      <vt:lpstr>Cordia New</vt:lpstr>
      <vt:lpstr>Courier New</vt:lpstr>
      <vt:lpstr>굴림</vt:lpstr>
      <vt:lpstr>Lucida Sans Unicode</vt:lpstr>
      <vt:lpstr>Monaco</vt:lpstr>
      <vt:lpstr>Monotype Sorts</vt:lpstr>
      <vt:lpstr>Symbol</vt:lpstr>
      <vt:lpstr>Times</vt:lpstr>
      <vt:lpstr>Times New Roman</vt:lpstr>
      <vt:lpstr>Trebuchet MS</vt:lpstr>
      <vt:lpstr>Wingdings</vt:lpstr>
      <vt:lpstr>Wingdings 2</vt:lpstr>
      <vt:lpstr>Wingdings 3</vt:lpstr>
      <vt:lpstr>Ofis Teması</vt:lpstr>
      <vt:lpstr>Clip</vt:lpstr>
      <vt:lpstr>Bit Eşlem Resmi</vt:lpstr>
      <vt:lpstr>Bölüm: 0</vt:lpstr>
      <vt:lpstr>Hazırlık</vt:lpstr>
      <vt:lpstr>0.1. Giriş ve Amaçlar</vt:lpstr>
      <vt:lpstr>Amaç</vt:lpstr>
      <vt:lpstr>Amaç</vt:lpstr>
      <vt:lpstr>PowerPoint Sunusu</vt:lpstr>
      <vt:lpstr>Ekim 2019 için TIOBE Programlama Kominite İndeksi</vt:lpstr>
      <vt:lpstr>Neden Programlama Dilleri Dersi?</vt:lpstr>
      <vt:lpstr>Dil amaçları ve trade-off’lar</vt:lpstr>
      <vt:lpstr>0.2. Programlama Dili Nedir? </vt:lpstr>
      <vt:lpstr>Programlama Dili Nedir? </vt:lpstr>
      <vt:lpstr>Doğal Dil - Programlama Dili (1)</vt:lpstr>
      <vt:lpstr>Doğal Dil - Programlama Dili (2)</vt:lpstr>
      <vt:lpstr>Programlama Dili Nedir? </vt:lpstr>
      <vt:lpstr>Programlama</vt:lpstr>
      <vt:lpstr>PowerPoint Sunusu</vt:lpstr>
      <vt:lpstr>PowerPoint Sunusu</vt:lpstr>
      <vt:lpstr>Programlama Dili Nedir? </vt:lpstr>
      <vt:lpstr>Neden Farklı Programlama Dilleri? (1)</vt:lpstr>
      <vt:lpstr>Neden Farklı Programlama Dilleri? (1)</vt:lpstr>
      <vt:lpstr>0.3. Programlama Dillerini Düzeylere Ayırmak</vt:lpstr>
      <vt:lpstr>0.4. Dil Çevrimi</vt:lpstr>
      <vt:lpstr>Otomatik Çeviri Paradigması</vt:lpstr>
      <vt:lpstr>Yorumlayıcılar (Interpreters)</vt:lpstr>
      <vt:lpstr>Yorumlayıcılar (Interpreters)</vt:lpstr>
      <vt:lpstr>Yorumlayıcılar</vt:lpstr>
      <vt:lpstr>Yorumlayıcının Genel Çalışma Şekli</vt:lpstr>
      <vt:lpstr>Derleme Yaklaşımı ile Dil Çevrimi</vt:lpstr>
      <vt:lpstr>Derleme Sürecine Genel Bir Bakış</vt:lpstr>
      <vt:lpstr>Assembler (bir çeşit derleyici)</vt:lpstr>
      <vt:lpstr>Derleyici (yüksek seviye dil çeviricisi)</vt:lpstr>
      <vt:lpstr>Derleme Sürecine Genel Bir Bakış</vt:lpstr>
      <vt:lpstr>Derleyicinin Genel Çalışma Şekli</vt:lpstr>
      <vt:lpstr>Derleme Sürecinin Aşamaları</vt:lpstr>
      <vt:lpstr>Derleme Sürecinin Aşamaları</vt:lpstr>
      <vt:lpstr>Metinsel (Lexical) Analiz</vt:lpstr>
      <vt:lpstr>Metinsel (Lexical) Analiz</vt:lpstr>
      <vt:lpstr>Metinsel (Lexical) Analiz-Sembol Tablosu</vt:lpstr>
      <vt:lpstr>Sözcüksel veya Metinsel (Lexical) Analiz</vt:lpstr>
      <vt:lpstr>Sözcüksel veya Metinsel (Lexical) Analiz</vt:lpstr>
      <vt:lpstr>Sözcüksel veya Metinsel (Lexical) Analiz</vt:lpstr>
      <vt:lpstr>Sözcüksel veya Metinsel (Lexical) Analiz</vt:lpstr>
      <vt:lpstr>Sözcüksel  Analiz Şekli</vt:lpstr>
      <vt:lpstr>Sözcüksel veya Metinsel (Lexical) Analiz</vt:lpstr>
      <vt:lpstr>Sözcüksel veya Metinsel (Lexical) Analiz</vt:lpstr>
      <vt:lpstr>Sözcüksel veya Metinsel (Lexical) Analiz</vt:lpstr>
      <vt:lpstr>Sözcüksel veya Metinsel (Lexical) Analiz</vt:lpstr>
      <vt:lpstr>Sözdizim (Syntax) Çözümleme</vt:lpstr>
      <vt:lpstr>Sözdizim (Syntax) Çözümleme</vt:lpstr>
      <vt:lpstr>Sözdizim (Syntax) Çözümleme</vt:lpstr>
      <vt:lpstr>Sözdizim (Syntax) Çözümleme</vt:lpstr>
      <vt:lpstr>Sözdizim (Syntax) Çözümleme -Ayrıştırma Ağacı Oluşturma</vt:lpstr>
      <vt:lpstr>Sözdizim (Syntax) Çözümleme -Ayrıştırma Ağacı Oluşturma</vt:lpstr>
      <vt:lpstr>Sözdizim (Syntax) Çözümleme -Ayrıştırma Ağacı Oluşturma</vt:lpstr>
      <vt:lpstr>Sözdizim (Syntax) Çözümleme -Ayrıştırma Ağacı Oluşturma</vt:lpstr>
      <vt:lpstr>Sözdizim Analizi</vt:lpstr>
      <vt:lpstr>Ayrıştırma</vt:lpstr>
      <vt:lpstr>Sözdizim Analiz- Tanıma- Bottom Up</vt:lpstr>
      <vt:lpstr>Sözdizim Analiz- Üretim-Top Down</vt:lpstr>
      <vt:lpstr>Sözcüksel ve Sözdizim Analiz Şekli</vt:lpstr>
      <vt:lpstr>Belirsizlik</vt:lpstr>
      <vt:lpstr>PowerPoint Sunusu</vt:lpstr>
      <vt:lpstr>Belirsizliği Giderme</vt:lpstr>
      <vt:lpstr>Örnek analiz</vt:lpstr>
      <vt:lpstr>Örnek analiz</vt:lpstr>
      <vt:lpstr>Anlam (Semantics) Çözümleme</vt:lpstr>
      <vt:lpstr>Anlam (Semantics) Çözümleme</vt:lpstr>
      <vt:lpstr>Örnek: Anlam Analizi</vt:lpstr>
      <vt:lpstr>Örnek: Anlam Analizi</vt:lpstr>
      <vt:lpstr>Kod Oluşturma</vt:lpstr>
      <vt:lpstr>Kod Oluşturma</vt:lpstr>
      <vt:lpstr>Optimizasyon (Eniyileme)</vt:lpstr>
      <vt:lpstr>Optimizasyon - Makine Bağımsız Optimizasyon</vt:lpstr>
      <vt:lpstr>Optimizasyon - Makine Bağımsız Optimizasyon</vt:lpstr>
      <vt:lpstr>Optimizasyon - Makine Bağımlı Optimizasyon</vt:lpstr>
      <vt:lpstr>Optimizasyon Temaları</vt:lpstr>
      <vt:lpstr>Ölü Kod Eliminasyonu (Death Code Elimination)</vt:lpstr>
      <vt:lpstr>Gereksiz Kodların Elimine Edilmesi</vt:lpstr>
      <vt:lpstr>Ortak Alt İfadelerin Elimine Edilmesi (Common Subexpression Elimination)</vt:lpstr>
      <vt:lpstr>Sabit İfadesi Yerleştirme (Constant Folding)</vt:lpstr>
      <vt:lpstr>Sabit İfadelerinin Yaydırılması (Const Propegation)</vt:lpstr>
      <vt:lpstr>Ortak Blok (Basic Block)</vt:lpstr>
      <vt:lpstr>Göstericilerin Eliminasyonu</vt:lpstr>
      <vt:lpstr>Göstericilerin Eliminasyonu (devam)</vt:lpstr>
      <vt:lpstr>Inline Fonksiyon Açımı</vt:lpstr>
      <vt:lpstr>Döngü Değişmezleri (Loop Invariants)</vt:lpstr>
      <vt:lpstr>Döngü Değişmezleri (Loop Invariants) (devam)</vt:lpstr>
      <vt:lpstr>Döngü Açımı (Loop Unrolling)</vt:lpstr>
      <vt:lpstr>Döngü Ayırması (Loop Splitting)</vt:lpstr>
      <vt:lpstr>Kod Üretimi Aşamasında Yapılan Optimizasyonlar</vt:lpstr>
      <vt:lpstr>Yazmaç Tahsisatı (Register Allocation)</vt:lpstr>
      <vt:lpstr>Komut Çizelgelemesi (Instruction Scheduling)</vt:lpstr>
      <vt:lpstr>ÖZETLE DERLEME</vt:lpstr>
      <vt:lpstr>ÖZETLE DERLEME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Derleme ÖZET</vt:lpstr>
      <vt:lpstr>Dil Çevrim Yöntemlerinin Karşılaştırılması</vt:lpstr>
      <vt:lpstr>Zaman Etkinliği Açısından</vt:lpstr>
      <vt:lpstr>Bellek Kullanma Etkinliği Açısından</vt:lpstr>
      <vt:lpstr>Bellek Kullanma Etkinliği Açısından</vt:lpstr>
      <vt:lpstr>Hata Bildirme Yöntemleri Açısından</vt:lpstr>
      <vt:lpstr>Hata Bildirme Yöntemleri Açısından</vt:lpstr>
      <vt:lpstr>Taşınabilir Kod</vt:lpstr>
      <vt:lpstr>Taşınabilir Kod</vt:lpstr>
      <vt:lpstr>Diğer Çeviriciler</vt:lpstr>
      <vt:lpstr>0.5. Programlama Dillerinin Yazılım Yaşam Döngüsündeki Yeri</vt:lpstr>
      <vt:lpstr>Yazılım Geliştirme Yaşam Döngüsü Nedir?</vt:lpstr>
      <vt:lpstr>Geliştirme Yaşam Döngüsü Nedir?</vt:lpstr>
      <vt:lpstr>Yazılım Geliştirme Yaşam Döngüsü Nedir?</vt:lpstr>
      <vt:lpstr>Yazılım Geliştirme Yaşam Döngüsü Nedir?</vt:lpstr>
      <vt:lpstr>Yazılım Geliştirme Yaşam Döngüsü Nedir?</vt:lpstr>
      <vt:lpstr>Yazılım Geliştirme Yaşam Döngüsü Nedir?</vt:lpstr>
      <vt:lpstr>ÖDEV</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İlhan AYDIN</dc:creator>
  <cp:lastModifiedBy>Ilhan AYDIN</cp:lastModifiedBy>
  <cp:revision>110</cp:revision>
  <dcterms:modified xsi:type="dcterms:W3CDTF">2019-10-10T10:14:54Z</dcterms:modified>
</cp:coreProperties>
</file>