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26"/>
  </p:notesMasterIdLst>
  <p:sldIdLst>
    <p:sldId id="30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433" r:id="rId17"/>
    <p:sldId id="272" r:id="rId18"/>
    <p:sldId id="273" r:id="rId19"/>
    <p:sldId id="274" r:id="rId20"/>
    <p:sldId id="430" r:id="rId21"/>
    <p:sldId id="304" r:id="rId22"/>
    <p:sldId id="275" r:id="rId23"/>
    <p:sldId id="305" r:id="rId24"/>
    <p:sldId id="276" r:id="rId25"/>
    <p:sldId id="345" r:id="rId26"/>
    <p:sldId id="277" r:id="rId27"/>
    <p:sldId id="306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408" r:id="rId40"/>
    <p:sldId id="409" r:id="rId41"/>
    <p:sldId id="410" r:id="rId42"/>
    <p:sldId id="411" r:id="rId43"/>
    <p:sldId id="412" r:id="rId44"/>
    <p:sldId id="413" r:id="rId45"/>
    <p:sldId id="414" r:id="rId46"/>
    <p:sldId id="415" r:id="rId47"/>
    <p:sldId id="416" r:id="rId48"/>
    <p:sldId id="417" r:id="rId49"/>
    <p:sldId id="438" r:id="rId50"/>
    <p:sldId id="418" r:id="rId51"/>
    <p:sldId id="439" r:id="rId52"/>
    <p:sldId id="440" r:id="rId53"/>
    <p:sldId id="441" r:id="rId54"/>
    <p:sldId id="420" r:id="rId55"/>
    <p:sldId id="421" r:id="rId56"/>
    <p:sldId id="422" r:id="rId57"/>
    <p:sldId id="423" r:id="rId58"/>
    <p:sldId id="319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52" r:id="rId73"/>
    <p:sldId id="353" r:id="rId74"/>
    <p:sldId id="354" r:id="rId75"/>
    <p:sldId id="355" r:id="rId76"/>
    <p:sldId id="356" r:id="rId77"/>
    <p:sldId id="357" r:id="rId78"/>
    <p:sldId id="358" r:id="rId79"/>
    <p:sldId id="359" r:id="rId80"/>
    <p:sldId id="360" r:id="rId81"/>
    <p:sldId id="361" r:id="rId82"/>
    <p:sldId id="362" r:id="rId83"/>
    <p:sldId id="431" r:id="rId84"/>
    <p:sldId id="363" r:id="rId85"/>
    <p:sldId id="437" r:id="rId86"/>
    <p:sldId id="364" r:id="rId87"/>
    <p:sldId id="365" r:id="rId88"/>
    <p:sldId id="366" r:id="rId89"/>
    <p:sldId id="367" r:id="rId90"/>
    <p:sldId id="368" r:id="rId91"/>
    <p:sldId id="369" r:id="rId92"/>
    <p:sldId id="370" r:id="rId93"/>
    <p:sldId id="371" r:id="rId94"/>
    <p:sldId id="372" r:id="rId95"/>
    <p:sldId id="373" r:id="rId96"/>
    <p:sldId id="374" r:id="rId97"/>
    <p:sldId id="393" r:id="rId98"/>
    <p:sldId id="394" r:id="rId99"/>
    <p:sldId id="434" r:id="rId100"/>
    <p:sldId id="435" r:id="rId101"/>
    <p:sldId id="395" r:id="rId102"/>
    <p:sldId id="399" r:id="rId103"/>
    <p:sldId id="402" r:id="rId104"/>
    <p:sldId id="403" r:id="rId105"/>
    <p:sldId id="375" r:id="rId106"/>
    <p:sldId id="376" r:id="rId107"/>
    <p:sldId id="377" r:id="rId108"/>
    <p:sldId id="432" r:id="rId109"/>
    <p:sldId id="290" r:id="rId110"/>
    <p:sldId id="291" r:id="rId111"/>
    <p:sldId id="292" r:id="rId112"/>
    <p:sldId id="293" r:id="rId113"/>
    <p:sldId id="294" r:id="rId114"/>
    <p:sldId id="295" r:id="rId115"/>
    <p:sldId id="296" r:id="rId116"/>
    <p:sldId id="297" r:id="rId117"/>
    <p:sldId id="298" r:id="rId118"/>
    <p:sldId id="299" r:id="rId119"/>
    <p:sldId id="307" r:id="rId120"/>
    <p:sldId id="300" r:id="rId121"/>
    <p:sldId id="442" r:id="rId122"/>
    <p:sldId id="443" r:id="rId123"/>
    <p:sldId id="301" r:id="rId124"/>
    <p:sldId id="302" r:id="rId1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0000"/>
    <a:srgbClr val="BAE18F"/>
    <a:srgbClr val="99CCFF"/>
    <a:srgbClr val="66CCFF"/>
    <a:srgbClr val="FFF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95226" autoAdjust="0"/>
  </p:normalViewPr>
  <p:slideViewPr>
    <p:cSldViewPr>
      <p:cViewPr varScale="1">
        <p:scale>
          <a:sx n="82" d="100"/>
          <a:sy n="82" d="100"/>
        </p:scale>
        <p:origin x="127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3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02606EF-76C0-44F5-91C5-3F0864CA3B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2606EF-76C0-44F5-91C5-3F0864CA3B8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72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5965DE-CDCB-473B-82CD-4D221C0DCC9F}" type="slidenum">
              <a:rPr lang="en-US"/>
              <a:pPr>
                <a:defRPr/>
              </a:pPr>
              <a:t>46</a:t>
            </a:fld>
            <a:endParaRPr lang="th-TH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10572D-5EE6-4212-8885-706B5A5E6B93}" type="slidenum">
              <a:rPr lang="en-US"/>
              <a:pPr>
                <a:defRPr/>
              </a:pPr>
              <a:t>47</a:t>
            </a:fld>
            <a:endParaRPr lang="th-TH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328052-31DC-4DF9-8A4E-8CB0C4C6A0FB}" type="slidenum">
              <a:rPr lang="en-US"/>
              <a:pPr>
                <a:defRPr/>
              </a:pPr>
              <a:t>48</a:t>
            </a:fld>
            <a:endParaRPr lang="th-TH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Örnek-1:</a:t>
            </a:r>
            <a:r>
              <a:rPr lang="tr-TR" baseline="0" dirty="0"/>
              <a:t> A’nın </a:t>
            </a:r>
            <a:r>
              <a:rPr lang="tr-TR" baseline="0" dirty="0" err="1"/>
              <a:t>follow’u</a:t>
            </a:r>
            <a:r>
              <a:rPr lang="tr-TR" baseline="0" dirty="0"/>
              <a:t> B’nin </a:t>
            </a:r>
            <a:r>
              <a:rPr lang="tr-TR" baseline="0" dirty="0" err="1"/>
              <a:t>First’i</a:t>
            </a:r>
            <a:r>
              <a:rPr lang="tr-TR" baseline="0" dirty="0"/>
              <a:t> </a:t>
            </a:r>
            <a:r>
              <a:rPr lang="tr-TR" baseline="0" dirty="0" err="1"/>
              <a:t>dır</a:t>
            </a:r>
            <a:r>
              <a:rPr lang="tr-TR" baseline="0" dirty="0"/>
              <a:t> {b,}. Fakat B’nin diğer </a:t>
            </a:r>
            <a:r>
              <a:rPr lang="tr-TR" baseline="0" dirty="0" err="1"/>
              <a:t>first’i</a:t>
            </a:r>
            <a:r>
              <a:rPr lang="tr-TR" baseline="0" dirty="0"/>
              <a:t> </a:t>
            </a:r>
            <a:r>
              <a:rPr lang="tr-TR" baseline="0" dirty="0">
                <a:latin typeface="Symbol" panose="05050102010706020507" pitchFamily="18" charset="2"/>
              </a:rPr>
              <a:t>l</a:t>
            </a:r>
            <a:r>
              <a:rPr lang="tr-TR" baseline="0" dirty="0"/>
              <a:t> olduğundan A2nın diğer  </a:t>
            </a:r>
            <a:r>
              <a:rPr lang="tr-TR" baseline="0" dirty="0" err="1"/>
              <a:t>follow’u</a:t>
            </a:r>
            <a:r>
              <a:rPr lang="tr-TR" baseline="0" dirty="0"/>
              <a:t> C’nin </a:t>
            </a:r>
            <a:r>
              <a:rPr lang="tr-TR" baseline="0" dirty="0" err="1"/>
              <a:t>first’idür</a:t>
            </a:r>
            <a:r>
              <a:rPr lang="tr-TR" baseline="0" dirty="0"/>
              <a:t>{</a:t>
            </a:r>
            <a:r>
              <a:rPr lang="tr-TR" baseline="0" dirty="0" err="1"/>
              <a:t>b,c</a:t>
            </a:r>
            <a:r>
              <a:rPr lang="tr-TR" baseline="0" dirty="0"/>
              <a:t>}</a:t>
            </a:r>
          </a:p>
          <a:p>
            <a:r>
              <a:rPr lang="tr-TR" baseline="0" dirty="0"/>
              <a:t>B’nin </a:t>
            </a:r>
            <a:r>
              <a:rPr lang="tr-TR" baseline="0" dirty="0" err="1"/>
              <a:t>Follow’u</a:t>
            </a:r>
            <a:r>
              <a:rPr lang="tr-TR" baseline="0" dirty="0"/>
              <a:t> C’ </a:t>
            </a:r>
            <a:r>
              <a:rPr lang="tr-TR" baseline="0" dirty="0" err="1"/>
              <a:t>bib</a:t>
            </a:r>
            <a:r>
              <a:rPr lang="tr-TR" baseline="0" dirty="0"/>
              <a:t> </a:t>
            </a:r>
            <a:r>
              <a:rPr lang="tr-TR" baseline="0" dirty="0" err="1"/>
              <a:t>First’i</a:t>
            </a:r>
            <a:r>
              <a:rPr lang="tr-TR" baseline="0" dirty="0"/>
              <a:t> </a:t>
            </a:r>
            <a:r>
              <a:rPr lang="tr-TR" baseline="0" dirty="0" err="1"/>
              <a:t>dir</a:t>
            </a:r>
            <a:r>
              <a:rPr lang="tr-TR" baseline="0" dirty="0"/>
              <a:t>{c}. C2nin </a:t>
            </a:r>
            <a:r>
              <a:rPr lang="tr-TR" baseline="0" dirty="0" err="1"/>
              <a:t>Follow’u</a:t>
            </a:r>
            <a:r>
              <a:rPr lang="tr-TR" baseline="0" dirty="0"/>
              <a:t> D’nin </a:t>
            </a:r>
            <a:r>
              <a:rPr lang="tr-TR" baseline="0" dirty="0" err="1"/>
              <a:t>Firts’ü</a:t>
            </a:r>
            <a:r>
              <a:rPr lang="tr-TR" baseline="0" dirty="0"/>
              <a:t> dür{d,. D’nin </a:t>
            </a:r>
            <a:r>
              <a:rPr lang="tr-TR" baseline="0" dirty="0" err="1"/>
              <a:t>first’i</a:t>
            </a:r>
            <a:r>
              <a:rPr lang="tr-TR" baseline="0" dirty="0"/>
              <a:t> boş karakter içerdiğinden </a:t>
            </a:r>
            <a:r>
              <a:rPr lang="tr-TR" baseline="0" dirty="0" err="1"/>
              <a:t>follow’u</a:t>
            </a:r>
            <a:r>
              <a:rPr lang="tr-TR" baseline="0" dirty="0"/>
              <a:t> E’nin </a:t>
            </a:r>
            <a:r>
              <a:rPr lang="tr-TR" baseline="0" dirty="0" err="1"/>
              <a:t>first’i</a:t>
            </a:r>
            <a:r>
              <a:rPr lang="tr-TR" baseline="0" dirty="0"/>
              <a:t> dür{</a:t>
            </a:r>
            <a:r>
              <a:rPr lang="tr-TR" baseline="0" dirty="0" err="1"/>
              <a:t>d,e</a:t>
            </a:r>
            <a:r>
              <a:rPr lang="tr-TR" baseline="0" dirty="0"/>
              <a:t>,. E’nin </a:t>
            </a:r>
            <a:r>
              <a:rPr lang="tr-TR" baseline="0" dirty="0" err="1"/>
              <a:t>first’i</a:t>
            </a:r>
            <a:r>
              <a:rPr lang="tr-TR" baseline="0" dirty="0"/>
              <a:t> boş karakter içerdiğinden C’nin </a:t>
            </a:r>
            <a:r>
              <a:rPr lang="tr-TR" baseline="0" dirty="0" err="1"/>
              <a:t>follow’u</a:t>
            </a:r>
            <a:r>
              <a:rPr lang="tr-TR" baseline="0" dirty="0"/>
              <a:t>  </a:t>
            </a:r>
            <a:r>
              <a:rPr lang="tr-TR" baseline="0" dirty="0" err="1"/>
              <a:t>S’in</a:t>
            </a:r>
            <a:r>
              <a:rPr lang="tr-TR" baseline="0" dirty="0"/>
              <a:t> </a:t>
            </a:r>
            <a:r>
              <a:rPr lang="tr-TR" baseline="0" dirty="0" err="1"/>
              <a:t>follow’unu</a:t>
            </a:r>
            <a:r>
              <a:rPr lang="tr-TR" baseline="0" dirty="0"/>
              <a:t> da içerir {</a:t>
            </a:r>
            <a:r>
              <a:rPr lang="tr-TR" baseline="0" dirty="0" err="1"/>
              <a:t>d,e</a:t>
            </a:r>
            <a:r>
              <a:rPr lang="tr-TR" baseline="0" dirty="0"/>
              <a:t>,$}.</a:t>
            </a:r>
          </a:p>
          <a:p>
            <a:r>
              <a:rPr lang="tr-TR" baseline="0" dirty="0"/>
              <a:t>D’nin </a:t>
            </a:r>
            <a:r>
              <a:rPr lang="tr-TR" baseline="0" dirty="0" err="1"/>
              <a:t>follow’u</a:t>
            </a:r>
            <a:r>
              <a:rPr lang="tr-TR" baseline="0" dirty="0"/>
              <a:t> E’nin </a:t>
            </a:r>
            <a:r>
              <a:rPr lang="tr-TR" baseline="0" dirty="0" err="1"/>
              <a:t>Firsti</a:t>
            </a:r>
            <a:r>
              <a:rPr lang="tr-TR" baseline="0" dirty="0"/>
              <a:t> {e} ve boş karakterden dolayı </a:t>
            </a:r>
            <a:r>
              <a:rPr lang="tr-TR" baseline="0" dirty="0" err="1"/>
              <a:t>S’in</a:t>
            </a:r>
            <a:r>
              <a:rPr lang="tr-TR" baseline="0" dirty="0"/>
              <a:t> </a:t>
            </a:r>
            <a:r>
              <a:rPr lang="tr-TR" baseline="0" dirty="0" err="1"/>
              <a:t>followunu</a:t>
            </a:r>
            <a:r>
              <a:rPr lang="tr-TR" baseline="0" dirty="0"/>
              <a:t> </a:t>
            </a:r>
            <a:r>
              <a:rPr lang="tr-TR" baseline="0" dirty="0" err="1"/>
              <a:t>ierir</a:t>
            </a:r>
            <a:r>
              <a:rPr lang="tr-TR" baseline="0" dirty="0"/>
              <a:t>. {e,$}</a:t>
            </a:r>
          </a:p>
          <a:p>
            <a:r>
              <a:rPr lang="tr-TR" baseline="0" dirty="0"/>
              <a:t>Örnek-2: B’nin </a:t>
            </a:r>
            <a:r>
              <a:rPr lang="tr-TR" baseline="0" dirty="0" err="1"/>
              <a:t>firsti</a:t>
            </a:r>
            <a:r>
              <a:rPr lang="tr-TR" baseline="0" dirty="0"/>
              <a:t> a ve boş karakterdir. C’nin </a:t>
            </a:r>
            <a:r>
              <a:rPr lang="tr-TR" baseline="0" dirty="0" err="1"/>
              <a:t>first’ü</a:t>
            </a:r>
            <a:r>
              <a:rPr lang="tr-TR" baseline="0" dirty="0"/>
              <a:t> c ve boş karakterdir. </a:t>
            </a:r>
            <a:r>
              <a:rPr lang="tr-TR" baseline="0" dirty="0" err="1"/>
              <a:t>S’in</a:t>
            </a:r>
            <a:r>
              <a:rPr lang="tr-TR" baseline="0" dirty="0"/>
              <a:t> </a:t>
            </a:r>
            <a:r>
              <a:rPr lang="tr-TR" baseline="0" dirty="0" err="1"/>
              <a:t>first’ü</a:t>
            </a:r>
            <a:r>
              <a:rPr lang="tr-TR" baseline="0" dirty="0"/>
              <a:t> B’nin </a:t>
            </a:r>
            <a:r>
              <a:rPr lang="tr-TR" baseline="0" dirty="0" err="1"/>
              <a:t>first’ü</a:t>
            </a:r>
            <a:r>
              <a:rPr lang="tr-TR" baseline="0" dirty="0"/>
              <a:t> veya C’nin </a:t>
            </a:r>
            <a:r>
              <a:rPr lang="tr-TR" baseline="0" dirty="0" err="1"/>
              <a:t>firstü</a:t>
            </a:r>
            <a:r>
              <a:rPr lang="tr-TR" baseline="0" dirty="0"/>
              <a:t> dür{</a:t>
            </a:r>
            <a:r>
              <a:rPr lang="tr-TR" baseline="0" dirty="0" err="1"/>
              <a:t>a,c</a:t>
            </a:r>
            <a:r>
              <a:rPr lang="tr-TR" baseline="0" dirty="0"/>
              <a:t>. Fakat B ve C’nin </a:t>
            </a:r>
            <a:r>
              <a:rPr lang="tr-TR" baseline="0" dirty="0" err="1"/>
              <a:t>firstleri</a:t>
            </a:r>
            <a:r>
              <a:rPr lang="tr-TR" baseline="0" dirty="0"/>
              <a:t>  boş karakter </a:t>
            </a:r>
            <a:r>
              <a:rPr lang="tr-TR" baseline="0" dirty="0" err="1"/>
              <a:t>iç.erdiğinden</a:t>
            </a:r>
            <a:r>
              <a:rPr lang="tr-TR" baseline="0" dirty="0"/>
              <a:t> kuraldaki c ve d ‘de eklenir{</a:t>
            </a:r>
            <a:r>
              <a:rPr lang="tr-TR" baseline="0" dirty="0" err="1"/>
              <a:t>a,b,c,d</a:t>
            </a:r>
            <a:r>
              <a:rPr lang="tr-TR" baseline="0" dirty="0"/>
              <a:t>}. </a:t>
            </a:r>
            <a:r>
              <a:rPr lang="tr-TR" baseline="0" dirty="0" err="1"/>
              <a:t>S’in</a:t>
            </a:r>
            <a:r>
              <a:rPr lang="tr-TR" baseline="0" dirty="0"/>
              <a:t> </a:t>
            </a:r>
            <a:r>
              <a:rPr lang="tr-TR" baseline="0" dirty="0" err="1"/>
              <a:t>follow’u</a:t>
            </a:r>
            <a:r>
              <a:rPr lang="tr-TR" baseline="0" dirty="0"/>
              <a:t> $ </a:t>
            </a:r>
            <a:r>
              <a:rPr lang="tr-TR" baseline="0" dirty="0" err="1"/>
              <a:t>dır</a:t>
            </a:r>
            <a:r>
              <a:rPr lang="tr-TR" baseline="0" dirty="0"/>
              <a:t>. B’nin </a:t>
            </a:r>
            <a:r>
              <a:rPr lang="tr-TR" baseline="0" dirty="0" err="1"/>
              <a:t>follow’u</a:t>
            </a:r>
            <a:r>
              <a:rPr lang="tr-TR" baseline="0" dirty="0"/>
              <a:t> terminal  b‘dir.   C’nin </a:t>
            </a:r>
            <a:r>
              <a:rPr lang="tr-TR" baseline="0" dirty="0" err="1"/>
              <a:t>follow’u</a:t>
            </a:r>
            <a:r>
              <a:rPr lang="tr-TR" baseline="0" dirty="0"/>
              <a:t> terminal d </a:t>
            </a:r>
            <a:r>
              <a:rPr lang="tr-TR" baseline="0" dirty="0" err="1"/>
              <a:t>dir</a:t>
            </a:r>
            <a:r>
              <a:rPr lang="tr-TR" baseline="0" dirty="0"/>
              <a:t>. </a:t>
            </a:r>
          </a:p>
          <a:p>
            <a:r>
              <a:rPr lang="tr-TR" baseline="0" dirty="0"/>
              <a:t>Örnek-3: 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2606EF-76C0-44F5-91C5-3F0864CA3B8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37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67FB17-0F50-4669-93AF-B65A742F903A}" type="slidenum">
              <a:rPr lang="en-US"/>
              <a:pPr>
                <a:defRPr/>
              </a:pPr>
              <a:t>50</a:t>
            </a:fld>
            <a:endParaRPr lang="th-TH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2606EF-76C0-44F5-91C5-3F0864CA3B8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9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2606EF-76C0-44F5-91C5-3F0864CA3B8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73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515D7A-1C5B-44B0-AA64-6F99A6FF8B85}" type="slidenum">
              <a:rPr lang="en-US"/>
              <a:pPr>
                <a:defRPr/>
              </a:pPr>
              <a:t>54</a:t>
            </a:fld>
            <a:endParaRPr lang="th-TH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361331-3CB5-4232-BF18-9BC9BA63764E}" type="slidenum">
              <a:rPr lang="en-US"/>
              <a:pPr>
                <a:defRPr/>
              </a:pPr>
              <a:t>55</a:t>
            </a:fld>
            <a:endParaRPr lang="th-TH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011748-B943-483E-8835-3C7707A19340}" type="slidenum">
              <a:rPr lang="en-US"/>
              <a:pPr>
                <a:defRPr/>
              </a:pPr>
              <a:t>56</a:t>
            </a:fld>
            <a:endParaRPr lang="th-TH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 dirty="0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endParaRPr lang="tr-TR">
              <a:latin typeface="Arial" pitchFamily="34" charset="0"/>
              <a:ea typeface="Cordia New"/>
              <a:cs typeface="Cordia New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BEEFE3-C506-406E-8C70-7C0F3C32721E}" type="slidenum">
              <a:rPr lang="en-US"/>
              <a:pPr>
                <a:defRPr/>
              </a:pPr>
              <a:t>57</a:t>
            </a:fld>
            <a:endParaRPr lang="th-TH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endParaRPr lang="tr-TR">
              <a:latin typeface="Arial" pitchFamily="34" charset="0"/>
              <a:ea typeface="Cordia New"/>
              <a:cs typeface="Cordia New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8A6BBF-0C7C-4A4F-91DE-3E8B5D4D23B2}" type="slidenum">
              <a:rPr lang="en-US"/>
              <a:pPr>
                <a:defRPr/>
              </a:pPr>
              <a:t>97</a:t>
            </a:fld>
            <a:endParaRPr lang="th-TH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2A3747-9C03-4945-8DF6-F2CCA4E9C15A}" type="slidenum">
              <a:rPr lang="en-US"/>
              <a:pPr>
                <a:defRPr/>
              </a:pPr>
              <a:t>98</a:t>
            </a:fld>
            <a:endParaRPr lang="th-TH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endParaRPr lang="tr-TR">
              <a:latin typeface="Arial" pitchFamily="34" charset="0"/>
              <a:ea typeface="Cordia New"/>
              <a:cs typeface="Cordia New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endParaRPr lang="tr-TR">
              <a:latin typeface="Arial" pitchFamily="34" charset="0"/>
              <a:ea typeface="Cordia New"/>
              <a:cs typeface="Cordia New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A9ABDF-C8A4-4A18-A7BD-C25A2FF027E3}" type="slidenum">
              <a:rPr lang="en-US"/>
              <a:pPr>
                <a:defRPr/>
              </a:pPr>
              <a:t>101</a:t>
            </a:fld>
            <a:endParaRPr lang="th-TH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33AAC7-83B1-40B6-BD46-FE7579B0113D}" type="slidenum">
              <a:rPr lang="en-US"/>
              <a:pPr>
                <a:defRPr/>
              </a:pPr>
              <a:t>102</a:t>
            </a:fld>
            <a:endParaRPr lang="th-TH"/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9F7A52-0892-4A91-8E40-2A6F5D2879EE}" type="slidenum">
              <a:rPr lang="en-US"/>
              <a:pPr>
                <a:defRPr/>
              </a:pPr>
              <a:t>103</a:t>
            </a:fld>
            <a:endParaRPr lang="th-TH"/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7DB758-3C28-41A5-85C0-54621EE411D0}" type="slidenum">
              <a:rPr lang="en-US"/>
              <a:pPr>
                <a:defRPr/>
              </a:pPr>
              <a:t>104</a:t>
            </a:fld>
            <a:endParaRPr lang="th-TH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AB639A-003F-4463-814D-D1CF4A01DABA}" type="slidenum">
              <a:rPr lang="en-US"/>
              <a:pPr>
                <a:defRPr/>
              </a:pPr>
              <a:t>25</a:t>
            </a:fld>
            <a:endParaRPr lang="th-TH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>
              <a:ea typeface="Cordia New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D58D73-5EBE-47F4-8CD8-AD7EF274264F}" type="slidenum">
              <a:rPr lang="en-US"/>
              <a:pPr>
                <a:defRPr/>
              </a:pPr>
              <a:t>40</a:t>
            </a:fld>
            <a:endParaRPr lang="th-TH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E1C5B8-39BD-4F42-816B-3DC85F1B6CB9}" type="slidenum">
              <a:rPr lang="en-US"/>
              <a:pPr>
                <a:defRPr/>
              </a:pPr>
              <a:t>41</a:t>
            </a:fld>
            <a:endParaRPr lang="th-TH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C6E2F6-4F15-4B6B-9745-469739108205}" type="slidenum">
              <a:rPr lang="en-US"/>
              <a:pPr>
                <a:defRPr/>
              </a:pPr>
              <a:t>42</a:t>
            </a:fld>
            <a:endParaRPr lang="th-TH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6C7FF5-87CA-47F3-BD61-40CF2A531DA5}" type="slidenum">
              <a:rPr lang="en-US"/>
              <a:pPr>
                <a:defRPr/>
              </a:pPr>
              <a:t>43</a:t>
            </a:fld>
            <a:endParaRPr lang="th-TH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BF0466-96E4-4BB3-B379-CE9C24300D34}" type="slidenum">
              <a:rPr lang="en-US"/>
              <a:pPr>
                <a:defRPr/>
              </a:pPr>
              <a:t>44</a:t>
            </a:fld>
            <a:endParaRPr lang="th-TH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B270BC-0CC8-43F7-8606-3BD45A89EC3A}" type="slidenum">
              <a:rPr lang="en-US"/>
              <a:pPr>
                <a:defRPr/>
              </a:pPr>
              <a:t>45</a:t>
            </a:fld>
            <a:endParaRPr lang="th-TH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th-TH">
              <a:latin typeface="Arial" pitchFamily="34" charset="0"/>
              <a:ea typeface="Cordia New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791200" y="6583363"/>
            <a:ext cx="18415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1200">
                <a:latin typeface="Courier" charset="0"/>
                <a:cs typeface="+mn-cs"/>
              </a:rPr>
              <a:t>ISBN 0-321-33025-0</a:t>
            </a:r>
          </a:p>
        </p:txBody>
      </p:sp>
      <p:pic>
        <p:nvPicPr>
          <p:cNvPr id="5" name="Picture 5" descr="cov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04800"/>
            <a:ext cx="477202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DFF04-E65D-4A11-9963-401DEC7F547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59677-6CEE-4C38-80DE-80AD868AA7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Başlık, Küçük Resim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Küçük Resim Yer Tutucusu"/>
          <p:cNvSpPr>
            <a:spLocks noGrp="1"/>
          </p:cNvSpPr>
          <p:nvPr>
            <p:ph type="clipArt" sz="half" idx="1"/>
          </p:nvPr>
        </p:nvSpPr>
        <p:spPr>
          <a:xfrm>
            <a:off x="228600" y="1295400"/>
            <a:ext cx="4267200" cy="5105400"/>
          </a:xfrm>
        </p:spPr>
        <p:txBody>
          <a:bodyPr/>
          <a:lstStyle/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648200" y="1295400"/>
            <a:ext cx="4267200" cy="51054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5532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2301373</a:t>
            </a: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49B7D-28D5-4CF1-92AB-B59C08C602FB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5613" y="273050"/>
            <a:ext cx="7469187" cy="488950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Tablo Yer Tutucusu"/>
          <p:cNvSpPr>
            <a:spLocks noGrp="1"/>
          </p:cNvSpPr>
          <p:nvPr>
            <p:ph type="tbl" idx="1"/>
          </p:nvPr>
        </p:nvSpPr>
        <p:spPr>
          <a:xfrm>
            <a:off x="457200" y="990600"/>
            <a:ext cx="8382000" cy="5257800"/>
          </a:xfrm>
        </p:spPr>
        <p:txBody>
          <a:bodyPr/>
          <a:lstStyle/>
          <a:p>
            <a:pPr lvl="0"/>
            <a:endParaRPr lang="tr-TR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725488" y="6461125"/>
            <a:ext cx="752475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2301373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DAFEB3-DA45-4C5F-96A3-33EB387B8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Başlık, Metin ve Küçü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228600" y="1295400"/>
            <a:ext cx="4267200" cy="51054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Küçük Resim Yer Tutucusu"/>
          <p:cNvSpPr>
            <a:spLocks noGrp="1"/>
          </p:cNvSpPr>
          <p:nvPr>
            <p:ph type="clipArt" sz="half" idx="2"/>
          </p:nvPr>
        </p:nvSpPr>
        <p:spPr>
          <a:xfrm>
            <a:off x="4648200" y="1295400"/>
            <a:ext cx="4267200" cy="5105400"/>
          </a:xfrm>
        </p:spPr>
        <p:txBody>
          <a:bodyPr/>
          <a:lstStyle/>
          <a:p>
            <a:pPr lvl="0"/>
            <a:endParaRPr lang="tr-TR" noProof="0"/>
          </a:p>
        </p:txBody>
      </p:sp>
      <p:sp>
        <p:nvSpPr>
          <p:cNvPr id="5" name="Veri Yer Tutucusu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5532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2301373</a:t>
            </a:r>
            <a:endParaRPr lang="th-T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E44435-33E7-4CAC-8728-B51292B57D8A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228600" y="1295400"/>
            <a:ext cx="4267200" cy="51054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267200" cy="51054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 noChangeArrowheads="1"/>
          </p:cNvSpPr>
          <p:nvPr>
            <p:ph type="dt" sz="half" idx="10"/>
          </p:nvPr>
        </p:nvSpPr>
        <p:spPr>
          <a:xfrm>
            <a:off x="228600" y="6553200"/>
            <a:ext cx="213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h-TH"/>
              <a:t>2301373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 Parsing</a:t>
            </a:r>
            <a:endParaRPr lang="th-TH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53537-6888-4208-A3A9-444031B1EE1B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69637-22BE-4205-B021-04A41F16D64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F4FB6F-A45B-446C-ADBD-DCF895619C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29F40-0894-4514-9F1E-7DB54B4B08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EA5A4-A281-4D1E-957C-900B3BCB52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712D2-24A6-45C6-9ABA-2BEC059925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35141-C9BA-4419-9511-39F87D9176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3092C-CEAF-49A0-BDFD-2EB8CAA2AD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441B8-2007-49B9-95C6-E0729A29E2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CE82310F-FDEC-4666-B9A4-44B9F4D78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2230" name="Line 6"/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r-TR">
              <a:cs typeface="+mn-cs"/>
            </a:endParaRPr>
          </a:p>
        </p:txBody>
      </p:sp>
      <p:sp>
        <p:nvSpPr>
          <p:cNvPr id="52231" name="Line 7"/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r-TR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9900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Başlık 1"/>
          <p:cNvSpPr>
            <a:spLocks noGrp="1"/>
          </p:cNvSpPr>
          <p:nvPr/>
        </p:nvSpPr>
        <p:spPr bwMode="auto">
          <a:xfrm>
            <a:off x="304800" y="76200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tr-TR" sz="3600">
                <a:solidFill>
                  <a:srgbClr val="009900"/>
                </a:solidFill>
                <a:latin typeface="Lucida Sans Unicode" pitchFamily="34" charset="0"/>
              </a:rPr>
              <a:t>Bölüm</a:t>
            </a:r>
            <a:r>
              <a:rPr lang="en-US" sz="3600">
                <a:solidFill>
                  <a:srgbClr val="009900"/>
                </a:solidFill>
                <a:latin typeface="Lucida Sans Unicode" pitchFamily="34" charset="0"/>
              </a:rPr>
              <a:t> </a:t>
            </a:r>
            <a:r>
              <a:rPr lang="tr-TR" sz="3600">
                <a:solidFill>
                  <a:srgbClr val="009900"/>
                </a:solidFill>
                <a:latin typeface="Lucida Sans Unicode" pitchFamily="34" charset="0"/>
              </a:rPr>
              <a:t>4: </a:t>
            </a:r>
            <a:r>
              <a:rPr lang="en-US" sz="3600">
                <a:solidFill>
                  <a:srgbClr val="009900"/>
                </a:solidFill>
                <a:latin typeface="Lucida Sans Unicode" pitchFamily="34" charset="0"/>
              </a:rPr>
              <a:t>S</a:t>
            </a:r>
            <a:r>
              <a:rPr lang="tr-TR" sz="3600">
                <a:solidFill>
                  <a:srgbClr val="009900"/>
                </a:solidFill>
                <a:latin typeface="Lucida Sans Unicode" pitchFamily="34" charset="0"/>
              </a:rPr>
              <a:t>özcüksel (</a:t>
            </a:r>
            <a:r>
              <a:rPr lang="en-US" sz="3600">
                <a:solidFill>
                  <a:srgbClr val="009900"/>
                </a:solidFill>
                <a:latin typeface="Lucida Sans Unicode" pitchFamily="34" charset="0"/>
              </a:rPr>
              <a:t>Lexical</a:t>
            </a:r>
            <a:r>
              <a:rPr lang="tr-TR" sz="3600">
                <a:solidFill>
                  <a:srgbClr val="009900"/>
                </a:solidFill>
                <a:latin typeface="Lucida Sans Unicode" pitchFamily="34" charset="0"/>
              </a:rPr>
              <a:t>) ve Sentaks Analiz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2E09A2-48CE-48E4-9EF8-F7DD5C82F07F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" y="1793875"/>
            <a:ext cx="2984500" cy="3692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5605" name="Picture 9" descr="Adsız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98800" y="1793875"/>
            <a:ext cx="2873375" cy="369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6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0600" y="1774825"/>
            <a:ext cx="3035300" cy="368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4.2 </a:t>
            </a:r>
            <a:r>
              <a:rPr lang="tr-TR" sz="3200"/>
              <a:t>Sözcüksel (</a:t>
            </a:r>
            <a:r>
              <a:rPr lang="en-US" sz="3200"/>
              <a:t>Lexical</a:t>
            </a:r>
            <a:r>
              <a:rPr lang="tr-TR" sz="3200"/>
              <a:t>)</a:t>
            </a:r>
            <a:r>
              <a:rPr lang="en-US" sz="3200"/>
              <a:t> Anali</a:t>
            </a:r>
            <a:r>
              <a:rPr lang="tr-TR" sz="3200"/>
              <a:t>z</a:t>
            </a:r>
            <a:r>
              <a:rPr lang="en-US" sz="3200"/>
              <a:t> (Devamı)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/>
              <a:t>Çoğu kez</a:t>
            </a:r>
            <a:r>
              <a:rPr lang="en-US"/>
              <a:t>, </a:t>
            </a:r>
            <a:r>
              <a:rPr lang="tr-TR"/>
              <a:t>durum diyagramı basitleştirmek için geçişler birleştirilebilir</a:t>
            </a:r>
            <a:endParaRPr lang="en-US"/>
          </a:p>
          <a:p>
            <a:pPr lvl="1" eaLnBrk="1" hangingPunct="1"/>
            <a:r>
              <a:rPr lang="tr-TR"/>
              <a:t>Bir tanıtıcıyı (</a:t>
            </a:r>
            <a:r>
              <a:rPr lang="en-US"/>
              <a:t>identifier</a:t>
            </a:r>
            <a:r>
              <a:rPr lang="tr-TR"/>
              <a:t>) tanırken</a:t>
            </a:r>
            <a:r>
              <a:rPr lang="en-US"/>
              <a:t>, </a:t>
            </a:r>
            <a:r>
              <a:rPr lang="tr-TR"/>
              <a:t>bütün büyük (</a:t>
            </a:r>
            <a:r>
              <a:rPr lang="en-US"/>
              <a:t>uppercase</a:t>
            </a:r>
            <a:r>
              <a:rPr lang="tr-TR"/>
              <a:t>) ve küçük (</a:t>
            </a:r>
            <a:r>
              <a:rPr lang="en-US"/>
              <a:t>lowercase</a:t>
            </a:r>
            <a:r>
              <a:rPr lang="tr-TR"/>
              <a:t>) harfler eşittir</a:t>
            </a:r>
            <a:endParaRPr lang="en-US"/>
          </a:p>
          <a:p>
            <a:pPr lvl="2" eaLnBrk="1" hangingPunct="1"/>
            <a:r>
              <a:rPr lang="tr-TR"/>
              <a:t>Bütün harfleri içeren bir karakter sınıfı (character class) kullanılır</a:t>
            </a:r>
            <a:endParaRPr lang="en-US"/>
          </a:p>
          <a:p>
            <a:pPr lvl="1" eaLnBrk="1" hangingPunct="1"/>
            <a:r>
              <a:rPr lang="tr-TR"/>
              <a:t>Bir sabit tamsayıyı (</a:t>
            </a:r>
            <a:r>
              <a:rPr lang="en-US"/>
              <a:t>integer literal</a:t>
            </a:r>
            <a:r>
              <a:rPr lang="tr-TR"/>
              <a:t>) tanırken</a:t>
            </a:r>
            <a:r>
              <a:rPr lang="en-US"/>
              <a:t>, </a:t>
            </a:r>
            <a:r>
              <a:rPr lang="tr-TR"/>
              <a:t>bütün rakamlar (digits) eşittir</a:t>
            </a:r>
            <a:r>
              <a:rPr lang="en-US"/>
              <a:t> – </a:t>
            </a:r>
            <a:r>
              <a:rPr lang="tr-TR"/>
              <a:t>bir rakam sınıfı (</a:t>
            </a:r>
            <a:r>
              <a:rPr lang="en-US"/>
              <a:t>digit class</a:t>
            </a:r>
            <a:r>
              <a:rPr lang="tr-TR"/>
              <a:t>) kullanılır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7EAA2B-A1F5-4F60-9EA5-E4C67A3228B9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4724400" y="1371600"/>
            <a:ext cx="1295400" cy="434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1676400" y="1371600"/>
            <a:ext cx="3048000" cy="434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tr-TR"/>
              <a:t>Örnek için Ayrıştırma Tablosu</a:t>
            </a:r>
            <a:endParaRPr lang="en-US"/>
          </a:p>
        </p:txBody>
      </p:sp>
      <p:grpSp>
        <p:nvGrpSpPr>
          <p:cNvPr id="144389" name="Group 5"/>
          <p:cNvGrpSpPr>
            <a:grpSpLocks noRot="1"/>
          </p:cNvGrpSpPr>
          <p:nvPr/>
        </p:nvGrpSpPr>
        <p:grpSpPr bwMode="auto">
          <a:xfrm>
            <a:off x="685800" y="1371600"/>
            <a:ext cx="5334000" cy="4311650"/>
            <a:chOff x="432" y="864"/>
            <a:chExt cx="3360" cy="2716"/>
          </a:xfrm>
        </p:grpSpPr>
        <p:sp>
          <p:nvSpPr>
            <p:cNvPr id="144398" name="Rectangle 6"/>
            <p:cNvSpPr>
              <a:spLocks noChangeArrowheads="1"/>
            </p:cNvSpPr>
            <p:nvPr/>
          </p:nvSpPr>
          <p:spPr bwMode="auto">
            <a:xfrm>
              <a:off x="3552" y="3321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399" name="Rectangle 7"/>
            <p:cNvSpPr>
              <a:spLocks noChangeArrowheads="1"/>
            </p:cNvSpPr>
            <p:nvPr/>
          </p:nvSpPr>
          <p:spPr bwMode="auto">
            <a:xfrm>
              <a:off x="3312" y="3321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0" name="Rectangle 8"/>
            <p:cNvSpPr>
              <a:spLocks noChangeArrowheads="1"/>
            </p:cNvSpPr>
            <p:nvPr/>
          </p:nvSpPr>
          <p:spPr bwMode="auto">
            <a:xfrm>
              <a:off x="2976" y="3321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1" name="Rectangle 9"/>
            <p:cNvSpPr>
              <a:spLocks noChangeArrowheads="1"/>
            </p:cNvSpPr>
            <p:nvPr/>
          </p:nvSpPr>
          <p:spPr bwMode="auto">
            <a:xfrm>
              <a:off x="2609" y="3321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2" name="Rectangle 10"/>
            <p:cNvSpPr>
              <a:spLocks noChangeArrowheads="1"/>
            </p:cNvSpPr>
            <p:nvPr/>
          </p:nvSpPr>
          <p:spPr bwMode="auto">
            <a:xfrm>
              <a:off x="2294" y="33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3" name="Rectangle 11"/>
            <p:cNvSpPr>
              <a:spLocks noChangeArrowheads="1"/>
            </p:cNvSpPr>
            <p:nvPr/>
          </p:nvSpPr>
          <p:spPr bwMode="auto">
            <a:xfrm>
              <a:off x="1979" y="33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r2</a:t>
              </a:r>
            </a:p>
          </p:txBody>
        </p:sp>
        <p:sp>
          <p:nvSpPr>
            <p:cNvPr id="144404" name="Rectangle 12"/>
            <p:cNvSpPr>
              <a:spLocks noChangeArrowheads="1"/>
            </p:cNvSpPr>
            <p:nvPr/>
          </p:nvSpPr>
          <p:spPr bwMode="auto">
            <a:xfrm>
              <a:off x="1664" y="33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5" name="Rectangle 13"/>
            <p:cNvSpPr>
              <a:spLocks noChangeArrowheads="1"/>
            </p:cNvSpPr>
            <p:nvPr/>
          </p:nvSpPr>
          <p:spPr bwMode="auto">
            <a:xfrm>
              <a:off x="1349" y="33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r2</a:t>
              </a:r>
            </a:p>
          </p:txBody>
        </p:sp>
        <p:sp>
          <p:nvSpPr>
            <p:cNvPr id="144406" name="Rectangle 14"/>
            <p:cNvSpPr>
              <a:spLocks noChangeArrowheads="1"/>
            </p:cNvSpPr>
            <p:nvPr/>
          </p:nvSpPr>
          <p:spPr bwMode="auto">
            <a:xfrm>
              <a:off x="1034" y="3321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7" name="Rectangle 15"/>
            <p:cNvSpPr>
              <a:spLocks noChangeArrowheads="1"/>
            </p:cNvSpPr>
            <p:nvPr/>
          </p:nvSpPr>
          <p:spPr bwMode="auto">
            <a:xfrm>
              <a:off x="432" y="3321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8</a:t>
              </a:r>
            </a:p>
          </p:txBody>
        </p:sp>
        <p:sp>
          <p:nvSpPr>
            <p:cNvPr id="144408" name="Rectangle 16"/>
            <p:cNvSpPr>
              <a:spLocks noChangeArrowheads="1"/>
            </p:cNvSpPr>
            <p:nvPr/>
          </p:nvSpPr>
          <p:spPr bwMode="auto">
            <a:xfrm>
              <a:off x="3552" y="3062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09" name="Rectangle 17"/>
            <p:cNvSpPr>
              <a:spLocks noChangeArrowheads="1"/>
            </p:cNvSpPr>
            <p:nvPr/>
          </p:nvSpPr>
          <p:spPr bwMode="auto">
            <a:xfrm>
              <a:off x="3312" y="3062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0" name="Rectangle 18"/>
            <p:cNvSpPr>
              <a:spLocks noChangeArrowheads="1"/>
            </p:cNvSpPr>
            <p:nvPr/>
          </p:nvSpPr>
          <p:spPr bwMode="auto">
            <a:xfrm>
              <a:off x="2976" y="3062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1" name="Rectangle 19"/>
            <p:cNvSpPr>
              <a:spLocks noChangeArrowheads="1"/>
            </p:cNvSpPr>
            <p:nvPr/>
          </p:nvSpPr>
          <p:spPr bwMode="auto">
            <a:xfrm>
              <a:off x="2609" y="3062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acc</a:t>
              </a:r>
            </a:p>
          </p:txBody>
        </p:sp>
        <p:sp>
          <p:nvSpPr>
            <p:cNvPr id="144412" name="Rectangle 20"/>
            <p:cNvSpPr>
              <a:spLocks noChangeArrowheads="1"/>
            </p:cNvSpPr>
            <p:nvPr/>
          </p:nvSpPr>
          <p:spPr bwMode="auto">
            <a:xfrm>
              <a:off x="2294" y="3062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3" name="Rectangle 21"/>
            <p:cNvSpPr>
              <a:spLocks noChangeArrowheads="1"/>
            </p:cNvSpPr>
            <p:nvPr/>
          </p:nvSpPr>
          <p:spPr bwMode="auto">
            <a:xfrm>
              <a:off x="1979" y="3062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4" name="Rectangle 22"/>
            <p:cNvSpPr>
              <a:spLocks noChangeArrowheads="1"/>
            </p:cNvSpPr>
            <p:nvPr/>
          </p:nvSpPr>
          <p:spPr bwMode="auto">
            <a:xfrm>
              <a:off x="1664" y="3062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5" name="Rectangle 23"/>
            <p:cNvSpPr>
              <a:spLocks noChangeArrowheads="1"/>
            </p:cNvSpPr>
            <p:nvPr/>
          </p:nvSpPr>
          <p:spPr bwMode="auto">
            <a:xfrm>
              <a:off x="1349" y="3062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6" name="Rectangle 24"/>
            <p:cNvSpPr>
              <a:spLocks noChangeArrowheads="1"/>
            </p:cNvSpPr>
            <p:nvPr/>
          </p:nvSpPr>
          <p:spPr bwMode="auto">
            <a:xfrm>
              <a:off x="1034" y="3062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7" name="Rectangle 25"/>
            <p:cNvSpPr>
              <a:spLocks noChangeArrowheads="1"/>
            </p:cNvSpPr>
            <p:nvPr/>
          </p:nvSpPr>
          <p:spPr bwMode="auto">
            <a:xfrm>
              <a:off x="432" y="3062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7</a:t>
              </a:r>
            </a:p>
          </p:txBody>
        </p:sp>
        <p:sp>
          <p:nvSpPr>
            <p:cNvPr id="144418" name="Rectangle 26"/>
            <p:cNvSpPr>
              <a:spLocks noChangeArrowheads="1"/>
            </p:cNvSpPr>
            <p:nvPr/>
          </p:nvSpPr>
          <p:spPr bwMode="auto">
            <a:xfrm>
              <a:off x="3552" y="2802"/>
              <a:ext cx="240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19" name="Rectangle 27"/>
            <p:cNvSpPr>
              <a:spLocks noChangeArrowheads="1"/>
            </p:cNvSpPr>
            <p:nvPr/>
          </p:nvSpPr>
          <p:spPr bwMode="auto">
            <a:xfrm>
              <a:off x="3312" y="2802"/>
              <a:ext cx="240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0" name="Rectangle 28"/>
            <p:cNvSpPr>
              <a:spLocks noChangeArrowheads="1"/>
            </p:cNvSpPr>
            <p:nvPr/>
          </p:nvSpPr>
          <p:spPr bwMode="auto">
            <a:xfrm>
              <a:off x="2976" y="2802"/>
              <a:ext cx="336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1" name="Rectangle 29"/>
            <p:cNvSpPr>
              <a:spLocks noChangeArrowheads="1"/>
            </p:cNvSpPr>
            <p:nvPr/>
          </p:nvSpPr>
          <p:spPr bwMode="auto">
            <a:xfrm>
              <a:off x="2609" y="2802"/>
              <a:ext cx="367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2" name="Rectangle 30"/>
            <p:cNvSpPr>
              <a:spLocks noChangeArrowheads="1"/>
            </p:cNvSpPr>
            <p:nvPr/>
          </p:nvSpPr>
          <p:spPr bwMode="auto">
            <a:xfrm>
              <a:off x="2294" y="2802"/>
              <a:ext cx="31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r4</a:t>
              </a:r>
            </a:p>
          </p:txBody>
        </p:sp>
        <p:sp>
          <p:nvSpPr>
            <p:cNvPr id="144423" name="Rectangle 31"/>
            <p:cNvSpPr>
              <a:spLocks noChangeArrowheads="1"/>
            </p:cNvSpPr>
            <p:nvPr/>
          </p:nvSpPr>
          <p:spPr bwMode="auto">
            <a:xfrm>
              <a:off x="1979" y="2802"/>
              <a:ext cx="31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4" name="Rectangle 32"/>
            <p:cNvSpPr>
              <a:spLocks noChangeArrowheads="1"/>
            </p:cNvSpPr>
            <p:nvPr/>
          </p:nvSpPr>
          <p:spPr bwMode="auto">
            <a:xfrm>
              <a:off x="1664" y="2802"/>
              <a:ext cx="31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5" name="Rectangle 33"/>
            <p:cNvSpPr>
              <a:spLocks noChangeArrowheads="1"/>
            </p:cNvSpPr>
            <p:nvPr/>
          </p:nvSpPr>
          <p:spPr bwMode="auto">
            <a:xfrm>
              <a:off x="1349" y="2802"/>
              <a:ext cx="31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6" name="Rectangle 34"/>
            <p:cNvSpPr>
              <a:spLocks noChangeArrowheads="1"/>
            </p:cNvSpPr>
            <p:nvPr/>
          </p:nvSpPr>
          <p:spPr bwMode="auto">
            <a:xfrm>
              <a:off x="1034" y="2802"/>
              <a:ext cx="315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7" name="Rectangle 35"/>
            <p:cNvSpPr>
              <a:spLocks noChangeArrowheads="1"/>
            </p:cNvSpPr>
            <p:nvPr/>
          </p:nvSpPr>
          <p:spPr bwMode="auto">
            <a:xfrm>
              <a:off x="432" y="2802"/>
              <a:ext cx="602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6</a:t>
              </a:r>
            </a:p>
          </p:txBody>
        </p:sp>
        <p:sp>
          <p:nvSpPr>
            <p:cNvPr id="144428" name="Rectangle 36"/>
            <p:cNvSpPr>
              <a:spLocks noChangeArrowheads="1"/>
            </p:cNvSpPr>
            <p:nvPr/>
          </p:nvSpPr>
          <p:spPr bwMode="auto">
            <a:xfrm>
              <a:off x="3552" y="2543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29" name="Rectangle 37"/>
            <p:cNvSpPr>
              <a:spLocks noChangeArrowheads="1"/>
            </p:cNvSpPr>
            <p:nvPr/>
          </p:nvSpPr>
          <p:spPr bwMode="auto">
            <a:xfrm>
              <a:off x="3312" y="2543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0" name="Rectangle 38"/>
            <p:cNvSpPr>
              <a:spLocks noChangeArrowheads="1"/>
            </p:cNvSpPr>
            <p:nvPr/>
          </p:nvSpPr>
          <p:spPr bwMode="auto">
            <a:xfrm>
              <a:off x="2976" y="2543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1" name="Rectangle 39"/>
            <p:cNvSpPr>
              <a:spLocks noChangeArrowheads="1"/>
            </p:cNvSpPr>
            <p:nvPr/>
          </p:nvSpPr>
          <p:spPr bwMode="auto">
            <a:xfrm>
              <a:off x="2609" y="2543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2" name="Rectangle 40"/>
            <p:cNvSpPr>
              <a:spLocks noChangeArrowheads="1"/>
            </p:cNvSpPr>
            <p:nvPr/>
          </p:nvSpPr>
          <p:spPr bwMode="auto">
            <a:xfrm>
              <a:off x="2294" y="2543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3" name="Rectangle 41"/>
            <p:cNvSpPr>
              <a:spLocks noChangeArrowheads="1"/>
            </p:cNvSpPr>
            <p:nvPr/>
          </p:nvSpPr>
          <p:spPr bwMode="auto">
            <a:xfrm>
              <a:off x="1979" y="2543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4" name="Rectangle 42"/>
            <p:cNvSpPr>
              <a:spLocks noChangeArrowheads="1"/>
            </p:cNvSpPr>
            <p:nvPr/>
          </p:nvSpPr>
          <p:spPr bwMode="auto">
            <a:xfrm>
              <a:off x="1664" y="2543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s8</a:t>
              </a:r>
            </a:p>
          </p:txBody>
        </p:sp>
        <p:sp>
          <p:nvSpPr>
            <p:cNvPr id="144435" name="Rectangle 43"/>
            <p:cNvSpPr>
              <a:spLocks noChangeArrowheads="1"/>
            </p:cNvSpPr>
            <p:nvPr/>
          </p:nvSpPr>
          <p:spPr bwMode="auto">
            <a:xfrm>
              <a:off x="1349" y="2543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6" name="Rectangle 44"/>
            <p:cNvSpPr>
              <a:spLocks noChangeArrowheads="1"/>
            </p:cNvSpPr>
            <p:nvPr/>
          </p:nvSpPr>
          <p:spPr bwMode="auto">
            <a:xfrm>
              <a:off x="1034" y="2543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7" name="Rectangle 45"/>
            <p:cNvSpPr>
              <a:spLocks noChangeArrowheads="1"/>
            </p:cNvSpPr>
            <p:nvPr/>
          </p:nvSpPr>
          <p:spPr bwMode="auto">
            <a:xfrm>
              <a:off x="432" y="2543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5</a:t>
              </a:r>
            </a:p>
          </p:txBody>
        </p:sp>
        <p:sp>
          <p:nvSpPr>
            <p:cNvPr id="144438" name="Rectangle 46"/>
            <p:cNvSpPr>
              <a:spLocks noChangeArrowheads="1"/>
            </p:cNvSpPr>
            <p:nvPr/>
          </p:nvSpPr>
          <p:spPr bwMode="auto">
            <a:xfrm>
              <a:off x="3552" y="2284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39" name="Rectangle 47"/>
            <p:cNvSpPr>
              <a:spLocks noChangeArrowheads="1"/>
            </p:cNvSpPr>
            <p:nvPr/>
          </p:nvSpPr>
          <p:spPr bwMode="auto">
            <a:xfrm>
              <a:off x="3312" y="2284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0" name="Rectangle 48"/>
            <p:cNvSpPr>
              <a:spLocks noChangeArrowheads="1"/>
            </p:cNvSpPr>
            <p:nvPr/>
          </p:nvSpPr>
          <p:spPr bwMode="auto">
            <a:xfrm>
              <a:off x="2976" y="2284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1" name="Rectangle 49"/>
            <p:cNvSpPr>
              <a:spLocks noChangeArrowheads="1"/>
            </p:cNvSpPr>
            <p:nvPr/>
          </p:nvSpPr>
          <p:spPr bwMode="auto">
            <a:xfrm>
              <a:off x="2609" y="2284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2" name="Rectangle 50"/>
            <p:cNvSpPr>
              <a:spLocks noChangeArrowheads="1"/>
            </p:cNvSpPr>
            <p:nvPr/>
          </p:nvSpPr>
          <p:spPr bwMode="auto">
            <a:xfrm>
              <a:off x="2294" y="2284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s7</a:t>
              </a:r>
            </a:p>
          </p:txBody>
        </p:sp>
        <p:sp>
          <p:nvSpPr>
            <p:cNvPr id="144443" name="Rectangle 51"/>
            <p:cNvSpPr>
              <a:spLocks noChangeArrowheads="1"/>
            </p:cNvSpPr>
            <p:nvPr/>
          </p:nvSpPr>
          <p:spPr bwMode="auto">
            <a:xfrm>
              <a:off x="1979" y="2284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4" name="Rectangle 52"/>
            <p:cNvSpPr>
              <a:spLocks noChangeArrowheads="1"/>
            </p:cNvSpPr>
            <p:nvPr/>
          </p:nvSpPr>
          <p:spPr bwMode="auto">
            <a:xfrm>
              <a:off x="1664" y="2284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5" name="Rectangle 53"/>
            <p:cNvSpPr>
              <a:spLocks noChangeArrowheads="1"/>
            </p:cNvSpPr>
            <p:nvPr/>
          </p:nvSpPr>
          <p:spPr bwMode="auto">
            <a:xfrm>
              <a:off x="1349" y="2284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6" name="Rectangle 54"/>
            <p:cNvSpPr>
              <a:spLocks noChangeArrowheads="1"/>
            </p:cNvSpPr>
            <p:nvPr/>
          </p:nvSpPr>
          <p:spPr bwMode="auto">
            <a:xfrm>
              <a:off x="1034" y="2284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7" name="Rectangle 55"/>
            <p:cNvSpPr>
              <a:spLocks noChangeArrowheads="1"/>
            </p:cNvSpPr>
            <p:nvPr/>
          </p:nvSpPr>
          <p:spPr bwMode="auto">
            <a:xfrm>
              <a:off x="432" y="2284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4</a:t>
              </a:r>
            </a:p>
          </p:txBody>
        </p:sp>
        <p:sp>
          <p:nvSpPr>
            <p:cNvPr id="144448" name="Rectangle 56"/>
            <p:cNvSpPr>
              <a:spLocks noChangeArrowheads="1"/>
            </p:cNvSpPr>
            <p:nvPr/>
          </p:nvSpPr>
          <p:spPr bwMode="auto">
            <a:xfrm>
              <a:off x="3552" y="2025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49" name="Rectangle 57"/>
            <p:cNvSpPr>
              <a:spLocks noChangeArrowheads="1"/>
            </p:cNvSpPr>
            <p:nvPr/>
          </p:nvSpPr>
          <p:spPr bwMode="auto">
            <a:xfrm>
              <a:off x="3312" y="2025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0" name="Rectangle 58"/>
            <p:cNvSpPr>
              <a:spLocks noChangeArrowheads="1"/>
            </p:cNvSpPr>
            <p:nvPr/>
          </p:nvSpPr>
          <p:spPr bwMode="auto">
            <a:xfrm>
              <a:off x="2976" y="2025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1" name="Rectangle 59"/>
            <p:cNvSpPr>
              <a:spLocks noChangeArrowheads="1"/>
            </p:cNvSpPr>
            <p:nvPr/>
          </p:nvSpPr>
          <p:spPr bwMode="auto">
            <a:xfrm>
              <a:off x="2609" y="2025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2" name="Rectangle 60"/>
            <p:cNvSpPr>
              <a:spLocks noChangeArrowheads="1"/>
            </p:cNvSpPr>
            <p:nvPr/>
          </p:nvSpPr>
          <p:spPr bwMode="auto">
            <a:xfrm>
              <a:off x="2294" y="2025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3" name="Rectangle 61"/>
            <p:cNvSpPr>
              <a:spLocks noChangeArrowheads="1"/>
            </p:cNvSpPr>
            <p:nvPr/>
          </p:nvSpPr>
          <p:spPr bwMode="auto">
            <a:xfrm>
              <a:off x="1979" y="2025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r3</a:t>
              </a:r>
            </a:p>
          </p:txBody>
        </p:sp>
        <p:sp>
          <p:nvSpPr>
            <p:cNvPr id="144454" name="Rectangle 62"/>
            <p:cNvSpPr>
              <a:spLocks noChangeArrowheads="1"/>
            </p:cNvSpPr>
            <p:nvPr/>
          </p:nvSpPr>
          <p:spPr bwMode="auto">
            <a:xfrm>
              <a:off x="1664" y="2025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5" name="Rectangle 63"/>
            <p:cNvSpPr>
              <a:spLocks noChangeArrowheads="1"/>
            </p:cNvSpPr>
            <p:nvPr/>
          </p:nvSpPr>
          <p:spPr bwMode="auto">
            <a:xfrm>
              <a:off x="1349" y="2025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r3</a:t>
              </a:r>
            </a:p>
          </p:txBody>
        </p:sp>
        <p:sp>
          <p:nvSpPr>
            <p:cNvPr id="144456" name="Rectangle 64"/>
            <p:cNvSpPr>
              <a:spLocks noChangeArrowheads="1"/>
            </p:cNvSpPr>
            <p:nvPr/>
          </p:nvSpPr>
          <p:spPr bwMode="auto">
            <a:xfrm>
              <a:off x="1034" y="2025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57" name="Rectangle 65"/>
            <p:cNvSpPr>
              <a:spLocks noChangeArrowheads="1"/>
            </p:cNvSpPr>
            <p:nvPr/>
          </p:nvSpPr>
          <p:spPr bwMode="auto">
            <a:xfrm>
              <a:off x="432" y="2025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3</a:t>
              </a:r>
            </a:p>
          </p:txBody>
        </p:sp>
        <p:sp>
          <p:nvSpPr>
            <p:cNvPr id="144458" name="Rectangle 66"/>
            <p:cNvSpPr>
              <a:spLocks noChangeArrowheads="1"/>
            </p:cNvSpPr>
            <p:nvPr/>
          </p:nvSpPr>
          <p:spPr bwMode="auto">
            <a:xfrm>
              <a:off x="3552" y="1766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4</a:t>
              </a:r>
            </a:p>
          </p:txBody>
        </p:sp>
        <p:sp>
          <p:nvSpPr>
            <p:cNvPr id="144459" name="Rectangle 67"/>
            <p:cNvSpPr>
              <a:spLocks noChangeArrowheads="1"/>
            </p:cNvSpPr>
            <p:nvPr/>
          </p:nvSpPr>
          <p:spPr bwMode="auto">
            <a:xfrm>
              <a:off x="3312" y="1766"/>
              <a:ext cx="240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0" name="Rectangle 68"/>
            <p:cNvSpPr>
              <a:spLocks noChangeArrowheads="1"/>
            </p:cNvSpPr>
            <p:nvPr/>
          </p:nvSpPr>
          <p:spPr bwMode="auto">
            <a:xfrm>
              <a:off x="2976" y="1766"/>
              <a:ext cx="336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1" name="Rectangle 69"/>
            <p:cNvSpPr>
              <a:spLocks noChangeArrowheads="1"/>
            </p:cNvSpPr>
            <p:nvPr/>
          </p:nvSpPr>
          <p:spPr bwMode="auto">
            <a:xfrm>
              <a:off x="2609" y="1766"/>
              <a:ext cx="367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2" name="Rectangle 70"/>
            <p:cNvSpPr>
              <a:spLocks noChangeArrowheads="1"/>
            </p:cNvSpPr>
            <p:nvPr/>
          </p:nvSpPr>
          <p:spPr bwMode="auto">
            <a:xfrm>
              <a:off x="2294" y="1766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3" name="Rectangle 71"/>
            <p:cNvSpPr>
              <a:spLocks noChangeArrowheads="1"/>
            </p:cNvSpPr>
            <p:nvPr/>
          </p:nvSpPr>
          <p:spPr bwMode="auto">
            <a:xfrm>
              <a:off x="1979" y="1766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s6</a:t>
              </a:r>
            </a:p>
          </p:txBody>
        </p:sp>
        <p:sp>
          <p:nvSpPr>
            <p:cNvPr id="144464" name="Rectangle 72"/>
            <p:cNvSpPr>
              <a:spLocks noChangeArrowheads="1"/>
            </p:cNvSpPr>
            <p:nvPr/>
          </p:nvSpPr>
          <p:spPr bwMode="auto">
            <a:xfrm>
              <a:off x="1664" y="1766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5" name="Rectangle 73"/>
            <p:cNvSpPr>
              <a:spLocks noChangeArrowheads="1"/>
            </p:cNvSpPr>
            <p:nvPr/>
          </p:nvSpPr>
          <p:spPr bwMode="auto">
            <a:xfrm>
              <a:off x="1349" y="1766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s5</a:t>
              </a:r>
            </a:p>
          </p:txBody>
        </p:sp>
        <p:sp>
          <p:nvSpPr>
            <p:cNvPr id="144466" name="Rectangle 74"/>
            <p:cNvSpPr>
              <a:spLocks noChangeArrowheads="1"/>
            </p:cNvSpPr>
            <p:nvPr/>
          </p:nvSpPr>
          <p:spPr bwMode="auto">
            <a:xfrm>
              <a:off x="1034" y="1766"/>
              <a:ext cx="315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7" name="Rectangle 75"/>
            <p:cNvSpPr>
              <a:spLocks noChangeArrowheads="1"/>
            </p:cNvSpPr>
            <p:nvPr/>
          </p:nvSpPr>
          <p:spPr bwMode="auto">
            <a:xfrm>
              <a:off x="432" y="1766"/>
              <a:ext cx="60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2</a:t>
              </a:r>
            </a:p>
          </p:txBody>
        </p:sp>
        <p:sp>
          <p:nvSpPr>
            <p:cNvPr id="144468" name="Rectangle 76"/>
            <p:cNvSpPr>
              <a:spLocks noChangeArrowheads="1"/>
            </p:cNvSpPr>
            <p:nvPr/>
          </p:nvSpPr>
          <p:spPr bwMode="auto">
            <a:xfrm>
              <a:off x="3552" y="1517"/>
              <a:ext cx="2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69" name="Rectangle 77"/>
            <p:cNvSpPr>
              <a:spLocks noChangeArrowheads="1"/>
            </p:cNvSpPr>
            <p:nvPr/>
          </p:nvSpPr>
          <p:spPr bwMode="auto">
            <a:xfrm>
              <a:off x="3312" y="1517"/>
              <a:ext cx="240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2</a:t>
              </a:r>
            </a:p>
          </p:txBody>
        </p:sp>
        <p:sp>
          <p:nvSpPr>
            <p:cNvPr id="144470" name="Rectangle 78"/>
            <p:cNvSpPr>
              <a:spLocks noChangeArrowheads="1"/>
            </p:cNvSpPr>
            <p:nvPr/>
          </p:nvSpPr>
          <p:spPr bwMode="auto">
            <a:xfrm>
              <a:off x="2976" y="1517"/>
              <a:ext cx="336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1" name="Rectangle 79"/>
            <p:cNvSpPr>
              <a:spLocks noChangeArrowheads="1"/>
            </p:cNvSpPr>
            <p:nvPr/>
          </p:nvSpPr>
          <p:spPr bwMode="auto">
            <a:xfrm>
              <a:off x="2609" y="1517"/>
              <a:ext cx="367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2" name="Rectangle 80"/>
            <p:cNvSpPr>
              <a:spLocks noChangeArrowheads="1"/>
            </p:cNvSpPr>
            <p:nvPr/>
          </p:nvSpPr>
          <p:spPr bwMode="auto">
            <a:xfrm>
              <a:off x="2294" y="1517"/>
              <a:ext cx="31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3" name="Rectangle 81"/>
            <p:cNvSpPr>
              <a:spLocks noChangeArrowheads="1"/>
            </p:cNvSpPr>
            <p:nvPr/>
          </p:nvSpPr>
          <p:spPr bwMode="auto">
            <a:xfrm>
              <a:off x="1979" y="1517"/>
              <a:ext cx="31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4" name="Rectangle 82"/>
            <p:cNvSpPr>
              <a:spLocks noChangeArrowheads="1"/>
            </p:cNvSpPr>
            <p:nvPr/>
          </p:nvSpPr>
          <p:spPr bwMode="auto">
            <a:xfrm>
              <a:off x="1664" y="1517"/>
              <a:ext cx="31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5" name="Rectangle 83"/>
            <p:cNvSpPr>
              <a:spLocks noChangeArrowheads="1"/>
            </p:cNvSpPr>
            <p:nvPr/>
          </p:nvSpPr>
          <p:spPr bwMode="auto">
            <a:xfrm>
              <a:off x="1349" y="1517"/>
              <a:ext cx="31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s3</a:t>
              </a:r>
            </a:p>
          </p:txBody>
        </p:sp>
        <p:sp>
          <p:nvSpPr>
            <p:cNvPr id="144476" name="Rectangle 84"/>
            <p:cNvSpPr>
              <a:spLocks noChangeArrowheads="1"/>
            </p:cNvSpPr>
            <p:nvPr/>
          </p:nvSpPr>
          <p:spPr bwMode="auto">
            <a:xfrm>
              <a:off x="1034" y="1517"/>
              <a:ext cx="315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7" name="Rectangle 85"/>
            <p:cNvSpPr>
              <a:spLocks noChangeArrowheads="1"/>
            </p:cNvSpPr>
            <p:nvPr/>
          </p:nvSpPr>
          <p:spPr bwMode="auto">
            <a:xfrm>
              <a:off x="432" y="1517"/>
              <a:ext cx="602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1</a:t>
              </a:r>
            </a:p>
          </p:txBody>
        </p:sp>
        <p:sp>
          <p:nvSpPr>
            <p:cNvPr id="144478" name="Rectangle 86"/>
            <p:cNvSpPr>
              <a:spLocks noChangeArrowheads="1"/>
            </p:cNvSpPr>
            <p:nvPr/>
          </p:nvSpPr>
          <p:spPr bwMode="auto">
            <a:xfrm>
              <a:off x="3552" y="126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79" name="Rectangle 87"/>
            <p:cNvSpPr>
              <a:spLocks noChangeArrowheads="1"/>
            </p:cNvSpPr>
            <p:nvPr/>
          </p:nvSpPr>
          <p:spPr bwMode="auto">
            <a:xfrm>
              <a:off x="3312" y="1267"/>
              <a:ext cx="2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0" name="Rectangle 88"/>
            <p:cNvSpPr>
              <a:spLocks noChangeArrowheads="1"/>
            </p:cNvSpPr>
            <p:nvPr/>
          </p:nvSpPr>
          <p:spPr bwMode="auto">
            <a:xfrm>
              <a:off x="2976" y="1267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1" name="Rectangle 89"/>
            <p:cNvSpPr>
              <a:spLocks noChangeArrowheads="1"/>
            </p:cNvSpPr>
            <p:nvPr/>
          </p:nvSpPr>
          <p:spPr bwMode="auto">
            <a:xfrm>
              <a:off x="2609" y="1267"/>
              <a:ext cx="36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2" name="Rectangle 90"/>
            <p:cNvSpPr>
              <a:spLocks noChangeArrowheads="1"/>
            </p:cNvSpPr>
            <p:nvPr/>
          </p:nvSpPr>
          <p:spPr bwMode="auto">
            <a:xfrm>
              <a:off x="2294" y="1267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3" name="Rectangle 91"/>
            <p:cNvSpPr>
              <a:spLocks noChangeArrowheads="1"/>
            </p:cNvSpPr>
            <p:nvPr/>
          </p:nvSpPr>
          <p:spPr bwMode="auto">
            <a:xfrm>
              <a:off x="1979" y="1267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4" name="Rectangle 92"/>
            <p:cNvSpPr>
              <a:spLocks noChangeArrowheads="1"/>
            </p:cNvSpPr>
            <p:nvPr/>
          </p:nvSpPr>
          <p:spPr bwMode="auto">
            <a:xfrm>
              <a:off x="1664" y="1267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5" name="Rectangle 93"/>
            <p:cNvSpPr>
              <a:spLocks noChangeArrowheads="1"/>
            </p:cNvSpPr>
            <p:nvPr/>
          </p:nvSpPr>
          <p:spPr bwMode="auto">
            <a:xfrm>
              <a:off x="1349" y="1267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endParaRPr lang="tr-TR" sz="2000"/>
            </a:p>
          </p:txBody>
        </p:sp>
        <p:sp>
          <p:nvSpPr>
            <p:cNvPr id="144486" name="Rectangle 94"/>
            <p:cNvSpPr>
              <a:spLocks noChangeArrowheads="1"/>
            </p:cNvSpPr>
            <p:nvPr/>
          </p:nvSpPr>
          <p:spPr bwMode="auto">
            <a:xfrm>
              <a:off x="1034" y="1267"/>
              <a:ext cx="31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s1</a:t>
              </a:r>
            </a:p>
          </p:txBody>
        </p:sp>
        <p:sp>
          <p:nvSpPr>
            <p:cNvPr id="144487" name="Rectangle 95"/>
            <p:cNvSpPr>
              <a:spLocks noChangeArrowheads="1"/>
            </p:cNvSpPr>
            <p:nvPr/>
          </p:nvSpPr>
          <p:spPr bwMode="auto">
            <a:xfrm>
              <a:off x="432" y="1267"/>
              <a:ext cx="6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000"/>
                <a:t>0</a:t>
              </a:r>
            </a:p>
          </p:txBody>
        </p:sp>
        <p:sp>
          <p:nvSpPr>
            <p:cNvPr id="144488" name="Rectangle 96"/>
            <p:cNvSpPr>
              <a:spLocks noChangeArrowheads="1"/>
            </p:cNvSpPr>
            <p:nvPr/>
          </p:nvSpPr>
          <p:spPr bwMode="auto">
            <a:xfrm>
              <a:off x="3552" y="864"/>
              <a:ext cx="240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B</a:t>
              </a:r>
            </a:p>
          </p:txBody>
        </p:sp>
        <p:sp>
          <p:nvSpPr>
            <p:cNvPr id="144489" name="Rectangle 97"/>
            <p:cNvSpPr>
              <a:spLocks noChangeArrowheads="1"/>
            </p:cNvSpPr>
            <p:nvPr/>
          </p:nvSpPr>
          <p:spPr bwMode="auto">
            <a:xfrm>
              <a:off x="3312" y="864"/>
              <a:ext cx="240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A</a:t>
              </a:r>
            </a:p>
          </p:txBody>
        </p:sp>
        <p:sp>
          <p:nvSpPr>
            <p:cNvPr id="144490" name="Rectangle 98"/>
            <p:cNvSpPr>
              <a:spLocks noChangeArrowheads="1"/>
            </p:cNvSpPr>
            <p:nvPr/>
          </p:nvSpPr>
          <p:spPr bwMode="auto">
            <a:xfrm>
              <a:off x="2976" y="864"/>
              <a:ext cx="336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S</a:t>
              </a:r>
            </a:p>
          </p:txBody>
        </p:sp>
        <p:sp>
          <p:nvSpPr>
            <p:cNvPr id="144491" name="Rectangle 99"/>
            <p:cNvSpPr>
              <a:spLocks noChangeArrowheads="1"/>
            </p:cNvSpPr>
            <p:nvPr/>
          </p:nvSpPr>
          <p:spPr bwMode="auto">
            <a:xfrm>
              <a:off x="2609" y="864"/>
              <a:ext cx="367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$</a:t>
              </a:r>
            </a:p>
          </p:txBody>
        </p:sp>
        <p:sp>
          <p:nvSpPr>
            <p:cNvPr id="144492" name="Rectangle 100"/>
            <p:cNvSpPr>
              <a:spLocks noChangeArrowheads="1"/>
            </p:cNvSpPr>
            <p:nvPr/>
          </p:nvSpPr>
          <p:spPr bwMode="auto">
            <a:xfrm>
              <a:off x="2294" y="864"/>
              <a:ext cx="31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e</a:t>
              </a:r>
            </a:p>
          </p:txBody>
        </p:sp>
        <p:sp>
          <p:nvSpPr>
            <p:cNvPr id="144493" name="Rectangle 101"/>
            <p:cNvSpPr>
              <a:spLocks noChangeArrowheads="1"/>
            </p:cNvSpPr>
            <p:nvPr/>
          </p:nvSpPr>
          <p:spPr bwMode="auto">
            <a:xfrm>
              <a:off x="1979" y="864"/>
              <a:ext cx="31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d</a:t>
              </a:r>
            </a:p>
          </p:txBody>
        </p:sp>
        <p:sp>
          <p:nvSpPr>
            <p:cNvPr id="144494" name="Rectangle 102"/>
            <p:cNvSpPr>
              <a:spLocks noChangeArrowheads="1"/>
            </p:cNvSpPr>
            <p:nvPr/>
          </p:nvSpPr>
          <p:spPr bwMode="auto">
            <a:xfrm>
              <a:off x="1664" y="864"/>
              <a:ext cx="31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c</a:t>
              </a:r>
            </a:p>
          </p:txBody>
        </p:sp>
        <p:sp>
          <p:nvSpPr>
            <p:cNvPr id="144495" name="Rectangle 103"/>
            <p:cNvSpPr>
              <a:spLocks noChangeArrowheads="1"/>
            </p:cNvSpPr>
            <p:nvPr/>
          </p:nvSpPr>
          <p:spPr bwMode="auto">
            <a:xfrm>
              <a:off x="1349" y="864"/>
              <a:ext cx="31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b</a:t>
              </a:r>
            </a:p>
          </p:txBody>
        </p:sp>
        <p:sp>
          <p:nvSpPr>
            <p:cNvPr id="144496" name="Rectangle 104"/>
            <p:cNvSpPr>
              <a:spLocks noChangeArrowheads="1"/>
            </p:cNvSpPr>
            <p:nvPr/>
          </p:nvSpPr>
          <p:spPr bwMode="auto">
            <a:xfrm>
              <a:off x="1034" y="864"/>
              <a:ext cx="315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en-US" sz="2800"/>
                <a:t>a</a:t>
              </a:r>
            </a:p>
          </p:txBody>
        </p:sp>
        <p:sp>
          <p:nvSpPr>
            <p:cNvPr id="144497" name="Rectangle 105"/>
            <p:cNvSpPr>
              <a:spLocks noChangeArrowheads="1"/>
            </p:cNvSpPr>
            <p:nvPr/>
          </p:nvSpPr>
          <p:spPr bwMode="auto">
            <a:xfrm>
              <a:off x="432" y="864"/>
              <a:ext cx="602" cy="4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</a:pPr>
              <a:r>
                <a:rPr lang="tr-TR" sz="1800" b="1" dirty="0"/>
                <a:t>Durum</a:t>
              </a:r>
              <a:endParaRPr lang="en-US" sz="2000" b="1" dirty="0"/>
            </a:p>
          </p:txBody>
        </p:sp>
        <p:sp>
          <p:nvSpPr>
            <p:cNvPr id="144498" name="Line 106"/>
            <p:cNvSpPr>
              <a:spLocks noChangeShapeType="1"/>
            </p:cNvSpPr>
            <p:nvPr/>
          </p:nvSpPr>
          <p:spPr bwMode="auto">
            <a:xfrm>
              <a:off x="432" y="864"/>
              <a:ext cx="33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499" name="Line 107"/>
            <p:cNvSpPr>
              <a:spLocks noChangeShapeType="1"/>
            </p:cNvSpPr>
            <p:nvPr/>
          </p:nvSpPr>
          <p:spPr bwMode="auto">
            <a:xfrm>
              <a:off x="432" y="1267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0" name="Line 108"/>
            <p:cNvSpPr>
              <a:spLocks noChangeShapeType="1"/>
            </p:cNvSpPr>
            <p:nvPr/>
          </p:nvSpPr>
          <p:spPr bwMode="auto">
            <a:xfrm>
              <a:off x="432" y="1517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1" name="Line 109"/>
            <p:cNvSpPr>
              <a:spLocks noChangeShapeType="1"/>
            </p:cNvSpPr>
            <p:nvPr/>
          </p:nvSpPr>
          <p:spPr bwMode="auto">
            <a:xfrm>
              <a:off x="432" y="1766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2" name="Line 110"/>
            <p:cNvSpPr>
              <a:spLocks noChangeShapeType="1"/>
            </p:cNvSpPr>
            <p:nvPr/>
          </p:nvSpPr>
          <p:spPr bwMode="auto">
            <a:xfrm>
              <a:off x="432" y="2025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3" name="Line 111"/>
            <p:cNvSpPr>
              <a:spLocks noChangeShapeType="1"/>
            </p:cNvSpPr>
            <p:nvPr/>
          </p:nvSpPr>
          <p:spPr bwMode="auto">
            <a:xfrm>
              <a:off x="432" y="2284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4" name="Line 112"/>
            <p:cNvSpPr>
              <a:spLocks noChangeShapeType="1"/>
            </p:cNvSpPr>
            <p:nvPr/>
          </p:nvSpPr>
          <p:spPr bwMode="auto">
            <a:xfrm>
              <a:off x="432" y="2543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5" name="Line 113"/>
            <p:cNvSpPr>
              <a:spLocks noChangeShapeType="1"/>
            </p:cNvSpPr>
            <p:nvPr/>
          </p:nvSpPr>
          <p:spPr bwMode="auto">
            <a:xfrm>
              <a:off x="432" y="2802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6" name="Line 114"/>
            <p:cNvSpPr>
              <a:spLocks noChangeShapeType="1"/>
            </p:cNvSpPr>
            <p:nvPr/>
          </p:nvSpPr>
          <p:spPr bwMode="auto">
            <a:xfrm>
              <a:off x="432" y="3062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7" name="Line 115"/>
            <p:cNvSpPr>
              <a:spLocks noChangeShapeType="1"/>
            </p:cNvSpPr>
            <p:nvPr/>
          </p:nvSpPr>
          <p:spPr bwMode="auto">
            <a:xfrm>
              <a:off x="432" y="3321"/>
              <a:ext cx="3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8" name="Line 116"/>
            <p:cNvSpPr>
              <a:spLocks noChangeShapeType="1"/>
            </p:cNvSpPr>
            <p:nvPr/>
          </p:nvSpPr>
          <p:spPr bwMode="auto">
            <a:xfrm>
              <a:off x="432" y="3580"/>
              <a:ext cx="33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09" name="Line 117"/>
            <p:cNvSpPr>
              <a:spLocks noChangeShapeType="1"/>
            </p:cNvSpPr>
            <p:nvPr/>
          </p:nvSpPr>
          <p:spPr bwMode="auto">
            <a:xfrm>
              <a:off x="432" y="864"/>
              <a:ext cx="0" cy="27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0" name="Line 118"/>
            <p:cNvSpPr>
              <a:spLocks noChangeShapeType="1"/>
            </p:cNvSpPr>
            <p:nvPr/>
          </p:nvSpPr>
          <p:spPr bwMode="auto">
            <a:xfrm>
              <a:off x="1034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1" name="Line 119"/>
            <p:cNvSpPr>
              <a:spLocks noChangeShapeType="1"/>
            </p:cNvSpPr>
            <p:nvPr/>
          </p:nvSpPr>
          <p:spPr bwMode="auto">
            <a:xfrm>
              <a:off x="1349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2" name="Line 120"/>
            <p:cNvSpPr>
              <a:spLocks noChangeShapeType="1"/>
            </p:cNvSpPr>
            <p:nvPr/>
          </p:nvSpPr>
          <p:spPr bwMode="auto">
            <a:xfrm>
              <a:off x="1664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3" name="Line 121"/>
            <p:cNvSpPr>
              <a:spLocks noChangeShapeType="1"/>
            </p:cNvSpPr>
            <p:nvPr/>
          </p:nvSpPr>
          <p:spPr bwMode="auto">
            <a:xfrm>
              <a:off x="1979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4" name="Line 122"/>
            <p:cNvSpPr>
              <a:spLocks noChangeShapeType="1"/>
            </p:cNvSpPr>
            <p:nvPr/>
          </p:nvSpPr>
          <p:spPr bwMode="auto">
            <a:xfrm>
              <a:off x="2294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5" name="Line 123"/>
            <p:cNvSpPr>
              <a:spLocks noChangeShapeType="1"/>
            </p:cNvSpPr>
            <p:nvPr/>
          </p:nvSpPr>
          <p:spPr bwMode="auto">
            <a:xfrm>
              <a:off x="2609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6" name="Line 124"/>
            <p:cNvSpPr>
              <a:spLocks noChangeShapeType="1"/>
            </p:cNvSpPr>
            <p:nvPr/>
          </p:nvSpPr>
          <p:spPr bwMode="auto">
            <a:xfrm>
              <a:off x="2976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7" name="Line 125"/>
            <p:cNvSpPr>
              <a:spLocks noChangeShapeType="1"/>
            </p:cNvSpPr>
            <p:nvPr/>
          </p:nvSpPr>
          <p:spPr bwMode="auto">
            <a:xfrm>
              <a:off x="3312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8" name="Line 126"/>
            <p:cNvSpPr>
              <a:spLocks noChangeShapeType="1"/>
            </p:cNvSpPr>
            <p:nvPr/>
          </p:nvSpPr>
          <p:spPr bwMode="auto">
            <a:xfrm>
              <a:off x="3552" y="864"/>
              <a:ext cx="0" cy="2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44519" name="Line 127"/>
            <p:cNvSpPr>
              <a:spLocks noChangeShapeType="1"/>
            </p:cNvSpPr>
            <p:nvPr/>
          </p:nvSpPr>
          <p:spPr bwMode="auto">
            <a:xfrm>
              <a:off x="3792" y="864"/>
              <a:ext cx="0" cy="27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44390" name="Rectangle 128"/>
          <p:cNvSpPr>
            <a:spLocks noChangeArrowheads="1"/>
          </p:cNvSpPr>
          <p:nvPr/>
        </p:nvSpPr>
        <p:spPr bwMode="auto">
          <a:xfrm>
            <a:off x="6172200" y="1600200"/>
            <a:ext cx="2895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1: S </a:t>
            </a:r>
            <a:r>
              <a:rPr lang="en-US" sz="2800" dirty="0">
                <a:sym typeface="Wingdings" pitchFamily="2" charset="2"/>
              </a:rPr>
              <a:t>=&gt; a </a:t>
            </a:r>
            <a:r>
              <a:rPr lang="en-US" sz="2800" dirty="0" err="1">
                <a:sym typeface="Wingdings" pitchFamily="2" charset="2"/>
              </a:rPr>
              <a:t>A</a:t>
            </a:r>
            <a:r>
              <a:rPr lang="en-US" sz="2800" dirty="0">
                <a:sym typeface="Wingdings" pitchFamily="2" charset="2"/>
              </a:rPr>
              <a:t> B 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2: A </a:t>
            </a:r>
            <a:r>
              <a:rPr lang="en-US" sz="2800" dirty="0">
                <a:sym typeface="Wingdings" pitchFamily="2" charset="2"/>
              </a:rPr>
              <a:t>=&gt; A b c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ym typeface="Wingdings" pitchFamily="2" charset="2"/>
              </a:rPr>
              <a:t>3: A =&gt;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sym typeface="Wingdings" pitchFamily="2" charset="2"/>
              </a:rPr>
              <a:t>4: B =&gt; d</a:t>
            </a:r>
          </a:p>
        </p:txBody>
      </p:sp>
      <p:sp>
        <p:nvSpPr>
          <p:cNvPr id="144391" name="Text Box 129"/>
          <p:cNvSpPr txBox="1">
            <a:spLocks noChangeArrowheads="1"/>
          </p:cNvSpPr>
          <p:nvPr/>
        </p:nvSpPr>
        <p:spPr bwMode="auto">
          <a:xfrm>
            <a:off x="6765925" y="4578350"/>
            <a:ext cx="214947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b="1" baseline="-25000" dirty="0">
                <a:solidFill>
                  <a:schemeClr val="hlink"/>
                </a:solidFill>
              </a:rPr>
              <a:t>Action </a:t>
            </a:r>
            <a:r>
              <a:rPr lang="tr-TR" sz="4000" b="1" baseline="-25000" dirty="0">
                <a:solidFill>
                  <a:schemeClr val="hlink"/>
                </a:solidFill>
              </a:rPr>
              <a:t>kısmı</a:t>
            </a:r>
            <a:endParaRPr lang="en-US" sz="4000" b="1" baseline="-25000" dirty="0">
              <a:solidFill>
                <a:schemeClr val="accent1"/>
              </a:solidFill>
            </a:endParaRPr>
          </a:p>
          <a:p>
            <a:r>
              <a:rPr lang="en-US" sz="4000" b="1" baseline="-25000" dirty="0" err="1">
                <a:solidFill>
                  <a:srgbClr val="990000"/>
                </a:solidFill>
              </a:rPr>
              <a:t>Goto</a:t>
            </a:r>
            <a:r>
              <a:rPr lang="en-US" sz="4000" b="1" baseline="-25000" dirty="0">
                <a:solidFill>
                  <a:srgbClr val="990000"/>
                </a:solidFill>
              </a:rPr>
              <a:t> </a:t>
            </a:r>
            <a:r>
              <a:rPr lang="tr-TR" sz="4000" b="1" baseline="-25000" dirty="0">
                <a:solidFill>
                  <a:srgbClr val="990000"/>
                </a:solidFill>
              </a:rPr>
              <a:t>kısmı</a:t>
            </a:r>
            <a:endParaRPr lang="en-US" sz="4000" b="1" baseline="-25000" dirty="0">
              <a:solidFill>
                <a:srgbClr val="990000"/>
              </a:solidFill>
            </a:endParaRPr>
          </a:p>
        </p:txBody>
      </p:sp>
      <p:sp>
        <p:nvSpPr>
          <p:cNvPr id="144392" name="Text Box 130"/>
          <p:cNvSpPr txBox="1">
            <a:spLocks noChangeArrowheads="1"/>
          </p:cNvSpPr>
          <p:nvPr/>
        </p:nvSpPr>
        <p:spPr bwMode="auto">
          <a:xfrm>
            <a:off x="457200" y="6096000"/>
            <a:ext cx="3246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/>
              <a:t>s,</a:t>
            </a:r>
            <a:r>
              <a:rPr lang="en-US" sz="2000"/>
              <a:t> </a:t>
            </a:r>
            <a:r>
              <a:rPr lang="tr-TR" sz="2000"/>
              <a:t>duruma </a:t>
            </a:r>
            <a:r>
              <a:rPr lang="en-US" sz="2000"/>
              <a:t>shift</a:t>
            </a:r>
            <a:r>
              <a:rPr lang="tr-TR" sz="2000"/>
              <a:t> anlamına gelir</a:t>
            </a:r>
            <a:endParaRPr lang="en-US" sz="2000"/>
          </a:p>
        </p:txBody>
      </p:sp>
      <p:sp>
        <p:nvSpPr>
          <p:cNvPr id="144393" name="Line 131"/>
          <p:cNvSpPr>
            <a:spLocks noChangeShapeType="1"/>
          </p:cNvSpPr>
          <p:nvPr/>
        </p:nvSpPr>
        <p:spPr bwMode="auto">
          <a:xfrm flipV="1">
            <a:off x="1600200" y="2438400"/>
            <a:ext cx="228600" cy="36576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44394" name="Line 132"/>
          <p:cNvSpPr>
            <a:spLocks noChangeShapeType="1"/>
          </p:cNvSpPr>
          <p:nvPr/>
        </p:nvSpPr>
        <p:spPr bwMode="auto">
          <a:xfrm flipV="1">
            <a:off x="1676400" y="4419600"/>
            <a:ext cx="990600" cy="1676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44395" name="Text Box 133"/>
          <p:cNvSpPr txBox="1">
            <a:spLocks noChangeArrowheads="1"/>
          </p:cNvSpPr>
          <p:nvPr/>
        </p:nvSpPr>
        <p:spPr bwMode="auto">
          <a:xfrm>
            <a:off x="5699125" y="5978525"/>
            <a:ext cx="24018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r </a:t>
            </a:r>
            <a:r>
              <a:rPr lang="tr-TR" sz="2000" dirty="0"/>
              <a:t>bu numaralı kurala </a:t>
            </a:r>
          </a:p>
          <a:p>
            <a:r>
              <a:rPr lang="tr-TR" sz="2000" dirty="0" err="1"/>
              <a:t>reduce</a:t>
            </a:r>
            <a:r>
              <a:rPr lang="tr-TR" sz="2000" dirty="0"/>
              <a:t> anlamına gelir</a:t>
            </a:r>
            <a:endParaRPr lang="en-US" sz="2000" dirty="0"/>
          </a:p>
        </p:txBody>
      </p:sp>
      <p:sp>
        <p:nvSpPr>
          <p:cNvPr id="144396" name="Line 134"/>
          <p:cNvSpPr>
            <a:spLocks noChangeShapeType="1"/>
          </p:cNvSpPr>
          <p:nvPr/>
        </p:nvSpPr>
        <p:spPr bwMode="auto">
          <a:xfrm flipH="1" flipV="1">
            <a:off x="3505200" y="5562600"/>
            <a:ext cx="2667000" cy="4572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144397" name="Line 135"/>
          <p:cNvSpPr>
            <a:spLocks noChangeShapeType="1"/>
          </p:cNvSpPr>
          <p:nvPr/>
        </p:nvSpPr>
        <p:spPr bwMode="auto">
          <a:xfrm flipH="1" flipV="1">
            <a:off x="3352800" y="3581400"/>
            <a:ext cx="2819400" cy="24384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Terimler</a:t>
            </a:r>
            <a:endParaRPr lang="th-TH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3815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h-TH" sz="2400" dirty="0"/>
              <a:t>Right sentential form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/>
              <a:t>Bir sağdan türetmede cümlesel form</a:t>
            </a:r>
            <a:endParaRPr lang="th-TH" sz="2000" dirty="0"/>
          </a:p>
          <a:p>
            <a:pPr eaLnBrk="1" hangingPunct="1">
              <a:lnSpc>
                <a:spcPct val="90000"/>
              </a:lnSpc>
            </a:pPr>
            <a:r>
              <a:rPr lang="tr-TR" sz="2400" dirty="0"/>
              <a:t>Geçerli </a:t>
            </a:r>
            <a:r>
              <a:rPr lang="th-TH" sz="2400" dirty="0"/>
              <a:t>prefix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/>
              <a:t>Ayrıştırma yığını üstündeki semboller sırası</a:t>
            </a:r>
            <a:endParaRPr lang="th-TH" sz="2000" dirty="0"/>
          </a:p>
          <a:p>
            <a:pPr eaLnBrk="1" hangingPunct="1">
              <a:lnSpc>
                <a:spcPct val="90000"/>
              </a:lnSpc>
            </a:pPr>
            <a:r>
              <a:rPr lang="tr-TR" sz="2400" dirty="0"/>
              <a:t>İşleyici</a:t>
            </a:r>
            <a:endParaRPr lang="th-TH" sz="2400" dirty="0"/>
          </a:p>
          <a:p>
            <a:pPr lvl="1" eaLnBrk="1" hangingPunct="1">
              <a:lnSpc>
                <a:spcPct val="90000"/>
              </a:lnSpc>
            </a:pPr>
            <a:r>
              <a:rPr lang="tr-TR" sz="2000" dirty="0" err="1"/>
              <a:t>Reduction’ın</a:t>
            </a:r>
            <a:r>
              <a:rPr lang="tr-TR" sz="2000" dirty="0"/>
              <a:t> uygulanabildiği + </a:t>
            </a:r>
            <a:r>
              <a:rPr lang="tr-TR" sz="2000" dirty="0" err="1"/>
              <a:t>reduction</a:t>
            </a:r>
            <a:r>
              <a:rPr lang="tr-TR" sz="2000" dirty="0"/>
              <a:t> için kuralın kullanıldığı sağ cümlesel form</a:t>
            </a:r>
            <a:r>
              <a:rPr lang="th-TH" sz="2000" dirty="0"/>
              <a:t> + po</a:t>
            </a:r>
            <a:r>
              <a:rPr lang="tr-TR" sz="2000" dirty="0" err="1"/>
              <a:t>zisyon</a:t>
            </a:r>
            <a:endParaRPr lang="th-TH" sz="2000" dirty="0"/>
          </a:p>
          <a:p>
            <a:pPr eaLnBrk="1" hangingPunct="1">
              <a:lnSpc>
                <a:spcPct val="90000"/>
              </a:lnSpc>
            </a:pPr>
            <a:r>
              <a:rPr lang="th-TH" sz="2400" dirty="0"/>
              <a:t>LR(0) item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/>
              <a:t>Sağ tarafında ayrılmış pozisyonlu kural (üretim )</a:t>
            </a:r>
            <a:endParaRPr lang="th-TH" sz="2000" dirty="0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295400"/>
            <a:ext cx="43053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h-TH" sz="2400" b="1" dirty="0"/>
              <a:t>Right sentential form</a:t>
            </a:r>
          </a:p>
          <a:p>
            <a:pPr lvl="1" eaLnBrk="1" hangingPunct="1">
              <a:lnSpc>
                <a:spcPct val="90000"/>
              </a:lnSpc>
            </a:pPr>
            <a:r>
              <a:rPr lang="th-TH" sz="2000" dirty="0"/>
              <a:t>( S ) S</a:t>
            </a:r>
          </a:p>
          <a:p>
            <a:pPr lvl="1" eaLnBrk="1" hangingPunct="1">
              <a:lnSpc>
                <a:spcPct val="90000"/>
              </a:lnSpc>
            </a:pPr>
            <a:r>
              <a:rPr lang="th-TH" sz="2000" dirty="0"/>
              <a:t>( ( S ) S )</a:t>
            </a:r>
          </a:p>
          <a:p>
            <a:pPr eaLnBrk="1" hangingPunct="1">
              <a:lnSpc>
                <a:spcPct val="90000"/>
              </a:lnSpc>
            </a:pPr>
            <a:r>
              <a:rPr lang="th-TH" sz="2400" b="1" dirty="0"/>
              <a:t>Viable prefix</a:t>
            </a:r>
          </a:p>
          <a:p>
            <a:pPr lvl="1" eaLnBrk="1" hangingPunct="1">
              <a:lnSpc>
                <a:spcPct val="90000"/>
              </a:lnSpc>
            </a:pPr>
            <a:r>
              <a:rPr lang="th-TH" sz="2000" dirty="0"/>
              <a:t>( S ) S, ( S ), ( S, (</a:t>
            </a:r>
          </a:p>
          <a:p>
            <a:pPr lvl="1" eaLnBrk="1" hangingPunct="1">
              <a:lnSpc>
                <a:spcPct val="90000"/>
              </a:lnSpc>
            </a:pPr>
            <a:r>
              <a:rPr lang="th-TH" sz="2000" dirty="0"/>
              <a:t>( ( S ) S, ( ( S ), ( ( S , ( (, ( </a:t>
            </a:r>
          </a:p>
          <a:p>
            <a:pPr eaLnBrk="1" hangingPunct="1">
              <a:lnSpc>
                <a:spcPct val="90000"/>
              </a:lnSpc>
            </a:pPr>
            <a:r>
              <a:rPr lang="th-TH" sz="2400" b="1" dirty="0"/>
              <a:t>Handle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/>
              <a:t>( S ) S. with S </a:t>
            </a:r>
            <a:r>
              <a:rPr lang="th-TH" sz="2000" dirty="0">
                <a:sym typeface="Symbol" pitchFamily="18" charset="2"/>
              </a:rPr>
              <a:t></a:t>
            </a:r>
            <a:r>
              <a:rPr lang="th-TH" sz="2000" dirty="0"/>
              <a:t> </a:t>
            </a:r>
            <a:r>
              <a:rPr lang="th-TH" sz="2000" dirty="0">
                <a:sym typeface="Symbol" pitchFamily="18" charset="2"/>
              </a:rPr>
              <a:t>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/>
              <a:t>( S ) S . with S </a:t>
            </a:r>
            <a:r>
              <a:rPr lang="th-TH" sz="2000" dirty="0">
                <a:sym typeface="Symbol" pitchFamily="18" charset="2"/>
              </a:rPr>
              <a:t></a:t>
            </a:r>
            <a:r>
              <a:rPr lang="th-TH" sz="2000" dirty="0"/>
              <a:t> </a:t>
            </a:r>
            <a:r>
              <a:rPr lang="th-TH" sz="2000" dirty="0">
                <a:sym typeface="Symbol" pitchFamily="18" charset="2"/>
              </a:rPr>
              <a:t></a:t>
            </a:r>
            <a:r>
              <a:rPr lang="th-TH" sz="2000" dirty="0"/>
              <a:t> 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/>
              <a:t>( ( S ) S . ) with S </a:t>
            </a:r>
            <a:r>
              <a:rPr lang="th-TH" sz="2000" dirty="0">
                <a:sym typeface="Symbol" pitchFamily="18" charset="2"/>
              </a:rPr>
              <a:t></a:t>
            </a:r>
            <a:r>
              <a:rPr lang="th-TH" sz="2000" dirty="0"/>
              <a:t> ( S ) S</a:t>
            </a:r>
          </a:p>
          <a:p>
            <a:pPr lvl="1" eaLnBrk="1" hangingPunct="1">
              <a:lnSpc>
                <a:spcPct val="70000"/>
              </a:lnSpc>
            </a:pPr>
            <a:endParaRPr lang="th-TH" sz="2000" dirty="0"/>
          </a:p>
          <a:p>
            <a:pPr eaLnBrk="1" hangingPunct="1">
              <a:lnSpc>
                <a:spcPct val="90000"/>
              </a:lnSpc>
            </a:pPr>
            <a:r>
              <a:rPr lang="th-TH" sz="2400" b="1" dirty="0"/>
              <a:t>LR(0) item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/>
              <a:t>S </a:t>
            </a:r>
            <a:r>
              <a:rPr lang="th-TH" sz="2000" dirty="0">
                <a:sym typeface="Symbol" pitchFamily="18" charset="2"/>
              </a:rPr>
              <a:t></a:t>
            </a:r>
            <a:r>
              <a:rPr lang="th-TH" sz="2000" dirty="0"/>
              <a:t> ( S ) S.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/>
              <a:t>S </a:t>
            </a:r>
            <a:r>
              <a:rPr lang="th-TH" sz="2000" dirty="0">
                <a:sym typeface="Symbol" pitchFamily="18" charset="2"/>
              </a:rPr>
              <a:t></a:t>
            </a:r>
            <a:r>
              <a:rPr lang="th-TH" sz="2000" dirty="0"/>
              <a:t> ( S ) . S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/>
              <a:t>S </a:t>
            </a:r>
            <a:r>
              <a:rPr lang="th-TH" sz="2000" dirty="0">
                <a:sym typeface="Symbol" pitchFamily="18" charset="2"/>
              </a:rPr>
              <a:t></a:t>
            </a:r>
            <a:r>
              <a:rPr lang="th-TH" sz="2000" dirty="0"/>
              <a:t> ( S . ) S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/>
              <a:t>S </a:t>
            </a:r>
            <a:r>
              <a:rPr lang="th-TH" sz="2000" dirty="0">
                <a:sym typeface="Symbol" pitchFamily="18" charset="2"/>
              </a:rPr>
              <a:t></a:t>
            </a:r>
            <a:r>
              <a:rPr lang="th-TH" sz="2000" dirty="0"/>
              <a:t> ( . S ) S</a:t>
            </a:r>
          </a:p>
          <a:p>
            <a:pPr lvl="1" eaLnBrk="1" hangingPunct="1">
              <a:lnSpc>
                <a:spcPct val="70000"/>
              </a:lnSpc>
            </a:pPr>
            <a:r>
              <a:rPr lang="th-TH" sz="2000" dirty="0"/>
              <a:t>S </a:t>
            </a:r>
            <a:r>
              <a:rPr lang="th-TH" sz="2000" dirty="0">
                <a:sym typeface="Symbol" pitchFamily="18" charset="2"/>
              </a:rPr>
              <a:t></a:t>
            </a:r>
            <a:r>
              <a:rPr lang="th-TH" sz="2000" dirty="0"/>
              <a:t> . ( S ) S</a:t>
            </a:r>
          </a:p>
        </p:txBody>
      </p:sp>
      <p:sp>
        <p:nvSpPr>
          <p:cNvPr id="8" name="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BA3F81-F905-4AA2-B740-569EC87448C1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A504BA-4A0C-4DC2-8661-C05AA0B2B04F}" type="slidenum">
              <a:rPr lang="en-US"/>
              <a:pPr>
                <a:defRPr/>
              </a:pPr>
              <a:t>102</a:t>
            </a:fld>
            <a:endParaRPr lang="th-TH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I</a:t>
            </a:r>
            <a:r>
              <a:rPr lang="th-TH"/>
              <a:t>tem</a:t>
            </a:r>
            <a:r>
              <a:rPr lang="tr-TR"/>
              <a:t>ların Sonlu Otomatı (DFA)</a:t>
            </a:r>
            <a:endParaRPr lang="th-TH"/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2306638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sz="2400">
                <a:cs typeface="Tahoma" pitchFamily="34" charset="0"/>
              </a:rPr>
              <a:t>Gram</a:t>
            </a:r>
            <a:r>
              <a:rPr lang="tr-TR" sz="2400">
                <a:cs typeface="Tahoma" pitchFamily="34" charset="0"/>
              </a:rPr>
              <a:t>e</a:t>
            </a:r>
            <a:r>
              <a:rPr lang="th-TH" sz="2400">
                <a:cs typeface="Tahoma" pitchFamily="34" charset="0"/>
              </a:rPr>
              <a:t>r: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>
                <a:cs typeface="Tahoma" pitchFamily="34" charset="0"/>
              </a:rPr>
              <a:t>S’ </a:t>
            </a:r>
            <a:r>
              <a:rPr lang="th-TH" sz="2000">
                <a:cs typeface="Tahoma" pitchFamily="34" charset="0"/>
                <a:sym typeface="Symbol" pitchFamily="18" charset="2"/>
              </a:rPr>
              <a:t></a:t>
            </a:r>
            <a:r>
              <a:rPr lang="th-TH" sz="2000">
                <a:cs typeface="Tahoma" pitchFamily="34" charset="0"/>
              </a:rPr>
              <a:t> 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>
                <a:cs typeface="Tahoma" pitchFamily="34" charset="0"/>
              </a:rPr>
              <a:t>S </a:t>
            </a:r>
            <a:r>
              <a:rPr lang="th-TH" sz="2000">
                <a:cs typeface="Tahoma" pitchFamily="34" charset="0"/>
                <a:sym typeface="Symbol" pitchFamily="18" charset="2"/>
              </a:rPr>
              <a:t></a:t>
            </a:r>
            <a:r>
              <a:rPr lang="th-TH" sz="2000">
                <a:cs typeface="Tahoma" pitchFamily="34" charset="0"/>
              </a:rPr>
              <a:t> (S)S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>
                <a:cs typeface="Tahoma" pitchFamily="34" charset="0"/>
              </a:rPr>
              <a:t>S </a:t>
            </a:r>
            <a:r>
              <a:rPr lang="th-TH" sz="2000">
                <a:cs typeface="Tahoma" pitchFamily="34" charset="0"/>
                <a:sym typeface="Symbol" pitchFamily="18" charset="2"/>
              </a:rPr>
              <a:t> </a:t>
            </a:r>
            <a:endParaRPr lang="th-TH" sz="2000" i="1">
              <a:cs typeface="Tahoma" pitchFamily="34" charset="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th-TH" sz="2400">
                <a:cs typeface="Tahoma" pitchFamily="34" charset="0"/>
              </a:rPr>
              <a:t>Item</a:t>
            </a:r>
            <a:r>
              <a:rPr lang="tr-TR" sz="2400">
                <a:cs typeface="Tahoma" pitchFamily="34" charset="0"/>
              </a:rPr>
              <a:t>lar</a:t>
            </a:r>
            <a:r>
              <a:rPr lang="th-TH" sz="2400">
                <a:cs typeface="Tahoma" pitchFamily="34" charset="0"/>
              </a:rPr>
              <a:t>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>
                <a:cs typeface="Tahoma" pitchFamily="34" charset="0"/>
              </a:rPr>
              <a:t>S’ </a:t>
            </a:r>
            <a:r>
              <a:rPr lang="th-TH" sz="2000">
                <a:cs typeface="Tahoma" pitchFamily="34" charset="0"/>
                <a:sym typeface="Symbol" pitchFamily="18" charset="2"/>
              </a:rPr>
              <a:t></a:t>
            </a:r>
            <a:r>
              <a:rPr lang="th-TH" sz="2000">
                <a:cs typeface="Tahoma" pitchFamily="34" charset="0"/>
              </a:rPr>
              <a:t> .S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>
                <a:cs typeface="Tahoma" pitchFamily="34" charset="0"/>
              </a:rPr>
              <a:t>S’ </a:t>
            </a:r>
            <a:r>
              <a:rPr lang="th-TH" sz="2000">
                <a:cs typeface="Tahoma" pitchFamily="34" charset="0"/>
                <a:sym typeface="Symbol" pitchFamily="18" charset="2"/>
              </a:rPr>
              <a:t></a:t>
            </a:r>
            <a:r>
              <a:rPr lang="th-TH" sz="2000">
                <a:cs typeface="Tahoma" pitchFamily="34" charset="0"/>
              </a:rPr>
              <a:t> S.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>
                <a:cs typeface="Tahoma" pitchFamily="34" charset="0"/>
              </a:rPr>
              <a:t>S </a:t>
            </a:r>
            <a:r>
              <a:rPr lang="th-TH" sz="2000">
                <a:cs typeface="Tahoma" pitchFamily="34" charset="0"/>
                <a:sym typeface="Symbol" pitchFamily="18" charset="2"/>
              </a:rPr>
              <a:t></a:t>
            </a:r>
            <a:r>
              <a:rPr lang="th-TH" sz="2000">
                <a:cs typeface="Tahoma" pitchFamily="34" charset="0"/>
              </a:rPr>
              <a:t> .(S)S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>
                <a:cs typeface="Tahoma" pitchFamily="34" charset="0"/>
              </a:rPr>
              <a:t>S </a:t>
            </a:r>
            <a:r>
              <a:rPr lang="th-TH" sz="2000">
                <a:cs typeface="Tahoma" pitchFamily="34" charset="0"/>
                <a:sym typeface="Symbol" pitchFamily="18" charset="2"/>
              </a:rPr>
              <a:t></a:t>
            </a:r>
            <a:r>
              <a:rPr lang="th-TH" sz="2000">
                <a:cs typeface="Tahoma" pitchFamily="34" charset="0"/>
              </a:rPr>
              <a:t> (.S)S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>
                <a:cs typeface="Tahoma" pitchFamily="34" charset="0"/>
              </a:rPr>
              <a:t>S </a:t>
            </a:r>
            <a:r>
              <a:rPr lang="th-TH" sz="2000">
                <a:cs typeface="Tahoma" pitchFamily="34" charset="0"/>
                <a:sym typeface="Symbol" pitchFamily="18" charset="2"/>
              </a:rPr>
              <a:t></a:t>
            </a:r>
            <a:r>
              <a:rPr lang="th-TH" sz="2000">
                <a:cs typeface="Tahoma" pitchFamily="34" charset="0"/>
              </a:rPr>
              <a:t> (S.)S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>
                <a:cs typeface="Tahoma" pitchFamily="34" charset="0"/>
              </a:rPr>
              <a:t>S </a:t>
            </a:r>
            <a:r>
              <a:rPr lang="th-TH" sz="2000">
                <a:cs typeface="Tahoma" pitchFamily="34" charset="0"/>
                <a:sym typeface="Symbol" pitchFamily="18" charset="2"/>
              </a:rPr>
              <a:t></a:t>
            </a:r>
            <a:r>
              <a:rPr lang="th-TH" sz="2000">
                <a:cs typeface="Tahoma" pitchFamily="34" charset="0"/>
              </a:rPr>
              <a:t> (S).S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>
                <a:cs typeface="Tahoma" pitchFamily="34" charset="0"/>
              </a:rPr>
              <a:t>S </a:t>
            </a:r>
            <a:r>
              <a:rPr lang="th-TH" sz="2000">
                <a:cs typeface="Tahoma" pitchFamily="34" charset="0"/>
                <a:sym typeface="Symbol" pitchFamily="18" charset="2"/>
              </a:rPr>
              <a:t></a:t>
            </a:r>
            <a:r>
              <a:rPr lang="th-TH" sz="2000">
                <a:cs typeface="Tahoma" pitchFamily="34" charset="0"/>
              </a:rPr>
              <a:t> (S)S.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sz="2000">
                <a:cs typeface="Tahoma" pitchFamily="34" charset="0"/>
              </a:rPr>
              <a:t>S </a:t>
            </a:r>
            <a:r>
              <a:rPr lang="th-TH" sz="2000">
                <a:cs typeface="Tahoma" pitchFamily="34" charset="0"/>
                <a:sym typeface="Symbol" pitchFamily="18" charset="2"/>
              </a:rPr>
              <a:t></a:t>
            </a:r>
            <a:r>
              <a:rPr lang="th-TH" sz="2000">
                <a:cs typeface="Tahoma" pitchFamily="34" charset="0"/>
              </a:rPr>
              <a:t> </a:t>
            </a:r>
            <a:r>
              <a:rPr lang="th-TH" sz="2000" i="1">
                <a:cs typeface="Tahoma" pitchFamily="34" charset="0"/>
              </a:rPr>
              <a:t>.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 flipH="1">
          <a:off x="228600" y="5672138"/>
          <a:ext cx="322263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Clip" r:id="rId4" imgW="1857600" imgH="3995640" progId="">
                  <p:embed/>
                </p:oleObj>
              </mc:Choice>
              <mc:Fallback>
                <p:oleObj name="Clip" r:id="rId4" imgW="1857600" imgH="3995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228600" y="5672138"/>
                        <a:ext cx="322263" cy="655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32125" y="1371600"/>
            <a:ext cx="1482725" cy="533400"/>
            <a:chOff x="1776" y="1680"/>
            <a:chExt cx="960" cy="336"/>
          </a:xfrm>
        </p:grpSpPr>
        <p:sp>
          <p:nvSpPr>
            <p:cNvPr id="2099" name="Text Box 7"/>
            <p:cNvSpPr txBox="1">
              <a:spLocks noChangeArrowheads="1"/>
            </p:cNvSpPr>
            <p:nvPr/>
          </p:nvSpPr>
          <p:spPr bwMode="auto">
            <a:xfrm>
              <a:off x="1968" y="1728"/>
              <a:ext cx="5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S’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.S</a:t>
              </a:r>
            </a:p>
          </p:txBody>
        </p:sp>
        <p:sp>
          <p:nvSpPr>
            <p:cNvPr id="2100" name="Oval 8"/>
            <p:cNvSpPr>
              <a:spLocks noChangeArrowheads="1"/>
            </p:cNvSpPr>
            <p:nvPr/>
          </p:nvSpPr>
          <p:spPr bwMode="auto">
            <a:xfrm>
              <a:off x="1776" y="1680"/>
              <a:ext cx="960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627688" y="1371600"/>
            <a:ext cx="1482725" cy="533400"/>
            <a:chOff x="1776" y="1680"/>
            <a:chExt cx="960" cy="336"/>
          </a:xfrm>
        </p:grpSpPr>
        <p:sp>
          <p:nvSpPr>
            <p:cNvPr id="2097" name="Text Box 10"/>
            <p:cNvSpPr txBox="1">
              <a:spLocks noChangeArrowheads="1"/>
            </p:cNvSpPr>
            <p:nvPr/>
          </p:nvSpPr>
          <p:spPr bwMode="auto">
            <a:xfrm>
              <a:off x="1968" y="1728"/>
              <a:ext cx="5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S’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S.</a:t>
              </a:r>
            </a:p>
          </p:txBody>
        </p:sp>
        <p:sp>
          <p:nvSpPr>
            <p:cNvPr id="2098" name="Oval 11"/>
            <p:cNvSpPr>
              <a:spLocks noChangeArrowheads="1"/>
            </p:cNvSpPr>
            <p:nvPr/>
          </p:nvSpPr>
          <p:spPr bwMode="auto">
            <a:xfrm>
              <a:off x="1776" y="1680"/>
              <a:ext cx="960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882900" y="2514600"/>
            <a:ext cx="1779588" cy="533400"/>
            <a:chOff x="1920" y="1584"/>
            <a:chExt cx="1056" cy="336"/>
          </a:xfrm>
        </p:grpSpPr>
        <p:sp>
          <p:nvSpPr>
            <p:cNvPr id="2095" name="Text Box 13"/>
            <p:cNvSpPr txBox="1">
              <a:spLocks noChangeArrowheads="1"/>
            </p:cNvSpPr>
            <p:nvPr/>
          </p:nvSpPr>
          <p:spPr bwMode="auto">
            <a:xfrm>
              <a:off x="2093" y="1632"/>
              <a:ext cx="6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.(S)S</a:t>
              </a:r>
            </a:p>
          </p:txBody>
        </p:sp>
        <p:sp>
          <p:nvSpPr>
            <p:cNvPr id="2096" name="Oval 14"/>
            <p:cNvSpPr>
              <a:spLocks noChangeArrowheads="1"/>
            </p:cNvSpPr>
            <p:nvPr/>
          </p:nvSpPr>
          <p:spPr bwMode="auto">
            <a:xfrm>
              <a:off x="1920" y="1584"/>
              <a:ext cx="105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700713" y="2590800"/>
            <a:ext cx="1484312" cy="533400"/>
            <a:chOff x="1776" y="1680"/>
            <a:chExt cx="960" cy="336"/>
          </a:xfrm>
        </p:grpSpPr>
        <p:sp>
          <p:nvSpPr>
            <p:cNvPr id="2093" name="Text Box 16"/>
            <p:cNvSpPr txBox="1">
              <a:spLocks noChangeArrowheads="1"/>
            </p:cNvSpPr>
            <p:nvPr/>
          </p:nvSpPr>
          <p:spPr bwMode="auto">
            <a:xfrm>
              <a:off x="1968" y="1728"/>
              <a:ext cx="4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.</a:t>
              </a:r>
            </a:p>
          </p:txBody>
        </p:sp>
        <p:sp>
          <p:nvSpPr>
            <p:cNvPr id="2094" name="Oval 17"/>
            <p:cNvSpPr>
              <a:spLocks noChangeArrowheads="1"/>
            </p:cNvSpPr>
            <p:nvPr/>
          </p:nvSpPr>
          <p:spPr bwMode="auto">
            <a:xfrm>
              <a:off x="1776" y="1680"/>
              <a:ext cx="960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627688" y="4038600"/>
            <a:ext cx="1630362" cy="533400"/>
            <a:chOff x="1920" y="1584"/>
            <a:chExt cx="1056" cy="336"/>
          </a:xfrm>
        </p:grpSpPr>
        <p:sp>
          <p:nvSpPr>
            <p:cNvPr id="2091" name="Text Box 19"/>
            <p:cNvSpPr txBox="1">
              <a:spLocks noChangeArrowheads="1"/>
            </p:cNvSpPr>
            <p:nvPr/>
          </p:nvSpPr>
          <p:spPr bwMode="auto">
            <a:xfrm>
              <a:off x="2093" y="1632"/>
              <a:ext cx="7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(S.)S</a:t>
              </a:r>
            </a:p>
          </p:txBody>
        </p:sp>
        <p:sp>
          <p:nvSpPr>
            <p:cNvPr id="2092" name="Oval 20"/>
            <p:cNvSpPr>
              <a:spLocks noChangeArrowheads="1"/>
            </p:cNvSpPr>
            <p:nvPr/>
          </p:nvSpPr>
          <p:spPr bwMode="auto">
            <a:xfrm>
              <a:off x="1920" y="1584"/>
              <a:ext cx="105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882900" y="4038600"/>
            <a:ext cx="1631950" cy="533400"/>
            <a:chOff x="1920" y="1584"/>
            <a:chExt cx="1056" cy="336"/>
          </a:xfrm>
        </p:grpSpPr>
        <p:sp>
          <p:nvSpPr>
            <p:cNvPr id="2089" name="Text Box 22"/>
            <p:cNvSpPr txBox="1">
              <a:spLocks noChangeArrowheads="1"/>
            </p:cNvSpPr>
            <p:nvPr/>
          </p:nvSpPr>
          <p:spPr bwMode="auto">
            <a:xfrm>
              <a:off x="2093" y="1632"/>
              <a:ext cx="7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(.S)S</a:t>
              </a:r>
            </a:p>
          </p:txBody>
        </p:sp>
        <p:sp>
          <p:nvSpPr>
            <p:cNvPr id="2090" name="Oval 23"/>
            <p:cNvSpPr>
              <a:spLocks noChangeArrowheads="1"/>
            </p:cNvSpPr>
            <p:nvPr/>
          </p:nvSpPr>
          <p:spPr bwMode="auto">
            <a:xfrm>
              <a:off x="1920" y="1584"/>
              <a:ext cx="105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3179763" y="5410200"/>
            <a:ext cx="1631950" cy="533400"/>
            <a:chOff x="1920" y="1584"/>
            <a:chExt cx="1056" cy="336"/>
          </a:xfrm>
        </p:grpSpPr>
        <p:sp>
          <p:nvSpPr>
            <p:cNvPr id="2087" name="Text Box 25"/>
            <p:cNvSpPr txBox="1">
              <a:spLocks noChangeArrowheads="1"/>
            </p:cNvSpPr>
            <p:nvPr/>
          </p:nvSpPr>
          <p:spPr bwMode="auto">
            <a:xfrm>
              <a:off x="2093" y="1632"/>
              <a:ext cx="7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(S).S</a:t>
              </a:r>
            </a:p>
          </p:txBody>
        </p:sp>
        <p:sp>
          <p:nvSpPr>
            <p:cNvPr id="2088" name="Oval 26"/>
            <p:cNvSpPr>
              <a:spLocks noChangeArrowheads="1"/>
            </p:cNvSpPr>
            <p:nvPr/>
          </p:nvSpPr>
          <p:spPr bwMode="auto">
            <a:xfrm>
              <a:off x="1920" y="1584"/>
              <a:ext cx="105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5700713" y="5410200"/>
            <a:ext cx="1631950" cy="533400"/>
            <a:chOff x="1920" y="1584"/>
            <a:chExt cx="1056" cy="336"/>
          </a:xfrm>
        </p:grpSpPr>
        <p:sp>
          <p:nvSpPr>
            <p:cNvPr id="2085" name="Text Box 28"/>
            <p:cNvSpPr txBox="1">
              <a:spLocks noChangeArrowheads="1"/>
            </p:cNvSpPr>
            <p:nvPr/>
          </p:nvSpPr>
          <p:spPr bwMode="auto">
            <a:xfrm>
              <a:off x="2093" y="1632"/>
              <a:ext cx="7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 </a:t>
              </a:r>
              <a:r>
                <a:rPr lang="th-TH" sz="1800">
                  <a:latin typeface="Tahoma" pitchFamily="34" charset="0"/>
                  <a:cs typeface="Tahoma" pitchFamily="34" charset="0"/>
                  <a:sym typeface="Symbol" pitchFamily="18" charset="2"/>
                </a:rPr>
                <a:t></a:t>
              </a:r>
              <a:r>
                <a:rPr lang="th-TH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(S)S.</a:t>
              </a:r>
            </a:p>
          </p:txBody>
        </p:sp>
        <p:sp>
          <p:nvSpPr>
            <p:cNvPr id="2086" name="Oval 29"/>
            <p:cNvSpPr>
              <a:spLocks noChangeArrowheads="1"/>
            </p:cNvSpPr>
            <p:nvPr/>
          </p:nvSpPr>
          <p:spPr bwMode="auto">
            <a:xfrm>
              <a:off x="1920" y="1584"/>
              <a:ext cx="1056" cy="33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78206" name="Line 30"/>
          <p:cNvSpPr>
            <a:spLocks noChangeShapeType="1"/>
          </p:cNvSpPr>
          <p:nvPr/>
        </p:nvSpPr>
        <p:spPr bwMode="auto">
          <a:xfrm>
            <a:off x="2809875" y="1676400"/>
            <a:ext cx="222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8207" name="Text Box 31"/>
          <p:cNvSpPr txBox="1">
            <a:spLocks noChangeArrowheads="1"/>
          </p:cNvSpPr>
          <p:nvPr/>
        </p:nvSpPr>
        <p:spPr bwMode="auto">
          <a:xfrm>
            <a:off x="4811713" y="1295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S</a:t>
            </a:r>
            <a:endParaRPr lang="th-TH" sz="2000">
              <a:latin typeface="Tahoma" pitchFamily="34" charset="0"/>
            </a:endParaRPr>
          </a:p>
        </p:txBody>
      </p:sp>
      <p:sp>
        <p:nvSpPr>
          <p:cNvPr id="178208" name="Text Box 32"/>
          <p:cNvSpPr txBox="1">
            <a:spLocks noChangeArrowheads="1"/>
          </p:cNvSpPr>
          <p:nvPr/>
        </p:nvSpPr>
        <p:spPr bwMode="auto">
          <a:xfrm>
            <a:off x="4959350" y="3962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S</a:t>
            </a:r>
            <a:endParaRPr lang="th-TH" sz="2000">
              <a:latin typeface="Tahoma" pitchFamily="34" charset="0"/>
            </a:endParaRPr>
          </a:p>
        </p:txBody>
      </p:sp>
      <p:sp>
        <p:nvSpPr>
          <p:cNvPr id="178209" name="Text Box 33"/>
          <p:cNvSpPr txBox="1">
            <a:spLocks noChangeArrowheads="1"/>
          </p:cNvSpPr>
          <p:nvPr/>
        </p:nvSpPr>
        <p:spPr bwMode="auto">
          <a:xfrm>
            <a:off x="3402013" y="3276600"/>
            <a:ext cx="3032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(</a:t>
            </a:r>
            <a:endParaRPr lang="th-TH" sz="2000">
              <a:latin typeface="Tahoma" pitchFamily="34" charset="0"/>
            </a:endParaRPr>
          </a:p>
        </p:txBody>
      </p:sp>
      <p:sp>
        <p:nvSpPr>
          <p:cNvPr id="178210" name="Text Box 34"/>
          <p:cNvSpPr txBox="1">
            <a:spLocks noChangeArrowheads="1"/>
          </p:cNvSpPr>
          <p:nvPr/>
        </p:nvSpPr>
        <p:spPr bwMode="auto">
          <a:xfrm>
            <a:off x="3773488" y="198278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sym typeface="Symbol" pitchFamily="18" charset="2"/>
              </a:rPr>
              <a:t></a:t>
            </a:r>
            <a:endParaRPr lang="th-TH" sz="2000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78211" name="Text Box 35"/>
          <p:cNvSpPr txBox="1">
            <a:spLocks noChangeArrowheads="1"/>
          </p:cNvSpPr>
          <p:nvPr/>
        </p:nvSpPr>
        <p:spPr bwMode="auto">
          <a:xfrm>
            <a:off x="5105400" y="198278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sym typeface="Symbol" pitchFamily="18" charset="2"/>
              </a:rPr>
              <a:t></a:t>
            </a:r>
          </a:p>
        </p:txBody>
      </p:sp>
      <p:sp>
        <p:nvSpPr>
          <p:cNvPr id="178212" name="Text Box 36"/>
          <p:cNvSpPr txBox="1">
            <a:spLocks noChangeArrowheads="1"/>
          </p:cNvSpPr>
          <p:nvPr/>
        </p:nvSpPr>
        <p:spPr bwMode="auto">
          <a:xfrm>
            <a:off x="3995738" y="327818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sym typeface="Symbol" pitchFamily="18" charset="2"/>
              </a:rPr>
              <a:t></a:t>
            </a:r>
            <a:endParaRPr lang="th-TH" sz="2000">
              <a:latin typeface="Tahoma" pitchFamily="34" charset="0"/>
            </a:endParaRPr>
          </a:p>
        </p:txBody>
      </p:sp>
      <p:sp>
        <p:nvSpPr>
          <p:cNvPr id="178213" name="Text Box 37"/>
          <p:cNvSpPr txBox="1">
            <a:spLocks noChangeArrowheads="1"/>
          </p:cNvSpPr>
          <p:nvPr/>
        </p:nvSpPr>
        <p:spPr bwMode="auto">
          <a:xfrm>
            <a:off x="2438400" y="411638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sym typeface="Symbol" pitchFamily="18" charset="2"/>
              </a:rPr>
              <a:t></a:t>
            </a:r>
          </a:p>
        </p:txBody>
      </p:sp>
      <p:sp>
        <p:nvSpPr>
          <p:cNvPr id="178214" name="Text Box 38"/>
          <p:cNvSpPr txBox="1">
            <a:spLocks noChangeArrowheads="1"/>
          </p:cNvSpPr>
          <p:nvPr/>
        </p:nvSpPr>
        <p:spPr bwMode="auto">
          <a:xfrm>
            <a:off x="4737100" y="3278188"/>
            <a:ext cx="309563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sym typeface="Symbol" pitchFamily="18" charset="2"/>
              </a:rPr>
              <a:t></a:t>
            </a:r>
            <a:endParaRPr lang="th-TH" sz="1800">
              <a:sym typeface="Symbol" pitchFamily="18" charset="2"/>
            </a:endParaRPr>
          </a:p>
          <a:p>
            <a:endParaRPr lang="th-TH" sz="2000">
              <a:latin typeface="Tahoma" pitchFamily="34" charset="0"/>
            </a:endParaRPr>
          </a:p>
        </p:txBody>
      </p:sp>
      <p:sp>
        <p:nvSpPr>
          <p:cNvPr id="178215" name="Text Box 39"/>
          <p:cNvSpPr txBox="1">
            <a:spLocks noChangeArrowheads="1"/>
          </p:cNvSpPr>
          <p:nvPr/>
        </p:nvSpPr>
        <p:spPr bwMode="auto">
          <a:xfrm>
            <a:off x="4959350" y="4648200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)</a:t>
            </a:r>
            <a:endParaRPr lang="th-TH" sz="2000">
              <a:latin typeface="Tahoma" pitchFamily="34" charset="0"/>
            </a:endParaRPr>
          </a:p>
        </p:txBody>
      </p:sp>
      <p:sp>
        <p:nvSpPr>
          <p:cNvPr id="178216" name="Text Box 40"/>
          <p:cNvSpPr txBox="1">
            <a:spLocks noChangeArrowheads="1"/>
          </p:cNvSpPr>
          <p:nvPr/>
        </p:nvSpPr>
        <p:spPr bwMode="auto">
          <a:xfrm>
            <a:off x="5108575" y="5334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S</a:t>
            </a:r>
            <a:endParaRPr lang="th-TH" sz="2000">
              <a:latin typeface="Tahoma" pitchFamily="34" charset="0"/>
            </a:endParaRPr>
          </a:p>
        </p:txBody>
      </p:sp>
      <p:cxnSp>
        <p:nvCxnSpPr>
          <p:cNvPr id="178217" name="AutoShape 41"/>
          <p:cNvCxnSpPr>
            <a:cxnSpLocks noChangeShapeType="1"/>
            <a:stCxn id="2088" idx="2"/>
            <a:endCxn id="2096" idx="2"/>
          </p:cNvCxnSpPr>
          <p:nvPr/>
        </p:nvCxnSpPr>
        <p:spPr bwMode="auto">
          <a:xfrm rot="10800000">
            <a:off x="2882900" y="2781300"/>
            <a:ext cx="296863" cy="2895600"/>
          </a:xfrm>
          <a:prstGeom prst="curvedConnector3">
            <a:avLst>
              <a:gd name="adj1" fmla="val 17500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18" name="AutoShape 42"/>
          <p:cNvCxnSpPr>
            <a:cxnSpLocks noChangeShapeType="1"/>
            <a:stCxn id="2088" idx="4"/>
            <a:endCxn id="2094" idx="6"/>
          </p:cNvCxnSpPr>
          <p:nvPr/>
        </p:nvCxnSpPr>
        <p:spPr bwMode="auto">
          <a:xfrm rot="5400000" flipH="1" flipV="1">
            <a:off x="4047332" y="2805906"/>
            <a:ext cx="3086100" cy="3189287"/>
          </a:xfrm>
          <a:prstGeom prst="curvedConnector4">
            <a:avLst>
              <a:gd name="adj1" fmla="val -9519"/>
              <a:gd name="adj2" fmla="val 133139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78219" name="Text Box 43"/>
          <p:cNvSpPr txBox="1">
            <a:spLocks noChangeArrowheads="1"/>
          </p:cNvSpPr>
          <p:nvPr/>
        </p:nvSpPr>
        <p:spPr bwMode="auto">
          <a:xfrm>
            <a:off x="8305800" y="4192588"/>
            <a:ext cx="3095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sym typeface="Symbol" pitchFamily="18" charset="2"/>
              </a:rPr>
              <a:t></a:t>
            </a:r>
            <a:endParaRPr lang="th-TH" sz="1800">
              <a:sym typeface="Symbol" pitchFamily="18" charset="2"/>
            </a:endParaRPr>
          </a:p>
          <a:p>
            <a:endParaRPr lang="th-TH" sz="1800">
              <a:latin typeface="Tahoma" pitchFamily="34" charset="0"/>
            </a:endParaRPr>
          </a:p>
        </p:txBody>
      </p:sp>
      <p:cxnSp>
        <p:nvCxnSpPr>
          <p:cNvPr id="178220" name="AutoShape 44"/>
          <p:cNvCxnSpPr>
            <a:cxnSpLocks noChangeShapeType="1"/>
            <a:stCxn id="2100" idx="6"/>
            <a:endCxn id="2098" idx="2"/>
          </p:cNvCxnSpPr>
          <p:nvPr/>
        </p:nvCxnSpPr>
        <p:spPr bwMode="auto">
          <a:xfrm>
            <a:off x="4514850" y="1638300"/>
            <a:ext cx="1112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21" name="AutoShape 45"/>
          <p:cNvCxnSpPr>
            <a:cxnSpLocks noChangeShapeType="1"/>
            <a:stCxn id="2100" idx="5"/>
            <a:endCxn id="2094" idx="1"/>
          </p:cNvCxnSpPr>
          <p:nvPr/>
        </p:nvCxnSpPr>
        <p:spPr bwMode="auto">
          <a:xfrm>
            <a:off x="4297363" y="1827213"/>
            <a:ext cx="1622425" cy="841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22" name="AutoShape 46"/>
          <p:cNvCxnSpPr>
            <a:cxnSpLocks noChangeShapeType="1"/>
            <a:stCxn id="2100" idx="4"/>
            <a:endCxn id="2096" idx="0"/>
          </p:cNvCxnSpPr>
          <p:nvPr/>
        </p:nvCxnSpPr>
        <p:spPr bwMode="auto">
          <a:xfrm>
            <a:off x="3773488" y="1905000"/>
            <a:ext cx="0" cy="609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78223" name="Line 47"/>
          <p:cNvSpPr>
            <a:spLocks noChangeShapeType="1"/>
          </p:cNvSpPr>
          <p:nvPr/>
        </p:nvSpPr>
        <p:spPr bwMode="auto">
          <a:xfrm>
            <a:off x="3624263" y="3048000"/>
            <a:ext cx="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8224" name="Line 48"/>
          <p:cNvSpPr>
            <a:spLocks noChangeShapeType="1"/>
          </p:cNvSpPr>
          <p:nvPr/>
        </p:nvSpPr>
        <p:spPr bwMode="auto">
          <a:xfrm flipV="1">
            <a:off x="3921125" y="3048000"/>
            <a:ext cx="0" cy="990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78225" name="AutoShape 49"/>
          <p:cNvCxnSpPr>
            <a:cxnSpLocks noChangeShapeType="1"/>
            <a:stCxn id="2090" idx="7"/>
            <a:endCxn id="2094" idx="3"/>
          </p:cNvCxnSpPr>
          <p:nvPr/>
        </p:nvCxnSpPr>
        <p:spPr bwMode="auto">
          <a:xfrm flipV="1">
            <a:off x="4275138" y="3046413"/>
            <a:ext cx="1644650" cy="1069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26" name="AutoShape 50"/>
          <p:cNvCxnSpPr>
            <a:cxnSpLocks noChangeShapeType="1"/>
            <a:stCxn id="2090" idx="6"/>
            <a:endCxn id="2092" idx="2"/>
          </p:cNvCxnSpPr>
          <p:nvPr/>
        </p:nvCxnSpPr>
        <p:spPr bwMode="auto">
          <a:xfrm>
            <a:off x="4514850" y="4305300"/>
            <a:ext cx="11128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27" name="AutoShape 51"/>
          <p:cNvCxnSpPr>
            <a:cxnSpLocks noChangeShapeType="1"/>
            <a:stCxn id="2092" idx="3"/>
            <a:endCxn id="2088" idx="7"/>
          </p:cNvCxnSpPr>
          <p:nvPr/>
        </p:nvCxnSpPr>
        <p:spPr bwMode="auto">
          <a:xfrm flipH="1">
            <a:off x="4572000" y="4494213"/>
            <a:ext cx="1295400" cy="9937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78228" name="AutoShape 52"/>
          <p:cNvCxnSpPr>
            <a:cxnSpLocks noChangeShapeType="1"/>
            <a:stCxn id="2088" idx="6"/>
            <a:endCxn id="2086" idx="2"/>
          </p:cNvCxnSpPr>
          <p:nvPr/>
        </p:nvCxnSpPr>
        <p:spPr bwMode="auto">
          <a:xfrm>
            <a:off x="4811713" y="5676900"/>
            <a:ext cx="8890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06" grpId="0" animBg="1"/>
      <p:bldP spid="178207" grpId="0"/>
      <p:bldP spid="178208" grpId="0"/>
      <p:bldP spid="178209" grpId="0"/>
      <p:bldP spid="178210" grpId="0"/>
      <p:bldP spid="178211" grpId="0"/>
      <p:bldP spid="178212" grpId="0"/>
      <p:bldP spid="178213" grpId="0"/>
      <p:bldP spid="178214" grpId="0"/>
      <p:bldP spid="178215" grpId="0"/>
      <p:bldP spid="178216" grpId="0"/>
      <p:bldP spid="178219" grpId="0"/>
      <p:bldP spid="178223" grpId="0" animBg="1"/>
      <p:bldP spid="17822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/>
              <a:t>LR(0) </a:t>
            </a:r>
            <a:r>
              <a:rPr lang="tr-TR"/>
              <a:t>Ayrıştırma Tablosu</a:t>
            </a:r>
            <a:endParaRPr lang="th-TH"/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3813175" y="1752600"/>
          <a:ext cx="5026025" cy="560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เอกสาร" r:id="rId4" imgW="5069337" imgH="5618827" progId="Word.Document.8">
                  <p:embed/>
                </p:oleObj>
              </mc:Choice>
              <mc:Fallback>
                <p:oleObj name="เอกสาร" r:id="rId4" imgW="5069337" imgH="5618827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5" y="1752600"/>
                        <a:ext cx="5026025" cy="560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684213" y="1684338"/>
            <a:ext cx="1079500" cy="677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A’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.A</a:t>
            </a:r>
          </a:p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.(A)</a:t>
            </a:r>
          </a:p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.a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2300288" y="1628775"/>
            <a:ext cx="11430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A’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A.</a:t>
            </a:r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2300288" y="2314575"/>
            <a:ext cx="9906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a.</a:t>
            </a:r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2224088" y="4067175"/>
            <a:ext cx="12192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(A).</a:t>
            </a:r>
          </a:p>
        </p:txBody>
      </p: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700088" y="2924175"/>
            <a:ext cx="1103312" cy="758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(.A)</a:t>
            </a:r>
          </a:p>
          <a:p>
            <a:pPr>
              <a:lnSpc>
                <a:spcPct val="8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.(A)</a:t>
            </a:r>
          </a:p>
          <a:p>
            <a:pPr>
              <a:lnSpc>
                <a:spcPct val="8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.a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224088" y="3152775"/>
            <a:ext cx="1219200" cy="293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A </a:t>
            </a:r>
            <a:r>
              <a:rPr lang="th-TH" sz="1800">
                <a:latin typeface="Tahoma" pitchFamily="34" charset="0"/>
                <a:cs typeface="Tahoma" pitchFamily="34" charset="0"/>
                <a:sym typeface="Symbol" pitchFamily="18" charset="2"/>
              </a:rPr>
              <a:t></a:t>
            </a:r>
            <a:r>
              <a:rPr lang="th-TH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(A.)</a:t>
            </a:r>
          </a:p>
        </p:txBody>
      </p:sp>
      <p:cxnSp>
        <p:nvCxnSpPr>
          <p:cNvPr id="4106" name="AutoShape 11"/>
          <p:cNvCxnSpPr>
            <a:cxnSpLocks noChangeShapeType="1"/>
            <a:stCxn id="4100" idx="3"/>
            <a:endCxn id="4101" idx="1"/>
          </p:cNvCxnSpPr>
          <p:nvPr/>
        </p:nvCxnSpPr>
        <p:spPr bwMode="auto">
          <a:xfrm flipV="1">
            <a:off x="1763713" y="1817688"/>
            <a:ext cx="536575" cy="206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07" name="AutoShape 12"/>
          <p:cNvCxnSpPr>
            <a:cxnSpLocks noChangeShapeType="1"/>
            <a:stCxn id="4100" idx="3"/>
            <a:endCxn id="4102" idx="1"/>
          </p:cNvCxnSpPr>
          <p:nvPr/>
        </p:nvCxnSpPr>
        <p:spPr bwMode="auto">
          <a:xfrm>
            <a:off x="1763713" y="2024063"/>
            <a:ext cx="536575" cy="479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08" name="AutoShape 13"/>
          <p:cNvCxnSpPr>
            <a:cxnSpLocks noChangeShapeType="1"/>
            <a:stCxn id="4100" idx="2"/>
            <a:endCxn id="4104" idx="0"/>
          </p:cNvCxnSpPr>
          <p:nvPr/>
        </p:nvCxnSpPr>
        <p:spPr bwMode="auto">
          <a:xfrm>
            <a:off x="1223963" y="2362200"/>
            <a:ext cx="28575" cy="5619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09" name="AutoShape 14"/>
          <p:cNvCxnSpPr>
            <a:cxnSpLocks noChangeShapeType="1"/>
            <a:stCxn id="4104" idx="3"/>
            <a:endCxn id="4102" idx="1"/>
          </p:cNvCxnSpPr>
          <p:nvPr/>
        </p:nvCxnSpPr>
        <p:spPr bwMode="auto">
          <a:xfrm flipV="1">
            <a:off x="1803400" y="2503488"/>
            <a:ext cx="496888" cy="800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10" name="AutoShape 15"/>
          <p:cNvCxnSpPr>
            <a:cxnSpLocks noChangeShapeType="1"/>
            <a:stCxn id="4104" idx="3"/>
            <a:endCxn id="4105" idx="1"/>
          </p:cNvCxnSpPr>
          <p:nvPr/>
        </p:nvCxnSpPr>
        <p:spPr bwMode="auto">
          <a:xfrm flipV="1">
            <a:off x="1803400" y="3300413"/>
            <a:ext cx="420688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11" name="AutoShape 16"/>
          <p:cNvCxnSpPr>
            <a:cxnSpLocks noChangeShapeType="1"/>
            <a:stCxn id="4105" idx="2"/>
            <a:endCxn id="4103" idx="0"/>
          </p:cNvCxnSpPr>
          <p:nvPr/>
        </p:nvCxnSpPr>
        <p:spPr bwMode="auto">
          <a:xfrm>
            <a:off x="2833688" y="3446463"/>
            <a:ext cx="0" cy="6207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112" name="AutoShape 17"/>
          <p:cNvCxnSpPr>
            <a:cxnSpLocks noChangeShapeType="1"/>
            <a:stCxn id="4104" idx="1"/>
            <a:endCxn id="4104" idx="2"/>
          </p:cNvCxnSpPr>
          <p:nvPr/>
        </p:nvCxnSpPr>
        <p:spPr bwMode="auto">
          <a:xfrm rot="10800000" flipH="1" flipV="1">
            <a:off x="700088" y="3303588"/>
            <a:ext cx="552450" cy="379412"/>
          </a:xfrm>
          <a:prstGeom prst="curvedConnector4">
            <a:avLst>
              <a:gd name="adj1" fmla="val -41380"/>
              <a:gd name="adj2" fmla="val 16025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1843088" y="1628775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1835150" y="32131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1919288" y="20097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1763713" y="2492375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a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1309688" y="2543175"/>
            <a:ext cx="271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(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755650" y="3789363"/>
            <a:ext cx="2714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(</a:t>
            </a:r>
          </a:p>
        </p:txBody>
      </p:sp>
      <p:sp>
        <p:nvSpPr>
          <p:cNvPr id="4119" name="Text Box 24"/>
          <p:cNvSpPr txBox="1">
            <a:spLocks noChangeArrowheads="1"/>
          </p:cNvSpPr>
          <p:nvPr/>
        </p:nvSpPr>
        <p:spPr bwMode="auto">
          <a:xfrm>
            <a:off x="2757488" y="3533775"/>
            <a:ext cx="2714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1800">
                <a:solidFill>
                  <a:srgbClr val="000000"/>
                </a:solidFill>
                <a:latin typeface="Tahoma" pitchFamily="34" charset="0"/>
              </a:rPr>
              <a:t>)</a:t>
            </a:r>
          </a:p>
        </p:txBody>
      </p:sp>
      <p:sp>
        <p:nvSpPr>
          <p:cNvPr id="4120" name="Text Box 25"/>
          <p:cNvSpPr txBox="1">
            <a:spLocks noChangeArrowheads="1"/>
          </p:cNvSpPr>
          <p:nvPr/>
        </p:nvSpPr>
        <p:spPr bwMode="auto">
          <a:xfrm>
            <a:off x="1476375" y="2060575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th-TH" sz="1800" b="1">
              <a:solidFill>
                <a:srgbClr val="CC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21" name="Text Box 26"/>
          <p:cNvSpPr txBox="1">
            <a:spLocks noChangeArrowheads="1"/>
          </p:cNvSpPr>
          <p:nvPr/>
        </p:nvSpPr>
        <p:spPr bwMode="auto">
          <a:xfrm>
            <a:off x="3203575" y="314166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4</a:t>
            </a:r>
            <a:endParaRPr lang="th-TH" sz="1800" b="1">
              <a:solidFill>
                <a:srgbClr val="CC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22" name="Text Box 27"/>
          <p:cNvSpPr txBox="1">
            <a:spLocks noChangeArrowheads="1"/>
          </p:cNvSpPr>
          <p:nvPr/>
        </p:nvSpPr>
        <p:spPr bwMode="auto">
          <a:xfrm>
            <a:off x="1547813" y="3357563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3</a:t>
            </a:r>
            <a:endParaRPr lang="th-TH" sz="1800" b="1">
              <a:solidFill>
                <a:srgbClr val="CC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23" name="Text Box 28"/>
          <p:cNvSpPr txBox="1">
            <a:spLocks noChangeArrowheads="1"/>
          </p:cNvSpPr>
          <p:nvPr/>
        </p:nvSpPr>
        <p:spPr bwMode="auto">
          <a:xfrm>
            <a:off x="3059113" y="2349500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Microsoft Sans Serif" pitchFamily="34" charset="0"/>
                <a:cs typeface="Tahoma" pitchFamily="34" charset="0"/>
              </a:rPr>
              <a:t>2</a:t>
            </a:r>
            <a:endParaRPr lang="th-TH" sz="1800" b="1">
              <a:solidFill>
                <a:srgbClr val="CC0000"/>
              </a:solidFill>
              <a:latin typeface="Microsoft Sans Serif" pitchFamily="34" charset="0"/>
              <a:cs typeface="Tahoma" pitchFamily="34" charset="0"/>
            </a:endParaRPr>
          </a:p>
        </p:txBody>
      </p:sp>
      <p:sp>
        <p:nvSpPr>
          <p:cNvPr id="4124" name="Text Box 29"/>
          <p:cNvSpPr txBox="1">
            <a:spLocks noChangeArrowheads="1"/>
          </p:cNvSpPr>
          <p:nvPr/>
        </p:nvSpPr>
        <p:spPr bwMode="auto">
          <a:xfrm>
            <a:off x="3132138" y="1628775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th-TH" sz="1800" b="1">
              <a:solidFill>
                <a:srgbClr val="CC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125" name="Text Box 30"/>
          <p:cNvSpPr txBox="1">
            <a:spLocks noChangeArrowheads="1"/>
          </p:cNvSpPr>
          <p:nvPr/>
        </p:nvSpPr>
        <p:spPr bwMode="auto">
          <a:xfrm>
            <a:off x="3214688" y="4143375"/>
            <a:ext cx="314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th-TH" sz="1600" b="1">
                <a:solidFill>
                  <a:srgbClr val="CC0000"/>
                </a:solidFill>
                <a:latin typeface="Microsoft Sans Serif" pitchFamily="34" charset="0"/>
                <a:cs typeface="Tahoma" pitchFamily="34" charset="0"/>
              </a:rPr>
              <a:t>5</a:t>
            </a:r>
            <a:endParaRPr lang="th-TH" sz="1800" b="1">
              <a:solidFill>
                <a:srgbClr val="CC0000"/>
              </a:solidFill>
              <a:latin typeface="Microsoft Sans Serif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/>
              <a:t>LR(0) </a:t>
            </a:r>
            <a:r>
              <a:rPr lang="tr-TR"/>
              <a:t>Ayrıştırma Örneği</a:t>
            </a:r>
            <a:endParaRPr lang="th-TH"/>
          </a:p>
        </p:txBody>
      </p:sp>
      <p:graphicFrame>
        <p:nvGraphicFramePr>
          <p:cNvPr id="5122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4137025" y="1290638"/>
          <a:ext cx="4672013" cy="503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Document" r:id="rId4" imgW="5204960" imgH="5608546" progId="Word.Document.8">
                  <p:embed/>
                </p:oleObj>
              </mc:Choice>
              <mc:Fallback>
                <p:oleObj name="Document" r:id="rId4" imgW="5204960" imgH="5608546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7025" y="1290638"/>
                        <a:ext cx="4672013" cy="503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0" name="Text Box 4"/>
          <p:cNvSpPr txBox="1">
            <a:spLocks noChangeArrowheads="1"/>
          </p:cNvSpPr>
          <p:nvPr/>
        </p:nvSpPr>
        <p:spPr bwMode="auto">
          <a:xfrm>
            <a:off x="304800" y="3336925"/>
            <a:ext cx="5826125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2000" b="1">
                <a:solidFill>
                  <a:srgbClr val="008000"/>
                </a:solidFill>
                <a:latin typeface="Tahoma" pitchFamily="34" charset="0"/>
              </a:rPr>
              <a:t>Yığın</a:t>
            </a:r>
            <a:r>
              <a:rPr lang="th-TH" sz="2000" b="1">
                <a:solidFill>
                  <a:srgbClr val="008000"/>
                </a:solidFill>
                <a:latin typeface="Tahoma" pitchFamily="34" charset="0"/>
              </a:rPr>
              <a:t>			</a:t>
            </a:r>
            <a:r>
              <a:rPr lang="tr-TR" sz="2000" b="1">
                <a:solidFill>
                  <a:srgbClr val="008000"/>
                </a:solidFill>
                <a:latin typeface="Tahoma" pitchFamily="34" charset="0"/>
              </a:rPr>
              <a:t>Giriş</a:t>
            </a:r>
            <a:r>
              <a:rPr lang="th-TH" sz="2000" b="1">
                <a:solidFill>
                  <a:srgbClr val="008000"/>
                </a:solidFill>
                <a:latin typeface="Tahoma" pitchFamily="34" charset="0"/>
              </a:rPr>
              <a:t>		</a:t>
            </a:r>
            <a:r>
              <a:rPr lang="tr-TR" sz="2000" b="1">
                <a:solidFill>
                  <a:srgbClr val="008000"/>
                </a:solidFill>
                <a:latin typeface="Tahoma" pitchFamily="34" charset="0"/>
              </a:rPr>
              <a:t>Hareket</a:t>
            </a:r>
            <a:endParaRPr lang="th-TH" sz="2000" b="1">
              <a:latin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			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( ( a ) 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shift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			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( a ) 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shift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			  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a ) 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shift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2	 	     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) 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reduce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4		     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) 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shift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4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)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5		       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reduce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4		         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) 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shift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3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4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)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5			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reduce</a:t>
            </a:r>
            <a:endParaRPr lang="th-TH" sz="2000" b="1">
              <a:latin typeface="Tahoma" pitchFamily="34" charset="0"/>
              <a:cs typeface="Tahoma" pitchFamily="34" charset="0"/>
            </a:endParaRPr>
          </a:p>
          <a:p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0</a:t>
            </a:r>
            <a:r>
              <a:rPr lang="th-TH" sz="2000" b="1">
                <a:solidFill>
                  <a:srgbClr val="CC0000"/>
                </a:solidFill>
                <a:latin typeface="Tahoma" pitchFamily="34" charset="0"/>
                <a:cs typeface="Tahoma" pitchFamily="34" charset="0"/>
              </a:rPr>
              <a:t>A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1				</a:t>
            </a:r>
            <a:r>
              <a:rPr lang="th-TH" sz="2000" b="1">
                <a:solidFill>
                  <a:srgbClr val="800080"/>
                </a:solidFill>
                <a:latin typeface="Tahoma" pitchFamily="34" charset="0"/>
                <a:cs typeface="Tahoma" pitchFamily="34" charset="0"/>
              </a:rPr>
              <a:t>$</a:t>
            </a:r>
            <a:r>
              <a:rPr lang="th-TH" sz="2000" b="1">
                <a:latin typeface="Tahoma" pitchFamily="34" charset="0"/>
                <a:cs typeface="Tahoma" pitchFamily="34" charset="0"/>
              </a:rPr>
              <a:t>	</a:t>
            </a:r>
            <a:r>
              <a:rPr lang="th-TH" sz="2000" b="1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accept</a:t>
            </a:r>
            <a:endParaRPr lang="th-TH" sz="2000" b="1"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2F8DC5-79C5-4080-8C71-002BE8D4CF25}" type="slidenum">
              <a:rPr lang="en-US"/>
              <a:pPr>
                <a:defRPr/>
              </a:pPr>
              <a:t>105</a:t>
            </a:fld>
            <a:endParaRPr lang="en-US"/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LR(0) </a:t>
            </a:r>
            <a:r>
              <a:rPr lang="tr-TR"/>
              <a:t>Sınırlamaları</a:t>
            </a:r>
            <a:endParaRPr lang="en-US"/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2819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/>
              <a:t>• </a:t>
            </a:r>
            <a:r>
              <a:rPr lang="tr-TR" sz="2600"/>
              <a:t>Bir</a:t>
            </a:r>
            <a:r>
              <a:rPr lang="en-US" sz="2600"/>
              <a:t> LR(0) </a:t>
            </a:r>
            <a:r>
              <a:rPr lang="tr-TR" sz="2600"/>
              <a:t>makinesi</a:t>
            </a:r>
            <a:r>
              <a:rPr lang="en-US" sz="2600"/>
              <a:t> </a:t>
            </a:r>
            <a:r>
              <a:rPr lang="tr-TR" sz="2600"/>
              <a:t>reduce hareketli durumlar sadece tek reduce hareketine sahipse çalışır</a:t>
            </a:r>
            <a:r>
              <a:rPr lang="en-US" sz="2600"/>
              <a:t> – </a:t>
            </a:r>
            <a:r>
              <a:rPr lang="tr-TR" sz="2600"/>
              <a:t>bu durumlarda</a:t>
            </a:r>
            <a:r>
              <a:rPr lang="en-US" sz="2600"/>
              <a:t>, </a:t>
            </a:r>
            <a:r>
              <a:rPr lang="tr-TR" sz="2600"/>
              <a:t>bir sonraki bakma ihmal edilip reduce yapılır</a:t>
            </a:r>
            <a:endParaRPr lang="en-US" sz="2600"/>
          </a:p>
          <a:p>
            <a:pPr marL="0" indent="0" eaLnBrk="1" hangingPunct="1">
              <a:buFontTx/>
              <a:buNone/>
            </a:pPr>
            <a:r>
              <a:rPr lang="en-US" sz="2600"/>
              <a:t>• </a:t>
            </a:r>
            <a:r>
              <a:rPr lang="tr-TR" sz="2600"/>
              <a:t>Daha kompleks gramerlerde</a:t>
            </a:r>
            <a:r>
              <a:rPr lang="en-US" sz="2600"/>
              <a:t>, </a:t>
            </a:r>
            <a:r>
              <a:rPr lang="tr-TR" sz="2600"/>
              <a:t>yapı</a:t>
            </a:r>
            <a:r>
              <a:rPr lang="en-US" sz="2600"/>
              <a:t> shift/reduce </a:t>
            </a:r>
            <a:r>
              <a:rPr lang="tr-TR" sz="2600"/>
              <a:t>ya da</a:t>
            </a:r>
            <a:r>
              <a:rPr lang="en-US" sz="2600"/>
              <a:t> reduce/reduce </a:t>
            </a:r>
            <a:r>
              <a:rPr lang="tr-TR" sz="2600"/>
              <a:t>çatışmalı durumlar verir</a:t>
            </a:r>
            <a:endParaRPr lang="en-US" sz="2600"/>
          </a:p>
          <a:p>
            <a:pPr marL="0" indent="0" eaLnBrk="1" hangingPunct="1">
              <a:buFontTx/>
              <a:buNone/>
            </a:pPr>
            <a:r>
              <a:rPr lang="en-US" sz="2600"/>
              <a:t>• </a:t>
            </a:r>
            <a:r>
              <a:rPr lang="tr-TR" sz="2600"/>
              <a:t>Seçmek için </a:t>
            </a:r>
            <a:r>
              <a:rPr lang="en-US" sz="2600"/>
              <a:t>look-ahead </a:t>
            </a:r>
            <a:r>
              <a:rPr lang="tr-TR" sz="2600"/>
              <a:t>kullanmaya ihtiyaç duyar</a:t>
            </a:r>
            <a:endParaRPr lang="en-US" sz="2600"/>
          </a:p>
          <a:p>
            <a:pPr marL="0" indent="0" eaLnBrk="1" hangingPunct="1">
              <a:buFontTx/>
              <a:buNone/>
            </a:pPr>
            <a:endParaRPr lang="en-US"/>
          </a:p>
        </p:txBody>
      </p:sp>
      <p:sp>
        <p:nvSpPr>
          <p:cNvPr id="150533" name="Rectangle 4"/>
          <p:cNvSpPr>
            <a:spLocks noChangeArrowheads="1"/>
          </p:cNvSpPr>
          <p:nvPr/>
        </p:nvSpPr>
        <p:spPr bwMode="auto">
          <a:xfrm>
            <a:off x="1066800" y="5562600"/>
            <a:ext cx="19050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 → L , S </a:t>
            </a:r>
            <a:r>
              <a:rPr lang="en-US" b="1"/>
              <a:t>.</a:t>
            </a:r>
            <a:endParaRPr lang="en-US"/>
          </a:p>
        </p:txBody>
      </p:sp>
      <p:sp>
        <p:nvSpPr>
          <p:cNvPr id="150534" name="Rectangle 5"/>
          <p:cNvSpPr>
            <a:spLocks noChangeArrowheads="1"/>
          </p:cNvSpPr>
          <p:nvPr/>
        </p:nvSpPr>
        <p:spPr bwMode="auto">
          <a:xfrm>
            <a:off x="3657600" y="5562600"/>
            <a:ext cx="1905000" cy="914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 → L , S </a:t>
            </a:r>
            <a:r>
              <a:rPr lang="en-US" b="1"/>
              <a:t>.</a:t>
            </a:r>
          </a:p>
          <a:p>
            <a:r>
              <a:rPr lang="en-US"/>
              <a:t>S → S </a:t>
            </a:r>
            <a:r>
              <a:rPr lang="en-US" b="1"/>
              <a:t>.</a:t>
            </a:r>
            <a:r>
              <a:rPr lang="en-US"/>
              <a:t>, L</a:t>
            </a:r>
          </a:p>
        </p:txBody>
      </p:sp>
      <p:sp>
        <p:nvSpPr>
          <p:cNvPr id="150535" name="Rectangle 6"/>
          <p:cNvSpPr>
            <a:spLocks noChangeArrowheads="1"/>
          </p:cNvSpPr>
          <p:nvPr/>
        </p:nvSpPr>
        <p:spPr bwMode="auto">
          <a:xfrm>
            <a:off x="6248400" y="5562600"/>
            <a:ext cx="1905000" cy="914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 → L , S </a:t>
            </a:r>
            <a:r>
              <a:rPr lang="en-US" b="1"/>
              <a:t>.</a:t>
            </a:r>
          </a:p>
          <a:p>
            <a:r>
              <a:rPr lang="en-US"/>
              <a:t>L → S </a:t>
            </a:r>
            <a:r>
              <a:rPr lang="en-US" b="1"/>
              <a:t>.</a:t>
            </a:r>
          </a:p>
        </p:txBody>
      </p:sp>
      <p:sp>
        <p:nvSpPr>
          <p:cNvPr id="150536" name="Text Box 7"/>
          <p:cNvSpPr txBox="1">
            <a:spLocks noChangeArrowheads="1"/>
          </p:cNvSpPr>
          <p:nvPr/>
        </p:nvSpPr>
        <p:spPr bwMode="auto">
          <a:xfrm>
            <a:off x="1219200" y="5029200"/>
            <a:ext cx="15240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9900"/>
                </a:solidFill>
              </a:rPr>
              <a:t>ok</a:t>
            </a:r>
          </a:p>
        </p:txBody>
      </p:sp>
      <p:sp>
        <p:nvSpPr>
          <p:cNvPr id="150537" name="Text Box 8"/>
          <p:cNvSpPr txBox="1">
            <a:spLocks noChangeArrowheads="1"/>
          </p:cNvSpPr>
          <p:nvPr/>
        </p:nvSpPr>
        <p:spPr bwMode="auto">
          <a:xfrm>
            <a:off x="3429000" y="5029200"/>
            <a:ext cx="23622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shift/reduce</a:t>
            </a:r>
          </a:p>
        </p:txBody>
      </p:sp>
      <p:sp>
        <p:nvSpPr>
          <p:cNvPr id="150538" name="Text Box 9"/>
          <p:cNvSpPr txBox="1">
            <a:spLocks noChangeArrowheads="1"/>
          </p:cNvSpPr>
          <p:nvPr/>
        </p:nvSpPr>
        <p:spPr bwMode="auto">
          <a:xfrm>
            <a:off x="6019800" y="5029200"/>
            <a:ext cx="24384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</a:rPr>
              <a:t>reduce/reduce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402549-1AF8-4564-9783-CE79176345F7}" type="slidenum">
              <a:rPr lang="en-US"/>
              <a:pPr>
                <a:defRPr/>
              </a:pPr>
              <a:t>106</a:t>
            </a:fld>
            <a:endParaRPr lang="en-US"/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LR(1) </a:t>
            </a:r>
            <a:r>
              <a:rPr lang="tr-TR"/>
              <a:t>Ayrıştırma</a:t>
            </a:r>
            <a:endParaRPr lang="en-US"/>
          </a:p>
        </p:txBody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en-US"/>
              <a:t>• </a:t>
            </a:r>
            <a:r>
              <a:rPr lang="en-US" sz="2400"/>
              <a:t>1 lookahead s</a:t>
            </a:r>
            <a:r>
              <a:rPr lang="tr-TR" sz="2400"/>
              <a:t>e</a:t>
            </a:r>
            <a:r>
              <a:rPr lang="en-US" sz="2400"/>
              <a:t>mbol </a:t>
            </a:r>
            <a:r>
              <a:rPr lang="tr-TR" sz="2400"/>
              <a:t>ayrıştırma</a:t>
            </a:r>
            <a:r>
              <a:rPr lang="en-US" sz="2400"/>
              <a:t> tabl</a:t>
            </a:r>
            <a:r>
              <a:rPr lang="tr-TR" sz="2400"/>
              <a:t>osu kadar daha güçlü</a:t>
            </a:r>
            <a:endParaRPr lang="en-US" sz="2400"/>
          </a:p>
          <a:p>
            <a:pPr marL="0" indent="0" eaLnBrk="1" hangingPunct="1">
              <a:buFontTx/>
              <a:buNone/>
            </a:pPr>
            <a:r>
              <a:rPr lang="en-US" sz="2400"/>
              <a:t>• LR(1) gram</a:t>
            </a:r>
            <a:r>
              <a:rPr lang="tr-TR" sz="2400"/>
              <a:t>e</a:t>
            </a:r>
            <a:r>
              <a:rPr lang="en-US" sz="2400"/>
              <a:t>r</a:t>
            </a:r>
            <a:r>
              <a:rPr lang="tr-TR" sz="2400"/>
              <a:t>i</a:t>
            </a:r>
            <a:r>
              <a:rPr lang="en-US" sz="2400"/>
              <a:t> = 1 look-ahead</a:t>
            </a:r>
            <a:r>
              <a:rPr lang="tr-TR" sz="2400"/>
              <a:t>’li </a:t>
            </a:r>
            <a:r>
              <a:rPr lang="en-US" sz="2400"/>
              <a:t>shift/reduce </a:t>
            </a:r>
            <a:r>
              <a:rPr lang="tr-TR" sz="2400"/>
              <a:t>ayrıştırıcı tarafından tanınabilir</a:t>
            </a:r>
            <a:r>
              <a:rPr lang="en-US" sz="2400"/>
              <a:t>.</a:t>
            </a:r>
          </a:p>
          <a:p>
            <a:pPr marL="0" indent="0" eaLnBrk="1" hangingPunct="1">
              <a:buFontTx/>
              <a:buNone/>
            </a:pPr>
            <a:r>
              <a:rPr lang="en-US" sz="2400"/>
              <a:t>• LR(1) item = LR(0) item + </a:t>
            </a:r>
            <a:r>
              <a:rPr lang="tr-TR" sz="2400"/>
              <a:t>kuralı takip etmesi mümkün </a:t>
            </a:r>
            <a:r>
              <a:rPr lang="en-US" sz="2400"/>
              <a:t>look-ahead s</a:t>
            </a:r>
            <a:r>
              <a:rPr lang="tr-TR" sz="2400"/>
              <a:t>e</a:t>
            </a:r>
            <a:r>
              <a:rPr lang="en-US" sz="2400"/>
              <a:t>mbol</a:t>
            </a:r>
            <a:r>
              <a:rPr lang="tr-TR" sz="2400"/>
              <a:t>leri</a:t>
            </a:r>
            <a:endParaRPr lang="en-US" sz="2400"/>
          </a:p>
          <a:p>
            <a:pPr marL="0" indent="0" eaLnBrk="1" hangingPunct="1">
              <a:buFontTx/>
              <a:buNone/>
            </a:pPr>
            <a:endParaRPr lang="en-US" sz="2400"/>
          </a:p>
          <a:p>
            <a:pPr marL="0" indent="0" eaLnBrk="1" hangingPunct="1">
              <a:buFontTx/>
              <a:buNone/>
            </a:pPr>
            <a:r>
              <a:rPr lang="en-US" sz="2400"/>
              <a:t>	LR(0):    </a:t>
            </a:r>
            <a:r>
              <a:rPr lang="en-US" sz="2400" i="1"/>
              <a:t>S</a:t>
            </a:r>
            <a:r>
              <a:rPr lang="en-US" sz="2400"/>
              <a:t>→ .</a:t>
            </a:r>
            <a:r>
              <a:rPr lang="en-US" sz="2400" i="1"/>
              <a:t> S </a:t>
            </a:r>
            <a:r>
              <a:rPr lang="en-US" sz="2400"/>
              <a:t>+ </a:t>
            </a:r>
            <a:r>
              <a:rPr lang="en-US" sz="2400" i="1"/>
              <a:t>E</a:t>
            </a:r>
          </a:p>
          <a:p>
            <a:pPr marL="0" indent="0" eaLnBrk="1" hangingPunct="1">
              <a:buFontTx/>
              <a:buNone/>
            </a:pPr>
            <a:endParaRPr lang="en-US" sz="2400" i="1"/>
          </a:p>
          <a:p>
            <a:pPr marL="0" indent="0" eaLnBrk="1" hangingPunct="1">
              <a:buFontTx/>
              <a:buNone/>
            </a:pPr>
            <a:r>
              <a:rPr lang="en-US" sz="2400"/>
              <a:t>	LR(1):    </a:t>
            </a:r>
            <a:r>
              <a:rPr lang="en-US" sz="2400" i="1"/>
              <a:t>S</a:t>
            </a:r>
            <a:r>
              <a:rPr lang="en-US" sz="2400"/>
              <a:t>→ .</a:t>
            </a:r>
            <a:r>
              <a:rPr lang="en-US" sz="2400" i="1"/>
              <a:t> S </a:t>
            </a:r>
            <a:r>
              <a:rPr lang="en-US" sz="2400"/>
              <a:t>+ </a:t>
            </a:r>
            <a:r>
              <a:rPr lang="en-US" sz="2400" i="1"/>
              <a:t>E   +</a:t>
            </a:r>
            <a:endParaRPr lang="en-US" sz="2400"/>
          </a:p>
          <a:p>
            <a:pPr marL="0" indent="0" eaLnBrk="1" hangingPunct="1">
              <a:buFontTx/>
              <a:buNone/>
            </a:pPr>
            <a:endParaRPr lang="en-US" sz="2400"/>
          </a:p>
        </p:txBody>
      </p:sp>
      <p:sp>
        <p:nvSpPr>
          <p:cNvPr id="151557" name="Rectangle 4"/>
          <p:cNvSpPr>
            <a:spLocks noChangeArrowheads="1"/>
          </p:cNvSpPr>
          <p:nvPr/>
        </p:nvSpPr>
        <p:spPr bwMode="auto">
          <a:xfrm>
            <a:off x="2743200" y="4419600"/>
            <a:ext cx="20574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51558" name="Rectangle 5"/>
          <p:cNvSpPr>
            <a:spLocks noChangeArrowheads="1"/>
          </p:cNvSpPr>
          <p:nvPr/>
        </p:nvSpPr>
        <p:spPr bwMode="auto">
          <a:xfrm>
            <a:off x="2743200" y="5334000"/>
            <a:ext cx="266700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5634BD-9834-4FBA-88D2-FC76FFB13EB0}" type="slidenum">
              <a:rPr lang="en-US"/>
              <a:pPr>
                <a:defRPr/>
              </a:pPr>
              <a:t>107</a:t>
            </a:fld>
            <a:endParaRPr lang="en-US"/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LR(1) </a:t>
            </a:r>
            <a:r>
              <a:rPr lang="tr-TR"/>
              <a:t>Durum</a:t>
            </a:r>
            <a:endParaRPr lang="en-US"/>
          </a:p>
        </p:txBody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10600" cy="4572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/>
              <a:t>• </a:t>
            </a:r>
            <a:r>
              <a:rPr lang="en-US" sz="2400"/>
              <a:t>LR(1) </a:t>
            </a:r>
            <a:r>
              <a:rPr lang="tr-TR" sz="2400"/>
              <a:t>durum </a:t>
            </a:r>
            <a:r>
              <a:rPr lang="en-US" sz="2400"/>
              <a:t>= LR(1) item</a:t>
            </a:r>
            <a:r>
              <a:rPr lang="tr-TR" sz="2400"/>
              <a:t>lar kümesi</a:t>
            </a:r>
            <a:endParaRPr lang="en-US" sz="2400"/>
          </a:p>
          <a:p>
            <a:pPr marL="0" indent="0" eaLnBrk="1" hangingPunct="1">
              <a:buFontTx/>
              <a:buNone/>
            </a:pPr>
            <a:r>
              <a:rPr lang="en-US" sz="2400"/>
              <a:t>• LR(1) item = LR(0) item + lookahead s</a:t>
            </a:r>
            <a:r>
              <a:rPr lang="tr-TR" sz="2400"/>
              <a:t>e</a:t>
            </a:r>
            <a:r>
              <a:rPr lang="en-US" sz="2400"/>
              <a:t>mbol</a:t>
            </a:r>
            <a:r>
              <a:rPr lang="tr-TR" sz="2400"/>
              <a:t>ler kümesi</a:t>
            </a:r>
            <a:endParaRPr lang="en-US" sz="2400"/>
          </a:p>
          <a:p>
            <a:pPr marL="0" indent="0" eaLnBrk="1" hangingPunct="1">
              <a:buFontTx/>
              <a:buNone/>
            </a:pPr>
            <a:r>
              <a:rPr lang="en-US" sz="2400"/>
              <a:t>• </a:t>
            </a:r>
            <a:r>
              <a:rPr lang="tr-TR" sz="2400"/>
              <a:t>Durumda iki item aynı kurala </a:t>
            </a:r>
            <a:r>
              <a:rPr lang="en-US" sz="2400"/>
              <a:t>+ </a:t>
            </a:r>
            <a:r>
              <a:rPr lang="tr-TR" sz="2400"/>
              <a:t>nokta</a:t>
            </a:r>
            <a:r>
              <a:rPr lang="en-US" sz="2400"/>
              <a:t> </a:t>
            </a:r>
            <a:r>
              <a:rPr lang="tr-TR" sz="2400"/>
              <a:t>k</a:t>
            </a:r>
            <a:r>
              <a:rPr lang="en-US" sz="2400"/>
              <a:t>onfig</a:t>
            </a:r>
            <a:r>
              <a:rPr lang="tr-TR" sz="2400"/>
              <a:t>ürasyonuna sahip olmaz</a:t>
            </a:r>
            <a:endParaRPr lang="en-US" sz="2400"/>
          </a:p>
        </p:txBody>
      </p:sp>
      <p:sp>
        <p:nvSpPr>
          <p:cNvPr id="152581" name="Rectangle 4"/>
          <p:cNvSpPr>
            <a:spLocks noChangeArrowheads="1"/>
          </p:cNvSpPr>
          <p:nvPr/>
        </p:nvSpPr>
        <p:spPr bwMode="auto">
          <a:xfrm>
            <a:off x="685800" y="3733800"/>
            <a:ext cx="3124200" cy="1447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S </a:t>
            </a:r>
            <a:r>
              <a:rPr lang="en-US"/>
              <a:t>. + </a:t>
            </a:r>
            <a:r>
              <a:rPr lang="en-US" i="1"/>
              <a:t>E 	  </a:t>
            </a:r>
            <a:r>
              <a:rPr lang="en-US"/>
              <a:t>+</a:t>
            </a:r>
          </a:p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S </a:t>
            </a:r>
            <a:r>
              <a:rPr lang="en-US"/>
              <a:t>. + </a:t>
            </a:r>
            <a:r>
              <a:rPr lang="en-US" i="1"/>
              <a:t>E 	  </a:t>
            </a:r>
            <a:r>
              <a:rPr lang="en-US"/>
              <a:t>$</a:t>
            </a:r>
          </a:p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S </a:t>
            </a:r>
            <a:r>
              <a:rPr lang="en-US"/>
              <a:t>+ . </a:t>
            </a:r>
            <a:r>
              <a:rPr lang="en-US" i="1"/>
              <a:t>E 	  </a:t>
            </a:r>
            <a:r>
              <a:rPr lang="en-US" b="1"/>
              <a:t>num</a:t>
            </a:r>
            <a:endParaRPr lang="en-US"/>
          </a:p>
        </p:txBody>
      </p:sp>
      <p:sp>
        <p:nvSpPr>
          <p:cNvPr id="152582" name="Rectangle 5"/>
          <p:cNvSpPr>
            <a:spLocks noChangeArrowheads="1"/>
          </p:cNvSpPr>
          <p:nvPr/>
        </p:nvSpPr>
        <p:spPr bwMode="auto">
          <a:xfrm>
            <a:off x="5105400" y="3962400"/>
            <a:ext cx="3124200" cy="1066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S </a:t>
            </a:r>
            <a:r>
              <a:rPr lang="en-US"/>
              <a:t>. + </a:t>
            </a:r>
            <a:r>
              <a:rPr lang="en-US" i="1"/>
              <a:t>E 	 +,</a:t>
            </a:r>
            <a:r>
              <a:rPr lang="en-US"/>
              <a:t>$</a:t>
            </a:r>
          </a:p>
          <a:p>
            <a:r>
              <a:rPr lang="en-US" i="1"/>
              <a:t>S</a:t>
            </a:r>
            <a:r>
              <a:rPr lang="en-US"/>
              <a:t>→</a:t>
            </a:r>
            <a:r>
              <a:rPr lang="en-US" i="1"/>
              <a:t>S </a:t>
            </a:r>
            <a:r>
              <a:rPr lang="en-US"/>
              <a:t>+ . </a:t>
            </a:r>
            <a:r>
              <a:rPr lang="en-US" i="1"/>
              <a:t>E 	  </a:t>
            </a:r>
            <a:r>
              <a:rPr lang="en-US" b="1"/>
              <a:t>num</a:t>
            </a:r>
            <a:endParaRPr lang="en-US"/>
          </a:p>
        </p:txBody>
      </p:sp>
      <p:sp>
        <p:nvSpPr>
          <p:cNvPr id="152583" name="AutoShape 6"/>
          <p:cNvSpPr>
            <a:spLocks noChangeArrowheads="1"/>
          </p:cNvSpPr>
          <p:nvPr/>
        </p:nvSpPr>
        <p:spPr bwMode="auto">
          <a:xfrm>
            <a:off x="4038600" y="42672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38" name="Group 63"/>
          <p:cNvGrpSpPr>
            <a:grpSpLocks/>
          </p:cNvGrpSpPr>
          <p:nvPr/>
        </p:nvGrpSpPr>
        <p:grpSpPr bwMode="auto">
          <a:xfrm>
            <a:off x="3584575" y="4941888"/>
            <a:ext cx="2590800" cy="792162"/>
            <a:chOff x="3969" y="663"/>
            <a:chExt cx="1632" cy="499"/>
          </a:xfrm>
        </p:grpSpPr>
        <p:sp>
          <p:nvSpPr>
            <p:cNvPr id="12335" name="Rectangle 61"/>
            <p:cNvSpPr>
              <a:spLocks noChangeArrowheads="1"/>
            </p:cNvSpPr>
            <p:nvPr/>
          </p:nvSpPr>
          <p:spPr bwMode="auto">
            <a:xfrm>
              <a:off x="3969" y="663"/>
              <a:ext cx="998" cy="499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actions</a:t>
              </a:r>
              <a:endParaRPr lang="th-TH"/>
            </a:p>
          </p:txBody>
        </p:sp>
        <p:sp>
          <p:nvSpPr>
            <p:cNvPr id="12336" name="Rectangle 62"/>
            <p:cNvSpPr>
              <a:spLocks noChangeArrowheads="1"/>
            </p:cNvSpPr>
            <p:nvPr/>
          </p:nvSpPr>
          <p:spPr bwMode="auto">
            <a:xfrm>
              <a:off x="4967" y="663"/>
              <a:ext cx="634" cy="499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anchor="ctr"/>
            <a:lstStyle/>
            <a:p>
              <a:pPr algn="ctr">
                <a:defRPr/>
              </a:pPr>
              <a:r>
                <a:rPr lang="en-US"/>
                <a:t>gotos</a:t>
              </a:r>
              <a:endParaRPr lang="th-TH"/>
            </a:p>
          </p:txBody>
        </p:sp>
      </p:grpSp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Bir </a:t>
            </a:r>
            <a:r>
              <a:rPr lang="en-US"/>
              <a:t>LR </a:t>
            </a:r>
            <a:r>
              <a:rPr lang="tr-TR"/>
              <a:t>Ayrıştırıcı</a:t>
            </a:r>
            <a:endParaRPr lang="en-US"/>
          </a:p>
        </p:txBody>
      </p:sp>
      <p:grpSp>
        <p:nvGrpSpPr>
          <p:cNvPr id="167940" name="Group 3"/>
          <p:cNvGrpSpPr>
            <a:grpSpLocks noRot="1"/>
          </p:cNvGrpSpPr>
          <p:nvPr/>
        </p:nvGrpSpPr>
        <p:grpSpPr bwMode="auto">
          <a:xfrm>
            <a:off x="2717800" y="2133600"/>
            <a:ext cx="4292882" cy="465138"/>
            <a:chOff x="720" y="1338"/>
            <a:chExt cx="4346" cy="293"/>
          </a:xfrm>
        </p:grpSpPr>
        <p:sp>
          <p:nvSpPr>
            <p:cNvPr id="197636" name="Rectangle 4"/>
            <p:cNvSpPr>
              <a:spLocks noChangeArrowheads="1"/>
            </p:cNvSpPr>
            <p:nvPr/>
          </p:nvSpPr>
          <p:spPr bwMode="auto">
            <a:xfrm>
              <a:off x="4423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$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7637" name="Rectangle 5"/>
            <p:cNvSpPr>
              <a:spLocks noChangeArrowheads="1"/>
            </p:cNvSpPr>
            <p:nvPr/>
          </p:nvSpPr>
          <p:spPr bwMode="auto">
            <a:xfrm>
              <a:off x="3806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i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i="1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</a:p>
          </p:txBody>
        </p:sp>
        <p:sp>
          <p:nvSpPr>
            <p:cNvPr id="197638" name="Rectangle 6"/>
            <p:cNvSpPr>
              <a:spLocks noChangeArrowheads="1"/>
            </p:cNvSpPr>
            <p:nvPr/>
          </p:nvSpPr>
          <p:spPr bwMode="auto">
            <a:xfrm>
              <a:off x="3189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</a:t>
              </a:r>
            </a:p>
          </p:txBody>
        </p:sp>
        <p:sp>
          <p:nvSpPr>
            <p:cNvPr id="197639" name="Rectangle 7"/>
            <p:cNvSpPr>
              <a:spLocks noChangeArrowheads="1"/>
            </p:cNvSpPr>
            <p:nvPr/>
          </p:nvSpPr>
          <p:spPr bwMode="auto">
            <a:xfrm>
              <a:off x="2571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i="1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i</a:t>
              </a:r>
              <a:endParaRPr lang="en-US" baseline="-250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97640" name="Rectangle 8"/>
            <p:cNvSpPr>
              <a:spLocks noChangeArrowheads="1"/>
            </p:cNvSpPr>
            <p:nvPr/>
          </p:nvSpPr>
          <p:spPr bwMode="auto">
            <a:xfrm>
              <a:off x="1954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</a:t>
              </a:r>
            </a:p>
          </p:txBody>
        </p:sp>
        <p:sp>
          <p:nvSpPr>
            <p:cNvPr id="197641" name="Rectangle 9"/>
            <p:cNvSpPr>
              <a:spLocks noChangeArrowheads="1"/>
            </p:cNvSpPr>
            <p:nvPr/>
          </p:nvSpPr>
          <p:spPr bwMode="auto">
            <a:xfrm>
              <a:off x="1337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2</a:t>
              </a:r>
            </a:p>
          </p:txBody>
        </p:sp>
        <p:sp>
          <p:nvSpPr>
            <p:cNvPr id="197642" name="Rectangle 10"/>
            <p:cNvSpPr>
              <a:spLocks noChangeArrowheads="1"/>
            </p:cNvSpPr>
            <p:nvPr/>
          </p:nvSpPr>
          <p:spPr bwMode="auto">
            <a:xfrm>
              <a:off x="720" y="1344"/>
              <a:ext cx="617" cy="287"/>
            </a:xfrm>
            <a:prstGeom prst="rect">
              <a:avLst/>
            </a:prstGeom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None/>
                <a:defRPr/>
              </a:pPr>
              <a:r>
                <a:rPr lang="en-US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2325" name="Line 11"/>
            <p:cNvSpPr>
              <a:spLocks noChangeShapeType="1"/>
            </p:cNvSpPr>
            <p:nvPr/>
          </p:nvSpPr>
          <p:spPr bwMode="auto">
            <a:xfrm>
              <a:off x="720" y="1338"/>
              <a:ext cx="43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26" name="Line 12"/>
            <p:cNvSpPr>
              <a:spLocks noChangeShapeType="1"/>
            </p:cNvSpPr>
            <p:nvPr/>
          </p:nvSpPr>
          <p:spPr bwMode="auto">
            <a:xfrm>
              <a:off x="720" y="1626"/>
              <a:ext cx="43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27" name="Line 13"/>
            <p:cNvSpPr>
              <a:spLocks noChangeShapeType="1"/>
            </p:cNvSpPr>
            <p:nvPr/>
          </p:nvSpPr>
          <p:spPr bwMode="auto">
            <a:xfrm>
              <a:off x="746" y="1344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28" name="Line 14"/>
            <p:cNvSpPr>
              <a:spLocks noChangeShapeType="1"/>
            </p:cNvSpPr>
            <p:nvPr/>
          </p:nvSpPr>
          <p:spPr bwMode="auto">
            <a:xfrm>
              <a:off x="1363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29" name="Line 15"/>
            <p:cNvSpPr>
              <a:spLocks noChangeShapeType="1"/>
            </p:cNvSpPr>
            <p:nvPr/>
          </p:nvSpPr>
          <p:spPr bwMode="auto">
            <a:xfrm>
              <a:off x="1980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30" name="Line 16"/>
            <p:cNvSpPr>
              <a:spLocks noChangeShapeType="1"/>
            </p:cNvSpPr>
            <p:nvPr/>
          </p:nvSpPr>
          <p:spPr bwMode="auto">
            <a:xfrm>
              <a:off x="2597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31" name="Line 17"/>
            <p:cNvSpPr>
              <a:spLocks noChangeShapeType="1"/>
            </p:cNvSpPr>
            <p:nvPr/>
          </p:nvSpPr>
          <p:spPr bwMode="auto">
            <a:xfrm>
              <a:off x="3214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32" name="Line 18"/>
            <p:cNvSpPr>
              <a:spLocks noChangeShapeType="1"/>
            </p:cNvSpPr>
            <p:nvPr/>
          </p:nvSpPr>
          <p:spPr bwMode="auto">
            <a:xfrm>
              <a:off x="3831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33" name="Line 19"/>
            <p:cNvSpPr>
              <a:spLocks noChangeShapeType="1"/>
            </p:cNvSpPr>
            <p:nvPr/>
          </p:nvSpPr>
          <p:spPr bwMode="auto">
            <a:xfrm>
              <a:off x="4449" y="1344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  <p:sp>
          <p:nvSpPr>
            <p:cNvPr id="12334" name="Line 20"/>
            <p:cNvSpPr>
              <a:spLocks noChangeShapeType="1"/>
            </p:cNvSpPr>
            <p:nvPr/>
          </p:nvSpPr>
          <p:spPr bwMode="auto">
            <a:xfrm>
              <a:off x="5066" y="1344"/>
              <a:ext cx="0" cy="28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anchor="ctr"/>
            <a:lstStyle/>
            <a:p>
              <a:pPr>
                <a:defRPr/>
              </a:pPr>
              <a:endParaRPr lang="tr-TR"/>
            </a:p>
          </p:txBody>
        </p:sp>
      </p:grpSp>
      <p:sp>
        <p:nvSpPr>
          <p:cNvPr id="12293" name="Rectangle 21"/>
          <p:cNvSpPr>
            <a:spLocks noChangeArrowheads="1"/>
          </p:cNvSpPr>
          <p:nvPr/>
        </p:nvSpPr>
        <p:spPr bwMode="auto">
          <a:xfrm>
            <a:off x="3479800" y="3209925"/>
            <a:ext cx="2743200" cy="1143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 anchor="ctr"/>
          <a:lstStyle/>
          <a:p>
            <a:pPr algn="ctr">
              <a:defRPr/>
            </a:pPr>
            <a:r>
              <a:rPr lang="en-US" sz="2800" dirty="0"/>
              <a:t>LR </a:t>
            </a:r>
            <a:r>
              <a:rPr lang="tr-TR" sz="2800" dirty="0"/>
              <a:t>Ayrıştırıcı</a:t>
            </a:r>
            <a:endParaRPr lang="en-US" sz="2800" dirty="0"/>
          </a:p>
        </p:txBody>
      </p:sp>
      <p:sp>
        <p:nvSpPr>
          <p:cNvPr id="197663" name="Rectangle 31"/>
          <p:cNvSpPr>
            <a:spLocks noChangeArrowheads="1"/>
          </p:cNvSpPr>
          <p:nvPr/>
        </p:nvSpPr>
        <p:spPr bwMode="auto">
          <a:xfrm>
            <a:off x="1447800" y="4783138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97664" name="Rectangle 32"/>
          <p:cNvSpPr>
            <a:spLocks noChangeArrowheads="1"/>
          </p:cNvSpPr>
          <p:nvPr/>
        </p:nvSpPr>
        <p:spPr bwMode="auto">
          <a:xfrm>
            <a:off x="1447800" y="4325938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…</a:t>
            </a:r>
          </a:p>
        </p:txBody>
      </p:sp>
      <p:sp>
        <p:nvSpPr>
          <p:cNvPr id="197667" name="Rectangle 35"/>
          <p:cNvSpPr>
            <a:spLocks noChangeArrowheads="1"/>
          </p:cNvSpPr>
          <p:nvPr/>
        </p:nvSpPr>
        <p:spPr bwMode="auto">
          <a:xfrm>
            <a:off x="1447800" y="3868738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m-1 </a:t>
            </a:r>
            <a:r>
              <a:rPr lang="en-US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m-1 </a:t>
            </a:r>
          </a:p>
        </p:txBody>
      </p:sp>
      <p:sp>
        <p:nvSpPr>
          <p:cNvPr id="197668" name="Rectangle 36"/>
          <p:cNvSpPr>
            <a:spLocks noChangeArrowheads="1"/>
          </p:cNvSpPr>
          <p:nvPr/>
        </p:nvSpPr>
        <p:spPr bwMode="auto">
          <a:xfrm>
            <a:off x="1447800" y="3411538"/>
            <a:ext cx="127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i="1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i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i="1" baseline="-25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endParaRPr lang="en-US" i="1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298" name="Line 37"/>
          <p:cNvSpPr>
            <a:spLocks noChangeShapeType="1"/>
          </p:cNvSpPr>
          <p:nvPr/>
        </p:nvSpPr>
        <p:spPr bwMode="auto">
          <a:xfrm>
            <a:off x="1371600" y="3352800"/>
            <a:ext cx="1270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299" name="Line 38"/>
          <p:cNvSpPr>
            <a:spLocks noChangeShapeType="1"/>
          </p:cNvSpPr>
          <p:nvPr/>
        </p:nvSpPr>
        <p:spPr bwMode="auto">
          <a:xfrm>
            <a:off x="1371600" y="3822700"/>
            <a:ext cx="127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0" name="Line 39"/>
          <p:cNvSpPr>
            <a:spLocks noChangeShapeType="1"/>
          </p:cNvSpPr>
          <p:nvPr/>
        </p:nvSpPr>
        <p:spPr bwMode="auto">
          <a:xfrm>
            <a:off x="1371600" y="4279900"/>
            <a:ext cx="127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1" name="Line 42"/>
          <p:cNvSpPr>
            <a:spLocks noChangeShapeType="1"/>
          </p:cNvSpPr>
          <p:nvPr/>
        </p:nvSpPr>
        <p:spPr bwMode="auto">
          <a:xfrm>
            <a:off x="1371600" y="4737100"/>
            <a:ext cx="127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2" name="Line 43"/>
          <p:cNvSpPr>
            <a:spLocks noChangeShapeType="1"/>
          </p:cNvSpPr>
          <p:nvPr/>
        </p:nvSpPr>
        <p:spPr bwMode="auto">
          <a:xfrm>
            <a:off x="1371600" y="5257800"/>
            <a:ext cx="1270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3" name="Line 44"/>
          <p:cNvSpPr>
            <a:spLocks noChangeShapeType="1"/>
          </p:cNvSpPr>
          <p:nvPr/>
        </p:nvSpPr>
        <p:spPr bwMode="auto">
          <a:xfrm>
            <a:off x="1371600" y="3411538"/>
            <a:ext cx="0" cy="1828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4" name="Line 45"/>
          <p:cNvSpPr>
            <a:spLocks noChangeShapeType="1"/>
          </p:cNvSpPr>
          <p:nvPr/>
        </p:nvSpPr>
        <p:spPr bwMode="auto">
          <a:xfrm>
            <a:off x="2646363" y="3411538"/>
            <a:ext cx="0" cy="1828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anchor="ctr"/>
          <a:lstStyle/>
          <a:p>
            <a:pPr>
              <a:defRPr/>
            </a:pPr>
            <a:endParaRPr lang="tr-TR"/>
          </a:p>
        </p:txBody>
      </p:sp>
      <p:sp>
        <p:nvSpPr>
          <p:cNvPr id="12305" name="Text Box 46"/>
          <p:cNvSpPr txBox="1">
            <a:spLocks noChangeArrowheads="1"/>
          </p:cNvSpPr>
          <p:nvPr/>
        </p:nvSpPr>
        <p:spPr bwMode="auto">
          <a:xfrm>
            <a:off x="6781800" y="3357563"/>
            <a:ext cx="235994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dirty="0"/>
              <a:t>Çıkış</a:t>
            </a:r>
            <a:endParaRPr lang="en-US" dirty="0"/>
          </a:p>
          <a:p>
            <a:pPr>
              <a:defRPr/>
            </a:pPr>
            <a:r>
              <a:rPr lang="en-US" dirty="0"/>
              <a:t>(</a:t>
            </a:r>
            <a:r>
              <a:rPr lang="tr-TR" dirty="0"/>
              <a:t>ayrıştırma ağacı</a:t>
            </a:r>
            <a:r>
              <a:rPr lang="en-US" dirty="0"/>
              <a:t>)</a:t>
            </a:r>
            <a:endParaRPr lang="en-US" dirty="0">
              <a:latin typeface="Angsana New" pitchFamily="18" charset="-34"/>
            </a:endParaRPr>
          </a:p>
        </p:txBody>
      </p:sp>
      <p:sp>
        <p:nvSpPr>
          <p:cNvPr id="12306" name="Line 47"/>
          <p:cNvSpPr>
            <a:spLocks noChangeShapeType="1"/>
          </p:cNvSpPr>
          <p:nvPr/>
        </p:nvSpPr>
        <p:spPr bwMode="auto">
          <a:xfrm flipV="1">
            <a:off x="4151313" y="2600325"/>
            <a:ext cx="0" cy="609600"/>
          </a:xfrm>
          <a:prstGeom prst="line">
            <a:avLst/>
          </a:prstGeom>
          <a:ln>
            <a:headEnd/>
            <a:tailEnd type="stealth" w="lg" len="lg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2307" name="Line 48"/>
          <p:cNvSpPr>
            <a:spLocks noChangeShapeType="1"/>
          </p:cNvSpPr>
          <p:nvPr/>
        </p:nvSpPr>
        <p:spPr bwMode="auto">
          <a:xfrm>
            <a:off x="4651375" y="4352925"/>
            <a:ext cx="0" cy="609600"/>
          </a:xfrm>
          <a:prstGeom prst="line">
            <a:avLst/>
          </a:prstGeom>
          <a:ln>
            <a:headEnd/>
            <a:tailEnd type="stealth" w="lg" len="lg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2308" name="Line 50"/>
          <p:cNvSpPr>
            <a:spLocks noChangeShapeType="1"/>
          </p:cNvSpPr>
          <p:nvPr/>
        </p:nvSpPr>
        <p:spPr bwMode="auto">
          <a:xfrm flipV="1">
            <a:off x="6172200" y="3810000"/>
            <a:ext cx="635000" cy="9525"/>
          </a:xfrm>
          <a:prstGeom prst="line">
            <a:avLst/>
          </a:prstGeom>
          <a:ln>
            <a:headEnd/>
            <a:tailEnd type="stealth" w="lg" len="lg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2309" name="Line 51"/>
          <p:cNvSpPr>
            <a:spLocks noChangeShapeType="1"/>
          </p:cNvSpPr>
          <p:nvPr/>
        </p:nvSpPr>
        <p:spPr bwMode="auto">
          <a:xfrm flipH="1" flipV="1">
            <a:off x="2717800" y="3206750"/>
            <a:ext cx="762000" cy="0"/>
          </a:xfrm>
          <a:prstGeom prst="line">
            <a:avLst/>
          </a:prstGeom>
          <a:ln>
            <a:headEnd/>
            <a:tailEnd type="stealth" w="lg" len="lg"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12310" name="Text Box 52"/>
          <p:cNvSpPr txBox="1">
            <a:spLocks noChangeArrowheads="1"/>
          </p:cNvSpPr>
          <p:nvPr/>
        </p:nvSpPr>
        <p:spPr bwMode="auto">
          <a:xfrm>
            <a:off x="152400" y="3979863"/>
            <a:ext cx="885179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dirty="0"/>
              <a:t>Yığın</a:t>
            </a:r>
            <a:endParaRPr lang="en-US" dirty="0"/>
          </a:p>
        </p:txBody>
      </p:sp>
      <p:sp>
        <p:nvSpPr>
          <p:cNvPr id="12311" name="Text Box 53"/>
          <p:cNvSpPr txBox="1">
            <a:spLocks noChangeArrowheads="1"/>
          </p:cNvSpPr>
          <p:nvPr/>
        </p:nvSpPr>
        <p:spPr bwMode="auto">
          <a:xfrm>
            <a:off x="381000" y="2133600"/>
            <a:ext cx="2044342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dirty="0"/>
              <a:t>Giriş </a:t>
            </a:r>
            <a:r>
              <a:rPr lang="tr-TR" dirty="0" err="1"/>
              <a:t>Tokenları</a:t>
            </a:r>
            <a:endParaRPr lang="en-US" dirty="0"/>
          </a:p>
        </p:txBody>
      </p:sp>
      <p:sp>
        <p:nvSpPr>
          <p:cNvPr id="12312" name="Text Box 55"/>
          <p:cNvSpPr txBox="1">
            <a:spLocks noChangeArrowheads="1"/>
          </p:cNvSpPr>
          <p:nvPr/>
        </p:nvSpPr>
        <p:spPr bwMode="auto">
          <a:xfrm>
            <a:off x="3265488" y="6156325"/>
            <a:ext cx="2830512" cy="70167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tr-TR" sz="2000" dirty="0"/>
              <a:t>Muhtemel</a:t>
            </a:r>
            <a:r>
              <a:rPr lang="en-US" sz="2000" dirty="0"/>
              <a:t> action</a:t>
            </a:r>
            <a:r>
              <a:rPr lang="tr-TR" sz="2000" dirty="0" err="1"/>
              <a:t>lar</a:t>
            </a:r>
            <a:r>
              <a:rPr lang="tr-TR" sz="2000" dirty="0"/>
              <a:t>:</a:t>
            </a:r>
            <a:endParaRPr lang="en-US" sz="2000" dirty="0"/>
          </a:p>
          <a:p>
            <a:pPr algn="ctr">
              <a:defRPr/>
            </a:pPr>
            <a:r>
              <a:rPr lang="en-US" sz="2000" dirty="0"/>
              <a:t>shift, reduce, accept, error</a:t>
            </a:r>
          </a:p>
        </p:txBody>
      </p:sp>
      <p:sp>
        <p:nvSpPr>
          <p:cNvPr id="12313" name="Text Box 56"/>
          <p:cNvSpPr txBox="1">
            <a:spLocks noChangeArrowheads="1"/>
          </p:cNvSpPr>
          <p:nvPr/>
        </p:nvSpPr>
        <p:spPr bwMode="auto">
          <a:xfrm>
            <a:off x="152400" y="5385137"/>
            <a:ext cx="2167581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th-TH" sz="2000" i="1" dirty="0"/>
              <a:t>X</a:t>
            </a:r>
            <a:r>
              <a:rPr lang="th-TH" sz="2000" dirty="0"/>
              <a:t> </a:t>
            </a:r>
            <a:r>
              <a:rPr lang="tr-TR" sz="2000" dirty="0"/>
              <a:t>terminaller ya da</a:t>
            </a:r>
          </a:p>
          <a:p>
            <a:pPr>
              <a:defRPr/>
            </a:pPr>
            <a:r>
              <a:rPr lang="tr-TR" sz="2000" dirty="0" err="1"/>
              <a:t>nonterminaller</a:t>
            </a:r>
            <a:r>
              <a:rPr lang="th-TH" sz="2000" dirty="0"/>
              <a:t>,</a:t>
            </a:r>
          </a:p>
          <a:p>
            <a:pPr>
              <a:defRPr/>
            </a:pPr>
            <a:r>
              <a:rPr lang="tr-TR" sz="2000" i="1" dirty="0"/>
              <a:t>s</a:t>
            </a:r>
            <a:r>
              <a:rPr lang="th-TH" sz="2000" dirty="0"/>
              <a:t> = </a:t>
            </a:r>
            <a:r>
              <a:rPr lang="tr-TR" sz="2000" dirty="0"/>
              <a:t>Durum</a:t>
            </a:r>
            <a:endParaRPr lang="th-TH" dirty="0"/>
          </a:p>
        </p:txBody>
      </p:sp>
      <p:sp>
        <p:nvSpPr>
          <p:cNvPr id="12314" name="Text Box 57"/>
          <p:cNvSpPr txBox="1">
            <a:spLocks noChangeArrowheads="1"/>
          </p:cNvSpPr>
          <p:nvPr/>
        </p:nvSpPr>
        <p:spPr bwMode="auto">
          <a:xfrm>
            <a:off x="6227763" y="4724400"/>
            <a:ext cx="2909771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dirty="0"/>
              <a:t>Ayrıştırma Tablosu</a:t>
            </a:r>
            <a:endParaRPr lang="en-US" dirty="0"/>
          </a:p>
          <a:p>
            <a:pPr>
              <a:defRPr/>
            </a:pPr>
            <a:r>
              <a:rPr lang="en-US" dirty="0"/>
              <a:t>(</a:t>
            </a:r>
            <a:r>
              <a:rPr lang="tr-TR" dirty="0"/>
              <a:t>biraz oluşturursunuz</a:t>
            </a:r>
            <a:r>
              <a:rPr lang="en-US" dirty="0"/>
              <a:t>)</a:t>
            </a:r>
            <a:endParaRPr lang="en-US" dirty="0">
              <a:latin typeface="Angsana New" pitchFamily="18" charset="-34"/>
            </a:endParaRPr>
          </a:p>
        </p:txBody>
      </p:sp>
      <p:sp>
        <p:nvSpPr>
          <p:cNvPr id="12315" name="Line 58"/>
          <p:cNvSpPr>
            <a:spLocks noChangeShapeType="1"/>
          </p:cNvSpPr>
          <p:nvPr/>
        </p:nvSpPr>
        <p:spPr bwMode="auto">
          <a:xfrm flipH="1">
            <a:off x="4297363" y="5715000"/>
            <a:ext cx="46037" cy="4572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2316" name="Line 59"/>
          <p:cNvSpPr>
            <a:spLocks noChangeShapeType="1"/>
          </p:cNvSpPr>
          <p:nvPr/>
        </p:nvSpPr>
        <p:spPr bwMode="auto">
          <a:xfrm>
            <a:off x="6175375" y="5662613"/>
            <a:ext cx="865188" cy="433387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2317" name="Text Box 60"/>
          <p:cNvSpPr txBox="1">
            <a:spLocks noChangeArrowheads="1"/>
          </p:cNvSpPr>
          <p:nvPr/>
        </p:nvSpPr>
        <p:spPr bwMode="auto">
          <a:xfrm>
            <a:off x="6629400" y="5791200"/>
            <a:ext cx="2372765" cy="101566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 err="1"/>
              <a:t>gotos</a:t>
            </a:r>
            <a:r>
              <a:rPr lang="en-US" sz="2000" dirty="0"/>
              <a:t> </a:t>
            </a:r>
            <a:endParaRPr lang="tr-TR" sz="2000" dirty="0"/>
          </a:p>
          <a:p>
            <a:pPr algn="ctr">
              <a:defRPr/>
            </a:pPr>
            <a:r>
              <a:rPr lang="tr-TR" sz="2000" dirty="0"/>
              <a:t>durum değişmelerini </a:t>
            </a:r>
          </a:p>
          <a:p>
            <a:pPr algn="ctr">
              <a:defRPr/>
            </a:pPr>
            <a:r>
              <a:rPr lang="tr-TR" sz="2000" dirty="0"/>
              <a:t>içerir</a:t>
            </a:r>
            <a:endParaRPr lang="en-US" sz="2000" dirty="0"/>
          </a:p>
        </p:txBody>
      </p:sp>
      <p:sp>
        <p:nvSpPr>
          <p:cNvPr id="12338" name="Line 50"/>
          <p:cNvSpPr>
            <a:spLocks noChangeShapeType="1"/>
          </p:cNvSpPr>
          <p:nvPr/>
        </p:nvSpPr>
        <p:spPr bwMode="auto">
          <a:xfrm>
            <a:off x="1371600" y="3352800"/>
            <a:ext cx="0" cy="18716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2339" name="Line 51"/>
          <p:cNvSpPr>
            <a:spLocks noChangeShapeType="1"/>
          </p:cNvSpPr>
          <p:nvPr/>
        </p:nvSpPr>
        <p:spPr bwMode="auto">
          <a:xfrm>
            <a:off x="2667000" y="3352800"/>
            <a:ext cx="0" cy="18716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2051050" y="2852738"/>
            <a:ext cx="1377950" cy="4572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none">
            <a:spAutoFit/>
          </a:bodyPr>
          <a:lstStyle/>
          <a:p>
            <a:pPr>
              <a:defRPr/>
            </a:pPr>
            <a:r>
              <a:rPr lang="en-US"/>
              <a:t>push; pop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>
                <a:sym typeface="Symbol" pitchFamily="18" charset="2"/>
              </a:rPr>
              <a:t>4.5 </a:t>
            </a:r>
            <a:r>
              <a:rPr lang="tr-TR" dirty="0">
                <a:sym typeface="Symbol" pitchFamily="18" charset="2"/>
              </a:rPr>
              <a:t>A</a:t>
            </a:r>
            <a:r>
              <a:rPr lang="en-US" dirty="0" err="1">
                <a:sym typeface="Symbol" pitchFamily="18" charset="2"/>
              </a:rPr>
              <a:t>şağıdan</a:t>
            </a:r>
            <a:r>
              <a:rPr lang="tr-TR" dirty="0">
                <a:sym typeface="Symbol" pitchFamily="18" charset="2"/>
              </a:rPr>
              <a:t>-Y</a:t>
            </a:r>
            <a:r>
              <a:rPr lang="en-US" dirty="0" err="1">
                <a:sym typeface="Symbol" pitchFamily="18" charset="2"/>
              </a:rPr>
              <a:t>ukarıya</a:t>
            </a:r>
            <a:r>
              <a:rPr lang="en-US" dirty="0">
                <a:sym typeface="Symbol" pitchFamily="18" charset="2"/>
              </a:rPr>
              <a:t> </a:t>
            </a:r>
            <a:r>
              <a:rPr lang="tr-TR" dirty="0">
                <a:sym typeface="Symbol" pitchFamily="18" charset="2"/>
              </a:rPr>
              <a:t>A</a:t>
            </a:r>
            <a:r>
              <a:rPr lang="en-US" dirty="0" err="1">
                <a:sym typeface="Symbol" pitchFamily="18" charset="2"/>
              </a:rPr>
              <a:t>yrıştırma</a:t>
            </a:r>
            <a:r>
              <a:rPr lang="en-US" dirty="0">
                <a:sym typeface="Symbol" pitchFamily="18" charset="2"/>
              </a:rPr>
              <a:t> </a:t>
            </a:r>
            <a:r>
              <a:rPr lang="tr-TR" dirty="0">
                <a:sym typeface="Symbol" pitchFamily="18" charset="2"/>
              </a:rPr>
              <a:t>	(</a:t>
            </a:r>
            <a:r>
              <a:rPr lang="en-US" dirty="0">
                <a:sym typeface="Symbol" pitchFamily="18" charset="2"/>
              </a:rPr>
              <a:t>Bottom-up Parsing</a:t>
            </a:r>
            <a:r>
              <a:rPr lang="tr-TR" dirty="0">
                <a:sym typeface="Symbol" pitchFamily="18" charset="2"/>
              </a:rPr>
              <a:t>)</a:t>
            </a:r>
            <a:r>
              <a:rPr lang="en-US" dirty="0"/>
              <a:t> (</a:t>
            </a:r>
            <a:r>
              <a:rPr lang="en-US" dirty="0" err="1"/>
              <a:t>Devam</a:t>
            </a:r>
            <a:r>
              <a:rPr lang="en-US" dirty="0"/>
              <a:t>)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51816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tr-TR" sz="2400" u="sng" dirty="0"/>
              <a:t>İşleyiciler </a:t>
            </a:r>
            <a:r>
              <a:rPr lang="tr-TR" sz="2400" u="sng" dirty="0">
                <a:solidFill>
                  <a:srgbClr val="990000"/>
                </a:solidFill>
              </a:rPr>
              <a:t>(tanıtıcı değer) </a:t>
            </a:r>
            <a:r>
              <a:rPr lang="tr-TR" sz="2400" u="sng" dirty="0"/>
              <a:t>(</a:t>
            </a:r>
            <a:r>
              <a:rPr lang="en-US" sz="2400" u="sng" dirty="0"/>
              <a:t>handles</a:t>
            </a:r>
            <a:r>
              <a:rPr lang="tr-TR" sz="2400" u="sng" dirty="0"/>
              <a:t>) hakkında</a:t>
            </a:r>
            <a:r>
              <a:rPr lang="en-US" sz="2400" u="sng" dirty="0"/>
              <a:t>:</a:t>
            </a:r>
          </a:p>
          <a:p>
            <a:pPr lvl="1" eaLnBrk="1" hangingPunct="1">
              <a:defRPr/>
            </a:pPr>
            <a:r>
              <a:rPr lang="tr-TR" dirty="0"/>
              <a:t>Tanım</a:t>
            </a:r>
            <a:r>
              <a:rPr lang="en-US" dirty="0"/>
              <a:t>: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dirty="0"/>
              <a:t> </a:t>
            </a:r>
            <a:r>
              <a:rPr lang="tr-TR" dirty="0"/>
              <a:t>, sağ cümlesel formun </a:t>
            </a:r>
            <a:r>
              <a:rPr lang="tr-TR" dirty="0">
                <a:solidFill>
                  <a:srgbClr val="333399"/>
                </a:solidFill>
              </a:rPr>
              <a:t>işleyicisidir </a:t>
            </a:r>
            <a:r>
              <a:rPr lang="tr-TR" dirty="0">
                <a:solidFill>
                  <a:srgbClr val="990000"/>
                </a:solidFill>
              </a:rPr>
              <a:t>(tanıtıcı değeridir) </a:t>
            </a:r>
            <a:r>
              <a:rPr lang="tr-TR" dirty="0">
                <a:solidFill>
                  <a:srgbClr val="333399"/>
                </a:solidFill>
              </a:rPr>
              <a:t>(</a:t>
            </a:r>
            <a:r>
              <a:rPr lang="en-US" dirty="0">
                <a:solidFill>
                  <a:srgbClr val="333399"/>
                </a:solidFill>
              </a:rPr>
              <a:t>handle</a:t>
            </a:r>
            <a:r>
              <a:rPr lang="tr-TR" dirty="0">
                <a:solidFill>
                  <a:srgbClr val="333399"/>
                </a:solidFill>
              </a:rPr>
              <a:t>)</a:t>
            </a:r>
            <a:r>
              <a:rPr lang="en-US" dirty="0"/>
              <a:t> </a:t>
            </a:r>
            <a:endParaRPr lang="en-US" sz="2000" dirty="0"/>
          </a:p>
          <a:p>
            <a:pPr marL="0" indent="0" eaLnBrk="1" hangingPunct="1">
              <a:buFontTx/>
              <a:buNone/>
              <a:defRPr/>
            </a:pPr>
            <a:r>
              <a:rPr lang="en-US" sz="2400" dirty="0"/>
              <a:t>        </a:t>
            </a:r>
            <a:r>
              <a:rPr lang="en-US" sz="2400" dirty="0">
                <a:sym typeface="Symbol" pitchFamily="18" charset="2"/>
              </a:rPr>
              <a:t> </a:t>
            </a:r>
            <a:r>
              <a:rPr lang="en-US" sz="2400" dirty="0"/>
              <a:t>= </a:t>
            </a:r>
            <a:r>
              <a:rPr lang="en-US" sz="2400" dirty="0">
                <a:sym typeface="Symbol" pitchFamily="18" charset="2"/>
              </a:rPr>
              <a:t></a:t>
            </a:r>
            <a:r>
              <a:rPr lang="en-US" sz="2400" dirty="0"/>
              <a:t>w </a:t>
            </a:r>
            <a:r>
              <a:rPr lang="tr-TR" sz="2400" dirty="0"/>
              <a:t>ancak ve ancak 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/>
              <a:t>S =&gt;*</a:t>
            </a:r>
            <a:r>
              <a:rPr lang="en-US" sz="2400" dirty="0" err="1"/>
              <a:t>rm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</a:t>
            </a:r>
            <a:r>
              <a:rPr lang="en-US" sz="2400" dirty="0"/>
              <a:t>Aw =&gt;</a:t>
            </a:r>
            <a:r>
              <a:rPr lang="en-US" sz="2400" dirty="0" err="1"/>
              <a:t>rm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</a:t>
            </a:r>
            <a:r>
              <a:rPr lang="en-US" sz="2400" dirty="0"/>
              <a:t>w</a:t>
            </a:r>
            <a:endParaRPr lang="en-US" baseline="-25000" dirty="0"/>
          </a:p>
          <a:p>
            <a:pPr lvl="1" eaLnBrk="1" hangingPunct="1">
              <a:defRPr/>
            </a:pPr>
            <a:r>
              <a:rPr lang="tr-TR" dirty="0"/>
              <a:t>Tanım</a:t>
            </a:r>
            <a:r>
              <a:rPr lang="en-US" dirty="0"/>
              <a:t>: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dirty="0"/>
              <a:t> </a:t>
            </a:r>
            <a:r>
              <a:rPr lang="tr-TR" dirty="0"/>
              <a:t>, sağ cümlesel formun </a:t>
            </a:r>
            <a:r>
              <a:rPr lang="tr-TR" dirty="0">
                <a:solidFill>
                  <a:srgbClr val="333399"/>
                </a:solidFill>
              </a:rPr>
              <a:t>tümceciğidir</a:t>
            </a:r>
            <a:endParaRPr lang="en-US" sz="2000" dirty="0"/>
          </a:p>
          <a:p>
            <a:pPr marL="0" indent="0" eaLnBrk="1" hangingPunct="1">
              <a:buFontTx/>
              <a:buNone/>
              <a:defRPr/>
            </a:pPr>
            <a:r>
              <a:rPr lang="en-US" sz="2400" dirty="0"/>
              <a:t>        </a:t>
            </a:r>
            <a:r>
              <a:rPr lang="en-US" sz="2400" dirty="0">
                <a:sym typeface="Symbol" pitchFamily="18" charset="2"/>
              </a:rPr>
              <a:t> </a:t>
            </a:r>
            <a:r>
              <a:rPr lang="tr-TR" sz="2400" dirty="0"/>
              <a:t>ancak ve ancak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400" dirty="0"/>
              <a:t>S =&gt;* </a:t>
            </a:r>
            <a:r>
              <a:rPr lang="en-US" sz="2400" dirty="0">
                <a:sym typeface="Symbol" pitchFamily="18" charset="2"/>
              </a:rPr>
              <a:t>  </a:t>
            </a:r>
            <a:r>
              <a:rPr lang="en-US" sz="2400" dirty="0"/>
              <a:t>= </a:t>
            </a:r>
            <a:r>
              <a:rPr lang="en-US" sz="2400" dirty="0">
                <a:sym typeface="Symbol" pitchFamily="18" charset="2"/>
              </a:rPr>
              <a:t>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A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=&gt;+</a:t>
            </a:r>
            <a:r>
              <a:rPr lang="en-US" sz="2400" dirty="0">
                <a:sym typeface="Symbol" pitchFamily="18" charset="2"/>
              </a:rPr>
              <a:t> 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</a:t>
            </a:r>
            <a:r>
              <a:rPr lang="en-US" sz="2400" baseline="-25000" dirty="0">
                <a:sym typeface="Symbol" pitchFamily="18" charset="2"/>
              </a:rPr>
              <a:t>2</a:t>
            </a:r>
          </a:p>
          <a:p>
            <a:pPr lvl="1" eaLnBrk="1" hangingPunct="1">
              <a:defRPr/>
            </a:pPr>
            <a:r>
              <a:rPr lang="tr-TR" dirty="0"/>
              <a:t>Tanım</a:t>
            </a:r>
            <a:r>
              <a:rPr lang="en-US" dirty="0"/>
              <a:t>: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dirty="0"/>
              <a:t> </a:t>
            </a:r>
            <a:r>
              <a:rPr lang="tr-TR" dirty="0"/>
              <a:t>,</a:t>
            </a:r>
            <a:r>
              <a:rPr lang="en-US" dirty="0"/>
              <a:t> </a:t>
            </a:r>
            <a:r>
              <a:rPr lang="tr-TR" dirty="0"/>
              <a:t>sağ cümlesel form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en-US" dirty="0">
                <a:sym typeface="Symbol" pitchFamily="18" charset="2"/>
              </a:rPr>
              <a:t></a:t>
            </a:r>
            <a:r>
              <a:rPr lang="tr-TR" dirty="0">
                <a:sym typeface="Symbol" pitchFamily="18" charset="2"/>
              </a:rPr>
              <a:t> </a:t>
            </a:r>
            <a:r>
              <a:rPr lang="tr-TR" dirty="0" err="1">
                <a:sym typeface="Symbol" pitchFamily="18" charset="2"/>
              </a:rPr>
              <a:t>nın</a:t>
            </a:r>
            <a:r>
              <a:rPr lang="tr-TR" dirty="0">
                <a:sym typeface="Symbol" pitchFamily="18" charset="2"/>
              </a:rPr>
              <a:t> </a:t>
            </a:r>
            <a:r>
              <a:rPr lang="tr-TR" dirty="0">
                <a:solidFill>
                  <a:srgbClr val="333399"/>
                </a:solidFill>
                <a:sym typeface="Symbol" pitchFamily="18" charset="2"/>
              </a:rPr>
              <a:t>basit tümceciği</a:t>
            </a:r>
            <a:r>
              <a:rPr lang="tr-TR" dirty="0">
                <a:sym typeface="Symbol" pitchFamily="18" charset="2"/>
              </a:rPr>
              <a:t>dir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tr-TR" dirty="0"/>
              <a:t>ancak ve ancak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/>
              <a:t>S =&gt;* </a:t>
            </a:r>
            <a:r>
              <a:rPr lang="en-US" sz="2400" dirty="0">
                <a:sym typeface="Symbol" pitchFamily="18" charset="2"/>
              </a:rPr>
              <a:t>  </a:t>
            </a:r>
            <a:r>
              <a:rPr lang="en-US" sz="2400" dirty="0"/>
              <a:t>= </a:t>
            </a:r>
            <a:r>
              <a:rPr lang="en-US" sz="2400" dirty="0">
                <a:sym typeface="Symbol" pitchFamily="18" charset="2"/>
              </a:rPr>
              <a:t>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A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=&gt;</a:t>
            </a:r>
            <a:r>
              <a:rPr lang="en-US" sz="2400" dirty="0">
                <a:sym typeface="Symbol" pitchFamily="18" charset="2"/>
              </a:rPr>
              <a:t> 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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tr-TR" sz="2400" baseline="-25000" dirty="0">
                <a:sym typeface="Symbol" pitchFamily="18" charset="2"/>
              </a:rPr>
              <a:t>    </a:t>
            </a:r>
            <a:endParaRPr lang="en-US" sz="2400" baseline="-25000" dirty="0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6AF5D6-42C8-4EBA-BCC0-DA8B80993BF0}" type="slidenum">
              <a:rPr lang="en-US"/>
              <a:pPr>
                <a:defRPr/>
              </a:pPr>
              <a:t>109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4.2 </a:t>
            </a:r>
            <a:r>
              <a:rPr lang="tr-TR" sz="3200"/>
              <a:t>Sözcüksel (</a:t>
            </a:r>
            <a:r>
              <a:rPr lang="en-US" sz="3200"/>
              <a:t>Lexical</a:t>
            </a:r>
            <a:r>
              <a:rPr lang="tr-TR" sz="3200"/>
              <a:t>)</a:t>
            </a:r>
            <a:r>
              <a:rPr lang="en-US" sz="3200"/>
              <a:t> Anali</a:t>
            </a:r>
            <a:r>
              <a:rPr lang="tr-TR" sz="3200"/>
              <a:t>z</a:t>
            </a:r>
            <a:r>
              <a:rPr lang="en-US" sz="3200"/>
              <a:t> (Devamı)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/>
              <a:t>Ayrılmış sözcükler (r</a:t>
            </a:r>
            <a:r>
              <a:rPr lang="en-US" dirty="0" err="1"/>
              <a:t>eserved</a:t>
            </a:r>
            <a:r>
              <a:rPr lang="en-US" dirty="0"/>
              <a:t> words</a:t>
            </a:r>
            <a:r>
              <a:rPr lang="tr-TR" dirty="0"/>
              <a:t>) ve tanıtıcılar (</a:t>
            </a:r>
            <a:r>
              <a:rPr lang="en-US" dirty="0"/>
              <a:t>identifiers</a:t>
            </a:r>
            <a:r>
              <a:rPr lang="tr-TR" dirty="0"/>
              <a:t>)</a:t>
            </a:r>
            <a:r>
              <a:rPr lang="en-US" dirty="0"/>
              <a:t> </a:t>
            </a:r>
            <a:r>
              <a:rPr lang="tr-TR" dirty="0"/>
              <a:t>birlikte tanınabilir</a:t>
            </a:r>
            <a:r>
              <a:rPr lang="en-US" dirty="0"/>
              <a:t> (</a:t>
            </a:r>
            <a:r>
              <a:rPr lang="tr-TR" dirty="0"/>
              <a:t>her bir ayrılmış sözcük için programın bir parçasını almak yerine</a:t>
            </a:r>
            <a:r>
              <a:rPr lang="en-US" dirty="0"/>
              <a:t>)</a:t>
            </a:r>
          </a:p>
          <a:p>
            <a:pPr lvl="1" eaLnBrk="1" hangingPunct="1"/>
            <a:r>
              <a:rPr lang="tr-TR" dirty="0"/>
              <a:t>Olası bir tanıtıcının (</a:t>
            </a:r>
            <a:r>
              <a:rPr lang="en-US" dirty="0"/>
              <a:t>identifier</a:t>
            </a:r>
            <a:r>
              <a:rPr lang="tr-TR" dirty="0"/>
              <a:t>) aslında ayrılmış sözcük olup olmadığına karar vermek için, tabloya başvurma (</a:t>
            </a:r>
            <a:r>
              <a:rPr lang="en-US" dirty="0"/>
              <a:t>table lookup</a:t>
            </a:r>
            <a:r>
              <a:rPr lang="tr-TR" dirty="0"/>
              <a:t>) kullanılır</a:t>
            </a:r>
            <a:r>
              <a:rPr lang="en-US" dirty="0"/>
              <a:t>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B4FF632-2E6C-44C9-BF07-CC06C39C01CD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>
                <a:sym typeface="Symbol" pitchFamily="18" charset="2"/>
              </a:rPr>
              <a:t>4.5 </a:t>
            </a:r>
            <a:r>
              <a:rPr lang="tr-TR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şağıdan</a:t>
            </a:r>
            <a:r>
              <a:rPr lang="tr-TR">
                <a:sym typeface="Symbol" pitchFamily="18" charset="2"/>
              </a:rPr>
              <a:t>-Y</a:t>
            </a:r>
            <a:r>
              <a:rPr lang="en-US">
                <a:sym typeface="Symbol" pitchFamily="18" charset="2"/>
              </a:rPr>
              <a:t>ukarıya </a:t>
            </a:r>
            <a:r>
              <a:rPr lang="tr-TR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yrıştırma </a:t>
            </a:r>
            <a:r>
              <a:rPr lang="tr-TR">
                <a:sym typeface="Symbol" pitchFamily="18" charset="2"/>
              </a:rPr>
              <a:t>	(</a:t>
            </a:r>
            <a:r>
              <a:rPr lang="en-US">
                <a:sym typeface="Symbol" pitchFamily="18" charset="2"/>
              </a:rPr>
              <a:t>Bottom-up Parsing</a:t>
            </a:r>
            <a:r>
              <a:rPr lang="tr-TR">
                <a:sym typeface="Symbol" pitchFamily="18" charset="2"/>
              </a:rPr>
              <a:t>)</a:t>
            </a:r>
            <a:r>
              <a:rPr lang="en-US"/>
              <a:t> (Devam)</a:t>
            </a:r>
          </a:p>
        </p:txBody>
      </p:sp>
      <p:sp>
        <p:nvSpPr>
          <p:cNvPr id="169987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sz="2400" u="sng"/>
              <a:t>İşleyiciler </a:t>
            </a:r>
            <a:r>
              <a:rPr lang="tr-TR" sz="2400" u="sng">
                <a:solidFill>
                  <a:srgbClr val="990000"/>
                </a:solidFill>
              </a:rPr>
              <a:t>(tanıtıcı değer) </a:t>
            </a:r>
            <a:r>
              <a:rPr lang="tr-TR" sz="2400" u="sng"/>
              <a:t>(</a:t>
            </a:r>
            <a:r>
              <a:rPr lang="en-US" sz="2400" u="sng"/>
              <a:t>handles</a:t>
            </a:r>
            <a:r>
              <a:rPr lang="tr-TR" sz="2400" u="sng"/>
              <a:t>) hakkında</a:t>
            </a:r>
            <a:r>
              <a:rPr lang="en-US" u="sng"/>
              <a:t> :</a:t>
            </a:r>
          </a:p>
          <a:p>
            <a:pPr lvl="1" eaLnBrk="1" hangingPunct="1"/>
            <a:r>
              <a:rPr lang="tr-TR">
                <a:sym typeface="Symbol" pitchFamily="18" charset="2"/>
              </a:rPr>
              <a:t>Bir </a:t>
            </a:r>
            <a:r>
              <a:rPr lang="en-US">
                <a:sym typeface="Symbol" pitchFamily="18" charset="2"/>
              </a:rPr>
              <a:t>sağ cümlesel form</a:t>
            </a:r>
            <a:r>
              <a:rPr lang="tr-TR">
                <a:sym typeface="Symbol" pitchFamily="18" charset="2"/>
              </a:rPr>
              <a:t>un</a:t>
            </a:r>
            <a:r>
              <a:rPr lang="en-US">
                <a:sym typeface="Symbol" pitchFamily="18" charset="2"/>
              </a:rPr>
              <a:t> işleyici</a:t>
            </a:r>
            <a:r>
              <a:rPr lang="tr-TR">
                <a:sym typeface="Symbol" pitchFamily="18" charset="2"/>
              </a:rPr>
              <a:t>si onun en soldaki</a:t>
            </a:r>
            <a:r>
              <a:rPr lang="en-US">
                <a:sym typeface="Symbol" pitchFamily="18" charset="2"/>
              </a:rPr>
              <a:t> </a:t>
            </a:r>
            <a:r>
              <a:rPr lang="tr-TR">
                <a:sym typeface="Symbol" pitchFamily="18" charset="2"/>
              </a:rPr>
              <a:t>basit tümceciğidir</a:t>
            </a:r>
            <a:endParaRPr lang="en-US">
              <a:sym typeface="Symbol" pitchFamily="18" charset="2"/>
            </a:endParaRPr>
          </a:p>
          <a:p>
            <a:pPr lvl="1" eaLnBrk="1" hangingPunct="1"/>
            <a:r>
              <a:rPr lang="tr-TR">
                <a:sym typeface="Symbol" pitchFamily="18" charset="2"/>
              </a:rPr>
              <a:t>Verilen bir</a:t>
            </a:r>
            <a:r>
              <a:rPr lang="en-US">
                <a:sym typeface="Symbol" pitchFamily="18" charset="2"/>
              </a:rPr>
              <a:t> ayrıştırma ağacı</a:t>
            </a:r>
            <a:r>
              <a:rPr lang="tr-TR">
                <a:sym typeface="Symbol" pitchFamily="18" charset="2"/>
              </a:rPr>
              <a:t>nda</a:t>
            </a:r>
            <a:r>
              <a:rPr lang="en-US">
                <a:sym typeface="Symbol" pitchFamily="18" charset="2"/>
              </a:rPr>
              <a:t>, </a:t>
            </a:r>
            <a:r>
              <a:rPr lang="tr-TR">
                <a:sym typeface="Symbol" pitchFamily="18" charset="2"/>
              </a:rPr>
              <a:t>şimdi </a:t>
            </a:r>
            <a:r>
              <a:rPr lang="en-US">
                <a:sym typeface="Symbol" pitchFamily="18" charset="2"/>
              </a:rPr>
              <a:t>işleyici</a:t>
            </a:r>
            <a:r>
              <a:rPr lang="tr-TR">
                <a:sym typeface="Symbol" pitchFamily="18" charset="2"/>
              </a:rPr>
              <a:t>yi </a:t>
            </a:r>
            <a:r>
              <a:rPr lang="en-US">
                <a:sym typeface="Symbol" pitchFamily="18" charset="2"/>
              </a:rPr>
              <a:t>(handle)</a:t>
            </a:r>
            <a:r>
              <a:rPr lang="tr-TR">
                <a:sym typeface="Symbol" pitchFamily="18" charset="2"/>
              </a:rPr>
              <a:t> bulmak kolaydır</a:t>
            </a:r>
            <a:endParaRPr lang="en-US">
              <a:sym typeface="Symbol" pitchFamily="18" charset="2"/>
            </a:endParaRPr>
          </a:p>
          <a:p>
            <a:pPr lvl="1" eaLnBrk="1" hangingPunct="1"/>
            <a:r>
              <a:rPr lang="tr-TR">
                <a:sym typeface="Symbol" pitchFamily="18" charset="2"/>
              </a:rPr>
              <a:t>Ayrıştırma, </a:t>
            </a:r>
            <a:r>
              <a:rPr lang="en-US">
                <a:sym typeface="Symbol" pitchFamily="18" charset="2"/>
              </a:rPr>
              <a:t>işleyici</a:t>
            </a:r>
            <a:r>
              <a:rPr lang="tr-TR">
                <a:sym typeface="Symbol" pitchFamily="18" charset="2"/>
              </a:rPr>
              <a:t> budama </a:t>
            </a:r>
            <a:r>
              <a:rPr lang="en-US">
                <a:sym typeface="Symbol" pitchFamily="18" charset="2"/>
              </a:rPr>
              <a:t>(handle pruning</a:t>
            </a:r>
            <a:r>
              <a:rPr lang="tr-TR">
                <a:sym typeface="Symbol" pitchFamily="18" charset="2"/>
              </a:rPr>
              <a:t>) olarak düşünülebilir</a:t>
            </a:r>
            <a:endParaRPr lang="en-US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6C7A38-A167-4C42-8970-0A853CF75D11}" type="slidenum">
              <a:rPr lang="en-US"/>
              <a:pPr>
                <a:defRPr/>
              </a:pPr>
              <a:t>110</a:t>
            </a:fld>
            <a:endParaRPr 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>
                <a:sym typeface="Symbol" pitchFamily="18" charset="2"/>
              </a:rPr>
              <a:t>4.5 </a:t>
            </a:r>
            <a:r>
              <a:rPr lang="tr-TR" dirty="0">
                <a:sym typeface="Symbol" pitchFamily="18" charset="2"/>
              </a:rPr>
              <a:t>A</a:t>
            </a:r>
            <a:r>
              <a:rPr lang="en-US" dirty="0" err="1">
                <a:sym typeface="Symbol" pitchFamily="18" charset="2"/>
              </a:rPr>
              <a:t>şağıdan</a:t>
            </a:r>
            <a:r>
              <a:rPr lang="tr-TR" dirty="0">
                <a:sym typeface="Symbol" pitchFamily="18" charset="2"/>
              </a:rPr>
              <a:t>-Y</a:t>
            </a:r>
            <a:r>
              <a:rPr lang="en-US" dirty="0" err="1">
                <a:sym typeface="Symbol" pitchFamily="18" charset="2"/>
              </a:rPr>
              <a:t>ukarıya</a:t>
            </a:r>
            <a:r>
              <a:rPr lang="en-US" dirty="0">
                <a:sym typeface="Symbol" pitchFamily="18" charset="2"/>
              </a:rPr>
              <a:t> </a:t>
            </a:r>
            <a:r>
              <a:rPr lang="tr-TR" dirty="0">
                <a:sym typeface="Symbol" pitchFamily="18" charset="2"/>
              </a:rPr>
              <a:t>A</a:t>
            </a:r>
            <a:r>
              <a:rPr lang="en-US" dirty="0" err="1">
                <a:sym typeface="Symbol" pitchFamily="18" charset="2"/>
              </a:rPr>
              <a:t>yrıştırma</a:t>
            </a:r>
            <a:r>
              <a:rPr lang="en-US" dirty="0">
                <a:sym typeface="Symbol" pitchFamily="18" charset="2"/>
              </a:rPr>
              <a:t> </a:t>
            </a:r>
            <a:r>
              <a:rPr lang="tr-TR" dirty="0">
                <a:sym typeface="Symbol" pitchFamily="18" charset="2"/>
              </a:rPr>
              <a:t>	(</a:t>
            </a:r>
            <a:r>
              <a:rPr lang="en-US" dirty="0">
                <a:sym typeface="Symbol" pitchFamily="18" charset="2"/>
              </a:rPr>
              <a:t>Bottom-up Parsing</a:t>
            </a:r>
            <a:r>
              <a:rPr lang="tr-TR" dirty="0"/>
              <a:t>) </a:t>
            </a:r>
            <a:r>
              <a:rPr lang="en-US" dirty="0"/>
              <a:t>(</a:t>
            </a:r>
            <a:r>
              <a:rPr lang="en-US" dirty="0" err="1"/>
              <a:t>Devam</a:t>
            </a:r>
            <a:r>
              <a:rPr lang="en-US" dirty="0"/>
              <a:t>)</a:t>
            </a:r>
          </a:p>
        </p:txBody>
      </p:sp>
      <p:sp>
        <p:nvSpPr>
          <p:cNvPr id="171011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>
                <a:solidFill>
                  <a:srgbClr val="990000"/>
                </a:solidFill>
                <a:sym typeface="Symbol" pitchFamily="18" charset="2"/>
              </a:rPr>
              <a:t>Kaydırma-İndirgeme Algoritmaları </a:t>
            </a:r>
            <a:r>
              <a:rPr lang="tr-TR">
                <a:sym typeface="Symbol" pitchFamily="18" charset="2"/>
              </a:rPr>
              <a:t>(</a:t>
            </a:r>
            <a:r>
              <a:rPr lang="en-US">
                <a:sym typeface="Symbol" pitchFamily="18" charset="2"/>
              </a:rPr>
              <a:t>Shift-Reduce Algorithms</a:t>
            </a:r>
            <a:r>
              <a:rPr lang="tr-TR">
                <a:sym typeface="Symbol" pitchFamily="18" charset="2"/>
              </a:rPr>
              <a:t>)</a:t>
            </a:r>
            <a:endParaRPr lang="en-US">
              <a:sym typeface="Symbol" pitchFamily="18" charset="2"/>
            </a:endParaRPr>
          </a:p>
          <a:p>
            <a:pPr lvl="1" eaLnBrk="1" hangingPunct="1"/>
            <a:r>
              <a:rPr lang="tr-TR">
                <a:sym typeface="Symbol" pitchFamily="18" charset="2"/>
              </a:rPr>
              <a:t>İndirgeme (</a:t>
            </a:r>
            <a:r>
              <a:rPr lang="en-US">
                <a:sym typeface="Symbol" pitchFamily="18" charset="2"/>
              </a:rPr>
              <a:t>Reduce</a:t>
            </a:r>
            <a:r>
              <a:rPr lang="tr-TR">
                <a:sym typeface="Symbol" pitchFamily="18" charset="2"/>
              </a:rPr>
              <a:t>), ayrıştırma yığınının üstündeki</a:t>
            </a:r>
            <a:r>
              <a:rPr lang="en-US">
                <a:sym typeface="Symbol" pitchFamily="18" charset="2"/>
              </a:rPr>
              <a:t> işleyici</a:t>
            </a:r>
            <a:r>
              <a:rPr lang="tr-TR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(handle) </a:t>
            </a:r>
            <a:r>
              <a:rPr lang="tr-TR">
                <a:sym typeface="Symbol" pitchFamily="18" charset="2"/>
              </a:rPr>
              <a:t>ile ona ilişkin </a:t>
            </a:r>
            <a:r>
              <a:rPr lang="en-US">
                <a:sym typeface="Symbol" pitchFamily="18" charset="2"/>
              </a:rPr>
              <a:t>LHS</a:t>
            </a:r>
            <a:r>
              <a:rPr lang="tr-TR">
                <a:sym typeface="Symbol" pitchFamily="18" charset="2"/>
              </a:rPr>
              <a:t>’nin yerini değiştirme işlemidir</a:t>
            </a:r>
            <a:endParaRPr lang="en-US">
              <a:sym typeface="Symbol" pitchFamily="18" charset="2"/>
            </a:endParaRPr>
          </a:p>
          <a:p>
            <a:pPr lvl="1" eaLnBrk="1" hangingPunct="1"/>
            <a:r>
              <a:rPr lang="tr-TR">
                <a:sym typeface="Symbol" pitchFamily="18" charset="2"/>
              </a:rPr>
              <a:t>Kaydırma (</a:t>
            </a:r>
            <a:r>
              <a:rPr lang="en-US">
                <a:sym typeface="Symbol" pitchFamily="18" charset="2"/>
              </a:rPr>
              <a:t>Shift</a:t>
            </a:r>
            <a:r>
              <a:rPr lang="tr-TR">
                <a:sym typeface="Symbol" pitchFamily="18" charset="2"/>
              </a:rPr>
              <a:t>), bir sonraki jetonu ayrıştırma yığınının üstüne koyma işlemidir</a:t>
            </a:r>
            <a:endParaRPr lang="en-US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72CAE3-23C5-41D1-963B-667284AE4A7D}" type="slidenum">
              <a:rPr lang="en-US"/>
              <a:pPr>
                <a:defRPr/>
              </a:pPr>
              <a:t>111</a:t>
            </a:fld>
            <a:endParaRPr 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>
                <a:sym typeface="Symbol" pitchFamily="18" charset="2"/>
              </a:rPr>
              <a:t>4.5 </a:t>
            </a:r>
            <a:r>
              <a:rPr lang="tr-TR" dirty="0">
                <a:sym typeface="Symbol" pitchFamily="18" charset="2"/>
              </a:rPr>
              <a:t>A</a:t>
            </a:r>
            <a:r>
              <a:rPr lang="en-US" dirty="0" err="1">
                <a:sym typeface="Symbol" pitchFamily="18" charset="2"/>
              </a:rPr>
              <a:t>şağıdan</a:t>
            </a:r>
            <a:r>
              <a:rPr lang="tr-TR" dirty="0">
                <a:sym typeface="Symbol" pitchFamily="18" charset="2"/>
              </a:rPr>
              <a:t>-Y</a:t>
            </a:r>
            <a:r>
              <a:rPr lang="en-US" dirty="0" err="1">
                <a:sym typeface="Symbol" pitchFamily="18" charset="2"/>
              </a:rPr>
              <a:t>ukarıya</a:t>
            </a:r>
            <a:r>
              <a:rPr lang="en-US" dirty="0">
                <a:sym typeface="Symbol" pitchFamily="18" charset="2"/>
              </a:rPr>
              <a:t> </a:t>
            </a:r>
            <a:r>
              <a:rPr lang="tr-TR" dirty="0">
                <a:sym typeface="Symbol" pitchFamily="18" charset="2"/>
              </a:rPr>
              <a:t>A</a:t>
            </a:r>
            <a:r>
              <a:rPr lang="en-US" dirty="0" err="1">
                <a:sym typeface="Symbol" pitchFamily="18" charset="2"/>
              </a:rPr>
              <a:t>yrıştırma</a:t>
            </a:r>
            <a:r>
              <a:rPr lang="en-US" dirty="0">
                <a:sym typeface="Symbol" pitchFamily="18" charset="2"/>
              </a:rPr>
              <a:t> </a:t>
            </a:r>
            <a:r>
              <a:rPr lang="tr-TR" dirty="0">
                <a:sym typeface="Symbol" pitchFamily="18" charset="2"/>
              </a:rPr>
              <a:t>	(</a:t>
            </a:r>
            <a:r>
              <a:rPr lang="en-US" dirty="0">
                <a:sym typeface="Symbol" pitchFamily="18" charset="2"/>
              </a:rPr>
              <a:t>Bottom-up Parsing</a:t>
            </a:r>
            <a:r>
              <a:rPr lang="tr-TR" dirty="0"/>
              <a:t>) </a:t>
            </a:r>
            <a:r>
              <a:rPr lang="en-US" dirty="0"/>
              <a:t>(</a:t>
            </a:r>
            <a:r>
              <a:rPr lang="en-US" dirty="0" err="1"/>
              <a:t>Devam</a:t>
            </a:r>
            <a:r>
              <a:rPr lang="en-US" dirty="0"/>
              <a:t>)</a:t>
            </a:r>
          </a:p>
        </p:txBody>
      </p:sp>
      <p:sp>
        <p:nvSpPr>
          <p:cNvPr id="17203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8006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LR </a:t>
            </a:r>
            <a:r>
              <a:rPr lang="tr-TR"/>
              <a:t>ayrıştırıcıların avantajları</a:t>
            </a:r>
            <a:r>
              <a:rPr lang="en-US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tr-TR"/>
              <a:t>P</a:t>
            </a:r>
            <a:r>
              <a:rPr lang="en-US"/>
              <a:t>rogram</a:t>
            </a:r>
            <a:r>
              <a:rPr lang="tr-TR"/>
              <a:t>lama</a:t>
            </a:r>
            <a:r>
              <a:rPr lang="en-US"/>
              <a:t> dil</a:t>
            </a:r>
            <a:r>
              <a:rPr lang="tr-TR"/>
              <a:t>lerini tanımlayan gramerlerin hemen hemen tümü için çalışır</a:t>
            </a:r>
            <a:r>
              <a:rPr lang="en-US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tr-TR"/>
              <a:t>Diğer aşağıdan-yukarıya algoritmalardan daha geniş bir gramerler sınıfı için çalışır</a:t>
            </a:r>
            <a:r>
              <a:rPr lang="en-US"/>
              <a:t>, </a:t>
            </a:r>
            <a:r>
              <a:rPr lang="tr-TR"/>
              <a:t>fakat diğer aşağıdan-yukarıya ayrıştırıcıların herhangi biri kadar da verimlidir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tr-TR"/>
              <a:t>Mümkün olan en kısa zamanda sentaks hatalarını saptayabilir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tr-TR"/>
              <a:t>LR gramerler sınıfı, LL ayrıştırıcıları tarafından ayrıştırılabilen</a:t>
            </a:r>
            <a:r>
              <a:rPr lang="en-US"/>
              <a:t> </a:t>
            </a:r>
            <a:r>
              <a:rPr lang="tr-TR"/>
              <a:t>sınıfın üstkümesidir (</a:t>
            </a:r>
            <a:r>
              <a:rPr lang="en-US"/>
              <a:t>superset</a:t>
            </a:r>
            <a:r>
              <a:rPr lang="tr-TR"/>
              <a:t>)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34F4B7-BC43-4DD2-AD37-99E458DD4929}" type="slidenum">
              <a:rPr lang="en-US"/>
              <a:pPr>
                <a:defRPr/>
              </a:pPr>
              <a:t>112</a:t>
            </a:fld>
            <a:endParaRPr lang="en-US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>
                <a:sym typeface="Symbol" pitchFamily="18" charset="2"/>
              </a:rPr>
              <a:t>4.5 </a:t>
            </a:r>
            <a:r>
              <a:rPr lang="tr-TR" dirty="0">
                <a:sym typeface="Symbol" pitchFamily="18" charset="2"/>
              </a:rPr>
              <a:t>A</a:t>
            </a:r>
            <a:r>
              <a:rPr lang="en-US" dirty="0" err="1">
                <a:sym typeface="Symbol" pitchFamily="18" charset="2"/>
              </a:rPr>
              <a:t>şağıdan</a:t>
            </a:r>
            <a:r>
              <a:rPr lang="tr-TR" dirty="0">
                <a:sym typeface="Symbol" pitchFamily="18" charset="2"/>
              </a:rPr>
              <a:t>-Y</a:t>
            </a:r>
            <a:r>
              <a:rPr lang="en-US" dirty="0" err="1">
                <a:sym typeface="Symbol" pitchFamily="18" charset="2"/>
              </a:rPr>
              <a:t>ukarıya</a:t>
            </a:r>
            <a:r>
              <a:rPr lang="en-US" dirty="0">
                <a:sym typeface="Symbol" pitchFamily="18" charset="2"/>
              </a:rPr>
              <a:t> </a:t>
            </a:r>
            <a:r>
              <a:rPr lang="tr-TR" dirty="0">
                <a:sym typeface="Symbol" pitchFamily="18" charset="2"/>
              </a:rPr>
              <a:t>A</a:t>
            </a:r>
            <a:r>
              <a:rPr lang="en-US" dirty="0" err="1">
                <a:sym typeface="Symbol" pitchFamily="18" charset="2"/>
              </a:rPr>
              <a:t>yrıştırma</a:t>
            </a:r>
            <a:r>
              <a:rPr lang="en-US" dirty="0">
                <a:sym typeface="Symbol" pitchFamily="18" charset="2"/>
              </a:rPr>
              <a:t> </a:t>
            </a:r>
            <a:r>
              <a:rPr lang="tr-TR" dirty="0">
                <a:sym typeface="Symbol" pitchFamily="18" charset="2"/>
              </a:rPr>
              <a:t>	(</a:t>
            </a:r>
            <a:r>
              <a:rPr lang="en-US" dirty="0">
                <a:sym typeface="Symbol" pitchFamily="18" charset="2"/>
              </a:rPr>
              <a:t>Bottom-up Parsing</a:t>
            </a:r>
            <a:r>
              <a:rPr lang="tr-TR" dirty="0">
                <a:sym typeface="Symbol" pitchFamily="18" charset="2"/>
              </a:rPr>
              <a:t>)</a:t>
            </a:r>
            <a:r>
              <a:rPr lang="en-US" dirty="0"/>
              <a:t> (</a:t>
            </a:r>
            <a:r>
              <a:rPr lang="en-US" dirty="0" err="1"/>
              <a:t>Devam</a:t>
            </a:r>
            <a:r>
              <a:rPr lang="en-US" dirty="0"/>
              <a:t>)</a:t>
            </a:r>
          </a:p>
        </p:txBody>
      </p:sp>
      <p:sp>
        <p:nvSpPr>
          <p:cNvPr id="173059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LR </a:t>
            </a:r>
            <a:r>
              <a:rPr lang="tr-TR"/>
              <a:t>ayrıştırıcıları bir araç ile</a:t>
            </a:r>
            <a:r>
              <a:rPr lang="en-US"/>
              <a:t> </a:t>
            </a:r>
            <a:r>
              <a:rPr lang="tr-TR"/>
              <a:t>oluşturulmalıdır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tr-TR"/>
              <a:t>Knuth’un görüşü</a:t>
            </a:r>
            <a:r>
              <a:rPr lang="en-US"/>
              <a:t>: </a:t>
            </a:r>
            <a:r>
              <a:rPr lang="tr-TR"/>
              <a:t>Bir aşağıdan-yukarıya ayrıştırıcı, ayrıştırma kararları almak için, ayrıştırmanın o ana kadar olan bütün geçmişini kullanabilir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tr-TR"/>
              <a:t>Sonlu ve nispeten az sayıda farklı ayrıştırma durumu oluşabilir, bu yüzden geçmiş</a:t>
            </a:r>
            <a:r>
              <a:rPr lang="en-US"/>
              <a:t> </a:t>
            </a:r>
            <a:r>
              <a:rPr lang="tr-TR"/>
              <a:t>ayrıştırma yığını üzerinde bir ayrıştırıcı durumunda saklanabilir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C06789-0180-4000-99E2-A5CCB2038F0F}" type="slidenum">
              <a:rPr lang="en-US"/>
              <a:pPr>
                <a:defRPr/>
              </a:pPr>
              <a:t>113</a:t>
            </a:fld>
            <a:endParaRPr lang="en-US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>
                <a:sym typeface="Symbol" pitchFamily="18" charset="2"/>
              </a:rPr>
              <a:t>4.5 </a:t>
            </a:r>
            <a:r>
              <a:rPr lang="tr-TR" dirty="0">
                <a:sym typeface="Symbol" pitchFamily="18" charset="2"/>
              </a:rPr>
              <a:t>A</a:t>
            </a:r>
            <a:r>
              <a:rPr lang="en-US" dirty="0" err="1">
                <a:sym typeface="Symbol" pitchFamily="18" charset="2"/>
              </a:rPr>
              <a:t>şağıdan</a:t>
            </a:r>
            <a:r>
              <a:rPr lang="tr-TR" dirty="0">
                <a:sym typeface="Symbol" pitchFamily="18" charset="2"/>
              </a:rPr>
              <a:t>-Y</a:t>
            </a:r>
            <a:r>
              <a:rPr lang="en-US" dirty="0" err="1">
                <a:sym typeface="Symbol" pitchFamily="18" charset="2"/>
              </a:rPr>
              <a:t>ukarıya</a:t>
            </a:r>
            <a:r>
              <a:rPr lang="en-US" dirty="0">
                <a:sym typeface="Symbol" pitchFamily="18" charset="2"/>
              </a:rPr>
              <a:t> </a:t>
            </a:r>
            <a:r>
              <a:rPr lang="tr-TR" dirty="0">
                <a:sym typeface="Symbol" pitchFamily="18" charset="2"/>
              </a:rPr>
              <a:t>A</a:t>
            </a:r>
            <a:r>
              <a:rPr lang="en-US" dirty="0" err="1">
                <a:sym typeface="Symbol" pitchFamily="18" charset="2"/>
              </a:rPr>
              <a:t>yrıştırma</a:t>
            </a:r>
            <a:r>
              <a:rPr lang="en-US" dirty="0">
                <a:sym typeface="Symbol" pitchFamily="18" charset="2"/>
              </a:rPr>
              <a:t> </a:t>
            </a:r>
            <a:r>
              <a:rPr lang="tr-TR" dirty="0">
                <a:sym typeface="Symbol" pitchFamily="18" charset="2"/>
              </a:rPr>
              <a:t>	(</a:t>
            </a:r>
            <a:r>
              <a:rPr lang="en-US" dirty="0">
                <a:sym typeface="Symbol" pitchFamily="18" charset="2"/>
              </a:rPr>
              <a:t>Bottom-up Parsing</a:t>
            </a:r>
            <a:r>
              <a:rPr lang="tr-TR" dirty="0">
                <a:sym typeface="Symbol" pitchFamily="18" charset="2"/>
              </a:rPr>
              <a:t>)</a:t>
            </a:r>
            <a:r>
              <a:rPr lang="en-US" dirty="0"/>
              <a:t> (</a:t>
            </a:r>
            <a:r>
              <a:rPr lang="en-US" dirty="0" err="1"/>
              <a:t>Devam</a:t>
            </a:r>
            <a:r>
              <a:rPr lang="en-US" dirty="0"/>
              <a:t>)</a:t>
            </a:r>
          </a:p>
        </p:txBody>
      </p:sp>
      <p:sp>
        <p:nvSpPr>
          <p:cNvPr id="17408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/>
              <a:t>Bir </a:t>
            </a:r>
            <a:r>
              <a:rPr lang="en-US"/>
              <a:t>LR </a:t>
            </a:r>
            <a:r>
              <a:rPr lang="tr-TR"/>
              <a:t>yapılandırması</a:t>
            </a:r>
            <a:r>
              <a:rPr lang="en-US"/>
              <a:t> </a:t>
            </a:r>
            <a:r>
              <a:rPr lang="tr-TR"/>
              <a:t>bir LR ayrıştırıcının durumunu saklar</a:t>
            </a:r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(S0X1S1X2S2…XmSm, aiai+1…an$)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7E47CE-EEB0-4B0B-B2E5-86F9F1FC0225}" type="slidenum">
              <a:rPr lang="en-US"/>
              <a:pPr>
                <a:defRPr/>
              </a:pPr>
              <a:t>114</a:t>
            </a:fld>
            <a:endParaRPr 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z="3200" dirty="0">
                <a:sym typeface="Symbol" pitchFamily="18" charset="2"/>
              </a:rPr>
              <a:t>4.5 </a:t>
            </a:r>
            <a:r>
              <a:rPr lang="tr-TR" sz="3200" dirty="0">
                <a:sym typeface="Symbol" pitchFamily="18" charset="2"/>
              </a:rPr>
              <a:t>A</a:t>
            </a:r>
            <a:r>
              <a:rPr lang="en-US" sz="3200" dirty="0" err="1">
                <a:sym typeface="Symbol" pitchFamily="18" charset="2"/>
              </a:rPr>
              <a:t>şağıdan</a:t>
            </a:r>
            <a:r>
              <a:rPr lang="tr-TR" sz="3200" dirty="0">
                <a:sym typeface="Symbol" pitchFamily="18" charset="2"/>
              </a:rPr>
              <a:t>-Y</a:t>
            </a:r>
            <a:r>
              <a:rPr lang="en-US" sz="3200" dirty="0" err="1">
                <a:sym typeface="Symbol" pitchFamily="18" charset="2"/>
              </a:rPr>
              <a:t>ukarıya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tr-TR" sz="3200" dirty="0">
                <a:sym typeface="Symbol" pitchFamily="18" charset="2"/>
              </a:rPr>
              <a:t>A</a:t>
            </a:r>
            <a:r>
              <a:rPr lang="en-US" sz="3200" dirty="0" err="1">
                <a:sym typeface="Symbol" pitchFamily="18" charset="2"/>
              </a:rPr>
              <a:t>yrıştırma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tr-TR" sz="3200" dirty="0">
                <a:sym typeface="Symbol" pitchFamily="18" charset="2"/>
              </a:rPr>
              <a:t>    		(</a:t>
            </a:r>
            <a:r>
              <a:rPr lang="en-US" sz="3200" dirty="0">
                <a:sym typeface="Symbol" pitchFamily="18" charset="2"/>
              </a:rPr>
              <a:t>Bottom-up Parsing</a:t>
            </a:r>
            <a:r>
              <a:rPr lang="tr-TR" sz="3200" dirty="0">
                <a:sym typeface="Symbol" pitchFamily="18" charset="2"/>
              </a:rPr>
              <a:t>)</a:t>
            </a:r>
            <a:r>
              <a:rPr lang="en-US" sz="3200" dirty="0"/>
              <a:t> (</a:t>
            </a:r>
            <a:r>
              <a:rPr lang="en-US" sz="3200" dirty="0" err="1"/>
              <a:t>Devam</a:t>
            </a:r>
            <a:r>
              <a:rPr lang="en-US" sz="3200" dirty="0"/>
              <a:t>)</a:t>
            </a:r>
          </a:p>
        </p:txBody>
      </p:sp>
      <p:sp>
        <p:nvSpPr>
          <p:cNvPr id="17510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800600"/>
          </a:xfrm>
          <a:noFill/>
        </p:spPr>
        <p:txBody>
          <a:bodyPr/>
          <a:lstStyle/>
          <a:p>
            <a:pPr eaLnBrk="1" hangingPunct="1"/>
            <a:r>
              <a:rPr lang="en-US" sz="2400"/>
              <a:t>LR ayrıştırıcılar </a:t>
            </a:r>
            <a:r>
              <a:rPr lang="tr-TR" sz="2400"/>
              <a:t>tablo sürümlüdür</a:t>
            </a:r>
            <a:r>
              <a:rPr lang="en-US" sz="2400"/>
              <a:t>,</a:t>
            </a:r>
            <a:r>
              <a:rPr lang="tr-TR" sz="2400"/>
              <a:t> bu</a:t>
            </a:r>
            <a:r>
              <a:rPr lang="en-US" sz="2400"/>
              <a:t> </a:t>
            </a:r>
            <a:r>
              <a:rPr lang="tr-TR" sz="2400"/>
              <a:t>tablonun iki bileşeni vardır</a:t>
            </a:r>
            <a:r>
              <a:rPr lang="en-US" sz="2400"/>
              <a:t>, </a:t>
            </a:r>
            <a:r>
              <a:rPr lang="tr-TR" sz="2400"/>
              <a:t>bir</a:t>
            </a:r>
            <a:r>
              <a:rPr lang="en-US" sz="2400"/>
              <a:t> ACTION tabl</a:t>
            </a:r>
            <a:r>
              <a:rPr lang="tr-TR" sz="2400"/>
              <a:t>osu</a:t>
            </a:r>
            <a:r>
              <a:rPr lang="en-US" sz="2400"/>
              <a:t> </a:t>
            </a:r>
            <a:r>
              <a:rPr lang="tr-TR" sz="2400"/>
              <a:t>ve</a:t>
            </a:r>
            <a:r>
              <a:rPr lang="en-US" sz="2400"/>
              <a:t> </a:t>
            </a:r>
            <a:r>
              <a:rPr lang="tr-TR" sz="2400"/>
              <a:t>bir</a:t>
            </a:r>
            <a:r>
              <a:rPr lang="en-US" sz="2400"/>
              <a:t> GOTO  </a:t>
            </a:r>
            <a:r>
              <a:rPr lang="tr-TR" sz="2400"/>
              <a:t>tablosu</a:t>
            </a:r>
            <a:endParaRPr lang="en-US" sz="2400"/>
          </a:p>
          <a:p>
            <a:pPr lvl="1" eaLnBrk="1" hangingPunct="1"/>
            <a:r>
              <a:rPr lang="en-US" sz="2000"/>
              <a:t>ACTION tabl</a:t>
            </a:r>
            <a:r>
              <a:rPr lang="tr-TR" sz="2000"/>
              <a:t>osu, verilen bir </a:t>
            </a:r>
            <a:r>
              <a:rPr lang="en-US" sz="2000"/>
              <a:t>ayrıştırıcı</a:t>
            </a:r>
            <a:r>
              <a:rPr lang="tr-TR" sz="2000"/>
              <a:t> durumu</a:t>
            </a:r>
            <a:r>
              <a:rPr lang="en-US" sz="2000"/>
              <a:t> </a:t>
            </a:r>
            <a:r>
              <a:rPr lang="tr-TR" sz="2000"/>
              <a:t>ve</a:t>
            </a:r>
            <a:r>
              <a:rPr lang="en-US" sz="2000"/>
              <a:t> </a:t>
            </a:r>
            <a:r>
              <a:rPr lang="tr-TR" sz="2000"/>
              <a:t>sonraki jeton için, ayrıştırıcının hareketini</a:t>
            </a:r>
            <a:r>
              <a:rPr lang="en-US" sz="2000"/>
              <a:t> </a:t>
            </a:r>
            <a:r>
              <a:rPr lang="tr-TR" sz="2000"/>
              <a:t>belirler</a:t>
            </a:r>
            <a:endParaRPr lang="en-US" sz="2000"/>
          </a:p>
          <a:p>
            <a:pPr lvl="2" eaLnBrk="1" hangingPunct="1"/>
            <a:r>
              <a:rPr lang="tr-TR" sz="1900"/>
              <a:t>Satırlar</a:t>
            </a:r>
            <a:r>
              <a:rPr lang="en-US" sz="1900"/>
              <a:t> </a:t>
            </a:r>
            <a:r>
              <a:rPr lang="tr-TR" sz="1900"/>
              <a:t>durum</a:t>
            </a:r>
            <a:r>
              <a:rPr lang="en-US" sz="1900"/>
              <a:t> </a:t>
            </a:r>
            <a:r>
              <a:rPr lang="tr-TR" sz="1900"/>
              <a:t>adlarıdır</a:t>
            </a:r>
            <a:r>
              <a:rPr lang="en-US" sz="1900"/>
              <a:t>; </a:t>
            </a:r>
            <a:r>
              <a:rPr lang="tr-TR" sz="1900"/>
              <a:t>sütunlar</a:t>
            </a:r>
            <a:r>
              <a:rPr lang="en-US" sz="1900"/>
              <a:t> terminal</a:t>
            </a:r>
            <a:r>
              <a:rPr lang="tr-TR" sz="1900"/>
              <a:t>lerdir</a:t>
            </a:r>
            <a:endParaRPr lang="en-US" sz="1900"/>
          </a:p>
          <a:p>
            <a:pPr lvl="1" eaLnBrk="1" hangingPunct="1"/>
            <a:r>
              <a:rPr lang="en-US" sz="2000"/>
              <a:t>The GOTO tabl</a:t>
            </a:r>
            <a:r>
              <a:rPr lang="tr-TR" sz="2000"/>
              <a:t>osu</a:t>
            </a:r>
            <a:r>
              <a:rPr lang="en-US" sz="2000"/>
              <a:t> </a:t>
            </a:r>
            <a:r>
              <a:rPr lang="tr-TR" sz="2000"/>
              <a:t>bir indirgeme hareketi yapıldıktan sonra ayrıştırma yığını üzerine hangi durumun konulacağını belirler</a:t>
            </a:r>
            <a:endParaRPr lang="en-US" sz="2000"/>
          </a:p>
          <a:p>
            <a:pPr lvl="2" eaLnBrk="1" hangingPunct="1"/>
            <a:r>
              <a:rPr lang="tr-TR" sz="1900"/>
              <a:t>Satırlar</a:t>
            </a:r>
            <a:r>
              <a:rPr lang="en-US" sz="1900"/>
              <a:t> </a:t>
            </a:r>
            <a:r>
              <a:rPr lang="tr-TR" sz="1900"/>
              <a:t>durum</a:t>
            </a:r>
            <a:r>
              <a:rPr lang="en-US" sz="1900"/>
              <a:t> </a:t>
            </a:r>
            <a:r>
              <a:rPr lang="tr-TR" sz="1900"/>
              <a:t>adlarıdır</a:t>
            </a:r>
            <a:r>
              <a:rPr lang="en-US" sz="1900"/>
              <a:t>; </a:t>
            </a:r>
            <a:r>
              <a:rPr lang="tr-TR" sz="1900"/>
              <a:t>sütunlar</a:t>
            </a:r>
            <a:r>
              <a:rPr lang="en-US" sz="1900"/>
              <a:t> </a:t>
            </a:r>
            <a:r>
              <a:rPr lang="tr-TR" sz="1900"/>
              <a:t>non</a:t>
            </a:r>
            <a:r>
              <a:rPr lang="en-US" sz="1900"/>
              <a:t>terminal</a:t>
            </a:r>
            <a:r>
              <a:rPr lang="tr-TR" sz="1900"/>
              <a:t>lerdir</a:t>
            </a:r>
            <a:endParaRPr lang="en-US" sz="190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9790FF0-5F94-4096-8217-CA94CE44782C}" type="slidenum">
              <a:rPr lang="en-US"/>
              <a:pPr>
                <a:defRPr/>
              </a:pPr>
              <a:t>115</a:t>
            </a:fld>
            <a:endParaRPr lang="en-US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Bir </a:t>
            </a:r>
            <a:r>
              <a:rPr lang="en-US"/>
              <a:t>LR </a:t>
            </a:r>
            <a:r>
              <a:rPr lang="tr-TR"/>
              <a:t>Ayrıştırıcısının (</a:t>
            </a:r>
            <a:r>
              <a:rPr lang="en-US"/>
              <a:t>Parser</a:t>
            </a:r>
            <a:r>
              <a:rPr lang="tr-TR"/>
              <a:t>) Yapısı</a:t>
            </a:r>
            <a:endParaRPr lang="en-US"/>
          </a:p>
        </p:txBody>
      </p:sp>
      <p:pic>
        <p:nvPicPr>
          <p:cNvPr id="176131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981200"/>
            <a:ext cx="7696200" cy="361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25E3794-16CA-454A-B708-0615F754AFFA}" type="slidenum">
              <a:rPr lang="en-US"/>
              <a:pPr>
                <a:defRPr/>
              </a:pPr>
              <a:t>116</a:t>
            </a:fld>
            <a:endParaRPr lang="en-US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z="3200" dirty="0">
                <a:sym typeface="Symbol" pitchFamily="18" charset="2"/>
              </a:rPr>
              <a:t>4.5 </a:t>
            </a:r>
            <a:r>
              <a:rPr lang="tr-TR" sz="3200" dirty="0">
                <a:sym typeface="Symbol" pitchFamily="18" charset="2"/>
              </a:rPr>
              <a:t>A</a:t>
            </a:r>
            <a:r>
              <a:rPr lang="en-US" sz="3200" dirty="0" err="1">
                <a:sym typeface="Symbol" pitchFamily="18" charset="2"/>
              </a:rPr>
              <a:t>şağıdan</a:t>
            </a:r>
            <a:r>
              <a:rPr lang="tr-TR" sz="3200" dirty="0">
                <a:sym typeface="Symbol" pitchFamily="18" charset="2"/>
              </a:rPr>
              <a:t>-Y</a:t>
            </a:r>
            <a:r>
              <a:rPr lang="en-US" sz="3200" dirty="0" err="1">
                <a:sym typeface="Symbol" pitchFamily="18" charset="2"/>
              </a:rPr>
              <a:t>ukarıya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tr-TR" sz="3200" dirty="0">
                <a:sym typeface="Symbol" pitchFamily="18" charset="2"/>
              </a:rPr>
              <a:t>A</a:t>
            </a:r>
            <a:r>
              <a:rPr lang="en-US" sz="3200" dirty="0" err="1">
                <a:sym typeface="Symbol" pitchFamily="18" charset="2"/>
              </a:rPr>
              <a:t>yrıştırma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tr-TR" sz="3200" dirty="0">
                <a:sym typeface="Symbol" pitchFamily="18" charset="2"/>
              </a:rPr>
              <a:t>    		(</a:t>
            </a:r>
            <a:r>
              <a:rPr lang="en-US" sz="3200" dirty="0">
                <a:sym typeface="Symbol" pitchFamily="18" charset="2"/>
              </a:rPr>
              <a:t>Bottom-up Parsing</a:t>
            </a:r>
            <a:r>
              <a:rPr lang="tr-TR" sz="3200" dirty="0">
                <a:sym typeface="Symbol" pitchFamily="18" charset="2"/>
              </a:rPr>
              <a:t>)</a:t>
            </a:r>
            <a:r>
              <a:rPr lang="en-US" sz="3200" dirty="0"/>
              <a:t> (</a:t>
            </a:r>
            <a:r>
              <a:rPr lang="en-US" sz="3200" dirty="0" err="1"/>
              <a:t>Devam</a:t>
            </a:r>
            <a:r>
              <a:rPr lang="en-US" sz="3200" dirty="0"/>
              <a:t>)</a:t>
            </a:r>
          </a:p>
        </p:txBody>
      </p:sp>
      <p:sp>
        <p:nvSpPr>
          <p:cNvPr id="177155" name="Rectangle 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 dirty="0"/>
              <a:t>Başlangıç yapılandırması</a:t>
            </a:r>
            <a:r>
              <a:rPr lang="en-US" dirty="0"/>
              <a:t>: (S</a:t>
            </a:r>
            <a:r>
              <a:rPr lang="en-US" baseline="-25000" dirty="0"/>
              <a:t>0</a:t>
            </a:r>
            <a:r>
              <a:rPr lang="en-US" dirty="0"/>
              <a:t>, a</a:t>
            </a:r>
            <a:r>
              <a:rPr lang="en-US" baseline="-25000" dirty="0"/>
              <a:t>1</a:t>
            </a:r>
            <a:r>
              <a:rPr lang="en-US" dirty="0"/>
              <a:t>…a</a:t>
            </a:r>
            <a:r>
              <a:rPr lang="en-US" baseline="-25000" dirty="0"/>
              <a:t>n</a:t>
            </a:r>
            <a:r>
              <a:rPr lang="en-US" dirty="0"/>
              <a:t>$)</a:t>
            </a:r>
          </a:p>
          <a:p>
            <a:pPr eaLnBrk="1" hangingPunct="1"/>
            <a:r>
              <a:rPr lang="tr-TR" dirty="0"/>
              <a:t>A</a:t>
            </a:r>
            <a:r>
              <a:rPr lang="en-US" dirty="0" err="1"/>
              <a:t>yrıştırıcı</a:t>
            </a:r>
            <a:r>
              <a:rPr lang="tr-TR" dirty="0"/>
              <a:t> hareketleri</a:t>
            </a:r>
            <a:r>
              <a:rPr lang="en-US" dirty="0"/>
              <a:t>:</a:t>
            </a:r>
          </a:p>
          <a:p>
            <a:pPr lvl="1" eaLnBrk="1" hangingPunct="1"/>
            <a:r>
              <a:rPr lang="tr-TR" dirty="0" err="1"/>
              <a:t>If</a:t>
            </a:r>
            <a:r>
              <a:rPr lang="tr-TR" dirty="0"/>
              <a:t> </a:t>
            </a:r>
            <a:r>
              <a:rPr lang="en-US" dirty="0"/>
              <a:t>ACTION[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r>
              <a:rPr lang="en-US" dirty="0"/>
              <a:t>,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] = Shift S,</a:t>
            </a:r>
            <a:r>
              <a:rPr lang="tr-TR" dirty="0"/>
              <a:t> sonraki yapılandırma</a:t>
            </a:r>
            <a:r>
              <a:rPr lang="en-US" dirty="0"/>
              <a:t>:  </a:t>
            </a:r>
          </a:p>
          <a:p>
            <a:pPr lvl="1" eaLnBrk="1" hangingPunct="1">
              <a:buFontTx/>
              <a:buNone/>
            </a:pPr>
            <a:r>
              <a:rPr lang="en-US" dirty="0"/>
              <a:t>		(S</a:t>
            </a:r>
            <a:r>
              <a:rPr lang="en-US" baseline="-25000" dirty="0"/>
              <a:t>0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S</a:t>
            </a:r>
            <a:r>
              <a:rPr lang="en-US" baseline="-25000" dirty="0"/>
              <a:t>2</a:t>
            </a:r>
            <a:r>
              <a:rPr lang="en-US" dirty="0"/>
              <a:t>…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S</a:t>
            </a:r>
            <a:r>
              <a:rPr lang="en-US" dirty="0"/>
              <a:t>, a</a:t>
            </a:r>
            <a:r>
              <a:rPr lang="en-US" baseline="-25000" dirty="0"/>
              <a:t>i+1</a:t>
            </a:r>
            <a:r>
              <a:rPr lang="en-US" dirty="0"/>
              <a:t>…a</a:t>
            </a:r>
            <a:r>
              <a:rPr lang="en-US" baseline="-25000" dirty="0"/>
              <a:t>n</a:t>
            </a:r>
            <a:r>
              <a:rPr lang="en-US" dirty="0"/>
              <a:t>$)</a:t>
            </a:r>
          </a:p>
          <a:p>
            <a:pPr lvl="1" eaLnBrk="1" hangingPunct="1"/>
            <a:r>
              <a:rPr lang="tr-TR" dirty="0" err="1"/>
              <a:t>If</a:t>
            </a:r>
            <a:r>
              <a:rPr lang="en-US" dirty="0"/>
              <a:t> ACTION[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r>
              <a:rPr lang="en-US" dirty="0"/>
              <a:t>,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/>
              <a:t>] = Reduce A 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</a:t>
            </a:r>
            <a:r>
              <a:rPr lang="en-US" dirty="0"/>
              <a:t> </a:t>
            </a:r>
            <a:r>
              <a:rPr lang="tr-TR" dirty="0"/>
              <a:t>ve</a:t>
            </a:r>
            <a:r>
              <a:rPr lang="en-US" dirty="0"/>
              <a:t> S = GOTO[</a:t>
            </a:r>
            <a:r>
              <a:rPr lang="en-US" dirty="0" err="1"/>
              <a:t>S</a:t>
            </a:r>
            <a:r>
              <a:rPr lang="en-US" baseline="-25000" dirty="0" err="1"/>
              <a:t>m</a:t>
            </a:r>
            <a:r>
              <a:rPr lang="en-US" baseline="-25000" dirty="0"/>
              <a:t>-r</a:t>
            </a:r>
            <a:r>
              <a:rPr lang="en-US" dirty="0"/>
              <a:t>, A], r = </a:t>
            </a:r>
            <a:r>
              <a:rPr lang="en-US" dirty="0">
                <a:sym typeface="Symbol" pitchFamily="18" charset="2"/>
              </a:rPr>
              <a:t></a:t>
            </a:r>
            <a:r>
              <a:rPr lang="tr-TR" dirty="0">
                <a:sym typeface="Symbol" pitchFamily="18" charset="2"/>
              </a:rPr>
              <a:t> </a:t>
            </a:r>
            <a:r>
              <a:rPr lang="tr-TR" dirty="0" err="1">
                <a:sym typeface="Symbol" pitchFamily="18" charset="2"/>
              </a:rPr>
              <a:t>nın</a:t>
            </a:r>
            <a:r>
              <a:rPr lang="tr-TR" dirty="0">
                <a:sym typeface="Symbol" pitchFamily="18" charset="2"/>
              </a:rPr>
              <a:t> uzunluğu olmak üzere </a:t>
            </a:r>
            <a:r>
              <a:rPr lang="en-US" dirty="0"/>
              <a:t>, </a:t>
            </a:r>
            <a:r>
              <a:rPr lang="tr-TR" dirty="0"/>
              <a:t>sonraki</a:t>
            </a:r>
            <a:r>
              <a:rPr lang="en-US" dirty="0"/>
              <a:t> </a:t>
            </a:r>
            <a:r>
              <a:rPr lang="tr-TR" dirty="0"/>
              <a:t>yapılandırma:</a:t>
            </a:r>
            <a:endParaRPr lang="en-US" dirty="0"/>
          </a:p>
          <a:p>
            <a:pPr lvl="2" eaLnBrk="1" hangingPunct="1">
              <a:buFontTx/>
              <a:buNone/>
            </a:pPr>
            <a:r>
              <a:rPr lang="en-US" sz="2500" dirty="0"/>
              <a:t>(S</a:t>
            </a:r>
            <a:r>
              <a:rPr lang="en-US" sz="2500" baseline="-25000" dirty="0"/>
              <a:t>0</a:t>
            </a:r>
            <a:r>
              <a:rPr lang="en-US" sz="2500" dirty="0"/>
              <a:t>X</a:t>
            </a:r>
            <a:r>
              <a:rPr lang="en-US" sz="2500" baseline="-25000" dirty="0"/>
              <a:t>1</a:t>
            </a:r>
            <a:r>
              <a:rPr lang="en-US" sz="2500" dirty="0"/>
              <a:t>S</a:t>
            </a:r>
            <a:r>
              <a:rPr lang="en-US" sz="2500" baseline="-25000" dirty="0"/>
              <a:t>1</a:t>
            </a:r>
            <a:r>
              <a:rPr lang="en-US" sz="2500" dirty="0"/>
              <a:t>X</a:t>
            </a:r>
            <a:r>
              <a:rPr lang="en-US" sz="2500" baseline="-25000" dirty="0"/>
              <a:t>2</a:t>
            </a:r>
            <a:r>
              <a:rPr lang="en-US" sz="2500" dirty="0"/>
              <a:t>S</a:t>
            </a:r>
            <a:r>
              <a:rPr lang="en-US" sz="2500" baseline="-25000" dirty="0"/>
              <a:t>2</a:t>
            </a:r>
            <a:r>
              <a:rPr lang="en-US" sz="2500" dirty="0"/>
              <a:t>…</a:t>
            </a:r>
            <a:r>
              <a:rPr lang="en-US" sz="2500" dirty="0" err="1"/>
              <a:t>X</a:t>
            </a:r>
            <a:r>
              <a:rPr lang="en-US" sz="2500" baseline="-25000" dirty="0" err="1"/>
              <a:t>m-r</a:t>
            </a:r>
            <a:r>
              <a:rPr lang="en-US" sz="2500" dirty="0" err="1"/>
              <a:t>S</a:t>
            </a:r>
            <a:r>
              <a:rPr lang="en-US" sz="2500" baseline="-25000" dirty="0" err="1"/>
              <a:t>m-r</a:t>
            </a:r>
            <a:r>
              <a:rPr lang="en-US" sz="2500" dirty="0" err="1"/>
              <a:t>AS</a:t>
            </a:r>
            <a:r>
              <a:rPr lang="en-US" sz="2500" dirty="0"/>
              <a:t>, a</a:t>
            </a:r>
            <a:r>
              <a:rPr lang="en-US" sz="2500" baseline="-25000" dirty="0"/>
              <a:t>i</a:t>
            </a:r>
            <a:r>
              <a:rPr lang="en-US" sz="2500" dirty="0"/>
              <a:t>a</a:t>
            </a:r>
            <a:r>
              <a:rPr lang="en-US" sz="2500" baseline="-25000" dirty="0"/>
              <a:t>i+1</a:t>
            </a:r>
            <a:r>
              <a:rPr lang="en-US" sz="2500" dirty="0"/>
              <a:t>…a</a:t>
            </a:r>
            <a:r>
              <a:rPr lang="en-US" sz="2500" baseline="-25000" dirty="0"/>
              <a:t>n</a:t>
            </a:r>
            <a:r>
              <a:rPr lang="en-US" sz="2500" dirty="0"/>
              <a:t>$)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6D9819-EEA2-43D6-B961-5DB50774476A}" type="slidenum">
              <a:rPr lang="en-US"/>
              <a:pPr>
                <a:defRPr/>
              </a:pPr>
              <a:t>117</a:t>
            </a:fld>
            <a:endParaRPr lang="en-US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dirty="0">
                <a:sym typeface="Symbol" pitchFamily="18" charset="2"/>
              </a:rPr>
              <a:t>4.5 </a:t>
            </a:r>
            <a:r>
              <a:rPr lang="tr-TR" sz="3200" dirty="0">
                <a:sym typeface="Symbol" pitchFamily="18" charset="2"/>
              </a:rPr>
              <a:t>A</a:t>
            </a:r>
            <a:r>
              <a:rPr lang="en-US" sz="3200" dirty="0" err="1">
                <a:sym typeface="Symbol" pitchFamily="18" charset="2"/>
              </a:rPr>
              <a:t>şağıdan</a:t>
            </a:r>
            <a:r>
              <a:rPr lang="tr-TR" sz="3200" dirty="0">
                <a:sym typeface="Symbol" pitchFamily="18" charset="2"/>
              </a:rPr>
              <a:t>-Y</a:t>
            </a:r>
            <a:r>
              <a:rPr lang="en-US" sz="3200" dirty="0" err="1">
                <a:sym typeface="Symbol" pitchFamily="18" charset="2"/>
              </a:rPr>
              <a:t>ukarıya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tr-TR" sz="3200" dirty="0">
                <a:sym typeface="Symbol" pitchFamily="18" charset="2"/>
              </a:rPr>
              <a:t>A</a:t>
            </a:r>
            <a:r>
              <a:rPr lang="en-US" sz="3200" dirty="0" err="1">
                <a:sym typeface="Symbol" pitchFamily="18" charset="2"/>
              </a:rPr>
              <a:t>yrıştırma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tr-TR" sz="3200" dirty="0">
                <a:sym typeface="Symbol" pitchFamily="18" charset="2"/>
              </a:rPr>
              <a:t>    		(</a:t>
            </a:r>
            <a:r>
              <a:rPr lang="en-US" sz="3200" dirty="0">
                <a:sym typeface="Symbol" pitchFamily="18" charset="2"/>
              </a:rPr>
              <a:t>Bottom-up Parsing</a:t>
            </a:r>
            <a:r>
              <a:rPr lang="tr-TR" sz="3200" dirty="0">
                <a:sym typeface="Symbol" pitchFamily="18" charset="2"/>
              </a:rPr>
              <a:t>)</a:t>
            </a:r>
            <a:r>
              <a:rPr lang="en-US" sz="3200" dirty="0"/>
              <a:t> (</a:t>
            </a:r>
            <a:r>
              <a:rPr lang="en-US" sz="3200" dirty="0" err="1"/>
              <a:t>Devam</a:t>
            </a:r>
            <a:r>
              <a:rPr lang="en-US" sz="3200" dirty="0"/>
              <a:t>)</a:t>
            </a:r>
          </a:p>
        </p:txBody>
      </p:sp>
      <p:sp>
        <p:nvSpPr>
          <p:cNvPr id="17817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/>
              <a:t>A</a:t>
            </a:r>
            <a:r>
              <a:rPr lang="en-US"/>
              <a:t>yrıştırıcı</a:t>
            </a:r>
            <a:r>
              <a:rPr lang="tr-TR"/>
              <a:t> hareketleri </a:t>
            </a:r>
            <a:r>
              <a:rPr lang="en-US"/>
              <a:t>(</a:t>
            </a:r>
            <a:r>
              <a:rPr lang="tr-TR"/>
              <a:t>devamı</a:t>
            </a:r>
            <a:r>
              <a:rPr lang="en-US"/>
              <a:t>):</a:t>
            </a:r>
          </a:p>
          <a:p>
            <a:pPr lvl="1" eaLnBrk="1" hangingPunct="1"/>
            <a:r>
              <a:rPr lang="tr-TR"/>
              <a:t>If</a:t>
            </a:r>
            <a:r>
              <a:rPr lang="en-US"/>
              <a:t> ACTION[Sm, ai] = Accept, </a:t>
            </a:r>
            <a:r>
              <a:rPr lang="tr-TR"/>
              <a:t>ayrıştırma tamamlanmıştır ve hata bulunmamıştır</a:t>
            </a:r>
            <a:endParaRPr lang="en-US"/>
          </a:p>
          <a:p>
            <a:pPr lvl="1" eaLnBrk="1" hangingPunct="1"/>
            <a:r>
              <a:rPr lang="tr-TR"/>
              <a:t>If</a:t>
            </a:r>
            <a:r>
              <a:rPr lang="en-US"/>
              <a:t> ACTION[Sm, ai] = Error, ayrıştırıcı </a:t>
            </a:r>
            <a:r>
              <a:rPr lang="tr-TR"/>
              <a:t>bir hata-işleme rutini çağırır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8C3880-31D3-4B76-AE77-F9A4F73D99C7}" type="slidenum">
              <a:rPr lang="en-US"/>
              <a:pPr>
                <a:defRPr/>
              </a:pPr>
              <a:t>118</a:t>
            </a:fld>
            <a:endParaRPr 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57FB4D-FF74-422E-B3FE-B6266F2C42AF}" type="slidenum">
              <a:rPr lang="en-US" smtClean="0"/>
              <a:pPr>
                <a:defRPr/>
              </a:pPr>
              <a:t>119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25475" y="1219200"/>
            <a:ext cx="7620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defRPr/>
            </a:pPr>
            <a:r>
              <a:rPr lang="tr-TR" sz="2000" b="1" kern="0" dirty="0">
                <a:latin typeface="Courier New" charset="0"/>
                <a:cs typeface="+mn-cs"/>
              </a:rPr>
              <a:t>YIĞIN</a:t>
            </a:r>
            <a:r>
              <a:rPr lang="en-US" sz="2000" b="1" kern="0" dirty="0">
                <a:latin typeface="Courier New" charset="0"/>
                <a:cs typeface="+mn-cs"/>
              </a:rPr>
              <a:t>		</a:t>
            </a:r>
            <a:r>
              <a:rPr lang="tr-TR" sz="2000" b="1" kern="0" dirty="0">
                <a:latin typeface="Courier New" charset="0"/>
                <a:cs typeface="+mn-cs"/>
              </a:rPr>
              <a:t>GİRİŞ TAMPONU</a:t>
            </a:r>
            <a:r>
              <a:rPr lang="en-US" sz="2000" b="1" kern="0" dirty="0">
                <a:latin typeface="Courier New" charset="0"/>
                <a:cs typeface="+mn-cs"/>
              </a:rPr>
              <a:t>	ACTION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			num1+num2*num3$	shift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$num1		+num2*num3$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$F			+num2*num3$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$T			+num2*num3$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$E			+num2*num3$		shift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$E+		num2*num3$		shift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$E+num2	*num3$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$E+F		*num3$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$E+T		*num3$		shift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E+T*		num3$			shift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E+T*num3	$	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E+T*F		$	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E+T		$			</a:t>
            </a:r>
            <a:r>
              <a:rPr lang="en-US" sz="2000" kern="0" dirty="0" err="1">
                <a:latin typeface="Courier New" charset="0"/>
                <a:cs typeface="+mn-cs"/>
              </a:rPr>
              <a:t>reduc</a:t>
            </a:r>
            <a:endParaRPr lang="en-US" sz="2000" kern="0" dirty="0">
              <a:latin typeface="Courier New" charset="0"/>
              <a:cs typeface="+mn-cs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charset="0"/>
                <a:cs typeface="+mn-cs"/>
              </a:rPr>
              <a:t>E			$			accept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kern="0" dirty="0">
              <a:latin typeface="Courier New" charset="0"/>
              <a:cs typeface="+mn-cs"/>
            </a:endParaRP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304800" y="2217738"/>
            <a:ext cx="8231188" cy="350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9205" name="Rectangle 6"/>
          <p:cNvSpPr>
            <a:spLocks noChangeArrowheads="1"/>
          </p:cNvSpPr>
          <p:nvPr/>
        </p:nvSpPr>
        <p:spPr bwMode="auto">
          <a:xfrm>
            <a:off x="6858000" y="1905000"/>
            <a:ext cx="1447800" cy="3733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/>
              <a:t>E -&gt; E+T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| 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| E-T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T -&gt; T*F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| F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| T/F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F -&gt; (E)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 | id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 | -E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/>
              <a:t>         num</a:t>
            </a:r>
          </a:p>
        </p:txBody>
      </p:sp>
      <p:sp>
        <p:nvSpPr>
          <p:cNvPr id="1792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382000" cy="990600"/>
          </a:xfrm>
        </p:spPr>
        <p:txBody>
          <a:bodyPr/>
          <a:lstStyle/>
          <a:p>
            <a:pPr eaLnBrk="1" hangingPunct="1"/>
            <a:r>
              <a:rPr lang="en-US" sz="3200" dirty="0">
                <a:sym typeface="Symbol" pitchFamily="18" charset="2"/>
              </a:rPr>
              <a:t>4.5 </a:t>
            </a:r>
            <a:r>
              <a:rPr lang="tr-TR" sz="3200" dirty="0">
                <a:sym typeface="Symbol" pitchFamily="18" charset="2"/>
              </a:rPr>
              <a:t>A</a:t>
            </a:r>
            <a:r>
              <a:rPr lang="en-US" sz="3200" dirty="0" err="1">
                <a:sym typeface="Symbol" pitchFamily="18" charset="2"/>
              </a:rPr>
              <a:t>şağıdan</a:t>
            </a:r>
            <a:r>
              <a:rPr lang="tr-TR" sz="3200" dirty="0">
                <a:sym typeface="Symbol" pitchFamily="18" charset="2"/>
              </a:rPr>
              <a:t>-Y</a:t>
            </a:r>
            <a:r>
              <a:rPr lang="en-US" sz="3200" dirty="0" err="1">
                <a:sym typeface="Symbol" pitchFamily="18" charset="2"/>
              </a:rPr>
              <a:t>ukarıya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tr-TR" sz="3200" dirty="0">
                <a:sym typeface="Symbol" pitchFamily="18" charset="2"/>
              </a:rPr>
              <a:t>A</a:t>
            </a:r>
            <a:r>
              <a:rPr lang="en-US" sz="3200" dirty="0" err="1">
                <a:sym typeface="Symbol" pitchFamily="18" charset="2"/>
              </a:rPr>
              <a:t>yrıştırma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tr-TR" sz="3200" dirty="0">
                <a:sym typeface="Symbol" pitchFamily="18" charset="2"/>
              </a:rPr>
              <a:t>    Örnek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4.2 </a:t>
            </a:r>
            <a:r>
              <a:rPr lang="tr-TR" sz="3200"/>
              <a:t>Sözcüksel (</a:t>
            </a:r>
            <a:r>
              <a:rPr lang="en-US" sz="3200"/>
              <a:t>Lexical</a:t>
            </a:r>
            <a:r>
              <a:rPr lang="tr-TR" sz="3200"/>
              <a:t>)</a:t>
            </a:r>
            <a:r>
              <a:rPr lang="en-US" sz="3200"/>
              <a:t> Anali</a:t>
            </a:r>
            <a:r>
              <a:rPr lang="tr-TR" sz="3200"/>
              <a:t>z</a:t>
            </a:r>
            <a:r>
              <a:rPr lang="en-US" sz="3200"/>
              <a:t> (Devamı)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/>
              <a:t>Kullanışlı yardımcı altprogramlar</a:t>
            </a:r>
            <a:r>
              <a:rPr lang="en-US" dirty="0"/>
              <a:t>:</a:t>
            </a:r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getChar</a:t>
            </a:r>
            <a:r>
              <a:rPr lang="en-US" dirty="0"/>
              <a:t> – </a:t>
            </a:r>
            <a:r>
              <a:rPr lang="tr-TR" dirty="0"/>
              <a:t>girdinin sonraki karakterini alır</a:t>
            </a:r>
            <a:r>
              <a:rPr lang="en-US" dirty="0"/>
              <a:t>, </a:t>
            </a:r>
            <a:r>
              <a:rPr lang="tr-TR" dirty="0"/>
              <a:t>bunu</a:t>
            </a: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nextChar</a:t>
            </a:r>
            <a:r>
              <a:rPr lang="tr-TR" b="1" dirty="0"/>
              <a:t> </a:t>
            </a:r>
            <a:r>
              <a:rPr lang="tr-TR" dirty="0"/>
              <a:t>içine koyar, sınıfını belirler ve sınıfı </a:t>
            </a:r>
            <a:r>
              <a:rPr lang="en-US" b="1" dirty="0" err="1">
                <a:latin typeface="Courier New" pitchFamily="49" charset="0"/>
              </a:rPr>
              <a:t>charClass</a:t>
            </a:r>
            <a:r>
              <a:rPr lang="tr-TR" b="1" dirty="0"/>
              <a:t> </a:t>
            </a:r>
            <a:r>
              <a:rPr lang="tr-TR" dirty="0"/>
              <a:t>içine koyar</a:t>
            </a:r>
            <a:endParaRPr lang="en-US" b="1" dirty="0"/>
          </a:p>
          <a:p>
            <a:pPr lvl="1" eaLnBrk="1" hangingPunct="1"/>
            <a:r>
              <a:rPr lang="en-US" b="1" dirty="0" err="1">
                <a:latin typeface="Courier New" pitchFamily="49" charset="0"/>
              </a:rPr>
              <a:t>addChar</a:t>
            </a:r>
            <a:r>
              <a:rPr lang="en-US" dirty="0"/>
              <a:t> - </a:t>
            </a:r>
            <a:r>
              <a:rPr lang="en-US" b="1" dirty="0" err="1">
                <a:latin typeface="Courier New" pitchFamily="49" charset="0"/>
              </a:rPr>
              <a:t>nextChar</a:t>
            </a:r>
            <a:r>
              <a:rPr lang="en-US" dirty="0"/>
              <a:t> </a:t>
            </a:r>
            <a:r>
              <a:rPr lang="tr-TR" dirty="0"/>
              <a:t>dan gelen karakteri </a:t>
            </a:r>
            <a:r>
              <a:rPr lang="tr-TR" dirty="0" err="1">
                <a:solidFill>
                  <a:srgbClr val="990000"/>
                </a:solidFill>
              </a:rPr>
              <a:t>lexeme</a:t>
            </a:r>
            <a:r>
              <a:rPr lang="tr-TR" dirty="0" err="1"/>
              <a:t>nin</a:t>
            </a:r>
            <a:r>
              <a:rPr lang="tr-TR" dirty="0"/>
              <a:t> biriktirildiği yere koyar</a:t>
            </a:r>
            <a:r>
              <a:rPr lang="en-US" dirty="0"/>
              <a:t> </a:t>
            </a:r>
            <a:r>
              <a:rPr lang="tr-TR" dirty="0"/>
              <a:t>(</a:t>
            </a:r>
            <a:r>
              <a:rPr lang="en-US" b="1" dirty="0">
                <a:latin typeface="Courier New" pitchFamily="49" charset="0"/>
              </a:rPr>
              <a:t>lexeme</a:t>
            </a:r>
            <a:r>
              <a:rPr lang="tr-TR" b="1" dirty="0">
                <a:latin typeface="Courier New" pitchFamily="49" charset="0"/>
              </a:rPr>
              <a:t> </a:t>
            </a:r>
            <a:r>
              <a:rPr lang="tr-TR" dirty="0"/>
              <a:t>dizisinin sonuna ekler)</a:t>
            </a:r>
            <a:endParaRPr lang="en-US" dirty="0"/>
          </a:p>
          <a:p>
            <a:pPr lvl="1" eaLnBrk="1" hangingPunct="1"/>
            <a:r>
              <a:rPr lang="tr-TR" dirty="0"/>
              <a:t>Arama (l</a:t>
            </a:r>
            <a:r>
              <a:rPr lang="en-US" dirty="0" err="1"/>
              <a:t>ookup</a:t>
            </a:r>
            <a:r>
              <a:rPr lang="tr-TR" dirty="0"/>
              <a:t>)</a:t>
            </a:r>
            <a:r>
              <a:rPr lang="en-US" dirty="0"/>
              <a:t> - </a:t>
            </a:r>
            <a:r>
              <a:rPr lang="en-US" b="1" dirty="0">
                <a:latin typeface="Courier New" pitchFamily="49" charset="0"/>
              </a:rPr>
              <a:t>lexeme</a:t>
            </a:r>
            <a:r>
              <a:rPr lang="en-US" dirty="0"/>
              <a:t> </a:t>
            </a:r>
            <a:r>
              <a:rPr lang="tr-TR" dirty="0"/>
              <a:t>deki </a:t>
            </a:r>
            <a:r>
              <a:rPr lang="tr-TR" dirty="0" err="1"/>
              <a:t>stringin</a:t>
            </a:r>
            <a:r>
              <a:rPr lang="tr-TR" dirty="0"/>
              <a:t> ayrılmış sözcük (</a:t>
            </a:r>
            <a:r>
              <a:rPr lang="tr-TR" dirty="0" err="1"/>
              <a:t>reserved</a:t>
            </a:r>
            <a:r>
              <a:rPr lang="tr-TR" dirty="0"/>
              <a:t> </a:t>
            </a:r>
            <a:r>
              <a:rPr lang="tr-TR" dirty="0" err="1"/>
              <a:t>word</a:t>
            </a:r>
            <a:r>
              <a:rPr lang="tr-TR" dirty="0"/>
              <a:t>) olup olmadığını belirler ve onun</a:t>
            </a:r>
            <a:r>
              <a:rPr lang="en-US" dirty="0"/>
              <a:t> </a:t>
            </a:r>
            <a:r>
              <a:rPr lang="tr-TR" dirty="0"/>
              <a:t>kodunu döndürür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33DD315-A67C-47CA-AE6A-1091AC8A6610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LR </a:t>
            </a:r>
            <a:r>
              <a:rPr lang="tr-TR" sz="3200"/>
              <a:t>Ayrıştırma Tablosu(</a:t>
            </a:r>
            <a:r>
              <a:rPr lang="en-US" sz="3200"/>
              <a:t>Parsing Table</a:t>
            </a:r>
            <a:r>
              <a:rPr lang="tr-TR" sz="3200"/>
              <a:t>)</a:t>
            </a:r>
            <a:endParaRPr lang="en-US" sz="3200"/>
          </a:p>
        </p:txBody>
      </p:sp>
      <p:pic>
        <p:nvPicPr>
          <p:cNvPr id="47109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09600" y="1524000"/>
            <a:ext cx="6172200" cy="492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0E9F64-2495-4B68-BB88-B764C0B2C02C}" type="slidenum">
              <a:rPr lang="en-US"/>
              <a:pPr>
                <a:defRPr/>
              </a:pPr>
              <a:t>120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937512" y="1577876"/>
            <a:ext cx="19016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1. E → E + T </a:t>
            </a:r>
            <a:endParaRPr lang="tr-TR" dirty="0"/>
          </a:p>
          <a:p>
            <a:r>
              <a:rPr lang="de-DE" dirty="0"/>
              <a:t>2. E → T </a:t>
            </a:r>
            <a:endParaRPr lang="tr-TR" dirty="0"/>
          </a:p>
          <a:p>
            <a:r>
              <a:rPr lang="de-DE" dirty="0"/>
              <a:t>3. T → T * F 4. T → F </a:t>
            </a:r>
            <a:endParaRPr lang="tr-TR" dirty="0"/>
          </a:p>
          <a:p>
            <a:r>
              <a:rPr lang="de-DE" dirty="0"/>
              <a:t>5. F → (E) </a:t>
            </a:r>
            <a:endParaRPr lang="tr-TR" dirty="0"/>
          </a:p>
          <a:p>
            <a:r>
              <a:rPr lang="de-DE" dirty="0"/>
              <a:t>6. F → </a:t>
            </a:r>
            <a:r>
              <a:rPr lang="de-DE" dirty="0" err="1"/>
              <a:t>id</a:t>
            </a:r>
            <a:endParaRPr lang="tr-TR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A712D2-24A6-45C6-9ABA-2BEC05992514}" type="slidenum">
              <a:rPr lang="en-US" smtClean="0"/>
              <a:pPr>
                <a:defRPr/>
              </a:pPr>
              <a:t>121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46811"/>
              </p:ext>
            </p:extLst>
          </p:nvPr>
        </p:nvGraphicFramePr>
        <p:xfrm>
          <a:off x="609599" y="1524000"/>
          <a:ext cx="7769087" cy="14833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783358">
                  <a:extLst>
                    <a:ext uri="{9D8B030D-6E8A-4147-A177-3AD203B41FA5}">
                      <a16:colId xmlns:a16="http://schemas.microsoft.com/office/drawing/2014/main" val="2842573763"/>
                    </a:ext>
                  </a:extLst>
                </a:gridCol>
                <a:gridCol w="2179043">
                  <a:extLst>
                    <a:ext uri="{9D8B030D-6E8A-4147-A177-3AD203B41FA5}">
                      <a16:colId xmlns:a16="http://schemas.microsoft.com/office/drawing/2014/main" val="2370441076"/>
                    </a:ext>
                  </a:extLst>
                </a:gridCol>
                <a:gridCol w="3806686">
                  <a:extLst>
                    <a:ext uri="{9D8B030D-6E8A-4147-A177-3AD203B41FA5}">
                      <a16:colId xmlns:a16="http://schemas.microsoft.com/office/drawing/2014/main" val="1315640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Stack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Input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99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İd+id</a:t>
                      </a:r>
                      <a:r>
                        <a:rPr lang="tr-TR" dirty="0"/>
                        <a:t>*</a:t>
                      </a:r>
                      <a:r>
                        <a:rPr lang="tr-TR" dirty="0" err="1"/>
                        <a:t>id</a:t>
                      </a:r>
                      <a:r>
                        <a:rPr lang="tr-TR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Shift</a:t>
                      </a:r>
                      <a:r>
                        <a:rPr lang="tr-TR" dirty="0"/>
                        <a:t>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8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0id5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+</a:t>
                      </a:r>
                      <a:r>
                        <a:rPr lang="tr-TR" dirty="0" err="1"/>
                        <a:t>id</a:t>
                      </a:r>
                      <a:r>
                        <a:rPr lang="tr-TR" dirty="0"/>
                        <a:t>*</a:t>
                      </a:r>
                      <a:r>
                        <a:rPr lang="tr-TR" dirty="0" err="1"/>
                        <a:t>id</a:t>
                      </a:r>
                      <a:r>
                        <a:rPr lang="tr-TR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Reduce</a:t>
                      </a:r>
                      <a:r>
                        <a:rPr lang="tr-TR" dirty="0"/>
                        <a:t> 6 (</a:t>
                      </a:r>
                      <a:r>
                        <a:rPr lang="tr-TR" dirty="0" err="1"/>
                        <a:t>Goto</a:t>
                      </a:r>
                      <a:r>
                        <a:rPr lang="tr-TR" dirty="0"/>
                        <a:t> [F,0])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30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76973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477000" y="3473718"/>
            <a:ext cx="19016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1. E → E + T </a:t>
            </a:r>
            <a:endParaRPr lang="tr-TR" dirty="0"/>
          </a:p>
          <a:p>
            <a:r>
              <a:rPr lang="de-DE" dirty="0"/>
              <a:t>2. E → T </a:t>
            </a:r>
            <a:endParaRPr lang="tr-TR" dirty="0"/>
          </a:p>
          <a:p>
            <a:r>
              <a:rPr lang="de-DE" dirty="0"/>
              <a:t>3. T → T * F 4. T → F </a:t>
            </a:r>
            <a:endParaRPr lang="tr-TR" dirty="0"/>
          </a:p>
          <a:p>
            <a:r>
              <a:rPr lang="de-DE" dirty="0"/>
              <a:t>5. F → (E) </a:t>
            </a:r>
            <a:endParaRPr lang="tr-TR" dirty="0"/>
          </a:p>
          <a:p>
            <a:r>
              <a:rPr lang="de-DE" dirty="0">
                <a:solidFill>
                  <a:srgbClr val="FF0000"/>
                </a:solidFill>
              </a:rPr>
              <a:t>6. F → </a:t>
            </a:r>
            <a:r>
              <a:rPr lang="de-DE" dirty="0" err="1">
                <a:solidFill>
                  <a:srgbClr val="FF0000"/>
                </a:solidFill>
              </a:rPr>
              <a:t>id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3276600"/>
            <a:ext cx="5867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Stack</a:t>
            </a:r>
            <a:r>
              <a:rPr lang="tr-TR" dirty="0"/>
              <a:t> başlangıç durumu (0)  ile başlar.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0 durumunda </a:t>
            </a:r>
            <a:r>
              <a:rPr lang="tr-TR" dirty="0" err="1"/>
              <a:t>id</a:t>
            </a:r>
            <a:r>
              <a:rPr lang="tr-TR" dirty="0"/>
              <a:t> okunursa </a:t>
            </a:r>
            <a:r>
              <a:rPr lang="tr-TR" dirty="0" err="1"/>
              <a:t>shift</a:t>
            </a:r>
            <a:r>
              <a:rPr lang="tr-TR" dirty="0"/>
              <a:t> 5. </a:t>
            </a:r>
            <a:r>
              <a:rPr lang="tr-TR" dirty="0" err="1"/>
              <a:t>Shift</a:t>
            </a:r>
            <a:r>
              <a:rPr lang="tr-TR" dirty="0"/>
              <a:t> 5’te id5 </a:t>
            </a:r>
            <a:r>
              <a:rPr lang="tr-TR" dirty="0" err="1"/>
              <a:t>stack’e</a:t>
            </a:r>
            <a:r>
              <a:rPr lang="tr-TR" dirty="0"/>
              <a:t> eklenir.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5 durumundayken girişte + var ise  </a:t>
            </a:r>
            <a:r>
              <a:rPr lang="tr-TR" dirty="0" err="1"/>
              <a:t>Reduce</a:t>
            </a:r>
            <a:r>
              <a:rPr lang="tr-TR" dirty="0"/>
              <a:t> 6 yazılır. </a:t>
            </a:r>
            <a:r>
              <a:rPr lang="tr-TR" dirty="0" err="1"/>
              <a:t>Reduce</a:t>
            </a:r>
            <a:r>
              <a:rPr lang="tr-TR" dirty="0"/>
              <a:t> 6 </a:t>
            </a:r>
            <a:r>
              <a:rPr lang="tr-TR" dirty="0" err="1"/>
              <a:t>id</a:t>
            </a:r>
            <a:r>
              <a:rPr lang="tr-TR" dirty="0"/>
              <a:t> yerine F olduğu için </a:t>
            </a:r>
            <a:r>
              <a:rPr lang="tr-TR" dirty="0" err="1"/>
              <a:t>Goto</a:t>
            </a:r>
            <a:r>
              <a:rPr lang="tr-TR" dirty="0"/>
              <a:t>[</a:t>
            </a:r>
            <a:r>
              <a:rPr lang="tr-TR" dirty="0" err="1"/>
              <a:t>F,.ç</a:t>
            </a:r>
            <a:r>
              <a:rPr lang="tr-TR" dirty="0"/>
              <a:t>.] yazılır.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Stack’ten</a:t>
            </a:r>
            <a:r>
              <a:rPr lang="tr-TR" dirty="0"/>
              <a:t>  </a:t>
            </a:r>
            <a:r>
              <a:rPr lang="tr-TR" dirty="0" err="1"/>
              <a:t>id</a:t>
            </a:r>
            <a:r>
              <a:rPr lang="tr-TR" dirty="0"/>
              <a:t> ve 5 silinir. Kalan 0 </a:t>
            </a:r>
            <a:r>
              <a:rPr lang="tr-TR" dirty="0" err="1"/>
              <a:t>Goto</a:t>
            </a:r>
            <a:r>
              <a:rPr lang="tr-TR" dirty="0"/>
              <a:t>[F,0]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431691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6A712D2-24A6-45C6-9ABA-2BEC05992514}" type="slidenum">
              <a:rPr lang="en-US" smtClean="0"/>
              <a:pPr>
                <a:defRPr/>
              </a:pPr>
              <a:t>122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777984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6091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 dirty="0">
                <a:sym typeface="Symbol" pitchFamily="18" charset="2"/>
              </a:rPr>
              <a:t>4.5 </a:t>
            </a:r>
            <a:r>
              <a:rPr lang="tr-TR" sz="3200" dirty="0">
                <a:sym typeface="Symbol" pitchFamily="18" charset="2"/>
              </a:rPr>
              <a:t>A</a:t>
            </a:r>
            <a:r>
              <a:rPr lang="en-US" sz="3200" dirty="0" err="1">
                <a:sym typeface="Symbol" pitchFamily="18" charset="2"/>
              </a:rPr>
              <a:t>şağıdan</a:t>
            </a:r>
            <a:r>
              <a:rPr lang="tr-TR" sz="3200" dirty="0">
                <a:sym typeface="Symbol" pitchFamily="18" charset="2"/>
              </a:rPr>
              <a:t>-Y</a:t>
            </a:r>
            <a:r>
              <a:rPr lang="en-US" sz="3200" dirty="0" err="1">
                <a:sym typeface="Symbol" pitchFamily="18" charset="2"/>
              </a:rPr>
              <a:t>ukarıya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tr-TR" sz="3200" dirty="0">
                <a:sym typeface="Symbol" pitchFamily="18" charset="2"/>
              </a:rPr>
              <a:t>A</a:t>
            </a:r>
            <a:r>
              <a:rPr lang="en-US" sz="3200" dirty="0" err="1">
                <a:sym typeface="Symbol" pitchFamily="18" charset="2"/>
              </a:rPr>
              <a:t>yrıştırma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tr-TR" sz="3200" dirty="0">
                <a:sym typeface="Symbol" pitchFamily="18" charset="2"/>
              </a:rPr>
              <a:t>    		(</a:t>
            </a:r>
            <a:r>
              <a:rPr lang="en-US" sz="3200" dirty="0">
                <a:sym typeface="Symbol" pitchFamily="18" charset="2"/>
              </a:rPr>
              <a:t>Bottom-up Parsing</a:t>
            </a:r>
            <a:r>
              <a:rPr lang="tr-TR" sz="3200" dirty="0">
                <a:sym typeface="Symbol" pitchFamily="18" charset="2"/>
              </a:rPr>
              <a:t>)</a:t>
            </a:r>
            <a:r>
              <a:rPr lang="en-US" sz="3200" dirty="0"/>
              <a:t> (</a:t>
            </a:r>
            <a:r>
              <a:rPr lang="en-US" sz="3200" dirty="0" err="1"/>
              <a:t>Devam</a:t>
            </a:r>
            <a:r>
              <a:rPr lang="en-US" sz="3200" dirty="0"/>
              <a:t>)</a:t>
            </a:r>
          </a:p>
        </p:txBody>
      </p:sp>
      <p:sp>
        <p:nvSpPr>
          <p:cNvPr id="18125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tr-TR"/>
              <a:t>Verilen bir gramerden bir araç ile bir</a:t>
            </a:r>
            <a:r>
              <a:rPr lang="en-US"/>
              <a:t> ayrıştırıcı</a:t>
            </a:r>
            <a:r>
              <a:rPr lang="tr-TR"/>
              <a:t> tablosu üretilebilir</a:t>
            </a:r>
            <a:r>
              <a:rPr lang="en-US"/>
              <a:t>, </a:t>
            </a:r>
            <a:r>
              <a:rPr lang="tr-TR"/>
              <a:t>örn</a:t>
            </a:r>
            <a:r>
              <a:rPr lang="en-US"/>
              <a:t>., </a:t>
            </a:r>
            <a:r>
              <a:rPr lang="en-US" b="1"/>
              <a:t>yacc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314487-C0B0-4F5D-9A79-91C869A83C26}" type="slidenum">
              <a:rPr lang="en-US"/>
              <a:pPr>
                <a:defRPr/>
              </a:pPr>
              <a:t>123</a:t>
            </a:fld>
            <a:endParaRPr lang="en-US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Özet</a:t>
            </a:r>
          </a:p>
        </p:txBody>
      </p:sp>
      <p:sp>
        <p:nvSpPr>
          <p:cNvPr id="18227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51054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400" dirty="0"/>
              <a:t>Sentaks analizi</a:t>
            </a:r>
            <a:r>
              <a:rPr lang="en-US" sz="2400" dirty="0"/>
              <a:t> </a:t>
            </a:r>
            <a:r>
              <a:rPr lang="en-US" sz="2400" dirty="0" err="1"/>
              <a:t>dil</a:t>
            </a:r>
            <a:r>
              <a:rPr lang="en-US" sz="2400" dirty="0"/>
              <a:t> </a:t>
            </a:r>
            <a:r>
              <a:rPr lang="en-US" sz="2400" dirty="0" err="1"/>
              <a:t>implementasyon</a:t>
            </a:r>
            <a:r>
              <a:rPr lang="tr-TR" sz="2400" dirty="0"/>
              <a:t>unun ortak kısmıdır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tr-TR" sz="2400" dirty="0"/>
              <a:t>Bir sözcüksel analizci bir programın küçük-ölçekli parçalarını</a:t>
            </a:r>
            <a:r>
              <a:rPr lang="en-US" sz="2400" dirty="0"/>
              <a:t> </a:t>
            </a:r>
            <a:r>
              <a:rPr lang="tr-TR" sz="2400" dirty="0"/>
              <a:t>ayıran bir desen eşleştiricidir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tr-TR" sz="2000" dirty="0"/>
              <a:t>Sentaks hatalarını saptar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tr-TR" sz="2000" dirty="0"/>
              <a:t>Bir ayrıştırma ağacı üretir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tr-TR" sz="2400" dirty="0"/>
              <a:t>Bir </a:t>
            </a:r>
            <a:r>
              <a:rPr lang="tr-TR" sz="2400" dirty="0" err="1"/>
              <a:t>özyineli</a:t>
            </a:r>
            <a:r>
              <a:rPr lang="tr-TR" sz="2400" dirty="0"/>
              <a:t>-iniş ayrıştırıcı bir LL ayrıştırıcıdır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EBNF</a:t>
            </a:r>
          </a:p>
          <a:p>
            <a:pPr eaLnBrk="1" hangingPunct="1">
              <a:lnSpc>
                <a:spcPct val="80000"/>
              </a:lnSpc>
            </a:pPr>
            <a:r>
              <a:rPr lang="tr-TR" sz="2400" dirty="0"/>
              <a:t>A</a:t>
            </a:r>
            <a:r>
              <a:rPr lang="en-US" sz="2400" dirty="0" err="1"/>
              <a:t>şağıdan-yukarıya</a:t>
            </a:r>
            <a:r>
              <a:rPr lang="en-US" sz="2400" dirty="0"/>
              <a:t> </a:t>
            </a:r>
            <a:r>
              <a:rPr lang="en-US" sz="2400" dirty="0" err="1"/>
              <a:t>ayrıştırıcılar</a:t>
            </a:r>
            <a:r>
              <a:rPr lang="tr-TR" sz="2400" dirty="0" err="1"/>
              <a:t>ın</a:t>
            </a:r>
            <a:r>
              <a:rPr lang="tr-TR" sz="2400" dirty="0"/>
              <a:t> ayrıştırma problemi</a:t>
            </a:r>
            <a:r>
              <a:rPr lang="en-US" sz="2400" dirty="0"/>
              <a:t>: </a:t>
            </a:r>
            <a:r>
              <a:rPr lang="tr-TR" sz="2400" dirty="0"/>
              <a:t>o anki cümlesel formun </a:t>
            </a:r>
            <a:r>
              <a:rPr lang="tr-TR" sz="2400" dirty="0" err="1"/>
              <a:t>altstringini</a:t>
            </a:r>
            <a:r>
              <a:rPr lang="tr-TR" sz="2400" dirty="0"/>
              <a:t> bulma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LR </a:t>
            </a:r>
            <a:r>
              <a:rPr lang="tr-TR" sz="2400" dirty="0"/>
              <a:t>ailesi kaydırma-indirgeme</a:t>
            </a:r>
            <a:r>
              <a:rPr lang="en-US" sz="2400" dirty="0"/>
              <a:t> </a:t>
            </a:r>
            <a:r>
              <a:rPr lang="en-US" sz="2400" dirty="0" err="1"/>
              <a:t>ayrıştırıcı</a:t>
            </a:r>
            <a:r>
              <a:rPr lang="tr-TR" sz="2400" dirty="0" err="1"/>
              <a:t>ları</a:t>
            </a:r>
            <a:r>
              <a:rPr lang="tr-TR" sz="2400" dirty="0"/>
              <a:t> en yaygın olan</a:t>
            </a:r>
            <a:r>
              <a:rPr lang="en-US" sz="2400" dirty="0"/>
              <a:t> </a:t>
            </a:r>
            <a:r>
              <a:rPr lang="tr-TR" sz="2400" dirty="0"/>
              <a:t>a</a:t>
            </a:r>
            <a:r>
              <a:rPr lang="en-US" sz="2400" dirty="0" err="1"/>
              <a:t>şağıdan-yukarıya</a:t>
            </a:r>
            <a:r>
              <a:rPr lang="en-US" sz="2400" dirty="0"/>
              <a:t> </a:t>
            </a:r>
            <a:r>
              <a:rPr lang="en-US" sz="2400" dirty="0" err="1"/>
              <a:t>ayrıştır</a:t>
            </a:r>
            <a:r>
              <a:rPr lang="tr-TR" sz="2400" dirty="0" err="1"/>
              <a:t>ma</a:t>
            </a:r>
            <a:r>
              <a:rPr lang="en-US" sz="2400" dirty="0"/>
              <a:t> </a:t>
            </a:r>
            <a:r>
              <a:rPr lang="tr-TR" sz="2400" dirty="0"/>
              <a:t>yaklaşımıdır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1FF7FF-5B11-47D3-BE79-6C0DBD588583}" type="slidenum">
              <a:rPr lang="en-US"/>
              <a:pPr>
                <a:defRPr/>
              </a:pPr>
              <a:t>124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Durum Diyagramı (</a:t>
            </a:r>
            <a:r>
              <a:rPr lang="en-US"/>
              <a:t>State Diagram</a:t>
            </a:r>
            <a:r>
              <a:rPr lang="tr-TR"/>
              <a:t>)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9FAA9EE-45A9-4F39-941E-9C9CEEBDBCA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4 Dikdörtgen"/>
          <p:cNvSpPr/>
          <p:nvPr/>
        </p:nvSpPr>
        <p:spPr>
          <a:xfrm>
            <a:off x="152400" y="6400800"/>
            <a:ext cx="883920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tr-TR" sz="1800" dirty="0"/>
              <a:t>Adları, parantezleri ve aritmetik operatörleri tanıyan bir durum diyagramı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30000" contrast="10000"/>
          </a:blip>
          <a:srcRect/>
          <a:stretch>
            <a:fillRect/>
          </a:stretch>
        </p:blipFill>
        <p:spPr bwMode="auto">
          <a:xfrm>
            <a:off x="1066800" y="1201727"/>
            <a:ext cx="6791325" cy="5234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4.2 </a:t>
            </a:r>
            <a:r>
              <a:rPr lang="tr-TR" sz="3200"/>
              <a:t>Sözcüksel (</a:t>
            </a:r>
            <a:r>
              <a:rPr lang="en-US" sz="3200"/>
              <a:t>Lexical</a:t>
            </a:r>
            <a:r>
              <a:rPr lang="tr-TR" sz="3200"/>
              <a:t>)</a:t>
            </a:r>
            <a:r>
              <a:rPr lang="en-US" sz="3200"/>
              <a:t> Anali</a:t>
            </a:r>
            <a:r>
              <a:rPr lang="tr-TR" sz="3200"/>
              <a:t>z</a:t>
            </a:r>
            <a:r>
              <a:rPr lang="en-US" sz="3200"/>
              <a:t> (Devamı)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458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err="1"/>
              <a:t>implementasyon</a:t>
            </a:r>
            <a:r>
              <a:rPr lang="en-US" sz="2400" dirty="0"/>
              <a:t> (</a:t>
            </a:r>
            <a:r>
              <a:rPr lang="tr-TR" sz="2400" dirty="0"/>
              <a:t>başlatma varsayalım</a:t>
            </a:r>
            <a:r>
              <a:rPr lang="en-US" sz="2400" dirty="0"/>
              <a:t>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lex</a:t>
            </a:r>
            <a:r>
              <a:rPr lang="en-US" sz="1800" b="1" dirty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getChar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switch (</a:t>
            </a:r>
            <a:r>
              <a:rPr lang="en-US" sz="1800" b="1" dirty="0" err="1">
                <a:latin typeface="Courier New" pitchFamily="49" charset="0"/>
              </a:rPr>
              <a:t>charClass</a:t>
            </a:r>
            <a:r>
              <a:rPr lang="en-US" sz="1800" b="1" dirty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case LETTER: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addChar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getChar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while (</a:t>
            </a:r>
            <a:r>
              <a:rPr lang="en-US" sz="1800" b="1" dirty="0" err="1">
                <a:latin typeface="Courier New" pitchFamily="49" charset="0"/>
              </a:rPr>
              <a:t>charClass</a:t>
            </a:r>
            <a:r>
              <a:rPr lang="en-US" sz="1800" b="1" dirty="0">
                <a:latin typeface="Courier New" pitchFamily="49" charset="0"/>
              </a:rPr>
              <a:t> == LETTER || </a:t>
            </a:r>
            <a:r>
              <a:rPr lang="en-US" sz="1800" b="1" dirty="0" err="1">
                <a:latin typeface="Courier New" pitchFamily="49" charset="0"/>
              </a:rPr>
              <a:t>charClass</a:t>
            </a:r>
            <a:r>
              <a:rPr lang="en-US" sz="1800" b="1" dirty="0">
                <a:latin typeface="Courier New" pitchFamily="49" charset="0"/>
              </a:rPr>
              <a:t> == DIGIT)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 err="1">
                <a:latin typeface="Courier New" pitchFamily="49" charset="0"/>
              </a:rPr>
              <a:t>addChar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 err="1">
                <a:latin typeface="Courier New" pitchFamily="49" charset="0"/>
              </a:rPr>
              <a:t>getChar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return lookup(lexeme);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break;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</a:rPr>
              <a:t>	</a:t>
            </a:r>
            <a:r>
              <a:rPr lang="en-US" sz="2400" b="1" dirty="0"/>
              <a:t>…</a:t>
            </a: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42F87E-A441-4999-AAAC-8D197DF32440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4.2 </a:t>
            </a:r>
            <a:r>
              <a:rPr lang="tr-TR" sz="3200"/>
              <a:t>Sözcüksel (</a:t>
            </a:r>
            <a:r>
              <a:rPr lang="en-US" sz="3200"/>
              <a:t>Lexical</a:t>
            </a:r>
            <a:r>
              <a:rPr lang="tr-TR" sz="3200"/>
              <a:t>)</a:t>
            </a:r>
            <a:r>
              <a:rPr lang="en-US" sz="3200"/>
              <a:t> Anali</a:t>
            </a:r>
            <a:r>
              <a:rPr lang="tr-TR" sz="3200"/>
              <a:t>z </a:t>
            </a:r>
            <a:r>
              <a:rPr lang="en-US" sz="3200"/>
              <a:t>(Devamı)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71600"/>
            <a:ext cx="7239000" cy="4876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dirty="0"/>
              <a:t>…</a:t>
            </a:r>
            <a:endParaRPr lang="en-US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case DIGIT: 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err="1">
                <a:latin typeface="Courier New" pitchFamily="49" charset="0"/>
              </a:rPr>
              <a:t>addChar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000" b="1" dirty="0" err="1">
                <a:latin typeface="Courier New" pitchFamily="49" charset="0"/>
              </a:rPr>
              <a:t>getChar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while (</a:t>
            </a:r>
            <a:r>
              <a:rPr lang="en-US" sz="2000" b="1" dirty="0" err="1">
                <a:latin typeface="Courier New" pitchFamily="49" charset="0"/>
              </a:rPr>
              <a:t>charClass</a:t>
            </a:r>
            <a:r>
              <a:rPr lang="en-US" sz="2000" b="1" dirty="0">
                <a:latin typeface="Courier New" pitchFamily="49" charset="0"/>
              </a:rPr>
              <a:t> == DIGIT) {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</a:rPr>
              <a:t>addChar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</a:t>
            </a:r>
            <a:r>
              <a:rPr lang="en-US" sz="2000" b="1" dirty="0" err="1">
                <a:latin typeface="Courier New" pitchFamily="49" charset="0"/>
              </a:rPr>
              <a:t>getChar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}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return INT_LIT;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break;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  }  /* switch</a:t>
            </a:r>
            <a:r>
              <a:rPr lang="tr-TR" sz="2000" b="1" dirty="0">
                <a:latin typeface="Courier New" pitchFamily="49" charset="0"/>
              </a:rPr>
              <a:t>’in sonu</a:t>
            </a:r>
            <a:r>
              <a:rPr lang="en-US" sz="2000" b="1" dirty="0">
                <a:latin typeface="Courier New" pitchFamily="49" charset="0"/>
              </a:rPr>
              <a:t> */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}  /* </a:t>
            </a:r>
            <a:r>
              <a:rPr lang="en-US" sz="2000" b="1" dirty="0" err="1">
                <a:latin typeface="Courier New" pitchFamily="49" charset="0"/>
              </a:rPr>
              <a:t>lex</a:t>
            </a:r>
            <a:r>
              <a:rPr lang="tr-TR" sz="2000" b="1" dirty="0">
                <a:latin typeface="Courier New" pitchFamily="49" charset="0"/>
              </a:rPr>
              <a:t> fonksiyonunun sonu</a:t>
            </a:r>
            <a:r>
              <a:rPr lang="en-US" sz="2000" b="1" dirty="0">
                <a:latin typeface="Courier New" pitchFamily="49" charset="0"/>
              </a:rPr>
              <a:t> */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6BA79D-4D7D-458E-BDF0-E7F4C997F58F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Sözcüksel (</a:t>
            </a:r>
            <a:r>
              <a:rPr lang="en-US"/>
              <a:t>Lexical</a:t>
            </a:r>
            <a:r>
              <a:rPr lang="tr-TR"/>
              <a:t>)</a:t>
            </a:r>
            <a:r>
              <a:rPr lang="en-US"/>
              <a:t> Anali</a:t>
            </a:r>
            <a:r>
              <a:rPr lang="tr-TR"/>
              <a:t>z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FB454C4-6CCA-4BBA-8A16-207CE244333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600200" y="1752600"/>
            <a:ext cx="6388287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en-US" sz="1800" b="1" dirty="0">
                <a:latin typeface="Courier New" pitchFamily="49" charset="0"/>
              </a:rPr>
              <a:t>program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gcd</a:t>
            </a:r>
            <a:r>
              <a:rPr lang="en-US" altLang="en-US" sz="1800" dirty="0">
                <a:latin typeface="Courier New" pitchFamily="49" charset="0"/>
              </a:rPr>
              <a:t> (input, output);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b="1" dirty="0" err="1">
                <a:latin typeface="Courier New" pitchFamily="49" charset="0"/>
              </a:rPr>
              <a:t>var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, j : </a:t>
            </a:r>
            <a:r>
              <a:rPr lang="en-US" altLang="en-US" sz="1800" b="1" dirty="0">
                <a:latin typeface="Courier New" pitchFamily="49" charset="0"/>
              </a:rPr>
              <a:t>integer</a:t>
            </a:r>
            <a:r>
              <a:rPr lang="en-US" altLang="en-US" sz="1800" dirty="0">
                <a:latin typeface="Courier New" pitchFamily="49" charset="0"/>
              </a:rPr>
              <a:t>;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b="1" dirty="0">
                <a:latin typeface="Courier New" pitchFamily="49" charset="0"/>
              </a:rPr>
              <a:t>begin</a:t>
            </a:r>
            <a:br>
              <a:rPr lang="en-US" altLang="en-US" sz="1800" b="1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  read (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, j);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  </a:t>
            </a:r>
            <a:r>
              <a:rPr lang="en-US" altLang="en-US" sz="1800" b="1" dirty="0">
                <a:latin typeface="Courier New" pitchFamily="49" charset="0"/>
              </a:rPr>
              <a:t>while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 &lt;&gt; j </a:t>
            </a:r>
            <a:r>
              <a:rPr lang="en-US" altLang="en-US" sz="1800" b="1" dirty="0">
                <a:latin typeface="Courier New" pitchFamily="49" charset="0"/>
              </a:rPr>
              <a:t>do</a:t>
            </a:r>
            <a:br>
              <a:rPr lang="en-US" altLang="en-US" sz="1800" b="1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    </a:t>
            </a:r>
            <a:r>
              <a:rPr lang="en-US" altLang="en-US" sz="1800" b="1" dirty="0">
                <a:latin typeface="Courier New" pitchFamily="49" charset="0"/>
              </a:rPr>
              <a:t>if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 &gt; j </a:t>
            </a:r>
            <a:r>
              <a:rPr lang="en-US" altLang="en-US" sz="1800" b="1" dirty="0">
                <a:latin typeface="Courier New" pitchFamily="49" charset="0"/>
              </a:rPr>
              <a:t>then</a:t>
            </a:r>
            <a:r>
              <a:rPr lang="en-US" altLang="en-US" sz="1800" dirty="0">
                <a:latin typeface="Courier New" pitchFamily="49" charset="0"/>
              </a:rPr>
              <a:t>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 :=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 - j </a:t>
            </a:r>
            <a:r>
              <a:rPr lang="en-US" altLang="en-US" sz="1800" b="1" dirty="0">
                <a:latin typeface="Courier New" pitchFamily="49" charset="0"/>
              </a:rPr>
              <a:t>else</a:t>
            </a:r>
            <a:r>
              <a:rPr lang="en-US" altLang="en-US" sz="1800" dirty="0">
                <a:latin typeface="Courier New" pitchFamily="49" charset="0"/>
              </a:rPr>
              <a:t> j := j - 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;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dirty="0">
                <a:latin typeface="Courier New" pitchFamily="49" charset="0"/>
              </a:rPr>
              <a:t>  </a:t>
            </a:r>
            <a:r>
              <a:rPr lang="en-US" altLang="en-US" sz="1800" dirty="0" err="1">
                <a:latin typeface="Courier New" pitchFamily="49" charset="0"/>
              </a:rPr>
              <a:t>writeln</a:t>
            </a:r>
            <a:r>
              <a:rPr lang="en-US" altLang="en-US" sz="1800" dirty="0">
                <a:latin typeface="Courier New" pitchFamily="49" charset="0"/>
              </a:rPr>
              <a:t> (</a:t>
            </a:r>
            <a:r>
              <a:rPr lang="en-US" altLang="en-US" sz="1800" dirty="0" err="1">
                <a:latin typeface="Courier New" pitchFamily="49" charset="0"/>
              </a:rPr>
              <a:t>i</a:t>
            </a:r>
            <a:r>
              <a:rPr lang="en-US" altLang="en-US" sz="1800" dirty="0">
                <a:latin typeface="Courier New" pitchFamily="49" charset="0"/>
              </a:rPr>
              <a:t>)</a:t>
            </a:r>
            <a:br>
              <a:rPr lang="en-US" altLang="en-US" sz="1800" dirty="0">
                <a:latin typeface="Courier New" pitchFamily="49" charset="0"/>
              </a:rPr>
            </a:br>
            <a:r>
              <a:rPr lang="en-US" altLang="en-US" sz="1800" b="1" dirty="0">
                <a:latin typeface="Courier New" pitchFamily="49" charset="0"/>
              </a:rPr>
              <a:t>end</a:t>
            </a:r>
            <a:r>
              <a:rPr lang="en-US" altLang="en-US" sz="1800" dirty="0">
                <a:latin typeface="Courier New" pitchFamily="49" charset="0"/>
              </a:rPr>
              <a:t>.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914400" y="4657725"/>
            <a:ext cx="7629012" cy="2031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r>
              <a:rPr lang="en-US" altLang="en-US" sz="1800" b="1">
                <a:latin typeface="Courier New" pitchFamily="49" charset="0"/>
              </a:rPr>
              <a:t>program</a:t>
            </a:r>
            <a:r>
              <a:rPr lang="en-US" altLang="en-US" sz="1800">
                <a:latin typeface="Courier New" pitchFamily="49" charset="0"/>
              </a:rPr>
              <a:t>  gcd   (    input  ,    output    )      ;</a:t>
            </a:r>
            <a:br>
              <a:rPr lang="en-US" altLang="en-US" sz="1800">
                <a:latin typeface="Courier New" pitchFamily="49" charset="0"/>
              </a:rPr>
            </a:br>
            <a:r>
              <a:rPr lang="en-US" altLang="en-US" sz="1800" b="1">
                <a:latin typeface="Courier New" pitchFamily="49" charset="0"/>
              </a:rPr>
              <a:t>var</a:t>
            </a:r>
            <a:r>
              <a:rPr lang="en-US" altLang="en-US" sz="1800">
                <a:latin typeface="Courier New" pitchFamily="49" charset="0"/>
              </a:rPr>
              <a:t>      i     ,    j      :    </a:t>
            </a:r>
            <a:r>
              <a:rPr lang="en-US" altLang="en-US" sz="1800" b="1">
                <a:latin typeface="Courier New" pitchFamily="49" charset="0"/>
              </a:rPr>
              <a:t>integer   </a:t>
            </a:r>
            <a:r>
              <a:rPr lang="en-US" altLang="en-US" sz="1800">
                <a:latin typeface="Courier New" pitchFamily="49" charset="0"/>
              </a:rPr>
              <a:t>;      </a:t>
            </a:r>
            <a:r>
              <a:rPr lang="en-US" altLang="en-US" sz="1800" b="1">
                <a:latin typeface="Courier New" pitchFamily="49" charset="0"/>
              </a:rPr>
              <a:t>begin</a:t>
            </a:r>
            <a:br>
              <a:rPr lang="en-US" altLang="en-US" sz="1800" b="1">
                <a:latin typeface="Courier New" pitchFamily="49" charset="0"/>
              </a:rPr>
            </a:br>
            <a:r>
              <a:rPr lang="en-US" altLang="en-US" sz="1800">
                <a:latin typeface="Courier New" pitchFamily="49" charset="0"/>
              </a:rPr>
              <a:t>read     (     i    ,      j    )         ;      </a:t>
            </a:r>
            <a:r>
              <a:rPr lang="en-US" altLang="en-US" sz="1800" b="1">
                <a:latin typeface="Courier New" pitchFamily="49" charset="0"/>
              </a:rPr>
              <a:t>while</a:t>
            </a:r>
            <a:br>
              <a:rPr lang="en-US" altLang="en-US" sz="1800" b="1">
                <a:latin typeface="Courier New" pitchFamily="49" charset="0"/>
              </a:rPr>
            </a:br>
            <a:r>
              <a:rPr lang="en-US" altLang="en-US" sz="1800">
                <a:latin typeface="Courier New" pitchFamily="49" charset="0"/>
              </a:rPr>
              <a:t>i        &lt;&gt;    j    </a:t>
            </a:r>
            <a:r>
              <a:rPr lang="en-US" altLang="en-US" sz="1800" b="1">
                <a:latin typeface="Courier New" pitchFamily="49" charset="0"/>
              </a:rPr>
              <a:t>do     if</a:t>
            </a:r>
            <a:r>
              <a:rPr lang="en-US" altLang="en-US" sz="1800">
                <a:latin typeface="Courier New" pitchFamily="49" charset="0"/>
              </a:rPr>
              <a:t>   i         &gt;      j</a:t>
            </a:r>
            <a:br>
              <a:rPr lang="en-US" altLang="en-US" sz="1800">
                <a:latin typeface="Courier New" pitchFamily="49" charset="0"/>
              </a:rPr>
            </a:br>
            <a:r>
              <a:rPr lang="en-US" altLang="en-US" sz="1800" b="1">
                <a:latin typeface="Courier New" pitchFamily="49" charset="0"/>
              </a:rPr>
              <a:t>then    </a:t>
            </a:r>
            <a:r>
              <a:rPr lang="en-US" altLang="en-US" sz="1800">
                <a:latin typeface="Courier New" pitchFamily="49" charset="0"/>
              </a:rPr>
              <a:t> i     :=   i      -    j         </a:t>
            </a:r>
            <a:r>
              <a:rPr lang="en-US" altLang="en-US" sz="1800" b="1">
                <a:latin typeface="Courier New" pitchFamily="49" charset="0"/>
              </a:rPr>
              <a:t>else  </a:t>
            </a:r>
            <a:r>
              <a:rPr lang="en-US" altLang="en-US" sz="1800">
                <a:latin typeface="Courier New" pitchFamily="49" charset="0"/>
              </a:rPr>
              <a:t> j</a:t>
            </a:r>
            <a:br>
              <a:rPr lang="en-US" altLang="en-US" sz="1800">
                <a:latin typeface="Courier New" pitchFamily="49" charset="0"/>
              </a:rPr>
            </a:br>
            <a:r>
              <a:rPr lang="en-US" altLang="en-US" sz="1800">
                <a:latin typeface="Courier New" pitchFamily="49" charset="0"/>
              </a:rPr>
              <a:t>:=       i     -    i      ;    writeln   (      i</a:t>
            </a:r>
            <a:br>
              <a:rPr lang="en-US" altLang="en-US" sz="1800">
                <a:latin typeface="Courier New" pitchFamily="49" charset="0"/>
              </a:rPr>
            </a:br>
            <a:r>
              <a:rPr lang="en-US" altLang="en-US" sz="1800">
                <a:latin typeface="Courier New" pitchFamily="49" charset="0"/>
              </a:rPr>
              <a:t>)        </a:t>
            </a:r>
            <a:r>
              <a:rPr lang="en-US" altLang="en-US" sz="1800" b="1">
                <a:latin typeface="Courier New" pitchFamily="49" charset="0"/>
              </a:rPr>
              <a:t>end   </a:t>
            </a:r>
            <a:r>
              <a:rPr lang="en-US" altLang="en-US" sz="1800">
                <a:latin typeface="Courier New" pitchFamily="49" charset="0"/>
              </a:rPr>
              <a:t>.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4191000" y="4114800"/>
            <a:ext cx="8382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4.3 </a:t>
            </a:r>
            <a:r>
              <a:rPr lang="tr-TR"/>
              <a:t>Ayrıştırma (</a:t>
            </a:r>
            <a:r>
              <a:rPr lang="en-US"/>
              <a:t>Parsing</a:t>
            </a:r>
            <a:r>
              <a:rPr lang="tr-TR"/>
              <a:t>)</a:t>
            </a:r>
            <a:r>
              <a:rPr lang="en-US"/>
              <a:t> Problem</a:t>
            </a:r>
            <a:r>
              <a:rPr lang="tr-TR"/>
              <a:t>i</a:t>
            </a: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/>
              <a:t>Ayrıştırıcının amaçları</a:t>
            </a:r>
            <a:r>
              <a:rPr lang="en-US" dirty="0"/>
              <a:t>, </a:t>
            </a:r>
            <a:r>
              <a:rPr lang="tr-TR" dirty="0"/>
              <a:t>bir girdi programı verildiğinde</a:t>
            </a:r>
            <a:r>
              <a:rPr lang="en-US" dirty="0"/>
              <a:t>:</a:t>
            </a:r>
          </a:p>
          <a:p>
            <a:pPr lvl="1" eaLnBrk="1" hangingPunct="1"/>
            <a:r>
              <a:rPr lang="tr-TR" dirty="0"/>
              <a:t>Bütün sentaks hatalarını bulur</a:t>
            </a:r>
            <a:r>
              <a:rPr lang="en-US" dirty="0"/>
              <a:t>; </a:t>
            </a:r>
            <a:r>
              <a:rPr lang="tr-TR" dirty="0"/>
              <a:t>her birisi için</a:t>
            </a:r>
            <a:r>
              <a:rPr lang="en-US" dirty="0"/>
              <a:t>, </a:t>
            </a:r>
            <a:r>
              <a:rPr lang="tr-TR" dirty="0"/>
              <a:t>uygun bir tanılayıcı (iyileştirici) mesaj üretir</a:t>
            </a:r>
            <a:r>
              <a:rPr lang="en-US" dirty="0"/>
              <a:t>, </a:t>
            </a:r>
            <a:r>
              <a:rPr lang="tr-TR" dirty="0"/>
              <a:t>ve gerekirse düzeltmeler yapar</a:t>
            </a:r>
            <a:endParaRPr lang="en-US" dirty="0"/>
          </a:p>
          <a:p>
            <a:pPr lvl="1" eaLnBrk="1" hangingPunct="1"/>
            <a:r>
              <a:rPr lang="tr-TR" dirty="0"/>
              <a:t>Ayrıştırma ağacını üretir</a:t>
            </a:r>
            <a:r>
              <a:rPr lang="en-US" dirty="0"/>
              <a:t>, </a:t>
            </a:r>
            <a:r>
              <a:rPr lang="tr-TR" dirty="0"/>
              <a:t>veya</a:t>
            </a:r>
            <a:r>
              <a:rPr lang="en-US" dirty="0"/>
              <a:t> </a:t>
            </a:r>
            <a:r>
              <a:rPr lang="tr-TR" dirty="0"/>
              <a:t>en azından program için ayrıştırma ağacının izini (dökümünü) üretir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32AD8A-9442-4C7D-9CF6-B74669EEE959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371600"/>
          </a:xfrm>
        </p:spPr>
        <p:txBody>
          <a:bodyPr/>
          <a:lstStyle/>
          <a:p>
            <a:pPr eaLnBrk="1" hangingPunct="1"/>
            <a:r>
              <a:rPr lang="en-US"/>
              <a:t>4.3 </a:t>
            </a:r>
            <a:r>
              <a:rPr lang="tr-TR"/>
              <a:t>Ayrıştırma (</a:t>
            </a:r>
            <a:r>
              <a:rPr lang="en-US"/>
              <a:t>Parsing</a:t>
            </a:r>
            <a:r>
              <a:rPr lang="tr-TR"/>
              <a:t>)</a:t>
            </a:r>
            <a:r>
              <a:rPr lang="en-US"/>
              <a:t> Problem</a:t>
            </a:r>
            <a:r>
              <a:rPr lang="tr-TR"/>
              <a:t>i</a:t>
            </a:r>
            <a:r>
              <a:rPr lang="en-US"/>
              <a:t> </a:t>
            </a:r>
            <a:r>
              <a:rPr lang="tr-TR"/>
              <a:t>				</a:t>
            </a:r>
            <a:r>
              <a:rPr lang="en-US"/>
              <a:t>(Devamı)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dirty="0"/>
              <a:t>A</a:t>
            </a:r>
            <a:r>
              <a:rPr lang="en-US" sz="2400" dirty="0" err="1"/>
              <a:t>yrıştırıcı</a:t>
            </a:r>
            <a:r>
              <a:rPr lang="tr-TR" sz="2400" dirty="0" err="1"/>
              <a:t>ların</a:t>
            </a:r>
            <a:r>
              <a:rPr lang="tr-TR" sz="2400" dirty="0"/>
              <a:t> iki kategorisi:</a:t>
            </a:r>
            <a:endParaRPr lang="en-US" sz="2400" dirty="0"/>
          </a:p>
          <a:p>
            <a:pPr lvl="1" eaLnBrk="1" hangingPunct="1"/>
            <a:r>
              <a:rPr lang="tr-TR" sz="2000" dirty="0">
                <a:solidFill>
                  <a:schemeClr val="accent2"/>
                </a:solidFill>
              </a:rPr>
              <a:t>Yukarıdan-aşağıya (</a:t>
            </a:r>
            <a:r>
              <a:rPr lang="en-US" sz="2000" dirty="0">
                <a:solidFill>
                  <a:schemeClr val="accent2"/>
                </a:solidFill>
              </a:rPr>
              <a:t>Top down</a:t>
            </a:r>
            <a:r>
              <a:rPr lang="tr-TR" sz="2000" dirty="0">
                <a:solidFill>
                  <a:schemeClr val="accent2"/>
                </a:solidFill>
              </a:rPr>
              <a:t>)</a:t>
            </a:r>
            <a:r>
              <a:rPr lang="en-US" sz="2000" dirty="0"/>
              <a:t> - </a:t>
            </a:r>
            <a:r>
              <a:rPr lang="en-US" sz="2000" dirty="0" err="1"/>
              <a:t>ayrıştırma</a:t>
            </a:r>
            <a:r>
              <a:rPr lang="en-US" sz="2000" dirty="0"/>
              <a:t> </a:t>
            </a:r>
            <a:r>
              <a:rPr lang="en-US" sz="2000" dirty="0" err="1"/>
              <a:t>ağacı</a:t>
            </a:r>
            <a:r>
              <a:rPr lang="tr-TR" sz="2000" dirty="0" err="1"/>
              <a:t>nı</a:t>
            </a:r>
            <a:r>
              <a:rPr lang="tr-TR" sz="2000" dirty="0"/>
              <a:t> </a:t>
            </a:r>
            <a:r>
              <a:rPr lang="en-US" sz="2000" dirty="0" err="1"/>
              <a:t>kök</a:t>
            </a:r>
            <a:r>
              <a:rPr lang="tr-TR" sz="2000" dirty="0"/>
              <a:t>ten başlayarak oluşturur</a:t>
            </a:r>
            <a:endParaRPr lang="en-US" sz="2000" dirty="0"/>
          </a:p>
          <a:p>
            <a:pPr lvl="2" eaLnBrk="1" hangingPunct="1"/>
            <a:r>
              <a:rPr lang="tr-TR" sz="1900" dirty="0"/>
              <a:t>A</a:t>
            </a:r>
            <a:r>
              <a:rPr lang="en-US" sz="1900" dirty="0" err="1"/>
              <a:t>yrıştırma</a:t>
            </a:r>
            <a:r>
              <a:rPr lang="en-US" sz="1900" dirty="0"/>
              <a:t> </a:t>
            </a:r>
            <a:r>
              <a:rPr lang="en-US" sz="1900" dirty="0" err="1"/>
              <a:t>ağacı</a:t>
            </a:r>
            <a:r>
              <a:rPr lang="tr-TR" sz="1900" dirty="0" err="1"/>
              <a:t>nı</a:t>
            </a:r>
            <a:r>
              <a:rPr lang="tr-TR" sz="1900" dirty="0"/>
              <a:t> </a:t>
            </a:r>
            <a:r>
              <a:rPr lang="en-US" sz="1900" dirty="0">
                <a:solidFill>
                  <a:srgbClr val="990000"/>
                </a:solidFill>
              </a:rPr>
              <a:t>preorder</a:t>
            </a:r>
            <a:r>
              <a:rPr lang="tr-TR" sz="1900" dirty="0"/>
              <a:t>da izler veya oluşturur</a:t>
            </a:r>
            <a:endParaRPr lang="en-US" sz="1900" dirty="0"/>
          </a:p>
          <a:p>
            <a:pPr lvl="1" eaLnBrk="1" hangingPunct="1"/>
            <a:r>
              <a:rPr lang="tr-TR" sz="2000" dirty="0">
                <a:solidFill>
                  <a:schemeClr val="accent2"/>
                </a:solidFill>
              </a:rPr>
              <a:t> Aşağıdan-yukarıya (</a:t>
            </a:r>
            <a:r>
              <a:rPr lang="en-US" sz="2000" dirty="0">
                <a:solidFill>
                  <a:schemeClr val="accent2"/>
                </a:solidFill>
              </a:rPr>
              <a:t>Bottom up</a:t>
            </a:r>
            <a:r>
              <a:rPr lang="tr-TR" sz="2000" dirty="0">
                <a:solidFill>
                  <a:schemeClr val="accent2"/>
                </a:solidFill>
              </a:rPr>
              <a:t>)</a:t>
            </a:r>
            <a:r>
              <a:rPr lang="en-US" sz="2000" dirty="0"/>
              <a:t> - </a:t>
            </a:r>
            <a:r>
              <a:rPr lang="en-US" sz="2000" dirty="0" err="1"/>
              <a:t>ayrıştırma</a:t>
            </a:r>
            <a:r>
              <a:rPr lang="en-US" sz="2000" dirty="0"/>
              <a:t> </a:t>
            </a:r>
            <a:r>
              <a:rPr lang="en-US" sz="2000" dirty="0" err="1"/>
              <a:t>ağacı</a:t>
            </a:r>
            <a:r>
              <a:rPr lang="tr-TR" sz="2000" dirty="0" err="1"/>
              <a:t>nı</a:t>
            </a:r>
            <a:r>
              <a:rPr lang="en-US" sz="2000" dirty="0"/>
              <a:t>, </a:t>
            </a:r>
            <a:r>
              <a:rPr lang="tr-TR" sz="2000" dirty="0"/>
              <a:t>yapraklardan başlayarak oluşturur</a:t>
            </a:r>
            <a:endParaRPr lang="en-US" sz="2000" dirty="0"/>
          </a:p>
          <a:p>
            <a:pPr eaLnBrk="1" hangingPunct="1"/>
            <a:r>
              <a:rPr lang="tr-TR" sz="2400" dirty="0"/>
              <a:t>A</a:t>
            </a:r>
            <a:r>
              <a:rPr lang="en-US" sz="2400" dirty="0" err="1"/>
              <a:t>yrıştırıcı</a:t>
            </a:r>
            <a:r>
              <a:rPr lang="tr-TR" sz="2400" dirty="0" err="1"/>
              <a:t>lar</a:t>
            </a:r>
            <a:r>
              <a:rPr lang="tr-TR" sz="2400" dirty="0"/>
              <a:t>,</a:t>
            </a:r>
            <a:r>
              <a:rPr lang="en-US" sz="2400" dirty="0"/>
              <a:t> </a:t>
            </a:r>
            <a:r>
              <a:rPr lang="tr-TR" sz="2400" dirty="0"/>
              <a:t>girdide sadece bir jeton (</a:t>
            </a:r>
            <a:r>
              <a:rPr lang="tr-TR" sz="2400" dirty="0" err="1"/>
              <a:t>token</a:t>
            </a:r>
            <a:r>
              <a:rPr lang="tr-TR" sz="2400" dirty="0"/>
              <a:t>) ileriye bakar</a:t>
            </a:r>
            <a:endParaRPr lang="en-US" sz="24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EAB374-67E0-48B8-9828-0C3629B0DBF2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/>
              <a:t>4.3 </a:t>
            </a:r>
            <a:r>
              <a:rPr lang="tr-TR"/>
              <a:t>Ayrıştırma (</a:t>
            </a:r>
            <a:r>
              <a:rPr lang="en-US"/>
              <a:t>Parsing</a:t>
            </a:r>
            <a:r>
              <a:rPr lang="tr-TR"/>
              <a:t>)</a:t>
            </a:r>
            <a:r>
              <a:rPr lang="en-US"/>
              <a:t> Problem</a:t>
            </a:r>
            <a:r>
              <a:rPr lang="tr-TR"/>
              <a:t>i</a:t>
            </a:r>
            <a:r>
              <a:rPr lang="en-US"/>
              <a:t> </a:t>
            </a:r>
            <a:r>
              <a:rPr lang="tr-TR"/>
              <a:t>				</a:t>
            </a:r>
            <a:r>
              <a:rPr lang="en-US"/>
              <a:t>(Devamı)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534400" cy="5029200"/>
          </a:xfrm>
        </p:spPr>
        <p:txBody>
          <a:bodyPr/>
          <a:lstStyle/>
          <a:p>
            <a:pPr eaLnBrk="1" hangingPunct="1"/>
            <a:r>
              <a:rPr lang="en-US" sz="2400" dirty="0" err="1">
                <a:solidFill>
                  <a:srgbClr val="7030A0"/>
                </a:solidFill>
              </a:rPr>
              <a:t>Yukarıdan-aşağıya</a:t>
            </a:r>
            <a:r>
              <a:rPr lang="tr-TR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ayrıştırıcı</a:t>
            </a:r>
            <a:r>
              <a:rPr lang="tr-TR" sz="2400" dirty="0" err="1">
                <a:solidFill>
                  <a:srgbClr val="7030A0"/>
                </a:solidFill>
              </a:rPr>
              <a:t>lar</a:t>
            </a:r>
            <a:r>
              <a:rPr lang="tr-TR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(Top-down</a:t>
            </a:r>
            <a:r>
              <a:rPr lang="tr-TR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parser</a:t>
            </a:r>
            <a:r>
              <a:rPr lang="tr-TR" sz="2400" dirty="0">
                <a:solidFill>
                  <a:srgbClr val="7030A0"/>
                </a:solidFill>
              </a:rPr>
              <a:t>s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pPr lvl="1" eaLnBrk="1" hangingPunct="1"/>
            <a:r>
              <a:rPr lang="tr-TR" sz="2000" dirty="0"/>
              <a:t>Bir </a:t>
            </a:r>
            <a:r>
              <a:rPr lang="en-US" sz="2000" dirty="0" err="1"/>
              <a:t>xA</a:t>
            </a:r>
            <a:r>
              <a:rPr lang="en-US" sz="2000" dirty="0">
                <a:sym typeface="Symbol" pitchFamily="18" charset="2"/>
              </a:rPr>
              <a:t></a:t>
            </a:r>
            <a:r>
              <a:rPr lang="en-US" sz="2000" dirty="0"/>
              <a:t> </a:t>
            </a:r>
            <a:r>
              <a:rPr lang="tr-TR" sz="2000" dirty="0"/>
              <a:t> sağ cümlesel formu (</a:t>
            </a:r>
            <a:r>
              <a:rPr lang="en-US" sz="2000" dirty="0"/>
              <a:t>right sentential form</a:t>
            </a:r>
            <a:r>
              <a:rPr lang="tr-TR" sz="2000" dirty="0"/>
              <a:t>) verildiğinde</a:t>
            </a:r>
            <a:r>
              <a:rPr lang="en-US" sz="2000" dirty="0"/>
              <a:t> </a:t>
            </a:r>
            <a:r>
              <a:rPr lang="tr-TR" sz="2000" dirty="0"/>
              <a:t>,</a:t>
            </a:r>
            <a:r>
              <a:rPr lang="en-US" sz="2000" dirty="0"/>
              <a:t> </a:t>
            </a:r>
            <a:r>
              <a:rPr lang="en-US" sz="2000" dirty="0" err="1"/>
              <a:t>ayrıştırıcı</a:t>
            </a:r>
            <a:r>
              <a:rPr lang="tr-TR" sz="2000" dirty="0"/>
              <a:t>, sadece </a:t>
            </a:r>
            <a:r>
              <a:rPr lang="tr-TR" sz="2000" dirty="0" err="1"/>
              <a:t>A’nın</a:t>
            </a:r>
            <a:r>
              <a:rPr lang="tr-TR" sz="2000" dirty="0"/>
              <a:t> ürettiği ilk jetonu (</a:t>
            </a:r>
            <a:r>
              <a:rPr lang="en-US" sz="2000" dirty="0"/>
              <a:t>token</a:t>
            </a:r>
            <a:r>
              <a:rPr lang="tr-TR" sz="2000" dirty="0"/>
              <a:t>) kullanarak, </a:t>
            </a:r>
            <a:r>
              <a:rPr lang="tr-TR" sz="2000" dirty="0" err="1"/>
              <a:t>ensol</a:t>
            </a:r>
            <a:r>
              <a:rPr lang="tr-TR" sz="2000" dirty="0"/>
              <a:t> türevdeki (</a:t>
            </a:r>
            <a:r>
              <a:rPr lang="en-US" sz="2000" dirty="0"/>
              <a:t>leftmost derivation</a:t>
            </a:r>
            <a:r>
              <a:rPr lang="tr-TR" sz="2000" dirty="0"/>
              <a:t>)</a:t>
            </a:r>
            <a:r>
              <a:rPr lang="en-US" sz="2000" dirty="0"/>
              <a:t> </a:t>
            </a:r>
            <a:r>
              <a:rPr lang="tr-TR" sz="2000" dirty="0"/>
              <a:t>sonraki cümlesel formu (</a:t>
            </a:r>
            <a:r>
              <a:rPr lang="en-US" sz="2000" dirty="0"/>
              <a:t>sentential form </a:t>
            </a:r>
            <a:r>
              <a:rPr lang="tr-TR" sz="2000" dirty="0"/>
              <a:t>) elde etmek için doğru olan A-kuralını (</a:t>
            </a:r>
            <a:r>
              <a:rPr lang="en-US" sz="2000" dirty="0"/>
              <a:t>A-rule</a:t>
            </a:r>
            <a:r>
              <a:rPr lang="tr-TR" sz="2000" dirty="0"/>
              <a:t>) seçmelidir</a:t>
            </a:r>
            <a:endParaRPr lang="en-US" sz="2000" dirty="0"/>
          </a:p>
          <a:p>
            <a:pPr eaLnBrk="1" hangingPunct="1"/>
            <a:r>
              <a:rPr lang="tr-TR" sz="2400" dirty="0"/>
              <a:t>En yaygın</a:t>
            </a:r>
            <a:r>
              <a:rPr lang="en-US" sz="2400" dirty="0"/>
              <a:t> </a:t>
            </a:r>
            <a:r>
              <a:rPr lang="tr-TR" sz="2400" dirty="0"/>
              <a:t>y</a:t>
            </a:r>
            <a:r>
              <a:rPr lang="en-US" sz="2400" dirty="0" err="1"/>
              <a:t>ukarıdan-aşağıya</a:t>
            </a:r>
            <a:r>
              <a:rPr lang="tr-TR" sz="2400" dirty="0"/>
              <a:t> ayrıştırma </a:t>
            </a:r>
            <a:r>
              <a:rPr lang="en-US" sz="2400" dirty="0"/>
              <a:t>(</a:t>
            </a:r>
            <a:r>
              <a:rPr lang="tr-TR" sz="2400" dirty="0"/>
              <a:t>t</a:t>
            </a:r>
            <a:r>
              <a:rPr lang="en-US" sz="2400" dirty="0"/>
              <a:t>op-down parsing</a:t>
            </a:r>
            <a:r>
              <a:rPr lang="tr-TR" sz="2400" dirty="0"/>
              <a:t>) algoritmaları</a:t>
            </a:r>
            <a:r>
              <a:rPr lang="en-US" sz="2400" dirty="0"/>
              <a:t>:</a:t>
            </a:r>
          </a:p>
          <a:p>
            <a:pPr lvl="1" eaLnBrk="1" hangingPunct="1"/>
            <a:r>
              <a:rPr lang="tr-TR" sz="2000" dirty="0"/>
              <a:t>Ö</a:t>
            </a:r>
            <a:r>
              <a:rPr lang="en-US" sz="2000" dirty="0" err="1"/>
              <a:t>zyineli</a:t>
            </a:r>
            <a:r>
              <a:rPr lang="tr-TR" sz="2000" dirty="0"/>
              <a:t> </a:t>
            </a:r>
            <a:r>
              <a:rPr lang="en-US" sz="2000" dirty="0" err="1"/>
              <a:t>azalan</a:t>
            </a:r>
            <a:r>
              <a:rPr lang="tr-TR" sz="2000" dirty="0"/>
              <a:t> </a:t>
            </a:r>
            <a:r>
              <a:rPr lang="en-US" sz="2000" dirty="0"/>
              <a:t>(recursive-descent)- </a:t>
            </a:r>
            <a:r>
              <a:rPr lang="tr-TR" sz="2000" dirty="0"/>
              <a:t>kodlanmış bir</a:t>
            </a:r>
            <a:r>
              <a:rPr lang="en-US" sz="2000" dirty="0"/>
              <a:t> </a:t>
            </a:r>
            <a:r>
              <a:rPr lang="en-US" sz="2000" dirty="0" err="1"/>
              <a:t>implementasyon</a:t>
            </a:r>
            <a:endParaRPr lang="en-US" sz="2000" dirty="0"/>
          </a:p>
          <a:p>
            <a:pPr lvl="1" eaLnBrk="1" hangingPunct="1"/>
            <a:r>
              <a:rPr lang="en-US" sz="2000" dirty="0"/>
              <a:t>LL </a:t>
            </a:r>
            <a:r>
              <a:rPr lang="en-US" sz="2000" dirty="0" err="1"/>
              <a:t>ayrıştırıcı</a:t>
            </a:r>
            <a:r>
              <a:rPr lang="tr-TR" sz="2000" dirty="0" err="1"/>
              <a:t>lar</a:t>
            </a:r>
            <a:r>
              <a:rPr lang="tr-TR" sz="2000" dirty="0"/>
              <a:t> </a:t>
            </a:r>
            <a:r>
              <a:rPr lang="en-US" sz="2000" dirty="0"/>
              <a:t>(parser) – </a:t>
            </a:r>
            <a:r>
              <a:rPr lang="tr-TR" sz="2000" dirty="0"/>
              <a:t>tablo sürümlü </a:t>
            </a:r>
            <a:r>
              <a:rPr lang="en-US" sz="2000" dirty="0" err="1"/>
              <a:t>implementasyon</a:t>
            </a:r>
            <a:endParaRPr lang="en-US" sz="20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2B3B972-A673-4A4C-951B-3B61FA66DC4E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Bölüm 4 </a:t>
            </a:r>
            <a:r>
              <a:rPr lang="tr-TR"/>
              <a:t>Konular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dirty="0" err="1"/>
              <a:t>Giriş</a:t>
            </a:r>
            <a:endParaRPr lang="en-US" dirty="0"/>
          </a:p>
          <a:p>
            <a:pPr marL="533400" indent="-533400" eaLnBrk="1" hangingPunct="1">
              <a:buFontTx/>
              <a:buAutoNum type="arabicPeriod"/>
            </a:pPr>
            <a:r>
              <a:rPr lang="tr-TR" dirty="0"/>
              <a:t>Sözcüksel Analiz (</a:t>
            </a:r>
            <a:r>
              <a:rPr lang="en-US" dirty="0"/>
              <a:t>Lexical Analysis</a:t>
            </a:r>
            <a:r>
              <a:rPr lang="tr-TR" dirty="0"/>
              <a:t>)</a:t>
            </a:r>
            <a:endParaRPr lang="en-US" dirty="0"/>
          </a:p>
          <a:p>
            <a:pPr marL="533400" indent="-533400" eaLnBrk="1" hangingPunct="1">
              <a:buFontTx/>
              <a:buAutoNum type="arabicPeriod"/>
            </a:pPr>
            <a:r>
              <a:rPr lang="tr-TR" dirty="0"/>
              <a:t>Ayrıştırma (</a:t>
            </a:r>
            <a:r>
              <a:rPr lang="en-US" dirty="0"/>
              <a:t>Parsing</a:t>
            </a:r>
            <a:r>
              <a:rPr lang="tr-TR" dirty="0"/>
              <a:t>)</a:t>
            </a:r>
            <a:r>
              <a:rPr lang="en-US" dirty="0"/>
              <a:t> Problem</a:t>
            </a:r>
            <a:r>
              <a:rPr lang="tr-TR" dirty="0"/>
              <a:t>i</a:t>
            </a:r>
            <a:endParaRPr lang="en-US" dirty="0"/>
          </a:p>
          <a:p>
            <a:pPr marL="533400" indent="-533400" eaLnBrk="1" hangingPunct="1">
              <a:buFontTx/>
              <a:buAutoNum type="arabicPeriod"/>
            </a:pPr>
            <a:r>
              <a:rPr lang="tr-TR" dirty="0" err="1"/>
              <a:t>Özyineli</a:t>
            </a:r>
            <a:r>
              <a:rPr lang="tr-TR" dirty="0"/>
              <a:t>-Azalan Ayrıştırma (</a:t>
            </a:r>
            <a:r>
              <a:rPr lang="en-US" dirty="0"/>
              <a:t>Recursive-Descent Parsing</a:t>
            </a:r>
            <a:r>
              <a:rPr lang="tr-TR" dirty="0"/>
              <a:t>)</a:t>
            </a:r>
            <a:endParaRPr lang="en-US" dirty="0"/>
          </a:p>
          <a:p>
            <a:pPr marL="533400" indent="-533400" eaLnBrk="1" hangingPunct="1">
              <a:buFontTx/>
              <a:buAutoNum type="arabicPeriod"/>
            </a:pPr>
            <a:r>
              <a:rPr lang="tr-TR" dirty="0"/>
              <a:t>A</a:t>
            </a:r>
            <a:r>
              <a:rPr lang="en-US" dirty="0" err="1"/>
              <a:t>şağıdan</a:t>
            </a:r>
            <a:r>
              <a:rPr lang="tr-TR" dirty="0"/>
              <a:t>-Y</a:t>
            </a:r>
            <a:r>
              <a:rPr lang="en-US" dirty="0" err="1"/>
              <a:t>ukarıya</a:t>
            </a:r>
            <a:r>
              <a:rPr lang="en-US" dirty="0"/>
              <a:t> </a:t>
            </a:r>
            <a:r>
              <a:rPr lang="tr-TR" dirty="0"/>
              <a:t>A</a:t>
            </a:r>
            <a:r>
              <a:rPr lang="en-US" dirty="0" err="1"/>
              <a:t>yrıştırma</a:t>
            </a:r>
            <a:r>
              <a:rPr lang="en-US" dirty="0"/>
              <a:t> </a:t>
            </a:r>
            <a:r>
              <a:rPr lang="tr-TR" dirty="0"/>
              <a:t>(</a:t>
            </a:r>
            <a:r>
              <a:rPr lang="en-US" dirty="0"/>
              <a:t>Bottom-Up Parsing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595A291-3466-4DBC-B89E-18425817FC57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(())() </a:t>
            </a:r>
            <a:r>
              <a:rPr lang="tr-TR"/>
              <a:t>için </a:t>
            </a:r>
            <a:r>
              <a:rPr lang="en-US"/>
              <a:t>Leftmost </a:t>
            </a:r>
            <a:r>
              <a:rPr lang="tr-TR"/>
              <a:t>Türetme</a:t>
            </a:r>
            <a:endParaRPr lang="en-US"/>
          </a:p>
        </p:txBody>
      </p:sp>
      <p:graphicFrame>
        <p:nvGraphicFramePr>
          <p:cNvPr id="300035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752600"/>
          <a:ext cx="7772400" cy="4681855"/>
        </p:xfrm>
        <a:graphic>
          <a:graphicData uri="http://schemas.openxmlformats.org/drawingml/2006/table">
            <a:tbl>
              <a:tblPr/>
              <a:tblGrid>
                <a:gridCol w="3144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7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( L ) L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 3" pitchFamily="18" charset="2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(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) 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( L ) 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( (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) L ) 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" pitchFamily="2" charset="2"/>
                        </a:rPr>
                        <a:t>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( ( )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) 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" pitchFamily="2" charset="2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( ( ) )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" pitchFamily="2" charset="2"/>
                        </a:rPr>
                        <a:t>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( ( ) ) (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 ) 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=&gt;( L ) L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 3" pitchFamily="18" charset="2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( ( ) ) ( ) 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</a:rPr>
                        <a:t>// L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=&gt;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" pitchFamily="2" charset="2"/>
                        </a:rPr>
                        <a:t>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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Symbol" pitchFamily="18" charset="2"/>
                          <a:sym typeface="Wingdings 3" pitchFamily="18" charset="2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sym typeface="Wingdings" pitchFamily="2" charset="2"/>
                        </a:rPr>
                        <a:t>( ( ) ) ( 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5076" name="Group 56"/>
          <p:cNvGrpSpPr>
            <a:grpSpLocks/>
          </p:cNvGrpSpPr>
          <p:nvPr/>
        </p:nvGrpSpPr>
        <p:grpSpPr bwMode="auto">
          <a:xfrm>
            <a:off x="6731000" y="1628775"/>
            <a:ext cx="2162175" cy="576263"/>
            <a:chOff x="4105" y="1117"/>
            <a:chExt cx="1362" cy="363"/>
          </a:xfrm>
        </p:grpSpPr>
        <p:sp>
          <p:nvSpPr>
            <p:cNvPr id="45079" name="Rectangle 40"/>
            <p:cNvSpPr>
              <a:spLocks noChangeArrowheads="1"/>
            </p:cNvSpPr>
            <p:nvPr/>
          </p:nvSpPr>
          <p:spPr bwMode="auto">
            <a:xfrm>
              <a:off x="4105" y="1117"/>
              <a:ext cx="1360" cy="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5080" name="Line 41"/>
            <p:cNvSpPr>
              <a:spLocks noChangeShapeType="1"/>
            </p:cNvSpPr>
            <p:nvPr/>
          </p:nvSpPr>
          <p:spPr bwMode="auto">
            <a:xfrm>
              <a:off x="4332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1" name="Line 42"/>
            <p:cNvSpPr>
              <a:spLocks noChangeShapeType="1"/>
            </p:cNvSpPr>
            <p:nvPr/>
          </p:nvSpPr>
          <p:spPr bwMode="auto">
            <a:xfrm>
              <a:off x="4559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2" name="Line 43"/>
            <p:cNvSpPr>
              <a:spLocks noChangeShapeType="1"/>
            </p:cNvSpPr>
            <p:nvPr/>
          </p:nvSpPr>
          <p:spPr bwMode="auto">
            <a:xfrm>
              <a:off x="4786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3" name="Line 44"/>
            <p:cNvSpPr>
              <a:spLocks noChangeShapeType="1"/>
            </p:cNvSpPr>
            <p:nvPr/>
          </p:nvSpPr>
          <p:spPr bwMode="auto">
            <a:xfrm>
              <a:off x="5013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4" name="Line 45"/>
            <p:cNvSpPr>
              <a:spLocks noChangeShapeType="1"/>
            </p:cNvSpPr>
            <p:nvPr/>
          </p:nvSpPr>
          <p:spPr bwMode="auto">
            <a:xfrm>
              <a:off x="5240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5" name="Line 46"/>
            <p:cNvSpPr>
              <a:spLocks noChangeShapeType="1"/>
            </p:cNvSpPr>
            <p:nvPr/>
          </p:nvSpPr>
          <p:spPr bwMode="auto">
            <a:xfrm>
              <a:off x="5467" y="111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5086" name="Text Box 49"/>
            <p:cNvSpPr txBox="1">
              <a:spLocks noChangeArrowheads="1"/>
            </p:cNvSpPr>
            <p:nvPr/>
          </p:nvSpPr>
          <p:spPr bwMode="auto">
            <a:xfrm>
              <a:off x="4105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  <a:endParaRPr lang="th-TH"/>
            </a:p>
          </p:txBody>
        </p:sp>
        <p:sp>
          <p:nvSpPr>
            <p:cNvPr id="45087" name="Text Box 50"/>
            <p:cNvSpPr txBox="1">
              <a:spLocks noChangeArrowheads="1"/>
            </p:cNvSpPr>
            <p:nvPr/>
          </p:nvSpPr>
          <p:spPr bwMode="auto">
            <a:xfrm>
              <a:off x="4332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  <a:endParaRPr lang="th-TH"/>
            </a:p>
          </p:txBody>
        </p:sp>
        <p:sp>
          <p:nvSpPr>
            <p:cNvPr id="45088" name="Text Box 51"/>
            <p:cNvSpPr txBox="1">
              <a:spLocks noChangeArrowheads="1"/>
            </p:cNvSpPr>
            <p:nvPr/>
          </p:nvSpPr>
          <p:spPr bwMode="auto">
            <a:xfrm>
              <a:off x="4559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)</a:t>
              </a:r>
              <a:endParaRPr lang="th-TH"/>
            </a:p>
          </p:txBody>
        </p:sp>
        <p:sp>
          <p:nvSpPr>
            <p:cNvPr id="45089" name="Text Box 52"/>
            <p:cNvSpPr txBox="1">
              <a:spLocks noChangeArrowheads="1"/>
            </p:cNvSpPr>
            <p:nvPr/>
          </p:nvSpPr>
          <p:spPr bwMode="auto">
            <a:xfrm>
              <a:off x="4786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)</a:t>
              </a:r>
              <a:endParaRPr lang="th-TH"/>
            </a:p>
          </p:txBody>
        </p:sp>
        <p:sp>
          <p:nvSpPr>
            <p:cNvPr id="45090" name="Text Box 53"/>
            <p:cNvSpPr txBox="1">
              <a:spLocks noChangeArrowheads="1"/>
            </p:cNvSpPr>
            <p:nvPr/>
          </p:nvSpPr>
          <p:spPr bwMode="auto">
            <a:xfrm>
              <a:off x="5013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</a:t>
              </a:r>
              <a:endParaRPr lang="th-TH"/>
            </a:p>
          </p:txBody>
        </p:sp>
        <p:sp>
          <p:nvSpPr>
            <p:cNvPr id="45091" name="Text Box 54"/>
            <p:cNvSpPr txBox="1">
              <a:spLocks noChangeArrowheads="1"/>
            </p:cNvSpPr>
            <p:nvPr/>
          </p:nvSpPr>
          <p:spPr bwMode="auto">
            <a:xfrm>
              <a:off x="5240" y="1162"/>
              <a:ext cx="180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)</a:t>
              </a:r>
              <a:endParaRPr lang="th-TH"/>
            </a:p>
          </p:txBody>
        </p:sp>
      </p:grpSp>
      <p:sp>
        <p:nvSpPr>
          <p:cNvPr id="45077" name="Line 57"/>
          <p:cNvSpPr>
            <a:spLocks noChangeShapeType="1"/>
          </p:cNvSpPr>
          <p:nvPr/>
        </p:nvSpPr>
        <p:spPr bwMode="auto">
          <a:xfrm flipV="1">
            <a:off x="6948488" y="2205038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tr-TR"/>
          </a:p>
        </p:txBody>
      </p:sp>
      <p:sp>
        <p:nvSpPr>
          <p:cNvPr id="45078" name="Text Box 58"/>
          <p:cNvSpPr txBox="1">
            <a:spLocks noChangeArrowheads="1"/>
          </p:cNvSpPr>
          <p:nvPr/>
        </p:nvSpPr>
        <p:spPr bwMode="auto">
          <a:xfrm>
            <a:off x="7793038" y="2297113"/>
            <a:ext cx="731837" cy="4619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/>
              <a:t>giriş</a:t>
            </a:r>
            <a:endParaRPr lang="th-TH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3 Slayt Numarası Yer Tutucusu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12002D8-992C-4E80-B161-D9B1B12DCF87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828800"/>
            <a:ext cx="3429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 → id = n | { L }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 → E ; L | ε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sz="2000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spcBef>
                <a:spcPct val="20000"/>
              </a:spcBef>
              <a:defRPr/>
            </a:pP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tr-TR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Varsay</a:t>
            </a: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  id </a:t>
            </a:r>
            <a:r>
              <a:rPr lang="tr-TR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değişken ismi</a:t>
            </a: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, n </a:t>
            </a:r>
            <a:r>
              <a:rPr lang="tr-TR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- tamsayı</a:t>
            </a:r>
            <a:r>
              <a:rPr lang="en-US" sz="20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sz="2000" kern="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2000" kern="0" dirty="0">
                <a:latin typeface="Arial" pitchFamily="34" charset="0"/>
                <a:cs typeface="Arial" pitchFamily="34" charset="0"/>
              </a:rPr>
              <a:t>{ x = 3 ; { y = 4 ; } ; }</a:t>
            </a:r>
            <a:endParaRPr lang="tr-TR" sz="2000" kern="0" dirty="0">
              <a:latin typeface="Arial" pitchFamily="34" charset="0"/>
              <a:cs typeface="Arial" pitchFamily="34" charset="0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tr-TR" sz="2000" kern="0" dirty="0">
                <a:latin typeface="Arial" pitchFamily="34" charset="0"/>
                <a:cs typeface="Arial" pitchFamily="34" charset="0"/>
              </a:rPr>
              <a:t>için ayrıştırma 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tr-TR" sz="2000" kern="0" dirty="0">
                <a:latin typeface="Arial" pitchFamily="34" charset="0"/>
                <a:cs typeface="Arial" pitchFamily="34" charset="0"/>
              </a:rPr>
              <a:t>ağacını göster</a:t>
            </a:r>
            <a:endParaRPr lang="en-US" sz="20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/>
              <a:t>4.3 </a:t>
            </a:r>
            <a:r>
              <a:rPr lang="tr-TR"/>
              <a:t>Ayrıştırma (</a:t>
            </a:r>
            <a:r>
              <a:rPr lang="en-US"/>
              <a:t>Parsing</a:t>
            </a:r>
            <a:r>
              <a:rPr lang="tr-TR"/>
              <a:t>)</a:t>
            </a:r>
            <a:r>
              <a:rPr lang="en-US"/>
              <a:t> Problem</a:t>
            </a:r>
            <a:r>
              <a:rPr lang="tr-TR"/>
              <a:t>i</a:t>
            </a:r>
            <a:r>
              <a:rPr lang="en-US"/>
              <a:t> </a:t>
            </a:r>
            <a:r>
              <a:rPr lang="tr-TR"/>
              <a:t>				</a:t>
            </a:r>
            <a:r>
              <a:rPr lang="en-US"/>
              <a:t>(Devamı)</a:t>
            </a:r>
          </a:p>
        </p:txBody>
      </p:sp>
      <p:sp>
        <p:nvSpPr>
          <p:cNvPr id="46085" name="43 Dikdörtgen"/>
          <p:cNvSpPr>
            <a:spLocks noChangeArrowheads="1"/>
          </p:cNvSpPr>
          <p:nvPr/>
        </p:nvSpPr>
        <p:spPr bwMode="auto">
          <a:xfrm>
            <a:off x="2667000" y="1295400"/>
            <a:ext cx="647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Yukarıdan-aşağıya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ayrıştırıcı</a:t>
            </a:r>
            <a:r>
              <a:rPr lang="tr-TR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lar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(Top-down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parser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2590800" y="5391150"/>
            <a:ext cx="5595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>
                <a:latin typeface="Arial" pitchFamily="34" charset="0"/>
                <a:cs typeface="Arial" pitchFamily="34" charset="0"/>
              </a:rPr>
              <a:t>{      x      =      3   ;   {      y      =      4   ;      }   ;   }</a:t>
            </a:r>
          </a:p>
        </p:txBody>
      </p:sp>
      <p:sp>
        <p:nvSpPr>
          <p:cNvPr id="46087" name="TextBox 3"/>
          <p:cNvSpPr txBox="1">
            <a:spLocks noChangeArrowheads="1"/>
          </p:cNvSpPr>
          <p:nvPr/>
        </p:nvSpPr>
        <p:spPr bwMode="auto">
          <a:xfrm>
            <a:off x="5173663" y="175260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47" name="TextBox 69"/>
          <p:cNvSpPr txBox="1">
            <a:spLocks noChangeArrowheads="1"/>
          </p:cNvSpPr>
          <p:nvPr/>
        </p:nvSpPr>
        <p:spPr bwMode="auto">
          <a:xfrm>
            <a:off x="5187950" y="236220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48" name="Straight Connector 5"/>
          <p:cNvCxnSpPr>
            <a:cxnSpLocks noChangeShapeType="1"/>
            <a:stCxn id="46087" idx="2"/>
            <a:endCxn id="47" idx="0"/>
          </p:cNvCxnSpPr>
          <p:nvPr/>
        </p:nvCxnSpPr>
        <p:spPr bwMode="auto">
          <a:xfrm rot="5400000">
            <a:off x="5246688" y="2257425"/>
            <a:ext cx="20955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TextBox 72"/>
          <p:cNvSpPr txBox="1">
            <a:spLocks noChangeArrowheads="1"/>
          </p:cNvSpPr>
          <p:nvPr/>
        </p:nvSpPr>
        <p:spPr bwMode="auto">
          <a:xfrm>
            <a:off x="4805363" y="295275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50" name="TextBox 73"/>
          <p:cNvSpPr txBox="1">
            <a:spLocks noChangeArrowheads="1"/>
          </p:cNvSpPr>
          <p:nvPr/>
        </p:nvSpPr>
        <p:spPr bwMode="auto">
          <a:xfrm>
            <a:off x="5541963" y="295275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51" name="Straight Connector 74"/>
          <p:cNvCxnSpPr>
            <a:cxnSpLocks noChangeShapeType="1"/>
            <a:stCxn id="47" idx="2"/>
            <a:endCxn id="49" idx="0"/>
          </p:cNvCxnSpPr>
          <p:nvPr/>
        </p:nvCxnSpPr>
        <p:spPr bwMode="auto">
          <a:xfrm rot="5400000">
            <a:off x="5072063" y="2673350"/>
            <a:ext cx="190500" cy="3683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Straight Connector 77"/>
          <p:cNvCxnSpPr>
            <a:cxnSpLocks noChangeShapeType="1"/>
            <a:stCxn id="47" idx="2"/>
            <a:endCxn id="50" idx="0"/>
          </p:cNvCxnSpPr>
          <p:nvPr/>
        </p:nvCxnSpPr>
        <p:spPr bwMode="auto">
          <a:xfrm rot="16200000" flipH="1">
            <a:off x="5433219" y="2680494"/>
            <a:ext cx="190500" cy="35401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Straight Connector 11"/>
          <p:cNvCxnSpPr>
            <a:cxnSpLocks noChangeShapeType="1"/>
            <a:stCxn id="46087" idx="2"/>
          </p:cNvCxnSpPr>
          <p:nvPr/>
        </p:nvCxnSpPr>
        <p:spPr bwMode="auto">
          <a:xfrm rot="5400000">
            <a:off x="2493963" y="2533650"/>
            <a:ext cx="3238500" cy="24765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Straight Connector 13"/>
          <p:cNvCxnSpPr>
            <a:cxnSpLocks noChangeShapeType="1"/>
            <a:stCxn id="46087" idx="2"/>
          </p:cNvCxnSpPr>
          <p:nvPr/>
        </p:nvCxnSpPr>
        <p:spPr bwMode="auto">
          <a:xfrm rot="16200000" flipH="1">
            <a:off x="5046663" y="2457450"/>
            <a:ext cx="3238500" cy="26289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" name="Straight Connector 15"/>
          <p:cNvCxnSpPr>
            <a:cxnSpLocks noChangeShapeType="1"/>
            <a:stCxn id="47" idx="2"/>
          </p:cNvCxnSpPr>
          <p:nvPr/>
        </p:nvCxnSpPr>
        <p:spPr bwMode="auto">
          <a:xfrm rot="5400000">
            <a:off x="3792538" y="3775075"/>
            <a:ext cx="2571750" cy="5461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Straight Connector 17"/>
          <p:cNvCxnSpPr>
            <a:cxnSpLocks noChangeShapeType="1"/>
            <a:stCxn id="49" idx="2"/>
          </p:cNvCxnSpPr>
          <p:nvPr/>
        </p:nvCxnSpPr>
        <p:spPr bwMode="auto">
          <a:xfrm rot="5400000">
            <a:off x="3205163" y="3556000"/>
            <a:ext cx="1981200" cy="15748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Straight Connector 19"/>
          <p:cNvCxnSpPr>
            <a:cxnSpLocks noChangeShapeType="1"/>
            <a:stCxn id="49" idx="2"/>
          </p:cNvCxnSpPr>
          <p:nvPr/>
        </p:nvCxnSpPr>
        <p:spPr bwMode="auto">
          <a:xfrm rot="5400000">
            <a:off x="3471863" y="3822700"/>
            <a:ext cx="1981200" cy="10414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Straight Connector 21"/>
          <p:cNvCxnSpPr>
            <a:cxnSpLocks noChangeShapeType="1"/>
            <a:stCxn id="49" idx="2"/>
          </p:cNvCxnSpPr>
          <p:nvPr/>
        </p:nvCxnSpPr>
        <p:spPr bwMode="auto">
          <a:xfrm rot="5400000">
            <a:off x="3732213" y="4083050"/>
            <a:ext cx="1981200" cy="5207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TextBox 98"/>
          <p:cNvSpPr txBox="1">
            <a:spLocks noChangeArrowheads="1"/>
          </p:cNvSpPr>
          <p:nvPr/>
        </p:nvSpPr>
        <p:spPr bwMode="auto">
          <a:xfrm>
            <a:off x="5314950" y="348615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60" name="TextBox 99"/>
          <p:cNvSpPr txBox="1">
            <a:spLocks noChangeArrowheads="1"/>
          </p:cNvSpPr>
          <p:nvPr/>
        </p:nvSpPr>
        <p:spPr bwMode="auto">
          <a:xfrm>
            <a:off x="6129338" y="348615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61" name="Straight Connector 100"/>
          <p:cNvCxnSpPr>
            <a:cxnSpLocks noChangeShapeType="1"/>
            <a:stCxn id="50" idx="2"/>
            <a:endCxn id="59" idx="0"/>
          </p:cNvCxnSpPr>
          <p:nvPr/>
        </p:nvCxnSpPr>
        <p:spPr bwMode="auto">
          <a:xfrm rot="5400000">
            <a:off x="5532438" y="3313112"/>
            <a:ext cx="133350" cy="2127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" name="Straight Connector 104"/>
          <p:cNvCxnSpPr>
            <a:cxnSpLocks noChangeShapeType="1"/>
            <a:stCxn id="50" idx="2"/>
          </p:cNvCxnSpPr>
          <p:nvPr/>
        </p:nvCxnSpPr>
        <p:spPr bwMode="auto">
          <a:xfrm rot="16200000" flipH="1">
            <a:off x="5671344" y="3386931"/>
            <a:ext cx="2038350" cy="197008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3" name="Straight Connector 105"/>
          <p:cNvCxnSpPr>
            <a:cxnSpLocks noChangeShapeType="1"/>
            <a:stCxn id="50" idx="2"/>
          </p:cNvCxnSpPr>
          <p:nvPr/>
        </p:nvCxnSpPr>
        <p:spPr bwMode="auto">
          <a:xfrm rot="16200000" flipH="1">
            <a:off x="5850732" y="3207543"/>
            <a:ext cx="133350" cy="42386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TextBox 111"/>
          <p:cNvSpPr txBox="1">
            <a:spLocks noChangeArrowheads="1"/>
          </p:cNvSpPr>
          <p:nvPr/>
        </p:nvSpPr>
        <p:spPr bwMode="auto">
          <a:xfrm>
            <a:off x="6615113" y="4019550"/>
            <a:ext cx="298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ε</a:t>
            </a:r>
          </a:p>
        </p:txBody>
      </p:sp>
      <p:cxnSp>
        <p:nvCxnSpPr>
          <p:cNvPr id="65" name="Straight Connector 112"/>
          <p:cNvCxnSpPr>
            <a:cxnSpLocks noChangeShapeType="1"/>
          </p:cNvCxnSpPr>
          <p:nvPr/>
        </p:nvCxnSpPr>
        <p:spPr bwMode="auto">
          <a:xfrm>
            <a:off x="6456363" y="3771900"/>
            <a:ext cx="209550" cy="2762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TextBox 119"/>
          <p:cNvSpPr txBox="1">
            <a:spLocks noChangeArrowheads="1"/>
          </p:cNvSpPr>
          <p:nvPr/>
        </p:nvSpPr>
        <p:spPr bwMode="auto">
          <a:xfrm>
            <a:off x="5443538" y="424815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67" name="Straight Connector 120"/>
          <p:cNvCxnSpPr>
            <a:cxnSpLocks noChangeShapeType="1"/>
            <a:stCxn id="59" idx="2"/>
            <a:endCxn id="66" idx="0"/>
          </p:cNvCxnSpPr>
          <p:nvPr/>
        </p:nvCxnSpPr>
        <p:spPr bwMode="auto">
          <a:xfrm rot="16200000" flipH="1">
            <a:off x="5368925" y="4010025"/>
            <a:ext cx="361950" cy="1143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" name="Straight Connector 122"/>
          <p:cNvCxnSpPr>
            <a:cxnSpLocks noChangeShapeType="1"/>
            <a:stCxn id="59" idx="2"/>
          </p:cNvCxnSpPr>
          <p:nvPr/>
        </p:nvCxnSpPr>
        <p:spPr bwMode="auto">
          <a:xfrm rot="5400000">
            <a:off x="4561682" y="4402931"/>
            <a:ext cx="1447800" cy="41433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Straight Connector 123"/>
          <p:cNvCxnSpPr>
            <a:cxnSpLocks noChangeShapeType="1"/>
            <a:stCxn id="59" idx="2"/>
          </p:cNvCxnSpPr>
          <p:nvPr/>
        </p:nvCxnSpPr>
        <p:spPr bwMode="auto">
          <a:xfrm rot="16200000" flipH="1">
            <a:off x="5641182" y="3737768"/>
            <a:ext cx="1504950" cy="180181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0" name="TextBox 129"/>
          <p:cNvSpPr txBox="1">
            <a:spLocks noChangeArrowheads="1"/>
          </p:cNvSpPr>
          <p:nvPr/>
        </p:nvSpPr>
        <p:spPr bwMode="auto">
          <a:xfrm>
            <a:off x="5262563" y="4705350"/>
            <a:ext cx="35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71" name="TextBox 130"/>
          <p:cNvSpPr txBox="1">
            <a:spLocks noChangeArrowheads="1"/>
          </p:cNvSpPr>
          <p:nvPr/>
        </p:nvSpPr>
        <p:spPr bwMode="auto">
          <a:xfrm>
            <a:off x="6281738" y="4781550"/>
            <a:ext cx="327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72" name="Straight Connector 131"/>
          <p:cNvCxnSpPr>
            <a:cxnSpLocks noChangeShapeType="1"/>
            <a:stCxn id="66" idx="2"/>
          </p:cNvCxnSpPr>
          <p:nvPr/>
        </p:nvCxnSpPr>
        <p:spPr bwMode="auto">
          <a:xfrm rot="5400000">
            <a:off x="5511800" y="4686300"/>
            <a:ext cx="133350" cy="571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Straight Connector 132"/>
          <p:cNvCxnSpPr>
            <a:cxnSpLocks noChangeShapeType="1"/>
            <a:stCxn id="66" idx="2"/>
          </p:cNvCxnSpPr>
          <p:nvPr/>
        </p:nvCxnSpPr>
        <p:spPr bwMode="auto">
          <a:xfrm rot="16200000" flipH="1">
            <a:off x="5803107" y="4452143"/>
            <a:ext cx="838200" cy="123031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Straight Connector 133"/>
          <p:cNvCxnSpPr>
            <a:cxnSpLocks noChangeShapeType="1"/>
            <a:stCxn id="66" idx="2"/>
          </p:cNvCxnSpPr>
          <p:nvPr/>
        </p:nvCxnSpPr>
        <p:spPr bwMode="auto">
          <a:xfrm rot="16200000" flipH="1">
            <a:off x="5883275" y="4371975"/>
            <a:ext cx="133350" cy="6858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TextBox 141"/>
          <p:cNvSpPr txBox="1">
            <a:spLocks noChangeArrowheads="1"/>
          </p:cNvSpPr>
          <p:nvPr/>
        </p:nvSpPr>
        <p:spPr bwMode="auto">
          <a:xfrm>
            <a:off x="6767513" y="5105400"/>
            <a:ext cx="298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00FF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ε</a:t>
            </a:r>
          </a:p>
        </p:txBody>
      </p:sp>
      <p:cxnSp>
        <p:nvCxnSpPr>
          <p:cNvPr id="76" name="Straight Connector 142"/>
          <p:cNvCxnSpPr>
            <a:cxnSpLocks noChangeShapeType="1"/>
          </p:cNvCxnSpPr>
          <p:nvPr/>
        </p:nvCxnSpPr>
        <p:spPr bwMode="auto">
          <a:xfrm>
            <a:off x="6608763" y="5067300"/>
            <a:ext cx="158750" cy="1143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7" name="Straight Connector 144"/>
          <p:cNvCxnSpPr>
            <a:cxnSpLocks noChangeShapeType="1"/>
            <a:stCxn id="70" idx="2"/>
          </p:cNvCxnSpPr>
          <p:nvPr/>
        </p:nvCxnSpPr>
        <p:spPr bwMode="auto">
          <a:xfrm rot="16200000" flipH="1">
            <a:off x="5338763" y="5207000"/>
            <a:ext cx="285750" cy="825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Straight Connector 145"/>
          <p:cNvCxnSpPr>
            <a:cxnSpLocks noChangeShapeType="1"/>
            <a:endCxn id="70" idx="2"/>
          </p:cNvCxnSpPr>
          <p:nvPr/>
        </p:nvCxnSpPr>
        <p:spPr bwMode="auto">
          <a:xfrm rot="10800000">
            <a:off x="5440363" y="5105400"/>
            <a:ext cx="509587" cy="2857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" name="Straight Connector 146"/>
          <p:cNvCxnSpPr>
            <a:cxnSpLocks noChangeShapeType="1"/>
            <a:endCxn id="70" idx="2"/>
          </p:cNvCxnSpPr>
          <p:nvPr/>
        </p:nvCxnSpPr>
        <p:spPr bwMode="auto">
          <a:xfrm rot="10800000">
            <a:off x="5440363" y="5105400"/>
            <a:ext cx="1016000" cy="2857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0" grpId="0"/>
      <p:bldP spid="59" grpId="0"/>
      <p:bldP spid="60" grpId="0"/>
      <p:bldP spid="64" grpId="0"/>
      <p:bldP spid="66" grpId="0"/>
      <p:bldP spid="70" grpId="0"/>
      <p:bldP spid="71" grpId="0"/>
      <p:bldP spid="7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/>
              <a:t>4.3 </a:t>
            </a:r>
            <a:r>
              <a:rPr lang="tr-TR"/>
              <a:t>Ayrıştırma (</a:t>
            </a:r>
            <a:r>
              <a:rPr lang="en-US"/>
              <a:t>Parsing</a:t>
            </a:r>
            <a:r>
              <a:rPr lang="tr-TR"/>
              <a:t>)</a:t>
            </a:r>
            <a:r>
              <a:rPr lang="en-US"/>
              <a:t> Problem</a:t>
            </a:r>
            <a:r>
              <a:rPr lang="tr-TR"/>
              <a:t>i</a:t>
            </a:r>
            <a:r>
              <a:rPr lang="en-US"/>
              <a:t> </a:t>
            </a:r>
            <a:r>
              <a:rPr lang="tr-TR"/>
              <a:t>				</a:t>
            </a:r>
            <a:r>
              <a:rPr lang="en-US"/>
              <a:t>(Devamı)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err="1">
                <a:solidFill>
                  <a:srgbClr val="7030A0"/>
                </a:solidFill>
              </a:rPr>
              <a:t>Aşağıdan-yukarıya</a:t>
            </a:r>
            <a:r>
              <a:rPr lang="tr-TR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ayrıştırıcı</a:t>
            </a:r>
            <a:r>
              <a:rPr lang="tr-TR" sz="2400" dirty="0" err="1">
                <a:solidFill>
                  <a:srgbClr val="7030A0"/>
                </a:solidFill>
              </a:rPr>
              <a:t>lar</a:t>
            </a:r>
            <a:r>
              <a:rPr lang="tr-TR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(bottom-up</a:t>
            </a:r>
            <a:r>
              <a:rPr lang="tr-TR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parser</a:t>
            </a:r>
            <a:r>
              <a:rPr lang="tr-TR" sz="2400" dirty="0">
                <a:solidFill>
                  <a:srgbClr val="7030A0"/>
                </a:solidFill>
              </a:rPr>
              <a:t>s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  <a:p>
            <a:pPr lvl="1" eaLnBrk="1" hangingPunct="1"/>
            <a:r>
              <a:rPr lang="tr-TR" sz="2000" dirty="0">
                <a:solidFill>
                  <a:srgbClr val="990000"/>
                </a:solidFill>
              </a:rPr>
              <a:t>Bir </a:t>
            </a:r>
            <a:r>
              <a:rPr lang="en-US" sz="2000" dirty="0">
                <a:solidFill>
                  <a:srgbClr val="990000"/>
                </a:solidFill>
              </a:rPr>
              <a:t> </a:t>
            </a:r>
            <a:r>
              <a:rPr lang="en-US" sz="2000" dirty="0">
                <a:solidFill>
                  <a:srgbClr val="990000"/>
                </a:solidFill>
                <a:sym typeface="Symbol" pitchFamily="18" charset="2"/>
              </a:rPr>
              <a:t></a:t>
            </a:r>
            <a:r>
              <a:rPr lang="tr-TR" sz="2000" dirty="0">
                <a:solidFill>
                  <a:srgbClr val="990000"/>
                </a:solidFill>
              </a:rPr>
              <a:t> sağ cümlesel formu (</a:t>
            </a:r>
            <a:r>
              <a:rPr lang="en-US" sz="2000" dirty="0">
                <a:solidFill>
                  <a:srgbClr val="990000"/>
                </a:solidFill>
              </a:rPr>
              <a:t>right sentential form</a:t>
            </a:r>
            <a:r>
              <a:rPr lang="tr-TR" sz="2000" dirty="0">
                <a:solidFill>
                  <a:srgbClr val="990000"/>
                </a:solidFill>
              </a:rPr>
              <a:t>) verildiğinde</a:t>
            </a:r>
            <a:r>
              <a:rPr lang="en-US" sz="2000" dirty="0">
                <a:solidFill>
                  <a:srgbClr val="990000"/>
                </a:solidFill>
                <a:sym typeface="Symbol" pitchFamily="18" charset="2"/>
              </a:rPr>
              <a:t>, </a:t>
            </a:r>
            <a:r>
              <a:rPr lang="tr-TR" sz="2000" dirty="0">
                <a:solidFill>
                  <a:srgbClr val="990000"/>
                </a:solidFill>
                <a:sym typeface="Symbol" pitchFamily="18" charset="2"/>
              </a:rPr>
              <a:t> </a:t>
            </a:r>
            <a:r>
              <a:rPr lang="tr-TR" sz="2000" dirty="0" err="1">
                <a:solidFill>
                  <a:srgbClr val="990000"/>
                </a:solidFill>
                <a:sym typeface="Symbol" pitchFamily="18" charset="2"/>
              </a:rPr>
              <a:t>nın</a:t>
            </a:r>
            <a:r>
              <a:rPr lang="tr-TR" sz="2000" dirty="0">
                <a:solidFill>
                  <a:srgbClr val="990000"/>
                </a:solidFill>
                <a:sym typeface="Symbol" pitchFamily="18" charset="2"/>
              </a:rPr>
              <a:t> sağ türevde önceki cümlesel formu üretmesi için azaltılması gerekli olan, gramerde kuralın sağ tarafında olan </a:t>
            </a:r>
            <a:r>
              <a:rPr lang="tr-TR" sz="2000" dirty="0" err="1">
                <a:solidFill>
                  <a:srgbClr val="990000"/>
                </a:solidFill>
                <a:sym typeface="Symbol" pitchFamily="18" charset="2"/>
              </a:rPr>
              <a:t>altstringinin</a:t>
            </a:r>
            <a:r>
              <a:rPr lang="tr-TR" sz="2000" dirty="0">
                <a:solidFill>
                  <a:srgbClr val="990000"/>
                </a:solidFill>
                <a:sym typeface="Symbol" pitchFamily="18" charset="2"/>
              </a:rPr>
              <a:t> ne olduğuna karar verir</a:t>
            </a:r>
            <a:r>
              <a:rPr lang="tr-TR" sz="2000" dirty="0">
                <a:sym typeface="Symbol" pitchFamily="18" charset="2"/>
              </a:rPr>
              <a:t> </a:t>
            </a:r>
          </a:p>
          <a:p>
            <a:pPr lvl="1" eaLnBrk="1" hangingPunct="1"/>
            <a:r>
              <a:rPr lang="tr-TR" sz="2000" dirty="0">
                <a:sym typeface="Symbol" pitchFamily="18" charset="2"/>
              </a:rPr>
              <a:t>En yaygın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tr-TR" sz="2000" dirty="0">
                <a:sym typeface="Symbol" pitchFamily="18" charset="2"/>
              </a:rPr>
              <a:t>a</a:t>
            </a:r>
            <a:r>
              <a:rPr lang="en-US" sz="2000" dirty="0" err="1">
                <a:sym typeface="Symbol" pitchFamily="18" charset="2"/>
              </a:rPr>
              <a:t>şağıdan-yukarıya</a:t>
            </a:r>
            <a:r>
              <a:rPr lang="tr-TR" sz="2000" dirty="0">
                <a:sym typeface="Symbol" pitchFamily="18" charset="2"/>
              </a:rPr>
              <a:t> ayrıştırma </a:t>
            </a:r>
            <a:r>
              <a:rPr lang="en-US" sz="2000" dirty="0" err="1">
                <a:sym typeface="Symbol" pitchFamily="18" charset="2"/>
              </a:rPr>
              <a:t>algoritm</a:t>
            </a:r>
            <a:r>
              <a:rPr lang="tr-TR" sz="2000" dirty="0" err="1">
                <a:sym typeface="Symbol" pitchFamily="18" charset="2"/>
              </a:rPr>
              <a:t>aları</a:t>
            </a:r>
            <a:r>
              <a:rPr lang="en-US" sz="2000" dirty="0">
                <a:sym typeface="Symbol" pitchFamily="18" charset="2"/>
              </a:rPr>
              <a:t> LR </a:t>
            </a:r>
            <a:r>
              <a:rPr lang="tr-TR" sz="2000" dirty="0">
                <a:sym typeface="Symbol" pitchFamily="18" charset="2"/>
              </a:rPr>
              <a:t>ailesindedir</a:t>
            </a:r>
            <a:endParaRPr lang="en-US" sz="2000" dirty="0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EEFECAC-7C20-407F-8618-4D8DB96FD48B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63A058-FDC8-4569-A46B-793DD7EF4AF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/>
              <a:t>4.3 </a:t>
            </a:r>
            <a:r>
              <a:rPr lang="tr-TR"/>
              <a:t>Ayrıştırma (</a:t>
            </a:r>
            <a:r>
              <a:rPr lang="en-US"/>
              <a:t>Parsing</a:t>
            </a:r>
            <a:r>
              <a:rPr lang="tr-TR"/>
              <a:t>)</a:t>
            </a:r>
            <a:r>
              <a:rPr lang="en-US"/>
              <a:t> Problem</a:t>
            </a:r>
            <a:r>
              <a:rPr lang="tr-TR"/>
              <a:t>i</a:t>
            </a:r>
            <a:r>
              <a:rPr lang="en-US"/>
              <a:t> </a:t>
            </a:r>
            <a:r>
              <a:rPr lang="tr-TR"/>
              <a:t>				</a:t>
            </a:r>
            <a:r>
              <a:rPr lang="en-US"/>
              <a:t>(Devamı)</a:t>
            </a: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 bwMode="auto">
          <a:xfrm>
            <a:off x="152400" y="1524000"/>
            <a:ext cx="32766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10000"/>
              <a:buChar char="•"/>
              <a:defRPr sz="2400">
                <a:solidFill>
                  <a:schemeClr val="hlink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Char char="Ø"/>
              <a:defRPr sz="2000">
                <a:solidFill>
                  <a:srgbClr val="80008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Char char="•"/>
              <a:defRPr sz="20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 → id = n | { L }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 → E ; L | ε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{ x = 3 ; { y = 4 ; } ; }</a:t>
            </a:r>
          </a:p>
          <a:p>
            <a:pPr eaLnBrk="1" hangingPunct="1">
              <a:buSzTx/>
              <a:buFontTx/>
              <a:buNone/>
              <a:defRPr/>
            </a:pPr>
            <a:r>
              <a:rPr lang="tr-TR" sz="2400" kern="0" dirty="0">
                <a:latin typeface="Arial" pitchFamily="34" charset="0"/>
                <a:cs typeface="Arial" pitchFamily="34" charset="0"/>
              </a:rPr>
              <a:t>için ayrıştırma </a:t>
            </a:r>
          </a:p>
          <a:p>
            <a:pPr eaLnBrk="1" hangingPunct="1">
              <a:buSzTx/>
              <a:buFontTx/>
              <a:buNone/>
              <a:defRPr/>
            </a:pPr>
            <a:r>
              <a:rPr lang="tr-TR" sz="2400" kern="0" dirty="0">
                <a:latin typeface="Arial" pitchFamily="34" charset="0"/>
                <a:cs typeface="Arial" pitchFamily="34" charset="0"/>
              </a:rPr>
              <a:t>ağacını göster</a:t>
            </a:r>
            <a:endParaRPr lang="en-US" sz="2400" kern="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tr-TR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Oluşturulan sonuç ağaçlar yukarıdan-aşağıya ile aynıdır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; </a:t>
            </a:r>
            <a:r>
              <a:rPr lang="tr-TR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sadece düğümlerin ağaca eklenme sırası değişiktir</a:t>
            </a:r>
            <a:endParaRPr lang="en-US" sz="2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168" name="41 Dikdörtgen"/>
          <p:cNvSpPr>
            <a:spLocks noChangeArrowheads="1"/>
          </p:cNvSpPr>
          <p:nvPr/>
        </p:nvSpPr>
        <p:spPr bwMode="auto">
          <a:xfrm>
            <a:off x="2514600" y="1306513"/>
            <a:ext cx="662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Aşağıdan-yukarıya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ayrıştırıcı</a:t>
            </a:r>
            <a:r>
              <a:rPr lang="tr-TR" sz="20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lar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(bottom-up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parser</a:t>
            </a:r>
            <a:r>
              <a:rPr lang="tr-TR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41" name="Rectangle 2"/>
          <p:cNvSpPr/>
          <p:nvPr/>
        </p:nvSpPr>
        <p:spPr>
          <a:xfrm>
            <a:off x="3352800" y="5467290"/>
            <a:ext cx="55964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{      x      =      3   ;   {      y      =      4   ;      }   ;   }</a:t>
            </a:r>
          </a:p>
        </p:txBody>
      </p:sp>
      <p:sp>
        <p:nvSpPr>
          <p:cNvPr id="42" name="TextBox 3"/>
          <p:cNvSpPr txBox="1"/>
          <p:nvPr/>
        </p:nvSpPr>
        <p:spPr>
          <a:xfrm>
            <a:off x="5935662" y="1828740"/>
            <a:ext cx="3561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43" name="TextBox 69"/>
          <p:cNvSpPr txBox="1"/>
          <p:nvPr/>
        </p:nvSpPr>
        <p:spPr>
          <a:xfrm>
            <a:off x="5949950" y="243834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44" name="Straight Connector 5"/>
          <p:cNvCxnSpPr>
            <a:cxnSpLocks noChangeShapeType="1"/>
            <a:stCxn id="42" idx="2"/>
            <a:endCxn id="43" idx="0"/>
          </p:cNvCxnSpPr>
          <p:nvPr/>
        </p:nvCxnSpPr>
        <p:spPr bwMode="auto">
          <a:xfrm rot="5400000">
            <a:off x="6008865" y="2333449"/>
            <a:ext cx="209490" cy="293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TextBox 72"/>
          <p:cNvSpPr txBox="1"/>
          <p:nvPr/>
        </p:nvSpPr>
        <p:spPr>
          <a:xfrm>
            <a:off x="5567362" y="3028890"/>
            <a:ext cx="3561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46" name="TextBox 73"/>
          <p:cNvSpPr txBox="1"/>
          <p:nvPr/>
        </p:nvSpPr>
        <p:spPr>
          <a:xfrm>
            <a:off x="6303962" y="302889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47" name="Straight Connector 74"/>
          <p:cNvCxnSpPr>
            <a:cxnSpLocks noChangeShapeType="1"/>
            <a:stCxn id="43" idx="2"/>
            <a:endCxn id="45" idx="0"/>
          </p:cNvCxnSpPr>
          <p:nvPr/>
        </p:nvCxnSpPr>
        <p:spPr bwMode="auto">
          <a:xfrm rot="5400000">
            <a:off x="5834210" y="2749637"/>
            <a:ext cx="190500" cy="368007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Straight Connector 77"/>
          <p:cNvCxnSpPr>
            <a:cxnSpLocks noChangeShapeType="1"/>
            <a:stCxn id="43" idx="2"/>
            <a:endCxn id="46" idx="0"/>
          </p:cNvCxnSpPr>
          <p:nvPr/>
        </p:nvCxnSpPr>
        <p:spPr bwMode="auto">
          <a:xfrm>
            <a:off x="6113462" y="2838390"/>
            <a:ext cx="354013" cy="1905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Straight Connector 11"/>
          <p:cNvCxnSpPr>
            <a:cxnSpLocks noChangeShapeType="1"/>
            <a:stCxn id="42" idx="2"/>
          </p:cNvCxnSpPr>
          <p:nvPr/>
        </p:nvCxnSpPr>
        <p:spPr bwMode="auto">
          <a:xfrm rot="5400000">
            <a:off x="3256139" y="2609673"/>
            <a:ext cx="3238440" cy="2476794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Straight Connector 13"/>
          <p:cNvCxnSpPr>
            <a:cxnSpLocks noChangeShapeType="1"/>
            <a:stCxn id="42" idx="2"/>
          </p:cNvCxnSpPr>
          <p:nvPr/>
        </p:nvCxnSpPr>
        <p:spPr bwMode="auto">
          <a:xfrm rot="16200000" flipH="1">
            <a:off x="5808839" y="2533767"/>
            <a:ext cx="3238440" cy="2628606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" name="Straight Connector 15"/>
          <p:cNvCxnSpPr>
            <a:cxnSpLocks noChangeShapeType="1"/>
            <a:stCxn id="43" idx="2"/>
          </p:cNvCxnSpPr>
          <p:nvPr/>
        </p:nvCxnSpPr>
        <p:spPr bwMode="auto">
          <a:xfrm flipH="1">
            <a:off x="5567362" y="2838390"/>
            <a:ext cx="546100" cy="25717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Straight Connector 17"/>
          <p:cNvCxnSpPr>
            <a:cxnSpLocks noChangeShapeType="1"/>
            <a:stCxn id="45" idx="2"/>
          </p:cNvCxnSpPr>
          <p:nvPr/>
        </p:nvCxnSpPr>
        <p:spPr bwMode="auto">
          <a:xfrm rot="5400000">
            <a:off x="3967339" y="3632023"/>
            <a:ext cx="1981140" cy="1575094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Straight Connector 19"/>
          <p:cNvCxnSpPr>
            <a:cxnSpLocks noChangeShapeType="1"/>
            <a:stCxn id="45" idx="2"/>
          </p:cNvCxnSpPr>
          <p:nvPr/>
        </p:nvCxnSpPr>
        <p:spPr bwMode="auto">
          <a:xfrm rot="5400000">
            <a:off x="4234039" y="3898723"/>
            <a:ext cx="1981140" cy="1041694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Straight Connector 21"/>
          <p:cNvCxnSpPr>
            <a:cxnSpLocks noChangeShapeType="1"/>
            <a:stCxn id="45" idx="2"/>
          </p:cNvCxnSpPr>
          <p:nvPr/>
        </p:nvCxnSpPr>
        <p:spPr bwMode="auto">
          <a:xfrm rot="5400000">
            <a:off x="4494389" y="4159073"/>
            <a:ext cx="1981140" cy="520994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TextBox 98"/>
          <p:cNvSpPr txBox="1"/>
          <p:nvPr/>
        </p:nvSpPr>
        <p:spPr>
          <a:xfrm>
            <a:off x="6076950" y="3562290"/>
            <a:ext cx="3561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56" name="TextBox 99"/>
          <p:cNvSpPr txBox="1"/>
          <p:nvPr/>
        </p:nvSpPr>
        <p:spPr>
          <a:xfrm>
            <a:off x="6891337" y="356229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57" name="Straight Connector 100"/>
          <p:cNvCxnSpPr>
            <a:cxnSpLocks noChangeShapeType="1"/>
            <a:stCxn id="46" idx="2"/>
            <a:endCxn id="55" idx="0"/>
          </p:cNvCxnSpPr>
          <p:nvPr/>
        </p:nvCxnSpPr>
        <p:spPr bwMode="auto">
          <a:xfrm rot="5400000">
            <a:off x="6294585" y="3389400"/>
            <a:ext cx="133350" cy="212431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Straight Connector 104"/>
          <p:cNvCxnSpPr>
            <a:cxnSpLocks noChangeShapeType="1"/>
            <a:stCxn id="46" idx="2"/>
          </p:cNvCxnSpPr>
          <p:nvPr/>
        </p:nvCxnSpPr>
        <p:spPr bwMode="auto">
          <a:xfrm>
            <a:off x="6467475" y="3428940"/>
            <a:ext cx="1970087" cy="20383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9" name="Straight Connector 105"/>
          <p:cNvCxnSpPr>
            <a:cxnSpLocks noChangeShapeType="1"/>
            <a:stCxn id="46" idx="2"/>
          </p:cNvCxnSpPr>
          <p:nvPr/>
        </p:nvCxnSpPr>
        <p:spPr bwMode="auto">
          <a:xfrm>
            <a:off x="6467475" y="3428940"/>
            <a:ext cx="423862" cy="1333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TextBox 111"/>
          <p:cNvSpPr txBox="1"/>
          <p:nvPr/>
        </p:nvSpPr>
        <p:spPr>
          <a:xfrm>
            <a:off x="7377112" y="4095690"/>
            <a:ext cx="29848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ea typeface="Arial Unicode MS"/>
                <a:cs typeface="Arial" pitchFamily="34" charset="0"/>
              </a:rPr>
              <a:t>ε</a:t>
            </a:r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Straight Connector 112"/>
          <p:cNvCxnSpPr>
            <a:cxnSpLocks noChangeShapeType="1"/>
          </p:cNvCxnSpPr>
          <p:nvPr/>
        </p:nvCxnSpPr>
        <p:spPr bwMode="auto">
          <a:xfrm>
            <a:off x="7218362" y="3848040"/>
            <a:ext cx="209550" cy="27622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TextBox 119"/>
          <p:cNvSpPr txBox="1"/>
          <p:nvPr/>
        </p:nvSpPr>
        <p:spPr>
          <a:xfrm>
            <a:off x="6205537" y="432429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63" name="Straight Connector 120"/>
          <p:cNvCxnSpPr>
            <a:cxnSpLocks noChangeShapeType="1"/>
            <a:stCxn id="55" idx="2"/>
            <a:endCxn id="62" idx="0"/>
          </p:cNvCxnSpPr>
          <p:nvPr/>
        </p:nvCxnSpPr>
        <p:spPr bwMode="auto">
          <a:xfrm rot="16200000" flipH="1">
            <a:off x="6131102" y="4086342"/>
            <a:ext cx="361890" cy="114006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4" name="Straight Connector 122"/>
          <p:cNvCxnSpPr>
            <a:cxnSpLocks noChangeShapeType="1"/>
            <a:stCxn id="55" idx="2"/>
          </p:cNvCxnSpPr>
          <p:nvPr/>
        </p:nvCxnSpPr>
        <p:spPr bwMode="auto">
          <a:xfrm rot="5400000">
            <a:off x="5323859" y="4478955"/>
            <a:ext cx="1447741" cy="41463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Straight Connector 123"/>
          <p:cNvCxnSpPr>
            <a:cxnSpLocks noChangeShapeType="1"/>
            <a:stCxn id="55" idx="2"/>
          </p:cNvCxnSpPr>
          <p:nvPr/>
        </p:nvCxnSpPr>
        <p:spPr bwMode="auto">
          <a:xfrm rot="16200000" flipH="1">
            <a:off x="6403358" y="3814086"/>
            <a:ext cx="1504890" cy="1801518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TextBox 129"/>
          <p:cNvSpPr txBox="1"/>
          <p:nvPr/>
        </p:nvSpPr>
        <p:spPr>
          <a:xfrm>
            <a:off x="6024562" y="4781490"/>
            <a:ext cx="3561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67" name="TextBox 130"/>
          <p:cNvSpPr txBox="1"/>
          <p:nvPr/>
        </p:nvSpPr>
        <p:spPr>
          <a:xfrm>
            <a:off x="7043737" y="4857690"/>
            <a:ext cx="3270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cxnSp>
        <p:nvCxnSpPr>
          <p:cNvPr id="68" name="Straight Connector 131"/>
          <p:cNvCxnSpPr>
            <a:cxnSpLocks noChangeShapeType="1"/>
            <a:stCxn id="62" idx="2"/>
          </p:cNvCxnSpPr>
          <p:nvPr/>
        </p:nvCxnSpPr>
        <p:spPr bwMode="auto">
          <a:xfrm flipH="1">
            <a:off x="6311900" y="4724340"/>
            <a:ext cx="57150" cy="1333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Straight Connector 132"/>
          <p:cNvCxnSpPr>
            <a:cxnSpLocks noChangeShapeType="1"/>
            <a:stCxn id="62" idx="2"/>
          </p:cNvCxnSpPr>
          <p:nvPr/>
        </p:nvCxnSpPr>
        <p:spPr bwMode="auto">
          <a:xfrm>
            <a:off x="6369050" y="4724340"/>
            <a:ext cx="1230312" cy="8382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Straight Connector 133"/>
          <p:cNvCxnSpPr>
            <a:cxnSpLocks noChangeShapeType="1"/>
            <a:stCxn id="62" idx="2"/>
          </p:cNvCxnSpPr>
          <p:nvPr/>
        </p:nvCxnSpPr>
        <p:spPr bwMode="auto">
          <a:xfrm>
            <a:off x="6369050" y="4724340"/>
            <a:ext cx="685800" cy="13335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TextBox 141"/>
          <p:cNvSpPr txBox="1"/>
          <p:nvPr/>
        </p:nvSpPr>
        <p:spPr>
          <a:xfrm>
            <a:off x="7529512" y="5181540"/>
            <a:ext cx="29848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ea typeface="Arial Unicode MS"/>
                <a:cs typeface="Arial" pitchFamily="34" charset="0"/>
              </a:rPr>
              <a:t>ε</a:t>
            </a:r>
            <a:endParaRPr lang="en-US" sz="20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Straight Connector 142"/>
          <p:cNvCxnSpPr>
            <a:cxnSpLocks noChangeShapeType="1"/>
          </p:cNvCxnSpPr>
          <p:nvPr/>
        </p:nvCxnSpPr>
        <p:spPr bwMode="auto">
          <a:xfrm>
            <a:off x="7370762" y="5143440"/>
            <a:ext cx="158750" cy="11430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Straight Connector 144"/>
          <p:cNvCxnSpPr>
            <a:cxnSpLocks noChangeShapeType="1"/>
            <a:stCxn id="66" idx="2"/>
          </p:cNvCxnSpPr>
          <p:nvPr/>
        </p:nvCxnSpPr>
        <p:spPr bwMode="auto">
          <a:xfrm rot="16200000" flipH="1">
            <a:off x="6100939" y="5283317"/>
            <a:ext cx="285690" cy="82256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Straight Connector 145"/>
          <p:cNvCxnSpPr>
            <a:cxnSpLocks noChangeShapeType="1"/>
            <a:endCxn id="66" idx="2"/>
          </p:cNvCxnSpPr>
          <p:nvPr/>
        </p:nvCxnSpPr>
        <p:spPr bwMode="auto">
          <a:xfrm rot="10800000">
            <a:off x="6202656" y="5181600"/>
            <a:ext cx="509294" cy="28569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Straight Connector 146"/>
          <p:cNvCxnSpPr>
            <a:cxnSpLocks noChangeShapeType="1"/>
            <a:endCxn id="66" idx="2"/>
          </p:cNvCxnSpPr>
          <p:nvPr/>
        </p:nvCxnSpPr>
        <p:spPr bwMode="auto">
          <a:xfrm rot="10800000">
            <a:off x="6202656" y="5181600"/>
            <a:ext cx="1015706" cy="28569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6" grpId="0"/>
      <p:bldP spid="55" grpId="0"/>
      <p:bldP spid="56" grpId="0"/>
      <p:bldP spid="60" grpId="0"/>
      <p:bldP spid="62" grpId="0"/>
      <p:bldP spid="66" grpId="0"/>
      <p:bldP spid="67" grpId="0"/>
      <p:bldP spid="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/>
              <a:t>4.3 </a:t>
            </a:r>
            <a:r>
              <a:rPr lang="tr-TR"/>
              <a:t>Ayrıştırma (</a:t>
            </a:r>
            <a:r>
              <a:rPr lang="en-US"/>
              <a:t>Parsing</a:t>
            </a:r>
            <a:r>
              <a:rPr lang="tr-TR"/>
              <a:t>)</a:t>
            </a:r>
            <a:r>
              <a:rPr lang="en-US"/>
              <a:t> Problem</a:t>
            </a:r>
            <a:r>
              <a:rPr lang="tr-TR"/>
              <a:t>i </a:t>
            </a:r>
            <a:r>
              <a:rPr lang="en-US"/>
              <a:t> </a:t>
            </a:r>
            <a:r>
              <a:rPr lang="tr-TR"/>
              <a:t>				</a:t>
            </a:r>
            <a:r>
              <a:rPr lang="en-US"/>
              <a:t>(Devamı)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>
                <a:sym typeface="Symbol" pitchFamily="18" charset="2"/>
              </a:rPr>
              <a:t>Ayrıştırmanın Karmaşıklığı</a:t>
            </a:r>
            <a:endParaRPr lang="en-US" sz="2400">
              <a:sym typeface="Symbol" pitchFamily="18" charset="2"/>
            </a:endParaRPr>
          </a:p>
          <a:p>
            <a:pPr lvl="1" eaLnBrk="1" hangingPunct="1"/>
            <a:r>
              <a:rPr lang="tr-TR" sz="2000">
                <a:sym typeface="Symbol" pitchFamily="18" charset="2"/>
              </a:rPr>
              <a:t>Herhangi bir belirsiz-olmayan gramer için çalışan </a:t>
            </a:r>
            <a:r>
              <a:rPr lang="en-US" sz="2000">
                <a:sym typeface="Symbol" pitchFamily="18" charset="2"/>
              </a:rPr>
              <a:t>ayrıştırıcı</a:t>
            </a:r>
            <a:r>
              <a:rPr lang="tr-TR" sz="2000">
                <a:sym typeface="Symbol" pitchFamily="18" charset="2"/>
              </a:rPr>
              <a:t>lar, karmaşık ve</a:t>
            </a:r>
            <a:r>
              <a:rPr lang="en-US" sz="2000">
                <a:sym typeface="Symbol" pitchFamily="18" charset="2"/>
              </a:rPr>
              <a:t> </a:t>
            </a:r>
            <a:r>
              <a:rPr lang="tr-TR" sz="2000">
                <a:sym typeface="Symbol" pitchFamily="18" charset="2"/>
              </a:rPr>
              <a:t>etkisizdir</a:t>
            </a:r>
            <a:r>
              <a:rPr lang="en-US" sz="2000">
                <a:sym typeface="Symbol" pitchFamily="18" charset="2"/>
              </a:rPr>
              <a:t> (O(n</a:t>
            </a:r>
            <a:r>
              <a:rPr lang="en-US" sz="2000" baseline="30000">
                <a:sym typeface="Symbol" pitchFamily="18" charset="2"/>
              </a:rPr>
              <a:t>3</a:t>
            </a:r>
            <a:r>
              <a:rPr lang="en-US" sz="2000">
                <a:sym typeface="Symbol" pitchFamily="18" charset="2"/>
              </a:rPr>
              <a:t>), n </a:t>
            </a:r>
            <a:r>
              <a:rPr lang="tr-TR" sz="2000">
                <a:sym typeface="Symbol" pitchFamily="18" charset="2"/>
              </a:rPr>
              <a:t>girdinin uzunluğu</a:t>
            </a:r>
            <a:r>
              <a:rPr lang="en-US" sz="2000">
                <a:sym typeface="Symbol" pitchFamily="18" charset="2"/>
              </a:rPr>
              <a:t>)</a:t>
            </a:r>
          </a:p>
          <a:p>
            <a:pPr lvl="1" eaLnBrk="1" hangingPunct="1"/>
            <a:r>
              <a:rPr lang="tr-TR" sz="2000">
                <a:sym typeface="Symbol" pitchFamily="18" charset="2"/>
              </a:rPr>
              <a:t>Derleyiciler, sadece bütün belirsiz-olmayan</a:t>
            </a:r>
            <a:r>
              <a:rPr lang="en-US" sz="2000">
                <a:sym typeface="Symbol" pitchFamily="18" charset="2"/>
              </a:rPr>
              <a:t> </a:t>
            </a:r>
            <a:r>
              <a:rPr lang="tr-TR" sz="2000">
                <a:sym typeface="Symbol" pitchFamily="18" charset="2"/>
              </a:rPr>
              <a:t>gramerlerin bir altkümesi için çalışan </a:t>
            </a:r>
            <a:r>
              <a:rPr lang="en-US" sz="2000">
                <a:sym typeface="Symbol" pitchFamily="18" charset="2"/>
              </a:rPr>
              <a:t>ayrıştırıcı</a:t>
            </a:r>
            <a:r>
              <a:rPr lang="tr-TR" sz="2000">
                <a:sym typeface="Symbol" pitchFamily="18" charset="2"/>
              </a:rPr>
              <a:t>ları kullanır</a:t>
            </a:r>
            <a:r>
              <a:rPr lang="en-US" sz="2000">
                <a:sym typeface="Symbol" pitchFamily="18" charset="2"/>
              </a:rPr>
              <a:t>, </a:t>
            </a:r>
            <a:r>
              <a:rPr lang="tr-TR" sz="2000">
                <a:sym typeface="Symbol" pitchFamily="18" charset="2"/>
              </a:rPr>
              <a:t>fakat bunu lineer zamanda yapar</a:t>
            </a:r>
            <a:r>
              <a:rPr lang="en-US" sz="2000">
                <a:sym typeface="Symbol" pitchFamily="18" charset="2"/>
              </a:rPr>
              <a:t> (</a:t>
            </a:r>
            <a:r>
              <a:rPr lang="tr-TR" sz="2000">
                <a:sym typeface="Symbol" pitchFamily="18" charset="2"/>
              </a:rPr>
              <a:t>O</a:t>
            </a:r>
            <a:r>
              <a:rPr lang="en-US" sz="2000">
                <a:sym typeface="Symbol" pitchFamily="18" charset="2"/>
              </a:rPr>
              <a:t>(n), n </a:t>
            </a:r>
            <a:r>
              <a:rPr lang="tr-TR" sz="2000">
                <a:sym typeface="Symbol" pitchFamily="18" charset="2"/>
              </a:rPr>
              <a:t>girdinin uzunluğu</a:t>
            </a:r>
            <a:r>
              <a:rPr lang="en-US" sz="2000">
                <a:sym typeface="Symbol" pitchFamily="18" charset="2"/>
              </a:rPr>
              <a:t>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4903719-9468-45E3-940C-365A8AB0F2A7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E750-F44D-4248-A88E-82D7D1A39547}" type="slidenum">
              <a:rPr lang="en-US"/>
              <a:pPr>
                <a:defRPr/>
              </a:pPr>
              <a:t>25</a:t>
            </a:fld>
            <a:endParaRPr lang="th-TH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Ayrıştırma Ağaçları ve Türetmeler</a:t>
            </a:r>
            <a:endParaRPr lang="th-TH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264150" y="1547813"/>
            <a:ext cx="365125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dirty="0">
                <a:cs typeface="Tahoma" pitchFamily="34" charset="0"/>
              </a:rPr>
              <a:t>E </a:t>
            </a:r>
            <a:r>
              <a:rPr lang="th-TH" b="1" baseline="30000" dirty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>
                <a:cs typeface="Tahoma" pitchFamily="34" charset="0"/>
              </a:rPr>
              <a:t> E + E</a:t>
            </a:r>
          </a:p>
          <a:p>
            <a:pPr eaLnBrk="1" hangingPunct="1">
              <a:buFontTx/>
              <a:buNone/>
            </a:pPr>
            <a:r>
              <a:rPr lang="th-TH" dirty="0">
                <a:cs typeface="Tahoma" pitchFamily="34" charset="0"/>
              </a:rPr>
              <a:t>	</a:t>
            </a:r>
            <a:r>
              <a:rPr lang="th-TH" b="1" baseline="30000" dirty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>
                <a:cs typeface="Tahoma" pitchFamily="34" charset="0"/>
              </a:rPr>
              <a:t> id + E</a:t>
            </a:r>
          </a:p>
          <a:p>
            <a:pPr eaLnBrk="1" hangingPunct="1">
              <a:buFontTx/>
              <a:buNone/>
            </a:pPr>
            <a:r>
              <a:rPr lang="th-TH" dirty="0">
                <a:cs typeface="Tahoma" pitchFamily="34" charset="0"/>
              </a:rPr>
              <a:t>	</a:t>
            </a:r>
            <a:r>
              <a:rPr lang="th-TH" b="1" baseline="30000" dirty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>
                <a:cs typeface="Tahoma" pitchFamily="34" charset="0"/>
              </a:rPr>
              <a:t> id + E * E</a:t>
            </a:r>
          </a:p>
          <a:p>
            <a:pPr eaLnBrk="1" hangingPunct="1">
              <a:buFontTx/>
              <a:buNone/>
            </a:pPr>
            <a:r>
              <a:rPr lang="th-TH" dirty="0">
                <a:cs typeface="Tahoma" pitchFamily="34" charset="0"/>
              </a:rPr>
              <a:t>	</a:t>
            </a:r>
            <a:r>
              <a:rPr lang="th-TH" b="1" baseline="30000" dirty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>
                <a:cs typeface="Tahoma" pitchFamily="34" charset="0"/>
              </a:rPr>
              <a:t> id + id * E</a:t>
            </a:r>
          </a:p>
          <a:p>
            <a:pPr eaLnBrk="1" hangingPunct="1">
              <a:buFontTx/>
              <a:buNone/>
            </a:pPr>
            <a:r>
              <a:rPr lang="th-TH" dirty="0">
                <a:cs typeface="Tahoma" pitchFamily="34" charset="0"/>
              </a:rPr>
              <a:t>	</a:t>
            </a:r>
            <a:r>
              <a:rPr lang="th-TH" b="1" baseline="30000" dirty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>
                <a:cs typeface="Tahoma" pitchFamily="34" charset="0"/>
              </a:rPr>
              <a:t> id + id * id</a:t>
            </a:r>
          </a:p>
          <a:p>
            <a:pPr eaLnBrk="1" hangingPunct="1">
              <a:buFontTx/>
              <a:buNone/>
            </a:pPr>
            <a:r>
              <a:rPr lang="th-TH" dirty="0">
                <a:cs typeface="Tahoma" pitchFamily="34" charset="0"/>
              </a:rPr>
              <a:t>E </a:t>
            </a:r>
            <a:r>
              <a:rPr lang="th-TH" b="1" baseline="30000" dirty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>
                <a:cs typeface="Tahoma" pitchFamily="34" charset="0"/>
              </a:rPr>
              <a:t> E + E</a:t>
            </a:r>
          </a:p>
          <a:p>
            <a:pPr eaLnBrk="1" hangingPunct="1">
              <a:buFontTx/>
              <a:buNone/>
            </a:pPr>
            <a:r>
              <a:rPr lang="th-TH" dirty="0">
                <a:cs typeface="Tahoma" pitchFamily="34" charset="0"/>
              </a:rPr>
              <a:t>	</a:t>
            </a:r>
            <a:r>
              <a:rPr lang="th-TH" b="1" baseline="30000" dirty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>
                <a:cs typeface="Tahoma" pitchFamily="34" charset="0"/>
              </a:rPr>
              <a:t> E + E * E</a:t>
            </a:r>
          </a:p>
          <a:p>
            <a:pPr eaLnBrk="1" hangingPunct="1">
              <a:buFontTx/>
              <a:buNone/>
            </a:pPr>
            <a:r>
              <a:rPr lang="th-TH" dirty="0">
                <a:cs typeface="Tahoma" pitchFamily="34" charset="0"/>
              </a:rPr>
              <a:t>	</a:t>
            </a:r>
            <a:r>
              <a:rPr lang="th-TH" b="1" baseline="30000" dirty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>
                <a:cs typeface="Tahoma" pitchFamily="34" charset="0"/>
              </a:rPr>
              <a:t> E + E * id</a:t>
            </a:r>
          </a:p>
          <a:p>
            <a:pPr eaLnBrk="1" hangingPunct="1">
              <a:buFontTx/>
              <a:buNone/>
            </a:pPr>
            <a:r>
              <a:rPr lang="th-TH" dirty="0">
                <a:cs typeface="Tahoma" pitchFamily="34" charset="0"/>
              </a:rPr>
              <a:t>	</a:t>
            </a:r>
            <a:r>
              <a:rPr lang="th-TH" b="1" baseline="30000" dirty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>
                <a:cs typeface="Tahoma" pitchFamily="34" charset="0"/>
              </a:rPr>
              <a:t> E + id * id</a:t>
            </a:r>
          </a:p>
          <a:p>
            <a:pPr eaLnBrk="1" hangingPunct="1">
              <a:buFontTx/>
              <a:buNone/>
            </a:pPr>
            <a:r>
              <a:rPr lang="th-TH" dirty="0">
                <a:cs typeface="Tahoma" pitchFamily="34" charset="0"/>
              </a:rPr>
              <a:t>	</a:t>
            </a:r>
            <a:r>
              <a:rPr lang="th-TH" b="1" baseline="30000" dirty="0">
                <a:cs typeface="Tahoma" pitchFamily="34" charset="0"/>
                <a:sym typeface="Symbol" pitchFamily="18" charset="2"/>
              </a:rPr>
              <a:t></a:t>
            </a:r>
            <a:r>
              <a:rPr lang="th-TH" dirty="0">
                <a:cs typeface="Tahoma" pitchFamily="34" charset="0"/>
              </a:rPr>
              <a:t> id + id * id</a:t>
            </a:r>
          </a:p>
        </p:txBody>
      </p:sp>
      <p:sp>
        <p:nvSpPr>
          <p:cNvPr id="50181" name="Text Box 4"/>
          <p:cNvSpPr txBox="1">
            <a:spLocks noChangeArrowheads="1"/>
          </p:cNvSpPr>
          <p:nvPr/>
        </p:nvSpPr>
        <p:spPr bwMode="auto">
          <a:xfrm>
            <a:off x="900113" y="3465513"/>
            <a:ext cx="2986087" cy="461962"/>
          </a:xfrm>
          <a:prstGeom prst="rect">
            <a:avLst/>
          </a:prstGeom>
          <a:noFill/>
          <a:ln w="15875">
            <a:solidFill>
              <a:srgbClr val="FF99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</a:rPr>
              <a:t>Top-down </a:t>
            </a:r>
            <a:r>
              <a:rPr lang="tr-TR">
                <a:latin typeface="Tahoma" pitchFamily="34" charset="0"/>
              </a:rPr>
              <a:t>ayrıştırma</a:t>
            </a:r>
            <a:endParaRPr lang="th-TH">
              <a:latin typeface="Tahoma" pitchFamily="34" charset="0"/>
            </a:endParaRPr>
          </a:p>
        </p:txBody>
      </p:sp>
      <p:sp>
        <p:nvSpPr>
          <p:cNvPr id="50182" name="Text Box 5"/>
          <p:cNvSpPr txBox="1">
            <a:spLocks noChangeArrowheads="1"/>
          </p:cNvSpPr>
          <p:nvPr/>
        </p:nvSpPr>
        <p:spPr bwMode="auto">
          <a:xfrm>
            <a:off x="971550" y="6129338"/>
            <a:ext cx="2692400" cy="469900"/>
          </a:xfrm>
          <a:prstGeom prst="rect">
            <a:avLst/>
          </a:prstGeom>
          <a:noFill/>
          <a:ln w="12700">
            <a:solidFill>
              <a:srgbClr val="FF99CC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</a:rPr>
              <a:t>Bottom-up parsing</a:t>
            </a:r>
            <a:endParaRPr lang="th-TH">
              <a:latin typeface="Tahoma" pitchFamily="34" charset="0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3570288" y="2905125"/>
            <a:ext cx="422275" cy="609600"/>
            <a:chOff x="2249" y="1671"/>
            <a:chExt cx="266" cy="384"/>
          </a:xfrm>
        </p:grpSpPr>
        <p:sp>
          <p:nvSpPr>
            <p:cNvPr id="50231" name="Text Box 14"/>
            <p:cNvSpPr txBox="1">
              <a:spLocks noChangeArrowheads="1"/>
            </p:cNvSpPr>
            <p:nvPr/>
          </p:nvSpPr>
          <p:spPr bwMode="auto">
            <a:xfrm>
              <a:off x="2249" y="1767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id</a:t>
              </a:r>
            </a:p>
          </p:txBody>
        </p:sp>
        <p:sp>
          <p:nvSpPr>
            <p:cNvPr id="50232" name="Line 17"/>
            <p:cNvSpPr>
              <a:spLocks noChangeShapeType="1"/>
            </p:cNvSpPr>
            <p:nvPr/>
          </p:nvSpPr>
          <p:spPr bwMode="auto">
            <a:xfrm>
              <a:off x="2345" y="167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046288" y="2219325"/>
            <a:ext cx="1974850" cy="838200"/>
            <a:chOff x="1289" y="1239"/>
            <a:chExt cx="1244" cy="528"/>
          </a:xfrm>
        </p:grpSpPr>
        <p:sp>
          <p:nvSpPr>
            <p:cNvPr id="50225" name="Text Box 10"/>
            <p:cNvSpPr txBox="1">
              <a:spLocks noChangeArrowheads="1"/>
            </p:cNvSpPr>
            <p:nvPr/>
          </p:nvSpPr>
          <p:spPr bwMode="auto">
            <a:xfrm>
              <a:off x="2249" y="1373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26" name="Text Box 12"/>
            <p:cNvSpPr txBox="1">
              <a:spLocks noChangeArrowheads="1"/>
            </p:cNvSpPr>
            <p:nvPr/>
          </p:nvSpPr>
          <p:spPr bwMode="auto">
            <a:xfrm>
              <a:off x="1769" y="1479"/>
              <a:ext cx="2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*</a:t>
              </a:r>
            </a:p>
          </p:txBody>
        </p:sp>
        <p:sp>
          <p:nvSpPr>
            <p:cNvPr id="50227" name="Text Box 13"/>
            <p:cNvSpPr txBox="1">
              <a:spLocks noChangeArrowheads="1"/>
            </p:cNvSpPr>
            <p:nvPr/>
          </p:nvSpPr>
          <p:spPr bwMode="auto">
            <a:xfrm>
              <a:off x="1289" y="1383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28" name="Line 18"/>
            <p:cNvSpPr>
              <a:spLocks noChangeShapeType="1"/>
            </p:cNvSpPr>
            <p:nvPr/>
          </p:nvSpPr>
          <p:spPr bwMode="auto">
            <a:xfrm>
              <a:off x="1865" y="1287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29" name="Line 19"/>
            <p:cNvSpPr>
              <a:spLocks noChangeShapeType="1"/>
            </p:cNvSpPr>
            <p:nvPr/>
          </p:nvSpPr>
          <p:spPr bwMode="auto">
            <a:xfrm>
              <a:off x="1913" y="1239"/>
              <a:ext cx="43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30" name="Line 20"/>
            <p:cNvSpPr>
              <a:spLocks noChangeShapeType="1"/>
            </p:cNvSpPr>
            <p:nvPr/>
          </p:nvSpPr>
          <p:spPr bwMode="auto">
            <a:xfrm flipH="1">
              <a:off x="1481" y="1239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1970088" y="2905125"/>
            <a:ext cx="422275" cy="609600"/>
            <a:chOff x="1241" y="1671"/>
            <a:chExt cx="266" cy="384"/>
          </a:xfrm>
        </p:grpSpPr>
        <p:sp>
          <p:nvSpPr>
            <p:cNvPr id="50223" name="Text Box 21"/>
            <p:cNvSpPr txBox="1">
              <a:spLocks noChangeArrowheads="1"/>
            </p:cNvSpPr>
            <p:nvPr/>
          </p:nvSpPr>
          <p:spPr bwMode="auto">
            <a:xfrm>
              <a:off x="1241" y="1767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id</a:t>
              </a:r>
            </a:p>
          </p:txBody>
        </p:sp>
        <p:sp>
          <p:nvSpPr>
            <p:cNvPr id="50224" name="Line 22"/>
            <p:cNvSpPr>
              <a:spLocks noChangeShapeType="1"/>
            </p:cNvSpPr>
            <p:nvPr/>
          </p:nvSpPr>
          <p:spPr bwMode="auto">
            <a:xfrm>
              <a:off x="1385" y="167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827088" y="2371725"/>
            <a:ext cx="422275" cy="685800"/>
            <a:chOff x="521" y="1335"/>
            <a:chExt cx="266" cy="432"/>
          </a:xfrm>
        </p:grpSpPr>
        <p:sp>
          <p:nvSpPr>
            <p:cNvPr id="50221" name="Line 23"/>
            <p:cNvSpPr>
              <a:spLocks noChangeShapeType="1"/>
            </p:cNvSpPr>
            <p:nvPr/>
          </p:nvSpPr>
          <p:spPr bwMode="auto">
            <a:xfrm>
              <a:off x="665" y="1335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22" name="Text Box 24"/>
            <p:cNvSpPr txBox="1">
              <a:spLocks noChangeArrowheads="1"/>
            </p:cNvSpPr>
            <p:nvPr/>
          </p:nvSpPr>
          <p:spPr bwMode="auto">
            <a:xfrm>
              <a:off x="521" y="1479"/>
              <a:ext cx="2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id</a:t>
              </a: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903288" y="1289050"/>
            <a:ext cx="2355850" cy="1336675"/>
            <a:chOff x="569" y="653"/>
            <a:chExt cx="1484" cy="842"/>
          </a:xfrm>
        </p:grpSpPr>
        <p:sp>
          <p:nvSpPr>
            <p:cNvPr id="50214" name="Text Box 7"/>
            <p:cNvSpPr txBox="1">
              <a:spLocks noChangeArrowheads="1"/>
            </p:cNvSpPr>
            <p:nvPr/>
          </p:nvSpPr>
          <p:spPr bwMode="auto">
            <a:xfrm>
              <a:off x="1111" y="1207"/>
              <a:ext cx="2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+</a:t>
              </a:r>
              <a:endParaRPr lang="th-TH" b="1" baseline="30000">
                <a:latin typeface="Tahoma" pitchFamily="34" charset="0"/>
              </a:endParaRPr>
            </a:p>
          </p:txBody>
        </p:sp>
        <p:sp>
          <p:nvSpPr>
            <p:cNvPr id="50215" name="Text Box 8"/>
            <p:cNvSpPr txBox="1">
              <a:spLocks noChangeArrowheads="1"/>
            </p:cNvSpPr>
            <p:nvPr/>
          </p:nvSpPr>
          <p:spPr bwMode="auto">
            <a:xfrm>
              <a:off x="1145" y="653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16" name="Text Box 9"/>
            <p:cNvSpPr txBox="1">
              <a:spLocks noChangeArrowheads="1"/>
            </p:cNvSpPr>
            <p:nvPr/>
          </p:nvSpPr>
          <p:spPr bwMode="auto">
            <a:xfrm>
              <a:off x="569" y="1037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17" name="Text Box 11"/>
            <p:cNvSpPr txBox="1">
              <a:spLocks noChangeArrowheads="1"/>
            </p:cNvSpPr>
            <p:nvPr/>
          </p:nvSpPr>
          <p:spPr bwMode="auto">
            <a:xfrm>
              <a:off x="1769" y="989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18" name="Line 15"/>
            <p:cNvSpPr>
              <a:spLocks noChangeShapeType="1"/>
            </p:cNvSpPr>
            <p:nvPr/>
          </p:nvSpPr>
          <p:spPr bwMode="auto">
            <a:xfrm flipH="1">
              <a:off x="713" y="903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19" name="Line 16"/>
            <p:cNvSpPr>
              <a:spLocks noChangeShapeType="1"/>
            </p:cNvSpPr>
            <p:nvPr/>
          </p:nvSpPr>
          <p:spPr bwMode="auto">
            <a:xfrm>
              <a:off x="1289" y="903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20" name="Line 25"/>
            <p:cNvSpPr>
              <a:spLocks noChangeShapeType="1"/>
            </p:cNvSpPr>
            <p:nvPr/>
          </p:nvSpPr>
          <p:spPr bwMode="auto">
            <a:xfrm>
              <a:off x="1248" y="105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50188" name="Text Box 27"/>
          <p:cNvSpPr txBox="1">
            <a:spLocks noChangeArrowheads="1"/>
          </p:cNvSpPr>
          <p:nvPr/>
        </p:nvSpPr>
        <p:spPr bwMode="auto">
          <a:xfrm>
            <a:off x="1763713" y="4618038"/>
            <a:ext cx="40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>
                <a:latin typeface="Tahoma" pitchFamily="34" charset="0"/>
              </a:rPr>
              <a:t>+</a:t>
            </a:r>
            <a:endParaRPr lang="th-TH" b="1" baseline="30000">
              <a:latin typeface="Tahoma" pitchFamily="34" charset="0"/>
            </a:endParaRPr>
          </a:p>
        </p:txBody>
      </p:sp>
      <p:sp>
        <p:nvSpPr>
          <p:cNvPr id="50189" name="Text Box 32"/>
          <p:cNvSpPr txBox="1">
            <a:spLocks noChangeArrowheads="1"/>
          </p:cNvSpPr>
          <p:nvPr/>
        </p:nvSpPr>
        <p:spPr bwMode="auto">
          <a:xfrm>
            <a:off x="2808288" y="526415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>
                <a:latin typeface="Tahoma" pitchFamily="34" charset="0"/>
              </a:rPr>
              <a:t>*</a:t>
            </a:r>
          </a:p>
        </p:txBody>
      </p:sp>
      <p:sp>
        <p:nvSpPr>
          <p:cNvPr id="50190" name="Text Box 34"/>
          <p:cNvSpPr txBox="1">
            <a:spLocks noChangeArrowheads="1"/>
          </p:cNvSpPr>
          <p:nvPr/>
        </p:nvSpPr>
        <p:spPr bwMode="auto">
          <a:xfrm>
            <a:off x="3570288" y="5721350"/>
            <a:ext cx="42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>
                <a:latin typeface="Tahoma" pitchFamily="34" charset="0"/>
              </a:rPr>
              <a:t>id</a:t>
            </a:r>
          </a:p>
        </p:txBody>
      </p: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570288" y="5095875"/>
            <a:ext cx="450850" cy="777875"/>
            <a:chOff x="2249" y="3051"/>
            <a:chExt cx="284" cy="490"/>
          </a:xfrm>
        </p:grpSpPr>
        <p:sp>
          <p:nvSpPr>
            <p:cNvPr id="50212" name="Text Box 30"/>
            <p:cNvSpPr txBox="1">
              <a:spLocks noChangeArrowheads="1"/>
            </p:cNvSpPr>
            <p:nvPr/>
          </p:nvSpPr>
          <p:spPr bwMode="auto">
            <a:xfrm>
              <a:off x="2249" y="3051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13" name="Line 37"/>
            <p:cNvSpPr>
              <a:spLocks noChangeShapeType="1"/>
            </p:cNvSpPr>
            <p:nvPr/>
          </p:nvSpPr>
          <p:spPr bwMode="auto">
            <a:xfrm>
              <a:off x="2345" y="3349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2351088" y="4486275"/>
            <a:ext cx="1371600" cy="777875"/>
            <a:chOff x="1481" y="2667"/>
            <a:chExt cx="864" cy="490"/>
          </a:xfrm>
        </p:grpSpPr>
        <p:sp>
          <p:nvSpPr>
            <p:cNvPr id="50208" name="Text Box 31"/>
            <p:cNvSpPr txBox="1">
              <a:spLocks noChangeArrowheads="1"/>
            </p:cNvSpPr>
            <p:nvPr/>
          </p:nvSpPr>
          <p:spPr bwMode="auto">
            <a:xfrm>
              <a:off x="1769" y="2667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09" name="Line 38"/>
            <p:cNvSpPr>
              <a:spLocks noChangeShapeType="1"/>
            </p:cNvSpPr>
            <p:nvPr/>
          </p:nvSpPr>
          <p:spPr bwMode="auto">
            <a:xfrm>
              <a:off x="1865" y="2965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10" name="Line 39"/>
            <p:cNvSpPr>
              <a:spLocks noChangeShapeType="1"/>
            </p:cNvSpPr>
            <p:nvPr/>
          </p:nvSpPr>
          <p:spPr bwMode="auto">
            <a:xfrm>
              <a:off x="1913" y="2917"/>
              <a:ext cx="43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11" name="Line 40"/>
            <p:cNvSpPr>
              <a:spLocks noChangeShapeType="1"/>
            </p:cNvSpPr>
            <p:nvPr/>
          </p:nvSpPr>
          <p:spPr bwMode="auto">
            <a:xfrm flipH="1">
              <a:off x="1481" y="2917"/>
              <a:ext cx="33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50193" name="Text Box 41"/>
          <p:cNvSpPr txBox="1">
            <a:spLocks noChangeArrowheads="1"/>
          </p:cNvSpPr>
          <p:nvPr/>
        </p:nvSpPr>
        <p:spPr bwMode="auto">
          <a:xfrm>
            <a:off x="1970088" y="5721350"/>
            <a:ext cx="42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>
                <a:latin typeface="Tahoma" pitchFamily="34" charset="0"/>
              </a:rPr>
              <a:t>id</a:t>
            </a:r>
          </a:p>
        </p:txBody>
      </p:sp>
      <p:grpSp>
        <p:nvGrpSpPr>
          <p:cNvPr id="9" name="Group 52"/>
          <p:cNvGrpSpPr>
            <a:grpSpLocks/>
          </p:cNvGrpSpPr>
          <p:nvPr/>
        </p:nvGrpSpPr>
        <p:grpSpPr bwMode="auto">
          <a:xfrm>
            <a:off x="2046288" y="5111750"/>
            <a:ext cx="609600" cy="762000"/>
            <a:chOff x="1289" y="3061"/>
            <a:chExt cx="384" cy="480"/>
          </a:xfrm>
        </p:grpSpPr>
        <p:sp>
          <p:nvSpPr>
            <p:cNvPr id="50206" name="Text Box 33"/>
            <p:cNvSpPr txBox="1">
              <a:spLocks noChangeArrowheads="1"/>
            </p:cNvSpPr>
            <p:nvPr/>
          </p:nvSpPr>
          <p:spPr bwMode="auto">
            <a:xfrm>
              <a:off x="1289" y="3061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07" name="Line 42"/>
            <p:cNvSpPr>
              <a:spLocks noChangeShapeType="1"/>
            </p:cNvSpPr>
            <p:nvPr/>
          </p:nvSpPr>
          <p:spPr bwMode="auto">
            <a:xfrm>
              <a:off x="1385" y="3349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903288" y="4562475"/>
            <a:ext cx="450850" cy="777875"/>
            <a:chOff x="569" y="2715"/>
            <a:chExt cx="284" cy="490"/>
          </a:xfrm>
        </p:grpSpPr>
        <p:sp>
          <p:nvSpPr>
            <p:cNvPr id="50204" name="Text Box 29"/>
            <p:cNvSpPr txBox="1">
              <a:spLocks noChangeArrowheads="1"/>
            </p:cNvSpPr>
            <p:nvPr/>
          </p:nvSpPr>
          <p:spPr bwMode="auto">
            <a:xfrm>
              <a:off x="569" y="2715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05" name="Line 43"/>
            <p:cNvSpPr>
              <a:spLocks noChangeShapeType="1"/>
            </p:cNvSpPr>
            <p:nvPr/>
          </p:nvSpPr>
          <p:spPr bwMode="auto">
            <a:xfrm>
              <a:off x="665" y="3013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50196" name="Text Box 44"/>
          <p:cNvSpPr txBox="1">
            <a:spLocks noChangeArrowheads="1"/>
          </p:cNvSpPr>
          <p:nvPr/>
        </p:nvSpPr>
        <p:spPr bwMode="auto">
          <a:xfrm>
            <a:off x="827088" y="5264150"/>
            <a:ext cx="422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>
                <a:latin typeface="Tahoma" pitchFamily="34" charset="0"/>
              </a:rPr>
              <a:t>id</a:t>
            </a:r>
          </a:p>
        </p:txBody>
      </p:sp>
      <p:grpSp>
        <p:nvGrpSpPr>
          <p:cNvPr id="11" name="Group 56"/>
          <p:cNvGrpSpPr>
            <a:grpSpLocks/>
          </p:cNvGrpSpPr>
          <p:nvPr/>
        </p:nvGrpSpPr>
        <p:grpSpPr bwMode="auto">
          <a:xfrm>
            <a:off x="1131888" y="3952875"/>
            <a:ext cx="1670050" cy="727075"/>
            <a:chOff x="713" y="2331"/>
            <a:chExt cx="1052" cy="458"/>
          </a:xfrm>
        </p:grpSpPr>
        <p:sp>
          <p:nvSpPr>
            <p:cNvPr id="50200" name="Text Box 28"/>
            <p:cNvSpPr txBox="1">
              <a:spLocks noChangeArrowheads="1"/>
            </p:cNvSpPr>
            <p:nvPr/>
          </p:nvSpPr>
          <p:spPr bwMode="auto">
            <a:xfrm>
              <a:off x="1145" y="2331"/>
              <a:ext cx="2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>
                  <a:latin typeface="Tahoma" pitchFamily="34" charset="0"/>
                </a:rPr>
                <a:t>E </a:t>
              </a:r>
              <a:endParaRPr lang="th-TH">
                <a:solidFill>
                  <a:srgbClr val="FF3399"/>
                </a:solidFill>
                <a:latin typeface="Tahoma" pitchFamily="34" charset="0"/>
              </a:endParaRPr>
            </a:p>
          </p:txBody>
        </p:sp>
        <p:sp>
          <p:nvSpPr>
            <p:cNvPr id="50201" name="Line 35"/>
            <p:cNvSpPr>
              <a:spLocks noChangeShapeType="1"/>
            </p:cNvSpPr>
            <p:nvPr/>
          </p:nvSpPr>
          <p:spPr bwMode="auto">
            <a:xfrm flipH="1">
              <a:off x="713" y="2581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02" name="Line 36"/>
            <p:cNvSpPr>
              <a:spLocks noChangeShapeType="1"/>
            </p:cNvSpPr>
            <p:nvPr/>
          </p:nvSpPr>
          <p:spPr bwMode="auto">
            <a:xfrm>
              <a:off x="1285" y="2597"/>
              <a:ext cx="48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50203" name="Line 45"/>
            <p:cNvSpPr>
              <a:spLocks noChangeShapeType="1"/>
            </p:cNvSpPr>
            <p:nvPr/>
          </p:nvSpPr>
          <p:spPr bwMode="auto">
            <a:xfrm>
              <a:off x="1241" y="2581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05879" name="Rectangle 55"/>
          <p:cNvSpPr>
            <a:spLocks noChangeArrowheads="1"/>
          </p:cNvSpPr>
          <p:nvPr/>
        </p:nvSpPr>
        <p:spPr bwMode="auto">
          <a:xfrm>
            <a:off x="5219700" y="4113213"/>
            <a:ext cx="792163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05881" name="Rectangle 57"/>
          <p:cNvSpPr>
            <a:spLocks noChangeArrowheads="1"/>
          </p:cNvSpPr>
          <p:nvPr/>
        </p:nvSpPr>
        <p:spPr bwMode="auto">
          <a:xfrm>
            <a:off x="323850" y="4041775"/>
            <a:ext cx="7704138" cy="26638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79" grpId="0" animBg="1"/>
      <p:bldP spid="20588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dirty="0"/>
              <a:t>4.4 </a:t>
            </a:r>
            <a:r>
              <a:rPr lang="tr-TR" dirty="0" err="1"/>
              <a:t>Özyineli</a:t>
            </a:r>
            <a:r>
              <a:rPr lang="tr-TR" dirty="0"/>
              <a:t>-azalan Ayrıştırma 	(</a:t>
            </a:r>
            <a:r>
              <a:rPr lang="en-US" dirty="0"/>
              <a:t>Recursive-Descent Parsing</a:t>
            </a:r>
            <a:r>
              <a:rPr lang="tr-TR" dirty="0"/>
              <a:t>)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572000"/>
          </a:xfrm>
        </p:spPr>
        <p:txBody>
          <a:bodyPr/>
          <a:lstStyle/>
          <a:p>
            <a:pPr eaLnBrk="1" hangingPunct="1"/>
            <a:r>
              <a:rPr lang="tr-TR" dirty="0"/>
              <a:t>Ö</a:t>
            </a:r>
            <a:r>
              <a:rPr lang="en-US" dirty="0" err="1"/>
              <a:t>zyineli-azalan</a:t>
            </a:r>
            <a:r>
              <a:rPr lang="tr-TR" dirty="0"/>
              <a:t> işlem </a:t>
            </a:r>
            <a:r>
              <a:rPr lang="en-US" dirty="0"/>
              <a:t>(</a:t>
            </a:r>
            <a:r>
              <a:rPr lang="tr-TR" dirty="0"/>
              <a:t>R</a:t>
            </a:r>
            <a:r>
              <a:rPr lang="en-US" dirty="0" err="1"/>
              <a:t>ecursive</a:t>
            </a:r>
            <a:r>
              <a:rPr lang="en-US" dirty="0"/>
              <a:t>-descent</a:t>
            </a:r>
            <a:r>
              <a:rPr lang="tr-TR" dirty="0"/>
              <a:t> </a:t>
            </a:r>
            <a:r>
              <a:rPr lang="en-US" dirty="0"/>
              <a:t>Process</a:t>
            </a:r>
            <a:r>
              <a:rPr lang="tr-TR" dirty="0"/>
              <a:t>) (Yukarıdan-Aşağıya ayrıştırma yapar)</a:t>
            </a:r>
            <a:endParaRPr lang="en-US" dirty="0"/>
          </a:p>
          <a:p>
            <a:pPr lvl="1" eaLnBrk="1" hangingPunct="1"/>
            <a:r>
              <a:rPr lang="tr-TR" dirty="0"/>
              <a:t>Gramerde her bir </a:t>
            </a:r>
            <a:r>
              <a:rPr lang="tr-TR" dirty="0" err="1"/>
              <a:t>nonterminal</a:t>
            </a:r>
            <a:r>
              <a:rPr lang="tr-TR" dirty="0"/>
              <a:t> için o </a:t>
            </a:r>
            <a:r>
              <a:rPr lang="tr-TR" dirty="0" err="1"/>
              <a:t>nonterminal</a:t>
            </a:r>
            <a:r>
              <a:rPr lang="tr-TR" dirty="0"/>
              <a:t> tarafından üretilebilen cümleleri ayrıştırabilen bir altprogram vardır</a:t>
            </a:r>
            <a:endParaRPr lang="en-US" dirty="0"/>
          </a:p>
          <a:p>
            <a:pPr lvl="1" eaLnBrk="1" hangingPunct="1"/>
            <a:r>
              <a:rPr lang="en-US" dirty="0"/>
              <a:t>EBNF</a:t>
            </a:r>
            <a:r>
              <a:rPr lang="tr-TR" dirty="0"/>
              <a:t>, </a:t>
            </a:r>
            <a:r>
              <a:rPr lang="en-US" dirty="0" err="1"/>
              <a:t>özyineli-azalan</a:t>
            </a:r>
            <a:r>
              <a:rPr lang="tr-TR" dirty="0"/>
              <a:t> </a:t>
            </a:r>
            <a:r>
              <a:rPr lang="en-US" dirty="0" err="1"/>
              <a:t>ayrıştırıcı</a:t>
            </a:r>
            <a:r>
              <a:rPr lang="tr-TR" dirty="0"/>
              <a:t>ya </a:t>
            </a:r>
            <a:r>
              <a:rPr lang="en-US" dirty="0"/>
              <a:t>(recursive-descent</a:t>
            </a:r>
            <a:r>
              <a:rPr lang="tr-TR" dirty="0"/>
              <a:t> </a:t>
            </a:r>
            <a:r>
              <a:rPr lang="en-US" dirty="0"/>
              <a:t>parser)</a:t>
            </a:r>
            <a:r>
              <a:rPr lang="tr-TR" dirty="0"/>
              <a:t> temel oluşturmak için idealdir</a:t>
            </a:r>
            <a:r>
              <a:rPr lang="en-US" dirty="0"/>
              <a:t>, </a:t>
            </a:r>
            <a:r>
              <a:rPr lang="tr-TR" dirty="0"/>
              <a:t>çünkü</a:t>
            </a:r>
            <a:r>
              <a:rPr lang="en-US" dirty="0"/>
              <a:t> EBNF </a:t>
            </a:r>
            <a:r>
              <a:rPr lang="en-US" dirty="0" err="1"/>
              <a:t>nonterminal</a:t>
            </a:r>
            <a:r>
              <a:rPr lang="tr-TR" dirty="0"/>
              <a:t> sayısını minimize eder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4D01AE-239B-424B-96AC-126E1A09E4C3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9A2AFA7-2697-471E-89FA-A65E7BE26F1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153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kern="0">
                <a:solidFill>
                  <a:srgbClr val="0000FF"/>
                </a:solidFill>
                <a:latin typeface="+mn-lt"/>
                <a:cs typeface="+mn-cs"/>
              </a:rPr>
              <a:t>E → id = n | { L }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kern="0">
                <a:solidFill>
                  <a:srgbClr val="0000FF"/>
                </a:solidFill>
                <a:latin typeface="+mn-lt"/>
                <a:cs typeface="+mn-cs"/>
              </a:rPr>
              <a:t>L → E ; L | ε</a:t>
            </a:r>
          </a:p>
          <a:p>
            <a:pPr marL="342900" indent="-342900" eaLnBrk="1" hangingPunct="1">
              <a:spcBef>
                <a:spcPct val="20000"/>
              </a:spcBef>
              <a:defRPr/>
            </a:pPr>
            <a:endParaRPr lang="en-US" kern="0">
              <a:solidFill>
                <a:srgbClr val="0000FF"/>
              </a:solidFill>
              <a:latin typeface="+mn-lt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kern="0">
                <a:solidFill>
                  <a:srgbClr val="0000FF"/>
                </a:solidFill>
                <a:latin typeface="+mn-lt"/>
                <a:cs typeface="+mn-cs"/>
              </a:rPr>
              <a:t>{ x = 3 ; { y = 4 ; } ; 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05400" y="12954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724400" y="1828800"/>
            <a:ext cx="2682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81600" y="18288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638800" y="1828800"/>
            <a:ext cx="2682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876800" y="24384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57800" y="2438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562600" y="24384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267200" y="31242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648200" y="3124200"/>
            <a:ext cx="3317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105400" y="31242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638800" y="31242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096000" y="31242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477000" y="31242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5334000" y="3733800"/>
            <a:ext cx="2682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{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715000" y="37338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248400" y="3733800"/>
            <a:ext cx="184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257800" y="4343400"/>
            <a:ext cx="35401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E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791200" y="4343400"/>
            <a:ext cx="25400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;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6324600" y="44196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4724400" y="5029200"/>
            <a:ext cx="311150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5181600" y="5029200"/>
            <a:ext cx="33178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=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638800" y="5029200"/>
            <a:ext cx="325438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705600" y="50292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ε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6934200" y="3733800"/>
            <a:ext cx="296863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ε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 flipH="1">
            <a:off x="4953000" y="16002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 flipV="1">
            <a:off x="5257800" y="1600200"/>
            <a:ext cx="76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 flipH="1" flipV="1">
            <a:off x="5257800" y="16002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5181600" y="2209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 flipV="1">
            <a:off x="5334000" y="2209800"/>
            <a:ext cx="76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 flipV="1">
            <a:off x="5334000" y="22098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V="1">
            <a:off x="4495800" y="2819400"/>
            <a:ext cx="4572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V="1">
            <a:off x="4876800" y="28194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 flipH="1" flipV="1">
            <a:off x="4953000" y="28194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H="1" flipV="1">
            <a:off x="5715000" y="28194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 flipV="1">
            <a:off x="5715000" y="2819400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 flipH="1" flipV="1">
            <a:off x="5715000" y="2819400"/>
            <a:ext cx="838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V="1">
            <a:off x="5562600" y="35052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 flipH="1" flipV="1">
            <a:off x="5791200" y="3505200"/>
            <a:ext cx="76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flipH="1" flipV="1">
            <a:off x="5791200" y="3505200"/>
            <a:ext cx="533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 flipH="1" flipV="1">
            <a:off x="6629400" y="3505200"/>
            <a:ext cx="381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V="1">
            <a:off x="5410200" y="4114800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 flipH="1" flipV="1">
            <a:off x="5791200" y="41148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 flipH="1" flipV="1">
            <a:off x="5791200" y="4114800"/>
            <a:ext cx="5334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49" name="Line 47"/>
          <p:cNvSpPr>
            <a:spLocks noChangeShapeType="1"/>
          </p:cNvSpPr>
          <p:nvPr/>
        </p:nvSpPr>
        <p:spPr bwMode="auto">
          <a:xfrm flipV="1">
            <a:off x="4953000" y="4724400"/>
            <a:ext cx="457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 flipV="1">
            <a:off x="5334000" y="4724400"/>
            <a:ext cx="76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1" name="Line 49"/>
          <p:cNvSpPr>
            <a:spLocks noChangeShapeType="1"/>
          </p:cNvSpPr>
          <p:nvPr/>
        </p:nvSpPr>
        <p:spPr bwMode="auto">
          <a:xfrm flipH="1" flipV="1">
            <a:off x="5410200" y="4724400"/>
            <a:ext cx="3048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 flipH="1" flipV="1">
            <a:off x="6553200" y="4800600"/>
            <a:ext cx="2286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365125" y="3829050"/>
            <a:ext cx="1355725" cy="3968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lookahead</a:t>
            </a:r>
          </a:p>
        </p:txBody>
      </p:sp>
      <p:sp>
        <p:nvSpPr>
          <p:cNvPr id="54" name="Line 52"/>
          <p:cNvSpPr>
            <a:spLocks noChangeShapeType="1"/>
          </p:cNvSpPr>
          <p:nvPr/>
        </p:nvSpPr>
        <p:spPr bwMode="auto">
          <a:xfrm flipV="1">
            <a:off x="6096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5" name="Line 53"/>
          <p:cNvSpPr>
            <a:spLocks noChangeShapeType="1"/>
          </p:cNvSpPr>
          <p:nvPr/>
        </p:nvSpPr>
        <p:spPr bwMode="auto">
          <a:xfrm flipV="1">
            <a:off x="79375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6" name="Line 54"/>
          <p:cNvSpPr>
            <a:spLocks noChangeShapeType="1"/>
          </p:cNvSpPr>
          <p:nvPr/>
        </p:nvSpPr>
        <p:spPr bwMode="auto">
          <a:xfrm flipV="1">
            <a:off x="10668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 flipV="1">
            <a:off x="1295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 flipV="1">
            <a:off x="15240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9" name="Line 57"/>
          <p:cNvSpPr>
            <a:spLocks noChangeShapeType="1"/>
          </p:cNvSpPr>
          <p:nvPr/>
        </p:nvSpPr>
        <p:spPr bwMode="auto">
          <a:xfrm flipV="1">
            <a:off x="1676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 flipV="1">
            <a:off x="19050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V="1">
            <a:off x="21336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 flipV="1">
            <a:off x="2438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 flipV="1">
            <a:off x="26670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 flipV="1">
            <a:off x="2819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 flipV="1">
            <a:off x="2979738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 flipV="1">
            <a:off x="32004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 flipV="1">
            <a:off x="3429000" y="3429000"/>
            <a:ext cx="0" cy="381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/>
              <a:t>4.4 </a:t>
            </a:r>
            <a:r>
              <a:rPr lang="tr-TR"/>
              <a:t>Özyineli-azalan Ayrıştırma 	(</a:t>
            </a:r>
            <a:r>
              <a:rPr lang="en-US"/>
              <a:t>Recursive-Descent Parsing</a:t>
            </a:r>
            <a:r>
              <a:rPr lang="tr-TR"/>
              <a:t>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008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  <p:bldP spid="7" grpId="2"/>
      <p:bldP spid="8" grpId="0"/>
      <p:bldP spid="8" grpId="1"/>
      <p:bldP spid="8" grpId="2"/>
      <p:bldP spid="9" grpId="0"/>
      <p:bldP spid="9" grpId="1"/>
      <p:bldP spid="9" grpId="2"/>
      <p:bldP spid="10" grpId="0"/>
      <p:bldP spid="10" grpId="1"/>
      <p:bldP spid="10" grpId="2"/>
      <p:bldP spid="11" grpId="0"/>
      <p:bldP spid="11" grpId="1"/>
      <p:bldP spid="11" grpId="2"/>
      <p:bldP spid="12" grpId="0"/>
      <p:bldP spid="12" grpId="1"/>
      <p:bldP spid="12" grpId="2"/>
      <p:bldP spid="13" grpId="0"/>
      <p:bldP spid="13" grpId="1"/>
      <p:bldP spid="13" grpId="2"/>
      <p:bldP spid="14" grpId="0"/>
      <p:bldP spid="14" grpId="1"/>
      <p:bldP spid="14" grpId="2"/>
      <p:bldP spid="15" grpId="0"/>
      <p:bldP spid="15" grpId="1"/>
      <p:bldP spid="15" grpId="2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6" grpId="0"/>
      <p:bldP spid="26" grpId="1"/>
      <p:bldP spid="26" grpId="2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1295400"/>
          </a:xfrm>
        </p:spPr>
        <p:txBody>
          <a:bodyPr/>
          <a:lstStyle/>
          <a:p>
            <a:pPr eaLnBrk="1" hangingPunct="1"/>
            <a:r>
              <a:rPr lang="en-US" sz="3200"/>
              <a:t>4.4 </a:t>
            </a:r>
            <a:r>
              <a:rPr lang="tr-TR" sz="3200"/>
              <a:t>Özyineli-azalan Ayrıştırma (</a:t>
            </a:r>
            <a:r>
              <a:rPr lang="en-US" sz="3200"/>
              <a:t>Recursive-Descent Parsing</a:t>
            </a:r>
            <a:r>
              <a:rPr lang="tr-TR" sz="3200"/>
              <a:t>) </a:t>
            </a:r>
            <a:r>
              <a:rPr lang="en-US" sz="3200"/>
              <a:t>(Devamı)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05800" cy="4572000"/>
          </a:xfrm>
        </p:spPr>
        <p:txBody>
          <a:bodyPr/>
          <a:lstStyle/>
          <a:p>
            <a:pPr eaLnBrk="1" hangingPunct="1"/>
            <a:r>
              <a:rPr lang="tr-TR" dirty="0"/>
              <a:t>Basit deyimler (</a:t>
            </a:r>
            <a:r>
              <a:rPr lang="en-US" dirty="0"/>
              <a:t>expressions</a:t>
            </a:r>
            <a:r>
              <a:rPr lang="tr-TR" dirty="0"/>
              <a:t>) için bir gramer</a:t>
            </a:r>
            <a:r>
              <a:rPr lang="en-US" dirty="0"/>
              <a:t>: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&lt;</a:t>
            </a:r>
            <a:r>
              <a:rPr lang="en-US" sz="2000" b="1" dirty="0" err="1">
                <a:latin typeface="Courier New" pitchFamily="49" charset="0"/>
              </a:rPr>
              <a:t>expr</a:t>
            </a:r>
            <a:r>
              <a:rPr lang="en-US" sz="2000" b="1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b="1" dirty="0">
                <a:latin typeface="Courier New" pitchFamily="49" charset="0"/>
              </a:rPr>
              <a:t> &lt;term&gt; {(+ | -) &lt;term&gt;}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&lt;term&gt;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b="1" dirty="0">
                <a:latin typeface="Courier New" pitchFamily="49" charset="0"/>
              </a:rPr>
              <a:t> &lt;factor&gt; {(* | /) &lt;factor&gt;}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&lt;factor&gt;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sz="2000" b="1" dirty="0">
                <a:latin typeface="Courier New" pitchFamily="49" charset="0"/>
              </a:rPr>
              <a:t> id | ( &lt;</a:t>
            </a:r>
            <a:r>
              <a:rPr lang="en-US" sz="2000" b="1" dirty="0" err="1">
                <a:latin typeface="Courier New" pitchFamily="49" charset="0"/>
              </a:rPr>
              <a:t>expr</a:t>
            </a:r>
            <a:r>
              <a:rPr lang="en-US" sz="2000" b="1" dirty="0">
                <a:latin typeface="Courier New" pitchFamily="49" charset="0"/>
              </a:rPr>
              <a:t>&gt; 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8DB947-B778-45D7-B697-ED6F2A8E9A97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371600"/>
          </a:xfrm>
        </p:spPr>
        <p:txBody>
          <a:bodyPr/>
          <a:lstStyle/>
          <a:p>
            <a:pPr eaLnBrk="1" hangingPunct="1"/>
            <a:r>
              <a:rPr lang="en-US" sz="3200"/>
              <a:t>4.4 </a:t>
            </a:r>
            <a:r>
              <a:rPr lang="tr-TR" sz="3200"/>
              <a:t>Özyineli-azalan Ayrıştırma     (</a:t>
            </a:r>
            <a:r>
              <a:rPr lang="en-US" sz="3200"/>
              <a:t>Recursive-Descent Parsing</a:t>
            </a:r>
            <a:r>
              <a:rPr lang="tr-TR" sz="3200"/>
              <a:t>) </a:t>
            </a:r>
            <a:r>
              <a:rPr lang="en-US" sz="3200"/>
              <a:t>(Devamı)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b="1" dirty="0" err="1">
                <a:latin typeface="Courier New" pitchFamily="49" charset="0"/>
              </a:rPr>
              <a:t>Lex</a:t>
            </a:r>
            <a:r>
              <a:rPr lang="tr-TR" sz="2400" b="1" dirty="0"/>
              <a:t> </a:t>
            </a:r>
            <a:r>
              <a:rPr lang="tr-TR" sz="2400" dirty="0"/>
              <a:t>isimli, sonraki jeton kodunu </a:t>
            </a:r>
            <a:r>
              <a:rPr lang="en-US" sz="2400" b="1" dirty="0" err="1">
                <a:latin typeface="Courier New" pitchFamily="49" charset="0"/>
              </a:rPr>
              <a:t>nextToken</a:t>
            </a:r>
            <a:r>
              <a:rPr lang="tr-TR" sz="2400" b="1" dirty="0"/>
              <a:t> </a:t>
            </a:r>
            <a:r>
              <a:rPr lang="tr-TR" sz="2400" dirty="0"/>
              <a:t>içine koyan bir</a:t>
            </a:r>
            <a:r>
              <a:rPr lang="en-US" sz="2400" dirty="0"/>
              <a:t> </a:t>
            </a:r>
            <a:r>
              <a:rPr lang="tr-TR" sz="2400" dirty="0"/>
              <a:t>sözlüksel analizci (</a:t>
            </a:r>
            <a:r>
              <a:rPr lang="en-US" sz="2400" dirty="0"/>
              <a:t>lexical analyzer</a:t>
            </a:r>
            <a:r>
              <a:rPr lang="tr-TR" sz="2400" dirty="0"/>
              <a:t>)</a:t>
            </a:r>
            <a:r>
              <a:rPr lang="en-US" sz="2400" dirty="0"/>
              <a:t> </a:t>
            </a:r>
            <a:r>
              <a:rPr lang="tr-TR" sz="2400" dirty="0"/>
              <a:t>olduğunu varsayalım</a:t>
            </a:r>
            <a:endParaRPr lang="en-US" sz="2400" b="1" dirty="0">
              <a:latin typeface="Courier New" pitchFamily="49" charset="0"/>
            </a:endParaRPr>
          </a:p>
          <a:p>
            <a:pPr eaLnBrk="1" hangingPunct="1"/>
            <a:r>
              <a:rPr lang="tr-TR" sz="2400" dirty="0"/>
              <a:t>Sadece bir sağdaki kısım (RHS) olduğunda kodlama işlemi</a:t>
            </a:r>
            <a:r>
              <a:rPr lang="en-US" sz="2400" dirty="0"/>
              <a:t>:</a:t>
            </a:r>
          </a:p>
          <a:p>
            <a:pPr lvl="1" eaLnBrk="1" hangingPunct="1"/>
            <a:r>
              <a:rPr lang="tr-TR" sz="2000" dirty="0"/>
              <a:t>Sağdaki kısımda (RHS) olan her bir </a:t>
            </a:r>
            <a:r>
              <a:rPr lang="en-US" sz="2000" dirty="0"/>
              <a:t>terminal </a:t>
            </a:r>
            <a:r>
              <a:rPr lang="tr-TR" sz="2000" dirty="0"/>
              <a:t>sembol</a:t>
            </a:r>
            <a:r>
              <a:rPr lang="en-US" sz="2000" dirty="0"/>
              <a:t> </a:t>
            </a:r>
            <a:r>
              <a:rPr lang="tr-TR" sz="2000" dirty="0"/>
              <a:t>için</a:t>
            </a:r>
            <a:r>
              <a:rPr lang="en-US" sz="2000" dirty="0"/>
              <a:t>, </a:t>
            </a:r>
            <a:r>
              <a:rPr lang="tr-TR" sz="2000" dirty="0"/>
              <a:t>onu bir sonraki girdi jetonuyla karşılaştır</a:t>
            </a:r>
            <a:r>
              <a:rPr lang="en-US" sz="2000" dirty="0"/>
              <a:t>; </a:t>
            </a:r>
            <a:r>
              <a:rPr lang="tr-TR" sz="2000" dirty="0"/>
              <a:t>eğer eşleşiyorsa</a:t>
            </a:r>
            <a:r>
              <a:rPr lang="en-US" sz="2000" dirty="0"/>
              <a:t>, </a:t>
            </a:r>
            <a:r>
              <a:rPr lang="tr-TR" sz="2000" dirty="0"/>
              <a:t>devam et;</a:t>
            </a:r>
            <a:r>
              <a:rPr lang="en-US" sz="2000" dirty="0"/>
              <a:t> </a:t>
            </a:r>
            <a:r>
              <a:rPr lang="tr-TR" sz="2000" dirty="0"/>
              <a:t>değilse</a:t>
            </a:r>
            <a:r>
              <a:rPr lang="en-US" sz="2000" dirty="0"/>
              <a:t> </a:t>
            </a:r>
            <a:r>
              <a:rPr lang="tr-TR" sz="2000" dirty="0"/>
              <a:t>hata vardır</a:t>
            </a:r>
            <a:endParaRPr lang="en-US" sz="2000" dirty="0"/>
          </a:p>
          <a:p>
            <a:pPr lvl="1" eaLnBrk="1" hangingPunct="1"/>
            <a:r>
              <a:rPr lang="tr-TR" sz="2000" dirty="0"/>
              <a:t>Sağdaki kısımda (RHS)</a:t>
            </a:r>
            <a:r>
              <a:rPr lang="en-US" sz="2000" dirty="0"/>
              <a:t> </a:t>
            </a:r>
            <a:r>
              <a:rPr lang="tr-TR" sz="2000" dirty="0"/>
              <a:t>her bir </a:t>
            </a:r>
            <a:r>
              <a:rPr lang="en-US" sz="2000" dirty="0" err="1"/>
              <a:t>nonterminal</a:t>
            </a:r>
            <a:r>
              <a:rPr lang="en-US" sz="2000" dirty="0"/>
              <a:t> </a:t>
            </a:r>
            <a:r>
              <a:rPr lang="tr-TR" sz="2000" dirty="0"/>
              <a:t>sembol için</a:t>
            </a:r>
            <a:r>
              <a:rPr lang="en-US" sz="2000" dirty="0"/>
              <a:t>, </a:t>
            </a:r>
            <a:r>
              <a:rPr lang="tr-TR" sz="2000" dirty="0"/>
              <a:t>o</a:t>
            </a:r>
            <a:r>
              <a:rPr lang="en-US" sz="2000" dirty="0"/>
              <a:t>nun</a:t>
            </a:r>
            <a:r>
              <a:rPr lang="tr-TR" sz="2000" dirty="0"/>
              <a:t>la</a:t>
            </a:r>
            <a:r>
              <a:rPr lang="en-US" sz="2000" dirty="0"/>
              <a:t> </a:t>
            </a:r>
            <a:r>
              <a:rPr lang="en-US" sz="2000" dirty="0" err="1"/>
              <a:t>ilgili</a:t>
            </a:r>
            <a:r>
              <a:rPr lang="en-US" sz="2000" dirty="0"/>
              <a:t> </a:t>
            </a:r>
            <a:r>
              <a:rPr lang="tr-TR" sz="2000" dirty="0"/>
              <a:t>ayrıştırıcı</a:t>
            </a:r>
            <a:r>
              <a:rPr lang="en-US" sz="2000" dirty="0"/>
              <a:t> alt </a:t>
            </a:r>
            <a:r>
              <a:rPr lang="en-US" sz="2000" dirty="0" err="1"/>
              <a:t>programını</a:t>
            </a:r>
            <a:r>
              <a:rPr lang="en-US" sz="2000" dirty="0"/>
              <a:t> </a:t>
            </a:r>
            <a:r>
              <a:rPr lang="en-US" sz="2000" dirty="0" err="1"/>
              <a:t>çağır</a:t>
            </a:r>
            <a:r>
              <a:rPr lang="tr-TR" sz="2000" dirty="0" err="1"/>
              <a:t>ır</a:t>
            </a:r>
            <a:endParaRPr lang="en-US" sz="2000" dirty="0"/>
          </a:p>
          <a:p>
            <a:pPr lvl="1" eaLnBrk="1" hangingPunct="1">
              <a:buFontTx/>
              <a:buNone/>
            </a:pPr>
            <a:endParaRPr lang="en-US" sz="20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03B914-341C-40F9-AC35-BDDD2CB5281B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4.1 Giriş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/>
              <a:t>D</a:t>
            </a:r>
            <a:r>
              <a:rPr lang="en-US"/>
              <a:t>il</a:t>
            </a:r>
            <a:r>
              <a:rPr lang="tr-TR"/>
              <a:t> </a:t>
            </a:r>
            <a:r>
              <a:rPr lang="en-US"/>
              <a:t>implementasyon sistemleri</a:t>
            </a:r>
            <a:r>
              <a:rPr lang="tr-TR"/>
              <a:t>, belirli </a:t>
            </a:r>
            <a:r>
              <a:rPr lang="en-US"/>
              <a:t>implementasyon</a:t>
            </a:r>
            <a:r>
              <a:rPr lang="tr-TR"/>
              <a:t> yaklaşımına aldırmadan</a:t>
            </a:r>
            <a:r>
              <a:rPr lang="en-US"/>
              <a:t> </a:t>
            </a:r>
            <a:r>
              <a:rPr lang="tr-TR"/>
              <a:t>kaynak kodu analiz etmelidir</a:t>
            </a:r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tr-TR"/>
              <a:t>Hemen hemen bütün sentaks analizi kaynak dilin sentaksının biçimsel tanımlamasına dayalıdır</a:t>
            </a:r>
            <a:r>
              <a:rPr lang="en-US"/>
              <a:t> (BNF)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9F25ACB-8351-4CA4-BEBA-5512A6EB3C69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382000" cy="1371600"/>
          </a:xfrm>
        </p:spPr>
        <p:txBody>
          <a:bodyPr/>
          <a:lstStyle/>
          <a:p>
            <a:pPr eaLnBrk="1" hangingPunct="1"/>
            <a:r>
              <a:rPr lang="en-US"/>
              <a:t>4.4 </a:t>
            </a:r>
            <a:r>
              <a:rPr lang="tr-TR"/>
              <a:t>Özyineli-azalan Ayrıştırma (</a:t>
            </a:r>
            <a:r>
              <a:rPr lang="en-US"/>
              <a:t>Recursive-Descent Parsing</a:t>
            </a:r>
            <a:r>
              <a:rPr lang="tr-TR"/>
              <a:t>)</a:t>
            </a:r>
            <a:r>
              <a:rPr lang="en-US"/>
              <a:t>(Devamı)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8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/* expr </a:t>
            </a:r>
            <a:r>
              <a:rPr lang="tr-TR" sz="2400" b="1">
                <a:latin typeface="Courier New" pitchFamily="49" charset="0"/>
              </a:rPr>
              <a:t>fonksiyonu</a:t>
            </a:r>
            <a:endParaRPr lang="en-US" sz="2400" b="1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</a:t>
            </a:r>
            <a:r>
              <a:rPr lang="tr-TR" sz="2400" b="1">
                <a:latin typeface="Courier New" pitchFamily="49" charset="0"/>
              </a:rPr>
              <a:t>Dilde kural tarafından üretilen      stringleri ayrıştırır</a:t>
            </a:r>
            <a:r>
              <a:rPr lang="en-US" sz="2400" b="1">
                <a:latin typeface="Courier New" pitchFamily="49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&lt;expr&gt; → &lt;term&gt; {(+ | -) &lt;term&gt;}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void expr()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/* </a:t>
            </a:r>
            <a:r>
              <a:rPr lang="tr-TR" sz="2400" b="1">
                <a:latin typeface="Courier New" pitchFamily="49" charset="0"/>
              </a:rPr>
              <a:t>İlk terimiayrıştır</a:t>
            </a:r>
            <a:r>
              <a:rPr lang="en-US" sz="2400" b="1">
                <a:latin typeface="Courier New" pitchFamily="49" charset="0"/>
              </a:rPr>
              <a:t>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/>
              <a:t>  </a:t>
            </a:r>
            <a:r>
              <a:rPr lang="en-US" sz="2400" b="1">
                <a:latin typeface="Courier New" pitchFamily="49" charset="0"/>
              </a:rPr>
              <a:t>term();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</a:t>
            </a:r>
            <a:r>
              <a:rPr lang="en-US" sz="3200" b="1"/>
              <a:t>…</a:t>
            </a:r>
            <a:endParaRPr lang="en-US" sz="3200" b="1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8FAAEFE-1A33-40EF-B346-54078A88832C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1295400"/>
          </a:xfrm>
        </p:spPr>
        <p:txBody>
          <a:bodyPr/>
          <a:lstStyle/>
          <a:p>
            <a:pPr eaLnBrk="1" hangingPunct="1"/>
            <a:r>
              <a:rPr lang="en-US" sz="3200"/>
              <a:t>4.4 </a:t>
            </a:r>
            <a:r>
              <a:rPr lang="tr-TR" sz="3200"/>
              <a:t>Özyineli-azalan Ayrıştırma(</a:t>
            </a:r>
            <a:r>
              <a:rPr lang="en-US" sz="3200"/>
              <a:t>Recursive-</a:t>
            </a:r>
            <a:r>
              <a:rPr lang="tr-TR" sz="3200"/>
              <a:t>   	</a:t>
            </a:r>
            <a:r>
              <a:rPr lang="en-US" sz="3200"/>
              <a:t>Descent</a:t>
            </a:r>
            <a:r>
              <a:rPr lang="tr-TR" sz="3200"/>
              <a:t> </a:t>
            </a:r>
            <a:r>
              <a:rPr lang="en-US" sz="3200"/>
              <a:t>Parsing</a:t>
            </a:r>
            <a:r>
              <a:rPr lang="tr-TR" sz="3200"/>
              <a:t>)</a:t>
            </a:r>
            <a:r>
              <a:rPr lang="en-US" sz="3200"/>
              <a:t>(Devamı)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/* </a:t>
            </a:r>
            <a:r>
              <a:rPr lang="tr-TR" sz="1800" b="1" dirty="0">
                <a:latin typeface="Courier New" pitchFamily="49" charset="0"/>
              </a:rPr>
              <a:t>Sonraki jeton(</a:t>
            </a:r>
            <a:r>
              <a:rPr lang="en-US" sz="1800" b="1" dirty="0">
                <a:latin typeface="Courier New" pitchFamily="49" charset="0"/>
              </a:rPr>
              <a:t>token</a:t>
            </a:r>
            <a:r>
              <a:rPr lang="tr-TR" sz="1800" b="1" dirty="0">
                <a:latin typeface="Courier New" pitchFamily="49" charset="0"/>
              </a:rPr>
              <a:t>)</a:t>
            </a:r>
            <a:r>
              <a:rPr lang="en-US" sz="1800" b="1" dirty="0">
                <a:latin typeface="Courier New" pitchFamily="49" charset="0"/>
              </a:rPr>
              <a:t> + </a:t>
            </a:r>
            <a:r>
              <a:rPr lang="tr-TR" sz="1800" b="1" dirty="0">
                <a:latin typeface="Courier New" pitchFamily="49" charset="0"/>
              </a:rPr>
              <a:t>veya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/>
              <a:t>–</a:t>
            </a:r>
            <a:r>
              <a:rPr lang="tr-TR" sz="1800" b="1" dirty="0">
                <a:latin typeface="Courier New" pitchFamily="49" charset="0"/>
              </a:rPr>
              <a:t> olduğu sürece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tr-TR" sz="1800" b="1" dirty="0">
                <a:latin typeface="Courier New" pitchFamily="49" charset="0"/>
              </a:rPr>
              <a:t>sonraki jetonu(</a:t>
            </a:r>
            <a:r>
              <a:rPr lang="en-US" sz="1800" b="1" dirty="0">
                <a:latin typeface="Courier New" pitchFamily="49" charset="0"/>
              </a:rPr>
              <a:t>token</a:t>
            </a:r>
            <a:r>
              <a:rPr lang="tr-TR" sz="1800" b="1" dirty="0">
                <a:latin typeface="Courier New" pitchFamily="49" charset="0"/>
              </a:rPr>
              <a:t>) almak için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lex</a:t>
            </a:r>
            <a:r>
              <a:rPr lang="tr-TR" sz="1800" b="1" dirty="0">
                <a:latin typeface="Courier New" pitchFamily="49" charset="0"/>
              </a:rPr>
              <a:t>’i çağır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tr-TR" sz="1800" b="1" dirty="0">
                <a:latin typeface="Courier New" pitchFamily="49" charset="0"/>
              </a:rPr>
              <a:t>ve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tr-TR" sz="1800" b="1" dirty="0">
                <a:latin typeface="Courier New" pitchFamily="49" charset="0"/>
              </a:rPr>
              <a:t>sonraki terimi ayrıştır</a:t>
            </a:r>
            <a:endParaRPr lang="en-US" sz="18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/>
              <a:t>  </a:t>
            </a:r>
            <a:r>
              <a:rPr lang="en-US" sz="1800" b="1" dirty="0">
                <a:latin typeface="Courier New" pitchFamily="49" charset="0"/>
              </a:rPr>
              <a:t>while (</a:t>
            </a:r>
            <a:r>
              <a:rPr lang="en-US" sz="1800" b="1" dirty="0" err="1">
                <a:latin typeface="Courier New" pitchFamily="49" charset="0"/>
              </a:rPr>
              <a:t>nextToken</a:t>
            </a:r>
            <a:r>
              <a:rPr lang="en-US" sz="1800" b="1" dirty="0">
                <a:latin typeface="Courier New" pitchFamily="49" charset="0"/>
              </a:rPr>
              <a:t> == PLUS_CODE ||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</a:t>
            </a:r>
            <a:r>
              <a:rPr lang="en-US" sz="1800" b="1" dirty="0" err="1">
                <a:latin typeface="Courier New" pitchFamily="49" charset="0"/>
              </a:rPr>
              <a:t>nextToken</a:t>
            </a:r>
            <a:r>
              <a:rPr lang="en-US" sz="1800" b="1" dirty="0">
                <a:latin typeface="Courier New" pitchFamily="49" charset="0"/>
              </a:rPr>
              <a:t> == MINUS_CODE){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/>
              <a:t>    </a:t>
            </a:r>
            <a:r>
              <a:rPr lang="en-US" sz="1800" b="1" dirty="0" err="1">
                <a:latin typeface="Courier New" pitchFamily="49" charset="0"/>
              </a:rPr>
              <a:t>lex</a:t>
            </a:r>
            <a:r>
              <a:rPr lang="en-US" sz="1800" b="1" dirty="0"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/>
              <a:t>    </a:t>
            </a:r>
            <a:r>
              <a:rPr lang="en-US" sz="1800" b="1" dirty="0">
                <a:latin typeface="Courier New" pitchFamily="49" charset="0"/>
              </a:rPr>
              <a:t>term();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/>
              <a:t>  </a:t>
            </a: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dirty="0"/>
              <a:t>Bu</a:t>
            </a:r>
            <a:r>
              <a:rPr lang="en-US" sz="2400" dirty="0"/>
              <a:t> </a:t>
            </a:r>
            <a:r>
              <a:rPr lang="tr-TR" sz="2400" dirty="0"/>
              <a:t>özel rutin hataları bulmaz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tr-TR" sz="2400" dirty="0"/>
              <a:t>Kural</a:t>
            </a:r>
            <a:r>
              <a:rPr lang="en-US" sz="2400" dirty="0"/>
              <a:t>: </a:t>
            </a:r>
            <a:r>
              <a:rPr lang="tr-TR" sz="2400" dirty="0"/>
              <a:t>Her ayrıştırma rutini</a:t>
            </a:r>
            <a:r>
              <a:rPr lang="en-US" sz="2400" dirty="0"/>
              <a:t> </a:t>
            </a:r>
            <a:r>
              <a:rPr lang="tr-TR" sz="2400" dirty="0"/>
              <a:t>sonraki jetonu </a:t>
            </a:r>
            <a:r>
              <a:rPr lang="en-US" sz="2400" b="1" dirty="0" err="1">
                <a:latin typeface="Courier New" pitchFamily="49" charset="0"/>
              </a:rPr>
              <a:t>nextToken</a:t>
            </a:r>
            <a:r>
              <a:rPr lang="tr-TR" sz="2400" b="1" dirty="0">
                <a:latin typeface="Courier New" pitchFamily="49" charset="0"/>
              </a:rPr>
              <a:t>’</a:t>
            </a:r>
            <a:r>
              <a:rPr lang="tr-TR" sz="2400" dirty="0"/>
              <a:t>da bırakır </a:t>
            </a:r>
            <a:endParaRPr lang="en-US" sz="2400" b="1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7E227F-D151-4ED4-BF3A-59EB0F554DC5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371600"/>
          </a:xfrm>
        </p:spPr>
        <p:txBody>
          <a:bodyPr/>
          <a:lstStyle/>
          <a:p>
            <a:pPr eaLnBrk="1" hangingPunct="1"/>
            <a:r>
              <a:rPr lang="en-US" sz="3200"/>
              <a:t>4.4 </a:t>
            </a:r>
            <a:r>
              <a:rPr lang="tr-TR" sz="3200"/>
              <a:t>Özyineli-azalan Ayrıştırma (</a:t>
            </a:r>
            <a:r>
              <a:rPr lang="en-US" sz="3200"/>
              <a:t>Recursive-</a:t>
            </a:r>
            <a:r>
              <a:rPr lang="tr-TR" sz="3200"/>
              <a:t> </a:t>
            </a:r>
            <a:r>
              <a:rPr lang="en-US" sz="3200"/>
              <a:t>Descent</a:t>
            </a:r>
            <a:r>
              <a:rPr lang="tr-TR" sz="3200"/>
              <a:t> </a:t>
            </a:r>
            <a:r>
              <a:rPr lang="en-US" sz="3200"/>
              <a:t>Parsing</a:t>
            </a:r>
            <a:r>
              <a:rPr lang="tr-TR" sz="3200"/>
              <a:t>)</a:t>
            </a:r>
            <a:r>
              <a:rPr lang="en-US" sz="3200"/>
              <a:t>(Devamı)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/>
              <a:t>Birden fazla sağdaki kısmı (RHS) olan bir </a:t>
            </a:r>
            <a:r>
              <a:rPr lang="en-US" sz="2400"/>
              <a:t>nonterminal</a:t>
            </a:r>
            <a:r>
              <a:rPr lang="tr-TR" sz="2400"/>
              <a:t>, hangi sağdaki kısmı (RHS)</a:t>
            </a:r>
            <a:r>
              <a:rPr lang="en-US" sz="2400"/>
              <a:t> </a:t>
            </a:r>
            <a:r>
              <a:rPr lang="tr-TR" sz="2400"/>
              <a:t>ayrıştıracağına karar vermek için bir başlangıç işlemine gerek duyar</a:t>
            </a:r>
            <a:endParaRPr lang="en-US" sz="2400"/>
          </a:p>
          <a:p>
            <a:pPr lvl="1" eaLnBrk="1" hangingPunct="1"/>
            <a:r>
              <a:rPr lang="en-US" sz="2000"/>
              <a:t>Doğru sağdaki kısım</a:t>
            </a:r>
            <a:r>
              <a:rPr lang="tr-TR" sz="2000"/>
              <a:t> </a:t>
            </a:r>
            <a:r>
              <a:rPr lang="en-US" sz="2000"/>
              <a:t>(RHS), gir</a:t>
            </a:r>
            <a:r>
              <a:rPr lang="tr-TR" sz="2000"/>
              <a:t>din</a:t>
            </a:r>
            <a:r>
              <a:rPr lang="en-US" sz="2000"/>
              <a:t>in sonraki </a:t>
            </a:r>
            <a:r>
              <a:rPr lang="tr-TR" sz="2000"/>
              <a:t>jetonunu temel alarak</a:t>
            </a:r>
            <a:r>
              <a:rPr lang="en-US" sz="2000"/>
              <a:t> </a:t>
            </a:r>
            <a:r>
              <a:rPr lang="tr-TR" sz="2000"/>
              <a:t>seçilir</a:t>
            </a:r>
            <a:r>
              <a:rPr lang="en-US" sz="2000"/>
              <a:t> (lookahead)</a:t>
            </a:r>
          </a:p>
          <a:p>
            <a:pPr lvl="1" eaLnBrk="1" hangingPunct="1"/>
            <a:r>
              <a:rPr lang="tr-TR" sz="2000"/>
              <a:t>Bir eşlenik bulana kadar sonraki jeton</a:t>
            </a:r>
            <a:r>
              <a:rPr lang="en-US" sz="2000"/>
              <a:t> </a:t>
            </a:r>
            <a:r>
              <a:rPr lang="tr-TR" sz="2000"/>
              <a:t>her bir sağdaki kısım (RHS) tarafından üretilebilen ilk jetonla karşılaştırılır</a:t>
            </a:r>
            <a:endParaRPr lang="en-US" sz="2000"/>
          </a:p>
          <a:p>
            <a:pPr lvl="1" eaLnBrk="1" hangingPunct="1"/>
            <a:r>
              <a:rPr lang="tr-TR" sz="2000"/>
              <a:t>Eğer eşlenik bulunmazsa</a:t>
            </a:r>
            <a:r>
              <a:rPr lang="en-US" sz="2000"/>
              <a:t>, </a:t>
            </a:r>
            <a:r>
              <a:rPr lang="tr-TR" sz="2000"/>
              <a:t>bu bir sentaks hatasıdır.</a:t>
            </a:r>
            <a:endParaRPr lang="en-US" sz="200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21AFAD-CC5F-4F4E-9F87-11BBEE491D2A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/>
              <a:t>4.4 </a:t>
            </a:r>
            <a:r>
              <a:rPr lang="tr-TR" sz="3200"/>
              <a:t>Özyineli-azalan Ayrıştırma (</a:t>
            </a:r>
            <a:r>
              <a:rPr lang="en-US" sz="3200"/>
              <a:t>Recursive-Descent</a:t>
            </a:r>
            <a:r>
              <a:rPr lang="tr-TR" sz="3200"/>
              <a:t> </a:t>
            </a:r>
            <a:r>
              <a:rPr lang="en-US" sz="3200"/>
              <a:t>Parsing</a:t>
            </a:r>
            <a:r>
              <a:rPr lang="tr-TR" sz="3200"/>
              <a:t>)</a:t>
            </a:r>
            <a:r>
              <a:rPr lang="en-US" sz="3200"/>
              <a:t>(Devamı)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/* </a:t>
            </a:r>
            <a:r>
              <a:rPr lang="tr-TR" sz="2400" b="1">
                <a:latin typeface="Courier New" pitchFamily="49" charset="0"/>
              </a:rPr>
              <a:t>f</a:t>
            </a:r>
            <a:r>
              <a:rPr lang="en-US" sz="2400" b="1">
                <a:latin typeface="Courier New" pitchFamily="49" charset="0"/>
              </a:rPr>
              <a:t>actor</a:t>
            </a:r>
            <a:r>
              <a:rPr lang="tr-TR" sz="2400" b="1">
                <a:latin typeface="Courier New" pitchFamily="49" charset="0"/>
              </a:rPr>
              <a:t> fonksiyonu dilde şu kuralın ürettiği stringleri ayrıştırır</a:t>
            </a:r>
            <a:r>
              <a:rPr lang="en-US" sz="2400" b="1">
                <a:latin typeface="Courier New" pitchFamily="49" charset="0"/>
              </a:rPr>
              <a:t>: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  &lt;factor&gt; -&gt; id  |  (&lt;expr&gt;) 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void factor()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/* </a:t>
            </a:r>
            <a:r>
              <a:rPr lang="tr-TR" sz="2400" b="1">
                <a:latin typeface="Courier New" pitchFamily="49" charset="0"/>
              </a:rPr>
              <a:t>Hangi</a:t>
            </a:r>
            <a:r>
              <a:rPr lang="en-US" sz="2400" b="1">
                <a:latin typeface="Courier New" pitchFamily="49" charset="0"/>
              </a:rPr>
              <a:t> RHS </a:t>
            </a:r>
            <a:r>
              <a:rPr lang="tr-TR" sz="2400" b="1">
                <a:latin typeface="Courier New" pitchFamily="49" charset="0"/>
              </a:rPr>
              <a:t>olduğunu belirle</a:t>
            </a:r>
            <a:r>
              <a:rPr lang="en-US" sz="2400" b="1">
                <a:latin typeface="Courier New" pitchFamily="49" charset="0"/>
              </a:rPr>
              <a:t>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/>
              <a:t> 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/>
              <a:t> </a:t>
            </a:r>
            <a:r>
              <a:rPr lang="en-US" sz="2400" b="1">
                <a:latin typeface="Courier New" pitchFamily="49" charset="0"/>
              </a:rPr>
              <a:t>if (nextToken) == ID_CODE)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>
                <a:latin typeface="Courier New" pitchFamily="49" charset="0"/>
              </a:rPr>
              <a:t> /* RHS id</a:t>
            </a:r>
            <a:r>
              <a:rPr lang="tr-TR" sz="2400" b="1">
                <a:latin typeface="Courier New" pitchFamily="49" charset="0"/>
              </a:rPr>
              <a:t> si için</a:t>
            </a:r>
            <a:r>
              <a:rPr lang="en-US" sz="2400" b="1">
                <a:latin typeface="Courier New" pitchFamily="49" charset="0"/>
              </a:rPr>
              <a:t>, lex </a:t>
            </a:r>
            <a:r>
              <a:rPr lang="tr-TR" sz="2400" b="1">
                <a:latin typeface="Courier New" pitchFamily="49" charset="0"/>
              </a:rPr>
              <a:t>‘i çağır</a:t>
            </a:r>
            <a:r>
              <a:rPr lang="en-US" sz="2400" b="1">
                <a:latin typeface="Courier New" pitchFamily="49" charset="0"/>
              </a:rPr>
              <a:t>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/>
              <a:t> </a:t>
            </a:r>
            <a:r>
              <a:rPr lang="en-US" sz="2400" b="1">
                <a:latin typeface="Courier New" pitchFamily="49" charset="0"/>
              </a:rPr>
              <a:t> </a:t>
            </a:r>
            <a:r>
              <a:rPr lang="en-US" sz="2400" b="1"/>
              <a:t>  </a:t>
            </a:r>
            <a:r>
              <a:rPr lang="en-US" sz="2400" b="1">
                <a:latin typeface="Courier New" pitchFamily="49" charset="0"/>
              </a:rPr>
              <a:t> lex();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4C0545-CCD2-4505-BF25-1746E939EE47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/>
              <a:t>4.4 </a:t>
            </a:r>
            <a:r>
              <a:rPr lang="tr-TR" sz="3200"/>
              <a:t>Özyineli-azalan Ayrıştırma (</a:t>
            </a:r>
            <a:r>
              <a:rPr lang="en-US" sz="3200"/>
              <a:t>Recursive-Descent</a:t>
            </a:r>
            <a:r>
              <a:rPr lang="tr-TR" sz="3200"/>
              <a:t> </a:t>
            </a:r>
            <a:r>
              <a:rPr lang="en-US" sz="3200"/>
              <a:t>Parsing</a:t>
            </a:r>
            <a:r>
              <a:rPr lang="tr-TR" sz="3200"/>
              <a:t>)</a:t>
            </a:r>
            <a:r>
              <a:rPr lang="en-US" sz="3200"/>
              <a:t>(Devamı)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/* </a:t>
            </a:r>
            <a:r>
              <a:rPr lang="tr-TR" sz="2000" b="1" dirty="0">
                <a:latin typeface="Courier New" pitchFamily="49" charset="0"/>
              </a:rPr>
              <a:t>Eğer </a:t>
            </a:r>
            <a:r>
              <a:rPr lang="tr-TR" sz="2000" b="1" dirty="0" err="1">
                <a:latin typeface="Courier New" pitchFamily="49" charset="0"/>
              </a:rPr>
              <a:t>sagdaki</a:t>
            </a:r>
            <a:r>
              <a:rPr lang="tr-TR" sz="2000" b="1" dirty="0">
                <a:latin typeface="Courier New" pitchFamily="49" charset="0"/>
              </a:rPr>
              <a:t> kısım(</a:t>
            </a:r>
            <a:r>
              <a:rPr lang="en-US" sz="2000" b="1" dirty="0">
                <a:latin typeface="Courier New" pitchFamily="49" charset="0"/>
              </a:rPr>
              <a:t>RHS</a:t>
            </a:r>
            <a:r>
              <a:rPr lang="tr-TR" sz="2000" b="1" dirty="0">
                <a:latin typeface="Courier New" pitchFamily="49" charset="0"/>
              </a:rPr>
              <a:t>)</a:t>
            </a:r>
            <a:r>
              <a:rPr lang="en-US" sz="2000" b="1" dirty="0">
                <a:latin typeface="Courier New" pitchFamily="49" charset="0"/>
              </a:rPr>
              <a:t>(&lt;</a:t>
            </a:r>
            <a:r>
              <a:rPr lang="en-US" sz="2000" b="1" dirty="0" err="1">
                <a:latin typeface="Courier New" pitchFamily="49" charset="0"/>
              </a:rPr>
              <a:t>expr</a:t>
            </a:r>
            <a:r>
              <a:rPr lang="en-US" sz="2000" b="1" dirty="0">
                <a:latin typeface="Courier New" pitchFamily="49" charset="0"/>
              </a:rPr>
              <a:t>&gt;)</a:t>
            </a:r>
            <a:r>
              <a:rPr lang="tr-TR" sz="2000" b="1" dirty="0">
                <a:latin typeface="Courier New" pitchFamily="49" charset="0"/>
              </a:rPr>
              <a:t> ise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/>
              <a:t>–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tr-TR" sz="2000" b="1" dirty="0">
                <a:latin typeface="Courier New" pitchFamily="49" charset="0"/>
              </a:rPr>
              <a:t>sol parantezi ihmal ederek </a:t>
            </a:r>
            <a:r>
              <a:rPr lang="tr-TR" sz="2000" b="1" dirty="0" err="1">
                <a:latin typeface="Courier New" pitchFamily="49" charset="0"/>
              </a:rPr>
              <a:t>lex</a:t>
            </a:r>
            <a:r>
              <a:rPr lang="tr-TR" sz="2000" b="1" dirty="0">
                <a:latin typeface="Courier New" pitchFamily="49" charset="0"/>
              </a:rPr>
              <a:t>‘i çağır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</a:rPr>
              <a:t>expr</a:t>
            </a:r>
            <a:r>
              <a:rPr lang="tr-TR" sz="2000" b="1" dirty="0">
                <a:latin typeface="Courier New" pitchFamily="49" charset="0"/>
              </a:rPr>
              <a:t>‘</a:t>
            </a:r>
            <a:r>
              <a:rPr lang="tr-TR" sz="2000" b="1" dirty="0" err="1">
                <a:latin typeface="Courier New" pitchFamily="49" charset="0"/>
              </a:rPr>
              <a:t>yi</a:t>
            </a:r>
            <a:r>
              <a:rPr lang="tr-TR" sz="2000" b="1" dirty="0">
                <a:latin typeface="Courier New" pitchFamily="49" charset="0"/>
              </a:rPr>
              <a:t> çağır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tr-TR" sz="2000" b="1" dirty="0">
                <a:latin typeface="Courier New" pitchFamily="49" charset="0"/>
              </a:rPr>
              <a:t>ve sağ parantezi kontrol et</a:t>
            </a:r>
            <a:r>
              <a:rPr lang="en-US" sz="2000" b="1" dirty="0">
                <a:latin typeface="Courier New" pitchFamily="49" charset="0"/>
              </a:rPr>
              <a:t>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/>
              <a:t> 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/>
              <a:t> </a:t>
            </a:r>
            <a:r>
              <a:rPr lang="en-US" sz="2000" b="1" dirty="0">
                <a:latin typeface="Courier New" pitchFamily="49" charset="0"/>
              </a:rPr>
              <a:t>else if (</a:t>
            </a:r>
            <a:r>
              <a:rPr lang="en-US" sz="2000" b="1" dirty="0" err="1">
                <a:latin typeface="Courier New" pitchFamily="49" charset="0"/>
              </a:rPr>
              <a:t>nextToken</a:t>
            </a:r>
            <a:r>
              <a:rPr lang="en-US" sz="2000" b="1" dirty="0">
                <a:latin typeface="Courier New" pitchFamily="49" charset="0"/>
              </a:rPr>
              <a:t> == LEFT_PAREN_CODE)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/>
              <a:t> 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/>
              <a:t>   </a:t>
            </a:r>
            <a:r>
              <a:rPr lang="en-US" sz="2000" b="1" dirty="0" err="1">
                <a:latin typeface="Courier New" pitchFamily="49" charset="0"/>
              </a:rPr>
              <a:t>lex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</a:t>
            </a:r>
            <a:r>
              <a:rPr lang="en-US" sz="2000" b="1" dirty="0" err="1">
                <a:latin typeface="Courier New" pitchFamily="49" charset="0"/>
              </a:rPr>
              <a:t>expr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/>
              <a:t> 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/>
              <a:t> </a:t>
            </a:r>
            <a:r>
              <a:rPr lang="en-US" sz="2000" b="1" dirty="0">
                <a:latin typeface="Courier New" pitchFamily="49" charset="0"/>
              </a:rPr>
              <a:t>  if (</a:t>
            </a:r>
            <a:r>
              <a:rPr lang="en-US" sz="2000" b="1" dirty="0" err="1">
                <a:latin typeface="Courier New" pitchFamily="49" charset="0"/>
              </a:rPr>
              <a:t>nextToken</a:t>
            </a:r>
            <a:r>
              <a:rPr lang="en-US" sz="2000" b="1" dirty="0">
                <a:latin typeface="Courier New" pitchFamily="49" charset="0"/>
              </a:rPr>
              <a:t> == RIGHT_PAREN_CODE)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</a:t>
            </a:r>
            <a:r>
              <a:rPr lang="en-US" sz="2000" b="1" dirty="0" err="1">
                <a:latin typeface="Courier New" pitchFamily="49" charset="0"/>
              </a:rPr>
              <a:t>lex</a:t>
            </a:r>
            <a:r>
              <a:rPr lang="en-US" sz="2000" b="1" dirty="0">
                <a:latin typeface="Courier New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error();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}  /* End of else if (</a:t>
            </a:r>
            <a:r>
              <a:rPr lang="en-US" sz="2000" b="1" dirty="0" err="1">
                <a:latin typeface="Courier New" pitchFamily="49" charset="0"/>
              </a:rPr>
              <a:t>nextToken</a:t>
            </a:r>
            <a:r>
              <a:rPr lang="en-US" sz="2000" b="1" dirty="0">
                <a:latin typeface="Courier New" pitchFamily="49" charset="0"/>
              </a:rPr>
              <a:t> == ...  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else error(); /* </a:t>
            </a:r>
            <a:r>
              <a:rPr lang="tr-TR" sz="2000" b="1" dirty="0">
                <a:latin typeface="Courier New" pitchFamily="49" charset="0"/>
              </a:rPr>
              <a:t>Hiçbir </a:t>
            </a:r>
            <a:r>
              <a:rPr lang="en-US" sz="2000" b="1" dirty="0">
                <a:latin typeface="Courier New" pitchFamily="49" charset="0"/>
              </a:rPr>
              <a:t>RHS </a:t>
            </a:r>
            <a:r>
              <a:rPr lang="tr-TR" sz="2000" b="1" dirty="0">
                <a:latin typeface="Courier New" pitchFamily="49" charset="0"/>
              </a:rPr>
              <a:t>eşleşmedi</a:t>
            </a:r>
            <a:r>
              <a:rPr lang="en-US" sz="2000" b="1" dirty="0">
                <a:latin typeface="Courier New" pitchFamily="49" charset="0"/>
              </a:rPr>
              <a:t>*/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}</a:t>
            </a:r>
            <a:endParaRPr lang="en-US" sz="4000" b="1" dirty="0">
              <a:latin typeface="Courier New" pitchFamily="49" charset="0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785906F-FD8A-4A48-A2A8-DB3C0DF01E23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/>
              <a:t>4.4 </a:t>
            </a:r>
            <a:r>
              <a:rPr lang="tr-TR" sz="3200"/>
              <a:t>Özyineli-azalan Ayrıştırma (</a:t>
            </a:r>
            <a:r>
              <a:rPr lang="en-US" sz="3200"/>
              <a:t>Recursive-Descent</a:t>
            </a:r>
            <a:r>
              <a:rPr lang="tr-TR" sz="3200"/>
              <a:t> </a:t>
            </a:r>
            <a:r>
              <a:rPr lang="en-US" sz="3200"/>
              <a:t>Parsing</a:t>
            </a:r>
            <a:r>
              <a:rPr lang="tr-TR" sz="3200"/>
              <a:t>)</a:t>
            </a:r>
            <a:r>
              <a:rPr lang="en-US" sz="3200"/>
              <a:t>(Devamı)</a:t>
            </a:r>
          </a:p>
        </p:txBody>
      </p:sp>
      <p:sp>
        <p:nvSpPr>
          <p:cNvPr id="6041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LL </a:t>
            </a:r>
            <a:r>
              <a:rPr lang="tr-TR" dirty="0"/>
              <a:t>Gramer Sınıfı (LL </a:t>
            </a:r>
            <a:r>
              <a:rPr lang="en-US" dirty="0"/>
              <a:t>Grammar Class</a:t>
            </a:r>
            <a:r>
              <a:rPr lang="tr-TR" dirty="0"/>
              <a:t>)</a:t>
            </a:r>
            <a:endParaRPr lang="en-US" dirty="0"/>
          </a:p>
          <a:p>
            <a:pPr lvl="1" eaLnBrk="1" hangingPunct="1"/>
            <a:r>
              <a:rPr lang="tr-TR" dirty="0"/>
              <a:t>Sol Özyineleme (</a:t>
            </a:r>
            <a:r>
              <a:rPr lang="en-US" dirty="0"/>
              <a:t>Left Recursion</a:t>
            </a:r>
            <a:r>
              <a:rPr lang="tr-TR" dirty="0"/>
              <a:t>) Problemi</a:t>
            </a:r>
            <a:endParaRPr lang="en-US" dirty="0"/>
          </a:p>
          <a:p>
            <a:pPr lvl="2" eaLnBrk="1" hangingPunct="1"/>
            <a:r>
              <a:rPr lang="tr-TR" dirty="0"/>
              <a:t>Eğer bir gramerin sol özyinelemesi varsa</a:t>
            </a:r>
            <a:r>
              <a:rPr lang="en-US" dirty="0"/>
              <a:t>, </a:t>
            </a:r>
            <a:r>
              <a:rPr lang="tr-TR" dirty="0"/>
              <a:t>doğrudan veya dolaylı</a:t>
            </a:r>
            <a:r>
              <a:rPr lang="en-US" dirty="0"/>
              <a:t>, </a:t>
            </a:r>
            <a:r>
              <a:rPr lang="en-US" dirty="0" err="1"/>
              <a:t>yukarı</a:t>
            </a:r>
            <a:r>
              <a:rPr lang="tr-TR" dirty="0"/>
              <a:t>dan-</a:t>
            </a:r>
            <a:r>
              <a:rPr lang="en-US" dirty="0"/>
              <a:t>a</a:t>
            </a:r>
            <a:r>
              <a:rPr lang="tr-TR" dirty="0" err="1"/>
              <a:t>şağıya</a:t>
            </a:r>
            <a:r>
              <a:rPr lang="tr-TR" dirty="0"/>
              <a:t> </a:t>
            </a:r>
            <a:r>
              <a:rPr lang="en-US" dirty="0"/>
              <a:t>(Top-down) </a:t>
            </a:r>
            <a:r>
              <a:rPr lang="en-US" dirty="0" err="1"/>
              <a:t>ayrıştırıcı</a:t>
            </a:r>
            <a:r>
              <a:rPr lang="tr-TR" dirty="0" err="1"/>
              <a:t>nın</a:t>
            </a:r>
            <a:r>
              <a:rPr lang="tr-TR" dirty="0"/>
              <a:t> temeli olamaz</a:t>
            </a:r>
            <a:endParaRPr lang="en-US" dirty="0"/>
          </a:p>
          <a:p>
            <a:pPr lvl="3" eaLnBrk="1" hangingPunct="1"/>
            <a:r>
              <a:rPr lang="tr-TR" sz="1800" dirty="0"/>
              <a:t>Bir gramer, sol özyinelemeyi yok etmek için değiştirilebilir</a:t>
            </a:r>
            <a:endParaRPr lang="en-US" sz="18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EEB3AB7-EDC8-408E-9D68-6A63C5DEC2B8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/>
              <a:t>4.4 </a:t>
            </a:r>
            <a:r>
              <a:rPr lang="tr-TR" sz="3200"/>
              <a:t>Özyineli-azalan Ayrıştırma (</a:t>
            </a:r>
            <a:r>
              <a:rPr lang="en-US" sz="3200"/>
              <a:t>Recursive-Descent</a:t>
            </a:r>
            <a:r>
              <a:rPr lang="tr-TR" sz="3200"/>
              <a:t> </a:t>
            </a:r>
            <a:r>
              <a:rPr lang="en-US" sz="3200"/>
              <a:t>Parsing</a:t>
            </a:r>
            <a:r>
              <a:rPr lang="tr-TR" sz="3200"/>
              <a:t>)</a:t>
            </a:r>
            <a:r>
              <a:rPr lang="en-US" sz="3200"/>
              <a:t>(Devamı)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/>
              <a:t>Y</a:t>
            </a:r>
            <a:r>
              <a:rPr lang="en-US" dirty="0" err="1"/>
              <a:t>ukarı</a:t>
            </a:r>
            <a:r>
              <a:rPr lang="tr-TR" dirty="0"/>
              <a:t>dan-aşağıya ayrıştırmaya izin vermeyen gramerlerin diğer bir özelliği</a:t>
            </a:r>
            <a:r>
              <a:rPr lang="en-US" dirty="0"/>
              <a:t> </a:t>
            </a:r>
            <a:r>
              <a:rPr lang="en-US" dirty="0" err="1"/>
              <a:t>pairwise</a:t>
            </a:r>
            <a:r>
              <a:rPr lang="en-US" dirty="0"/>
              <a:t> </a:t>
            </a:r>
            <a:r>
              <a:rPr lang="en-US" dirty="0" err="1"/>
              <a:t>disjointness</a:t>
            </a:r>
            <a:r>
              <a:rPr lang="tr-TR" dirty="0"/>
              <a:t> (</a:t>
            </a:r>
            <a:r>
              <a:rPr lang="tr-TR" dirty="0">
                <a:solidFill>
                  <a:srgbClr val="990000"/>
                </a:solidFill>
              </a:rPr>
              <a:t>çiftli ayrıklık</a:t>
            </a:r>
            <a:r>
              <a:rPr lang="tr-TR" dirty="0"/>
              <a:t>) eksikliğidir</a:t>
            </a:r>
            <a:endParaRPr lang="en-US" dirty="0"/>
          </a:p>
          <a:p>
            <a:pPr lvl="1" eaLnBrk="1" hangingPunct="1"/>
            <a:r>
              <a:rPr lang="tr-TR" dirty="0"/>
              <a:t>Doğru olan </a:t>
            </a:r>
            <a:r>
              <a:rPr lang="en-US" dirty="0" err="1"/>
              <a:t>sağ</a:t>
            </a:r>
            <a:r>
              <a:rPr lang="en-US" dirty="0"/>
              <a:t> </a:t>
            </a:r>
            <a:r>
              <a:rPr lang="en-US" dirty="0" err="1"/>
              <a:t>kısm</a:t>
            </a:r>
            <a:r>
              <a:rPr lang="tr-TR" dirty="0"/>
              <a:t>ı </a:t>
            </a:r>
            <a:r>
              <a:rPr lang="en-US" dirty="0"/>
              <a:t>(RHS) </a:t>
            </a:r>
            <a:r>
              <a:rPr lang="tr-TR" dirty="0" err="1">
                <a:solidFill>
                  <a:srgbClr val="990000"/>
                </a:solidFill>
              </a:rPr>
              <a:t>lookahead</a:t>
            </a:r>
            <a:r>
              <a:rPr lang="tr-TR" dirty="0" err="1"/>
              <a:t>ın</a:t>
            </a:r>
            <a:r>
              <a:rPr lang="tr-TR" dirty="0"/>
              <a:t> bir jetonuna dayanarak belirleyememesi</a:t>
            </a:r>
            <a:endParaRPr lang="en-US" dirty="0"/>
          </a:p>
          <a:p>
            <a:pPr lvl="1" eaLnBrk="1" hangingPunct="1"/>
            <a:r>
              <a:rPr lang="tr-TR" dirty="0"/>
              <a:t>Tanım</a:t>
            </a:r>
            <a:r>
              <a:rPr lang="en-US" dirty="0"/>
              <a:t>: FIRST(</a:t>
            </a:r>
            <a:r>
              <a:rPr lang="en-US" dirty="0">
                <a:sym typeface="Symbol" pitchFamily="18" charset="2"/>
              </a:rPr>
              <a:t>) = {a |  =&gt;* a }</a:t>
            </a:r>
          </a:p>
          <a:p>
            <a:pPr eaLnBrk="1" hangingPunct="1">
              <a:buFontTx/>
              <a:buNone/>
            </a:pPr>
            <a:r>
              <a:rPr lang="en-US" sz="2400" dirty="0">
                <a:sym typeface="Symbol" pitchFamily="18" charset="2"/>
              </a:rPr>
              <a:t>           (</a:t>
            </a:r>
            <a:r>
              <a:rPr lang="tr-TR" sz="2400" dirty="0">
                <a:sym typeface="Symbol" pitchFamily="18" charset="2"/>
              </a:rPr>
              <a:t>Eğer</a:t>
            </a:r>
            <a:r>
              <a:rPr lang="en-US" sz="2400" dirty="0">
                <a:sym typeface="Symbol" pitchFamily="18" charset="2"/>
              </a:rPr>
              <a:t>  =&gt;* </a:t>
            </a:r>
            <a:r>
              <a:rPr lang="tr-TR" sz="2400" dirty="0">
                <a:sym typeface="Symbol" pitchFamily="18" charset="2"/>
              </a:rPr>
              <a:t> ise</a:t>
            </a:r>
            <a:r>
              <a:rPr lang="en-US" sz="2400" dirty="0">
                <a:sym typeface="Symbol" pitchFamily="18" charset="2"/>
              </a:rPr>
              <a:t>,  </a:t>
            </a:r>
            <a:r>
              <a:rPr lang="tr-TR" sz="2400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FIRST()</a:t>
            </a:r>
            <a:r>
              <a:rPr lang="tr-TR" sz="2400" dirty="0">
                <a:sym typeface="Symbol" pitchFamily="18" charset="2"/>
              </a:rPr>
              <a:t> içindedir</a:t>
            </a:r>
            <a:r>
              <a:rPr lang="en-US" sz="2400" dirty="0">
                <a:sym typeface="Symbol" pitchFamily="18" charset="2"/>
              </a:rPr>
              <a:t>)</a:t>
            </a:r>
            <a:endParaRPr lang="tr-TR" sz="2400" dirty="0">
              <a:sym typeface="Symbol" pitchFamily="18" charset="2"/>
            </a:endParaRPr>
          </a:p>
          <a:p>
            <a:pPr eaLnBrk="1" hangingPunct="1">
              <a:buNone/>
            </a:pPr>
            <a:r>
              <a:rPr lang="tr-TR" sz="2400" dirty="0"/>
              <a:t>	</a:t>
            </a:r>
            <a:r>
              <a:rPr lang="tr-TR" sz="2400" dirty="0">
                <a:solidFill>
                  <a:srgbClr val="7030A0"/>
                </a:solidFill>
              </a:rPr>
              <a:t>(</a:t>
            </a:r>
            <a:r>
              <a:rPr lang="th-TH" sz="2400" dirty="0">
                <a:solidFill>
                  <a:srgbClr val="7030A0"/>
                </a:solidFill>
              </a:rPr>
              <a:t>First(</a:t>
            </a:r>
            <a:r>
              <a:rPr lang="th-TH" sz="2400" i="1" dirty="0">
                <a:solidFill>
                  <a:srgbClr val="7030A0"/>
                </a:solidFill>
              </a:rPr>
              <a:t>X </a:t>
            </a:r>
            <a:r>
              <a:rPr lang="th-TH" sz="2400" dirty="0">
                <a:solidFill>
                  <a:srgbClr val="7030A0"/>
                </a:solidFill>
              </a:rPr>
              <a:t>) </a:t>
            </a:r>
            <a:r>
              <a:rPr lang="tr-TR" sz="2400" dirty="0">
                <a:solidFill>
                  <a:srgbClr val="7030A0"/>
                </a:solidFill>
              </a:rPr>
              <a:t>herhangi bir cümlesel formda </a:t>
            </a:r>
            <a:r>
              <a:rPr lang="tr-TR" sz="2400" dirty="0" err="1">
                <a:solidFill>
                  <a:srgbClr val="7030A0"/>
                </a:solidFill>
              </a:rPr>
              <a:t>X’ten</a:t>
            </a:r>
            <a:r>
              <a:rPr lang="tr-TR" sz="2400" dirty="0">
                <a:solidFill>
                  <a:srgbClr val="7030A0"/>
                </a:solidFill>
              </a:rPr>
              <a:t> türetilen ilk terminal kümesidir)</a:t>
            </a:r>
            <a:endParaRPr lang="th-TH" sz="2400" dirty="0">
              <a:solidFill>
                <a:srgbClr val="7030A0"/>
              </a:solidFill>
            </a:endParaRPr>
          </a:p>
          <a:p>
            <a:pPr eaLnBrk="1" hangingPunct="1">
              <a:buFontTx/>
              <a:buNone/>
            </a:pPr>
            <a:r>
              <a:rPr lang="tr-TR" sz="2400" dirty="0">
                <a:sym typeface="Symbol" pitchFamily="18" charset="2"/>
              </a:rPr>
              <a:t>	</a:t>
            </a:r>
            <a:r>
              <a:rPr lang="en-US" sz="2400" dirty="0">
                <a:sym typeface="Symbol" pitchFamily="18" charset="2"/>
              </a:rPr>
              <a:t></a:t>
            </a:r>
            <a:r>
              <a:rPr lang="el-GR" sz="2400" dirty="0">
                <a:sym typeface="Symbol" pitchFamily="18" charset="2"/>
              </a:rPr>
              <a:t> =&gt;* : </a:t>
            </a:r>
            <a:r>
              <a:rPr lang="en-US" sz="2400" dirty="0" err="1">
                <a:sym typeface="Symbol" pitchFamily="18" charset="2"/>
              </a:rPr>
              <a:t>sıfır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veya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daha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fazla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türetme</a:t>
            </a: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 err="1">
                <a:sym typeface="Symbol" pitchFamily="18" charset="2"/>
              </a:rPr>
              <a:t>varsa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78E49A-AD3B-4245-8200-FE988634A265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/>
              <a:t>4.4 </a:t>
            </a:r>
            <a:r>
              <a:rPr lang="tr-TR" sz="3200"/>
              <a:t>Özyineli-azalan Ayrıştırma (</a:t>
            </a:r>
            <a:r>
              <a:rPr lang="en-US" sz="3200"/>
              <a:t>Recursive-Descent</a:t>
            </a:r>
            <a:r>
              <a:rPr lang="tr-TR" sz="3200"/>
              <a:t> </a:t>
            </a:r>
            <a:r>
              <a:rPr lang="en-US" sz="3200"/>
              <a:t>Parsing</a:t>
            </a:r>
            <a:r>
              <a:rPr lang="tr-TR" sz="3200"/>
              <a:t>)</a:t>
            </a:r>
            <a:r>
              <a:rPr lang="en-US" sz="3200"/>
              <a:t>(Devamı)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82000" cy="4572000"/>
          </a:xfrm>
        </p:spPr>
        <p:txBody>
          <a:bodyPr/>
          <a:lstStyle/>
          <a:p>
            <a:pPr eaLnBrk="1" hangingPunct="1"/>
            <a:r>
              <a:rPr lang="en-US" dirty="0" err="1">
                <a:solidFill>
                  <a:srgbClr val="990000"/>
                </a:solidFill>
                <a:sym typeface="Symbol" pitchFamily="18" charset="2"/>
              </a:rPr>
              <a:t>Pairwise</a:t>
            </a:r>
            <a:r>
              <a:rPr lang="en-US" dirty="0">
                <a:solidFill>
                  <a:srgbClr val="990000"/>
                </a:solidFill>
                <a:sym typeface="Symbol" pitchFamily="18" charset="2"/>
              </a:rPr>
              <a:t> </a:t>
            </a:r>
            <a:r>
              <a:rPr lang="en-US" dirty="0" err="1">
                <a:solidFill>
                  <a:srgbClr val="990000"/>
                </a:solidFill>
                <a:sym typeface="Symbol" pitchFamily="18" charset="2"/>
              </a:rPr>
              <a:t>Disjointness</a:t>
            </a:r>
            <a:r>
              <a:rPr lang="en-US" dirty="0">
                <a:sym typeface="Symbol" pitchFamily="18" charset="2"/>
              </a:rPr>
              <a:t> Test</a:t>
            </a:r>
            <a:r>
              <a:rPr lang="tr-TR" dirty="0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:</a:t>
            </a:r>
          </a:p>
          <a:p>
            <a:pPr lvl="1" eaLnBrk="1" hangingPunct="1"/>
            <a:r>
              <a:rPr lang="tr-TR" dirty="0">
                <a:sym typeface="Symbol" pitchFamily="18" charset="2"/>
              </a:rPr>
              <a:t>Her bir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nonterminal</a:t>
            </a:r>
            <a:r>
              <a:rPr lang="tr-TR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A</a:t>
            </a:r>
            <a:r>
              <a:rPr lang="tr-TR" dirty="0">
                <a:sym typeface="Symbol" pitchFamily="18" charset="2"/>
              </a:rPr>
              <a:t> için</a:t>
            </a:r>
            <a:r>
              <a:rPr lang="en-US" dirty="0">
                <a:sym typeface="Symbol" pitchFamily="18" charset="2"/>
              </a:rPr>
              <a:t>, </a:t>
            </a:r>
            <a:r>
              <a:rPr lang="tr-TR" dirty="0">
                <a:sym typeface="Symbol" pitchFamily="18" charset="2"/>
              </a:rPr>
              <a:t>birden fazla sağ kısmı (RHS) olan gramerde</a:t>
            </a:r>
            <a:r>
              <a:rPr lang="en-US" dirty="0">
                <a:sym typeface="Symbol" pitchFamily="18" charset="2"/>
              </a:rPr>
              <a:t>, </a:t>
            </a:r>
            <a:r>
              <a:rPr lang="tr-TR" dirty="0">
                <a:sym typeface="Symbol" pitchFamily="18" charset="2"/>
              </a:rPr>
              <a:t>her bir kural çifti </a:t>
            </a:r>
            <a:r>
              <a:rPr lang="en-US" dirty="0">
                <a:sym typeface="Symbol" pitchFamily="18" charset="2"/>
              </a:rPr>
              <a:t>A  </a:t>
            </a:r>
            <a:r>
              <a:rPr lang="en-US" baseline="-25000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 </a:t>
            </a:r>
            <a:r>
              <a:rPr lang="tr-TR" dirty="0">
                <a:sym typeface="Symbol" pitchFamily="18" charset="2"/>
              </a:rPr>
              <a:t>ve</a:t>
            </a:r>
            <a:r>
              <a:rPr lang="en-US" dirty="0">
                <a:sym typeface="Symbol" pitchFamily="18" charset="2"/>
              </a:rPr>
              <a:t> A  </a:t>
            </a:r>
            <a:r>
              <a:rPr lang="en-US" baseline="-25000" dirty="0">
                <a:sym typeface="Symbol" pitchFamily="18" charset="2"/>
              </a:rPr>
              <a:t>j</a:t>
            </a:r>
            <a:r>
              <a:rPr lang="tr-TR" baseline="-25000" dirty="0">
                <a:sym typeface="Symbol" pitchFamily="18" charset="2"/>
              </a:rPr>
              <a:t> </a:t>
            </a:r>
            <a:r>
              <a:rPr lang="tr-TR" dirty="0">
                <a:sym typeface="Symbol" pitchFamily="18" charset="2"/>
              </a:rPr>
              <a:t>için</a:t>
            </a:r>
            <a:r>
              <a:rPr lang="en-US" dirty="0">
                <a:sym typeface="Symbol" pitchFamily="18" charset="2"/>
              </a:rPr>
              <a:t>, </a:t>
            </a:r>
            <a:r>
              <a:rPr lang="tr-TR" dirty="0">
                <a:sym typeface="Symbol" pitchFamily="18" charset="2"/>
              </a:rPr>
              <a:t>şu doğru olmalıdır: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dirty="0">
                <a:sym typeface="Symbol" pitchFamily="18" charset="2"/>
              </a:rPr>
              <a:t>         FIRST(</a:t>
            </a:r>
            <a:r>
              <a:rPr lang="en-US" baseline="-25000" dirty="0" err="1">
                <a:sym typeface="Symbol" pitchFamily="18" charset="2"/>
              </a:rPr>
              <a:t>i</a:t>
            </a:r>
            <a:r>
              <a:rPr lang="en-US" dirty="0">
                <a:sym typeface="Symbol" pitchFamily="18" charset="2"/>
              </a:rPr>
              <a:t>)</a:t>
            </a:r>
            <a:r>
              <a:rPr lang="tr-TR" dirty="0">
                <a:sym typeface="Symbol" pitchFamily="18" charset="2"/>
              </a:rPr>
              <a:t> </a:t>
            </a:r>
            <a:r>
              <a:rPr lang="en-US" dirty="0">
                <a:latin typeface="Lucida Sans Unicode"/>
                <a:cs typeface="Lucida Sans Unicode"/>
                <a:sym typeface="Symbol" pitchFamily="18" charset="2"/>
              </a:rPr>
              <a:t>∩</a:t>
            </a:r>
            <a:r>
              <a:rPr lang="tr-TR" dirty="0">
                <a:latin typeface="Lucida Sans Unicode"/>
                <a:cs typeface="Lucida Sans Unicode"/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FIRST(</a:t>
            </a:r>
            <a:r>
              <a:rPr lang="en-US" baseline="-25000" dirty="0">
                <a:sym typeface="Symbol" pitchFamily="18" charset="2"/>
              </a:rPr>
              <a:t>j</a:t>
            </a:r>
            <a:r>
              <a:rPr lang="en-US" dirty="0">
                <a:sym typeface="Symbol" pitchFamily="18" charset="2"/>
              </a:rPr>
              <a:t>) = </a:t>
            </a:r>
          </a:p>
          <a:p>
            <a:pPr eaLnBrk="1" hangingPunct="1"/>
            <a:r>
              <a:rPr lang="tr-TR" dirty="0">
                <a:sym typeface="Symbol" pitchFamily="18" charset="2"/>
              </a:rPr>
              <a:t>Türetmede üretilecek ilk terminal sembol tek olmalıdır.</a:t>
            </a:r>
          </a:p>
          <a:p>
            <a:pPr eaLnBrk="1" hangingPunct="1"/>
            <a:r>
              <a:rPr lang="tr-TR" dirty="0">
                <a:sym typeface="Symbol" pitchFamily="18" charset="2"/>
              </a:rPr>
              <a:t>Örnekler</a:t>
            </a:r>
            <a:r>
              <a:rPr lang="en-US" dirty="0">
                <a:sym typeface="Symbol" pitchFamily="18" charset="2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dirty="0">
                <a:sym typeface="Symbol" pitchFamily="18" charset="2"/>
              </a:rPr>
              <a:t>       A  a  |  </a:t>
            </a:r>
            <a:r>
              <a:rPr lang="en-US" dirty="0" err="1">
                <a:sym typeface="Symbol" pitchFamily="18" charset="2"/>
              </a:rPr>
              <a:t>bB</a:t>
            </a:r>
            <a:r>
              <a:rPr lang="en-US" dirty="0">
                <a:sym typeface="Symbol" pitchFamily="18" charset="2"/>
              </a:rPr>
              <a:t>  |  </a:t>
            </a:r>
            <a:r>
              <a:rPr lang="en-US" dirty="0" err="1">
                <a:sym typeface="Symbol" pitchFamily="18" charset="2"/>
              </a:rPr>
              <a:t>cAb</a:t>
            </a:r>
            <a:endParaRPr lang="en-US" dirty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dirty="0">
                <a:sym typeface="Symbol" pitchFamily="18" charset="2"/>
              </a:rPr>
              <a:t>       </a:t>
            </a:r>
            <a:r>
              <a:rPr lang="en-US" dirty="0">
                <a:solidFill>
                  <a:srgbClr val="7030A0"/>
                </a:solidFill>
                <a:sym typeface="Symbol" pitchFamily="18" charset="2"/>
              </a:rPr>
              <a:t>A  a  |  </a:t>
            </a:r>
            <a:r>
              <a:rPr lang="en-US" dirty="0" err="1">
                <a:solidFill>
                  <a:srgbClr val="7030A0"/>
                </a:solidFill>
                <a:sym typeface="Symbol" pitchFamily="18" charset="2"/>
              </a:rPr>
              <a:t>aB</a:t>
            </a:r>
            <a:r>
              <a:rPr lang="tr-TR" dirty="0">
                <a:solidFill>
                  <a:srgbClr val="7030A0"/>
                </a:solidFill>
                <a:sym typeface="Symbol" pitchFamily="18" charset="2"/>
              </a:rPr>
              <a:t> 	</a:t>
            </a:r>
            <a:r>
              <a:rPr lang="tr-TR" dirty="0" err="1">
                <a:solidFill>
                  <a:srgbClr val="7030A0"/>
                </a:solidFill>
                <a:sym typeface="Symbol" pitchFamily="18" charset="2"/>
              </a:rPr>
              <a:t>disjoint</a:t>
            </a:r>
            <a:r>
              <a:rPr lang="tr-TR" dirty="0">
                <a:solidFill>
                  <a:srgbClr val="7030A0"/>
                </a:solidFill>
                <a:sym typeface="Symbol" pitchFamily="18" charset="2"/>
              </a:rPr>
              <a:t> değil!</a:t>
            </a:r>
            <a:endParaRPr lang="en-US" dirty="0">
              <a:solidFill>
                <a:srgbClr val="7030A0"/>
              </a:solidFill>
              <a:sym typeface="Symbol" pitchFamily="18" charset="2"/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B6A94E-B3CD-4A5F-8FE8-F8FF8858F18B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295400"/>
          </a:xfrm>
        </p:spPr>
        <p:txBody>
          <a:bodyPr/>
          <a:lstStyle/>
          <a:p>
            <a:pPr eaLnBrk="1" hangingPunct="1"/>
            <a:r>
              <a:rPr lang="en-US" sz="3200"/>
              <a:t>4.4 </a:t>
            </a:r>
            <a:r>
              <a:rPr lang="tr-TR" sz="3200"/>
              <a:t>Özyineli-azalan Ayrıştırma (</a:t>
            </a:r>
            <a:r>
              <a:rPr lang="en-US" sz="3200"/>
              <a:t>Recursive-Descent</a:t>
            </a:r>
            <a:r>
              <a:rPr lang="tr-TR" sz="3200"/>
              <a:t> </a:t>
            </a:r>
            <a:r>
              <a:rPr lang="en-US" sz="3200"/>
              <a:t>Parsing</a:t>
            </a:r>
            <a:r>
              <a:rPr lang="tr-TR" sz="3200"/>
              <a:t>)</a:t>
            </a:r>
            <a:r>
              <a:rPr lang="en-US" sz="3200"/>
              <a:t>(Devamı)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dirty="0">
                <a:sym typeface="Symbol" pitchFamily="18" charset="2"/>
              </a:rPr>
              <a:t>Sol çarpan alma (</a:t>
            </a:r>
            <a:r>
              <a:rPr lang="en-US" sz="2400" dirty="0">
                <a:sym typeface="Symbol" pitchFamily="18" charset="2"/>
              </a:rPr>
              <a:t>Left factoring</a:t>
            </a:r>
            <a:r>
              <a:rPr lang="tr-TR" sz="2400" dirty="0">
                <a:sym typeface="Symbol" pitchFamily="18" charset="2"/>
              </a:rPr>
              <a:t>)</a:t>
            </a:r>
            <a:r>
              <a:rPr lang="en-US" sz="2400" dirty="0">
                <a:sym typeface="Symbol" pitchFamily="18" charset="2"/>
              </a:rPr>
              <a:t> problem</a:t>
            </a:r>
            <a:r>
              <a:rPr lang="tr-TR" sz="2400" dirty="0">
                <a:sym typeface="Symbol" pitchFamily="18" charset="2"/>
              </a:rPr>
              <a:t>i çözebilir</a:t>
            </a:r>
            <a:endParaRPr lang="en-US" sz="2400" dirty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sym typeface="Symbol" pitchFamily="18" charset="2"/>
              </a:rPr>
              <a:t>	</a:t>
            </a:r>
            <a:r>
              <a:rPr lang="tr-TR" sz="2400" dirty="0">
                <a:sym typeface="Symbol" pitchFamily="18" charset="2"/>
              </a:rPr>
              <a:t>Şu ifadeyi:</a:t>
            </a:r>
            <a:endParaRPr lang="en-US" sz="2400" dirty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&lt;variable&gt;  identifier  |  identifier [&lt;expression&gt;]</a:t>
            </a:r>
          </a:p>
          <a:p>
            <a:pPr eaLnBrk="1" hangingPunct="1">
              <a:buFontTx/>
              <a:buNone/>
            </a:pPr>
            <a:r>
              <a:rPr lang="en-US" sz="2400" dirty="0">
                <a:sym typeface="Symbol" pitchFamily="18" charset="2"/>
              </a:rPr>
              <a:t>    </a:t>
            </a:r>
            <a:r>
              <a:rPr lang="tr-TR" sz="2400" dirty="0">
                <a:sym typeface="Symbol" pitchFamily="18" charset="2"/>
              </a:rPr>
              <a:t>aşağıdakilerden biriyle değiştirin:</a:t>
            </a:r>
            <a:endParaRPr lang="en-US" sz="2400" dirty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&lt;variable&gt;  identifier &lt;new&gt;</a:t>
            </a:r>
          </a:p>
          <a:p>
            <a:pPr eaLnBrk="1" hangingPunct="1">
              <a:buFontTx/>
              <a:buNone/>
            </a:pP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 &lt;new&gt;     |  [&lt;expression&gt;]</a:t>
            </a:r>
          </a:p>
          <a:p>
            <a:pPr eaLnBrk="1" hangingPunct="1">
              <a:buFontTx/>
              <a:buNone/>
            </a:pPr>
            <a:r>
              <a:rPr lang="en-US" sz="2400" dirty="0">
                <a:sym typeface="Symbol" pitchFamily="18" charset="2"/>
              </a:rPr>
              <a:t>    </a:t>
            </a:r>
            <a:r>
              <a:rPr lang="tr-TR" sz="2400" dirty="0">
                <a:sym typeface="Symbol" pitchFamily="18" charset="2"/>
              </a:rPr>
              <a:t>veya</a:t>
            </a:r>
            <a:endParaRPr lang="en-US" sz="2400" dirty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FF0000"/>
                </a:solidFill>
                <a:sym typeface="Symbol" pitchFamily="18" charset="2"/>
              </a:rPr>
              <a:t>&lt;variable&gt;  identifier [[&lt;expression&gt;]]</a:t>
            </a:r>
          </a:p>
          <a:p>
            <a:pPr eaLnBrk="1" hangingPunct="1">
              <a:buFontTx/>
              <a:buNone/>
            </a:pPr>
            <a:r>
              <a:rPr lang="en-US" sz="2400" dirty="0">
                <a:sym typeface="Symbol" pitchFamily="18" charset="2"/>
              </a:rPr>
              <a:t>  (</a:t>
            </a:r>
            <a:r>
              <a:rPr lang="tr-TR" sz="2400" dirty="0">
                <a:sym typeface="Symbol" pitchFamily="18" charset="2"/>
              </a:rPr>
              <a:t>dıştaki köşeli parantezler</a:t>
            </a:r>
            <a:r>
              <a:rPr lang="en-US" sz="2400" dirty="0">
                <a:sym typeface="Symbol" pitchFamily="18" charset="2"/>
              </a:rPr>
              <a:t> EBNF</a:t>
            </a:r>
            <a:r>
              <a:rPr lang="tr-TR" sz="2400" dirty="0">
                <a:sym typeface="Symbol" pitchFamily="18" charset="2"/>
              </a:rPr>
              <a:t>’</a:t>
            </a:r>
            <a:r>
              <a:rPr lang="tr-TR" sz="2400" dirty="0" err="1">
                <a:sym typeface="Symbol" pitchFamily="18" charset="2"/>
              </a:rPr>
              <a:t>nin</a:t>
            </a:r>
            <a:r>
              <a:rPr lang="tr-TR" sz="2400" dirty="0">
                <a:sym typeface="Symbol" pitchFamily="18" charset="2"/>
              </a:rPr>
              <a:t> </a:t>
            </a:r>
            <a:r>
              <a:rPr lang="tr-TR" sz="2400" dirty="0" err="1">
                <a:sym typeface="Symbol" pitchFamily="18" charset="2"/>
              </a:rPr>
              <a:t>metasembolleridir</a:t>
            </a:r>
            <a:r>
              <a:rPr lang="en-US" sz="2400" dirty="0">
                <a:sym typeface="Symbol" pitchFamily="18" charset="2"/>
              </a:rPr>
              <a:t>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BB06FFB-D950-45A5-8128-626B6116969E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685800"/>
          </a:xfrm>
        </p:spPr>
        <p:txBody>
          <a:bodyPr/>
          <a:lstStyle/>
          <a:p>
            <a:pPr eaLnBrk="1" hangingPunct="1"/>
            <a:r>
              <a:rPr lang="tr-TR"/>
              <a:t>Özyineli-azalan Ayrıştırmada Problemler</a:t>
            </a:r>
            <a:endParaRPr lang="th-TH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28600" y="12954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tr-TR" sz="2800" kern="0" dirty="0">
                <a:latin typeface="+mn-lt"/>
                <a:cs typeface="+mn-cs"/>
              </a:rPr>
              <a:t>Gramerleri </a:t>
            </a:r>
            <a:r>
              <a:rPr lang="tr-TR" sz="2800" kern="0" dirty="0" err="1">
                <a:latin typeface="+mn-lt"/>
                <a:cs typeface="+mn-cs"/>
              </a:rPr>
              <a:t>EBNF’ye</a:t>
            </a:r>
            <a:r>
              <a:rPr lang="tr-TR" sz="2800" kern="0" dirty="0">
                <a:latin typeface="+mn-lt"/>
                <a:cs typeface="+mn-cs"/>
              </a:rPr>
              <a:t> dönüştürmek zor</a:t>
            </a:r>
            <a:endParaRPr lang="th-TH" sz="2800" kern="0" dirty="0">
              <a:latin typeface="+mn-lt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tr-TR" sz="2800" kern="0" dirty="0">
                <a:latin typeface="+mn-lt"/>
                <a:cs typeface="+mn-cs"/>
              </a:rPr>
              <a:t>Her noktada, hangi kuralın (</a:t>
            </a:r>
            <a:r>
              <a:rPr lang="th-TH" sz="2800" kern="0" dirty="0">
                <a:latin typeface="+mn-lt"/>
                <a:cs typeface="+mn-cs"/>
              </a:rPr>
              <a:t>production</a:t>
            </a:r>
            <a:r>
              <a:rPr lang="tr-TR" sz="2800" kern="0" dirty="0">
                <a:latin typeface="+mn-lt"/>
                <a:cs typeface="+mn-cs"/>
              </a:rPr>
              <a:t>) kullanılacağına karar veremez</a:t>
            </a:r>
            <a:endParaRPr lang="th-TH" sz="2800" kern="0" dirty="0">
              <a:latin typeface="+mn-lt"/>
              <a:cs typeface="+mn-cs"/>
            </a:endParaRP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th-TH" sz="2800" kern="0" dirty="0">
                <a:latin typeface="+mn-lt"/>
                <a:cs typeface="+mn-cs"/>
                <a:sym typeface="Symbol" pitchFamily="18" charset="2"/>
              </a:rPr>
              <a:t></a:t>
            </a:r>
            <a:r>
              <a:rPr lang="th-TH" sz="2800" kern="0" dirty="0">
                <a:latin typeface="+mn-lt"/>
                <a:cs typeface="+mn-cs"/>
              </a:rPr>
              <a:t>-production  A</a:t>
            </a:r>
            <a:r>
              <a:rPr lang="th-TH" sz="2800" kern="0" dirty="0">
                <a:latin typeface="+mn-lt"/>
                <a:cs typeface="+mn-cs"/>
                <a:sym typeface="Symbol" pitchFamily="18" charset="2"/>
              </a:rPr>
              <a:t> </a:t>
            </a:r>
            <a:r>
              <a:rPr lang="tr-TR" sz="2800" kern="0" dirty="0">
                <a:latin typeface="+mn-lt"/>
                <a:cs typeface="+mn-cs"/>
                <a:sym typeface="Symbol" pitchFamily="18" charset="2"/>
              </a:rPr>
              <a:t> ne zaman kullanacağına karar veremez</a:t>
            </a:r>
            <a:endParaRPr lang="th-TH" sz="2800" kern="0" dirty="0">
              <a:latin typeface="+mn-lt"/>
              <a:cs typeface="+mn-cs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4.1 Giriş (Devamı)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/>
              <a:t>Bir </a:t>
            </a:r>
            <a:r>
              <a:rPr lang="en-US" sz="2400"/>
              <a:t>dil</a:t>
            </a:r>
            <a:r>
              <a:rPr lang="tr-TR" sz="2400"/>
              <a:t> işlemcisinin sentaks </a:t>
            </a:r>
            <a:r>
              <a:rPr lang="en-US" sz="2400"/>
              <a:t>anal</a:t>
            </a:r>
            <a:r>
              <a:rPr lang="tr-TR" sz="2400"/>
              <a:t>izi</a:t>
            </a:r>
            <a:r>
              <a:rPr lang="en-US" sz="2400"/>
              <a:t> </a:t>
            </a:r>
            <a:r>
              <a:rPr lang="tr-TR" sz="2400"/>
              <a:t>bölümü</a:t>
            </a:r>
            <a:r>
              <a:rPr lang="en-US" sz="2400"/>
              <a:t> </a:t>
            </a:r>
            <a:r>
              <a:rPr lang="tr-TR" sz="2400"/>
              <a:t>genellikle iki kısımdan oluşur</a:t>
            </a:r>
            <a:r>
              <a:rPr lang="en-US" sz="2400"/>
              <a:t>:</a:t>
            </a:r>
          </a:p>
          <a:p>
            <a:pPr lvl="1" eaLnBrk="1" hangingPunct="1"/>
            <a:r>
              <a:rPr lang="tr-TR" sz="2000"/>
              <a:t>Bir düşük-düzeyli kısım, </a:t>
            </a:r>
            <a:r>
              <a:rPr lang="tr-TR" sz="2000">
                <a:solidFill>
                  <a:schemeClr val="accent2"/>
                </a:solidFill>
              </a:rPr>
              <a:t>sözcüksel analizci (l</a:t>
            </a:r>
            <a:r>
              <a:rPr lang="en-US" sz="2000">
                <a:solidFill>
                  <a:schemeClr val="accent2"/>
                </a:solidFill>
              </a:rPr>
              <a:t>exical analyzer</a:t>
            </a:r>
            <a:r>
              <a:rPr lang="tr-TR" sz="2000">
                <a:solidFill>
                  <a:schemeClr val="accent2"/>
                </a:solidFill>
              </a:rPr>
              <a:t>)</a:t>
            </a:r>
            <a:r>
              <a:rPr lang="en-US" sz="2000"/>
              <a:t> (mat</a:t>
            </a:r>
            <a:r>
              <a:rPr lang="tr-TR" sz="2000"/>
              <a:t>ematiksel olarak</a:t>
            </a:r>
            <a:r>
              <a:rPr lang="en-US" sz="2000"/>
              <a:t>, </a:t>
            </a:r>
            <a:r>
              <a:rPr lang="tr-TR" sz="2000"/>
              <a:t>düzenli bir gramere dayalı bir sonlu otomatı (</a:t>
            </a:r>
            <a:r>
              <a:rPr lang="en-US" sz="2000"/>
              <a:t>finite automaton</a:t>
            </a:r>
            <a:r>
              <a:rPr lang="tr-TR" sz="2000"/>
              <a:t>)</a:t>
            </a:r>
            <a:r>
              <a:rPr lang="en-US" sz="2000"/>
              <a:t>)</a:t>
            </a:r>
          </a:p>
          <a:p>
            <a:pPr lvl="1" eaLnBrk="1" hangingPunct="1"/>
            <a:r>
              <a:rPr lang="tr-TR" sz="2000"/>
              <a:t>Bir yüksek-düzeyli (</a:t>
            </a:r>
            <a:r>
              <a:rPr lang="en-US" sz="2000"/>
              <a:t>high-level</a:t>
            </a:r>
            <a:r>
              <a:rPr lang="tr-TR" sz="2000"/>
              <a:t>) kısım,</a:t>
            </a:r>
            <a:r>
              <a:rPr lang="en-US" sz="2000"/>
              <a:t> </a:t>
            </a:r>
            <a:r>
              <a:rPr lang="tr-TR" sz="2000">
                <a:solidFill>
                  <a:schemeClr val="accent2"/>
                </a:solidFill>
              </a:rPr>
              <a:t>sentaks analizci (s</a:t>
            </a:r>
            <a:r>
              <a:rPr lang="en-US" sz="2000">
                <a:solidFill>
                  <a:schemeClr val="accent2"/>
                </a:solidFill>
              </a:rPr>
              <a:t>yntax analyzer</a:t>
            </a:r>
            <a:r>
              <a:rPr lang="tr-TR" sz="2000">
                <a:solidFill>
                  <a:schemeClr val="accent2"/>
                </a:solidFill>
              </a:rPr>
              <a:t>)</a:t>
            </a:r>
            <a:r>
              <a:rPr lang="en-US" sz="2000"/>
              <a:t>, </a:t>
            </a:r>
            <a:r>
              <a:rPr lang="tr-TR" sz="2000"/>
              <a:t>veya ayrıştırıcı (</a:t>
            </a:r>
            <a:r>
              <a:rPr lang="en-US" sz="2000"/>
              <a:t>parser</a:t>
            </a:r>
            <a:r>
              <a:rPr lang="tr-TR" sz="2000"/>
              <a:t>)</a:t>
            </a:r>
            <a:r>
              <a:rPr lang="en-US" sz="2000"/>
              <a:t> (matemati</a:t>
            </a:r>
            <a:r>
              <a:rPr lang="tr-TR" sz="2000"/>
              <a:t>ksel olarak</a:t>
            </a:r>
            <a:r>
              <a:rPr lang="en-US" sz="2000"/>
              <a:t>, </a:t>
            </a:r>
            <a:r>
              <a:rPr lang="tr-TR" sz="2000"/>
              <a:t>içerik-bağımsız gramere</a:t>
            </a:r>
            <a:r>
              <a:rPr lang="en-US" sz="2000"/>
              <a:t> </a:t>
            </a:r>
            <a:r>
              <a:rPr lang="tr-TR" sz="2000"/>
              <a:t>dayalı bir aşağı-itme otomatı (</a:t>
            </a:r>
            <a:r>
              <a:rPr lang="en-US" sz="2000"/>
              <a:t>push-down automaton</a:t>
            </a:r>
            <a:r>
              <a:rPr lang="tr-TR" sz="2000"/>
              <a:t>)</a:t>
            </a:r>
            <a:r>
              <a:rPr lang="en-US" sz="2000"/>
              <a:t>, </a:t>
            </a:r>
            <a:r>
              <a:rPr lang="tr-TR" sz="2000"/>
              <a:t>veya</a:t>
            </a:r>
            <a:r>
              <a:rPr lang="en-US" sz="2000"/>
              <a:t> BNF)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CAA9682-8901-44E0-A352-A9F625A7E393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/>
              <a:t>LL(1) </a:t>
            </a:r>
            <a:r>
              <a:rPr lang="tr-TR"/>
              <a:t>Ayrıştırma Örneği</a:t>
            </a:r>
            <a:endParaRPr lang="th-TH"/>
          </a:p>
        </p:txBody>
      </p:sp>
      <p:grpSp>
        <p:nvGrpSpPr>
          <p:cNvPr id="65539" name="Group 39"/>
          <p:cNvGrpSpPr>
            <a:grpSpLocks/>
          </p:cNvGrpSpPr>
          <p:nvPr/>
        </p:nvGrpSpPr>
        <p:grpSpPr bwMode="auto">
          <a:xfrm>
            <a:off x="4572000" y="1773238"/>
            <a:ext cx="4325938" cy="588962"/>
            <a:chOff x="2109" y="1797"/>
            <a:chExt cx="2725" cy="371"/>
          </a:xfrm>
        </p:grpSpPr>
        <p:sp>
          <p:nvSpPr>
            <p:cNvPr id="65585" name="Text Box 28"/>
            <p:cNvSpPr txBox="1">
              <a:spLocks noChangeArrowheads="1"/>
            </p:cNvSpPr>
            <p:nvPr/>
          </p:nvSpPr>
          <p:spPr bwMode="auto">
            <a:xfrm>
              <a:off x="2109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(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86" name="Text Box 29"/>
            <p:cNvSpPr txBox="1">
              <a:spLocks noChangeArrowheads="1"/>
            </p:cNvSpPr>
            <p:nvPr/>
          </p:nvSpPr>
          <p:spPr bwMode="auto">
            <a:xfrm>
              <a:off x="2381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n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87" name="Text Box 30"/>
            <p:cNvSpPr txBox="1">
              <a:spLocks noChangeArrowheads="1"/>
            </p:cNvSpPr>
            <p:nvPr/>
          </p:nvSpPr>
          <p:spPr bwMode="auto">
            <a:xfrm>
              <a:off x="2653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+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88" name="Text Box 31"/>
            <p:cNvSpPr txBox="1">
              <a:spLocks noChangeArrowheads="1"/>
            </p:cNvSpPr>
            <p:nvPr/>
          </p:nvSpPr>
          <p:spPr bwMode="auto">
            <a:xfrm>
              <a:off x="2925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(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89" name="Text Box 32"/>
            <p:cNvSpPr txBox="1">
              <a:spLocks noChangeArrowheads="1"/>
            </p:cNvSpPr>
            <p:nvPr/>
          </p:nvSpPr>
          <p:spPr bwMode="auto">
            <a:xfrm>
              <a:off x="3198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n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90" name="Text Box 33"/>
            <p:cNvSpPr txBox="1">
              <a:spLocks noChangeArrowheads="1"/>
            </p:cNvSpPr>
            <p:nvPr/>
          </p:nvSpPr>
          <p:spPr bwMode="auto">
            <a:xfrm>
              <a:off x="3470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)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91" name="Text Box 34"/>
            <p:cNvSpPr txBox="1">
              <a:spLocks noChangeArrowheads="1"/>
            </p:cNvSpPr>
            <p:nvPr/>
          </p:nvSpPr>
          <p:spPr bwMode="auto">
            <a:xfrm>
              <a:off x="3742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)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92" name="Text Box 35"/>
            <p:cNvSpPr txBox="1">
              <a:spLocks noChangeArrowheads="1"/>
            </p:cNvSpPr>
            <p:nvPr/>
          </p:nvSpPr>
          <p:spPr bwMode="auto">
            <a:xfrm>
              <a:off x="4014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*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93" name="Text Box 36"/>
            <p:cNvSpPr txBox="1">
              <a:spLocks noChangeArrowheads="1"/>
            </p:cNvSpPr>
            <p:nvPr/>
          </p:nvSpPr>
          <p:spPr bwMode="auto">
            <a:xfrm>
              <a:off x="4286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n</a:t>
              </a:r>
              <a:endParaRPr lang="th-TH" sz="3200" b="1">
                <a:latin typeface="Courier New" pitchFamily="49" charset="0"/>
              </a:endParaRPr>
            </a:p>
          </p:txBody>
        </p:sp>
        <p:sp>
          <p:nvSpPr>
            <p:cNvPr id="65594" name="Text Box 37"/>
            <p:cNvSpPr txBox="1">
              <a:spLocks noChangeArrowheads="1"/>
            </p:cNvSpPr>
            <p:nvPr/>
          </p:nvSpPr>
          <p:spPr bwMode="auto">
            <a:xfrm>
              <a:off x="4558" y="1797"/>
              <a:ext cx="276" cy="37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b="1">
                  <a:latin typeface="Courier New" pitchFamily="49" charset="0"/>
                </a:rPr>
                <a:t>$</a:t>
              </a:r>
              <a:endParaRPr lang="th-TH" sz="3200" b="1">
                <a:latin typeface="Courier New" pitchFamily="49" charset="0"/>
              </a:endParaRPr>
            </a:p>
          </p:txBody>
        </p:sp>
      </p:grpSp>
      <p:sp>
        <p:nvSpPr>
          <p:cNvPr id="70696" name="Line 40"/>
          <p:cNvSpPr>
            <a:spLocks noChangeShapeType="1"/>
          </p:cNvSpPr>
          <p:nvPr/>
        </p:nvSpPr>
        <p:spPr bwMode="auto">
          <a:xfrm flipV="1">
            <a:off x="4787900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65541" name="Text Box 41"/>
          <p:cNvSpPr txBox="1">
            <a:spLocks noChangeArrowheads="1"/>
          </p:cNvSpPr>
          <p:nvPr/>
        </p:nvSpPr>
        <p:spPr bwMode="auto">
          <a:xfrm>
            <a:off x="3419475" y="626903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$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3419475" y="56927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E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699" name="Text Box 43"/>
          <p:cNvSpPr txBox="1">
            <a:spLocks noChangeArrowheads="1"/>
          </p:cNvSpPr>
          <p:nvPr/>
        </p:nvSpPr>
        <p:spPr bwMode="auto">
          <a:xfrm>
            <a:off x="5867400" y="3284538"/>
            <a:ext cx="267652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E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T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X</a:t>
            </a:r>
            <a:endParaRPr lang="th-TH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X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A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T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X</a:t>
            </a:r>
            <a:r>
              <a:rPr lang="th-TH" b="1">
                <a:latin typeface="Courier New" pitchFamily="49" charset="0"/>
              </a:rPr>
              <a:t> |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</a:t>
            </a:r>
          </a:p>
          <a:p>
            <a:r>
              <a:rPr lang="en-US" b="1">
                <a:latin typeface="Courier New" pitchFamily="49" charset="0"/>
              </a:rPr>
              <a:t>A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+ | -</a:t>
            </a:r>
          </a:p>
          <a:p>
            <a:r>
              <a:rPr lang="en-US" b="1">
                <a:latin typeface="Courier New" pitchFamily="49" charset="0"/>
              </a:rPr>
              <a:t>T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F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N</a:t>
            </a:r>
            <a:endParaRPr lang="th-TH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N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M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F</a:t>
            </a:r>
            <a:r>
              <a:rPr lang="th-TH" b="1"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N</a:t>
            </a:r>
            <a:r>
              <a:rPr lang="th-TH" b="1">
                <a:latin typeface="Courier New" pitchFamily="49" charset="0"/>
              </a:rPr>
              <a:t> | </a:t>
            </a:r>
            <a:r>
              <a:rPr lang="th-TH" b="1">
                <a:sym typeface="Symbol" pitchFamily="18" charset="2"/>
              </a:rPr>
              <a:t></a:t>
            </a:r>
            <a:endParaRPr lang="th-TH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M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*</a:t>
            </a:r>
          </a:p>
          <a:p>
            <a:r>
              <a:rPr lang="en-US" b="1">
                <a:latin typeface="Courier New" pitchFamily="49" charset="0"/>
              </a:rPr>
              <a:t>F</a:t>
            </a:r>
            <a:r>
              <a:rPr lang="th-TH" b="1">
                <a:latin typeface="Courier New" pitchFamily="49" charset="0"/>
              </a:rPr>
              <a:t> </a:t>
            </a:r>
            <a:r>
              <a:rPr lang="th-TH" b="1">
                <a:latin typeface="Courier New" pitchFamily="49" charset="0"/>
                <a:sym typeface="Symbol" pitchFamily="18" charset="2"/>
              </a:rPr>
              <a:t></a:t>
            </a:r>
            <a:r>
              <a:rPr lang="th-TH" b="1">
                <a:latin typeface="Courier New" pitchFamily="49" charset="0"/>
              </a:rPr>
              <a:t> ( </a:t>
            </a:r>
            <a:r>
              <a:rPr lang="en-US" b="1">
                <a:latin typeface="Courier New" pitchFamily="49" charset="0"/>
              </a:rPr>
              <a:t>E</a:t>
            </a:r>
            <a:r>
              <a:rPr lang="th-TH" b="1">
                <a:latin typeface="Courier New" pitchFamily="49" charset="0"/>
              </a:rPr>
              <a:t> ) | n</a:t>
            </a:r>
          </a:p>
        </p:txBody>
      </p:sp>
      <p:sp>
        <p:nvSpPr>
          <p:cNvPr id="70701" name="Text Box 45"/>
          <p:cNvSpPr txBox="1">
            <a:spLocks noChangeArrowheads="1"/>
          </p:cNvSpPr>
          <p:nvPr/>
        </p:nvSpPr>
        <p:spPr bwMode="auto">
          <a:xfrm>
            <a:off x="3419475" y="51165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2" name="Text Box 46"/>
          <p:cNvSpPr txBox="1">
            <a:spLocks noChangeArrowheads="1"/>
          </p:cNvSpPr>
          <p:nvPr/>
        </p:nvSpPr>
        <p:spPr bwMode="auto">
          <a:xfrm>
            <a:off x="3419475" y="56927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X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3419475" y="454183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F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3419475" y="51165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419475" y="454183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)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6" name="Text Box 50"/>
          <p:cNvSpPr txBox="1">
            <a:spLocks noChangeArrowheads="1"/>
          </p:cNvSpPr>
          <p:nvPr/>
        </p:nvSpPr>
        <p:spPr bwMode="auto">
          <a:xfrm>
            <a:off x="3419475" y="39655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E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7" name="Text Box 51"/>
          <p:cNvSpPr txBox="1">
            <a:spLocks noChangeArrowheads="1"/>
          </p:cNvSpPr>
          <p:nvPr/>
        </p:nvSpPr>
        <p:spPr bwMode="auto">
          <a:xfrm>
            <a:off x="3419475" y="33893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(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8" name="Text Box 52"/>
          <p:cNvSpPr txBox="1">
            <a:spLocks noChangeArrowheads="1"/>
          </p:cNvSpPr>
          <p:nvPr/>
        </p:nvSpPr>
        <p:spPr bwMode="auto">
          <a:xfrm>
            <a:off x="3419475" y="33893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09" name="Text Box 53"/>
          <p:cNvSpPr txBox="1">
            <a:spLocks noChangeArrowheads="1"/>
          </p:cNvSpPr>
          <p:nvPr/>
        </p:nvSpPr>
        <p:spPr bwMode="auto">
          <a:xfrm>
            <a:off x="3419475" y="39655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X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0" name="Text Box 54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F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1" name="Text Box 55"/>
          <p:cNvSpPr txBox="1">
            <a:spLocks noChangeArrowheads="1"/>
          </p:cNvSpPr>
          <p:nvPr/>
        </p:nvSpPr>
        <p:spPr bwMode="auto">
          <a:xfrm>
            <a:off x="3419475" y="33893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2" name="Text Box 56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3" name="Line 57"/>
          <p:cNvSpPr>
            <a:spLocks noChangeShapeType="1"/>
          </p:cNvSpPr>
          <p:nvPr/>
        </p:nvSpPr>
        <p:spPr bwMode="auto">
          <a:xfrm flipV="1">
            <a:off x="5219700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14" name="Line 58"/>
          <p:cNvSpPr>
            <a:spLocks noChangeShapeType="1"/>
          </p:cNvSpPr>
          <p:nvPr/>
        </p:nvSpPr>
        <p:spPr bwMode="auto">
          <a:xfrm flipV="1">
            <a:off x="56530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15" name="Text Box 59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A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6" name="Text Box 60"/>
          <p:cNvSpPr txBox="1">
            <a:spLocks noChangeArrowheads="1"/>
          </p:cNvSpPr>
          <p:nvPr/>
        </p:nvSpPr>
        <p:spPr bwMode="auto">
          <a:xfrm>
            <a:off x="3419475" y="33893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7" name="Text Box 61"/>
          <p:cNvSpPr txBox="1">
            <a:spLocks noChangeArrowheads="1"/>
          </p:cNvSpPr>
          <p:nvPr/>
        </p:nvSpPr>
        <p:spPr bwMode="auto">
          <a:xfrm>
            <a:off x="3419475" y="39655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X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8" name="Text Box 62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+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19" name="Line 63"/>
          <p:cNvSpPr>
            <a:spLocks noChangeShapeType="1"/>
          </p:cNvSpPr>
          <p:nvPr/>
        </p:nvSpPr>
        <p:spPr bwMode="auto">
          <a:xfrm flipV="1">
            <a:off x="60848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20" name="Text Box 64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F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1" name="Text Box 65"/>
          <p:cNvSpPr txBox="1">
            <a:spLocks noChangeArrowheads="1"/>
          </p:cNvSpPr>
          <p:nvPr/>
        </p:nvSpPr>
        <p:spPr bwMode="auto">
          <a:xfrm>
            <a:off x="3419475" y="33893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2" name="Text Box 66"/>
          <p:cNvSpPr txBox="1">
            <a:spLocks noChangeArrowheads="1"/>
          </p:cNvSpPr>
          <p:nvPr/>
        </p:nvSpPr>
        <p:spPr bwMode="auto">
          <a:xfrm>
            <a:off x="3419475" y="166052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(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3" name="Text Box 67"/>
          <p:cNvSpPr txBox="1">
            <a:spLocks noChangeArrowheads="1"/>
          </p:cNvSpPr>
          <p:nvPr/>
        </p:nvSpPr>
        <p:spPr bwMode="auto">
          <a:xfrm>
            <a:off x="3419475" y="223678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E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4" name="Text Box 68"/>
          <p:cNvSpPr txBox="1">
            <a:spLocks noChangeArrowheads="1"/>
          </p:cNvSpPr>
          <p:nvPr/>
        </p:nvSpPr>
        <p:spPr bwMode="auto">
          <a:xfrm>
            <a:off x="3419475" y="2813050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)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5" name="Text Box 69"/>
          <p:cNvSpPr txBox="1">
            <a:spLocks noChangeArrowheads="1"/>
          </p:cNvSpPr>
          <p:nvPr/>
        </p:nvSpPr>
        <p:spPr bwMode="auto">
          <a:xfrm>
            <a:off x="3419475" y="16287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6" name="Text Box 70"/>
          <p:cNvSpPr txBox="1">
            <a:spLocks noChangeArrowheads="1"/>
          </p:cNvSpPr>
          <p:nvPr/>
        </p:nvSpPr>
        <p:spPr bwMode="auto">
          <a:xfrm>
            <a:off x="3419475" y="220503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X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7" name="Text Box 71"/>
          <p:cNvSpPr txBox="1">
            <a:spLocks noChangeArrowheads="1"/>
          </p:cNvSpPr>
          <p:nvPr/>
        </p:nvSpPr>
        <p:spPr bwMode="auto">
          <a:xfrm>
            <a:off x="3419475" y="10525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F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8" name="Text Box 72"/>
          <p:cNvSpPr txBox="1">
            <a:spLocks noChangeArrowheads="1"/>
          </p:cNvSpPr>
          <p:nvPr/>
        </p:nvSpPr>
        <p:spPr bwMode="auto">
          <a:xfrm>
            <a:off x="3419475" y="162877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29" name="Text Box 73"/>
          <p:cNvSpPr txBox="1">
            <a:spLocks noChangeArrowheads="1"/>
          </p:cNvSpPr>
          <p:nvPr/>
        </p:nvSpPr>
        <p:spPr bwMode="auto">
          <a:xfrm>
            <a:off x="3419475" y="105251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0" name="Line 74"/>
          <p:cNvSpPr>
            <a:spLocks noChangeShapeType="1"/>
          </p:cNvSpPr>
          <p:nvPr/>
        </p:nvSpPr>
        <p:spPr bwMode="auto">
          <a:xfrm flipV="1">
            <a:off x="65166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31" name="Line 75"/>
          <p:cNvSpPr>
            <a:spLocks noChangeShapeType="1"/>
          </p:cNvSpPr>
          <p:nvPr/>
        </p:nvSpPr>
        <p:spPr bwMode="auto">
          <a:xfrm flipV="1">
            <a:off x="69484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32" name="Line 76"/>
          <p:cNvSpPr>
            <a:spLocks noChangeShapeType="1"/>
          </p:cNvSpPr>
          <p:nvPr/>
        </p:nvSpPr>
        <p:spPr bwMode="auto">
          <a:xfrm flipV="1">
            <a:off x="73802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33" name="Text Box 77"/>
          <p:cNvSpPr txBox="1">
            <a:spLocks noChangeArrowheads="1"/>
          </p:cNvSpPr>
          <p:nvPr/>
        </p:nvSpPr>
        <p:spPr bwMode="auto">
          <a:xfrm>
            <a:off x="3419475" y="400526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M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4" name="Text Box 78"/>
          <p:cNvSpPr txBox="1">
            <a:spLocks noChangeArrowheads="1"/>
          </p:cNvSpPr>
          <p:nvPr/>
        </p:nvSpPr>
        <p:spPr bwMode="auto">
          <a:xfrm>
            <a:off x="3419475" y="458152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F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5" name="Text Box 79"/>
          <p:cNvSpPr txBox="1">
            <a:spLocks noChangeArrowheads="1"/>
          </p:cNvSpPr>
          <p:nvPr/>
        </p:nvSpPr>
        <p:spPr bwMode="auto">
          <a:xfrm>
            <a:off x="3419475" y="5157788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6" name="Text Box 80"/>
          <p:cNvSpPr txBox="1">
            <a:spLocks noChangeArrowheads="1"/>
          </p:cNvSpPr>
          <p:nvPr/>
        </p:nvSpPr>
        <p:spPr bwMode="auto">
          <a:xfrm>
            <a:off x="3419475" y="4005263"/>
            <a:ext cx="927100" cy="58896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*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7" name="Line 81"/>
          <p:cNvSpPr>
            <a:spLocks noChangeShapeType="1"/>
          </p:cNvSpPr>
          <p:nvPr/>
        </p:nvSpPr>
        <p:spPr bwMode="auto">
          <a:xfrm flipV="1">
            <a:off x="78120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38" name="Text Box 82"/>
          <p:cNvSpPr txBox="1">
            <a:spLocks noChangeArrowheads="1"/>
          </p:cNvSpPr>
          <p:nvPr/>
        </p:nvSpPr>
        <p:spPr bwMode="auto">
          <a:xfrm>
            <a:off x="3419475" y="4581525"/>
            <a:ext cx="927100" cy="58896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 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70739" name="Line 83"/>
          <p:cNvSpPr>
            <a:spLocks noChangeShapeType="1"/>
          </p:cNvSpPr>
          <p:nvPr/>
        </p:nvSpPr>
        <p:spPr bwMode="auto">
          <a:xfrm flipV="1">
            <a:off x="8243888" y="2349500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/>
          <a:lstStyle/>
          <a:p>
            <a:endParaRPr lang="tr-TR"/>
          </a:p>
        </p:txBody>
      </p:sp>
      <p:sp>
        <p:nvSpPr>
          <p:cNvPr id="70740" name="Text Box 84"/>
          <p:cNvSpPr txBox="1">
            <a:spLocks noChangeArrowheads="1"/>
          </p:cNvSpPr>
          <p:nvPr/>
        </p:nvSpPr>
        <p:spPr bwMode="auto">
          <a:xfrm>
            <a:off x="3124200" y="3962400"/>
            <a:ext cx="116249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 sz="4000" b="1" dirty="0">
                <a:solidFill>
                  <a:srgbClr val="FF0066"/>
                </a:solidFill>
                <a:latin typeface="Lucida Sans Unicode" pitchFamily="34" charset="0"/>
              </a:rPr>
              <a:t>Bitti</a:t>
            </a:r>
            <a:endParaRPr lang="th-TH" sz="4000" b="1" dirty="0">
              <a:solidFill>
                <a:srgbClr val="FF0066"/>
              </a:solidFill>
              <a:latin typeface="Lucida Sans Unicode" pitchFamily="34" charset="0"/>
            </a:endParaRPr>
          </a:p>
        </p:txBody>
      </p:sp>
      <p:sp>
        <p:nvSpPr>
          <p:cNvPr id="70741" name="Text Box 85"/>
          <p:cNvSpPr txBox="1">
            <a:spLocks noChangeArrowheads="1"/>
          </p:cNvSpPr>
          <p:nvPr/>
        </p:nvSpPr>
        <p:spPr bwMode="auto">
          <a:xfrm>
            <a:off x="468313" y="1196975"/>
            <a:ext cx="2952750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sz="1800" b="1">
                <a:latin typeface="Courier New" pitchFamily="49" charset="0"/>
              </a:rPr>
              <a:t>E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</a:t>
            </a:r>
            <a:r>
              <a:rPr lang="en-US" sz="1800" b="1">
                <a:latin typeface="Courier New" pitchFamily="49" charset="0"/>
              </a:rPr>
              <a:t>TX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 b="1">
                <a:latin typeface="Courier New" pitchFamily="49" charset="0"/>
                <a:sym typeface="Symbol" pitchFamily="18" charset="2"/>
              </a:rPr>
              <a:t>FNX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E)NX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TX)NX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FNX)NX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ATX)NX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TX)NX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FNX)NX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E)NX)NX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TX)NX)NX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FNX)NX)NX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NX)NX)NX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X)NX)NX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NX)NX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X)NX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MFNX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(n+(n))*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FNX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(n+(n))*n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NX </a:t>
            </a:r>
            <a:r>
              <a:rPr lang="en-US" sz="180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(n+(n))*n</a:t>
            </a:r>
            <a:r>
              <a:rPr lang="en-US" sz="1800" b="1">
                <a:latin typeface="Courier New" pitchFamily="49" charset="0"/>
                <a:sym typeface="Symbol" pitchFamily="18" charset="2"/>
              </a:rPr>
              <a:t>X</a:t>
            </a:r>
            <a:r>
              <a:rPr lang="en-US" sz="1800" b="1">
                <a:sym typeface="Symbol" pitchFamily="18" charset="2"/>
              </a:rPr>
              <a:t> </a:t>
            </a:r>
            <a:r>
              <a:rPr lang="en-US" sz="1800"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Symbol" pitchFamily="18" charset="2"/>
              <a:buChar char="Þ"/>
            </a:pPr>
            <a:r>
              <a:rPr lang="en-US" sz="1800">
                <a:latin typeface="Courier New" pitchFamily="49" charset="0"/>
                <a:sym typeface="Symbol" pitchFamily="18" charset="2"/>
              </a:rPr>
              <a:t>(n+(n))*n</a:t>
            </a:r>
            <a:endParaRPr lang="th-TH" sz="1800">
              <a:latin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0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0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0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61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70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70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7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22943E-6 L 0.04722 -4.22943E-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706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02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03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25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6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7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70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70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7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7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0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0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70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70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707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2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7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95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7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7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0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0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70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70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500"/>
                            </p:stCondLst>
                            <p:childTnLst>
                              <p:par>
                                <p:cTn id="2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70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70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70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25" dur="indefinite"/>
                                        <p:tgtEl>
                                          <p:spTgt spid="70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70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70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70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70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70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70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70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707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000"/>
                            </p:stCondLst>
                            <p:childTnLst>
                              <p:par>
                                <p:cTn id="2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56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7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58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70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70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0"/>
                            </p:stCondLst>
                            <p:childTnLst>
                              <p:par>
                                <p:cTn id="27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80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81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82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70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7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7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1000"/>
                            </p:stCondLst>
                            <p:childTnLst>
                              <p:par>
                                <p:cTn id="29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500"/>
                            </p:stCondLst>
                            <p:childTnLst>
                              <p:par>
                                <p:cTn id="30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9" dur="500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/>
                                        <p:tgtEl>
                                          <p:spTgt spid="7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313" dur="2000" fill="hold"/>
                                        <p:tgtEl>
                                          <p:spTgt spid="707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17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18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19" dur="indefinite"/>
                                        <p:tgtEl>
                                          <p:spTgt spid="70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5" dur="500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6" dur="500"/>
                                        <p:tgtEl>
                                          <p:spTgt spid="7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7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7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7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7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41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2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43" dur="indefinite"/>
                                        <p:tgtEl>
                                          <p:spTgt spid="70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9" dur="500"/>
                                        <p:tgtEl>
                                          <p:spTgt spid="7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0" dur="500"/>
                                        <p:tgtEl>
                                          <p:spTgt spid="7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7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7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000"/>
                            </p:stCondLst>
                            <p:childTnLst>
                              <p:par>
                                <p:cTn id="35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7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7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65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66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67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3" dur="500"/>
                                        <p:tgtEl>
                                          <p:spTgt spid="7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/>
                                        <p:tgtEl>
                                          <p:spTgt spid="7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6" fill="hold">
                            <p:stCondLst>
                              <p:cond delay="500"/>
                            </p:stCondLst>
                            <p:childTnLst>
                              <p:par>
                                <p:cTn id="37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7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7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4" dur="500"/>
                                        <p:tgtEl>
                                          <p:spTgt spid="7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5" dur="500"/>
                                        <p:tgtEl>
                                          <p:spTgt spid="7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393" dur="2000" fill="hold"/>
                                        <p:tgtEl>
                                          <p:spTgt spid="707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397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8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399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5" dur="500"/>
                                        <p:tgtEl>
                                          <p:spTgt spid="7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6" dur="500"/>
                                        <p:tgtEl>
                                          <p:spTgt spid="7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11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12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13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9" dur="500"/>
                                        <p:tgtEl>
                                          <p:spTgt spid="7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500"/>
                                        <p:tgtEl>
                                          <p:spTgt spid="7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5" dur="500"/>
                                        <p:tgtEl>
                                          <p:spTgt spid="7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6" dur="500"/>
                                        <p:tgtEl>
                                          <p:spTgt spid="7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433" dur="2000" fill="hold"/>
                                        <p:tgtEl>
                                          <p:spTgt spid="707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37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38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39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5" dur="500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6" dur="500"/>
                                        <p:tgtEl>
                                          <p:spTgt spid="7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51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2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53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6" fill="hold">
                      <p:stCondLst>
                        <p:cond delay="indefinite"/>
                      </p:stCondLst>
                      <p:childTnLst>
                        <p:par>
                          <p:cTn id="457" fill="hold">
                            <p:stCondLst>
                              <p:cond delay="0"/>
                            </p:stCondLst>
                            <p:childTnLst>
                              <p:par>
                                <p:cTn id="458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9" dur="500"/>
                                        <p:tgtEl>
                                          <p:spTgt spid="70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0" dur="500"/>
                                        <p:tgtEl>
                                          <p:spTgt spid="70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5" dur="500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6" dur="500"/>
                                        <p:tgtEl>
                                          <p:spTgt spid="70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473" dur="2000" fill="hold"/>
                                        <p:tgtEl>
                                          <p:spTgt spid="70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477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78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479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5" dur="500"/>
                                        <p:tgtEl>
                                          <p:spTgt spid="70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6" dur="500"/>
                                        <p:tgtEl>
                                          <p:spTgt spid="70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500"/>
                            </p:stCondLst>
                            <p:childTnLst>
                              <p:par>
                                <p:cTn id="48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1" dur="500" fill="hold"/>
                                        <p:tgtEl>
                                          <p:spTgt spid="7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2" dur="500" fill="hold"/>
                                        <p:tgtEl>
                                          <p:spTgt spid="7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000"/>
                            </p:stCondLst>
                            <p:childTnLst>
                              <p:par>
                                <p:cTn id="49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6" dur="500" fill="hold"/>
                                        <p:tgtEl>
                                          <p:spTgt spid="7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7" dur="500" fill="hold"/>
                                        <p:tgtEl>
                                          <p:spTgt spid="7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1" dur="500" fill="hold"/>
                                        <p:tgtEl>
                                          <p:spTgt spid="7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2" dur="500" fill="hold"/>
                                        <p:tgtEl>
                                          <p:spTgt spid="7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06" dur="indefinite"/>
                                        <p:tgtEl>
                                          <p:spTgt spid="70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07" dur="indefinite"/>
                                        <p:tgtEl>
                                          <p:spTgt spid="70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8" dur="indefinite"/>
                                        <p:tgtEl>
                                          <p:spTgt spid="70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4" dur="500"/>
                                        <p:tgtEl>
                                          <p:spTgt spid="7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5" dur="500"/>
                                        <p:tgtEl>
                                          <p:spTgt spid="7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500"/>
                            </p:stCondLst>
                            <p:childTnLst>
                              <p:par>
                                <p:cTn id="5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0" dur="500" fill="hold"/>
                                        <p:tgtEl>
                                          <p:spTgt spid="7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1" dur="500" fill="hold"/>
                                        <p:tgtEl>
                                          <p:spTgt spid="7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7" dur="500"/>
                                        <p:tgtEl>
                                          <p:spTgt spid="7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8" dur="500"/>
                                        <p:tgtEl>
                                          <p:spTgt spid="7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533" dur="2000" fill="hold"/>
                                        <p:tgtEl>
                                          <p:spTgt spid="707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37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38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39" dur="indefinite"/>
                                        <p:tgtEl>
                                          <p:spTgt spid="70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5" dur="500"/>
                                        <p:tgtEl>
                                          <p:spTgt spid="7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6" dur="500"/>
                                        <p:tgtEl>
                                          <p:spTgt spid="7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500"/>
                            </p:stCondLst>
                            <p:childTnLst>
                              <p:par>
                                <p:cTn id="5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1" dur="500" fill="hold"/>
                                        <p:tgtEl>
                                          <p:spTgt spid="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2" dur="500" fill="hold"/>
                                        <p:tgtEl>
                                          <p:spTgt spid="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6" dur="500"/>
                                        <p:tgtEl>
                                          <p:spTgt spid="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7" dur="500"/>
                                        <p:tgtEl>
                                          <p:spTgt spid="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22943E-6 L 0.0474 -4.22943E-6 " pathEditMode="relative" rAng="0" ptsTypes="AA">
                                      <p:cBhvr>
                                        <p:cTn id="564" dur="2000" fill="hold"/>
                                        <p:tgtEl>
                                          <p:spTgt spid="70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68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69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70" dur="indefinite"/>
                                        <p:tgtEl>
                                          <p:spTgt spid="70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6" dur="500"/>
                                        <p:tgtEl>
                                          <p:spTgt spid="7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7" dur="500"/>
                                        <p:tgtEl>
                                          <p:spTgt spid="7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5" presetClass="emph" presetSubtype="5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582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583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84" dur="indefinite"/>
                                        <p:tgtEl>
                                          <p:spTgt spid="70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0" dur="500"/>
                                        <p:tgtEl>
                                          <p:spTgt spid="70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1" dur="500"/>
                                        <p:tgtEl>
                                          <p:spTgt spid="70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3" fill="hold">
                      <p:stCondLst>
                        <p:cond delay="indefinite"/>
                      </p:stCondLst>
                      <p:childTnLst>
                        <p:par>
                          <p:cTn id="594" fill="hold">
                            <p:stCondLst>
                              <p:cond delay="0"/>
                            </p:stCondLst>
                            <p:childTnLst>
                              <p:par>
                                <p:cTn id="5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0"/>
                            </p:stCondLst>
                            <p:childTnLst>
                              <p:par>
                                <p:cTn id="598" presetID="4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599" dur="2000" fill="hold"/>
                                        <p:tgtEl>
                                          <p:spTgt spid="7074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6" grpId="0" animBg="1"/>
      <p:bldP spid="70696" grpId="1" animBg="1"/>
      <p:bldP spid="70698" grpId="0" animBg="1"/>
      <p:bldP spid="70698" grpId="1" animBg="1"/>
      <p:bldP spid="70701" grpId="0" animBg="1"/>
      <p:bldP spid="70701" grpId="1" animBg="1"/>
      <p:bldP spid="70702" grpId="0" animBg="1"/>
      <p:bldP spid="70702" grpId="1" animBg="1"/>
      <p:bldP spid="70703" grpId="0" animBg="1"/>
      <p:bldP spid="70703" grpId="1" animBg="1"/>
      <p:bldP spid="70704" grpId="0" animBg="1"/>
      <p:bldP spid="70704" grpId="1" animBg="1"/>
      <p:bldP spid="70705" grpId="0" animBg="1"/>
      <p:bldP spid="70705" grpId="1" animBg="1"/>
      <p:bldP spid="70706" grpId="0" animBg="1"/>
      <p:bldP spid="70706" grpId="1" animBg="1"/>
      <p:bldP spid="70707" grpId="0" animBg="1"/>
      <p:bldP spid="70707" grpId="1" animBg="1"/>
      <p:bldP spid="70708" grpId="0" animBg="1"/>
      <p:bldP spid="70708" grpId="1" animBg="1"/>
      <p:bldP spid="70709" grpId="0" animBg="1"/>
      <p:bldP spid="70709" grpId="1" animBg="1"/>
      <p:bldP spid="70710" grpId="0" animBg="1"/>
      <p:bldP spid="70710" grpId="1" animBg="1"/>
      <p:bldP spid="70711" grpId="0" animBg="1"/>
      <p:bldP spid="70711" grpId="1" animBg="1"/>
      <p:bldP spid="70712" grpId="0" animBg="1"/>
      <p:bldP spid="70712" grpId="1" animBg="1"/>
      <p:bldP spid="70713" grpId="0" animBg="1"/>
      <p:bldP spid="70713" grpId="1" animBg="1"/>
      <p:bldP spid="70713" grpId="2" animBg="1"/>
      <p:bldP spid="70714" grpId="0" animBg="1"/>
      <p:bldP spid="70714" grpId="1" animBg="1"/>
      <p:bldP spid="70714" grpId="2" animBg="1"/>
      <p:bldP spid="70715" grpId="0" animBg="1"/>
      <p:bldP spid="70715" grpId="1" animBg="1"/>
      <p:bldP spid="70716" grpId="0" animBg="1"/>
      <p:bldP spid="70716" grpId="1" animBg="1"/>
      <p:bldP spid="70717" grpId="0" animBg="1"/>
      <p:bldP spid="70717" grpId="1" animBg="1"/>
      <p:bldP spid="70718" grpId="0" animBg="1"/>
      <p:bldP spid="70718" grpId="1" animBg="1"/>
      <p:bldP spid="70719" grpId="0" animBg="1"/>
      <p:bldP spid="70719" grpId="1" animBg="1"/>
      <p:bldP spid="70719" grpId="2" animBg="1"/>
      <p:bldP spid="70720" grpId="0" animBg="1"/>
      <p:bldP spid="70720" grpId="1" animBg="1"/>
      <p:bldP spid="70721" grpId="0" animBg="1"/>
      <p:bldP spid="70721" grpId="1" animBg="1"/>
      <p:bldP spid="70722" grpId="0" animBg="1"/>
      <p:bldP spid="70722" grpId="1" animBg="1"/>
      <p:bldP spid="70723" grpId="0" animBg="1"/>
      <p:bldP spid="70723" grpId="1" animBg="1"/>
      <p:bldP spid="70724" grpId="0" animBg="1"/>
      <p:bldP spid="70724" grpId="1" animBg="1"/>
      <p:bldP spid="70725" grpId="0" animBg="1"/>
      <p:bldP spid="70725" grpId="1" animBg="1"/>
      <p:bldP spid="70726" grpId="0" animBg="1"/>
      <p:bldP spid="70726" grpId="1" animBg="1"/>
      <p:bldP spid="70727" grpId="0" animBg="1"/>
      <p:bldP spid="70727" grpId="1" animBg="1"/>
      <p:bldP spid="70728" grpId="0" animBg="1"/>
      <p:bldP spid="70728" grpId="1" animBg="1"/>
      <p:bldP spid="70729" grpId="0" animBg="1"/>
      <p:bldP spid="70729" grpId="1" animBg="1"/>
      <p:bldP spid="70730" grpId="0" animBg="1"/>
      <p:bldP spid="70730" grpId="1" animBg="1"/>
      <p:bldP spid="70730" grpId="2" animBg="1"/>
      <p:bldP spid="70731" grpId="0" animBg="1"/>
      <p:bldP spid="70731" grpId="1" animBg="1"/>
      <p:bldP spid="70731" grpId="2" animBg="1"/>
      <p:bldP spid="70732" grpId="0" animBg="1"/>
      <p:bldP spid="70732" grpId="1" animBg="1"/>
      <p:bldP spid="70732" grpId="2" animBg="1"/>
      <p:bldP spid="70733" grpId="0" animBg="1"/>
      <p:bldP spid="70733" grpId="1" animBg="1"/>
      <p:bldP spid="70734" grpId="0" animBg="1"/>
      <p:bldP spid="70734" grpId="1" animBg="1"/>
      <p:bldP spid="70735" grpId="0" animBg="1"/>
      <p:bldP spid="70735" grpId="1" animBg="1"/>
      <p:bldP spid="70736" grpId="0" animBg="1"/>
      <p:bldP spid="70736" grpId="1" animBg="1"/>
      <p:bldP spid="70737" grpId="0" animBg="1"/>
      <p:bldP spid="70737" grpId="1" animBg="1"/>
      <p:bldP spid="70737" grpId="2" animBg="1"/>
      <p:bldP spid="70738" grpId="0" animBg="1"/>
      <p:bldP spid="70738" grpId="1" animBg="1"/>
      <p:bldP spid="70739" grpId="0" animBg="1"/>
      <p:bldP spid="70739" grpId="1" animBg="1"/>
      <p:bldP spid="70740" grpId="0"/>
      <p:bldP spid="70740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/>
              <a:t>LL(1) </a:t>
            </a:r>
            <a:r>
              <a:rPr lang="tr-TR"/>
              <a:t>Ayrıştırma Algoritması</a:t>
            </a:r>
            <a:endParaRPr lang="th-TH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2400" dirty="0">
                <a:latin typeface="Arial" pitchFamily="34" charset="0"/>
              </a:rPr>
              <a:t>Giriş sembolünü yığına at</a:t>
            </a:r>
            <a:endParaRPr lang="th-TH" sz="2400" dirty="0">
              <a:latin typeface="Arial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400" dirty="0">
                <a:latin typeface="Arial" pitchFamily="34" charset="0"/>
              </a:rPr>
              <a:t>WHILE </a:t>
            </a:r>
            <a:r>
              <a:rPr lang="tr-TR" sz="2400" dirty="0">
                <a:latin typeface="Arial" pitchFamily="34" charset="0"/>
              </a:rPr>
              <a:t>yığın boş değil</a:t>
            </a:r>
            <a:r>
              <a:rPr lang="th-TH" sz="2400" dirty="0">
                <a:latin typeface="Arial" pitchFamily="34" charset="0"/>
              </a:rPr>
              <a:t>($ </a:t>
            </a:r>
            <a:r>
              <a:rPr lang="tr-TR" sz="2400" dirty="0">
                <a:latin typeface="Arial" pitchFamily="34" charset="0"/>
              </a:rPr>
              <a:t>yığının tepesinde değil</a:t>
            </a:r>
            <a:r>
              <a:rPr lang="th-TH" sz="2400" dirty="0">
                <a:latin typeface="Arial" pitchFamily="34" charset="0"/>
              </a:rPr>
              <a:t>) </a:t>
            </a:r>
            <a:r>
              <a:rPr lang="tr-TR" sz="2400" dirty="0">
                <a:latin typeface="Arial" pitchFamily="34" charset="0"/>
              </a:rPr>
              <a:t>ve </a:t>
            </a:r>
            <a:r>
              <a:rPr lang="tr-TR" sz="2400" dirty="0" err="1">
                <a:latin typeface="Arial" pitchFamily="34" charset="0"/>
              </a:rPr>
              <a:t>token</a:t>
            </a:r>
            <a:r>
              <a:rPr lang="tr-TR" sz="2400" dirty="0">
                <a:latin typeface="Arial" pitchFamily="34" charset="0"/>
              </a:rPr>
              <a:t> akışı boş değil</a:t>
            </a:r>
            <a:r>
              <a:rPr lang="th-TH" sz="2400" dirty="0">
                <a:latin typeface="Arial" pitchFamily="34" charset="0"/>
              </a:rPr>
              <a:t> (</a:t>
            </a:r>
            <a:r>
              <a:rPr lang="tr-TR" sz="2400" dirty="0">
                <a:latin typeface="Arial" pitchFamily="34" charset="0"/>
              </a:rPr>
              <a:t>bir sonraki giriş </a:t>
            </a:r>
            <a:r>
              <a:rPr lang="tr-TR" sz="2400" dirty="0" err="1">
                <a:latin typeface="Arial" pitchFamily="34" charset="0"/>
              </a:rPr>
              <a:t>tokenı</a:t>
            </a:r>
            <a:r>
              <a:rPr lang="th-TH" sz="2400" dirty="0">
                <a:latin typeface="Arial" pitchFamily="34" charset="0"/>
              </a:rPr>
              <a:t> $</a:t>
            </a:r>
            <a:r>
              <a:rPr lang="tr-TR" sz="2400" dirty="0">
                <a:latin typeface="Arial" pitchFamily="34" charset="0"/>
              </a:rPr>
              <a:t> değil</a:t>
            </a:r>
            <a:r>
              <a:rPr lang="th-TH" sz="2400" dirty="0">
                <a:latin typeface="Arial" pitchFamily="34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400" dirty="0">
                <a:latin typeface="Arial" pitchFamily="34" charset="0"/>
              </a:rPr>
              <a:t>	SWITCH (</a:t>
            </a:r>
            <a:r>
              <a:rPr lang="tr-TR" sz="2400" dirty="0">
                <a:latin typeface="Arial" pitchFamily="34" charset="0"/>
              </a:rPr>
              <a:t>Yığının tepesi</a:t>
            </a:r>
            <a:r>
              <a:rPr lang="th-TH" sz="2400" dirty="0">
                <a:latin typeface="Arial" pitchFamily="34" charset="0"/>
              </a:rPr>
              <a:t>, </a:t>
            </a:r>
            <a:r>
              <a:rPr lang="tr-TR" sz="2400" dirty="0">
                <a:latin typeface="Arial" pitchFamily="34" charset="0"/>
              </a:rPr>
              <a:t>sonraki </a:t>
            </a:r>
            <a:r>
              <a:rPr lang="tr-TR" sz="2400" dirty="0" err="1">
                <a:latin typeface="Arial" pitchFamily="34" charset="0"/>
              </a:rPr>
              <a:t>token</a:t>
            </a:r>
            <a:r>
              <a:rPr lang="th-TH" sz="2400" dirty="0">
                <a:latin typeface="Arial" pitchFamily="34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>
                <a:latin typeface="Arial" pitchFamily="34" charset="0"/>
              </a:rPr>
              <a:t>	</a:t>
            </a:r>
            <a:r>
              <a:rPr lang="th-TH" dirty="0">
                <a:solidFill>
                  <a:srgbClr val="FF0066"/>
                </a:solidFill>
                <a:latin typeface="Arial" pitchFamily="34" charset="0"/>
              </a:rPr>
              <a:t>CASE (terminal a, a):		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>
                <a:solidFill>
                  <a:srgbClr val="FF0066"/>
                </a:solidFill>
                <a:latin typeface="Arial" pitchFamily="34" charset="0"/>
              </a:rPr>
              <a:t>		Pop </a:t>
            </a:r>
            <a:r>
              <a:rPr lang="tr-TR" dirty="0">
                <a:solidFill>
                  <a:srgbClr val="FF0066"/>
                </a:solidFill>
                <a:latin typeface="Arial" pitchFamily="34" charset="0"/>
              </a:rPr>
              <a:t>yığın</a:t>
            </a:r>
            <a:r>
              <a:rPr lang="th-TH" dirty="0">
                <a:solidFill>
                  <a:srgbClr val="FF0066"/>
                </a:solidFill>
                <a:latin typeface="Arial" pitchFamily="34" charset="0"/>
              </a:rPr>
              <a:t>;	</a:t>
            </a:r>
            <a:r>
              <a:rPr lang="tr-TR" dirty="0">
                <a:solidFill>
                  <a:srgbClr val="FF0066"/>
                </a:solidFill>
                <a:latin typeface="Arial" pitchFamily="34" charset="0"/>
              </a:rPr>
              <a:t>Sonraki </a:t>
            </a:r>
            <a:r>
              <a:rPr lang="tr-TR" dirty="0" err="1">
                <a:solidFill>
                  <a:srgbClr val="FF0066"/>
                </a:solidFill>
                <a:latin typeface="Arial" pitchFamily="34" charset="0"/>
              </a:rPr>
              <a:t>tokenı</a:t>
            </a:r>
            <a:r>
              <a:rPr lang="tr-TR" dirty="0">
                <a:solidFill>
                  <a:srgbClr val="FF0066"/>
                </a:solidFill>
                <a:latin typeface="Arial" pitchFamily="34" charset="0"/>
              </a:rPr>
              <a:t> al</a:t>
            </a:r>
            <a:endParaRPr lang="th-TH" dirty="0">
              <a:solidFill>
                <a:srgbClr val="FF0066"/>
              </a:solidFill>
              <a:latin typeface="Arial" pitchFamily="34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>
                <a:latin typeface="Arial" pitchFamily="34" charset="0"/>
              </a:rPr>
              <a:t>	</a:t>
            </a:r>
            <a:r>
              <a:rPr lang="th-TH" dirty="0">
                <a:solidFill>
                  <a:srgbClr val="2BAEAB"/>
                </a:solidFill>
                <a:latin typeface="Arial" pitchFamily="34" charset="0"/>
              </a:rPr>
              <a:t>CASE (nonterminal A, terminal a):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>
                <a:solidFill>
                  <a:srgbClr val="2BAEAB"/>
                </a:solidFill>
                <a:latin typeface="Arial" pitchFamily="34" charset="0"/>
              </a:rPr>
              <a:t>		IF </a:t>
            </a:r>
            <a:r>
              <a:rPr lang="tr-TR" dirty="0">
                <a:solidFill>
                  <a:srgbClr val="2BAEAB"/>
                </a:solidFill>
                <a:latin typeface="Arial" pitchFamily="34" charset="0"/>
              </a:rPr>
              <a:t>ayrıştırma tablosu girişi </a:t>
            </a:r>
            <a:r>
              <a:rPr lang="th-TH" dirty="0">
                <a:solidFill>
                  <a:srgbClr val="2BAEAB"/>
                </a:solidFill>
                <a:latin typeface="Arial" pitchFamily="34" charset="0"/>
              </a:rPr>
              <a:t>M[A, a] </a:t>
            </a:r>
            <a:r>
              <a:rPr lang="tr-TR" dirty="0">
                <a:solidFill>
                  <a:srgbClr val="2BAEAB"/>
                </a:solidFill>
                <a:latin typeface="Arial" pitchFamily="34" charset="0"/>
              </a:rPr>
              <a:t>boş değil</a:t>
            </a:r>
            <a:r>
              <a:rPr lang="th-TH" dirty="0">
                <a:solidFill>
                  <a:srgbClr val="2BAEAB"/>
                </a:solidFill>
                <a:latin typeface="Arial" pitchFamily="34" charset="0"/>
              </a:rPr>
              <a:t> THEN 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>
                <a:solidFill>
                  <a:srgbClr val="2BAEAB"/>
                </a:solidFill>
                <a:latin typeface="Arial" pitchFamily="34" charset="0"/>
              </a:rPr>
              <a:t>	</a:t>
            </a:r>
            <a:r>
              <a:rPr lang="tr-TR" sz="2000" dirty="0">
                <a:solidFill>
                  <a:srgbClr val="2BAEAB"/>
                </a:solidFill>
                <a:latin typeface="Arial" pitchFamily="34" charset="0"/>
              </a:rPr>
              <a:t>ayrıştırma tablosu girişi </a:t>
            </a:r>
            <a:r>
              <a:rPr lang="th-TH" dirty="0">
                <a:solidFill>
                  <a:srgbClr val="2BAEAB"/>
                </a:solidFill>
                <a:latin typeface="Arial" pitchFamily="34" charset="0"/>
              </a:rPr>
              <a:t>M[A, a]</a:t>
            </a:r>
            <a:r>
              <a:rPr lang="tr-TR" dirty="0">
                <a:solidFill>
                  <a:srgbClr val="2BAEAB"/>
                </a:solidFill>
                <a:latin typeface="Arial" pitchFamily="34" charset="0"/>
              </a:rPr>
              <a:t> dan</a:t>
            </a:r>
            <a:r>
              <a:rPr lang="th-TH" dirty="0">
                <a:solidFill>
                  <a:srgbClr val="2BAEAB"/>
                </a:solidFill>
                <a:latin typeface="Arial" pitchFamily="34" charset="0"/>
              </a:rPr>
              <a:t> A </a:t>
            </a:r>
            <a:r>
              <a:rPr lang="th-TH" dirty="0">
                <a:solidFill>
                  <a:srgbClr val="2BAEAB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dirty="0">
                <a:solidFill>
                  <a:srgbClr val="2BAEAB"/>
                </a:solidFill>
                <a:latin typeface="Arial" pitchFamily="34" charset="0"/>
              </a:rPr>
              <a:t>X</a:t>
            </a:r>
            <a:r>
              <a:rPr lang="th-TH" baseline="-25000" dirty="0">
                <a:solidFill>
                  <a:srgbClr val="2BAEAB"/>
                </a:solidFill>
                <a:latin typeface="Arial" pitchFamily="34" charset="0"/>
              </a:rPr>
              <a:t>1</a:t>
            </a:r>
            <a:r>
              <a:rPr lang="th-TH" dirty="0">
                <a:solidFill>
                  <a:srgbClr val="2BAEAB"/>
                </a:solidFill>
                <a:latin typeface="Arial" pitchFamily="34" charset="0"/>
              </a:rPr>
              <a:t> X</a:t>
            </a:r>
            <a:r>
              <a:rPr lang="th-TH" baseline="-25000" dirty="0">
                <a:solidFill>
                  <a:srgbClr val="2BAEAB"/>
                </a:solidFill>
                <a:latin typeface="Arial" pitchFamily="34" charset="0"/>
              </a:rPr>
              <a:t>2</a:t>
            </a:r>
            <a:r>
              <a:rPr lang="th-TH" dirty="0">
                <a:solidFill>
                  <a:srgbClr val="2BAEAB"/>
                </a:solidFill>
                <a:latin typeface="Arial" pitchFamily="34" charset="0"/>
              </a:rPr>
              <a:t> ... X</a:t>
            </a:r>
            <a:r>
              <a:rPr lang="th-TH" baseline="-25000" dirty="0">
                <a:solidFill>
                  <a:srgbClr val="2BAEAB"/>
                </a:solidFill>
                <a:latin typeface="Arial" pitchFamily="34" charset="0"/>
              </a:rPr>
              <a:t>n</a:t>
            </a:r>
            <a:r>
              <a:rPr lang="th-TH" dirty="0">
                <a:solidFill>
                  <a:srgbClr val="2BAEAB"/>
                </a:solidFill>
                <a:latin typeface="Arial" pitchFamily="34" charset="0"/>
              </a:rPr>
              <a:t> </a:t>
            </a:r>
            <a:r>
              <a:rPr lang="tr-TR" dirty="0">
                <a:solidFill>
                  <a:srgbClr val="2BAEAB"/>
                </a:solidFill>
                <a:latin typeface="Arial" pitchFamily="34" charset="0"/>
              </a:rPr>
              <a:t> al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>
                <a:solidFill>
                  <a:srgbClr val="2BAEAB"/>
                </a:solidFill>
                <a:latin typeface="Arial" pitchFamily="34" charset="0"/>
              </a:rPr>
              <a:t>Pop </a:t>
            </a:r>
            <a:r>
              <a:rPr lang="tr-TR" dirty="0">
                <a:solidFill>
                  <a:srgbClr val="2BAEAB"/>
                </a:solidFill>
                <a:latin typeface="Arial" pitchFamily="34" charset="0"/>
              </a:rPr>
              <a:t>yığın</a:t>
            </a:r>
            <a:r>
              <a:rPr lang="th-TH" dirty="0">
                <a:solidFill>
                  <a:srgbClr val="2BAEAB"/>
                </a:solidFill>
                <a:latin typeface="Arial" pitchFamily="34" charset="0"/>
              </a:rPr>
              <a:t>; 	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>
                <a:solidFill>
                  <a:srgbClr val="2BAEAB"/>
                </a:solidFill>
                <a:latin typeface="Arial" pitchFamily="34" charset="0"/>
              </a:rPr>
              <a:t>	 X</a:t>
            </a:r>
            <a:r>
              <a:rPr lang="th-TH" baseline="-25000" dirty="0">
                <a:solidFill>
                  <a:srgbClr val="2BAEAB"/>
                </a:solidFill>
                <a:latin typeface="Arial" pitchFamily="34" charset="0"/>
              </a:rPr>
              <a:t>n</a:t>
            </a:r>
            <a:r>
              <a:rPr lang="th-TH" dirty="0">
                <a:solidFill>
                  <a:srgbClr val="2BAEAB"/>
                </a:solidFill>
                <a:latin typeface="Arial" pitchFamily="34" charset="0"/>
              </a:rPr>
              <a:t> ... X</a:t>
            </a:r>
            <a:r>
              <a:rPr lang="th-TH" baseline="-25000" dirty="0">
                <a:solidFill>
                  <a:srgbClr val="2BAEAB"/>
                </a:solidFill>
                <a:latin typeface="Arial" pitchFamily="34" charset="0"/>
              </a:rPr>
              <a:t>2</a:t>
            </a:r>
            <a:r>
              <a:rPr lang="th-TH" dirty="0">
                <a:solidFill>
                  <a:srgbClr val="2BAEAB"/>
                </a:solidFill>
                <a:latin typeface="Arial" pitchFamily="34" charset="0"/>
              </a:rPr>
              <a:t> X</a:t>
            </a:r>
            <a:r>
              <a:rPr lang="th-TH" baseline="-25000" dirty="0">
                <a:solidFill>
                  <a:srgbClr val="2BAEAB"/>
                </a:solidFill>
                <a:latin typeface="Arial" pitchFamily="34" charset="0"/>
              </a:rPr>
              <a:t>1</a:t>
            </a:r>
            <a:r>
              <a:rPr lang="th-TH" dirty="0">
                <a:solidFill>
                  <a:srgbClr val="2BAEAB"/>
                </a:solidFill>
                <a:latin typeface="Arial" pitchFamily="34" charset="0"/>
              </a:rPr>
              <a:t> </a:t>
            </a:r>
            <a:r>
              <a:rPr lang="tr-TR" dirty="0">
                <a:solidFill>
                  <a:srgbClr val="2BAEAB"/>
                </a:solidFill>
                <a:latin typeface="Arial" pitchFamily="34" charset="0"/>
              </a:rPr>
              <a:t>‘</a:t>
            </a:r>
            <a:r>
              <a:rPr lang="tr-TR" dirty="0" err="1">
                <a:solidFill>
                  <a:srgbClr val="2BAEAB"/>
                </a:solidFill>
                <a:latin typeface="Arial" pitchFamily="34" charset="0"/>
              </a:rPr>
              <a:t>yi</a:t>
            </a:r>
            <a:r>
              <a:rPr lang="tr-TR" dirty="0">
                <a:solidFill>
                  <a:srgbClr val="2BAEAB"/>
                </a:solidFill>
                <a:latin typeface="Arial" pitchFamily="34" charset="0"/>
              </a:rPr>
              <a:t> yığına bu sırada </a:t>
            </a:r>
            <a:r>
              <a:rPr lang="th-TH" dirty="0">
                <a:solidFill>
                  <a:srgbClr val="2BAEAB"/>
                </a:solidFill>
                <a:latin typeface="Arial" pitchFamily="34" charset="0"/>
              </a:rPr>
              <a:t>Push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>
                <a:solidFill>
                  <a:srgbClr val="2BAEAB"/>
                </a:solidFill>
                <a:latin typeface="Arial" pitchFamily="34" charset="0"/>
              </a:rPr>
              <a:t>		ELSE	Error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>
                <a:solidFill>
                  <a:srgbClr val="3333FF"/>
                </a:solidFill>
                <a:latin typeface="Arial" pitchFamily="34" charset="0"/>
              </a:rPr>
              <a:t>	CASE ($,$):	Accept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h-TH" dirty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th-TH" dirty="0">
                <a:solidFill>
                  <a:srgbClr val="FFFF00"/>
                </a:solidFill>
                <a:latin typeface="Arial" pitchFamily="34" charset="0"/>
              </a:rPr>
              <a:t>OTHER:	Error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CCD79B-75ED-4407-8FDE-C8186D9E113F}" type="slidenum">
              <a:rPr lang="en-US"/>
              <a:pPr>
                <a:defRPr/>
              </a:pPr>
              <a:t>42</a:t>
            </a:fld>
            <a:endParaRPr lang="th-TH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/>
              <a:t>LL(1) </a:t>
            </a:r>
            <a:r>
              <a:rPr lang="tr-TR"/>
              <a:t>Ayrıştırma Tablosu</a:t>
            </a:r>
            <a:endParaRPr lang="th-TH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5135563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r-TR"/>
              <a:t>N</a:t>
            </a:r>
            <a:r>
              <a:rPr lang="th-TH"/>
              <a:t>onterminal </a:t>
            </a:r>
            <a:r>
              <a:rPr lang="th-TH" i="1"/>
              <a:t>N </a:t>
            </a:r>
            <a:r>
              <a:rPr lang="tr-TR" i="1"/>
              <a:t>yığının tepesinde </a:t>
            </a:r>
            <a:r>
              <a:rPr lang="tr-TR"/>
              <a:t>ve</a:t>
            </a:r>
            <a:r>
              <a:rPr lang="th-TH"/>
              <a:t> </a:t>
            </a:r>
            <a:r>
              <a:rPr lang="tr-TR"/>
              <a:t>sonraki</a:t>
            </a:r>
            <a:r>
              <a:rPr lang="th-TH"/>
              <a:t> token </a:t>
            </a:r>
            <a:r>
              <a:rPr lang="th-TH" i="1"/>
              <a:t>t</a:t>
            </a:r>
            <a:r>
              <a:rPr lang="tr-TR" i="1"/>
              <a:t> </a:t>
            </a:r>
            <a:r>
              <a:rPr lang="tr-TR"/>
              <a:t>ise</a:t>
            </a:r>
            <a:r>
              <a:rPr lang="th-TH"/>
              <a:t>, </a:t>
            </a:r>
            <a:r>
              <a:rPr lang="tr-TR"/>
              <a:t>hangi kural (production) kullanılacak</a:t>
            </a:r>
            <a:r>
              <a:rPr lang="th-TH"/>
              <a:t>?</a:t>
            </a:r>
          </a:p>
          <a:p>
            <a:pPr eaLnBrk="1" hangingPunct="1"/>
            <a:r>
              <a:rPr lang="th-TH" i="1"/>
              <a:t>N</a:t>
            </a:r>
            <a:r>
              <a:rPr lang="th-TH"/>
              <a:t> </a:t>
            </a:r>
            <a:r>
              <a:rPr lang="th-TH">
                <a:sym typeface="Symbol" pitchFamily="18" charset="2"/>
              </a:rPr>
              <a:t></a:t>
            </a:r>
            <a:r>
              <a:rPr lang="th-TH"/>
              <a:t> </a:t>
            </a:r>
            <a:r>
              <a:rPr lang="th-TH" i="1"/>
              <a:t>X </a:t>
            </a:r>
            <a:r>
              <a:rPr lang="tr-TR"/>
              <a:t>kuralını seç öyleki</a:t>
            </a:r>
            <a:endParaRPr lang="th-TH"/>
          </a:p>
          <a:p>
            <a:pPr lvl="1" eaLnBrk="1" hangingPunct="1"/>
            <a:r>
              <a:rPr lang="th-TH" i="1"/>
              <a:t>X</a:t>
            </a:r>
            <a:r>
              <a:rPr lang="th-TH"/>
              <a:t> </a:t>
            </a:r>
            <a:r>
              <a:rPr lang="th-TH">
                <a:sym typeface="Symbol" pitchFamily="18" charset="2"/>
              </a:rPr>
              <a:t></a:t>
            </a:r>
            <a:r>
              <a:rPr lang="th-TH"/>
              <a:t>* </a:t>
            </a:r>
            <a:r>
              <a:rPr lang="th-TH" i="1"/>
              <a:t>tY 	</a:t>
            </a:r>
            <a:r>
              <a:rPr lang="tr-TR"/>
              <a:t>ya da</a:t>
            </a:r>
            <a:r>
              <a:rPr lang="th-TH"/>
              <a:t> </a:t>
            </a:r>
          </a:p>
          <a:p>
            <a:pPr lvl="1" eaLnBrk="1" hangingPunct="1"/>
            <a:r>
              <a:rPr lang="th-TH" i="1"/>
              <a:t>X</a:t>
            </a:r>
            <a:r>
              <a:rPr lang="th-TH"/>
              <a:t> </a:t>
            </a:r>
            <a:r>
              <a:rPr lang="th-TH">
                <a:sym typeface="Symbol" pitchFamily="18" charset="2"/>
              </a:rPr>
              <a:t></a:t>
            </a:r>
            <a:r>
              <a:rPr lang="th-TH"/>
              <a:t>* </a:t>
            </a:r>
            <a:r>
              <a:rPr lang="th-TH">
                <a:sym typeface="Symbol" pitchFamily="18" charset="2"/>
              </a:rPr>
              <a:t></a:t>
            </a:r>
            <a:r>
              <a:rPr lang="th-TH"/>
              <a:t>  </a:t>
            </a:r>
            <a:r>
              <a:rPr lang="tr-TR"/>
              <a:t>ve</a:t>
            </a:r>
            <a:r>
              <a:rPr lang="th-TH"/>
              <a:t> </a:t>
            </a:r>
            <a:r>
              <a:rPr lang="th-TH" i="1"/>
              <a:t>S</a:t>
            </a:r>
            <a:r>
              <a:rPr lang="th-TH"/>
              <a:t> </a:t>
            </a:r>
            <a:r>
              <a:rPr lang="th-TH">
                <a:sym typeface="Symbol" pitchFamily="18" charset="2"/>
              </a:rPr>
              <a:t></a:t>
            </a:r>
            <a:r>
              <a:rPr lang="th-TH"/>
              <a:t>* </a:t>
            </a:r>
            <a:r>
              <a:rPr lang="th-TH" i="1"/>
              <a:t>WNt</a:t>
            </a:r>
            <a:r>
              <a:rPr lang="en-US" i="1"/>
              <a:t>Y</a:t>
            </a:r>
            <a:r>
              <a:rPr lang="th-TH"/>
              <a:t> </a:t>
            </a:r>
          </a:p>
        </p:txBody>
      </p:sp>
      <p:pic>
        <p:nvPicPr>
          <p:cNvPr id="67589" name="Picture 56" descr="j0251301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250825" y="5516563"/>
            <a:ext cx="912813" cy="769937"/>
          </a:xfrm>
        </p:spPr>
      </p:pic>
      <p:sp>
        <p:nvSpPr>
          <p:cNvPr id="49210" name="Text Box 58"/>
          <p:cNvSpPr txBox="1">
            <a:spLocks noChangeArrowheads="1"/>
          </p:cNvSpPr>
          <p:nvPr/>
        </p:nvSpPr>
        <p:spPr bwMode="auto">
          <a:xfrm>
            <a:off x="6372225" y="3789363"/>
            <a:ext cx="92710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11" name="Text Box 59"/>
          <p:cNvSpPr txBox="1">
            <a:spLocks noChangeArrowheads="1"/>
          </p:cNvSpPr>
          <p:nvPr/>
        </p:nvSpPr>
        <p:spPr bwMode="auto">
          <a:xfrm>
            <a:off x="6372225" y="4365625"/>
            <a:ext cx="927100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Q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67592" name="Text Box 60"/>
          <p:cNvSpPr txBox="1">
            <a:spLocks noChangeArrowheads="1"/>
          </p:cNvSpPr>
          <p:nvPr/>
        </p:nvSpPr>
        <p:spPr bwMode="auto">
          <a:xfrm>
            <a:off x="6300788" y="5373688"/>
            <a:ext cx="43815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t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67593" name="Text Box 61"/>
          <p:cNvSpPr txBox="1">
            <a:spLocks noChangeArrowheads="1"/>
          </p:cNvSpPr>
          <p:nvPr/>
        </p:nvSpPr>
        <p:spPr bwMode="auto">
          <a:xfrm>
            <a:off x="6732588" y="5373688"/>
            <a:ext cx="43815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…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67594" name="Text Box 62"/>
          <p:cNvSpPr txBox="1">
            <a:spLocks noChangeArrowheads="1"/>
          </p:cNvSpPr>
          <p:nvPr/>
        </p:nvSpPr>
        <p:spPr bwMode="auto">
          <a:xfrm>
            <a:off x="7164388" y="5373688"/>
            <a:ext cx="43815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…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67595" name="Text Box 63"/>
          <p:cNvSpPr txBox="1">
            <a:spLocks noChangeArrowheads="1"/>
          </p:cNvSpPr>
          <p:nvPr/>
        </p:nvSpPr>
        <p:spPr bwMode="auto">
          <a:xfrm>
            <a:off x="7596188" y="5373688"/>
            <a:ext cx="43815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>
                <a:latin typeface="Courier New" pitchFamily="49" charset="0"/>
              </a:rPr>
              <a:t>…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17" name="Text Box 65"/>
          <p:cNvSpPr txBox="1">
            <a:spLocks noChangeArrowheads="1"/>
          </p:cNvSpPr>
          <p:nvPr/>
        </p:nvSpPr>
        <p:spPr bwMode="auto">
          <a:xfrm>
            <a:off x="6372225" y="3789363"/>
            <a:ext cx="92710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X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18" name="Text Box 66"/>
          <p:cNvSpPr txBox="1">
            <a:spLocks noChangeArrowheads="1"/>
          </p:cNvSpPr>
          <p:nvPr/>
        </p:nvSpPr>
        <p:spPr bwMode="auto">
          <a:xfrm>
            <a:off x="6372225" y="3789363"/>
            <a:ext cx="92710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Y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19" name="Text Box 67"/>
          <p:cNvSpPr txBox="1">
            <a:spLocks noChangeArrowheads="1"/>
          </p:cNvSpPr>
          <p:nvPr/>
        </p:nvSpPr>
        <p:spPr bwMode="auto">
          <a:xfrm>
            <a:off x="6372225" y="3213100"/>
            <a:ext cx="927100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20" name="Text Box 68"/>
          <p:cNvSpPr txBox="1">
            <a:spLocks noChangeArrowheads="1"/>
          </p:cNvSpPr>
          <p:nvPr/>
        </p:nvSpPr>
        <p:spPr bwMode="auto">
          <a:xfrm>
            <a:off x="7667625" y="4365625"/>
            <a:ext cx="927100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Y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7667625" y="3789363"/>
            <a:ext cx="927100" cy="588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t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22" name="Text Box 70"/>
          <p:cNvSpPr txBox="1">
            <a:spLocks noChangeArrowheads="1"/>
          </p:cNvSpPr>
          <p:nvPr/>
        </p:nvSpPr>
        <p:spPr bwMode="auto">
          <a:xfrm>
            <a:off x="7667625" y="3213100"/>
            <a:ext cx="927100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N </a:t>
            </a:r>
            <a:endParaRPr lang="th-TH" sz="3200" b="1">
              <a:latin typeface="Courier New" pitchFamily="49" charset="0"/>
            </a:endParaRPr>
          </a:p>
        </p:txBody>
      </p:sp>
      <p:sp>
        <p:nvSpPr>
          <p:cNvPr id="49223" name="Text Box 71"/>
          <p:cNvSpPr txBox="1">
            <a:spLocks noChangeArrowheads="1"/>
          </p:cNvSpPr>
          <p:nvPr/>
        </p:nvSpPr>
        <p:spPr bwMode="auto">
          <a:xfrm>
            <a:off x="7667625" y="3213100"/>
            <a:ext cx="927100" cy="588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th-TH" sz="3200" b="1">
                <a:latin typeface="Courier New" pitchFamily="49" charset="0"/>
              </a:rPr>
              <a:t> </a:t>
            </a:r>
            <a:r>
              <a:rPr lang="en-US" sz="3200" b="1">
                <a:latin typeface="Courier New" pitchFamily="49" charset="0"/>
              </a:rPr>
              <a:t>X </a:t>
            </a:r>
            <a:endParaRPr lang="th-TH" sz="32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9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9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9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9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4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10" grpId="0" animBg="1"/>
      <p:bldP spid="49210" grpId="1" animBg="1"/>
      <p:bldP spid="49210" grpId="2" animBg="1"/>
      <p:bldP spid="49211" grpId="0" animBg="1"/>
      <p:bldP spid="49217" grpId="0" animBg="1"/>
      <p:bldP spid="49217" grpId="1" animBg="1"/>
      <p:bldP spid="49217" grpId="2" animBg="1"/>
      <p:bldP spid="49218" grpId="0" animBg="1"/>
      <p:bldP spid="49218" grpId="1" animBg="1"/>
      <p:bldP spid="49219" grpId="0" animBg="1"/>
      <p:bldP spid="49219" grpId="1" animBg="1"/>
      <p:bldP spid="49220" grpId="0" animBg="1"/>
      <p:bldP spid="49221" grpId="0" animBg="1"/>
      <p:bldP spid="49222" grpId="0" animBg="1"/>
      <p:bldP spid="49222" grpId="1" animBg="1"/>
      <p:bldP spid="49223" grpId="0" animBg="1"/>
      <p:bldP spid="49223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/>
              <a:t>First </a:t>
            </a:r>
            <a:r>
              <a:rPr lang="tr-TR"/>
              <a:t>Kümesi</a:t>
            </a:r>
            <a:endParaRPr lang="th-TH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82000" cy="4572000"/>
          </a:xfrm>
        </p:spPr>
        <p:txBody>
          <a:bodyPr/>
          <a:lstStyle/>
          <a:p>
            <a:pPr eaLnBrk="1" hangingPunct="1"/>
            <a:r>
              <a:rPr lang="th-TH" i="1" dirty="0"/>
              <a:t>X</a:t>
            </a:r>
            <a:r>
              <a:rPr lang="tr-TR" i="1" dirty="0"/>
              <a:t>,</a:t>
            </a:r>
            <a:r>
              <a:rPr lang="th-TH" dirty="0"/>
              <a:t> </a:t>
            </a:r>
            <a:r>
              <a:rPr lang="th-TH" dirty="0">
                <a:sym typeface="Symbol" pitchFamily="18" charset="2"/>
              </a:rPr>
              <a:t></a:t>
            </a:r>
            <a:r>
              <a:rPr lang="th-TH" dirty="0"/>
              <a:t> </a:t>
            </a:r>
            <a:r>
              <a:rPr lang="tr-TR" dirty="0"/>
              <a:t>olsun ya da </a:t>
            </a:r>
            <a:r>
              <a:rPr lang="th-TH" i="1" dirty="0"/>
              <a:t>V</a:t>
            </a:r>
            <a:r>
              <a:rPr lang="th-TH" dirty="0"/>
              <a:t> </a:t>
            </a:r>
            <a:r>
              <a:rPr lang="tr-TR" dirty="0"/>
              <a:t>veya</a:t>
            </a:r>
            <a:r>
              <a:rPr lang="th-TH" dirty="0"/>
              <a:t> </a:t>
            </a:r>
            <a:r>
              <a:rPr lang="th-TH" i="1" dirty="0"/>
              <a:t>T</a:t>
            </a:r>
            <a:r>
              <a:rPr lang="tr-TR" i="1" dirty="0"/>
              <a:t>’</a:t>
            </a:r>
            <a:r>
              <a:rPr lang="tr-TR" dirty="0"/>
              <a:t>de olsun</a:t>
            </a:r>
            <a:r>
              <a:rPr lang="th-TH" i="1" dirty="0"/>
              <a:t>.</a:t>
            </a:r>
          </a:p>
          <a:p>
            <a:pPr eaLnBrk="1" hangingPunct="1"/>
            <a:r>
              <a:rPr lang="th-TH" dirty="0"/>
              <a:t>First(</a:t>
            </a:r>
            <a:r>
              <a:rPr lang="th-TH" i="1" dirty="0"/>
              <a:t>X </a:t>
            </a:r>
            <a:r>
              <a:rPr lang="th-TH" dirty="0"/>
              <a:t>) </a:t>
            </a:r>
            <a:r>
              <a:rPr lang="tr-TR" dirty="0"/>
              <a:t>herhangi bir cümlesel formda </a:t>
            </a:r>
            <a:r>
              <a:rPr lang="tr-TR" dirty="0" err="1"/>
              <a:t>X’ten</a:t>
            </a:r>
            <a:r>
              <a:rPr lang="tr-TR" dirty="0"/>
              <a:t> türetilen ilk terminal kümesidir</a:t>
            </a:r>
            <a:endParaRPr lang="th-TH" dirty="0"/>
          </a:p>
          <a:p>
            <a:pPr lvl="1" eaLnBrk="1" hangingPunct="1"/>
            <a:r>
              <a:rPr lang="th-TH" i="1" dirty="0"/>
              <a:t>X</a:t>
            </a:r>
            <a:r>
              <a:rPr lang="th-TH" dirty="0"/>
              <a:t> </a:t>
            </a:r>
            <a:r>
              <a:rPr lang="tr-TR" dirty="0"/>
              <a:t>bir terminal ya da </a:t>
            </a:r>
            <a:r>
              <a:rPr lang="th-TH" dirty="0">
                <a:sym typeface="Symbol" pitchFamily="18" charset="2"/>
              </a:rPr>
              <a:t> </a:t>
            </a:r>
            <a:r>
              <a:rPr lang="tr-TR" dirty="0"/>
              <a:t>ise</a:t>
            </a:r>
            <a:r>
              <a:rPr lang="th-TH" dirty="0"/>
              <a:t>, </a:t>
            </a:r>
            <a:r>
              <a:rPr lang="tr-TR" dirty="0"/>
              <a:t>o zaman</a:t>
            </a:r>
            <a:r>
              <a:rPr lang="th-TH" dirty="0"/>
              <a:t> First(</a:t>
            </a:r>
            <a:r>
              <a:rPr lang="th-TH" i="1" dirty="0"/>
              <a:t>X </a:t>
            </a:r>
            <a:r>
              <a:rPr lang="th-TH" dirty="0"/>
              <a:t>) ={</a:t>
            </a:r>
            <a:r>
              <a:rPr lang="th-TH" i="1" dirty="0"/>
              <a:t>X </a:t>
            </a:r>
            <a:r>
              <a:rPr lang="th-TH" dirty="0"/>
              <a:t>}.</a:t>
            </a:r>
          </a:p>
          <a:p>
            <a:pPr lvl="1" eaLnBrk="1" hangingPunct="1"/>
            <a:r>
              <a:rPr lang="th-TH" i="1" dirty="0"/>
              <a:t>X</a:t>
            </a:r>
            <a:r>
              <a:rPr lang="th-TH" dirty="0"/>
              <a:t> </a:t>
            </a:r>
            <a:r>
              <a:rPr lang="tr-TR" dirty="0"/>
              <a:t>bir</a:t>
            </a:r>
            <a:r>
              <a:rPr lang="th-TH" dirty="0"/>
              <a:t> nonterminal </a:t>
            </a:r>
            <a:r>
              <a:rPr lang="tr-TR" dirty="0"/>
              <a:t>ve</a:t>
            </a:r>
            <a:r>
              <a:rPr lang="th-TH" dirty="0"/>
              <a:t> </a:t>
            </a:r>
            <a:r>
              <a:rPr lang="th-TH" i="1" dirty="0"/>
              <a:t>X </a:t>
            </a:r>
            <a:r>
              <a:rPr lang="th-TH" dirty="0">
                <a:sym typeface="Symbol" pitchFamily="18" charset="2"/>
              </a:rPr>
              <a:t> </a:t>
            </a:r>
            <a:r>
              <a:rPr lang="th-TH" i="1" dirty="0"/>
              <a:t>X</a:t>
            </a:r>
            <a:r>
              <a:rPr lang="th-TH" i="1" baseline="-25000" dirty="0"/>
              <a:t>1 </a:t>
            </a:r>
            <a:r>
              <a:rPr lang="th-TH" i="1" dirty="0"/>
              <a:t>X</a:t>
            </a:r>
            <a:r>
              <a:rPr lang="th-TH" i="1" baseline="-25000" dirty="0"/>
              <a:t>2 </a:t>
            </a:r>
            <a:r>
              <a:rPr lang="th-TH" i="1" dirty="0"/>
              <a:t>... X</a:t>
            </a:r>
            <a:r>
              <a:rPr lang="th-TH" i="1" baseline="-25000" dirty="0"/>
              <a:t>n</a:t>
            </a:r>
            <a:r>
              <a:rPr lang="th-TH" i="1" dirty="0"/>
              <a:t> </a:t>
            </a:r>
            <a:r>
              <a:rPr lang="tr-TR" dirty="0"/>
              <a:t>bir kural ise</a:t>
            </a:r>
            <a:r>
              <a:rPr lang="th-TH" dirty="0"/>
              <a:t>, </a:t>
            </a:r>
            <a:r>
              <a:rPr lang="tr-TR" dirty="0"/>
              <a:t>o zaman</a:t>
            </a:r>
            <a:endParaRPr lang="th-TH" dirty="0"/>
          </a:p>
          <a:p>
            <a:pPr lvl="2" eaLnBrk="1" hangingPunct="1"/>
            <a:r>
              <a:rPr lang="th-TH" dirty="0"/>
              <a:t>First(</a:t>
            </a:r>
            <a:r>
              <a:rPr lang="th-TH" i="1" dirty="0"/>
              <a:t>X</a:t>
            </a:r>
            <a:r>
              <a:rPr lang="th-TH" i="1" baseline="-25000" dirty="0"/>
              <a:t>1</a:t>
            </a:r>
            <a:r>
              <a:rPr lang="th-TH" dirty="0"/>
              <a:t>) -{</a:t>
            </a:r>
            <a:r>
              <a:rPr lang="th-TH" dirty="0">
                <a:sym typeface="Symbol" pitchFamily="18" charset="2"/>
              </a:rPr>
              <a:t></a:t>
            </a:r>
            <a:r>
              <a:rPr lang="th-TH" dirty="0"/>
              <a:t>} First(X)</a:t>
            </a:r>
            <a:r>
              <a:rPr lang="tr-TR" dirty="0"/>
              <a:t>’in bir </a:t>
            </a:r>
            <a:r>
              <a:rPr lang="tr-TR" dirty="0" err="1"/>
              <a:t>subsetidir</a:t>
            </a:r>
            <a:endParaRPr lang="th-TH" dirty="0"/>
          </a:p>
          <a:p>
            <a:pPr lvl="2" eaLnBrk="1" hangingPunct="1"/>
            <a:r>
              <a:rPr lang="th-TH" dirty="0"/>
              <a:t>First(</a:t>
            </a:r>
            <a:r>
              <a:rPr lang="th-TH" i="1" dirty="0"/>
              <a:t>X</a:t>
            </a:r>
            <a:r>
              <a:rPr lang="th-TH" i="1" baseline="-25000" dirty="0"/>
              <a:t>i</a:t>
            </a:r>
            <a:r>
              <a:rPr lang="th-TH" dirty="0"/>
              <a:t> )-{</a:t>
            </a:r>
            <a:r>
              <a:rPr lang="th-TH" dirty="0">
                <a:sym typeface="Symbol" pitchFamily="18" charset="2"/>
              </a:rPr>
              <a:t></a:t>
            </a:r>
            <a:r>
              <a:rPr lang="th-TH" dirty="0"/>
              <a:t>} First(X)</a:t>
            </a:r>
            <a:r>
              <a:rPr lang="tr-TR" dirty="0"/>
              <a:t>’in bir </a:t>
            </a:r>
            <a:r>
              <a:rPr lang="tr-TR" dirty="0" err="1"/>
              <a:t>subsetidir</a:t>
            </a:r>
            <a:r>
              <a:rPr lang="tr-TR" dirty="0"/>
              <a:t>, eğer tüm </a:t>
            </a:r>
            <a:r>
              <a:rPr lang="th-TH" i="1" dirty="0"/>
              <a:t>j&lt;i  </a:t>
            </a:r>
            <a:r>
              <a:rPr lang="tr-TR" dirty="0"/>
              <a:t>için</a:t>
            </a:r>
            <a:r>
              <a:rPr lang="th-TH" i="1" dirty="0"/>
              <a:t> </a:t>
            </a:r>
            <a:r>
              <a:rPr lang="th-TH" dirty="0"/>
              <a:t>First(</a:t>
            </a:r>
            <a:r>
              <a:rPr lang="th-TH" i="1" dirty="0"/>
              <a:t>X</a:t>
            </a:r>
            <a:r>
              <a:rPr lang="th-TH" i="1" baseline="-25000" dirty="0"/>
              <a:t>j</a:t>
            </a:r>
            <a:r>
              <a:rPr lang="th-TH" dirty="0"/>
              <a:t>) {</a:t>
            </a:r>
            <a:r>
              <a:rPr lang="th-TH" dirty="0">
                <a:sym typeface="Symbol" pitchFamily="18" charset="2"/>
              </a:rPr>
              <a:t></a:t>
            </a:r>
            <a:r>
              <a:rPr lang="th-TH" dirty="0"/>
              <a:t>}</a:t>
            </a:r>
            <a:r>
              <a:rPr lang="tr-TR" dirty="0"/>
              <a:t>’</a:t>
            </a:r>
            <a:r>
              <a:rPr lang="tr-TR" dirty="0" err="1"/>
              <a:t>yı</a:t>
            </a:r>
            <a:r>
              <a:rPr lang="tr-TR" dirty="0"/>
              <a:t> içerirse</a:t>
            </a:r>
            <a:endParaRPr lang="th-TH" dirty="0"/>
          </a:p>
          <a:p>
            <a:pPr lvl="2" eaLnBrk="1" hangingPunct="1"/>
            <a:r>
              <a:rPr lang="th-TH" dirty="0">
                <a:sym typeface="Symbol" pitchFamily="18" charset="2"/>
              </a:rPr>
              <a:t></a:t>
            </a:r>
            <a:r>
              <a:rPr lang="th-TH" dirty="0"/>
              <a:t> First(X)</a:t>
            </a:r>
            <a:r>
              <a:rPr lang="tr-TR" dirty="0"/>
              <a:t>’in içindedir,</a:t>
            </a:r>
            <a:r>
              <a:rPr lang="th-TH" dirty="0"/>
              <a:t> </a:t>
            </a:r>
            <a:r>
              <a:rPr lang="tr-TR" dirty="0"/>
              <a:t>tüm </a:t>
            </a:r>
            <a:r>
              <a:rPr lang="th-TH" i="1" dirty="0"/>
              <a:t>j</a:t>
            </a:r>
            <a:r>
              <a:rPr lang="th-TH" dirty="0"/>
              <a:t>≤</a:t>
            </a:r>
            <a:r>
              <a:rPr lang="th-TH" i="1" dirty="0"/>
              <a:t>n </a:t>
            </a:r>
            <a:r>
              <a:rPr lang="tr-TR" dirty="0"/>
              <a:t>için</a:t>
            </a:r>
            <a:r>
              <a:rPr lang="th-TH" i="1" dirty="0"/>
              <a:t> </a:t>
            </a:r>
            <a:r>
              <a:rPr lang="th-TH" dirty="0"/>
              <a:t>First(</a:t>
            </a:r>
            <a:r>
              <a:rPr lang="th-TH" i="1" dirty="0"/>
              <a:t>X</a:t>
            </a:r>
            <a:r>
              <a:rPr lang="th-TH" i="1" baseline="-25000" dirty="0"/>
              <a:t>j</a:t>
            </a:r>
            <a:r>
              <a:rPr lang="th-TH" dirty="0"/>
              <a:t>) {</a:t>
            </a:r>
            <a:r>
              <a:rPr lang="th-TH" dirty="0">
                <a:sym typeface="Symbol" pitchFamily="18" charset="2"/>
              </a:rPr>
              <a:t></a:t>
            </a:r>
            <a:r>
              <a:rPr lang="th-TH" dirty="0"/>
              <a:t>}</a:t>
            </a:r>
            <a:r>
              <a:rPr lang="tr-TR" dirty="0"/>
              <a:t>’</a:t>
            </a:r>
            <a:r>
              <a:rPr lang="tr-TR" dirty="0" err="1"/>
              <a:t>yı</a:t>
            </a:r>
            <a:r>
              <a:rPr lang="tr-TR" dirty="0"/>
              <a:t> içerirse</a:t>
            </a:r>
            <a:endParaRPr lang="th-TH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/>
              <a:t>First </a:t>
            </a:r>
            <a:r>
              <a:rPr lang="tr-TR"/>
              <a:t>Küme Örnekleri</a:t>
            </a:r>
            <a:endParaRPr lang="th-TH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676400"/>
            <a:ext cx="4876800" cy="3581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/>
              <a:t>exp </a:t>
            </a:r>
            <a:r>
              <a:rPr lang="th-TH" sz="2000" dirty="0">
                <a:sym typeface="Symbol" pitchFamily="18" charset="2"/>
              </a:rPr>
              <a:t></a:t>
            </a:r>
            <a:r>
              <a:rPr lang="th-TH" sz="2000" dirty="0">
                <a:cs typeface="Tahoma" pitchFamily="34" charset="0"/>
                <a:sym typeface="Symbol" pitchFamily="18" charset="2"/>
              </a:rPr>
              <a:t> </a:t>
            </a:r>
            <a:r>
              <a:rPr lang="th-TH" sz="2000" dirty="0"/>
              <a:t>exp addop term </a:t>
            </a:r>
            <a:r>
              <a:rPr lang="en-US" sz="2000" dirty="0"/>
              <a:t>| term</a:t>
            </a:r>
            <a:endParaRPr lang="th-TH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/>
              <a:t>addop </a:t>
            </a:r>
            <a:r>
              <a:rPr lang="th-TH" sz="2000" dirty="0">
                <a:sym typeface="Symbol" pitchFamily="18" charset="2"/>
              </a:rPr>
              <a:t></a:t>
            </a:r>
            <a:r>
              <a:rPr lang="th-TH" sz="2000" dirty="0"/>
              <a:t> </a:t>
            </a:r>
            <a:r>
              <a:rPr lang="th-TH" sz="2000" dirty="0">
                <a:cs typeface="Tahoma" pitchFamily="34" charset="0"/>
              </a:rPr>
              <a:t> </a:t>
            </a:r>
            <a:r>
              <a:rPr lang="th-TH" sz="2000" dirty="0"/>
              <a:t>+ | -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/>
              <a:t>term </a:t>
            </a:r>
            <a:r>
              <a:rPr lang="th-TH" sz="2000" dirty="0">
                <a:cs typeface="Tahoma" pitchFamily="34" charset="0"/>
              </a:rPr>
              <a:t>  </a:t>
            </a:r>
            <a:r>
              <a:rPr lang="th-TH" sz="2000" dirty="0">
                <a:sym typeface="Symbol" pitchFamily="18" charset="2"/>
              </a:rPr>
              <a:t></a:t>
            </a:r>
            <a:r>
              <a:rPr lang="th-TH" sz="2000" dirty="0">
                <a:cs typeface="Tahoma" pitchFamily="34" charset="0"/>
                <a:sym typeface="Symbol" pitchFamily="18" charset="2"/>
              </a:rPr>
              <a:t> </a:t>
            </a:r>
            <a:r>
              <a:rPr lang="th-TH" sz="2000" dirty="0">
                <a:cs typeface="Tahoma" pitchFamily="34" charset="0"/>
              </a:rPr>
              <a:t> </a:t>
            </a:r>
            <a:r>
              <a:rPr lang="th-TH" sz="2000" dirty="0"/>
              <a:t>term mulop factor </a:t>
            </a:r>
            <a:r>
              <a:rPr lang="en-US" sz="2000" dirty="0"/>
              <a:t>|  factor</a:t>
            </a:r>
            <a:endParaRPr lang="th-TH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/>
              <a:t>mulop</a:t>
            </a:r>
            <a:r>
              <a:rPr lang="en-US" sz="2000" dirty="0"/>
              <a:t>  </a:t>
            </a:r>
            <a:r>
              <a:rPr lang="th-TH" sz="2000" dirty="0">
                <a:sym typeface="Symbol" pitchFamily="18" charset="2"/>
              </a:rPr>
              <a:t></a:t>
            </a:r>
            <a:r>
              <a:rPr lang="en-US" sz="2000" dirty="0">
                <a:sym typeface="Symbol" pitchFamily="18" charset="2"/>
              </a:rPr>
              <a:t> *</a:t>
            </a:r>
            <a:endParaRPr lang="th-TH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/>
              <a:t>factor</a:t>
            </a:r>
            <a:r>
              <a:rPr lang="th-TH" sz="2000" dirty="0">
                <a:cs typeface="Tahoma" pitchFamily="34" charset="0"/>
              </a:rPr>
              <a:t> </a:t>
            </a:r>
            <a:r>
              <a:rPr lang="th-TH" sz="2000" dirty="0"/>
              <a:t> </a:t>
            </a:r>
            <a:r>
              <a:rPr lang="th-TH" sz="2000" dirty="0">
                <a:sym typeface="Symbol" pitchFamily="18" charset="2"/>
              </a:rPr>
              <a:t></a:t>
            </a:r>
            <a:r>
              <a:rPr lang="th-TH" sz="2000" dirty="0">
                <a:cs typeface="Tahoma" pitchFamily="34" charset="0"/>
                <a:sym typeface="Symbol" pitchFamily="18" charset="2"/>
              </a:rPr>
              <a:t> </a:t>
            </a:r>
            <a:r>
              <a:rPr lang="th-TH" sz="2000" dirty="0"/>
              <a:t>(exp) </a:t>
            </a:r>
            <a:r>
              <a:rPr lang="en-US" sz="2000" dirty="0"/>
              <a:t>|</a:t>
            </a:r>
            <a:r>
              <a:rPr lang="th-TH" sz="2000" dirty="0"/>
              <a:t> num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  <a:buFontTx/>
              <a:buNone/>
            </a:pPr>
            <a:r>
              <a:rPr lang="th-TH" sz="2000" dirty="0"/>
              <a:t>First(addop) = {+, -}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/>
              <a:t>First(mulop) = {*}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/>
              <a:t>First(factor) </a:t>
            </a:r>
            <a:r>
              <a:rPr lang="th-TH" sz="2000" dirty="0">
                <a:cs typeface="Tahoma" pitchFamily="34" charset="0"/>
              </a:rPr>
              <a:t> </a:t>
            </a:r>
            <a:r>
              <a:rPr lang="th-TH" sz="2000" dirty="0"/>
              <a:t>= {(, num}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/>
              <a:t>First(term) </a:t>
            </a:r>
            <a:r>
              <a:rPr lang="th-TH" sz="2000" dirty="0">
                <a:cs typeface="Tahoma" pitchFamily="34" charset="0"/>
              </a:rPr>
              <a:t>  </a:t>
            </a:r>
            <a:r>
              <a:rPr lang="th-TH" sz="2000" dirty="0"/>
              <a:t>= {(, num}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/>
              <a:t>First(exp) </a:t>
            </a:r>
            <a:r>
              <a:rPr lang="th-TH" sz="2000" dirty="0">
                <a:cs typeface="Tahoma" pitchFamily="34" charset="0"/>
              </a:rPr>
              <a:t>    </a:t>
            </a:r>
            <a:r>
              <a:rPr lang="th-TH" sz="2000" dirty="0"/>
              <a:t>= {(, num}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37138" y="1676400"/>
            <a:ext cx="4030662" cy="3581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/>
              <a:t>st </a:t>
            </a:r>
            <a:r>
              <a:rPr lang="th-TH" sz="2000" dirty="0">
                <a:cs typeface="Tahoma" pitchFamily="34" charset="0"/>
              </a:rPr>
              <a:t>         </a:t>
            </a:r>
            <a:r>
              <a:rPr lang="th-TH" sz="2000" dirty="0">
                <a:sym typeface="Symbol" pitchFamily="18" charset="2"/>
              </a:rPr>
              <a:t></a:t>
            </a:r>
            <a:r>
              <a:rPr lang="th-TH" sz="2000" dirty="0"/>
              <a:t> ifst </a:t>
            </a:r>
            <a:r>
              <a:rPr lang="en-US" sz="2000" dirty="0"/>
              <a:t>| </a:t>
            </a:r>
            <a:r>
              <a:rPr lang="th-TH" sz="2000" dirty="0"/>
              <a:t>other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/>
              <a:t>ifst </a:t>
            </a:r>
            <a:r>
              <a:rPr lang="th-TH" sz="2000" dirty="0">
                <a:cs typeface="Tahoma" pitchFamily="34" charset="0"/>
              </a:rPr>
              <a:t>       </a:t>
            </a:r>
            <a:r>
              <a:rPr lang="th-TH" sz="2000" dirty="0">
                <a:sym typeface="Symbol" pitchFamily="18" charset="2"/>
              </a:rPr>
              <a:t></a:t>
            </a:r>
            <a:r>
              <a:rPr lang="th-TH" sz="2000" dirty="0"/>
              <a:t> if ( exp ) st elsepart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/>
              <a:t>elsepart </a:t>
            </a:r>
            <a:r>
              <a:rPr lang="th-TH" sz="2000" dirty="0">
                <a:sym typeface="Symbol" pitchFamily="18" charset="2"/>
              </a:rPr>
              <a:t></a:t>
            </a:r>
            <a:r>
              <a:rPr lang="th-TH" sz="2000" dirty="0"/>
              <a:t> else st </a:t>
            </a:r>
            <a:r>
              <a:rPr lang="en-US" sz="2000" dirty="0"/>
              <a:t>|</a:t>
            </a:r>
            <a:r>
              <a:rPr lang="th-TH" sz="2000" dirty="0">
                <a:sym typeface="Symbol" pitchFamily="18" charset="2"/>
              </a:rPr>
              <a:t> 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/>
              <a:t>exp </a:t>
            </a:r>
            <a:r>
              <a:rPr lang="th-TH" sz="2000" dirty="0">
                <a:cs typeface="Tahoma" pitchFamily="34" charset="0"/>
              </a:rPr>
              <a:t>      </a:t>
            </a:r>
            <a:r>
              <a:rPr lang="th-TH" sz="2000" dirty="0">
                <a:sym typeface="Symbol" pitchFamily="18" charset="2"/>
              </a:rPr>
              <a:t></a:t>
            </a:r>
            <a:r>
              <a:rPr lang="th-TH" sz="2000" dirty="0"/>
              <a:t> 0 | 1</a:t>
            </a:r>
          </a:p>
          <a:p>
            <a:pPr eaLnBrk="1" hangingPunct="1">
              <a:lnSpc>
                <a:spcPct val="90000"/>
              </a:lnSpc>
            </a:pPr>
            <a:endParaRPr lang="th-TH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/>
              <a:t>First(exp) </a:t>
            </a:r>
            <a:r>
              <a:rPr lang="th-TH" sz="2000" dirty="0">
                <a:cs typeface="Tahoma" pitchFamily="34" charset="0"/>
              </a:rPr>
              <a:t>      </a:t>
            </a:r>
            <a:r>
              <a:rPr lang="th-TH" sz="2000" dirty="0"/>
              <a:t>= {0,1}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/>
              <a:t>First(elsepart) = {else, </a:t>
            </a:r>
            <a:r>
              <a:rPr lang="th-TH" sz="2000" dirty="0">
                <a:sym typeface="Symbol" pitchFamily="18" charset="2"/>
              </a:rPr>
              <a:t></a:t>
            </a:r>
            <a:r>
              <a:rPr lang="th-TH" sz="2000" dirty="0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/>
              <a:t>First(ifst) </a:t>
            </a:r>
            <a:r>
              <a:rPr lang="th-TH" sz="2000" dirty="0">
                <a:cs typeface="Tahoma" pitchFamily="34" charset="0"/>
              </a:rPr>
              <a:t>       </a:t>
            </a:r>
            <a:r>
              <a:rPr lang="th-TH" sz="2000" dirty="0"/>
              <a:t>= {if}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000" dirty="0"/>
              <a:t>First(st) </a:t>
            </a:r>
            <a:r>
              <a:rPr lang="th-TH" sz="2000" dirty="0">
                <a:cs typeface="Tahoma" pitchFamily="34" charset="0"/>
              </a:rPr>
              <a:t>         </a:t>
            </a:r>
            <a:r>
              <a:rPr lang="th-TH" sz="2000" dirty="0"/>
              <a:t>= {if, other}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/>
              <a:t>First(A)</a:t>
            </a:r>
            <a:r>
              <a:rPr lang="tr-TR"/>
              <a:t> Bulma Algoritması</a:t>
            </a:r>
            <a:endParaRPr lang="th-TH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6324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b="1">
                <a:latin typeface="Arial Narrow" pitchFamily="34" charset="0"/>
              </a:rPr>
              <a:t>For tüm</a:t>
            </a:r>
            <a:r>
              <a:rPr lang="th-TH" b="1">
                <a:latin typeface="Arial Narrow" pitchFamily="34" charset="0"/>
              </a:rPr>
              <a:t> a</a:t>
            </a:r>
            <a:r>
              <a:rPr lang="tr-TR" b="1">
                <a:latin typeface="Arial Narrow" pitchFamily="34" charset="0"/>
              </a:rPr>
              <a:t> terminalleri</a:t>
            </a:r>
            <a:r>
              <a:rPr lang="th-TH" b="1">
                <a:latin typeface="Arial Narrow" pitchFamily="34" charset="0"/>
              </a:rPr>
              <a:t>, First(a) = {a}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b="1">
                <a:latin typeface="Arial Narrow" pitchFamily="34" charset="0"/>
              </a:rPr>
              <a:t>For tüm </a:t>
            </a:r>
            <a:r>
              <a:rPr lang="th-TH" b="1">
                <a:latin typeface="Arial Narrow" pitchFamily="34" charset="0"/>
              </a:rPr>
              <a:t>A</a:t>
            </a:r>
            <a:r>
              <a:rPr lang="tr-TR" b="1">
                <a:latin typeface="Arial Narrow" pitchFamily="34" charset="0"/>
              </a:rPr>
              <a:t> nonterminalleri</a:t>
            </a:r>
            <a:r>
              <a:rPr lang="th-TH" b="1">
                <a:latin typeface="Arial Narrow" pitchFamily="34" charset="0"/>
              </a:rPr>
              <a:t>, First(A) := {}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b="1">
                <a:latin typeface="Arial Narrow" pitchFamily="34" charset="0"/>
              </a:rPr>
              <a:t>W</a:t>
            </a:r>
            <a:r>
              <a:rPr lang="en-US" b="1">
                <a:latin typeface="Arial Narrow" pitchFamily="34" charset="0"/>
              </a:rPr>
              <a:t>hile</a:t>
            </a:r>
            <a:r>
              <a:rPr lang="th-TH" b="1">
                <a:latin typeface="Arial Narrow" pitchFamily="34" charset="0"/>
              </a:rPr>
              <a:t> </a:t>
            </a:r>
            <a:r>
              <a:rPr lang="tr-TR" b="1">
                <a:latin typeface="Arial Narrow" pitchFamily="34" charset="0"/>
              </a:rPr>
              <a:t>herhangi </a:t>
            </a:r>
            <a:r>
              <a:rPr lang="th-TH" b="1">
                <a:latin typeface="Arial Narrow" pitchFamily="34" charset="0"/>
              </a:rPr>
              <a:t>First(A)</a:t>
            </a:r>
            <a:r>
              <a:rPr lang="tr-TR" b="1">
                <a:latin typeface="Arial Narrow" pitchFamily="34" charset="0"/>
              </a:rPr>
              <a:t>’ya değişiklik var</a:t>
            </a:r>
            <a:endParaRPr lang="th-TH" b="1">
              <a:latin typeface="Arial Narrow" pitchFamily="34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>
                <a:latin typeface="Arial Narrow" pitchFamily="34" charset="0"/>
              </a:rPr>
              <a:t>F</a:t>
            </a:r>
            <a:r>
              <a:rPr lang="en-US" sz="2800" b="1">
                <a:latin typeface="Arial Narrow" pitchFamily="34" charset="0"/>
              </a:rPr>
              <a:t>or</a:t>
            </a:r>
            <a:r>
              <a:rPr lang="th-TH" sz="2800" b="1">
                <a:latin typeface="Arial Narrow" pitchFamily="34" charset="0"/>
              </a:rPr>
              <a:t> </a:t>
            </a:r>
            <a:r>
              <a:rPr lang="tr-TR" sz="2800" b="1">
                <a:latin typeface="Arial Narrow" pitchFamily="34" charset="0"/>
              </a:rPr>
              <a:t>her kural </a:t>
            </a:r>
            <a:r>
              <a:rPr lang="th-TH" sz="2800" b="1">
                <a:latin typeface="Arial Narrow" pitchFamily="34" charset="0"/>
              </a:rPr>
              <a:t>A </a:t>
            </a:r>
            <a:r>
              <a:rPr lang="th-TH" sz="2800" b="1">
                <a:latin typeface="Arial Narrow" pitchFamily="34" charset="0"/>
                <a:sym typeface="Symbol" pitchFamily="18" charset="2"/>
              </a:rPr>
              <a:t></a:t>
            </a:r>
            <a:r>
              <a:rPr lang="th-TH" sz="2800" b="1">
                <a:latin typeface="Arial Narrow" pitchFamily="34" charset="0"/>
              </a:rPr>
              <a:t> X</a:t>
            </a:r>
            <a:r>
              <a:rPr lang="th-TH" sz="2800" b="1" baseline="-25000">
                <a:latin typeface="Arial Narrow" pitchFamily="34" charset="0"/>
              </a:rPr>
              <a:t>1</a:t>
            </a:r>
            <a:r>
              <a:rPr lang="th-TH" sz="2800" b="1">
                <a:latin typeface="Arial Narrow" pitchFamily="34" charset="0"/>
              </a:rPr>
              <a:t> X</a:t>
            </a:r>
            <a:r>
              <a:rPr lang="th-TH" sz="2800" b="1" baseline="-25000">
                <a:latin typeface="Arial Narrow" pitchFamily="34" charset="0"/>
              </a:rPr>
              <a:t>2</a:t>
            </a:r>
            <a:r>
              <a:rPr lang="th-TH" sz="2800" b="1">
                <a:latin typeface="Arial Narrow" pitchFamily="34" charset="0"/>
              </a:rPr>
              <a:t> ... X</a:t>
            </a:r>
            <a:r>
              <a:rPr lang="th-TH" sz="2800" b="1" baseline="-25000">
                <a:latin typeface="Arial Narrow" pitchFamily="34" charset="0"/>
              </a:rPr>
              <a:t>n</a:t>
            </a:r>
            <a:r>
              <a:rPr lang="th-TH" sz="2800" b="1">
                <a:latin typeface="Arial Narrow" pitchFamily="34" charset="0"/>
              </a:rPr>
              <a:t> </a:t>
            </a: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>
                <a:latin typeface="Arial Narrow" pitchFamily="34" charset="0"/>
              </a:rPr>
              <a:t>F</a:t>
            </a:r>
            <a:r>
              <a:rPr lang="en-US" sz="2800" b="1">
                <a:latin typeface="Arial Narrow" pitchFamily="34" charset="0"/>
              </a:rPr>
              <a:t>or</a:t>
            </a:r>
            <a:r>
              <a:rPr lang="th-TH" sz="2800" b="1">
                <a:latin typeface="Arial Narrow" pitchFamily="34" charset="0"/>
              </a:rPr>
              <a:t> {X</a:t>
            </a:r>
            <a:r>
              <a:rPr lang="th-TH" sz="2800" b="1" baseline="-25000">
                <a:latin typeface="Arial Narrow" pitchFamily="34" charset="0"/>
              </a:rPr>
              <a:t>1</a:t>
            </a:r>
            <a:r>
              <a:rPr lang="th-TH" sz="2800" b="1">
                <a:latin typeface="Arial Narrow" pitchFamily="34" charset="0"/>
              </a:rPr>
              <a:t>, X</a:t>
            </a:r>
            <a:r>
              <a:rPr lang="th-TH" sz="2800" b="1" baseline="-25000">
                <a:latin typeface="Arial Narrow" pitchFamily="34" charset="0"/>
              </a:rPr>
              <a:t>2</a:t>
            </a:r>
            <a:r>
              <a:rPr lang="th-TH" sz="2800" b="1">
                <a:latin typeface="Arial Narrow" pitchFamily="34" charset="0"/>
              </a:rPr>
              <a:t>, …, X</a:t>
            </a:r>
            <a:r>
              <a:rPr lang="th-TH" sz="2800" b="1" baseline="-25000">
                <a:latin typeface="Arial Narrow" pitchFamily="34" charset="0"/>
              </a:rPr>
              <a:t>n</a:t>
            </a:r>
            <a:r>
              <a:rPr lang="th-TH" sz="2800" b="1">
                <a:latin typeface="Arial Narrow" pitchFamily="34" charset="0"/>
              </a:rPr>
              <a:t> }</a:t>
            </a:r>
            <a:r>
              <a:rPr lang="tr-TR" sz="2800" b="1">
                <a:latin typeface="Arial Narrow" pitchFamily="34" charset="0"/>
              </a:rPr>
              <a:t>’de</a:t>
            </a:r>
            <a:r>
              <a:rPr lang="th-TH" sz="2800" b="1">
                <a:latin typeface="Arial Narrow" pitchFamily="34" charset="0"/>
              </a:rPr>
              <a:t> </a:t>
            </a:r>
            <a:r>
              <a:rPr lang="tr-TR" sz="2800" b="1">
                <a:latin typeface="Arial Narrow" pitchFamily="34" charset="0"/>
              </a:rPr>
              <a:t>her</a:t>
            </a:r>
            <a:r>
              <a:rPr lang="th-TH" sz="2800" b="1">
                <a:latin typeface="Arial Narrow" pitchFamily="34" charset="0"/>
              </a:rPr>
              <a:t> X</a:t>
            </a:r>
            <a:r>
              <a:rPr lang="th-TH" sz="2800" b="1" baseline="-25000">
                <a:latin typeface="Arial Narrow" pitchFamily="34" charset="0"/>
              </a:rPr>
              <a:t>i</a:t>
            </a:r>
            <a:endParaRPr lang="th-TH" sz="2800" b="1">
              <a:latin typeface="Arial Narrow" pitchFamily="34" charset="0"/>
            </a:endParaRP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>
                <a:latin typeface="Arial Narrow" pitchFamily="34" charset="0"/>
              </a:rPr>
              <a:t>I</a:t>
            </a:r>
            <a:r>
              <a:rPr lang="en-US" sz="2800" b="1">
                <a:latin typeface="Arial Narrow" pitchFamily="34" charset="0"/>
                <a:cs typeface="Angsana New" pitchFamily="18" charset="-34"/>
              </a:rPr>
              <a:t>f</a:t>
            </a:r>
            <a:r>
              <a:rPr lang="th-TH" sz="2800" b="1">
                <a:latin typeface="Arial Narrow" pitchFamily="34" charset="0"/>
              </a:rPr>
              <a:t> for </a:t>
            </a:r>
            <a:r>
              <a:rPr lang="tr-TR" sz="2800" b="1">
                <a:latin typeface="Arial Narrow" pitchFamily="34" charset="0"/>
              </a:rPr>
              <a:t>tüm</a:t>
            </a:r>
            <a:r>
              <a:rPr lang="th-TH" sz="2800" b="1">
                <a:latin typeface="Arial Narrow" pitchFamily="34" charset="0"/>
              </a:rPr>
              <a:t> j&lt;i First(X</a:t>
            </a:r>
            <a:r>
              <a:rPr lang="th-TH" sz="2800" b="1" baseline="-25000">
                <a:latin typeface="Arial Narrow" pitchFamily="34" charset="0"/>
              </a:rPr>
              <a:t>j</a:t>
            </a:r>
            <a:r>
              <a:rPr lang="th-TH" sz="2800" b="1">
                <a:latin typeface="Arial Narrow" pitchFamily="34" charset="0"/>
              </a:rPr>
              <a:t>) </a:t>
            </a:r>
            <a:r>
              <a:rPr lang="th-TH" sz="2400" b="1"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400" b="1">
                <a:latin typeface="Arial Narrow" pitchFamily="34" charset="0"/>
                <a:sym typeface="Symbol" pitchFamily="18" charset="2"/>
              </a:rPr>
              <a:t> </a:t>
            </a:r>
            <a:r>
              <a:rPr lang="tr-TR" sz="2800" b="1">
                <a:latin typeface="Arial Narrow" pitchFamily="34" charset="0"/>
                <a:sym typeface="Symbol" pitchFamily="18" charset="2"/>
              </a:rPr>
              <a:t>içerir</a:t>
            </a:r>
            <a:r>
              <a:rPr lang="th-TH" sz="2800" b="1">
                <a:latin typeface="Arial Narrow" pitchFamily="34" charset="0"/>
              </a:rPr>
              <a:t>, 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>
                <a:latin typeface="Arial Narrow" pitchFamily="34" charset="0"/>
              </a:rPr>
              <a:t>T</a:t>
            </a:r>
            <a:r>
              <a:rPr lang="en-US" sz="2800" b="1">
                <a:latin typeface="Arial Narrow" pitchFamily="34" charset="0"/>
              </a:rPr>
              <a:t>hen</a:t>
            </a:r>
            <a:r>
              <a:rPr lang="th-TH" sz="2800" b="1">
                <a:latin typeface="Arial Narrow" pitchFamily="34" charset="0"/>
              </a:rPr>
              <a:t> </a:t>
            </a:r>
          </a:p>
          <a:p>
            <a:pPr lvl="3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>
                <a:latin typeface="Arial Narrow" pitchFamily="34" charset="0"/>
              </a:rPr>
              <a:t>		First(X</a:t>
            </a:r>
            <a:r>
              <a:rPr lang="th-TH" sz="2800" b="1" baseline="-25000">
                <a:latin typeface="Arial Narrow" pitchFamily="34" charset="0"/>
              </a:rPr>
              <a:t>i</a:t>
            </a:r>
            <a:r>
              <a:rPr lang="th-TH" sz="2800" b="1">
                <a:latin typeface="Arial Narrow" pitchFamily="34" charset="0"/>
              </a:rPr>
              <a:t>)-{</a:t>
            </a:r>
            <a:r>
              <a:rPr lang="th-TH" sz="2800" b="1"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800" b="1">
                <a:latin typeface="Arial Narrow" pitchFamily="34" charset="0"/>
              </a:rPr>
              <a:t>}</a:t>
            </a:r>
            <a:r>
              <a:rPr lang="tr-TR" sz="2800" b="1">
                <a:latin typeface="Arial Narrow" pitchFamily="34" charset="0"/>
              </a:rPr>
              <a:t>’yı</a:t>
            </a:r>
            <a:r>
              <a:rPr lang="th-TH" sz="2800" b="1">
                <a:latin typeface="Arial Narrow" pitchFamily="34" charset="0"/>
              </a:rPr>
              <a:t> First(A)</a:t>
            </a:r>
            <a:r>
              <a:rPr lang="tr-TR" sz="2800" b="1">
                <a:latin typeface="Arial Narrow" pitchFamily="34" charset="0"/>
              </a:rPr>
              <a:t>’ya ekle</a:t>
            </a:r>
            <a:endParaRPr lang="th-TH" sz="2800" b="1">
              <a:latin typeface="Arial Narrow" pitchFamily="34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>
                <a:latin typeface="Arial Narrow" pitchFamily="34" charset="0"/>
              </a:rPr>
              <a:t>I</a:t>
            </a:r>
            <a:r>
              <a:rPr lang="en-US" sz="2800" b="1">
                <a:latin typeface="Arial Narrow" pitchFamily="34" charset="0"/>
                <a:cs typeface="Angsana New" pitchFamily="18" charset="-34"/>
              </a:rPr>
              <a:t>f</a:t>
            </a:r>
            <a:r>
              <a:rPr lang="th-TH" sz="2800" b="1">
                <a:latin typeface="Arial Narrow" pitchFamily="34" charset="0"/>
              </a:rPr>
              <a:t> </a:t>
            </a:r>
            <a:r>
              <a:rPr lang="th-TH" sz="2400" b="1"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400" b="1">
                <a:latin typeface="Arial Narrow" pitchFamily="34" charset="0"/>
                <a:sym typeface="Symbol" pitchFamily="18" charset="2"/>
              </a:rPr>
              <a:t>;</a:t>
            </a:r>
            <a:r>
              <a:rPr lang="th-TH" sz="2800" b="1">
                <a:latin typeface="Arial Narrow" pitchFamily="34" charset="0"/>
              </a:rPr>
              <a:t> First(X</a:t>
            </a:r>
            <a:r>
              <a:rPr lang="th-TH" sz="2800" b="1" baseline="-25000">
                <a:latin typeface="Arial Narrow" pitchFamily="34" charset="0"/>
              </a:rPr>
              <a:t>1</a:t>
            </a:r>
            <a:r>
              <a:rPr lang="th-TH" sz="2800" b="1">
                <a:latin typeface="Arial Narrow" pitchFamily="34" charset="0"/>
              </a:rPr>
              <a:t>), First(X</a:t>
            </a:r>
            <a:r>
              <a:rPr lang="th-TH" sz="2800" b="1" baseline="-25000">
                <a:latin typeface="Arial Narrow" pitchFamily="34" charset="0"/>
              </a:rPr>
              <a:t>2</a:t>
            </a:r>
            <a:r>
              <a:rPr lang="th-TH" sz="2800" b="1">
                <a:latin typeface="Arial Narrow" pitchFamily="34" charset="0"/>
              </a:rPr>
              <a:t>), ..., </a:t>
            </a:r>
            <a:r>
              <a:rPr lang="tr-TR" sz="2800" b="1">
                <a:latin typeface="Arial Narrow" pitchFamily="34" charset="0"/>
              </a:rPr>
              <a:t>ve</a:t>
            </a:r>
            <a:r>
              <a:rPr lang="th-TH" sz="2800" b="1">
                <a:latin typeface="Arial Narrow" pitchFamily="34" charset="0"/>
              </a:rPr>
              <a:t> First(X</a:t>
            </a:r>
            <a:r>
              <a:rPr lang="th-TH" sz="2800" b="1" baseline="-25000">
                <a:latin typeface="Arial Narrow" pitchFamily="34" charset="0"/>
              </a:rPr>
              <a:t>n</a:t>
            </a:r>
            <a:r>
              <a:rPr lang="th-TH" sz="2800" b="1">
                <a:latin typeface="Arial Narrow" pitchFamily="34" charset="0"/>
              </a:rPr>
              <a:t>)</a:t>
            </a:r>
            <a:r>
              <a:rPr lang="tr-TR" sz="2800" b="1">
                <a:latin typeface="Arial Narrow" pitchFamily="34" charset="0"/>
              </a:rPr>
              <a:t>’de</a:t>
            </a:r>
            <a:endParaRPr lang="th-TH" sz="2800" b="1">
              <a:latin typeface="Arial Narrow" pitchFamily="34" charset="0"/>
            </a:endParaRPr>
          </a:p>
          <a:p>
            <a:pPr lvl="2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2800" b="1">
                <a:latin typeface="Arial Narrow" pitchFamily="34" charset="0"/>
              </a:rPr>
              <a:t>T</a:t>
            </a:r>
            <a:r>
              <a:rPr lang="en-US" sz="2800" b="1">
                <a:latin typeface="Arial Narrow" pitchFamily="34" charset="0"/>
              </a:rPr>
              <a:t>hen</a:t>
            </a:r>
            <a:r>
              <a:rPr lang="th-TH" sz="2800" b="1">
                <a:latin typeface="Arial Narrow" pitchFamily="34" charset="0"/>
              </a:rPr>
              <a:t> </a:t>
            </a:r>
            <a:r>
              <a:rPr lang="th-TH" sz="2800" b="1"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800" b="1">
                <a:latin typeface="Arial Narrow" pitchFamily="34" charset="0"/>
                <a:sym typeface="Symbol" pitchFamily="18" charset="2"/>
              </a:rPr>
              <a:t>’yı</a:t>
            </a:r>
            <a:r>
              <a:rPr lang="th-TH" sz="2800" b="1">
                <a:latin typeface="Arial Narrow" pitchFamily="34" charset="0"/>
              </a:rPr>
              <a:t> First(A)</a:t>
            </a:r>
            <a:r>
              <a:rPr lang="tr-TR" sz="2800" b="1">
                <a:latin typeface="Arial Narrow" pitchFamily="34" charset="0"/>
              </a:rPr>
              <a:t>’ya ekle</a:t>
            </a:r>
            <a:endParaRPr lang="th-TH" sz="2800" b="1">
              <a:latin typeface="Arial Narrow" pitchFamily="34" charset="0"/>
            </a:endParaRP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67400" y="1295400"/>
            <a:ext cx="3276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100">
                <a:solidFill>
                  <a:srgbClr val="FF0000"/>
                </a:solidFill>
              </a:rPr>
              <a:t>If</a:t>
            </a:r>
            <a:r>
              <a:rPr lang="th-TH" sz="2100">
                <a:solidFill>
                  <a:srgbClr val="3333FF"/>
                </a:solidFill>
              </a:rPr>
              <a:t> A </a:t>
            </a:r>
            <a:r>
              <a:rPr lang="tr-TR" sz="2100">
                <a:solidFill>
                  <a:srgbClr val="3333FF"/>
                </a:solidFill>
              </a:rPr>
              <a:t>bir</a:t>
            </a:r>
            <a:r>
              <a:rPr lang="th-TH" sz="2100">
                <a:solidFill>
                  <a:srgbClr val="3333FF"/>
                </a:solidFill>
              </a:rPr>
              <a:t> terminal </a:t>
            </a:r>
            <a:r>
              <a:rPr lang="tr-TR" sz="2100">
                <a:solidFill>
                  <a:srgbClr val="3333FF"/>
                </a:solidFill>
              </a:rPr>
              <a:t>ya da</a:t>
            </a:r>
            <a:r>
              <a:rPr lang="th-TH" sz="2100">
                <a:solidFill>
                  <a:srgbClr val="3333FF"/>
                </a:solidFill>
              </a:rPr>
              <a:t> </a:t>
            </a:r>
            <a:r>
              <a:rPr lang="th-TH" sz="2100" b="1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100">
                <a:solidFill>
                  <a:srgbClr val="3333FF"/>
                </a:solidFill>
              </a:rPr>
              <a:t>, </a:t>
            </a:r>
            <a:r>
              <a:rPr lang="th-TH" sz="2100">
                <a:solidFill>
                  <a:srgbClr val="FF0000"/>
                </a:solidFill>
              </a:rPr>
              <a:t>then</a:t>
            </a:r>
            <a:r>
              <a:rPr lang="th-TH" sz="2100">
                <a:solidFill>
                  <a:srgbClr val="3333FF"/>
                </a:solidFill>
              </a:rPr>
              <a:t> First(A) = {A}.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100">
                <a:solidFill>
                  <a:srgbClr val="FF0000"/>
                </a:solidFill>
              </a:rPr>
              <a:t>If</a:t>
            </a:r>
            <a:r>
              <a:rPr lang="th-TH" sz="2100">
                <a:solidFill>
                  <a:srgbClr val="3333FF"/>
                </a:solidFill>
              </a:rPr>
              <a:t> A </a:t>
            </a:r>
            <a:r>
              <a:rPr lang="tr-TR" sz="2100">
                <a:solidFill>
                  <a:srgbClr val="3333FF"/>
                </a:solidFill>
              </a:rPr>
              <a:t>bir</a:t>
            </a:r>
            <a:r>
              <a:rPr lang="th-TH" sz="2100">
                <a:solidFill>
                  <a:srgbClr val="3333FF"/>
                </a:solidFill>
              </a:rPr>
              <a:t> nonterminal, </a:t>
            </a:r>
            <a:r>
              <a:rPr lang="th-TH" sz="2100">
                <a:solidFill>
                  <a:srgbClr val="FF0000"/>
                </a:solidFill>
              </a:rPr>
              <a:t>then</a:t>
            </a:r>
            <a:r>
              <a:rPr lang="th-TH" sz="2100">
                <a:solidFill>
                  <a:srgbClr val="3333FF"/>
                </a:solidFill>
              </a:rPr>
              <a:t> </a:t>
            </a:r>
            <a:r>
              <a:rPr lang="th-TH" sz="2100">
                <a:solidFill>
                  <a:srgbClr val="FF0000"/>
                </a:solidFill>
              </a:rPr>
              <a:t>for</a:t>
            </a:r>
            <a:r>
              <a:rPr lang="th-TH" sz="2100">
                <a:solidFill>
                  <a:srgbClr val="3333FF"/>
                </a:solidFill>
              </a:rPr>
              <a:t> </a:t>
            </a:r>
            <a:r>
              <a:rPr lang="tr-TR" sz="2100">
                <a:solidFill>
                  <a:srgbClr val="3333FF"/>
                </a:solidFill>
              </a:rPr>
              <a:t>her</a:t>
            </a:r>
            <a:r>
              <a:rPr lang="th-TH" sz="2100">
                <a:solidFill>
                  <a:srgbClr val="3333FF"/>
                </a:solidFill>
              </a:rPr>
              <a:t> </a:t>
            </a:r>
            <a:r>
              <a:rPr lang="tr-TR" sz="2100">
                <a:solidFill>
                  <a:srgbClr val="3333FF"/>
                </a:solidFill>
              </a:rPr>
              <a:t>kural</a:t>
            </a:r>
            <a:r>
              <a:rPr lang="th-TH" sz="2100">
                <a:solidFill>
                  <a:srgbClr val="3333FF"/>
                </a:solidFill>
              </a:rPr>
              <a:t> A </a:t>
            </a:r>
            <a:r>
              <a:rPr lang="th-TH" sz="2100">
                <a:solidFill>
                  <a:srgbClr val="3333FF"/>
                </a:solidFill>
                <a:sym typeface="Symbol" pitchFamily="18" charset="2"/>
              </a:rPr>
              <a:t></a:t>
            </a:r>
            <a:r>
              <a:rPr lang="th-TH" sz="2100">
                <a:solidFill>
                  <a:srgbClr val="3333FF"/>
                </a:solidFill>
              </a:rPr>
              <a:t>X</a:t>
            </a:r>
            <a:r>
              <a:rPr lang="th-TH" sz="2100" baseline="-25000">
                <a:solidFill>
                  <a:srgbClr val="3333FF"/>
                </a:solidFill>
              </a:rPr>
              <a:t>1</a:t>
            </a:r>
            <a:r>
              <a:rPr lang="th-TH" sz="2100">
                <a:solidFill>
                  <a:srgbClr val="3333FF"/>
                </a:solidFill>
              </a:rPr>
              <a:t> X</a:t>
            </a:r>
            <a:r>
              <a:rPr lang="th-TH" sz="2100" baseline="-25000">
                <a:solidFill>
                  <a:srgbClr val="3333FF"/>
                </a:solidFill>
              </a:rPr>
              <a:t>2</a:t>
            </a:r>
            <a:r>
              <a:rPr lang="th-TH" sz="2100">
                <a:solidFill>
                  <a:srgbClr val="3333FF"/>
                </a:solidFill>
              </a:rPr>
              <a:t> ... X</a:t>
            </a:r>
            <a:r>
              <a:rPr lang="th-TH" sz="2100" baseline="-25000">
                <a:solidFill>
                  <a:srgbClr val="3333FF"/>
                </a:solidFill>
              </a:rPr>
              <a:t>n</a:t>
            </a:r>
            <a:r>
              <a:rPr lang="th-TH" sz="2100">
                <a:solidFill>
                  <a:srgbClr val="3333FF"/>
                </a:solidFill>
              </a:rPr>
              <a:t>, First(A) First(X</a:t>
            </a:r>
            <a:r>
              <a:rPr lang="th-TH" sz="2100" baseline="-25000">
                <a:solidFill>
                  <a:srgbClr val="3333FF"/>
                </a:solidFill>
              </a:rPr>
              <a:t>1</a:t>
            </a:r>
            <a:r>
              <a:rPr lang="th-TH" sz="2100">
                <a:solidFill>
                  <a:srgbClr val="3333FF"/>
                </a:solidFill>
              </a:rPr>
              <a:t>) - {</a:t>
            </a:r>
            <a:r>
              <a:rPr lang="th-TH" sz="2100" b="1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100">
                <a:solidFill>
                  <a:srgbClr val="3333FF"/>
                </a:solidFill>
              </a:rPr>
              <a:t>}</a:t>
            </a:r>
            <a:r>
              <a:rPr lang="tr-TR" sz="2100">
                <a:solidFill>
                  <a:srgbClr val="3333FF"/>
                </a:solidFill>
              </a:rPr>
              <a:t>’yı içerir</a:t>
            </a:r>
            <a:r>
              <a:rPr lang="th-TH" sz="2100">
                <a:solidFill>
                  <a:srgbClr val="3333FF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100">
                <a:solidFill>
                  <a:srgbClr val="FF0000"/>
                </a:solidFill>
              </a:rPr>
              <a:t>If</a:t>
            </a:r>
            <a:r>
              <a:rPr lang="th-TH" sz="2100">
                <a:solidFill>
                  <a:srgbClr val="3333FF"/>
                </a:solidFill>
              </a:rPr>
              <a:t> </a:t>
            </a:r>
            <a:r>
              <a:rPr lang="tr-TR" sz="2100">
                <a:solidFill>
                  <a:srgbClr val="3333FF"/>
                </a:solidFill>
              </a:rPr>
              <a:t>aynı zamanda </a:t>
            </a:r>
            <a:r>
              <a:rPr lang="th-TH" sz="2100">
                <a:solidFill>
                  <a:srgbClr val="FF0000"/>
                </a:solidFill>
              </a:rPr>
              <a:t>for</a:t>
            </a:r>
            <a:r>
              <a:rPr lang="th-TH" sz="2100">
                <a:solidFill>
                  <a:srgbClr val="3333FF"/>
                </a:solidFill>
              </a:rPr>
              <a:t> </a:t>
            </a:r>
            <a:r>
              <a:rPr lang="tr-TR" sz="2100">
                <a:solidFill>
                  <a:srgbClr val="3333FF"/>
                </a:solidFill>
              </a:rPr>
              <a:t>bazı</a:t>
            </a:r>
            <a:r>
              <a:rPr lang="th-TH" sz="2100">
                <a:solidFill>
                  <a:srgbClr val="3333FF"/>
                </a:solidFill>
              </a:rPr>
              <a:t> i&lt;n, First(X</a:t>
            </a:r>
            <a:r>
              <a:rPr lang="th-TH" sz="2100" baseline="-25000">
                <a:solidFill>
                  <a:srgbClr val="3333FF"/>
                </a:solidFill>
              </a:rPr>
              <a:t>1</a:t>
            </a:r>
            <a:r>
              <a:rPr lang="th-TH" sz="2100">
                <a:solidFill>
                  <a:srgbClr val="3333FF"/>
                </a:solidFill>
              </a:rPr>
              <a:t>), First(X</a:t>
            </a:r>
            <a:r>
              <a:rPr lang="th-TH" sz="2100" baseline="-25000">
                <a:solidFill>
                  <a:srgbClr val="3333FF"/>
                </a:solidFill>
              </a:rPr>
              <a:t>2</a:t>
            </a:r>
            <a:r>
              <a:rPr lang="th-TH" sz="2100">
                <a:solidFill>
                  <a:srgbClr val="3333FF"/>
                </a:solidFill>
              </a:rPr>
              <a:t>), ..., </a:t>
            </a:r>
            <a:r>
              <a:rPr lang="tr-TR" sz="2100">
                <a:solidFill>
                  <a:srgbClr val="3333FF"/>
                </a:solidFill>
              </a:rPr>
              <a:t>ve</a:t>
            </a:r>
            <a:r>
              <a:rPr lang="th-TH" sz="2100">
                <a:solidFill>
                  <a:srgbClr val="3333FF"/>
                </a:solidFill>
              </a:rPr>
              <a:t> First(X</a:t>
            </a:r>
            <a:r>
              <a:rPr lang="th-TH" sz="2100" baseline="-25000">
                <a:solidFill>
                  <a:srgbClr val="3333FF"/>
                </a:solidFill>
              </a:rPr>
              <a:t>i</a:t>
            </a:r>
            <a:r>
              <a:rPr lang="th-TH" sz="2100">
                <a:solidFill>
                  <a:srgbClr val="3333FF"/>
                </a:solidFill>
              </a:rPr>
              <a:t>) </a:t>
            </a:r>
            <a:r>
              <a:rPr lang="th-TH" sz="2100" b="1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100">
                <a:solidFill>
                  <a:srgbClr val="3333FF"/>
                </a:solidFill>
                <a:sym typeface="Symbol" pitchFamily="18" charset="2"/>
              </a:rPr>
              <a:t>’yı içerir</a:t>
            </a:r>
            <a:r>
              <a:rPr lang="th-TH" sz="2100">
                <a:solidFill>
                  <a:srgbClr val="3333FF"/>
                </a:solidFill>
              </a:rPr>
              <a:t>, </a:t>
            </a:r>
            <a:r>
              <a:rPr lang="th-TH" sz="2100">
                <a:solidFill>
                  <a:srgbClr val="FF0000"/>
                </a:solidFill>
              </a:rPr>
              <a:t>then</a:t>
            </a:r>
            <a:r>
              <a:rPr lang="th-TH" sz="2100">
                <a:solidFill>
                  <a:srgbClr val="3333FF"/>
                </a:solidFill>
              </a:rPr>
              <a:t> First(A) First(X</a:t>
            </a:r>
            <a:r>
              <a:rPr lang="th-TH" sz="2100" baseline="-25000">
                <a:solidFill>
                  <a:srgbClr val="3333FF"/>
                </a:solidFill>
              </a:rPr>
              <a:t>i+1</a:t>
            </a:r>
            <a:r>
              <a:rPr lang="th-TH" sz="2100">
                <a:solidFill>
                  <a:srgbClr val="3333FF"/>
                </a:solidFill>
              </a:rPr>
              <a:t>)-{</a:t>
            </a:r>
            <a:r>
              <a:rPr lang="th-TH" sz="2100" b="1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100">
                <a:solidFill>
                  <a:srgbClr val="3333FF"/>
                </a:solidFill>
              </a:rPr>
              <a:t>}</a:t>
            </a:r>
            <a:r>
              <a:rPr lang="tr-TR" sz="2100">
                <a:solidFill>
                  <a:srgbClr val="3333FF"/>
                </a:solidFill>
              </a:rPr>
              <a:t>’yı içerir</a:t>
            </a:r>
            <a:r>
              <a:rPr lang="th-TH" sz="2100">
                <a:solidFill>
                  <a:srgbClr val="3333FF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h-TH" sz="2100">
                <a:solidFill>
                  <a:srgbClr val="FF0000"/>
                </a:solidFill>
              </a:rPr>
              <a:t>If</a:t>
            </a:r>
            <a:r>
              <a:rPr lang="th-TH" sz="2100">
                <a:solidFill>
                  <a:srgbClr val="3333FF"/>
                </a:solidFill>
              </a:rPr>
              <a:t> First(X</a:t>
            </a:r>
            <a:r>
              <a:rPr lang="th-TH" sz="2100" baseline="-25000">
                <a:solidFill>
                  <a:srgbClr val="3333FF"/>
                </a:solidFill>
              </a:rPr>
              <a:t>1</a:t>
            </a:r>
            <a:r>
              <a:rPr lang="th-TH" sz="2100">
                <a:solidFill>
                  <a:srgbClr val="3333FF"/>
                </a:solidFill>
              </a:rPr>
              <a:t>), First(X</a:t>
            </a:r>
            <a:r>
              <a:rPr lang="th-TH" sz="2100" baseline="-25000">
                <a:solidFill>
                  <a:srgbClr val="3333FF"/>
                </a:solidFill>
              </a:rPr>
              <a:t>2</a:t>
            </a:r>
            <a:r>
              <a:rPr lang="th-TH" sz="2100">
                <a:solidFill>
                  <a:srgbClr val="3333FF"/>
                </a:solidFill>
              </a:rPr>
              <a:t>), ..., </a:t>
            </a:r>
            <a:r>
              <a:rPr lang="tr-TR" sz="2100">
                <a:solidFill>
                  <a:srgbClr val="3333FF"/>
                </a:solidFill>
              </a:rPr>
              <a:t>ve</a:t>
            </a:r>
            <a:r>
              <a:rPr lang="th-TH" sz="2100">
                <a:solidFill>
                  <a:srgbClr val="3333FF"/>
                </a:solidFill>
              </a:rPr>
              <a:t> First(X</a:t>
            </a:r>
            <a:r>
              <a:rPr lang="th-TH" sz="2100" baseline="-25000">
                <a:solidFill>
                  <a:srgbClr val="3333FF"/>
                </a:solidFill>
              </a:rPr>
              <a:t>n</a:t>
            </a:r>
            <a:r>
              <a:rPr lang="th-TH" sz="2100">
                <a:solidFill>
                  <a:srgbClr val="3333FF"/>
                </a:solidFill>
              </a:rPr>
              <a:t>) </a:t>
            </a:r>
            <a:r>
              <a:rPr lang="th-TH" sz="2100" b="1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100">
                <a:solidFill>
                  <a:srgbClr val="3333FF"/>
                </a:solidFill>
                <a:sym typeface="Symbol" pitchFamily="18" charset="2"/>
              </a:rPr>
              <a:t>’yı içerir</a:t>
            </a:r>
            <a:r>
              <a:rPr lang="th-TH" sz="2100">
                <a:solidFill>
                  <a:srgbClr val="3333FF"/>
                </a:solidFill>
              </a:rPr>
              <a:t>, </a:t>
            </a:r>
            <a:r>
              <a:rPr lang="th-TH" sz="2100">
                <a:solidFill>
                  <a:srgbClr val="FF0000"/>
                </a:solidFill>
              </a:rPr>
              <a:t>then</a:t>
            </a:r>
            <a:r>
              <a:rPr lang="th-TH" sz="2100">
                <a:solidFill>
                  <a:srgbClr val="3333FF"/>
                </a:solidFill>
              </a:rPr>
              <a:t> First(A) </a:t>
            </a:r>
            <a:r>
              <a:rPr lang="tr-TR" sz="2100">
                <a:solidFill>
                  <a:srgbClr val="3333FF"/>
                </a:solidFill>
              </a:rPr>
              <a:t>da </a:t>
            </a:r>
            <a:r>
              <a:rPr lang="th-TH" sz="2100" b="1">
                <a:solidFill>
                  <a:srgbClr val="3333FF"/>
                </a:solidFill>
                <a:latin typeface="Arial Narrow" pitchFamily="34" charset="0"/>
                <a:sym typeface="Symbol" pitchFamily="18" charset="2"/>
              </a:rPr>
              <a:t></a:t>
            </a:r>
            <a:r>
              <a:rPr lang="tr-TR" sz="2100">
                <a:solidFill>
                  <a:srgbClr val="3333FF"/>
                </a:solidFill>
                <a:sym typeface="Symbol" pitchFamily="18" charset="2"/>
              </a:rPr>
              <a:t> ’yı içerir</a:t>
            </a:r>
            <a:r>
              <a:rPr lang="th-TH" sz="2100">
                <a:solidFill>
                  <a:srgbClr val="3333FF"/>
                </a:solidFill>
              </a:rPr>
              <a:t>.</a:t>
            </a:r>
          </a:p>
        </p:txBody>
      </p:sp>
      <p:sp>
        <p:nvSpPr>
          <p:cNvPr id="55302" name="Freeform 6"/>
          <p:cNvSpPr>
            <a:spLocks/>
          </p:cNvSpPr>
          <p:nvPr/>
        </p:nvSpPr>
        <p:spPr bwMode="auto">
          <a:xfrm>
            <a:off x="4724400" y="1358900"/>
            <a:ext cx="1143000" cy="279400"/>
          </a:xfrm>
          <a:custGeom>
            <a:avLst/>
            <a:gdLst>
              <a:gd name="T0" fmla="*/ 1814512678 w 720"/>
              <a:gd name="T1" fmla="*/ 262096258 h 176"/>
              <a:gd name="T2" fmla="*/ 725804952 w 720"/>
              <a:gd name="T3" fmla="*/ 20161249 h 176"/>
              <a:gd name="T4" fmla="*/ 725804952 w 720"/>
              <a:gd name="T5" fmla="*/ 383063716 h 176"/>
              <a:gd name="T6" fmla="*/ 0 w 720"/>
              <a:gd name="T7" fmla="*/ 383063716 h 176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176"/>
              <a:gd name="T14" fmla="*/ 720 w 720"/>
              <a:gd name="T15" fmla="*/ 176 h 1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176">
                <a:moveTo>
                  <a:pt x="720" y="104"/>
                </a:moveTo>
                <a:cubicBezTo>
                  <a:pt x="540" y="52"/>
                  <a:pt x="360" y="0"/>
                  <a:pt x="288" y="8"/>
                </a:cubicBezTo>
                <a:cubicBezTo>
                  <a:pt x="216" y="16"/>
                  <a:pt x="336" y="128"/>
                  <a:pt x="288" y="152"/>
                </a:cubicBezTo>
                <a:cubicBezTo>
                  <a:pt x="240" y="176"/>
                  <a:pt x="120" y="164"/>
                  <a:pt x="0" y="15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5303" name="Freeform 7"/>
          <p:cNvSpPr>
            <a:spLocks/>
          </p:cNvSpPr>
          <p:nvPr/>
        </p:nvSpPr>
        <p:spPr bwMode="auto">
          <a:xfrm>
            <a:off x="5495925" y="2146300"/>
            <a:ext cx="371475" cy="1352550"/>
          </a:xfrm>
          <a:custGeom>
            <a:avLst/>
            <a:gdLst>
              <a:gd name="T0" fmla="*/ 589716607 w 234"/>
              <a:gd name="T1" fmla="*/ 0 h 852"/>
              <a:gd name="T2" fmla="*/ 57964397 w 234"/>
              <a:gd name="T3" fmla="*/ 781248412 h 852"/>
              <a:gd name="T4" fmla="*/ 463708827 w 234"/>
              <a:gd name="T5" fmla="*/ 1449090619 h 852"/>
              <a:gd name="T6" fmla="*/ 463708827 w 234"/>
              <a:gd name="T7" fmla="*/ 1769149974 h 852"/>
              <a:gd name="T8" fmla="*/ 0 w 234"/>
              <a:gd name="T9" fmla="*/ 2147173303 h 8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"/>
              <a:gd name="T16" fmla="*/ 0 h 852"/>
              <a:gd name="T17" fmla="*/ 234 w 234"/>
              <a:gd name="T18" fmla="*/ 852 h 8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" h="852">
                <a:moveTo>
                  <a:pt x="234" y="0"/>
                </a:moveTo>
                <a:cubicBezTo>
                  <a:pt x="199" y="52"/>
                  <a:pt x="31" y="214"/>
                  <a:pt x="23" y="310"/>
                </a:cubicBezTo>
                <a:cubicBezTo>
                  <a:pt x="15" y="406"/>
                  <a:pt x="157" y="510"/>
                  <a:pt x="184" y="575"/>
                </a:cubicBezTo>
                <a:cubicBezTo>
                  <a:pt x="211" y="640"/>
                  <a:pt x="215" y="656"/>
                  <a:pt x="184" y="702"/>
                </a:cubicBezTo>
                <a:cubicBezTo>
                  <a:pt x="153" y="748"/>
                  <a:pt x="38" y="821"/>
                  <a:pt x="0" y="85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5304" name="Freeform 8"/>
          <p:cNvSpPr>
            <a:spLocks/>
          </p:cNvSpPr>
          <p:nvPr/>
        </p:nvSpPr>
        <p:spPr bwMode="auto">
          <a:xfrm>
            <a:off x="4114800" y="5257800"/>
            <a:ext cx="1925638" cy="471487"/>
          </a:xfrm>
          <a:custGeom>
            <a:avLst/>
            <a:gdLst>
              <a:gd name="T0" fmla="*/ 2147483647 w 1213"/>
              <a:gd name="T1" fmla="*/ 108365815 h 297"/>
              <a:gd name="T2" fmla="*/ 2147483647 w 1213"/>
              <a:gd name="T3" fmla="*/ 166330117 h 297"/>
              <a:gd name="T4" fmla="*/ 2147483647 w 1213"/>
              <a:gd name="T5" fmla="*/ 20161227 h 297"/>
              <a:gd name="T6" fmla="*/ 2121972053 w 1213"/>
              <a:gd name="T7" fmla="*/ 282257184 h 297"/>
              <a:gd name="T8" fmla="*/ 1512093931 w 1213"/>
              <a:gd name="T9" fmla="*/ 748484710 h 297"/>
              <a:gd name="T10" fmla="*/ 609877924 w 1213"/>
              <a:gd name="T11" fmla="*/ 282257184 h 297"/>
              <a:gd name="T12" fmla="*/ 0 w 1213"/>
              <a:gd name="T13" fmla="*/ 718242879 h 2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3"/>
              <a:gd name="T22" fmla="*/ 0 h 297"/>
              <a:gd name="T23" fmla="*/ 1213 w 1213"/>
              <a:gd name="T24" fmla="*/ 297 h 29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3" h="297">
                <a:moveTo>
                  <a:pt x="1188" y="43"/>
                </a:moveTo>
                <a:cubicBezTo>
                  <a:pt x="1186" y="47"/>
                  <a:pt x="1213" y="72"/>
                  <a:pt x="1188" y="66"/>
                </a:cubicBezTo>
                <a:cubicBezTo>
                  <a:pt x="1163" y="60"/>
                  <a:pt x="1096" y="0"/>
                  <a:pt x="1038" y="8"/>
                </a:cubicBezTo>
                <a:cubicBezTo>
                  <a:pt x="980" y="16"/>
                  <a:pt x="915" y="64"/>
                  <a:pt x="842" y="112"/>
                </a:cubicBezTo>
                <a:cubicBezTo>
                  <a:pt x="769" y="160"/>
                  <a:pt x="700" y="297"/>
                  <a:pt x="600" y="297"/>
                </a:cubicBezTo>
                <a:cubicBezTo>
                  <a:pt x="500" y="297"/>
                  <a:pt x="342" y="114"/>
                  <a:pt x="242" y="112"/>
                </a:cubicBezTo>
                <a:cubicBezTo>
                  <a:pt x="142" y="110"/>
                  <a:pt x="50" y="249"/>
                  <a:pt x="0" y="285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flipH="1">
            <a:off x="5257800" y="3657600"/>
            <a:ext cx="6858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nimBg="1"/>
      <p:bldP spid="55302" grpId="1" animBg="1"/>
      <p:bldP spid="55303" grpId="0" animBg="1"/>
      <p:bldP spid="55303" grpId="1" animBg="1"/>
      <p:bldP spid="55304" grpId="0" animBg="1"/>
      <p:bldP spid="55304" grpId="1" animBg="1"/>
      <p:bldP spid="55308" grpId="0" animBg="1"/>
      <p:bldP spid="55308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/>
              <a:t>First </a:t>
            </a:r>
            <a:r>
              <a:rPr lang="tr-TR"/>
              <a:t>Küme Bulma</a:t>
            </a:r>
            <a:r>
              <a:rPr lang="th-TH"/>
              <a:t>: </a:t>
            </a:r>
            <a:r>
              <a:rPr lang="tr-TR"/>
              <a:t>Bir Örnek</a:t>
            </a:r>
            <a:endParaRPr lang="th-TH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5135563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/>
              <a:t>exp </a:t>
            </a:r>
            <a:r>
              <a:rPr lang="th-TH">
                <a:sym typeface="Symbol" pitchFamily="18" charset="2"/>
              </a:rPr>
              <a:t></a:t>
            </a:r>
            <a:r>
              <a:rPr lang="th-TH"/>
              <a:t> term exp’</a:t>
            </a:r>
          </a:p>
          <a:p>
            <a:pPr eaLnBrk="1" hangingPunct="1">
              <a:buFontTx/>
              <a:buNone/>
            </a:pPr>
            <a:r>
              <a:rPr lang="th-TH"/>
              <a:t>exp’ </a:t>
            </a:r>
            <a:r>
              <a:rPr lang="th-TH">
                <a:sym typeface="Symbol" pitchFamily="18" charset="2"/>
              </a:rPr>
              <a:t></a:t>
            </a:r>
            <a:r>
              <a:rPr lang="th-TH"/>
              <a:t> addop term exp’ | </a:t>
            </a:r>
            <a:r>
              <a:rPr lang="th-TH">
                <a:sym typeface="Symbol" pitchFamily="18" charset="2"/>
              </a:rPr>
              <a:t></a:t>
            </a:r>
          </a:p>
          <a:p>
            <a:pPr eaLnBrk="1" hangingPunct="1">
              <a:buFontTx/>
              <a:buNone/>
            </a:pPr>
            <a:r>
              <a:rPr lang="th-TH"/>
              <a:t>addop </a:t>
            </a:r>
            <a:r>
              <a:rPr lang="th-TH">
                <a:sym typeface="Symbol" pitchFamily="18" charset="2"/>
              </a:rPr>
              <a:t></a:t>
            </a:r>
            <a:r>
              <a:rPr lang="th-TH"/>
              <a:t> + | -</a:t>
            </a:r>
          </a:p>
          <a:p>
            <a:pPr eaLnBrk="1" hangingPunct="1">
              <a:buFontTx/>
              <a:buNone/>
            </a:pPr>
            <a:r>
              <a:rPr lang="th-TH"/>
              <a:t>term </a:t>
            </a:r>
            <a:r>
              <a:rPr lang="th-TH">
                <a:sym typeface="Symbol" pitchFamily="18" charset="2"/>
              </a:rPr>
              <a:t></a:t>
            </a:r>
            <a:r>
              <a:rPr lang="th-TH"/>
              <a:t> factor term’</a:t>
            </a:r>
          </a:p>
          <a:p>
            <a:pPr eaLnBrk="1" hangingPunct="1">
              <a:buFontTx/>
              <a:buNone/>
            </a:pPr>
            <a:r>
              <a:rPr lang="th-TH"/>
              <a:t>term’ </a:t>
            </a:r>
            <a:r>
              <a:rPr lang="th-TH">
                <a:sym typeface="Symbol" pitchFamily="18" charset="2"/>
              </a:rPr>
              <a:t></a:t>
            </a:r>
            <a:r>
              <a:rPr lang="th-TH"/>
              <a:t> mulop factor term’ | </a:t>
            </a:r>
            <a:r>
              <a:rPr lang="th-TH">
                <a:sym typeface="Symbol" pitchFamily="18" charset="2"/>
              </a:rPr>
              <a:t></a:t>
            </a:r>
            <a:endParaRPr lang="th-TH"/>
          </a:p>
          <a:p>
            <a:pPr eaLnBrk="1" hangingPunct="1">
              <a:buFontTx/>
              <a:buNone/>
            </a:pPr>
            <a:r>
              <a:rPr lang="th-TH"/>
              <a:t>mulop </a:t>
            </a:r>
            <a:r>
              <a:rPr lang="th-TH">
                <a:sym typeface="Symbol" pitchFamily="18" charset="2"/>
              </a:rPr>
              <a:t></a:t>
            </a:r>
            <a:r>
              <a:rPr lang="th-TH"/>
              <a:t> *</a:t>
            </a:r>
          </a:p>
          <a:p>
            <a:pPr eaLnBrk="1" hangingPunct="1">
              <a:buFontTx/>
              <a:buNone/>
            </a:pPr>
            <a:r>
              <a:rPr lang="th-TH"/>
              <a:t>factor </a:t>
            </a:r>
            <a:r>
              <a:rPr lang="th-TH">
                <a:sym typeface="Symbol" pitchFamily="18" charset="2"/>
              </a:rPr>
              <a:t></a:t>
            </a:r>
            <a:r>
              <a:rPr lang="th-TH"/>
              <a:t> ( exp ) | num</a:t>
            </a:r>
          </a:p>
          <a:p>
            <a:pPr eaLnBrk="1" hangingPunct="1">
              <a:buFontTx/>
              <a:buNone/>
            </a:pPr>
            <a:endParaRPr lang="th-TH"/>
          </a:p>
        </p:txBody>
      </p:sp>
      <p:graphicFrame>
        <p:nvGraphicFramePr>
          <p:cNvPr id="59469" name="Group 77"/>
          <p:cNvGraphicFramePr>
            <a:graphicFrameLocks noGrp="1"/>
          </p:cNvGraphicFramePr>
          <p:nvPr/>
        </p:nvGraphicFramePr>
        <p:xfrm>
          <a:off x="5940425" y="1341438"/>
          <a:ext cx="2735263" cy="4145280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First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exp’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addop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term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term’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mulop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factor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9457" name="Text Box 65"/>
          <p:cNvSpPr txBox="1">
            <a:spLocks noChangeArrowheads="1"/>
          </p:cNvSpPr>
          <p:nvPr/>
        </p:nvSpPr>
        <p:spPr bwMode="auto">
          <a:xfrm>
            <a:off x="7885113" y="2349500"/>
            <a:ext cx="379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sym typeface="Symbol" pitchFamily="18" charset="2"/>
              </a:rPr>
              <a:t></a:t>
            </a:r>
          </a:p>
        </p:txBody>
      </p:sp>
      <p:sp>
        <p:nvSpPr>
          <p:cNvPr id="59458" name="Text Box 66"/>
          <p:cNvSpPr txBox="1">
            <a:spLocks noChangeArrowheads="1"/>
          </p:cNvSpPr>
          <p:nvPr/>
        </p:nvSpPr>
        <p:spPr bwMode="auto">
          <a:xfrm>
            <a:off x="7164388" y="2852738"/>
            <a:ext cx="793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59459" name="Text Box 67"/>
          <p:cNvSpPr txBox="1">
            <a:spLocks noChangeArrowheads="1"/>
          </p:cNvSpPr>
          <p:nvPr/>
        </p:nvSpPr>
        <p:spPr bwMode="auto">
          <a:xfrm>
            <a:off x="7164388" y="3860800"/>
            <a:ext cx="3794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800">
                <a:sym typeface="Symbol" pitchFamily="18" charset="2"/>
              </a:rPr>
              <a:t></a:t>
            </a:r>
          </a:p>
        </p:txBody>
      </p:sp>
      <p:sp>
        <p:nvSpPr>
          <p:cNvPr id="59460" name="Text Box 68"/>
          <p:cNvSpPr txBox="1">
            <a:spLocks noChangeArrowheads="1"/>
          </p:cNvSpPr>
          <p:nvPr/>
        </p:nvSpPr>
        <p:spPr bwMode="auto">
          <a:xfrm>
            <a:off x="7164388" y="444341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59461" name="Text Box 69"/>
          <p:cNvSpPr txBox="1">
            <a:spLocks noChangeArrowheads="1"/>
          </p:cNvSpPr>
          <p:nvPr/>
        </p:nvSpPr>
        <p:spPr bwMode="auto">
          <a:xfrm>
            <a:off x="7164388" y="4991100"/>
            <a:ext cx="1087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59462" name="Text Box 70"/>
          <p:cNvSpPr txBox="1">
            <a:spLocks noChangeArrowheads="1"/>
          </p:cNvSpPr>
          <p:nvPr/>
        </p:nvSpPr>
        <p:spPr bwMode="auto">
          <a:xfrm>
            <a:off x="7164388" y="2852738"/>
            <a:ext cx="793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59463" name="Text Box 71"/>
          <p:cNvSpPr txBox="1">
            <a:spLocks noChangeArrowheads="1"/>
          </p:cNvSpPr>
          <p:nvPr/>
        </p:nvSpPr>
        <p:spPr bwMode="auto">
          <a:xfrm>
            <a:off x="7164388" y="5013325"/>
            <a:ext cx="1087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59464" name="Text Box 72"/>
          <p:cNvSpPr txBox="1">
            <a:spLocks noChangeArrowheads="1"/>
          </p:cNvSpPr>
          <p:nvPr/>
        </p:nvSpPr>
        <p:spPr bwMode="auto">
          <a:xfrm>
            <a:off x="7164388" y="44370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59465" name="Text Box 73"/>
          <p:cNvSpPr txBox="1">
            <a:spLocks noChangeArrowheads="1"/>
          </p:cNvSpPr>
          <p:nvPr/>
        </p:nvSpPr>
        <p:spPr bwMode="auto">
          <a:xfrm>
            <a:off x="7235825" y="3429000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8.09249E-7 L -0.00399 -0.0691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9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45655E-6 L 0.00364 -0.2331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9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35689E-6 L 0.04323 -0.0797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9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0" y="-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186 L -0.00833 -0.23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94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-1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57" grpId="0"/>
      <p:bldP spid="59458" grpId="0"/>
      <p:bldP spid="59459" grpId="0"/>
      <p:bldP spid="59460" grpId="0"/>
      <p:bldP spid="59461" grpId="0"/>
      <p:bldP spid="59462" grpId="0"/>
      <p:bldP spid="59462" grpId="1"/>
      <p:bldP spid="59463" grpId="0"/>
      <p:bldP spid="59463" grpId="1"/>
      <p:bldP spid="59464" grpId="0"/>
      <p:bldP spid="59464" grpId="1"/>
      <p:bldP spid="59465" grpId="0"/>
      <p:bldP spid="59465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/>
              <a:t>Follow </a:t>
            </a:r>
            <a:r>
              <a:rPr lang="tr-TR"/>
              <a:t>Kümesi</a:t>
            </a:r>
            <a:endParaRPr lang="th-TH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h-TH"/>
              <a:t>$ </a:t>
            </a:r>
            <a:r>
              <a:rPr lang="tr-TR"/>
              <a:t>giriş tokenlarının sonunu göstersin</a:t>
            </a:r>
            <a:endParaRPr lang="th-TH" sz="3600"/>
          </a:p>
          <a:p>
            <a:pPr eaLnBrk="1" hangingPunct="1"/>
            <a:r>
              <a:rPr lang="th-TH"/>
              <a:t>A </a:t>
            </a:r>
            <a:r>
              <a:rPr lang="tr-TR"/>
              <a:t>başlangıç </a:t>
            </a:r>
            <a:r>
              <a:rPr lang="th-TH"/>
              <a:t>s</a:t>
            </a:r>
            <a:r>
              <a:rPr lang="tr-TR"/>
              <a:t>e</a:t>
            </a:r>
            <a:r>
              <a:rPr lang="th-TH"/>
              <a:t>mbol</a:t>
            </a:r>
            <a:r>
              <a:rPr lang="tr-TR"/>
              <a:t>ü ise</a:t>
            </a:r>
            <a:r>
              <a:rPr lang="th-TH"/>
              <a:t>, </a:t>
            </a:r>
            <a:r>
              <a:rPr lang="tr-TR"/>
              <a:t>o zaman </a:t>
            </a:r>
            <a:r>
              <a:rPr lang="th-TH"/>
              <a:t>$</a:t>
            </a:r>
            <a:r>
              <a:rPr lang="tr-TR"/>
              <a:t>,</a:t>
            </a:r>
            <a:r>
              <a:rPr lang="th-TH"/>
              <a:t> Follow(A)</a:t>
            </a:r>
            <a:r>
              <a:rPr lang="tr-TR"/>
              <a:t>’dadır</a:t>
            </a:r>
            <a:r>
              <a:rPr lang="th-TH"/>
              <a:t>.</a:t>
            </a:r>
          </a:p>
          <a:p>
            <a:pPr eaLnBrk="1" hangingPunct="1"/>
            <a:r>
              <a:rPr lang="tr-TR"/>
              <a:t>Bir</a:t>
            </a:r>
            <a:r>
              <a:rPr lang="th-TH"/>
              <a:t> B </a:t>
            </a:r>
            <a:r>
              <a:rPr lang="th-TH">
                <a:sym typeface="Symbol" pitchFamily="18" charset="2"/>
              </a:rPr>
              <a:t></a:t>
            </a:r>
            <a:r>
              <a:rPr lang="th-TH"/>
              <a:t> X A Y</a:t>
            </a:r>
            <a:r>
              <a:rPr lang="tr-TR"/>
              <a:t> kuralı varsa</a:t>
            </a:r>
            <a:r>
              <a:rPr lang="th-TH"/>
              <a:t>, </a:t>
            </a:r>
            <a:r>
              <a:rPr lang="tr-TR"/>
              <a:t>o zaman</a:t>
            </a:r>
            <a:r>
              <a:rPr lang="th-TH"/>
              <a:t> First(Y) - {</a:t>
            </a:r>
            <a:r>
              <a:rPr lang="th-TH">
                <a:sym typeface="Symbol" pitchFamily="18" charset="2"/>
              </a:rPr>
              <a:t></a:t>
            </a:r>
            <a:r>
              <a:rPr lang="th-TH"/>
              <a:t>} Follow(A)</a:t>
            </a:r>
            <a:r>
              <a:rPr lang="tr-TR"/>
              <a:t>’dadır</a:t>
            </a:r>
            <a:r>
              <a:rPr lang="th-TH"/>
              <a:t>.</a:t>
            </a:r>
          </a:p>
          <a:p>
            <a:pPr eaLnBrk="1" hangingPunct="1"/>
            <a:r>
              <a:rPr lang="th-TH"/>
              <a:t>B </a:t>
            </a:r>
            <a:r>
              <a:rPr lang="th-TH">
                <a:sym typeface="Symbol" pitchFamily="18" charset="2"/>
              </a:rPr>
              <a:t></a:t>
            </a:r>
            <a:r>
              <a:rPr lang="th-TH"/>
              <a:t> X A Y </a:t>
            </a:r>
            <a:r>
              <a:rPr lang="tr-TR"/>
              <a:t>üretimi (kuralı) varsa ve</a:t>
            </a:r>
            <a:r>
              <a:rPr lang="th-TH"/>
              <a:t> </a:t>
            </a:r>
            <a:r>
              <a:rPr lang="th-TH">
                <a:sym typeface="Symbol" pitchFamily="18" charset="2"/>
              </a:rPr>
              <a:t></a:t>
            </a:r>
            <a:r>
              <a:rPr lang="tr-TR">
                <a:sym typeface="Symbol" pitchFamily="18" charset="2"/>
              </a:rPr>
              <a:t>,</a:t>
            </a:r>
            <a:r>
              <a:rPr lang="th-TH"/>
              <a:t> First(Y</a:t>
            </a:r>
            <a:r>
              <a:rPr lang="tr-TR"/>
              <a:t>)’de ise</a:t>
            </a:r>
            <a:r>
              <a:rPr lang="th-TH"/>
              <a:t>, </a:t>
            </a:r>
            <a:r>
              <a:rPr lang="tr-TR"/>
              <a:t>o zaman</a:t>
            </a:r>
            <a:r>
              <a:rPr lang="th-TH"/>
              <a:t> Follow(A)</a:t>
            </a:r>
            <a:r>
              <a:rPr lang="tr-TR"/>
              <a:t>,</a:t>
            </a:r>
            <a:r>
              <a:rPr lang="th-TH"/>
              <a:t> Follow(B)</a:t>
            </a:r>
            <a:r>
              <a:rPr lang="tr-TR"/>
              <a:t>’yi içerir</a:t>
            </a:r>
            <a:r>
              <a:rPr lang="th-TH"/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/>
              <a:t>Follow(A)</a:t>
            </a:r>
            <a:r>
              <a:rPr lang="tr-TR"/>
              <a:t> Bulma Algoritması</a:t>
            </a:r>
            <a:endParaRPr lang="th-TH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58674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sz="2400" b="1">
                <a:latin typeface="Arial Narrow" pitchFamily="34" charset="0"/>
              </a:rPr>
              <a:t>Follow(S) = {$}</a:t>
            </a:r>
          </a:p>
          <a:p>
            <a:pPr eaLnBrk="1" hangingPunct="1">
              <a:buFontTx/>
              <a:buNone/>
            </a:pPr>
            <a:r>
              <a:rPr lang="th-TH" sz="2400" b="1">
                <a:latin typeface="Arial Narrow" pitchFamily="34" charset="0"/>
              </a:rPr>
              <a:t>FOR V-{S}</a:t>
            </a:r>
            <a:r>
              <a:rPr lang="tr-TR" sz="2400" b="1">
                <a:latin typeface="Arial Narrow" pitchFamily="34" charset="0"/>
              </a:rPr>
              <a:t>’de her A</a:t>
            </a:r>
            <a:endParaRPr lang="th-TH" sz="2400" b="1">
              <a:latin typeface="Arial Narrow" pitchFamily="34" charset="0"/>
            </a:endParaRPr>
          </a:p>
          <a:p>
            <a:pPr eaLnBrk="1" hangingPunct="1">
              <a:buFontTx/>
              <a:buNone/>
            </a:pPr>
            <a:r>
              <a:rPr lang="th-TH" sz="2400" b="1">
                <a:latin typeface="Arial Narrow" pitchFamily="34" charset="0"/>
              </a:rPr>
              <a:t>	Follow(A)={}</a:t>
            </a:r>
          </a:p>
          <a:p>
            <a:pPr eaLnBrk="1" hangingPunct="1">
              <a:buFontTx/>
              <a:buNone/>
            </a:pPr>
            <a:r>
              <a:rPr lang="th-TH" sz="2400" b="1">
                <a:latin typeface="Arial Narrow" pitchFamily="34" charset="0"/>
              </a:rPr>
              <a:t>WHILE </a:t>
            </a:r>
            <a:r>
              <a:rPr lang="tr-TR" sz="2400" b="1">
                <a:latin typeface="Arial Narrow" pitchFamily="34" charset="0"/>
              </a:rPr>
              <a:t>bazı </a:t>
            </a:r>
            <a:r>
              <a:rPr lang="th-TH" sz="2400" b="1">
                <a:latin typeface="Arial Narrow" pitchFamily="34" charset="0"/>
              </a:rPr>
              <a:t>Follow </a:t>
            </a:r>
            <a:r>
              <a:rPr lang="tr-TR" sz="2400" b="1">
                <a:latin typeface="Arial Narrow" pitchFamily="34" charset="0"/>
              </a:rPr>
              <a:t>kümelerine değişiklik yapılır</a:t>
            </a:r>
            <a:endParaRPr lang="th-TH" sz="2400" b="1">
              <a:latin typeface="Arial Narrow" pitchFamily="34" charset="0"/>
            </a:endParaRPr>
          </a:p>
          <a:p>
            <a:pPr eaLnBrk="1" hangingPunct="1">
              <a:buFontTx/>
              <a:buNone/>
            </a:pPr>
            <a:r>
              <a:rPr lang="th-TH" sz="2400" b="1">
                <a:latin typeface="Arial Narrow" pitchFamily="34" charset="0"/>
              </a:rPr>
              <a:t>	FOR each production A </a:t>
            </a:r>
            <a:r>
              <a:rPr lang="th-TH" sz="2400">
                <a:sym typeface="Symbol" pitchFamily="18" charset="2"/>
              </a:rPr>
              <a:t></a:t>
            </a:r>
            <a:r>
              <a:rPr lang="th-TH" sz="2400" b="1">
                <a:latin typeface="Arial Narrow" pitchFamily="34" charset="0"/>
              </a:rPr>
              <a:t> X</a:t>
            </a:r>
            <a:r>
              <a:rPr lang="th-TH" sz="2400" b="1" baseline="-25000">
                <a:latin typeface="Arial Narrow" pitchFamily="34" charset="0"/>
              </a:rPr>
              <a:t>1</a:t>
            </a:r>
            <a:r>
              <a:rPr lang="th-TH" sz="2400" b="1">
                <a:latin typeface="Arial Narrow" pitchFamily="34" charset="0"/>
              </a:rPr>
              <a:t> X</a:t>
            </a:r>
            <a:r>
              <a:rPr lang="th-TH" sz="2400" b="1" baseline="-25000">
                <a:latin typeface="Arial Narrow" pitchFamily="34" charset="0"/>
              </a:rPr>
              <a:t>2</a:t>
            </a:r>
            <a:r>
              <a:rPr lang="th-TH" sz="2400" b="1">
                <a:latin typeface="Arial Narrow" pitchFamily="34" charset="0"/>
              </a:rPr>
              <a:t> ... X</a:t>
            </a:r>
            <a:r>
              <a:rPr lang="th-TH" sz="2400" b="1" baseline="-25000">
                <a:latin typeface="Arial Narrow" pitchFamily="34" charset="0"/>
              </a:rPr>
              <a:t>n</a:t>
            </a:r>
            <a:r>
              <a:rPr lang="th-TH" sz="2400" b="1">
                <a:latin typeface="Arial Narrow" pitchFamily="34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th-TH" sz="2400" b="1">
                <a:latin typeface="Arial Narrow" pitchFamily="34" charset="0"/>
              </a:rPr>
              <a:t>		FOR each nonterminal X</a:t>
            </a:r>
            <a:r>
              <a:rPr lang="th-TH" sz="2400" b="1" baseline="-25000">
                <a:latin typeface="Arial Narrow" pitchFamily="34" charset="0"/>
              </a:rPr>
              <a:t>i</a:t>
            </a:r>
            <a:endParaRPr lang="th-TH" sz="2400" b="1">
              <a:latin typeface="Arial Narrow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th-TH" b="1">
                <a:latin typeface="Arial Narrow" pitchFamily="34" charset="0"/>
              </a:rPr>
              <a:t>		        First(X</a:t>
            </a:r>
            <a:r>
              <a:rPr lang="th-TH" b="1" baseline="-25000">
                <a:latin typeface="Arial Narrow" pitchFamily="34" charset="0"/>
              </a:rPr>
              <a:t>i+1</a:t>
            </a:r>
            <a:r>
              <a:rPr lang="th-TH" b="1">
                <a:latin typeface="Arial Narrow" pitchFamily="34" charset="0"/>
              </a:rPr>
              <a:t> X</a:t>
            </a:r>
            <a:r>
              <a:rPr lang="th-TH" b="1" baseline="-25000">
                <a:latin typeface="Arial Narrow" pitchFamily="34" charset="0"/>
              </a:rPr>
              <a:t>i+2</a:t>
            </a:r>
            <a:r>
              <a:rPr lang="th-TH" b="1">
                <a:latin typeface="Arial Narrow" pitchFamily="34" charset="0"/>
              </a:rPr>
              <a:t>...X</a:t>
            </a:r>
            <a:r>
              <a:rPr lang="th-TH" b="1" baseline="-25000">
                <a:latin typeface="Arial Narrow" pitchFamily="34" charset="0"/>
              </a:rPr>
              <a:t>n</a:t>
            </a:r>
            <a:r>
              <a:rPr lang="th-TH" b="1">
                <a:latin typeface="Arial Narrow" pitchFamily="34" charset="0"/>
              </a:rPr>
              <a:t>)-{</a:t>
            </a:r>
            <a:r>
              <a:rPr lang="th-TH" b="1">
                <a:latin typeface="Arial Narrow" pitchFamily="34" charset="0"/>
                <a:sym typeface="Symbol" pitchFamily="18" charset="2"/>
              </a:rPr>
              <a:t></a:t>
            </a:r>
            <a:r>
              <a:rPr lang="th-TH" b="1">
                <a:latin typeface="Arial Narrow" pitchFamily="34" charset="0"/>
              </a:rPr>
              <a:t>} </a:t>
            </a:r>
            <a:r>
              <a:rPr lang="tr-TR" b="1">
                <a:latin typeface="Arial Narrow" pitchFamily="34" charset="0"/>
              </a:rPr>
              <a:t>‘yi </a:t>
            </a:r>
            <a:r>
              <a:rPr lang="th-TH" b="1">
                <a:latin typeface="Arial Narrow" pitchFamily="34" charset="0"/>
              </a:rPr>
              <a:t>Follow(X</a:t>
            </a:r>
            <a:r>
              <a:rPr lang="th-TH" b="1" baseline="-25000">
                <a:latin typeface="Arial Narrow" pitchFamily="34" charset="0"/>
              </a:rPr>
              <a:t>i</a:t>
            </a:r>
            <a:r>
              <a:rPr lang="th-TH" b="1">
                <a:latin typeface="Arial Narrow" pitchFamily="34" charset="0"/>
              </a:rPr>
              <a:t>)</a:t>
            </a:r>
            <a:r>
              <a:rPr lang="tr-TR" b="1">
                <a:latin typeface="Arial Narrow" pitchFamily="34" charset="0"/>
              </a:rPr>
              <a:t>’e ekle</a:t>
            </a:r>
            <a:r>
              <a:rPr lang="th-TH" b="1">
                <a:latin typeface="Arial Narrow" pitchFamily="34" charset="0"/>
              </a:rPr>
              <a:t>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th-TH" b="1">
                <a:latin typeface="Arial Narrow" pitchFamily="34" charset="0"/>
              </a:rPr>
              <a:t>		        </a:t>
            </a:r>
            <a:r>
              <a:rPr lang="th-TH" sz="2000" b="1">
                <a:latin typeface="Arial Narrow" pitchFamily="34" charset="0"/>
              </a:rPr>
              <a:t>(NOT: If i=n, X</a:t>
            </a:r>
            <a:r>
              <a:rPr lang="th-TH" sz="2000" b="1" baseline="-25000">
                <a:latin typeface="Arial Narrow" pitchFamily="34" charset="0"/>
              </a:rPr>
              <a:t>i+1</a:t>
            </a:r>
            <a:r>
              <a:rPr lang="th-TH" sz="2000" b="1">
                <a:latin typeface="Arial Narrow" pitchFamily="34" charset="0"/>
              </a:rPr>
              <a:t> X</a:t>
            </a:r>
            <a:r>
              <a:rPr lang="th-TH" sz="2000" b="1" baseline="-25000">
                <a:latin typeface="Arial Narrow" pitchFamily="34" charset="0"/>
              </a:rPr>
              <a:t>i+2</a:t>
            </a:r>
            <a:r>
              <a:rPr lang="th-TH" sz="2000" b="1">
                <a:latin typeface="Arial Narrow" pitchFamily="34" charset="0"/>
              </a:rPr>
              <a:t>...X</a:t>
            </a:r>
            <a:r>
              <a:rPr lang="th-TH" sz="2000" b="1" baseline="-25000">
                <a:latin typeface="Arial Narrow" pitchFamily="34" charset="0"/>
              </a:rPr>
              <a:t>n</a:t>
            </a:r>
            <a:r>
              <a:rPr lang="th-TH" sz="2000" b="1">
                <a:latin typeface="Arial Narrow" pitchFamily="34" charset="0"/>
              </a:rPr>
              <a:t>= </a:t>
            </a:r>
            <a:r>
              <a:rPr lang="th-TH" b="1"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000" b="1">
                <a:latin typeface="Arial Narrow" pitchFamily="34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th-TH" sz="2400" b="1">
                <a:latin typeface="Arial Narrow" pitchFamily="34" charset="0"/>
              </a:rPr>
              <a:t>		IF </a:t>
            </a:r>
            <a:r>
              <a:rPr lang="th-TH" sz="2400" b="1">
                <a:latin typeface="Arial Narrow" pitchFamily="34" charset="0"/>
                <a:sym typeface="Symbol" pitchFamily="18" charset="2"/>
              </a:rPr>
              <a:t></a:t>
            </a:r>
            <a:r>
              <a:rPr lang="th-TH" sz="2400" b="1">
                <a:latin typeface="Arial Narrow" pitchFamily="34" charset="0"/>
              </a:rPr>
              <a:t> First(X</a:t>
            </a:r>
            <a:r>
              <a:rPr lang="th-TH" sz="2400" b="1" baseline="-25000">
                <a:latin typeface="Arial Narrow" pitchFamily="34" charset="0"/>
              </a:rPr>
              <a:t>i+1</a:t>
            </a:r>
            <a:r>
              <a:rPr lang="th-TH" sz="2400" b="1">
                <a:latin typeface="Arial Narrow" pitchFamily="34" charset="0"/>
              </a:rPr>
              <a:t> X</a:t>
            </a:r>
            <a:r>
              <a:rPr lang="th-TH" sz="2400" b="1" baseline="-25000">
                <a:latin typeface="Arial Narrow" pitchFamily="34" charset="0"/>
              </a:rPr>
              <a:t>i+2</a:t>
            </a:r>
            <a:r>
              <a:rPr lang="th-TH" sz="2400" b="1">
                <a:latin typeface="Arial Narrow" pitchFamily="34" charset="0"/>
              </a:rPr>
              <a:t>...X</a:t>
            </a:r>
            <a:r>
              <a:rPr lang="th-TH" sz="2400" b="1" baseline="-25000">
                <a:latin typeface="Arial Narrow" pitchFamily="34" charset="0"/>
              </a:rPr>
              <a:t>n</a:t>
            </a:r>
            <a:r>
              <a:rPr lang="th-TH" sz="2400" b="1">
                <a:latin typeface="Arial Narrow" pitchFamily="34" charset="0"/>
              </a:rPr>
              <a:t>)</a:t>
            </a:r>
            <a:r>
              <a:rPr lang="tr-TR" sz="2400" b="1">
                <a:latin typeface="Arial Narrow" pitchFamily="34" charset="0"/>
              </a:rPr>
              <a:t>’te ise</a:t>
            </a:r>
            <a:r>
              <a:rPr lang="th-TH" sz="2400" b="1">
                <a:latin typeface="Arial Narrow" pitchFamily="34" charset="0"/>
              </a:rPr>
              <a:t> THEN</a:t>
            </a:r>
          </a:p>
          <a:p>
            <a:pPr eaLnBrk="1" hangingPunct="1">
              <a:buFontTx/>
              <a:buNone/>
            </a:pPr>
            <a:r>
              <a:rPr lang="th-TH" sz="2400" b="1">
                <a:latin typeface="Arial Narrow" pitchFamily="34" charset="0"/>
              </a:rPr>
              <a:t>		        Follow(A)</a:t>
            </a:r>
            <a:r>
              <a:rPr lang="tr-TR" sz="2400" b="1">
                <a:latin typeface="Arial Narrow" pitchFamily="34" charset="0"/>
              </a:rPr>
              <a:t>’yı</a:t>
            </a:r>
            <a:r>
              <a:rPr lang="th-TH" sz="2400" b="1">
                <a:latin typeface="Arial Narrow" pitchFamily="34" charset="0"/>
              </a:rPr>
              <a:t> to Follow(X</a:t>
            </a:r>
            <a:r>
              <a:rPr lang="th-TH" sz="2400" b="1" baseline="-25000">
                <a:latin typeface="Arial Narrow" pitchFamily="34" charset="0"/>
              </a:rPr>
              <a:t>i</a:t>
            </a:r>
            <a:r>
              <a:rPr lang="th-TH" sz="2400" b="1">
                <a:latin typeface="Arial Narrow" pitchFamily="34" charset="0"/>
              </a:rPr>
              <a:t>)</a:t>
            </a:r>
            <a:r>
              <a:rPr lang="tr-TR" sz="2400" b="1">
                <a:latin typeface="Arial Narrow" pitchFamily="34" charset="0"/>
              </a:rPr>
              <a:t>’e ekle</a:t>
            </a:r>
            <a:endParaRPr lang="th-TH" sz="2400" b="1">
              <a:latin typeface="Arial Narrow" pitchFamily="34" charset="0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67400" y="1295400"/>
            <a:ext cx="30480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th-TH" sz="2400">
                <a:solidFill>
                  <a:srgbClr val="FF0000"/>
                </a:solidFill>
              </a:rPr>
              <a:t>If</a:t>
            </a:r>
            <a:r>
              <a:rPr lang="th-TH" sz="2400">
                <a:solidFill>
                  <a:srgbClr val="3333FF"/>
                </a:solidFill>
              </a:rPr>
              <a:t> A </a:t>
            </a:r>
            <a:r>
              <a:rPr lang="tr-TR" sz="2400">
                <a:solidFill>
                  <a:srgbClr val="3333FF"/>
                </a:solidFill>
              </a:rPr>
              <a:t>başlangıç sembolü</a:t>
            </a:r>
            <a:r>
              <a:rPr lang="th-TH" sz="2400">
                <a:solidFill>
                  <a:srgbClr val="3333FF"/>
                </a:solidFill>
              </a:rPr>
              <a:t>, </a:t>
            </a:r>
            <a:r>
              <a:rPr lang="th-TH" sz="2400">
                <a:solidFill>
                  <a:srgbClr val="FF0000"/>
                </a:solidFill>
              </a:rPr>
              <a:t>then</a:t>
            </a:r>
            <a:r>
              <a:rPr lang="th-TH" sz="2400">
                <a:solidFill>
                  <a:srgbClr val="3333FF"/>
                </a:solidFill>
              </a:rPr>
              <a:t> $ Follow(A)</a:t>
            </a:r>
            <a:r>
              <a:rPr lang="tr-TR" sz="2400">
                <a:solidFill>
                  <a:srgbClr val="3333FF"/>
                </a:solidFill>
              </a:rPr>
              <a:t>’dadır</a:t>
            </a:r>
            <a:r>
              <a:rPr lang="th-TH" sz="2400">
                <a:solidFill>
                  <a:srgbClr val="3333FF"/>
                </a:solidFill>
              </a:rPr>
              <a:t>.</a:t>
            </a:r>
          </a:p>
          <a:p>
            <a:pPr eaLnBrk="1" hangingPunct="1">
              <a:buFontTx/>
              <a:buNone/>
            </a:pPr>
            <a:r>
              <a:rPr lang="th-TH" sz="2400">
                <a:solidFill>
                  <a:srgbClr val="FF0000"/>
                </a:solidFill>
              </a:rPr>
              <a:t>If</a:t>
            </a:r>
            <a:r>
              <a:rPr lang="th-TH" sz="2400">
                <a:solidFill>
                  <a:srgbClr val="3333FF"/>
                </a:solidFill>
              </a:rPr>
              <a:t> </a:t>
            </a:r>
            <a:r>
              <a:rPr lang="tr-TR" sz="2400">
                <a:solidFill>
                  <a:srgbClr val="3333FF"/>
                </a:solidFill>
              </a:rPr>
              <a:t>bir </a:t>
            </a:r>
            <a:r>
              <a:rPr lang="th-TH" sz="2400">
                <a:solidFill>
                  <a:srgbClr val="3333FF"/>
                </a:solidFill>
              </a:rPr>
              <a:t>A </a:t>
            </a:r>
            <a:r>
              <a:rPr lang="th-TH" sz="2400">
                <a:solidFill>
                  <a:srgbClr val="3333FF"/>
                </a:solidFill>
                <a:sym typeface="Symbol" pitchFamily="18" charset="2"/>
              </a:rPr>
              <a:t></a:t>
            </a:r>
            <a:r>
              <a:rPr lang="th-TH" sz="2400">
                <a:solidFill>
                  <a:srgbClr val="3333FF"/>
                </a:solidFill>
              </a:rPr>
              <a:t> Y X Z</a:t>
            </a:r>
            <a:r>
              <a:rPr lang="tr-TR" sz="2400">
                <a:solidFill>
                  <a:srgbClr val="3333FF"/>
                </a:solidFill>
              </a:rPr>
              <a:t> kuralı varsa</a:t>
            </a:r>
            <a:r>
              <a:rPr lang="th-TH" sz="2400">
                <a:solidFill>
                  <a:srgbClr val="3333FF"/>
                </a:solidFill>
              </a:rPr>
              <a:t>, </a:t>
            </a:r>
            <a:r>
              <a:rPr lang="th-TH" sz="2400">
                <a:solidFill>
                  <a:srgbClr val="FF0000"/>
                </a:solidFill>
              </a:rPr>
              <a:t>then</a:t>
            </a:r>
            <a:r>
              <a:rPr lang="th-TH" sz="2400">
                <a:solidFill>
                  <a:srgbClr val="3333FF"/>
                </a:solidFill>
              </a:rPr>
              <a:t> First(Z) - {</a:t>
            </a:r>
            <a:r>
              <a:rPr lang="th-TH" sz="2400">
                <a:solidFill>
                  <a:srgbClr val="3333FF"/>
                </a:solidFill>
                <a:sym typeface="Symbol" pitchFamily="18" charset="2"/>
              </a:rPr>
              <a:t></a:t>
            </a:r>
            <a:r>
              <a:rPr lang="th-TH" sz="2400">
                <a:solidFill>
                  <a:srgbClr val="3333FF"/>
                </a:solidFill>
              </a:rPr>
              <a:t>} Follow(X)</a:t>
            </a:r>
            <a:r>
              <a:rPr lang="tr-TR" sz="2400">
                <a:solidFill>
                  <a:srgbClr val="3333FF"/>
                </a:solidFill>
              </a:rPr>
              <a:t>’tedir</a:t>
            </a:r>
            <a:r>
              <a:rPr lang="th-TH" sz="2400">
                <a:solidFill>
                  <a:srgbClr val="3333FF"/>
                </a:solidFill>
              </a:rPr>
              <a:t>.</a:t>
            </a:r>
          </a:p>
          <a:p>
            <a:pPr eaLnBrk="1" hangingPunct="1">
              <a:buFontTx/>
              <a:buNone/>
            </a:pPr>
            <a:r>
              <a:rPr lang="th-TH" sz="2400">
                <a:solidFill>
                  <a:srgbClr val="FF0000"/>
                </a:solidFill>
              </a:rPr>
              <a:t>If</a:t>
            </a:r>
            <a:r>
              <a:rPr lang="th-TH" sz="2400">
                <a:solidFill>
                  <a:srgbClr val="3333FF"/>
                </a:solidFill>
              </a:rPr>
              <a:t> B </a:t>
            </a:r>
            <a:r>
              <a:rPr lang="th-TH" sz="2400">
                <a:solidFill>
                  <a:srgbClr val="3333FF"/>
                </a:solidFill>
                <a:sym typeface="Symbol" pitchFamily="18" charset="2"/>
              </a:rPr>
              <a:t></a:t>
            </a:r>
            <a:r>
              <a:rPr lang="th-TH" sz="2400">
                <a:solidFill>
                  <a:srgbClr val="3333FF"/>
                </a:solidFill>
              </a:rPr>
              <a:t> X A Y production </a:t>
            </a:r>
            <a:r>
              <a:rPr lang="tr-TR" sz="2400">
                <a:solidFill>
                  <a:srgbClr val="3333FF"/>
                </a:solidFill>
              </a:rPr>
              <a:t>varsa ve</a:t>
            </a:r>
            <a:r>
              <a:rPr lang="th-TH" sz="2400">
                <a:solidFill>
                  <a:srgbClr val="3333FF"/>
                </a:solidFill>
              </a:rPr>
              <a:t> </a:t>
            </a:r>
            <a:r>
              <a:rPr lang="th-TH" sz="2400">
                <a:solidFill>
                  <a:srgbClr val="3333FF"/>
                </a:solidFill>
                <a:sym typeface="Symbol" pitchFamily="18" charset="2"/>
              </a:rPr>
              <a:t></a:t>
            </a:r>
            <a:r>
              <a:rPr lang="th-TH" sz="2400">
                <a:solidFill>
                  <a:srgbClr val="3333FF"/>
                </a:solidFill>
              </a:rPr>
              <a:t> First(Y)</a:t>
            </a:r>
            <a:r>
              <a:rPr lang="tr-TR" sz="2400">
                <a:solidFill>
                  <a:srgbClr val="3333FF"/>
                </a:solidFill>
              </a:rPr>
              <a:t>’de ise</a:t>
            </a:r>
            <a:r>
              <a:rPr lang="th-TH" sz="2400">
                <a:solidFill>
                  <a:srgbClr val="3333FF"/>
                </a:solidFill>
              </a:rPr>
              <a:t>, </a:t>
            </a:r>
            <a:r>
              <a:rPr lang="th-TH" sz="2400">
                <a:solidFill>
                  <a:srgbClr val="FF0000"/>
                </a:solidFill>
              </a:rPr>
              <a:t>then</a:t>
            </a:r>
            <a:r>
              <a:rPr lang="th-TH" sz="2400">
                <a:solidFill>
                  <a:srgbClr val="3333FF"/>
                </a:solidFill>
              </a:rPr>
              <a:t> Follow(A) Follow(B)</a:t>
            </a:r>
            <a:r>
              <a:rPr lang="tr-TR" sz="2400">
                <a:solidFill>
                  <a:srgbClr val="3333FF"/>
                </a:solidFill>
              </a:rPr>
              <a:t>’yi içerir</a:t>
            </a:r>
            <a:r>
              <a:rPr lang="th-TH" sz="2400">
                <a:solidFill>
                  <a:srgbClr val="3333FF"/>
                </a:solidFill>
              </a:rPr>
              <a:t>.</a:t>
            </a:r>
          </a:p>
        </p:txBody>
      </p:sp>
      <p:sp>
        <p:nvSpPr>
          <p:cNvPr id="58373" name="Freeform 5"/>
          <p:cNvSpPr>
            <a:spLocks/>
          </p:cNvSpPr>
          <p:nvPr/>
        </p:nvSpPr>
        <p:spPr bwMode="auto">
          <a:xfrm>
            <a:off x="2473325" y="1368425"/>
            <a:ext cx="3394075" cy="206375"/>
          </a:xfrm>
          <a:custGeom>
            <a:avLst/>
            <a:gdLst>
              <a:gd name="T0" fmla="*/ 2147483647 w 2138"/>
              <a:gd name="T1" fmla="*/ 246975296 h 130"/>
              <a:gd name="T2" fmla="*/ 2147483647 w 2138"/>
              <a:gd name="T3" fmla="*/ 5040312 h 130"/>
              <a:gd name="T4" fmla="*/ 2147483647 w 2138"/>
              <a:gd name="T5" fmla="*/ 269655898 h 130"/>
              <a:gd name="T6" fmla="*/ 0 w 2138"/>
              <a:gd name="T7" fmla="*/ 327620258 h 130"/>
              <a:gd name="T8" fmla="*/ 0 60000 65536"/>
              <a:gd name="T9" fmla="*/ 0 60000 65536"/>
              <a:gd name="T10" fmla="*/ 0 60000 65536"/>
              <a:gd name="T11" fmla="*/ 0 60000 65536"/>
              <a:gd name="T12" fmla="*/ 0 w 2138"/>
              <a:gd name="T13" fmla="*/ 0 h 130"/>
              <a:gd name="T14" fmla="*/ 2138 w 2138"/>
              <a:gd name="T15" fmla="*/ 130 h 1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38" h="130">
                <a:moveTo>
                  <a:pt x="2138" y="98"/>
                </a:moveTo>
                <a:cubicBezTo>
                  <a:pt x="1958" y="46"/>
                  <a:pt x="1870" y="0"/>
                  <a:pt x="1706" y="2"/>
                </a:cubicBezTo>
                <a:cubicBezTo>
                  <a:pt x="1542" y="4"/>
                  <a:pt x="1438" y="86"/>
                  <a:pt x="1154" y="107"/>
                </a:cubicBezTo>
                <a:cubicBezTo>
                  <a:pt x="870" y="128"/>
                  <a:pt x="240" y="125"/>
                  <a:pt x="0" y="13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75" name="Freeform 7"/>
          <p:cNvSpPr>
            <a:spLocks/>
          </p:cNvSpPr>
          <p:nvPr/>
        </p:nvSpPr>
        <p:spPr bwMode="auto">
          <a:xfrm>
            <a:off x="4643438" y="2924175"/>
            <a:ext cx="1560512" cy="1108075"/>
          </a:xfrm>
          <a:custGeom>
            <a:avLst/>
            <a:gdLst>
              <a:gd name="T0" fmla="*/ 2147483647 w 665"/>
              <a:gd name="T1" fmla="*/ 0 h 761"/>
              <a:gd name="T2" fmla="*/ 2147483647 w 665"/>
              <a:gd name="T3" fmla="*/ 1026157569 h 761"/>
              <a:gd name="T4" fmla="*/ 633269910 w 665"/>
              <a:gd name="T5" fmla="*/ 1223333701 h 761"/>
              <a:gd name="T6" fmla="*/ 0 w 665"/>
              <a:gd name="T7" fmla="*/ 1613443319 h 761"/>
              <a:gd name="T8" fmla="*/ 0 60000 65536"/>
              <a:gd name="T9" fmla="*/ 0 60000 65536"/>
              <a:gd name="T10" fmla="*/ 0 60000 65536"/>
              <a:gd name="T11" fmla="*/ 0 60000 65536"/>
              <a:gd name="T12" fmla="*/ 0 w 665"/>
              <a:gd name="T13" fmla="*/ 0 h 761"/>
              <a:gd name="T14" fmla="*/ 665 w 665"/>
              <a:gd name="T15" fmla="*/ 761 h 7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5" h="761">
                <a:moveTo>
                  <a:pt x="576" y="0"/>
                </a:moveTo>
                <a:cubicBezTo>
                  <a:pt x="578" y="79"/>
                  <a:pt x="665" y="388"/>
                  <a:pt x="588" y="484"/>
                </a:cubicBezTo>
                <a:cubicBezTo>
                  <a:pt x="511" y="580"/>
                  <a:pt x="213" y="531"/>
                  <a:pt x="115" y="577"/>
                </a:cubicBezTo>
                <a:cubicBezTo>
                  <a:pt x="17" y="623"/>
                  <a:pt x="24" y="723"/>
                  <a:pt x="0" y="761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58377" name="Freeform 9"/>
          <p:cNvSpPr>
            <a:spLocks/>
          </p:cNvSpPr>
          <p:nvPr/>
        </p:nvSpPr>
        <p:spPr bwMode="auto">
          <a:xfrm>
            <a:off x="5148263" y="4437063"/>
            <a:ext cx="863600" cy="1439862"/>
          </a:xfrm>
          <a:custGeom>
            <a:avLst/>
            <a:gdLst>
              <a:gd name="T0" fmla="*/ 0 w 544"/>
              <a:gd name="T1" fmla="*/ 2147483647 h 907"/>
              <a:gd name="T2" fmla="*/ 1257557007 w 544"/>
              <a:gd name="T3" fmla="*/ 1600297835 h 907"/>
              <a:gd name="T4" fmla="*/ 572074617 w 544"/>
              <a:gd name="T5" fmla="*/ 801409392 h 907"/>
              <a:gd name="T6" fmla="*/ 1370964782 w 544"/>
              <a:gd name="T7" fmla="*/ 0 h 907"/>
              <a:gd name="T8" fmla="*/ 0 60000 65536"/>
              <a:gd name="T9" fmla="*/ 0 60000 65536"/>
              <a:gd name="T10" fmla="*/ 0 60000 65536"/>
              <a:gd name="T11" fmla="*/ 0 60000 65536"/>
              <a:gd name="T12" fmla="*/ 0 w 544"/>
              <a:gd name="T13" fmla="*/ 0 h 907"/>
              <a:gd name="T14" fmla="*/ 544 w 544"/>
              <a:gd name="T15" fmla="*/ 907 h 9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4" h="907">
                <a:moveTo>
                  <a:pt x="0" y="907"/>
                </a:moveTo>
                <a:cubicBezTo>
                  <a:pt x="230" y="820"/>
                  <a:pt x="461" y="733"/>
                  <a:pt x="499" y="635"/>
                </a:cubicBezTo>
                <a:cubicBezTo>
                  <a:pt x="537" y="537"/>
                  <a:pt x="220" y="424"/>
                  <a:pt x="227" y="318"/>
                </a:cubicBezTo>
                <a:cubicBezTo>
                  <a:pt x="234" y="212"/>
                  <a:pt x="491" y="53"/>
                  <a:pt x="544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arrow" w="lg" len="med"/>
            <a:tailEnd/>
          </a:ln>
        </p:spPr>
        <p:txBody>
          <a:bodyPr wrap="none"/>
          <a:lstStyle/>
          <a:p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nimBg="1"/>
      <p:bldP spid="58373" grpId="1" animBg="1"/>
      <p:bldP spid="58375" grpId="0" animBg="1"/>
      <p:bldP spid="58375" grpId="1" animBg="1"/>
      <p:bldP spid="5837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First ve </a:t>
            </a:r>
            <a:r>
              <a:rPr lang="tr-TR" dirty="0" err="1"/>
              <a:t>Follow</a:t>
            </a:r>
            <a:r>
              <a:rPr lang="tr-TR" dirty="0"/>
              <a:t> Örnekleri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1354597"/>
              </p:ext>
            </p:extLst>
          </p:nvPr>
        </p:nvGraphicFramePr>
        <p:xfrm>
          <a:off x="381000" y="1295400"/>
          <a:ext cx="4000500" cy="2720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384893112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771147197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645274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Gramer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Follow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9591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ABCDE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a,b,c</a:t>
                      </a: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{$}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36116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Aa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311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{a,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b,c</a:t>
                      </a: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12374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tr-TR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b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{b,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77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{c}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d,e</a:t>
                      </a: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,$}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1589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Cc</a:t>
                      </a:r>
                      <a:endParaRPr lang="tr-TR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5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Dd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{d,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{e,$}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72333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Ee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{e,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{$}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82996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B229F40-0894-4514-9F1E-7DB54B4B085F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0669508"/>
              </p:ext>
            </p:extLst>
          </p:nvPr>
        </p:nvGraphicFramePr>
        <p:xfrm>
          <a:off x="383969" y="4122321"/>
          <a:ext cx="4000500" cy="154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3848931123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771147197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645274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Gramer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Follow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9591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tr-TR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Bb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Cd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a,b,c,d</a:t>
                      </a: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{$}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36116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BaB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311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{a,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1237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tr-TR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cC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{c,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77230"/>
                  </a:ext>
                </a:extLst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848064"/>
              </p:ext>
            </p:extLst>
          </p:nvPr>
        </p:nvGraphicFramePr>
        <p:xfrm>
          <a:off x="4572000" y="1306286"/>
          <a:ext cx="4000500" cy="235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4893112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71147197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3645274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Gramer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Follow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9591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ETE’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,(}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{$,)}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36116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E’+TE’/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311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{+,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l}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{$,)}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12374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FT’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,(}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{+,$,)}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77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{*,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{+,$,)}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1589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T’*FT’/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5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Fid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,(}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{*,+,$)}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72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68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4.1 Giriş (Devamı)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/>
              <a:t>Sentaksı tanımlamak için BNF kullanmanın nedenleri </a:t>
            </a:r>
            <a:r>
              <a:rPr lang="en-US"/>
              <a:t>:</a:t>
            </a:r>
          </a:p>
          <a:p>
            <a:pPr lvl="1" eaLnBrk="1" hangingPunct="1"/>
            <a:r>
              <a:rPr lang="tr-TR"/>
              <a:t>Net ve özlü bir sentaks tanımı sağlar</a:t>
            </a:r>
            <a:endParaRPr lang="en-US"/>
          </a:p>
          <a:p>
            <a:pPr lvl="1" eaLnBrk="1" hangingPunct="1"/>
            <a:r>
              <a:rPr lang="tr-TR"/>
              <a:t>Ayrıştırıcı doğrudan </a:t>
            </a:r>
            <a:r>
              <a:rPr lang="en-US"/>
              <a:t>BNF</a:t>
            </a:r>
            <a:r>
              <a:rPr lang="tr-TR"/>
              <a:t> ye dayalı olabilir</a:t>
            </a:r>
            <a:endParaRPr lang="en-US"/>
          </a:p>
          <a:p>
            <a:pPr lvl="1" eaLnBrk="1" hangingPunct="1"/>
            <a:r>
              <a:rPr lang="tr-TR"/>
              <a:t>BNF ye dayalı ayrıştırıcıların bakımı daha kolaydır</a:t>
            </a:r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D73010C-3E91-4A3A-94ED-0D7ED644AD38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014F20-AE96-48BC-A360-A68F90933924}" type="slidenum">
              <a:rPr lang="en-US"/>
              <a:pPr>
                <a:defRPr/>
              </a:pPr>
              <a:t>50</a:t>
            </a:fld>
            <a:endParaRPr lang="th-TH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/>
              <a:t>Follow </a:t>
            </a:r>
            <a:r>
              <a:rPr lang="tr-TR"/>
              <a:t>Kümesi Bulma</a:t>
            </a:r>
            <a:r>
              <a:rPr lang="th-TH"/>
              <a:t>: </a:t>
            </a:r>
            <a:r>
              <a:rPr lang="tr-TR"/>
              <a:t>Bir Örnek</a:t>
            </a:r>
            <a:endParaRPr lang="th-TH"/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th-TH" sz="2400" dirty="0"/>
              <a:t>exp </a:t>
            </a:r>
            <a:r>
              <a:rPr lang="th-TH" sz="2400" dirty="0">
                <a:sym typeface="Symbol" pitchFamily="18" charset="2"/>
              </a:rPr>
              <a:t></a:t>
            </a:r>
            <a:r>
              <a:rPr lang="th-TH" sz="2400" dirty="0"/>
              <a:t> term exp’</a:t>
            </a:r>
          </a:p>
          <a:p>
            <a:pPr eaLnBrk="1" hangingPunct="1">
              <a:buFontTx/>
              <a:buNone/>
            </a:pPr>
            <a:r>
              <a:rPr lang="th-TH" sz="2400" dirty="0"/>
              <a:t>exp’ </a:t>
            </a:r>
            <a:r>
              <a:rPr lang="th-TH" sz="2400" dirty="0">
                <a:sym typeface="Symbol" pitchFamily="18" charset="2"/>
              </a:rPr>
              <a:t></a:t>
            </a:r>
            <a:r>
              <a:rPr lang="th-TH" sz="2400" dirty="0"/>
              <a:t> addop term exp’ | </a:t>
            </a:r>
            <a:r>
              <a:rPr lang="th-TH" sz="2400" dirty="0">
                <a:sym typeface="Symbol" pitchFamily="18" charset="2"/>
              </a:rPr>
              <a:t></a:t>
            </a:r>
            <a:endParaRPr lang="th-TH" sz="2400" dirty="0"/>
          </a:p>
          <a:p>
            <a:pPr eaLnBrk="1" hangingPunct="1">
              <a:buFontTx/>
              <a:buNone/>
            </a:pPr>
            <a:r>
              <a:rPr lang="th-TH" sz="2400" dirty="0"/>
              <a:t>addop </a:t>
            </a:r>
            <a:r>
              <a:rPr lang="th-TH" sz="2400" dirty="0">
                <a:sym typeface="Symbol" pitchFamily="18" charset="2"/>
              </a:rPr>
              <a:t></a:t>
            </a:r>
            <a:r>
              <a:rPr lang="th-TH" sz="2400" dirty="0"/>
              <a:t> + | -</a:t>
            </a:r>
          </a:p>
          <a:p>
            <a:pPr eaLnBrk="1" hangingPunct="1">
              <a:buFontTx/>
              <a:buNone/>
            </a:pPr>
            <a:r>
              <a:rPr lang="th-TH" sz="2400" dirty="0"/>
              <a:t>term </a:t>
            </a:r>
            <a:r>
              <a:rPr lang="th-TH" sz="2400" dirty="0">
                <a:sym typeface="Symbol" pitchFamily="18" charset="2"/>
              </a:rPr>
              <a:t></a:t>
            </a:r>
            <a:r>
              <a:rPr lang="th-TH" sz="2400" dirty="0"/>
              <a:t> factor term’</a:t>
            </a:r>
          </a:p>
          <a:p>
            <a:pPr eaLnBrk="1" hangingPunct="1">
              <a:buFontTx/>
              <a:buNone/>
            </a:pPr>
            <a:r>
              <a:rPr lang="th-TH" sz="2400" dirty="0"/>
              <a:t>term’ </a:t>
            </a:r>
            <a:r>
              <a:rPr lang="th-TH" sz="2400" dirty="0">
                <a:sym typeface="Symbol" pitchFamily="18" charset="2"/>
              </a:rPr>
              <a:t></a:t>
            </a:r>
            <a:r>
              <a:rPr lang="th-TH" sz="2400" dirty="0"/>
              <a:t> mulop factor term’ |</a:t>
            </a:r>
            <a:r>
              <a:rPr lang="th-TH" sz="2400" dirty="0">
                <a:sym typeface="Symbol" pitchFamily="18" charset="2"/>
              </a:rPr>
              <a:t></a:t>
            </a:r>
            <a:endParaRPr lang="th-TH" sz="2400" dirty="0"/>
          </a:p>
          <a:p>
            <a:pPr eaLnBrk="1" hangingPunct="1">
              <a:buFontTx/>
              <a:buNone/>
            </a:pPr>
            <a:r>
              <a:rPr lang="th-TH" sz="2400" dirty="0"/>
              <a:t>mulop </a:t>
            </a:r>
            <a:r>
              <a:rPr lang="th-TH" sz="2400" dirty="0">
                <a:sym typeface="Symbol" pitchFamily="18" charset="2"/>
              </a:rPr>
              <a:t></a:t>
            </a:r>
            <a:r>
              <a:rPr lang="th-TH" sz="2400" dirty="0"/>
              <a:t> *</a:t>
            </a:r>
          </a:p>
          <a:p>
            <a:pPr eaLnBrk="1" hangingPunct="1">
              <a:buFontTx/>
              <a:buNone/>
            </a:pPr>
            <a:r>
              <a:rPr lang="th-TH" sz="2400" dirty="0"/>
              <a:t>factor </a:t>
            </a:r>
            <a:r>
              <a:rPr lang="th-TH" sz="2400" dirty="0">
                <a:sym typeface="Symbol" pitchFamily="18" charset="2"/>
              </a:rPr>
              <a:t></a:t>
            </a:r>
            <a:r>
              <a:rPr lang="th-TH" sz="2400" dirty="0"/>
              <a:t> ( exp ) | num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th-TH" sz="2400" b="1" dirty="0">
              <a:solidFill>
                <a:srgbClr val="666699"/>
              </a:solidFill>
            </a:endParaRPr>
          </a:p>
        </p:txBody>
      </p:sp>
      <p:graphicFrame>
        <p:nvGraphicFramePr>
          <p:cNvPr id="166024" name="Group 136"/>
          <p:cNvGraphicFramePr>
            <a:graphicFrameLocks noGrp="1"/>
          </p:cNvGraphicFramePr>
          <p:nvPr/>
        </p:nvGraphicFramePr>
        <p:xfrm>
          <a:off x="4427538" y="1412875"/>
          <a:ext cx="2449512" cy="4145280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First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</a:t>
                      </a: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exp’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addop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term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term’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mulop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factor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4786" name="Text Box 44"/>
          <p:cNvSpPr txBox="1">
            <a:spLocks noChangeArrowheads="1"/>
          </p:cNvSpPr>
          <p:nvPr/>
        </p:nvSpPr>
        <p:spPr bwMode="auto">
          <a:xfrm>
            <a:off x="5651500" y="2420938"/>
            <a:ext cx="468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sym typeface="Symbol" pitchFamily="18" charset="2"/>
              </a:rPr>
              <a:t> </a:t>
            </a:r>
          </a:p>
        </p:txBody>
      </p:sp>
      <p:sp>
        <p:nvSpPr>
          <p:cNvPr id="74787" name="Text Box 45"/>
          <p:cNvSpPr txBox="1">
            <a:spLocks noChangeArrowheads="1"/>
          </p:cNvSpPr>
          <p:nvPr/>
        </p:nvSpPr>
        <p:spPr bwMode="auto">
          <a:xfrm>
            <a:off x="5651500" y="2924175"/>
            <a:ext cx="79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74788" name="Text Box 46"/>
          <p:cNvSpPr txBox="1">
            <a:spLocks noChangeArrowheads="1"/>
          </p:cNvSpPr>
          <p:nvPr/>
        </p:nvSpPr>
        <p:spPr bwMode="auto">
          <a:xfrm>
            <a:off x="5651500" y="3932238"/>
            <a:ext cx="3794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h-TH" sz="2800">
                <a:sym typeface="Symbol" pitchFamily="18" charset="2"/>
              </a:rPr>
              <a:t></a:t>
            </a:r>
          </a:p>
        </p:txBody>
      </p:sp>
      <p:sp>
        <p:nvSpPr>
          <p:cNvPr id="74789" name="Text Box 47"/>
          <p:cNvSpPr txBox="1">
            <a:spLocks noChangeArrowheads="1"/>
          </p:cNvSpPr>
          <p:nvPr/>
        </p:nvSpPr>
        <p:spPr bwMode="auto">
          <a:xfrm>
            <a:off x="5651500" y="4514850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74790" name="Text Box 48"/>
          <p:cNvSpPr txBox="1">
            <a:spLocks noChangeArrowheads="1"/>
          </p:cNvSpPr>
          <p:nvPr/>
        </p:nvSpPr>
        <p:spPr bwMode="auto">
          <a:xfrm>
            <a:off x="5651500" y="5062538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74791" name="Text Box 49"/>
          <p:cNvSpPr txBox="1">
            <a:spLocks noChangeArrowheads="1"/>
          </p:cNvSpPr>
          <p:nvPr/>
        </p:nvSpPr>
        <p:spPr bwMode="auto">
          <a:xfrm>
            <a:off x="6011863" y="2420938"/>
            <a:ext cx="793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74792" name="Text Box 50"/>
          <p:cNvSpPr txBox="1">
            <a:spLocks noChangeArrowheads="1"/>
          </p:cNvSpPr>
          <p:nvPr/>
        </p:nvSpPr>
        <p:spPr bwMode="auto">
          <a:xfrm>
            <a:off x="5651500" y="1916113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74793" name="Text Box 51"/>
          <p:cNvSpPr txBox="1">
            <a:spLocks noChangeArrowheads="1"/>
          </p:cNvSpPr>
          <p:nvPr/>
        </p:nvSpPr>
        <p:spPr bwMode="auto">
          <a:xfrm>
            <a:off x="5940425" y="40052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74794" name="Text Box 52"/>
          <p:cNvSpPr txBox="1">
            <a:spLocks noChangeArrowheads="1"/>
          </p:cNvSpPr>
          <p:nvPr/>
        </p:nvSpPr>
        <p:spPr bwMode="auto">
          <a:xfrm>
            <a:off x="5722938" y="3500438"/>
            <a:ext cx="1087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graphicFrame>
        <p:nvGraphicFramePr>
          <p:cNvPr id="166038" name="Group 150"/>
          <p:cNvGraphicFramePr>
            <a:graphicFrameLocks noGrp="1"/>
          </p:cNvGraphicFramePr>
          <p:nvPr>
            <p:ph sz="half" idx="2"/>
          </p:nvPr>
        </p:nvGraphicFramePr>
        <p:xfrm>
          <a:off x="6877050" y="1412875"/>
          <a:ext cx="2038350" cy="4145280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Follow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6033" name="Text Box 145"/>
          <p:cNvSpPr txBox="1">
            <a:spLocks noChangeArrowheads="1"/>
          </p:cNvSpPr>
          <p:nvPr/>
        </p:nvSpPr>
        <p:spPr bwMode="auto">
          <a:xfrm>
            <a:off x="7235825" y="1916113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35" name="Text Box 147"/>
          <p:cNvSpPr txBox="1">
            <a:spLocks noChangeArrowheads="1"/>
          </p:cNvSpPr>
          <p:nvPr/>
        </p:nvSpPr>
        <p:spPr bwMode="auto">
          <a:xfrm>
            <a:off x="6011863" y="2420938"/>
            <a:ext cx="793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74817" name="Text Box 148"/>
          <p:cNvSpPr txBox="1">
            <a:spLocks noChangeArrowheads="1"/>
          </p:cNvSpPr>
          <p:nvPr/>
        </p:nvSpPr>
        <p:spPr bwMode="auto">
          <a:xfrm>
            <a:off x="7019925" y="1916113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74818" name="Text Box 151"/>
          <p:cNvSpPr txBox="1">
            <a:spLocks noChangeArrowheads="1"/>
          </p:cNvSpPr>
          <p:nvPr/>
        </p:nvSpPr>
        <p:spPr bwMode="auto">
          <a:xfrm>
            <a:off x="5651500" y="1916113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40" name="Text Box 152"/>
          <p:cNvSpPr txBox="1">
            <a:spLocks noChangeArrowheads="1"/>
          </p:cNvSpPr>
          <p:nvPr/>
        </p:nvSpPr>
        <p:spPr bwMode="auto">
          <a:xfrm>
            <a:off x="5724525" y="3500438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42" name="Text Box 154"/>
          <p:cNvSpPr txBox="1">
            <a:spLocks noChangeArrowheads="1"/>
          </p:cNvSpPr>
          <p:nvPr/>
        </p:nvSpPr>
        <p:spPr bwMode="auto">
          <a:xfrm>
            <a:off x="6011863" y="2420938"/>
            <a:ext cx="793750" cy="51911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166043" name="Text Box 155"/>
          <p:cNvSpPr txBox="1">
            <a:spLocks noChangeArrowheads="1"/>
          </p:cNvSpPr>
          <p:nvPr/>
        </p:nvSpPr>
        <p:spPr bwMode="auto">
          <a:xfrm>
            <a:off x="5940425" y="40052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166047" name="Text Box 159"/>
          <p:cNvSpPr txBox="1">
            <a:spLocks noChangeArrowheads="1"/>
          </p:cNvSpPr>
          <p:nvPr/>
        </p:nvSpPr>
        <p:spPr bwMode="auto">
          <a:xfrm>
            <a:off x="7019925" y="1916113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48" name="Text Box 160"/>
          <p:cNvSpPr txBox="1">
            <a:spLocks noChangeArrowheads="1"/>
          </p:cNvSpPr>
          <p:nvPr/>
        </p:nvSpPr>
        <p:spPr bwMode="auto">
          <a:xfrm>
            <a:off x="5651500" y="5084763"/>
            <a:ext cx="10874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(  num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0" name="Text Box 162"/>
          <p:cNvSpPr txBox="1">
            <a:spLocks noChangeArrowheads="1"/>
          </p:cNvSpPr>
          <p:nvPr/>
        </p:nvSpPr>
        <p:spPr bwMode="auto">
          <a:xfrm>
            <a:off x="7019925" y="1916113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49" name="Text Box 161"/>
          <p:cNvSpPr txBox="1">
            <a:spLocks noChangeArrowheads="1"/>
          </p:cNvSpPr>
          <p:nvPr/>
        </p:nvSpPr>
        <p:spPr bwMode="auto">
          <a:xfrm>
            <a:off x="5940425" y="4005263"/>
            <a:ext cx="3619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*</a:t>
            </a:r>
            <a:endParaRPr lang="th-TH" sz="2800">
              <a:sym typeface="Symbol" pitchFamily="18" charset="2"/>
            </a:endParaRPr>
          </a:p>
        </p:txBody>
      </p:sp>
      <p:sp>
        <p:nvSpPr>
          <p:cNvPr id="166051" name="Text Box 163"/>
          <p:cNvSpPr txBox="1">
            <a:spLocks noChangeArrowheads="1"/>
          </p:cNvSpPr>
          <p:nvPr/>
        </p:nvSpPr>
        <p:spPr bwMode="auto">
          <a:xfrm>
            <a:off x="6804025" y="3429000"/>
            <a:ext cx="79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166053" name="Text Box 165"/>
          <p:cNvSpPr txBox="1">
            <a:spLocks noChangeArrowheads="1"/>
          </p:cNvSpPr>
          <p:nvPr/>
        </p:nvSpPr>
        <p:spPr bwMode="auto">
          <a:xfrm>
            <a:off x="7019925" y="2420938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4" name="Text Box 166"/>
          <p:cNvSpPr txBox="1">
            <a:spLocks noChangeArrowheads="1"/>
          </p:cNvSpPr>
          <p:nvPr/>
        </p:nvSpPr>
        <p:spPr bwMode="auto">
          <a:xfrm>
            <a:off x="7596188" y="3500438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5" name="Text Box 167"/>
          <p:cNvSpPr txBox="1">
            <a:spLocks noChangeArrowheads="1"/>
          </p:cNvSpPr>
          <p:nvPr/>
        </p:nvSpPr>
        <p:spPr bwMode="auto">
          <a:xfrm>
            <a:off x="6804025" y="3429000"/>
            <a:ext cx="793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800">
                <a:latin typeface="Tahoma" pitchFamily="34" charset="0"/>
              </a:rPr>
              <a:t>+  -</a:t>
            </a:r>
          </a:p>
        </p:txBody>
      </p:sp>
      <p:sp>
        <p:nvSpPr>
          <p:cNvPr id="166056" name="Text Box 168"/>
          <p:cNvSpPr txBox="1">
            <a:spLocks noChangeArrowheads="1"/>
          </p:cNvSpPr>
          <p:nvPr/>
        </p:nvSpPr>
        <p:spPr bwMode="auto">
          <a:xfrm>
            <a:off x="7596188" y="3500438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$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7" name="Text Box 169"/>
          <p:cNvSpPr txBox="1">
            <a:spLocks noChangeArrowheads="1"/>
          </p:cNvSpPr>
          <p:nvPr/>
        </p:nvSpPr>
        <p:spPr bwMode="auto">
          <a:xfrm>
            <a:off x="7235825" y="1916113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8" name="Text Box 170"/>
          <p:cNvSpPr txBox="1">
            <a:spLocks noChangeArrowheads="1"/>
          </p:cNvSpPr>
          <p:nvPr/>
        </p:nvSpPr>
        <p:spPr bwMode="auto">
          <a:xfrm>
            <a:off x="7235825" y="1916113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59" name="Text Box 171"/>
          <p:cNvSpPr txBox="1">
            <a:spLocks noChangeArrowheads="1"/>
          </p:cNvSpPr>
          <p:nvPr/>
        </p:nvSpPr>
        <p:spPr bwMode="auto">
          <a:xfrm>
            <a:off x="7235825" y="2492375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60" name="Text Box 172"/>
          <p:cNvSpPr txBox="1">
            <a:spLocks noChangeArrowheads="1"/>
          </p:cNvSpPr>
          <p:nvPr/>
        </p:nvSpPr>
        <p:spPr bwMode="auto">
          <a:xfrm>
            <a:off x="8101013" y="3500438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61" name="Text Box 173"/>
          <p:cNvSpPr txBox="1">
            <a:spLocks noChangeArrowheads="1"/>
          </p:cNvSpPr>
          <p:nvPr/>
        </p:nvSpPr>
        <p:spPr bwMode="auto">
          <a:xfrm>
            <a:off x="8101013" y="3500438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  <p:sp>
        <p:nvSpPr>
          <p:cNvPr id="166062" name="Text Box 174"/>
          <p:cNvSpPr txBox="1">
            <a:spLocks noChangeArrowheads="1"/>
          </p:cNvSpPr>
          <p:nvPr/>
        </p:nvSpPr>
        <p:spPr bwMode="auto">
          <a:xfrm>
            <a:off x="7235825" y="1916113"/>
            <a:ext cx="301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ahoma" pitchFamily="34" charset="0"/>
                <a:sym typeface="Symbol" pitchFamily="18" charset="2"/>
              </a:rPr>
              <a:t>)</a:t>
            </a:r>
            <a:endParaRPr lang="th-TH">
              <a:latin typeface="Tahoma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51101E-6 L 0.09045 0.1513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660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" y="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85863E-6 L 0.00451 0.0718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6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1 -0.00162 L 0.05972 0.229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660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1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5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6.95249E-8 L 0.12951 -0.07532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60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4 L 0.09827 0.1617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66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" y="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2 -0.00185 L 0.06424 0.1538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66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0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6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0417 L 0.11407 0.15133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66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0881E-6 L 0.00018 0.073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660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92816E-6 L 0.00781 0.0632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66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92816E-6 L 0.05521 0.23128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66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11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92816E-6 L 0.06302 0.22085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66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9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3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1958E-6 L 0.1375 -0.08598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1660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0.00417 L 0.11407 0.15133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1660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3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4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5" dur="indefinite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7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8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9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7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8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9" dur="indefinite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1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2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53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61066E-6 L -0.00069 0.07184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1660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185 L 0.09462 0.23129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166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1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6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0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99421E-6 L 0.09462 0.14716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166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" y="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2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3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4" dur="indefinite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96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7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8" dur="indefinite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61066E-6 L -0.00069 0.07184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166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6.95249E-8 L 0.05434 0.219 " pathEditMode="relative" rAng="0" ptsTypes="AA">
                                      <p:cBhvr>
                                        <p:cTn id="212" dur="2000" fill="hold"/>
                                        <p:tgtEl>
                                          <p:spTgt spid="166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1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33" grpId="0"/>
      <p:bldP spid="166035" grpId="0"/>
      <p:bldP spid="166035" grpId="1"/>
      <p:bldP spid="166040" grpId="0"/>
      <p:bldP spid="166040" grpId="1"/>
      <p:bldP spid="166042" grpId="0" animBg="1"/>
      <p:bldP spid="166042" grpId="1" animBg="1"/>
      <p:bldP spid="166042" grpId="2" animBg="1"/>
      <p:bldP spid="166043" grpId="0"/>
      <p:bldP spid="166043" grpId="1"/>
      <p:bldP spid="166047" grpId="0"/>
      <p:bldP spid="166047" grpId="1"/>
      <p:bldP spid="166048" grpId="0"/>
      <p:bldP spid="166048" grpId="1"/>
      <p:bldP spid="166050" grpId="0"/>
      <p:bldP spid="166050" grpId="1"/>
      <p:bldP spid="166049" grpId="0"/>
      <p:bldP spid="166049" grpId="1"/>
      <p:bldP spid="166051" grpId="0"/>
      <p:bldP spid="166051" grpId="1"/>
      <p:bldP spid="166053" grpId="0"/>
      <p:bldP spid="166053" grpId="1"/>
      <p:bldP spid="166053" grpId="2"/>
      <p:bldP spid="166054" grpId="0"/>
      <p:bldP spid="166054" grpId="1"/>
      <p:bldP spid="166055" grpId="0"/>
      <p:bldP spid="166056" grpId="0"/>
      <p:bldP spid="166057" grpId="0"/>
      <p:bldP spid="166058" grpId="0"/>
      <p:bldP spid="166058" grpId="1"/>
      <p:bldP spid="166059" grpId="0"/>
      <p:bldP spid="166059" grpId="1"/>
      <p:bldP spid="166060" grpId="0"/>
      <p:bldP spid="166060" grpId="1"/>
      <p:bldP spid="166061" grpId="0"/>
      <p:bldP spid="166061" grpId="1"/>
      <p:bldP spid="166062" grpId="0"/>
      <p:bldP spid="166062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LL Ayrıştırma Tablosu Oluşturma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089744"/>
              </p:ext>
            </p:extLst>
          </p:nvPr>
        </p:nvGraphicFramePr>
        <p:xfrm>
          <a:off x="228600" y="4007658"/>
          <a:ext cx="628693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299">
                  <a:extLst>
                    <a:ext uri="{9D8B030D-6E8A-4147-A177-3AD203B41FA5}">
                      <a16:colId xmlns:a16="http://schemas.microsoft.com/office/drawing/2014/main" val="560456776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944166409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03698578"/>
                    </a:ext>
                  </a:extLst>
                </a:gridCol>
                <a:gridCol w="1146493">
                  <a:extLst>
                    <a:ext uri="{9D8B030D-6E8A-4147-A177-3AD203B41FA5}">
                      <a16:colId xmlns:a16="http://schemas.microsoft.com/office/drawing/2014/main" val="389035336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288618725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923815188"/>
                    </a:ext>
                  </a:extLst>
                </a:gridCol>
                <a:gridCol w="771957">
                  <a:extLst>
                    <a:ext uri="{9D8B030D-6E8A-4147-A177-3AD203B41FA5}">
                      <a16:colId xmlns:a16="http://schemas.microsoft.com/office/drawing/2014/main" val="9987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İd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172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TE’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0874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+TE’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tr-TR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E’</a:t>
                      </a:r>
                      <a:r>
                        <a:rPr lang="tr-TR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33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FT’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FT’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80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tr-TR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*FT’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tr-TR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T’</a:t>
                      </a:r>
                      <a:r>
                        <a:rPr lang="tr-TR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02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tr-TR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id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(E)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4827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F69637-22BE-4205-B021-04A41F16D648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44296"/>
              </p:ext>
            </p:extLst>
          </p:nvPr>
        </p:nvGraphicFramePr>
        <p:xfrm>
          <a:off x="76200" y="1295400"/>
          <a:ext cx="2895600" cy="2236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8489311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114719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45274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400" dirty="0">
                          <a:solidFill>
                            <a:schemeClr val="tx1"/>
                          </a:solidFill>
                        </a:rPr>
                        <a:t>Gramer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solidFill>
                            <a:schemeClr val="tx1"/>
                          </a:solidFill>
                        </a:rPr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 err="1">
                          <a:solidFill>
                            <a:schemeClr val="tx1"/>
                          </a:solidFill>
                        </a:rPr>
                        <a:t>Follow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09591"/>
                  </a:ext>
                </a:extLst>
              </a:tr>
              <a:tr h="3090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ETE’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sz="140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sz="14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tr-TR" sz="1400" dirty="0">
                          <a:solidFill>
                            <a:schemeClr val="tx1"/>
                          </a:solidFill>
                        </a:rPr>
                        <a:t>,(}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sz="1400" dirty="0">
                          <a:solidFill>
                            <a:schemeClr val="tx1"/>
                          </a:solidFill>
                        </a:rPr>
                        <a:t>{$,)}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36116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tr-TR" sz="1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E’+TE’/</a:t>
                      </a:r>
                      <a:r>
                        <a:rPr lang="tr-TR" sz="1400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1311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solidFill>
                            <a:schemeClr val="tx1"/>
                          </a:solidFill>
                        </a:rPr>
                        <a:t>{+,</a:t>
                      </a:r>
                      <a:r>
                        <a:rPr lang="tr-TR" sz="1400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l}</a:t>
                      </a:r>
                      <a:endParaRPr lang="tr-TR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solidFill>
                            <a:schemeClr val="tx1"/>
                          </a:solidFill>
                        </a:rPr>
                        <a:t>{$,)}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612374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tr-TR" sz="1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FT’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sz="14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tr-TR" sz="1400" dirty="0">
                          <a:solidFill>
                            <a:schemeClr val="tx1"/>
                          </a:solidFill>
                        </a:rPr>
                        <a:t>,(}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solidFill>
                            <a:schemeClr val="tx1"/>
                          </a:solidFill>
                        </a:rPr>
                        <a:t>{+,$,)}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77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sz="1400" dirty="0">
                          <a:solidFill>
                            <a:schemeClr val="tx1"/>
                          </a:solidFill>
                        </a:rPr>
                        <a:t>{*,</a:t>
                      </a:r>
                      <a:r>
                        <a:rPr lang="tr-TR" sz="1400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sz="140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tr-TR" sz="1400" dirty="0">
                          <a:solidFill>
                            <a:schemeClr val="tx1"/>
                          </a:solidFill>
                        </a:rPr>
                        <a:t>{+,$,)}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1589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T’*FT’/</a:t>
                      </a:r>
                      <a:r>
                        <a:rPr lang="tr-TR" sz="1400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sz="140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95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Fid</a:t>
                      </a:r>
                      <a:r>
                        <a:rPr lang="tr-TR" sz="1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/(E)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tr-TR" sz="140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r>
                        <a:rPr lang="tr-TR" sz="1400" dirty="0">
                          <a:solidFill>
                            <a:schemeClr val="tx1"/>
                          </a:solidFill>
                        </a:rPr>
                        <a:t>,(}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solidFill>
                            <a:schemeClr val="tx1"/>
                          </a:solidFill>
                        </a:rPr>
                        <a:t>{*,+,$)}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872333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124200" y="1295400"/>
            <a:ext cx="5181600" cy="294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1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tr-TR" sz="2000" b="1" kern="0" dirty="0"/>
              <a:t>E satırında iken E </a:t>
            </a:r>
            <a:r>
              <a:rPr lang="tr-TR" sz="2000" b="1" kern="0" dirty="0" err="1"/>
              <a:t>nin</a:t>
            </a:r>
            <a:r>
              <a:rPr lang="tr-TR" sz="2000" b="1" kern="0" dirty="0"/>
              <a:t> </a:t>
            </a:r>
            <a:r>
              <a:rPr lang="tr-TR" sz="2000" b="1" kern="0" dirty="0" err="1"/>
              <a:t>first</a:t>
            </a:r>
            <a:r>
              <a:rPr lang="tr-TR" sz="2000" b="1" kern="0" dirty="0"/>
              <a:t> kümesi ilk türetilecek olanlardır. Dolayısıyla </a:t>
            </a:r>
            <a:r>
              <a:rPr lang="tr-TR" sz="2000" b="1" kern="0" dirty="0" err="1"/>
              <a:t>id’ye</a:t>
            </a:r>
            <a:r>
              <a:rPr lang="tr-TR" sz="2000" b="1" kern="0" dirty="0"/>
              <a:t> ve (‘ya bu kural yazılır.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r>
              <a:rPr lang="tr-TR" sz="2000" b="1" kern="0" dirty="0"/>
              <a:t>E’ satırında iken </a:t>
            </a:r>
            <a:r>
              <a:rPr lang="tr-TR" sz="2000" b="1" kern="0" dirty="0" err="1"/>
              <a:t>first</a:t>
            </a:r>
            <a:r>
              <a:rPr lang="tr-TR" sz="2000" b="1" kern="0" dirty="0"/>
              <a:t> kümesi + ve </a:t>
            </a:r>
            <a:r>
              <a:rPr lang="tr-TR" sz="2000" b="1" dirty="0">
                <a:latin typeface="Symbol" panose="05050102010706020507" pitchFamily="18" charset="2"/>
                <a:sym typeface="Wingdings" panose="05000000000000000000" pitchFamily="2" charset="2"/>
              </a:rPr>
              <a:t>l </a:t>
            </a:r>
            <a:r>
              <a:rPr lang="tr-TR" sz="2000" b="1" dirty="0" err="1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dır</a:t>
            </a:r>
            <a:r>
              <a:rPr lang="tr-TR" sz="2000" b="1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.  + sütununa </a:t>
            </a:r>
            <a:r>
              <a:rPr lang="tr-TR" sz="2000" b="1" dirty="0"/>
              <a:t>E’</a:t>
            </a:r>
            <a:r>
              <a:rPr lang="tr-TR" sz="2000" b="1" dirty="0">
                <a:sym typeface="Wingdings" panose="05000000000000000000" pitchFamily="2" charset="2"/>
              </a:rPr>
              <a:t>+TE’ yazılır. Fakat </a:t>
            </a:r>
            <a:r>
              <a:rPr lang="tr-TR" sz="2000" b="1" dirty="0">
                <a:latin typeface="Symbol" panose="05050102010706020507" pitchFamily="18" charset="2"/>
                <a:sym typeface="Wingdings" panose="05000000000000000000" pitchFamily="2" charset="2"/>
              </a:rPr>
              <a:t>l </a:t>
            </a:r>
            <a:r>
              <a:rPr lang="tr-TR" sz="2000" b="1" dirty="0" err="1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nın</a:t>
            </a:r>
            <a:r>
              <a:rPr lang="tr-TR" sz="2000" b="1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tr-TR" sz="2000" b="1" dirty="0" err="1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firsti</a:t>
            </a:r>
            <a:r>
              <a:rPr lang="tr-TR" sz="2000" b="1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 yoktur. Dolayısıyla E’ ifadesinin </a:t>
            </a:r>
            <a:r>
              <a:rPr lang="tr-TR" sz="2000" b="1" dirty="0" err="1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follow’una</a:t>
            </a:r>
            <a:r>
              <a:rPr lang="tr-TR" sz="2000" b="1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 E</a:t>
            </a:r>
            <a:r>
              <a:rPr lang="tr-TR" sz="2000" b="1" dirty="0">
                <a:latin typeface="Symbol" panose="05050102010706020507" pitchFamily="18" charset="2"/>
                <a:sym typeface="Wingdings" panose="05000000000000000000" pitchFamily="2" charset="2"/>
              </a:rPr>
              <a:t> l </a:t>
            </a:r>
            <a:r>
              <a:rPr lang="tr-TR" sz="2000" b="1" dirty="0">
                <a:latin typeface="Times" panose="02020603050405020304" pitchFamily="18" charset="0"/>
                <a:cs typeface="Times" panose="02020603050405020304" pitchFamily="18" charset="0"/>
                <a:sym typeface="Wingdings" panose="05000000000000000000" pitchFamily="2" charset="2"/>
              </a:rPr>
              <a:t>deyimi eklenir.</a:t>
            </a: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tr-T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tr-TR" sz="2000" b="1" dirty="0"/>
          </a:p>
          <a:p>
            <a:pPr eaLnBrk="1" hangingPunct="1">
              <a:lnSpc>
                <a:spcPct val="90000"/>
              </a:lnSpc>
              <a:buFontTx/>
              <a:buChar char="-"/>
            </a:pPr>
            <a:endParaRPr lang="th-TH" sz="2000" b="1" kern="0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mph" presetSubtype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9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9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" presetClass="emph" presetSubtype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39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5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Örnek: LL  ayrıştırma örnek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899" y="1219200"/>
            <a:ext cx="4953000" cy="1371600"/>
          </a:xfrm>
        </p:spPr>
        <p:txBody>
          <a:bodyPr/>
          <a:lstStyle/>
          <a:p>
            <a:r>
              <a:rPr lang="tr-TR" sz="2200" dirty="0"/>
              <a:t>Gramer: S</a:t>
            </a:r>
            <a:r>
              <a:rPr lang="tr-TR" sz="2200" dirty="0">
                <a:sym typeface="Wingdings" panose="05000000000000000000" pitchFamily="2" charset="2"/>
              </a:rPr>
              <a:t>(S)|</a:t>
            </a:r>
            <a:r>
              <a:rPr lang="tr-TR" sz="2200" dirty="0">
                <a:latin typeface="Symbol" panose="05050102010706020507" pitchFamily="18" charset="2"/>
                <a:sym typeface="Wingdings" panose="05000000000000000000" pitchFamily="2" charset="2"/>
              </a:rPr>
              <a:t>l</a:t>
            </a:r>
          </a:p>
          <a:p>
            <a:r>
              <a:rPr lang="tr-TR" sz="2200" dirty="0">
                <a:latin typeface="Times" panose="02020603050405020304" pitchFamily="18" charset="0"/>
                <a:cs typeface="Times" panose="02020603050405020304" pitchFamily="18" charset="0"/>
              </a:rPr>
              <a:t>Giriş </a:t>
            </a:r>
            <a:r>
              <a:rPr lang="tr-TR" sz="2200" dirty="0" err="1">
                <a:latin typeface="Times" panose="02020603050405020304" pitchFamily="18" charset="0"/>
                <a:cs typeface="Times" panose="02020603050405020304" pitchFamily="18" charset="0"/>
              </a:rPr>
              <a:t>Stringi</a:t>
            </a:r>
            <a:r>
              <a:rPr lang="tr-TR" sz="2200" dirty="0">
                <a:latin typeface="Times" panose="02020603050405020304" pitchFamily="18" charset="0"/>
                <a:cs typeface="Times" panose="02020603050405020304" pitchFamily="18" charset="0"/>
              </a:rPr>
              <a:t> (())$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F69637-22BE-4205-B021-04A41F16D648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31494"/>
              </p:ext>
            </p:extLst>
          </p:nvPr>
        </p:nvGraphicFramePr>
        <p:xfrm>
          <a:off x="4119497" y="1315720"/>
          <a:ext cx="373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First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tx1"/>
                          </a:solidFill>
                        </a:rPr>
                        <a:t>Follow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tr-TR" sz="18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(S)|</a:t>
                      </a:r>
                      <a:r>
                        <a:rPr lang="tr-TR" sz="1800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{(,</a:t>
                      </a:r>
                      <a:r>
                        <a:rPr lang="tr-TR" sz="1800" dirty="0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 l</a:t>
                      </a: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{$,)}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80242"/>
              </p:ext>
            </p:extLst>
          </p:nvPr>
        </p:nvGraphicFramePr>
        <p:xfrm>
          <a:off x="4152900" y="2156795"/>
          <a:ext cx="3733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93726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112014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  <a:sym typeface="Wingdings" panose="05000000000000000000" pitchFamily="2" charset="2"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  <a:sym typeface="Wingdings" panose="05000000000000000000" pitchFamily="2" charset="2"/>
                        </a:rPr>
                        <a:t>(S)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r>
                        <a:rPr lang="tr-TR" dirty="0" err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 err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S</a:t>
                      </a:r>
                      <a:r>
                        <a:rPr lang="tr-TR" dirty="0" err="1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tr-TR" sz="1800" dirty="0" err="1">
                          <a:solidFill>
                            <a:schemeClr val="tx1"/>
                          </a:solidFill>
                          <a:latin typeface="Symbol" panose="05050102010706020507" pitchFamily="18" charset="2"/>
                          <a:sym typeface="Wingdings" panose="05000000000000000000" pitchFamily="2" charset="2"/>
                        </a:rPr>
                        <a:t>l</a:t>
                      </a: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34025" y="2131367"/>
            <a:ext cx="2989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LL  ayrıştırma tablosu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86513"/>
              </p:ext>
            </p:extLst>
          </p:nvPr>
        </p:nvGraphicFramePr>
        <p:xfrm>
          <a:off x="431966" y="3884379"/>
          <a:ext cx="685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11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064630"/>
              </p:ext>
            </p:extLst>
          </p:nvPr>
        </p:nvGraphicFramePr>
        <p:xfrm>
          <a:off x="2255207" y="3829552"/>
          <a:ext cx="60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685026"/>
              </p:ext>
            </p:extLst>
          </p:nvPr>
        </p:nvGraphicFramePr>
        <p:xfrm>
          <a:off x="612475" y="2898475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  <a:sym typeface="Wingdings" panose="05000000000000000000" pitchFamily="2" charset="2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169358" y="4812580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cs typeface="Times" panose="02020603050405020304" pitchFamily="18" charset="0"/>
              </a:rPr>
              <a:t>S</a:t>
            </a:r>
            <a:r>
              <a:rPr lang="tr-TR" dirty="0">
                <a:cs typeface="Times" panose="02020603050405020304" pitchFamily="18" charset="0"/>
                <a:sym typeface="Wingdings" panose="05000000000000000000" pitchFamily="2" charset="2"/>
              </a:rPr>
              <a:t>(S)</a:t>
            </a:r>
            <a:endParaRPr lang="tr-TR" dirty="0">
              <a:cs typeface="Times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93653" y="4172258"/>
            <a:ext cx="1798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cs typeface="Times" panose="02020603050405020304" pitchFamily="18" charset="0"/>
              </a:rPr>
              <a:t>Stack’in</a:t>
            </a:r>
            <a:r>
              <a:rPr lang="tr-TR" dirty="0">
                <a:cs typeface="Times" panose="02020603050405020304" pitchFamily="18" charset="0"/>
              </a:rPr>
              <a:t> üstünde ( ve girişte ( var. </a:t>
            </a:r>
            <a:r>
              <a:rPr lang="tr-TR" dirty="0" err="1">
                <a:cs typeface="Times" panose="02020603050405020304" pitchFamily="18" charset="0"/>
              </a:rPr>
              <a:t>Stack’ten</a:t>
            </a:r>
            <a:r>
              <a:rPr lang="tr-TR" dirty="0">
                <a:cs typeface="Times" panose="02020603050405020304" pitchFamily="18" charset="0"/>
              </a:rPr>
              <a:t> ( sil.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45532"/>
              </p:ext>
            </p:extLst>
          </p:nvPr>
        </p:nvGraphicFramePr>
        <p:xfrm>
          <a:off x="4806541" y="3849874"/>
          <a:ext cx="609600" cy="220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67453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502671" y="4737406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cs typeface="Times" panose="02020603050405020304" pitchFamily="18" charset="0"/>
              </a:rPr>
              <a:t>S</a:t>
            </a:r>
            <a:r>
              <a:rPr lang="tr-TR" dirty="0">
                <a:cs typeface="Times" panose="02020603050405020304" pitchFamily="18" charset="0"/>
                <a:sym typeface="Wingdings" panose="05000000000000000000" pitchFamily="2" charset="2"/>
              </a:rPr>
              <a:t>(S)</a:t>
            </a:r>
            <a:endParaRPr lang="tr-TR" dirty="0">
              <a:cs typeface="Times" panose="020206030504050203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31884"/>
              </p:ext>
            </p:extLst>
          </p:nvPr>
        </p:nvGraphicFramePr>
        <p:xfrm>
          <a:off x="6441580" y="3771566"/>
          <a:ext cx="609600" cy="220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/>
                        <a:t>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05161"/>
              </p:ext>
            </p:extLst>
          </p:nvPr>
        </p:nvGraphicFramePr>
        <p:xfrm>
          <a:off x="3025977" y="3195483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227931"/>
              </p:ext>
            </p:extLst>
          </p:nvPr>
        </p:nvGraphicFramePr>
        <p:xfrm>
          <a:off x="7303287" y="3195483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7177231" y="4137882"/>
            <a:ext cx="1798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cs typeface="Times" panose="02020603050405020304" pitchFamily="18" charset="0"/>
              </a:rPr>
              <a:t>Stack’in</a:t>
            </a:r>
            <a:r>
              <a:rPr lang="tr-TR" dirty="0">
                <a:cs typeface="Times" panose="02020603050405020304" pitchFamily="18" charset="0"/>
              </a:rPr>
              <a:t> üstünde ( ve girişte ( var. </a:t>
            </a:r>
            <a:r>
              <a:rPr lang="tr-TR" dirty="0" err="1">
                <a:cs typeface="Times" panose="02020603050405020304" pitchFamily="18" charset="0"/>
              </a:rPr>
              <a:t>Stack’ten</a:t>
            </a:r>
            <a:r>
              <a:rPr lang="tr-TR" dirty="0">
                <a:cs typeface="Times" panose="02020603050405020304" pitchFamily="18" charset="0"/>
              </a:rPr>
              <a:t> ( sil.</a:t>
            </a:r>
          </a:p>
        </p:txBody>
      </p:sp>
    </p:spTree>
    <p:extLst>
      <p:ext uri="{BB962C8B-B14F-4D97-AF65-F5344CB8AC3E}">
        <p14:creationId xmlns:p14="http://schemas.microsoft.com/office/powerpoint/2010/main" val="832456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Örnek: LL ayrıştırma devam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F69637-22BE-4205-B021-04A41F16D648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82594"/>
              </p:ext>
            </p:extLst>
          </p:nvPr>
        </p:nvGraphicFramePr>
        <p:xfrm>
          <a:off x="609600" y="2209800"/>
          <a:ext cx="609600" cy="220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440090"/>
              </p:ext>
            </p:extLst>
          </p:nvPr>
        </p:nvGraphicFramePr>
        <p:xfrm>
          <a:off x="628048" y="1293975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392568" y="2342663"/>
            <a:ext cx="1798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cs typeface="Times" panose="02020603050405020304" pitchFamily="18" charset="0"/>
              </a:rPr>
              <a:t>Stack’in</a:t>
            </a:r>
            <a:r>
              <a:rPr lang="tr-TR" dirty="0">
                <a:cs typeface="Times" panose="02020603050405020304" pitchFamily="18" charset="0"/>
              </a:rPr>
              <a:t> üstünde S var ve giriş ) ise </a:t>
            </a:r>
            <a:r>
              <a:rPr lang="tr-TR" dirty="0" err="1">
                <a:cs typeface="Times" panose="02020603050405020304" pitchFamily="18" charset="0"/>
              </a:rPr>
              <a:t>S</a:t>
            </a:r>
            <a:r>
              <a:rPr lang="tr-TR" dirty="0" err="1">
                <a:cs typeface="Times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tr-TR" dirty="0" err="1">
                <a:latin typeface="Symbol" panose="05050102010706020507" pitchFamily="18" charset="2"/>
                <a:cs typeface="Times" panose="02020603050405020304" pitchFamily="18" charset="0"/>
                <a:sym typeface="Wingdings" panose="05000000000000000000" pitchFamily="2" charset="2"/>
              </a:rPr>
              <a:t>l</a:t>
            </a:r>
            <a:r>
              <a:rPr lang="tr-TR" dirty="0">
                <a:cs typeface="Times" panose="02020603050405020304" pitchFamily="18" charset="0"/>
                <a:sym typeface="Wingdings" panose="05000000000000000000" pitchFamily="2" charset="2"/>
              </a:rPr>
              <a:t> yaz. </a:t>
            </a:r>
            <a:endParaRPr lang="tr-TR" dirty="0">
              <a:latin typeface="Symbol" panose="05050102010706020507" pitchFamily="18" charset="2"/>
              <a:cs typeface="Times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39875"/>
              </p:ext>
            </p:extLst>
          </p:nvPr>
        </p:nvGraphicFramePr>
        <p:xfrm>
          <a:off x="3025406" y="2209800"/>
          <a:ext cx="609600" cy="2204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67453">
                <a:tc>
                  <a:txBody>
                    <a:bodyPr/>
                    <a:lstStyle/>
                    <a:p>
                      <a:r>
                        <a:rPr lang="tr-TR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295644"/>
              </p:ext>
            </p:extLst>
          </p:nvPr>
        </p:nvGraphicFramePr>
        <p:xfrm>
          <a:off x="2900678" y="1285188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816747" y="2300211"/>
            <a:ext cx="1798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cs typeface="Times" panose="02020603050405020304" pitchFamily="18" charset="0"/>
              </a:rPr>
              <a:t>Stack’in</a:t>
            </a:r>
            <a:r>
              <a:rPr lang="tr-TR" dirty="0">
                <a:cs typeface="Times" panose="02020603050405020304" pitchFamily="18" charset="0"/>
              </a:rPr>
              <a:t> üstünde ) var ve giriş ) ise ) </a:t>
            </a:r>
            <a:r>
              <a:rPr lang="tr-TR" dirty="0" err="1">
                <a:cs typeface="Times" panose="02020603050405020304" pitchFamily="18" charset="0"/>
              </a:rPr>
              <a:t>stack’ten</a:t>
            </a:r>
            <a:r>
              <a:rPr lang="tr-TR" dirty="0">
                <a:cs typeface="Times" panose="02020603050405020304" pitchFamily="18" charset="0"/>
              </a:rPr>
              <a:t> sil ve ilerle</a:t>
            </a:r>
            <a:r>
              <a:rPr lang="tr-TR" dirty="0">
                <a:cs typeface="Times" panose="02020603050405020304" pitchFamily="18" charset="0"/>
                <a:sym typeface="Wingdings" panose="05000000000000000000" pitchFamily="2" charset="2"/>
              </a:rPr>
              <a:t>. </a:t>
            </a:r>
            <a:endParaRPr lang="tr-TR" dirty="0">
              <a:latin typeface="Symbol" panose="05050102010706020507" pitchFamily="18" charset="2"/>
              <a:cs typeface="Times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990276"/>
              </p:ext>
            </p:extLst>
          </p:nvPr>
        </p:nvGraphicFramePr>
        <p:xfrm>
          <a:off x="5802702" y="2346976"/>
          <a:ext cx="4928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8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r>
                        <a:rPr lang="tr-T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r>
                        <a:rPr lang="tr-TR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271038"/>
              </p:ext>
            </p:extLst>
          </p:nvPr>
        </p:nvGraphicFramePr>
        <p:xfrm>
          <a:off x="5516927" y="1285188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6429797" y="2474760"/>
            <a:ext cx="17987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cs typeface="Times" panose="02020603050405020304" pitchFamily="18" charset="0"/>
              </a:rPr>
              <a:t>Stack’in</a:t>
            </a:r>
            <a:r>
              <a:rPr lang="tr-TR" dirty="0">
                <a:cs typeface="Times" panose="02020603050405020304" pitchFamily="18" charset="0"/>
              </a:rPr>
              <a:t> üstünde ) var ve giriş ) ise ) </a:t>
            </a:r>
            <a:r>
              <a:rPr lang="tr-TR" dirty="0" err="1">
                <a:cs typeface="Times" panose="02020603050405020304" pitchFamily="18" charset="0"/>
              </a:rPr>
              <a:t>stack’ten</a:t>
            </a:r>
            <a:r>
              <a:rPr lang="tr-TR" dirty="0">
                <a:cs typeface="Times" panose="02020603050405020304" pitchFamily="18" charset="0"/>
              </a:rPr>
              <a:t> sil ve ilerle</a:t>
            </a:r>
            <a:r>
              <a:rPr lang="tr-TR" dirty="0">
                <a:cs typeface="Times" panose="02020603050405020304" pitchFamily="18" charset="0"/>
                <a:sym typeface="Wingdings" panose="05000000000000000000" pitchFamily="2" charset="2"/>
              </a:rPr>
              <a:t>. </a:t>
            </a:r>
            <a:endParaRPr lang="tr-TR" dirty="0">
              <a:latin typeface="Symbol" panose="05050102010706020507" pitchFamily="18" charset="2"/>
              <a:cs typeface="Times" panose="02020603050405020304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77037"/>
              </p:ext>
            </p:extLst>
          </p:nvPr>
        </p:nvGraphicFramePr>
        <p:xfrm>
          <a:off x="8216838" y="2300211"/>
          <a:ext cx="49288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880">
                  <a:extLst>
                    <a:ext uri="{9D8B030D-6E8A-4147-A177-3AD203B41FA5}">
                      <a16:colId xmlns:a16="http://schemas.microsoft.com/office/drawing/2014/main" val="3718455328"/>
                    </a:ext>
                  </a:extLst>
                </a:gridCol>
              </a:tblGrid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549726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03591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4780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146208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67665"/>
                  </a:ext>
                </a:extLst>
              </a:tr>
              <a:tr h="363253">
                <a:tc>
                  <a:txBody>
                    <a:bodyPr/>
                    <a:lstStyle/>
                    <a:p>
                      <a:r>
                        <a:rPr lang="tr-TR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05642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349093" y="4783480"/>
            <a:ext cx="55534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>
                <a:cs typeface="Times" panose="02020603050405020304" pitchFamily="18" charset="0"/>
              </a:rPr>
              <a:t>Stack’in</a:t>
            </a:r>
            <a:r>
              <a:rPr lang="tr-TR" dirty="0">
                <a:cs typeface="Times" panose="02020603050405020304" pitchFamily="18" charset="0"/>
              </a:rPr>
              <a:t> üstünde $ var ve giriş $ ise  </a:t>
            </a:r>
            <a:r>
              <a:rPr lang="tr-TR" dirty="0">
                <a:solidFill>
                  <a:srgbClr val="FF0000"/>
                </a:solidFill>
                <a:cs typeface="Times" panose="02020603050405020304" pitchFamily="18" charset="0"/>
              </a:rPr>
              <a:t>KABUL</a:t>
            </a:r>
            <a:endParaRPr lang="tr-TR" dirty="0">
              <a:solidFill>
                <a:srgbClr val="FF0000"/>
              </a:solidFill>
              <a:latin typeface="Symbol" panose="05050102010706020507" pitchFamily="18" charset="2"/>
              <a:cs typeface="Times" panose="02020603050405020304" pitchFamily="18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549968"/>
              </p:ext>
            </p:extLst>
          </p:nvPr>
        </p:nvGraphicFramePr>
        <p:xfrm>
          <a:off x="421769" y="4611752"/>
          <a:ext cx="155731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10">
                  <a:extLst>
                    <a:ext uri="{9D8B030D-6E8A-4147-A177-3AD203B41FA5}">
                      <a16:colId xmlns:a16="http://schemas.microsoft.com/office/drawing/2014/main" val="211960994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74050135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8886574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74296858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13491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62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sz="180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r-TR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52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1480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2800"/>
              <a:t>Örnek</a:t>
            </a:r>
            <a:r>
              <a:rPr lang="th-TH" sz="2800"/>
              <a:t>: LL(1) </a:t>
            </a:r>
            <a:r>
              <a:rPr lang="tr-TR" sz="2800"/>
              <a:t>Ayrıştırma Tabloları Oluşturma</a:t>
            </a:r>
            <a:endParaRPr lang="th-TH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4495800" cy="51054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000" b="1" dirty="0"/>
              <a:t>		   </a:t>
            </a:r>
            <a:r>
              <a:rPr lang="th-TH" sz="2400" b="1" dirty="0">
                <a:latin typeface="Arial Narrow" pitchFamily="34" charset="0"/>
              </a:rPr>
              <a:t>First		  Follow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>
                <a:latin typeface="Arial Narrow" pitchFamily="34" charset="0"/>
              </a:rPr>
              <a:t>exp	 {(, num} 	{$,)}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>
                <a:latin typeface="Arial Narrow" pitchFamily="34" charset="0"/>
              </a:rPr>
              <a:t>exp’	 {+,-, </a:t>
            </a:r>
            <a:r>
              <a:rPr lang="th-TH" sz="2000" b="1" dirty="0">
                <a:latin typeface="Arial" pitchFamily="34" charset="0"/>
                <a:sym typeface="Symbol" pitchFamily="18" charset="2"/>
              </a:rPr>
              <a:t></a:t>
            </a:r>
            <a:r>
              <a:rPr lang="th-TH" sz="2400" b="1" dirty="0">
                <a:latin typeface="Arial Narrow" pitchFamily="34" charset="0"/>
              </a:rPr>
              <a:t>} 		{$,)}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>
                <a:latin typeface="Arial Narrow" pitchFamily="34" charset="0"/>
              </a:rPr>
              <a:t>addop	 {+,-}	 	{(,num}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>
                <a:latin typeface="Arial Narrow" pitchFamily="34" charset="0"/>
              </a:rPr>
              <a:t>term	 {(,num} 	{+,-,),$}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>
                <a:latin typeface="Arial Narrow" pitchFamily="34" charset="0"/>
              </a:rPr>
              <a:t>term’	 {*, </a:t>
            </a:r>
            <a:r>
              <a:rPr lang="th-TH" sz="2000" b="1" dirty="0">
                <a:latin typeface="Arial" pitchFamily="34" charset="0"/>
                <a:sym typeface="Symbol" pitchFamily="18" charset="2"/>
              </a:rPr>
              <a:t></a:t>
            </a:r>
            <a:r>
              <a:rPr lang="th-TH" sz="2400" b="1" dirty="0">
                <a:latin typeface="Arial Narrow" pitchFamily="34" charset="0"/>
              </a:rPr>
              <a:t>} 		{+,-,),$}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>
                <a:latin typeface="Arial Narrow" pitchFamily="34" charset="0"/>
              </a:rPr>
              <a:t>mulop	 {*}		{(,num}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2400" b="1" dirty="0">
                <a:latin typeface="Arial Narrow" pitchFamily="34" charset="0"/>
              </a:rPr>
              <a:t>factor	 {(, num}    	{*,+,-,),$}</a:t>
            </a:r>
            <a:r>
              <a:rPr lang="th-TH" sz="2000" dirty="0">
                <a:latin typeface="Arial Narrow" pitchFamily="34" charset="0"/>
              </a:rPr>
              <a:t>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endParaRPr lang="th-TH" sz="1400" b="1" dirty="0">
              <a:latin typeface="Arial Narrow" pitchFamily="34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>
                <a:solidFill>
                  <a:srgbClr val="006600"/>
                </a:solidFill>
                <a:latin typeface="Arial" pitchFamily="34" charset="0"/>
              </a:rPr>
              <a:t>1 exp     </a:t>
            </a:r>
            <a:r>
              <a:rPr lang="th-TH" sz="1800" b="1" dirty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>
                <a:solidFill>
                  <a:srgbClr val="006600"/>
                </a:solidFill>
                <a:latin typeface="Arial" pitchFamily="34" charset="0"/>
              </a:rPr>
              <a:t> term exp’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>
                <a:solidFill>
                  <a:srgbClr val="006600"/>
                </a:solidFill>
                <a:latin typeface="Arial" pitchFamily="34" charset="0"/>
              </a:rPr>
              <a:t>2 exp’ </a:t>
            </a:r>
            <a:r>
              <a:rPr lang="th-TH" sz="1800" b="1" dirty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>
                <a:solidFill>
                  <a:srgbClr val="006600"/>
                </a:solidFill>
                <a:latin typeface="Arial" pitchFamily="34" charset="0"/>
              </a:rPr>
              <a:t> addop term exp’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>
                <a:solidFill>
                  <a:srgbClr val="006600"/>
                </a:solidFill>
                <a:latin typeface="Arial" pitchFamily="34" charset="0"/>
              </a:rPr>
              <a:t>3 exp’ </a:t>
            </a:r>
            <a:r>
              <a:rPr lang="th-TH" sz="1800" b="1" dirty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>
                <a:solidFill>
                  <a:srgbClr val="006600"/>
                </a:solidFill>
                <a:latin typeface="Arial" pitchFamily="34" charset="0"/>
              </a:rPr>
              <a:t> </a:t>
            </a:r>
            <a:r>
              <a:rPr lang="th-TH" sz="1800" b="1" dirty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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>
                <a:solidFill>
                  <a:srgbClr val="006600"/>
                </a:solidFill>
                <a:latin typeface="Arial" pitchFamily="34" charset="0"/>
              </a:rPr>
              <a:t>4 addop </a:t>
            </a:r>
            <a:r>
              <a:rPr lang="th-TH" sz="1800" b="1" dirty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>
                <a:solidFill>
                  <a:srgbClr val="006600"/>
                </a:solidFill>
                <a:latin typeface="Arial" pitchFamily="34" charset="0"/>
              </a:rPr>
              <a:t> +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>
                <a:solidFill>
                  <a:srgbClr val="006600"/>
                </a:solidFill>
                <a:latin typeface="Arial" pitchFamily="34" charset="0"/>
              </a:rPr>
              <a:t>5 addop </a:t>
            </a:r>
            <a:r>
              <a:rPr lang="th-TH" sz="1800" b="1" dirty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>
                <a:solidFill>
                  <a:srgbClr val="006600"/>
                </a:solidFill>
                <a:latin typeface="Arial" pitchFamily="34" charset="0"/>
              </a:rPr>
              <a:t> -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>
                <a:solidFill>
                  <a:srgbClr val="006600"/>
                </a:solidFill>
                <a:latin typeface="Arial" pitchFamily="34" charset="0"/>
              </a:rPr>
              <a:t>6 term </a:t>
            </a:r>
            <a:r>
              <a:rPr lang="th-TH" sz="1800" b="1" dirty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>
                <a:solidFill>
                  <a:srgbClr val="006600"/>
                </a:solidFill>
                <a:latin typeface="Arial" pitchFamily="34" charset="0"/>
              </a:rPr>
              <a:t> factor term’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>
                <a:solidFill>
                  <a:srgbClr val="006600"/>
                </a:solidFill>
                <a:latin typeface="Arial" pitchFamily="34" charset="0"/>
              </a:rPr>
              <a:t>7 term’ </a:t>
            </a:r>
            <a:r>
              <a:rPr lang="th-TH" sz="1800" b="1" dirty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>
                <a:solidFill>
                  <a:srgbClr val="006600"/>
                </a:solidFill>
                <a:latin typeface="Arial" pitchFamily="34" charset="0"/>
              </a:rPr>
              <a:t> mulop factor term’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>
                <a:solidFill>
                  <a:srgbClr val="006600"/>
                </a:solidFill>
                <a:latin typeface="Arial" pitchFamily="34" charset="0"/>
              </a:rPr>
              <a:t>8 term’ </a:t>
            </a:r>
            <a:r>
              <a:rPr lang="th-TH" sz="1800" b="1" dirty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>
                <a:solidFill>
                  <a:srgbClr val="006600"/>
                </a:solidFill>
                <a:latin typeface="Arial" pitchFamily="34" charset="0"/>
              </a:rPr>
              <a:t> </a:t>
            </a:r>
            <a:r>
              <a:rPr lang="th-TH" sz="1800" b="1" dirty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</a:t>
            </a:r>
            <a:endParaRPr lang="th-TH" sz="1800" b="1" dirty="0">
              <a:solidFill>
                <a:srgbClr val="006600"/>
              </a:solidFill>
              <a:latin typeface="Arial" pitchFamily="34" charset="0"/>
            </a:endParaRP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>
                <a:solidFill>
                  <a:srgbClr val="006600"/>
                </a:solidFill>
                <a:latin typeface="Arial" pitchFamily="34" charset="0"/>
              </a:rPr>
              <a:t>9 mulop </a:t>
            </a:r>
            <a:r>
              <a:rPr lang="th-TH" sz="1800" b="1" dirty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>
                <a:solidFill>
                  <a:srgbClr val="006600"/>
                </a:solidFill>
                <a:latin typeface="Arial" pitchFamily="34" charset="0"/>
              </a:rPr>
              <a:t> *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>
                <a:solidFill>
                  <a:srgbClr val="006600"/>
                </a:solidFill>
                <a:latin typeface="Arial" pitchFamily="34" charset="0"/>
              </a:rPr>
              <a:t>10 factor </a:t>
            </a:r>
            <a:r>
              <a:rPr lang="th-TH" sz="1800" b="1" dirty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>
                <a:solidFill>
                  <a:srgbClr val="006600"/>
                </a:solidFill>
                <a:latin typeface="Arial" pitchFamily="34" charset="0"/>
              </a:rPr>
              <a:t> ( exp ) </a:t>
            </a:r>
          </a:p>
          <a:p>
            <a:pPr eaLnBrk="1" hangingPunct="1">
              <a:lnSpc>
                <a:spcPct val="60000"/>
              </a:lnSpc>
              <a:buFontTx/>
              <a:buNone/>
            </a:pPr>
            <a:r>
              <a:rPr lang="th-TH" sz="1800" b="1" dirty="0">
                <a:solidFill>
                  <a:srgbClr val="006600"/>
                </a:solidFill>
                <a:latin typeface="Arial" pitchFamily="34" charset="0"/>
              </a:rPr>
              <a:t>11 factor </a:t>
            </a:r>
            <a:r>
              <a:rPr lang="th-TH" sz="1800" b="1" dirty="0">
                <a:solidFill>
                  <a:srgbClr val="0066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th-TH" sz="1800" b="1" dirty="0">
                <a:solidFill>
                  <a:srgbClr val="006600"/>
                </a:solidFill>
                <a:latin typeface="Arial" pitchFamily="34" charset="0"/>
              </a:rPr>
              <a:t> num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29200" y="1600200"/>
            <a:ext cx="4000500" cy="45720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endParaRPr lang="th-TH" sz="2400"/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th-TH" sz="2400"/>
          </a:p>
        </p:txBody>
      </p:sp>
      <p:graphicFrame>
        <p:nvGraphicFramePr>
          <p:cNvPr id="63743" name="Group 2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396182"/>
              </p:ext>
            </p:extLst>
          </p:nvPr>
        </p:nvGraphicFramePr>
        <p:xfrm>
          <a:off x="4343398" y="1523999"/>
          <a:ext cx="4791077" cy="4784724"/>
        </p:xfrm>
        <a:graphic>
          <a:graphicData uri="http://schemas.openxmlformats.org/drawingml/2006/table">
            <a:tbl>
              <a:tblPr/>
              <a:tblGrid>
                <a:gridCol w="906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4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4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4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8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(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)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+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-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*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n</a:t>
                      </a:r>
                      <a:r>
                        <a:rPr kumimoji="0" lang="tr-TR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um</a:t>
                      </a:r>
                      <a:endParaRPr kumimoji="0" lang="th-TH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$</a:t>
                      </a: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exp</a:t>
                      </a:r>
                      <a:endParaRPr kumimoji="0" lang="th-TH" sz="20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exp’</a:t>
                      </a:r>
                      <a:endParaRPr kumimoji="0" lang="th-TH" sz="20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addop</a:t>
                      </a:r>
                      <a:endParaRPr kumimoji="0" lang="th-TH" sz="20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term</a:t>
                      </a:r>
                      <a:endParaRPr kumimoji="0" lang="th-TH" sz="20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term’</a:t>
                      </a:r>
                      <a:endParaRPr kumimoji="0" lang="th-TH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mulop</a:t>
                      </a:r>
                      <a:endParaRPr kumimoji="0" lang="th-TH" sz="20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</a:rPr>
                        <a:t>factor</a:t>
                      </a:r>
                      <a:endParaRPr kumimoji="0" lang="th-TH" sz="20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endParaRPr kumimoji="0" lang="th-TH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3599" name="Text Box 111"/>
          <p:cNvSpPr txBox="1">
            <a:spLocks noChangeArrowheads="1"/>
          </p:cNvSpPr>
          <p:nvPr/>
        </p:nvSpPr>
        <p:spPr bwMode="auto">
          <a:xfrm>
            <a:off x="5270500" y="21336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1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0" name="Text Box 112"/>
          <p:cNvSpPr txBox="1">
            <a:spLocks noChangeArrowheads="1"/>
          </p:cNvSpPr>
          <p:nvPr/>
        </p:nvSpPr>
        <p:spPr bwMode="auto">
          <a:xfrm>
            <a:off x="8078788" y="21336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1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1" name="Text Box 113"/>
          <p:cNvSpPr txBox="1">
            <a:spLocks noChangeArrowheads="1"/>
          </p:cNvSpPr>
          <p:nvPr/>
        </p:nvSpPr>
        <p:spPr bwMode="auto">
          <a:xfrm>
            <a:off x="6351588" y="2708275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2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2" name="Text Box 114"/>
          <p:cNvSpPr txBox="1">
            <a:spLocks noChangeArrowheads="1"/>
          </p:cNvSpPr>
          <p:nvPr/>
        </p:nvSpPr>
        <p:spPr bwMode="auto">
          <a:xfrm>
            <a:off x="6926263" y="2708275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2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3" name="Text Box 115"/>
          <p:cNvSpPr txBox="1">
            <a:spLocks noChangeArrowheads="1"/>
          </p:cNvSpPr>
          <p:nvPr/>
        </p:nvSpPr>
        <p:spPr bwMode="auto">
          <a:xfrm>
            <a:off x="5702300" y="2708275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3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4" name="Text Box 116"/>
          <p:cNvSpPr txBox="1">
            <a:spLocks noChangeArrowheads="1"/>
          </p:cNvSpPr>
          <p:nvPr/>
        </p:nvSpPr>
        <p:spPr bwMode="auto">
          <a:xfrm>
            <a:off x="8655050" y="2708275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3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5" name="Text Box 117"/>
          <p:cNvSpPr txBox="1">
            <a:spLocks noChangeArrowheads="1"/>
          </p:cNvSpPr>
          <p:nvPr/>
        </p:nvSpPr>
        <p:spPr bwMode="auto">
          <a:xfrm>
            <a:off x="6351588" y="3284538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4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6" name="Text Box 118"/>
          <p:cNvSpPr txBox="1">
            <a:spLocks noChangeArrowheads="1"/>
          </p:cNvSpPr>
          <p:nvPr/>
        </p:nvSpPr>
        <p:spPr bwMode="auto">
          <a:xfrm>
            <a:off x="6926263" y="3284538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5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7" name="Text Box 119"/>
          <p:cNvSpPr txBox="1">
            <a:spLocks noChangeArrowheads="1"/>
          </p:cNvSpPr>
          <p:nvPr/>
        </p:nvSpPr>
        <p:spPr bwMode="auto">
          <a:xfrm>
            <a:off x="5199063" y="3933825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6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8" name="Text Box 120"/>
          <p:cNvSpPr txBox="1">
            <a:spLocks noChangeArrowheads="1"/>
          </p:cNvSpPr>
          <p:nvPr/>
        </p:nvSpPr>
        <p:spPr bwMode="auto">
          <a:xfrm>
            <a:off x="8078788" y="3933825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6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09" name="Text Box 121"/>
          <p:cNvSpPr txBox="1">
            <a:spLocks noChangeArrowheads="1"/>
          </p:cNvSpPr>
          <p:nvPr/>
        </p:nvSpPr>
        <p:spPr bwMode="auto">
          <a:xfrm>
            <a:off x="7575550" y="45085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7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0" name="Text Box 122"/>
          <p:cNvSpPr txBox="1">
            <a:spLocks noChangeArrowheads="1"/>
          </p:cNvSpPr>
          <p:nvPr/>
        </p:nvSpPr>
        <p:spPr bwMode="auto">
          <a:xfrm>
            <a:off x="5775325" y="4508500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8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1" name="Text Box 123"/>
          <p:cNvSpPr txBox="1">
            <a:spLocks noChangeArrowheads="1"/>
          </p:cNvSpPr>
          <p:nvPr/>
        </p:nvSpPr>
        <p:spPr bwMode="auto">
          <a:xfrm>
            <a:off x="6351588" y="45085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8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2" name="Text Box 124"/>
          <p:cNvSpPr txBox="1">
            <a:spLocks noChangeArrowheads="1"/>
          </p:cNvSpPr>
          <p:nvPr/>
        </p:nvSpPr>
        <p:spPr bwMode="auto">
          <a:xfrm>
            <a:off x="6926263" y="4508500"/>
            <a:ext cx="350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8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3" name="Text Box 125"/>
          <p:cNvSpPr txBox="1">
            <a:spLocks noChangeArrowheads="1"/>
          </p:cNvSpPr>
          <p:nvPr/>
        </p:nvSpPr>
        <p:spPr bwMode="auto">
          <a:xfrm>
            <a:off x="8655050" y="4508500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8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4" name="Text Box 126"/>
          <p:cNvSpPr txBox="1">
            <a:spLocks noChangeArrowheads="1"/>
          </p:cNvSpPr>
          <p:nvPr/>
        </p:nvSpPr>
        <p:spPr bwMode="auto">
          <a:xfrm>
            <a:off x="7575550" y="5157788"/>
            <a:ext cx="350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9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5" name="Text Box 127"/>
          <p:cNvSpPr txBox="1">
            <a:spLocks noChangeArrowheads="1"/>
          </p:cNvSpPr>
          <p:nvPr/>
        </p:nvSpPr>
        <p:spPr bwMode="auto">
          <a:xfrm>
            <a:off x="5199063" y="5805488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10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  <p:sp>
        <p:nvSpPr>
          <p:cNvPr id="63616" name="Text Box 128"/>
          <p:cNvSpPr txBox="1">
            <a:spLocks noChangeArrowheads="1"/>
          </p:cNvSpPr>
          <p:nvPr/>
        </p:nvSpPr>
        <p:spPr bwMode="auto">
          <a:xfrm>
            <a:off x="8007350" y="5805488"/>
            <a:ext cx="517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Tahoma" pitchFamily="34" charset="0"/>
              </a:rPr>
              <a:t>11</a:t>
            </a:r>
            <a:endParaRPr lang="th-TH">
              <a:solidFill>
                <a:srgbClr val="3333FF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63599" grpId="0" autoUpdateAnimBg="0"/>
      <p:bldP spid="63600" grpId="0" autoUpdateAnimBg="0"/>
      <p:bldP spid="63601" grpId="0" autoUpdateAnimBg="0"/>
      <p:bldP spid="63602" grpId="0" autoUpdateAnimBg="0"/>
      <p:bldP spid="63603" grpId="0" autoUpdateAnimBg="0"/>
      <p:bldP spid="63604" grpId="0" autoUpdateAnimBg="0"/>
      <p:bldP spid="63605" grpId="0" autoUpdateAnimBg="0"/>
      <p:bldP spid="63606" grpId="0" autoUpdateAnimBg="0"/>
      <p:bldP spid="63607" grpId="0" autoUpdateAnimBg="0"/>
      <p:bldP spid="63608" grpId="0" autoUpdateAnimBg="0"/>
      <p:bldP spid="63609" grpId="0" autoUpdateAnimBg="0"/>
      <p:bldP spid="63610" grpId="0" autoUpdateAnimBg="0"/>
      <p:bldP spid="63611" grpId="0" autoUpdateAnimBg="0"/>
      <p:bldP spid="63612" grpId="0" autoUpdateAnimBg="0"/>
      <p:bldP spid="63613" grpId="0" autoUpdateAnimBg="0"/>
      <p:bldP spid="63614" grpId="0" autoUpdateAnimBg="0"/>
      <p:bldP spid="63615" grpId="0" autoUpdateAnimBg="0"/>
      <p:bldP spid="63616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/>
              <a:t>LL(1) Gram</a:t>
            </a:r>
            <a:r>
              <a:rPr lang="tr-TR"/>
              <a:t>er</a:t>
            </a:r>
            <a:endParaRPr lang="th-TH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/>
              <a:t>Bir gramer, </a:t>
            </a:r>
            <a:r>
              <a:rPr lang="th-TH"/>
              <a:t>LL(1) </a:t>
            </a:r>
            <a:r>
              <a:rPr lang="tr-TR"/>
              <a:t>ayrıştırma tablosu her tablo girişinde en fazla bir kurala (production) sahipse, bir </a:t>
            </a:r>
            <a:r>
              <a:rPr lang="th-TH"/>
              <a:t>LL(1) </a:t>
            </a:r>
            <a:r>
              <a:rPr lang="tr-TR"/>
              <a:t>gramerdir</a:t>
            </a:r>
            <a:endParaRPr lang="th-TH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809183-21D6-4D1B-978D-72BEB22C99CB}" type="slidenum">
              <a:rPr lang="en-US"/>
              <a:pPr>
                <a:defRPr/>
              </a:pPr>
              <a:t>56</a:t>
            </a:fld>
            <a:endParaRPr lang="th-TH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915400" cy="685800"/>
          </a:xfrm>
        </p:spPr>
        <p:txBody>
          <a:bodyPr/>
          <a:lstStyle/>
          <a:p>
            <a:pPr eaLnBrk="1" hangingPunct="1"/>
            <a:r>
              <a:rPr lang="th-TH" sz="2800"/>
              <a:t>LL(1) </a:t>
            </a:r>
            <a:r>
              <a:rPr lang="tr-TR" sz="2800"/>
              <a:t>olmayan </a:t>
            </a:r>
            <a:r>
              <a:rPr lang="th-TH" sz="2800"/>
              <a:t>Gram</a:t>
            </a:r>
            <a:r>
              <a:rPr lang="tr-TR" sz="2800"/>
              <a:t>er için </a:t>
            </a:r>
            <a:r>
              <a:rPr lang="th-TH" sz="2800"/>
              <a:t>LL(1) </a:t>
            </a:r>
            <a:r>
              <a:rPr lang="tr-TR" sz="2800"/>
              <a:t>Ayrıştırma Tablosu</a:t>
            </a:r>
            <a:endParaRPr lang="th-TH" sz="280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4191000" cy="51054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/>
              <a:t>1 exp </a:t>
            </a:r>
            <a:r>
              <a:rPr lang="th-TH" sz="2400">
                <a:sym typeface="Symbol" pitchFamily="18" charset="2"/>
              </a:rPr>
              <a:t></a:t>
            </a:r>
            <a:r>
              <a:rPr lang="th-TH" sz="2400"/>
              <a:t> exp addop term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/>
              <a:t>2 exp </a:t>
            </a:r>
            <a:r>
              <a:rPr lang="th-TH" sz="2400">
                <a:sym typeface="Symbol" pitchFamily="18" charset="2"/>
              </a:rPr>
              <a:t></a:t>
            </a:r>
            <a:r>
              <a:rPr lang="th-TH" sz="2400"/>
              <a:t> term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/>
              <a:t>3 term </a:t>
            </a:r>
            <a:r>
              <a:rPr lang="th-TH" sz="2400">
                <a:sym typeface="Symbol" pitchFamily="18" charset="2"/>
              </a:rPr>
              <a:t></a:t>
            </a:r>
            <a:r>
              <a:rPr lang="th-TH" sz="2400"/>
              <a:t> term mulop factor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/>
              <a:t>4 term </a:t>
            </a:r>
            <a:r>
              <a:rPr lang="th-TH" sz="2400">
                <a:sym typeface="Symbol" pitchFamily="18" charset="2"/>
              </a:rPr>
              <a:t></a:t>
            </a:r>
            <a:r>
              <a:rPr lang="th-TH" sz="2400"/>
              <a:t> factor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/>
              <a:t>5 factor </a:t>
            </a:r>
            <a:r>
              <a:rPr lang="th-TH" sz="2400">
                <a:sym typeface="Symbol" pitchFamily="18" charset="2"/>
              </a:rPr>
              <a:t></a:t>
            </a:r>
            <a:r>
              <a:rPr lang="th-TH" sz="2400"/>
              <a:t> ( exp )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/>
              <a:t>6 factor </a:t>
            </a:r>
            <a:r>
              <a:rPr lang="th-TH" sz="2400">
                <a:sym typeface="Symbol" pitchFamily="18" charset="2"/>
              </a:rPr>
              <a:t></a:t>
            </a:r>
            <a:r>
              <a:rPr lang="th-TH" sz="2400"/>
              <a:t> num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/>
              <a:t>7 addop </a:t>
            </a:r>
            <a:r>
              <a:rPr lang="th-TH" sz="2400">
                <a:sym typeface="Symbol" pitchFamily="18" charset="2"/>
              </a:rPr>
              <a:t></a:t>
            </a:r>
            <a:r>
              <a:rPr lang="th-TH" sz="2400"/>
              <a:t> + 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/>
              <a:t>8 addop </a:t>
            </a:r>
            <a:r>
              <a:rPr lang="th-TH" sz="2400">
                <a:sym typeface="Symbol" pitchFamily="18" charset="2"/>
              </a:rPr>
              <a:t></a:t>
            </a:r>
            <a:r>
              <a:rPr lang="th-TH" sz="2400"/>
              <a:t> -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/>
              <a:t>9 mulop </a:t>
            </a:r>
            <a:r>
              <a:rPr lang="th-TH" sz="2400">
                <a:sym typeface="Symbol" pitchFamily="18" charset="2"/>
              </a:rPr>
              <a:t></a:t>
            </a:r>
            <a:r>
              <a:rPr lang="th-TH" sz="2400"/>
              <a:t> *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th-TH" sz="2400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/>
              <a:t>First(exp) = { (, num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/>
              <a:t>First(term) = { (, num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/>
              <a:t>First(factor) = { (, num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/>
              <a:t>First(addop) = { +, - }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th-TH" sz="2400"/>
              <a:t>First(mulop) = { * }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6096000" y="1371600"/>
          <a:ext cx="9906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Clip" r:id="rId4" imgW="4000320" imgH="3147480" progId="">
                  <p:embed/>
                </p:oleObj>
              </mc:Choice>
              <mc:Fallback>
                <p:oleObj name="Clip" r:id="rId4" imgW="4000320" imgH="3147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371600"/>
                        <a:ext cx="990600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3446463" y="2590800"/>
          <a:ext cx="5697537" cy="282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Document" r:id="rId6" imgW="5693400" imgH="2820960" progId="Word.Document.8">
                  <p:embed/>
                </p:oleObj>
              </mc:Choice>
              <mc:Fallback>
                <p:oleObj name="Document" r:id="rId6" imgW="5693400" imgH="282096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2590800"/>
                        <a:ext cx="5697537" cy="282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/>
              <a:t>LL(1) </a:t>
            </a:r>
            <a:r>
              <a:rPr lang="tr-TR"/>
              <a:t>Olmayan </a:t>
            </a:r>
            <a:r>
              <a:rPr lang="th-TH"/>
              <a:t>Gram</a:t>
            </a:r>
            <a:r>
              <a:rPr lang="tr-TR"/>
              <a:t>er Sorunları</a:t>
            </a:r>
            <a:endParaRPr lang="th-TH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/>
              <a:t>Grameri </a:t>
            </a:r>
            <a:r>
              <a:rPr lang="th-TH"/>
              <a:t>LL(1)</a:t>
            </a:r>
            <a:r>
              <a:rPr lang="tr-TR"/>
              <a:t> yapmayan nelerdir</a:t>
            </a:r>
            <a:r>
              <a:rPr lang="th-TH"/>
              <a:t>?</a:t>
            </a:r>
          </a:p>
          <a:p>
            <a:pPr lvl="1" eaLnBrk="1" hangingPunct="1"/>
            <a:r>
              <a:rPr lang="tr-TR"/>
              <a:t>Sol özyineleme (</a:t>
            </a:r>
            <a:r>
              <a:rPr lang="th-TH"/>
              <a:t>Left-recursion</a:t>
            </a:r>
            <a:r>
              <a:rPr lang="tr-TR"/>
              <a:t>)</a:t>
            </a:r>
            <a:endParaRPr lang="th-TH"/>
          </a:p>
          <a:p>
            <a:pPr lvl="1" eaLnBrk="1" hangingPunct="1"/>
            <a:r>
              <a:rPr lang="tr-TR"/>
              <a:t>Sol faktör (</a:t>
            </a:r>
            <a:r>
              <a:rPr lang="th-TH"/>
              <a:t>Left factor</a:t>
            </a:r>
            <a:r>
              <a:rPr lang="tr-TR"/>
              <a:t>)</a:t>
            </a:r>
            <a:endParaRPr lang="th-TH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5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7706F49B-3B92-4398-9B87-6D9626B57D24}" type="slidenum">
              <a:rPr lang="en-US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Shift-Reduce Parsing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382000" cy="45720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tr-TR" sz="2400" dirty="0"/>
              <a:t>Aşağıdan Yukarıya ayrıştırma sadece iki tip </a:t>
            </a:r>
          </a:p>
          <a:p>
            <a:pPr>
              <a:buFontTx/>
              <a:buNone/>
              <a:defRPr/>
            </a:pPr>
            <a:r>
              <a:rPr lang="tr-TR" sz="2400" dirty="0"/>
              <a:t>hareket kullanır: </a:t>
            </a:r>
            <a:r>
              <a:rPr lang="en-US" sz="2400" i="1" dirty="0">
                <a:solidFill>
                  <a:srgbClr val="C00000"/>
                </a:solidFill>
              </a:rPr>
              <a:t>Shift</a:t>
            </a:r>
            <a:r>
              <a:rPr lang="tr-TR" sz="2400" i="1" dirty="0"/>
              <a:t> ve</a:t>
            </a:r>
            <a:r>
              <a:rPr lang="en-US" sz="2400" i="1" dirty="0">
                <a:solidFill>
                  <a:srgbClr val="C00000"/>
                </a:solidFill>
              </a:rPr>
              <a:t>Reduce</a:t>
            </a:r>
            <a:endParaRPr lang="tr-TR" sz="2400" i="1" dirty="0">
              <a:solidFill>
                <a:srgbClr val="C00000"/>
              </a:solidFill>
            </a:endParaRPr>
          </a:p>
          <a:p>
            <a:pPr>
              <a:buFontTx/>
              <a:buNone/>
              <a:defRPr/>
            </a:pPr>
            <a:endParaRPr lang="tr-TR" sz="2400" i="1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400" i="1" u="sng" dirty="0"/>
              <a:t>Shift</a:t>
            </a:r>
            <a:r>
              <a:rPr lang="en-US" sz="2400" i="1" dirty="0"/>
              <a:t>: </a:t>
            </a:r>
            <a:r>
              <a:rPr lang="en-US" sz="2400" dirty="0">
                <a:solidFill>
                  <a:srgbClr val="FF0000"/>
                </a:solidFill>
              </a:rPr>
              <a:t>|</a:t>
            </a:r>
            <a:r>
              <a:rPr lang="tr-TR" sz="2400" dirty="0"/>
              <a:t>’</a:t>
            </a:r>
            <a:r>
              <a:rPr lang="tr-TR" sz="2400" dirty="0" err="1"/>
              <a:t>yı</a:t>
            </a:r>
            <a:r>
              <a:rPr lang="tr-TR" sz="2400" dirty="0"/>
              <a:t> bir sağa hareket ettir</a:t>
            </a:r>
            <a:endParaRPr lang="en-US" sz="2400" dirty="0"/>
          </a:p>
          <a:p>
            <a:pPr lvl="1">
              <a:defRPr/>
            </a:pPr>
            <a:r>
              <a:rPr lang="tr-TR" dirty="0"/>
              <a:t>Bir terminali sol </a:t>
            </a:r>
            <a:r>
              <a:rPr lang="tr-TR" dirty="0" err="1"/>
              <a:t>altstringe</a:t>
            </a:r>
            <a:r>
              <a:rPr lang="tr-TR" dirty="0"/>
              <a:t> kaydır</a:t>
            </a:r>
            <a:endParaRPr lang="en-US" dirty="0"/>
          </a:p>
          <a:p>
            <a:pPr algn="ctr">
              <a:buFontTx/>
              <a:buNone/>
              <a:defRPr/>
            </a:pPr>
            <a:r>
              <a:rPr lang="en-US" sz="2400" dirty="0" err="1">
                <a:solidFill>
                  <a:schemeClr val="accent2"/>
                </a:solidFill>
              </a:rPr>
              <a:t>ABC</a:t>
            </a:r>
            <a:r>
              <a:rPr lang="en-US" sz="2400" dirty="0" err="1">
                <a:solidFill>
                  <a:srgbClr val="FF0000"/>
                </a:solidFill>
              </a:rPr>
              <a:t>|</a:t>
            </a:r>
            <a:r>
              <a:rPr lang="en-US" sz="2400" dirty="0" err="1">
                <a:solidFill>
                  <a:schemeClr val="accent2"/>
                </a:solidFill>
              </a:rPr>
              <a:t>xyz</a:t>
            </a:r>
            <a:r>
              <a:rPr lang="en-US" sz="2400" dirty="0">
                <a:solidFill>
                  <a:schemeClr val="accent2"/>
                </a:solidFill>
              </a:rPr>
              <a:t>  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sz="2400" dirty="0" err="1">
                <a:solidFill>
                  <a:schemeClr val="accent2"/>
                </a:solidFill>
              </a:rPr>
              <a:t>ABCx</a:t>
            </a:r>
            <a:r>
              <a:rPr lang="en-US" sz="2400" dirty="0" err="1">
                <a:solidFill>
                  <a:srgbClr val="FF0000"/>
                </a:solidFill>
              </a:rPr>
              <a:t>|</a:t>
            </a:r>
            <a:r>
              <a:rPr lang="en-US" sz="2400" dirty="0" err="1">
                <a:solidFill>
                  <a:schemeClr val="accent2"/>
                </a:solidFill>
              </a:rPr>
              <a:t>yz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endParaRPr lang="tr-TR" sz="2400" dirty="0">
              <a:solidFill>
                <a:schemeClr val="accent2"/>
              </a:solidFill>
            </a:endParaRPr>
          </a:p>
          <a:p>
            <a:pPr algn="ctr">
              <a:buFontTx/>
              <a:buNone/>
              <a:defRPr/>
            </a:pPr>
            <a:r>
              <a:rPr lang="en-US" sz="2400" dirty="0"/>
              <a:t>E + (</a:t>
            </a:r>
            <a:r>
              <a:rPr lang="tr-TR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|</a:t>
            </a:r>
            <a:r>
              <a:rPr lang="tr-TR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int</a:t>
            </a:r>
            <a:r>
              <a:rPr lang="tr-TR" sz="2400" dirty="0"/>
              <a:t> </a:t>
            </a:r>
            <a:r>
              <a:rPr lang="en-US" sz="2400" dirty="0"/>
              <a:t>)  </a:t>
            </a:r>
            <a:r>
              <a:rPr lang="en-US" sz="2400" dirty="0">
                <a:sym typeface="Symbol" pitchFamily="18" charset="2"/>
              </a:rPr>
              <a:t> </a:t>
            </a:r>
            <a:r>
              <a:rPr lang="en-US" sz="2400" dirty="0"/>
              <a:t>E + (</a:t>
            </a:r>
            <a:r>
              <a:rPr lang="tr-TR" sz="2400" dirty="0"/>
              <a:t> </a:t>
            </a:r>
            <a:r>
              <a:rPr lang="en-US" sz="2400" dirty="0" err="1"/>
              <a:t>int</a:t>
            </a:r>
            <a:r>
              <a:rPr lang="tr-TR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|</a:t>
            </a:r>
            <a:r>
              <a:rPr lang="tr-TR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)</a:t>
            </a:r>
            <a:endParaRPr lang="tr-TR" sz="2400" dirty="0"/>
          </a:p>
          <a:p>
            <a:pPr algn="ctr">
              <a:buFontTx/>
              <a:buNone/>
              <a:defRPr/>
            </a:pPr>
            <a:endParaRPr lang="tr-TR" sz="2400" dirty="0"/>
          </a:p>
          <a:p>
            <a:pPr>
              <a:defRPr/>
            </a:pPr>
            <a:r>
              <a:rPr lang="tr-TR" sz="2400" i="1" u="sng" dirty="0" err="1"/>
              <a:t>Reduce</a:t>
            </a:r>
            <a:r>
              <a:rPr lang="tr-TR" sz="2400" i="1" dirty="0"/>
              <a:t>: </a:t>
            </a:r>
            <a:r>
              <a:rPr lang="tr-TR" sz="2400" dirty="0"/>
              <a:t>Sol </a:t>
            </a:r>
            <a:r>
              <a:rPr lang="tr-TR" sz="2400" dirty="0" err="1"/>
              <a:t>altstringin</a:t>
            </a:r>
            <a:r>
              <a:rPr lang="tr-TR" sz="2400" dirty="0"/>
              <a:t> sağında </a:t>
            </a:r>
            <a:r>
              <a:rPr lang="tr-TR" sz="2400" i="1" dirty="0"/>
              <a:t>ters kural (üretim)</a:t>
            </a:r>
            <a:endParaRPr lang="en-US" sz="2400" dirty="0"/>
          </a:p>
          <a:p>
            <a:pPr lvl="1">
              <a:defRPr/>
            </a:pPr>
            <a:r>
              <a:rPr lang="en-US" dirty="0"/>
              <a:t>A </a:t>
            </a:r>
            <a:r>
              <a:rPr lang="en-US" dirty="0">
                <a:sym typeface="Symbol" pitchFamily="18" charset="2"/>
              </a:rPr>
              <a:t> </a:t>
            </a:r>
            <a:r>
              <a:rPr lang="en-US" dirty="0" err="1">
                <a:sym typeface="Symbol" pitchFamily="18" charset="2"/>
              </a:rPr>
              <a:t>xy</a:t>
            </a:r>
            <a:r>
              <a:rPr lang="en-US" dirty="0">
                <a:sym typeface="Symbol" pitchFamily="18" charset="2"/>
              </a:rPr>
              <a:t> </a:t>
            </a:r>
            <a:r>
              <a:rPr lang="tr-TR" dirty="0">
                <a:sym typeface="Symbol" pitchFamily="18" charset="2"/>
              </a:rPr>
              <a:t>bir kuralsa</a:t>
            </a:r>
            <a:r>
              <a:rPr lang="en-US" dirty="0">
                <a:sym typeface="Symbol" pitchFamily="18" charset="2"/>
              </a:rPr>
              <a:t>, </a:t>
            </a:r>
            <a:r>
              <a:rPr lang="tr-TR" dirty="0">
                <a:sym typeface="Symbol" pitchFamily="18" charset="2"/>
              </a:rPr>
              <a:t>o zaman</a:t>
            </a:r>
            <a:endParaRPr lang="en-US" dirty="0"/>
          </a:p>
          <a:p>
            <a:pPr algn="ctr">
              <a:buFontTx/>
              <a:buNone/>
              <a:defRPr/>
            </a:pPr>
            <a:r>
              <a:rPr lang="en-US" sz="2400" dirty="0" err="1">
                <a:solidFill>
                  <a:schemeClr val="accent2"/>
                </a:solidFill>
              </a:rPr>
              <a:t>Cbxy</a:t>
            </a:r>
            <a:r>
              <a:rPr lang="en-US" sz="2400" dirty="0" err="1">
                <a:solidFill>
                  <a:srgbClr val="FF0000"/>
                </a:solidFill>
              </a:rPr>
              <a:t>|</a:t>
            </a:r>
            <a:r>
              <a:rPr lang="en-US" sz="2400" dirty="0" err="1">
                <a:solidFill>
                  <a:schemeClr val="accent2"/>
                </a:solidFill>
              </a:rPr>
              <a:t>ijk</a:t>
            </a:r>
            <a:r>
              <a:rPr lang="en-US" sz="2400" dirty="0">
                <a:solidFill>
                  <a:schemeClr val="accent2"/>
                </a:solidFill>
              </a:rPr>
              <a:t>  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 </a:t>
            </a:r>
            <a:r>
              <a:rPr lang="en-US" sz="2400" dirty="0" err="1">
                <a:solidFill>
                  <a:schemeClr val="accent2"/>
                </a:solidFill>
              </a:rPr>
              <a:t>CbA</a:t>
            </a:r>
            <a:r>
              <a:rPr lang="en-US" sz="2400" dirty="0" err="1">
                <a:solidFill>
                  <a:srgbClr val="FF0000"/>
                </a:solidFill>
              </a:rPr>
              <a:t>|</a:t>
            </a:r>
            <a:r>
              <a:rPr lang="en-US" sz="2400" dirty="0" err="1">
                <a:solidFill>
                  <a:schemeClr val="accent2"/>
                </a:solidFill>
              </a:rPr>
              <a:t>ijk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endParaRPr lang="tr-TR" sz="2400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E </a:t>
            </a:r>
            <a:r>
              <a:rPr lang="en-US" dirty="0">
                <a:sym typeface="Symbol" pitchFamily="18" charset="2"/>
              </a:rPr>
              <a:t> E + ( E ) </a:t>
            </a:r>
            <a:r>
              <a:rPr lang="tr-TR" dirty="0">
                <a:sym typeface="Symbol" pitchFamily="18" charset="2"/>
              </a:rPr>
              <a:t>bir kuralsa</a:t>
            </a:r>
            <a:r>
              <a:rPr lang="en-US" dirty="0">
                <a:sym typeface="Symbol" pitchFamily="18" charset="2"/>
              </a:rPr>
              <a:t>, </a:t>
            </a:r>
            <a:r>
              <a:rPr lang="tr-TR" dirty="0">
                <a:sym typeface="Symbol" pitchFamily="18" charset="2"/>
              </a:rPr>
              <a:t>o zaman</a:t>
            </a:r>
            <a:endParaRPr lang="en-US" dirty="0"/>
          </a:p>
          <a:p>
            <a:pPr marL="0" indent="0" algn="ctr"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/>
              <a:t>E + (</a:t>
            </a:r>
            <a:r>
              <a:rPr lang="en-US" sz="2400" u="sng" dirty="0"/>
              <a:t>E + ( E )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|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)  </a:t>
            </a:r>
            <a:r>
              <a:rPr lang="en-US" sz="2400" dirty="0">
                <a:sym typeface="Symbol" pitchFamily="18" charset="2"/>
              </a:rPr>
              <a:t> E +(</a:t>
            </a:r>
            <a:r>
              <a:rPr lang="en-US" sz="2400" u="sng" dirty="0">
                <a:sym typeface="Symbol" pitchFamily="18" charset="2"/>
              </a:rPr>
              <a:t>E</a:t>
            </a:r>
            <a:r>
              <a:rPr lang="en-US" sz="2400" dirty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|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)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</a:p>
          <a:p>
            <a:pPr algn="just">
              <a:defRPr/>
            </a:pPr>
            <a:endParaRPr lang="en-US" i="1" dirty="0"/>
          </a:p>
          <a:p>
            <a:pPr algn="ctr">
              <a:buFontTx/>
              <a:buNone/>
              <a:defRPr/>
            </a:pPr>
            <a:endParaRPr lang="en-US" dirty="0">
              <a:solidFill>
                <a:schemeClr val="accent2"/>
              </a:solidFill>
            </a:endParaRPr>
          </a:p>
          <a:p>
            <a:pPr>
              <a:buFontTx/>
              <a:buNone/>
              <a:defRPr/>
            </a:pPr>
            <a:endParaRPr lang="en-US" i="1" dirty="0">
              <a:solidFill>
                <a:srgbClr val="C00000"/>
              </a:solidFill>
            </a:endParaRPr>
          </a:p>
          <a:p>
            <a:pPr>
              <a:defRPr/>
            </a:pPr>
            <a:endParaRPr lang="en-US" i="1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5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AE1E7057-483F-485D-9F13-E7A16B49457F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Sadece Reduce Örneği</a:t>
            </a:r>
            <a:endParaRPr lang="en-US"/>
          </a:p>
        </p:txBody>
      </p:sp>
      <p:graphicFrame>
        <p:nvGraphicFramePr>
          <p:cNvPr id="323587" name="Group 3"/>
          <p:cNvGraphicFramePr>
            <a:graphicFrameLocks noGrp="1"/>
          </p:cNvGraphicFramePr>
          <p:nvPr/>
        </p:nvGraphicFramePr>
        <p:xfrm>
          <a:off x="1524000" y="1371600"/>
          <a:ext cx="61722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 * 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E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E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E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T + 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4.1 Giriş (Devamı)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382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dirty="0"/>
              <a:t>Sözcüksel (</a:t>
            </a:r>
            <a:r>
              <a:rPr lang="en-US" dirty="0"/>
              <a:t>lexical</a:t>
            </a:r>
            <a:r>
              <a:rPr lang="tr-TR" dirty="0"/>
              <a:t>) ve sentaks (</a:t>
            </a:r>
            <a:r>
              <a:rPr lang="en-US" dirty="0"/>
              <a:t>syntax</a:t>
            </a:r>
            <a:r>
              <a:rPr lang="tr-TR" dirty="0"/>
              <a:t>) analizini ayırmanın nedenleri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tr-TR" dirty="0">
                <a:solidFill>
                  <a:schemeClr val="accent2"/>
                </a:solidFill>
              </a:rPr>
              <a:t>Basitlik </a:t>
            </a:r>
            <a:r>
              <a:rPr lang="en-US" dirty="0"/>
              <a:t>– </a:t>
            </a:r>
            <a:r>
              <a:rPr lang="tr-TR" dirty="0"/>
              <a:t>sözcüksel analiz (</a:t>
            </a:r>
            <a:r>
              <a:rPr lang="en-US" dirty="0"/>
              <a:t>lexical analysis</a:t>
            </a:r>
            <a:r>
              <a:rPr lang="tr-TR" dirty="0"/>
              <a:t>) için daha az karmaşık yaklaşımlar kullanılabilir</a:t>
            </a:r>
            <a:r>
              <a:rPr lang="en-US" dirty="0"/>
              <a:t>; </a:t>
            </a:r>
            <a:r>
              <a:rPr lang="tr-TR" dirty="0"/>
              <a:t>bunları ayırmak ayrıştırıcıyı basitleştirir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tr-TR" dirty="0">
                <a:solidFill>
                  <a:schemeClr val="accent2"/>
                </a:solidFill>
              </a:rPr>
              <a:t>Verimlilik </a:t>
            </a:r>
            <a:r>
              <a:rPr lang="en-US" dirty="0"/>
              <a:t>– </a:t>
            </a:r>
            <a:r>
              <a:rPr lang="tr-TR" dirty="0"/>
              <a:t>ayırmak sözcüksel analizcinin (</a:t>
            </a:r>
            <a:r>
              <a:rPr lang="en-US" dirty="0"/>
              <a:t>lexical analyzer</a:t>
            </a:r>
            <a:r>
              <a:rPr lang="tr-TR" dirty="0"/>
              <a:t>) optimizasyonuna imkan verir (sentaks analizciyi optimize etmek sonuç vermez, verimli değil)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tr-TR" dirty="0">
                <a:solidFill>
                  <a:schemeClr val="accent2"/>
                </a:solidFill>
              </a:rPr>
              <a:t>Taşınabilirlik </a:t>
            </a:r>
            <a:r>
              <a:rPr lang="en-US" dirty="0"/>
              <a:t>- </a:t>
            </a:r>
            <a:r>
              <a:rPr lang="tr-TR" dirty="0"/>
              <a:t>sözcüksel analizcinin (</a:t>
            </a:r>
            <a:r>
              <a:rPr lang="en-US" dirty="0"/>
              <a:t>lexical analyzer</a:t>
            </a:r>
            <a:r>
              <a:rPr lang="tr-TR" dirty="0"/>
              <a:t>)</a:t>
            </a:r>
            <a:r>
              <a:rPr lang="en-US" dirty="0"/>
              <a:t> </a:t>
            </a:r>
            <a:r>
              <a:rPr lang="tr-TR" dirty="0"/>
              <a:t>bölümleri</a:t>
            </a:r>
            <a:r>
              <a:rPr lang="en-US" dirty="0"/>
              <a:t> </a:t>
            </a:r>
            <a:r>
              <a:rPr lang="tr-TR" dirty="0"/>
              <a:t>taşınabilir olmayabilir</a:t>
            </a:r>
            <a:r>
              <a:rPr lang="en-US" dirty="0"/>
              <a:t>, </a:t>
            </a:r>
            <a:r>
              <a:rPr lang="tr-TR" dirty="0"/>
              <a:t>fakat ayrıştırıcı her zaman taşınabilirdir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D19113-1599-41C5-A196-3D1537D22BD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5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65DB566B-D78D-4537-9B1C-F7F7CD811738}" type="slidenum">
              <a:rPr lang="en-US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Shift-Reduce </a:t>
            </a:r>
            <a:r>
              <a:rPr lang="tr-TR"/>
              <a:t>Ayrıştırma Örneği</a:t>
            </a:r>
            <a:endParaRPr lang="en-US"/>
          </a:p>
        </p:txBody>
      </p:sp>
      <p:graphicFrame>
        <p:nvGraphicFramePr>
          <p:cNvPr id="324611" name="Group 3"/>
          <p:cNvGraphicFramePr>
            <a:graphicFrameLocks noGrp="1"/>
          </p:cNvGraphicFramePr>
          <p:nvPr/>
        </p:nvGraphicFramePr>
        <p:xfrm>
          <a:off x="1524000" y="1371600"/>
          <a:ext cx="61722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 *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 +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 |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  * |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 * 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T | +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T + |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int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shift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int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E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E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reduce E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  <a:sym typeface="Symbol" pitchFamily="18" charset="2"/>
                        </a:rPr>
                        <a:t> T + 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280FFCE7-BF3B-42D7-B74D-E014D3600D5C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1143000"/>
          </a:xfrm>
        </p:spPr>
        <p:txBody>
          <a:bodyPr/>
          <a:lstStyle/>
          <a:p>
            <a:r>
              <a:rPr lang="tr-TR"/>
              <a:t>Örnek 1: </a:t>
            </a:r>
            <a:r>
              <a:rPr lang="en-US"/>
              <a:t>Shift-Reduce </a:t>
            </a:r>
            <a:r>
              <a:rPr lang="tr-TR"/>
              <a:t>Ayrıştırma</a:t>
            </a:r>
            <a:r>
              <a:rPr lang="en-US"/>
              <a:t> (1)</a:t>
            </a:r>
          </a:p>
        </p:txBody>
      </p:sp>
      <p:sp>
        <p:nvSpPr>
          <p:cNvPr id="105476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05477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5478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105479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5480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5481" name="Text Box 8"/>
          <p:cNvSpPr txBox="1">
            <a:spLocks noChangeArrowheads="1"/>
          </p:cNvSpPr>
          <p:nvPr/>
        </p:nvSpPr>
        <p:spPr bwMode="auto">
          <a:xfrm>
            <a:off x="38862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  <p:graphicFrame>
        <p:nvGraphicFramePr>
          <p:cNvPr id="325641" name="Group 9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32200E1D-44D5-4A21-BEBA-9C4FCF5BCDB2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47244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  <p:graphicFrame>
        <p:nvGraphicFramePr>
          <p:cNvPr id="326665" name="Group 9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6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Örnek: </a:t>
            </a:r>
            <a:r>
              <a:rPr lang="en-US"/>
              <a:t>Shift-Reduce </a:t>
            </a:r>
            <a:r>
              <a:rPr lang="tr-TR"/>
              <a:t>Ayrıştırma</a:t>
            </a:r>
            <a:r>
              <a:rPr lang="en-US"/>
              <a:t> (</a:t>
            </a:r>
            <a:r>
              <a:rPr lang="tr-TR"/>
              <a:t>2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D6EFD90B-8B9D-4FF9-9037-14533B42B9DB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Örnek: </a:t>
            </a:r>
            <a:r>
              <a:rPr lang="en-US"/>
              <a:t>Shift-Reduce </a:t>
            </a:r>
            <a:r>
              <a:rPr lang="tr-TR"/>
              <a:t>Ayrıştırma </a:t>
            </a:r>
            <a:r>
              <a:rPr lang="en-US"/>
              <a:t>(3)</a:t>
            </a:r>
          </a:p>
        </p:txBody>
      </p:sp>
      <p:sp>
        <p:nvSpPr>
          <p:cNvPr id="107524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07525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7526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107527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7528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7529" name="Text Box 8"/>
          <p:cNvSpPr txBox="1">
            <a:spLocks noChangeArrowheads="1"/>
          </p:cNvSpPr>
          <p:nvPr/>
        </p:nvSpPr>
        <p:spPr bwMode="auto">
          <a:xfrm>
            <a:off x="54864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  <p:graphicFrame>
        <p:nvGraphicFramePr>
          <p:cNvPr id="327689" name="Group 9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F20E80D4-2A19-46C6-81DF-BEB85F0FEE24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Örnek: </a:t>
            </a:r>
            <a:r>
              <a:rPr lang="en-US"/>
              <a:t>Shift-Reduce </a:t>
            </a:r>
            <a:r>
              <a:rPr lang="tr-TR"/>
              <a:t>Ayrıştırma </a:t>
            </a:r>
            <a:r>
              <a:rPr lang="en-US"/>
              <a:t>(4)</a:t>
            </a:r>
          </a:p>
        </p:txBody>
      </p:sp>
      <p:sp>
        <p:nvSpPr>
          <p:cNvPr id="108548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08549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8550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108551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8552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8553" name="Text Box 8"/>
          <p:cNvSpPr txBox="1">
            <a:spLocks noChangeArrowheads="1"/>
          </p:cNvSpPr>
          <p:nvPr/>
        </p:nvSpPr>
        <p:spPr bwMode="auto">
          <a:xfrm>
            <a:off x="64008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  <p:graphicFrame>
        <p:nvGraphicFramePr>
          <p:cNvPr id="328713" name="Group 9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30DC03C-412D-4654-97EC-B26A1D183189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Örnek: </a:t>
            </a:r>
            <a:r>
              <a:rPr lang="en-US"/>
              <a:t>Shift-Reduce </a:t>
            </a:r>
            <a:r>
              <a:rPr lang="tr-TR"/>
              <a:t>Ayrıştırma </a:t>
            </a:r>
            <a:r>
              <a:rPr lang="en-US"/>
              <a:t>(5)</a:t>
            </a:r>
          </a:p>
        </p:txBody>
      </p:sp>
      <p:sp>
        <p:nvSpPr>
          <p:cNvPr id="109572" name="Text Box 3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09573" name="Text Box 4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9574" name="Text Box 5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sp>
        <p:nvSpPr>
          <p:cNvPr id="109575" name="Text Box 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9576" name="Text Box 7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09577" name="Text Box 8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09578" name="AutoShape 9"/>
          <p:cNvCxnSpPr>
            <a:cxnSpLocks noChangeShapeType="1"/>
            <a:stCxn id="109576" idx="0"/>
            <a:endCxn id="109577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graphicFrame>
        <p:nvGraphicFramePr>
          <p:cNvPr id="329738" name="Group 10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9591" name="Text Box 36"/>
          <p:cNvSpPr txBox="1">
            <a:spLocks noChangeArrowheads="1"/>
          </p:cNvSpPr>
          <p:nvPr/>
        </p:nvSpPr>
        <p:spPr bwMode="auto">
          <a:xfrm>
            <a:off x="64008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1BA101B-EE01-4B3A-9E00-4A4AA7BBEB2B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Örnek: </a:t>
            </a:r>
            <a:r>
              <a:rPr lang="en-US"/>
              <a:t>Shift-Reduce </a:t>
            </a:r>
            <a:r>
              <a:rPr lang="tr-TR"/>
              <a:t>Ayrıştırma </a:t>
            </a:r>
            <a:r>
              <a:rPr lang="en-US"/>
              <a:t>(6)</a:t>
            </a:r>
          </a:p>
        </p:txBody>
      </p:sp>
      <p:cxnSp>
        <p:nvCxnSpPr>
          <p:cNvPr id="110596" name="AutoShape 3"/>
          <p:cNvCxnSpPr>
            <a:cxnSpLocks noChangeShapeType="1"/>
            <a:stCxn id="110597" idx="2"/>
            <a:endCxn id="110603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0597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110598" name="Text Box 5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0599" name="AutoShape 6"/>
          <p:cNvCxnSpPr>
            <a:cxnSpLocks noChangeShapeType="1"/>
            <a:stCxn id="110597" idx="2"/>
            <a:endCxn id="110605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0600" name="Text Box 7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0601" name="Text Box 8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0602" name="AutoShape 9"/>
          <p:cNvCxnSpPr>
            <a:cxnSpLocks noChangeShapeType="1"/>
            <a:stCxn id="110597" idx="2"/>
            <a:endCxn id="110601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0603" name="Text Box 10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0604" name="Text Box 11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0605" name="Text Box 12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0606" name="AutoShape 13"/>
          <p:cNvCxnSpPr>
            <a:cxnSpLocks noChangeShapeType="1"/>
            <a:stCxn id="110604" idx="0"/>
            <a:endCxn id="110605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0766" name="Group 14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0619" name="Text Box 40"/>
          <p:cNvSpPr txBox="1">
            <a:spLocks noChangeArrowheads="1"/>
          </p:cNvSpPr>
          <p:nvPr/>
        </p:nvSpPr>
        <p:spPr bwMode="auto">
          <a:xfrm>
            <a:off x="64008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4AF1FC74-906D-4172-AD72-DA8FB4192716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Örnek: </a:t>
            </a:r>
            <a:r>
              <a:rPr lang="en-US"/>
              <a:t>Shift-Reduce </a:t>
            </a:r>
            <a:r>
              <a:rPr lang="tr-TR"/>
              <a:t>Ayrıştırma </a:t>
            </a:r>
            <a:r>
              <a:rPr lang="en-US"/>
              <a:t>(7)</a:t>
            </a:r>
          </a:p>
        </p:txBody>
      </p:sp>
      <p:cxnSp>
        <p:nvCxnSpPr>
          <p:cNvPr id="111620" name="AutoShape 3"/>
          <p:cNvCxnSpPr>
            <a:cxnSpLocks noChangeShapeType="1"/>
            <a:stCxn id="111621" idx="2"/>
            <a:endCxn id="111627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1621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111622" name="Text Box 5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1623" name="AutoShape 6"/>
          <p:cNvCxnSpPr>
            <a:cxnSpLocks noChangeShapeType="1"/>
            <a:stCxn id="111621" idx="2"/>
            <a:endCxn id="111629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1624" name="Text Box 7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1625" name="Text Box 8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1626" name="AutoShape 9"/>
          <p:cNvCxnSpPr>
            <a:cxnSpLocks noChangeShapeType="1"/>
            <a:stCxn id="111621" idx="2"/>
            <a:endCxn id="111625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1627" name="Text Box 10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1628" name="Text Box 11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1629" name="Text Box 12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1630" name="AutoShape 13"/>
          <p:cNvCxnSpPr>
            <a:cxnSpLocks noChangeShapeType="1"/>
            <a:stCxn id="111628" idx="0"/>
            <a:endCxn id="111629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1790" name="Group 14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1643" name="Text Box 40"/>
          <p:cNvSpPr txBox="1">
            <a:spLocks noChangeArrowheads="1"/>
          </p:cNvSpPr>
          <p:nvPr/>
        </p:nvSpPr>
        <p:spPr bwMode="auto">
          <a:xfrm>
            <a:off x="71628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6DBC9866-8362-4585-BE10-256A7DEB0052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Örnek: </a:t>
            </a:r>
            <a:r>
              <a:rPr lang="en-US"/>
              <a:t>Shift-Reduce </a:t>
            </a:r>
            <a:r>
              <a:rPr lang="tr-TR"/>
              <a:t>Ayrıştırma </a:t>
            </a:r>
            <a:r>
              <a:rPr lang="en-US"/>
              <a:t>(8)</a:t>
            </a:r>
          </a:p>
        </p:txBody>
      </p:sp>
      <p:cxnSp>
        <p:nvCxnSpPr>
          <p:cNvPr id="112644" name="AutoShape 3"/>
          <p:cNvCxnSpPr>
            <a:cxnSpLocks noChangeShapeType="1"/>
            <a:stCxn id="112645" idx="2"/>
            <a:endCxn id="112651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2645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112646" name="Text Box 5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2647" name="AutoShape 6"/>
          <p:cNvCxnSpPr>
            <a:cxnSpLocks noChangeShapeType="1"/>
            <a:stCxn id="112645" idx="2"/>
            <a:endCxn id="112653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2648" name="Text Box 7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2649" name="Text Box 8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2650" name="AutoShape 9"/>
          <p:cNvCxnSpPr>
            <a:cxnSpLocks noChangeShapeType="1"/>
            <a:stCxn id="112645" idx="2"/>
            <a:endCxn id="112649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2651" name="Text Box 10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2652" name="Text Box 11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2653" name="Text Box 12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2654" name="AutoShape 13"/>
          <p:cNvCxnSpPr>
            <a:cxnSpLocks noChangeShapeType="1"/>
            <a:stCxn id="112652" idx="0"/>
            <a:endCxn id="112653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2814" name="Group 14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2667" name="Text Box 40"/>
          <p:cNvSpPr txBox="1">
            <a:spLocks noChangeArrowheads="1"/>
          </p:cNvSpPr>
          <p:nvPr/>
        </p:nvSpPr>
        <p:spPr bwMode="auto">
          <a:xfrm>
            <a:off x="82296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8F202397-0D7E-4605-9CBA-805B5F0B57E1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Örnek: </a:t>
            </a:r>
            <a:r>
              <a:rPr lang="en-US"/>
              <a:t>Shift-Reduce </a:t>
            </a:r>
            <a:r>
              <a:rPr lang="tr-TR"/>
              <a:t>Ayrıştırma </a:t>
            </a:r>
            <a:r>
              <a:rPr lang="en-US"/>
              <a:t>(9)</a:t>
            </a:r>
          </a:p>
        </p:txBody>
      </p:sp>
      <p:cxnSp>
        <p:nvCxnSpPr>
          <p:cNvPr id="113668" name="AutoShape 3"/>
          <p:cNvCxnSpPr>
            <a:cxnSpLocks noChangeShapeType="1"/>
            <a:stCxn id="113669" idx="2"/>
            <a:endCxn id="113675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3669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113670" name="Text Box 5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3671" name="AutoShape 6"/>
          <p:cNvCxnSpPr>
            <a:cxnSpLocks noChangeShapeType="1"/>
            <a:stCxn id="113669" idx="2"/>
            <a:endCxn id="113679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3672" name="Text Box 7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3673" name="Text Box 8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3674" name="AutoShape 9"/>
          <p:cNvCxnSpPr>
            <a:cxnSpLocks noChangeShapeType="1"/>
            <a:stCxn id="113669" idx="2"/>
            <a:endCxn id="113673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3675" name="Text Box 10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3676" name="Text Box 11"/>
          <p:cNvSpPr txBox="1">
            <a:spLocks noChangeArrowheads="1"/>
          </p:cNvSpPr>
          <p:nvPr/>
        </p:nvSpPr>
        <p:spPr bwMode="auto">
          <a:xfrm>
            <a:off x="78486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3677" name="AutoShape 12"/>
          <p:cNvCxnSpPr>
            <a:cxnSpLocks noChangeShapeType="1"/>
            <a:stCxn id="113672" idx="0"/>
            <a:endCxn id="113676" idx="2"/>
          </p:cNvCxnSpPr>
          <p:nvPr/>
        </p:nvCxnSpPr>
        <p:spPr bwMode="auto">
          <a:xfrm flipV="1">
            <a:off x="8077200" y="4557713"/>
            <a:ext cx="0" cy="48577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3678" name="Text Box 13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3679" name="Text Box 14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3680" name="AutoShape 15"/>
          <p:cNvCxnSpPr>
            <a:cxnSpLocks noChangeShapeType="1"/>
            <a:stCxn id="113678" idx="0"/>
            <a:endCxn id="113679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3840" name="Group 16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3693" name="Text Box 42"/>
          <p:cNvSpPr txBox="1">
            <a:spLocks noChangeArrowheads="1"/>
          </p:cNvSpPr>
          <p:nvPr/>
        </p:nvSpPr>
        <p:spPr bwMode="auto">
          <a:xfrm>
            <a:off x="82296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4.2 </a:t>
            </a:r>
            <a:r>
              <a:rPr lang="tr-TR"/>
              <a:t>Sözcüksel (</a:t>
            </a:r>
            <a:r>
              <a:rPr lang="en-US"/>
              <a:t>Lexical</a:t>
            </a:r>
            <a:r>
              <a:rPr lang="tr-TR"/>
              <a:t>)</a:t>
            </a:r>
            <a:r>
              <a:rPr lang="en-US"/>
              <a:t> Anali</a:t>
            </a:r>
            <a:r>
              <a:rPr lang="tr-TR"/>
              <a:t>z</a:t>
            </a: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sz="2400" dirty="0"/>
              <a:t>Sözcüksel analizci (</a:t>
            </a:r>
            <a:r>
              <a:rPr lang="en-US" sz="2400" dirty="0"/>
              <a:t>lexical analyzer</a:t>
            </a:r>
            <a:r>
              <a:rPr lang="tr-TR" sz="2400" dirty="0"/>
              <a:t>), karakter </a:t>
            </a:r>
            <a:r>
              <a:rPr lang="tr-TR" sz="2400" dirty="0" err="1"/>
              <a:t>stringleri</a:t>
            </a:r>
            <a:r>
              <a:rPr lang="tr-TR" sz="2400" dirty="0"/>
              <a:t> için</a:t>
            </a:r>
            <a:r>
              <a:rPr lang="en-US" sz="2400" dirty="0"/>
              <a:t> </a:t>
            </a:r>
            <a:r>
              <a:rPr lang="tr-TR" sz="2400" dirty="0"/>
              <a:t>desen eşleştiricidir</a:t>
            </a:r>
            <a:endParaRPr lang="en-US" sz="2400" dirty="0"/>
          </a:p>
          <a:p>
            <a:pPr eaLnBrk="1" hangingPunct="1"/>
            <a:r>
              <a:rPr lang="tr-TR" sz="2400" dirty="0"/>
              <a:t>Sözcüksel analizci</a:t>
            </a:r>
            <a:r>
              <a:rPr lang="en-US" sz="2400" dirty="0"/>
              <a:t> </a:t>
            </a:r>
            <a:r>
              <a:rPr lang="tr-TR" sz="2400" dirty="0"/>
              <a:t>ayrıştırıcı için bir “ön-uç”tur</a:t>
            </a:r>
            <a:r>
              <a:rPr lang="en-US" sz="2400" dirty="0"/>
              <a:t> </a:t>
            </a:r>
            <a:r>
              <a:rPr lang="tr-TR" sz="2400" dirty="0"/>
              <a:t>(</a:t>
            </a:r>
            <a:r>
              <a:rPr lang="en-US" sz="2400" dirty="0"/>
              <a:t>“front-end”</a:t>
            </a:r>
            <a:r>
              <a:rPr lang="tr-TR" sz="2400" dirty="0"/>
              <a:t>)</a:t>
            </a:r>
            <a:endParaRPr lang="en-US" sz="2400" dirty="0"/>
          </a:p>
          <a:p>
            <a:pPr eaLnBrk="1" hangingPunct="1"/>
            <a:r>
              <a:rPr lang="tr-TR" sz="2400" dirty="0"/>
              <a:t>Kaynak programın birbirine ait olan </a:t>
            </a:r>
            <a:r>
              <a:rPr lang="tr-TR" sz="2400" dirty="0" err="1"/>
              <a:t>altstringlerini</a:t>
            </a:r>
            <a:r>
              <a:rPr lang="tr-TR" sz="2400" dirty="0"/>
              <a:t> tanımlar </a:t>
            </a:r>
            <a:r>
              <a:rPr lang="en-US" sz="2400" dirty="0"/>
              <a:t>– </a:t>
            </a:r>
            <a:r>
              <a:rPr lang="en-US" sz="2400" dirty="0">
                <a:solidFill>
                  <a:srgbClr val="7030A0"/>
                </a:solidFill>
              </a:rPr>
              <a:t>lexeme</a:t>
            </a:r>
            <a:r>
              <a:rPr lang="tr-TR" sz="2400" dirty="0">
                <a:solidFill>
                  <a:srgbClr val="7030A0"/>
                </a:solidFill>
              </a:rPr>
              <a:t>’</a:t>
            </a:r>
            <a:r>
              <a:rPr lang="tr-TR" sz="2400" dirty="0" err="1">
                <a:solidFill>
                  <a:srgbClr val="7030A0"/>
                </a:solidFill>
              </a:rPr>
              <a:t>ler</a:t>
            </a:r>
            <a:endParaRPr lang="en-US" sz="2400" dirty="0">
              <a:solidFill>
                <a:srgbClr val="7030A0"/>
              </a:solidFill>
            </a:endParaRPr>
          </a:p>
          <a:p>
            <a:pPr lvl="1" eaLnBrk="1" hangingPunct="1"/>
            <a:r>
              <a:rPr lang="en-US" sz="2000" dirty="0">
                <a:solidFill>
                  <a:srgbClr val="990000"/>
                </a:solidFill>
              </a:rPr>
              <a:t>Lexeme</a:t>
            </a:r>
            <a:r>
              <a:rPr lang="tr-TR" sz="2000" dirty="0" err="1"/>
              <a:t>ler</a:t>
            </a:r>
            <a:r>
              <a:rPr lang="tr-TR" sz="2000" dirty="0"/>
              <a:t>,</a:t>
            </a:r>
            <a:r>
              <a:rPr lang="en-US" sz="2000" dirty="0"/>
              <a:t> </a:t>
            </a:r>
            <a:r>
              <a:rPr lang="tr-TR" sz="2000" dirty="0">
                <a:solidFill>
                  <a:srgbClr val="7030A0"/>
                </a:solidFill>
              </a:rPr>
              <a:t>jeton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/>
              <a:t>(</a:t>
            </a:r>
            <a:r>
              <a:rPr lang="en-US" sz="2000" dirty="0">
                <a:solidFill>
                  <a:srgbClr val="002060"/>
                </a:solidFill>
              </a:rPr>
              <a:t>token</a:t>
            </a:r>
            <a:r>
              <a:rPr lang="tr-TR" sz="2000" dirty="0"/>
              <a:t>) adı verilen</a:t>
            </a:r>
            <a:r>
              <a:rPr lang="en-US" sz="2000" dirty="0"/>
              <a:t> </a:t>
            </a:r>
            <a:r>
              <a:rPr lang="tr-TR" sz="2000" dirty="0"/>
              <a:t>sözcüksel (</a:t>
            </a:r>
            <a:r>
              <a:rPr lang="tr-TR" sz="2000" dirty="0" err="1"/>
              <a:t>lexical</a:t>
            </a:r>
            <a:r>
              <a:rPr lang="tr-TR" sz="2000" dirty="0"/>
              <a:t>) bir kategoriyle ilişkilendirilmiş olan bir karakter desenini eşleştirir</a:t>
            </a:r>
            <a:endParaRPr lang="en-US" sz="2000" dirty="0">
              <a:solidFill>
                <a:schemeClr val="accent1"/>
              </a:solidFill>
            </a:endParaRPr>
          </a:p>
          <a:p>
            <a:pPr lvl="1" eaLnBrk="1" hangingPunct="1"/>
            <a:r>
              <a:rPr lang="en-US" sz="2000" b="1" dirty="0">
                <a:latin typeface="Courier New" pitchFamily="49" charset="0"/>
              </a:rPr>
              <a:t>sum</a:t>
            </a:r>
            <a:r>
              <a:rPr lang="en-US" sz="2000" dirty="0"/>
              <a:t> </a:t>
            </a:r>
            <a:r>
              <a:rPr lang="tr-TR" sz="2000" dirty="0"/>
              <a:t>bir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990000"/>
                </a:solidFill>
              </a:rPr>
              <a:t>lexeme</a:t>
            </a:r>
            <a:r>
              <a:rPr lang="tr-TR" sz="2000" dirty="0" err="1"/>
              <a:t>dir</a:t>
            </a:r>
            <a:r>
              <a:rPr lang="en-US" sz="2000" dirty="0"/>
              <a:t>; </a:t>
            </a:r>
            <a:r>
              <a:rPr lang="tr-TR" sz="2000" dirty="0"/>
              <a:t>jetonu (</a:t>
            </a:r>
            <a:r>
              <a:rPr lang="en-US" sz="2000" dirty="0"/>
              <a:t>token</a:t>
            </a:r>
            <a:r>
              <a:rPr lang="tr-TR" sz="2000" dirty="0"/>
              <a:t>)</a:t>
            </a:r>
            <a:r>
              <a:rPr lang="en-US" sz="2000" dirty="0"/>
              <a:t> </a:t>
            </a:r>
            <a:r>
              <a:rPr lang="en-US" sz="2000" b="1" dirty="0">
                <a:latin typeface="Courier New" pitchFamily="49" charset="0"/>
              </a:rPr>
              <a:t>IDENT</a:t>
            </a:r>
            <a:r>
              <a:rPr lang="tr-TR" sz="2000" b="1" dirty="0">
                <a:latin typeface="Courier New" pitchFamily="49" charset="0"/>
              </a:rPr>
              <a:t> </a:t>
            </a:r>
            <a:r>
              <a:rPr lang="tr-TR" sz="2000" dirty="0"/>
              <a:t>olabilir</a:t>
            </a:r>
            <a:endParaRPr lang="en-US" sz="20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51B400-732B-486B-ABBD-BC64C52D8900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24CEE5C2-4B2E-4BE5-845D-EF787B234373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Örnek: </a:t>
            </a:r>
            <a:r>
              <a:rPr lang="en-US"/>
              <a:t>Shift-Reduce </a:t>
            </a:r>
            <a:r>
              <a:rPr lang="tr-TR"/>
              <a:t>Ayrıştırma </a:t>
            </a:r>
            <a:r>
              <a:rPr lang="en-US"/>
              <a:t>(10)</a:t>
            </a:r>
          </a:p>
        </p:txBody>
      </p:sp>
      <p:cxnSp>
        <p:nvCxnSpPr>
          <p:cNvPr id="114692" name="AutoShape 3"/>
          <p:cNvCxnSpPr>
            <a:cxnSpLocks noChangeShapeType="1"/>
            <a:stCxn id="114693" idx="2"/>
            <a:endCxn id="114701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4693" name="Text Box 4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sp>
        <p:nvSpPr>
          <p:cNvPr id="114694" name="Text Box 5"/>
          <p:cNvSpPr txBox="1">
            <a:spLocks noChangeArrowheads="1"/>
          </p:cNvSpPr>
          <p:nvPr/>
        </p:nvSpPr>
        <p:spPr bwMode="auto">
          <a:xfrm>
            <a:off x="78486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14695" name="Text Box 6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4696" name="AutoShape 7"/>
          <p:cNvCxnSpPr>
            <a:cxnSpLocks noChangeShapeType="1"/>
            <a:stCxn id="114693" idx="2"/>
            <a:endCxn id="114705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4697" name="Text Box 8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14698" name="AutoShape 9"/>
          <p:cNvCxnSpPr>
            <a:cxnSpLocks noChangeShapeType="1"/>
            <a:stCxn id="114694" idx="2"/>
            <a:endCxn id="114702" idx="0"/>
          </p:cNvCxnSpPr>
          <p:nvPr/>
        </p:nvCxnSpPr>
        <p:spPr bwMode="auto">
          <a:xfrm>
            <a:off x="8077200" y="3414713"/>
            <a:ext cx="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4699" name="Text Box 10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4700" name="AutoShape 11"/>
          <p:cNvCxnSpPr>
            <a:cxnSpLocks noChangeShapeType="1"/>
            <a:stCxn id="114693" idx="2"/>
            <a:endCxn id="114699" idx="0"/>
          </p:cNvCxnSpPr>
          <p:nvPr/>
        </p:nvCxnSpPr>
        <p:spPr bwMode="auto">
          <a:xfrm>
            <a:off x="5334000" y="3414713"/>
            <a:ext cx="0" cy="1690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4701" name="Text Box 12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4702" name="Text Box 13"/>
          <p:cNvSpPr txBox="1">
            <a:spLocks noChangeArrowheads="1"/>
          </p:cNvSpPr>
          <p:nvPr/>
        </p:nvSpPr>
        <p:spPr bwMode="auto">
          <a:xfrm>
            <a:off x="78486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4703" name="AutoShape 14"/>
          <p:cNvCxnSpPr>
            <a:cxnSpLocks noChangeShapeType="1"/>
            <a:stCxn id="114697" idx="0"/>
            <a:endCxn id="114702" idx="2"/>
          </p:cNvCxnSpPr>
          <p:nvPr/>
        </p:nvCxnSpPr>
        <p:spPr bwMode="auto">
          <a:xfrm flipV="1">
            <a:off x="80772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4704" name="Text Box 15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4705" name="Text Box 16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4706" name="AutoShape 17"/>
          <p:cNvCxnSpPr>
            <a:cxnSpLocks noChangeShapeType="1"/>
            <a:stCxn id="114704" idx="0"/>
            <a:endCxn id="114705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4866" name="Group 18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E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rgbClr val="9900CC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4719" name="Text Box 44"/>
          <p:cNvSpPr txBox="1">
            <a:spLocks noChangeArrowheads="1"/>
          </p:cNvSpPr>
          <p:nvPr/>
        </p:nvSpPr>
        <p:spPr bwMode="auto">
          <a:xfrm>
            <a:off x="82296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4 Slayt Numarası Yer Tutucusu"/>
          <p:cNvSpPr>
            <a:spLocks noGrp="1"/>
          </p:cNvSpPr>
          <p:nvPr>
            <p:ph type="sldNum" sz="quarter" idx="11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E132D79D-4E45-4E2F-8B8B-07D0C9B96719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Örnek: </a:t>
            </a:r>
            <a:r>
              <a:rPr lang="en-US"/>
              <a:t>Shift-Reduce </a:t>
            </a:r>
            <a:r>
              <a:rPr lang="tr-TR"/>
              <a:t>Ayrıştırma </a:t>
            </a:r>
            <a:r>
              <a:rPr lang="en-US"/>
              <a:t>(11)</a:t>
            </a:r>
          </a:p>
        </p:txBody>
      </p:sp>
      <p:cxnSp>
        <p:nvCxnSpPr>
          <p:cNvPr id="115716" name="AutoShape 3"/>
          <p:cNvCxnSpPr>
            <a:cxnSpLocks noChangeShapeType="1"/>
            <a:stCxn id="115720" idx="2"/>
            <a:endCxn id="115729" idx="0"/>
          </p:cNvCxnSpPr>
          <p:nvPr/>
        </p:nvCxnSpPr>
        <p:spPr bwMode="auto">
          <a:xfrm flipH="1">
            <a:off x="4457700" y="3414713"/>
            <a:ext cx="876300" cy="1628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17" name="Text Box 4"/>
          <p:cNvSpPr txBox="1">
            <a:spLocks noChangeArrowheads="1"/>
          </p:cNvSpPr>
          <p:nvPr/>
        </p:nvSpPr>
        <p:spPr bwMode="auto">
          <a:xfrm>
            <a:off x="6629400" y="1752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15718" name="AutoShape 5"/>
          <p:cNvCxnSpPr>
            <a:cxnSpLocks noChangeShapeType="1"/>
            <a:stCxn id="115720" idx="0"/>
            <a:endCxn id="115717" idx="2"/>
          </p:cNvCxnSpPr>
          <p:nvPr/>
        </p:nvCxnSpPr>
        <p:spPr bwMode="auto">
          <a:xfrm flipV="1">
            <a:off x="5334000" y="2271713"/>
            <a:ext cx="15240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115719" name="AutoShape 6"/>
          <p:cNvCxnSpPr>
            <a:cxnSpLocks noChangeShapeType="1"/>
            <a:stCxn id="115722" idx="0"/>
            <a:endCxn id="115717" idx="2"/>
          </p:cNvCxnSpPr>
          <p:nvPr/>
        </p:nvCxnSpPr>
        <p:spPr bwMode="auto">
          <a:xfrm flipH="1" flipV="1">
            <a:off x="6858000" y="2271713"/>
            <a:ext cx="1219200" cy="6238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5720" name="Text Box 7"/>
          <p:cNvSpPr txBox="1">
            <a:spLocks noChangeArrowheads="1"/>
          </p:cNvSpPr>
          <p:nvPr/>
        </p:nvSpPr>
        <p:spPr bwMode="auto">
          <a:xfrm>
            <a:off x="51054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5721" name="AutoShape 8"/>
          <p:cNvCxnSpPr>
            <a:cxnSpLocks noChangeShapeType="1"/>
            <a:stCxn id="115717" idx="2"/>
            <a:endCxn id="115723" idx="0"/>
          </p:cNvCxnSpPr>
          <p:nvPr/>
        </p:nvCxnSpPr>
        <p:spPr bwMode="auto">
          <a:xfrm>
            <a:off x="6858000" y="2271713"/>
            <a:ext cx="0" cy="27574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115722" name="Text Box 9"/>
          <p:cNvSpPr txBox="1">
            <a:spLocks noChangeArrowheads="1"/>
          </p:cNvSpPr>
          <p:nvPr/>
        </p:nvSpPr>
        <p:spPr bwMode="auto">
          <a:xfrm>
            <a:off x="7848600" y="2895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15723" name="Text Box 10"/>
          <p:cNvSpPr txBox="1">
            <a:spLocks noChangeArrowheads="1"/>
          </p:cNvSpPr>
          <p:nvPr/>
        </p:nvSpPr>
        <p:spPr bwMode="auto">
          <a:xfrm>
            <a:off x="6629400" y="50292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5724" name="AutoShape 11"/>
          <p:cNvCxnSpPr>
            <a:cxnSpLocks noChangeShapeType="1"/>
            <a:stCxn id="115720" idx="2"/>
            <a:endCxn id="115733" idx="0"/>
          </p:cNvCxnSpPr>
          <p:nvPr/>
        </p:nvCxnSpPr>
        <p:spPr bwMode="auto">
          <a:xfrm>
            <a:off x="5334000" y="3414713"/>
            <a:ext cx="76200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25" name="Text Box 12"/>
          <p:cNvSpPr txBox="1">
            <a:spLocks noChangeArrowheads="1"/>
          </p:cNvSpPr>
          <p:nvPr/>
        </p:nvSpPr>
        <p:spPr bwMode="auto">
          <a:xfrm>
            <a:off x="77724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15726" name="AutoShape 13"/>
          <p:cNvCxnSpPr>
            <a:cxnSpLocks noChangeShapeType="1"/>
            <a:stCxn id="115722" idx="2"/>
            <a:endCxn id="115730" idx="0"/>
          </p:cNvCxnSpPr>
          <p:nvPr/>
        </p:nvCxnSpPr>
        <p:spPr bwMode="auto">
          <a:xfrm>
            <a:off x="8077200" y="3414713"/>
            <a:ext cx="0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27" name="Text Box 14"/>
          <p:cNvSpPr txBox="1">
            <a:spLocks noChangeArrowheads="1"/>
          </p:cNvSpPr>
          <p:nvPr/>
        </p:nvSpPr>
        <p:spPr bwMode="auto">
          <a:xfrm>
            <a:off x="5105400" y="51054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  <a:latin typeface="Century Gothic" pitchFamily="34" charset="0"/>
              </a:rPr>
              <a:t>*</a:t>
            </a:r>
          </a:p>
        </p:txBody>
      </p:sp>
      <p:cxnSp>
        <p:nvCxnSpPr>
          <p:cNvPr id="115728" name="AutoShape 15"/>
          <p:cNvCxnSpPr>
            <a:cxnSpLocks noChangeShapeType="1"/>
            <a:stCxn id="115720" idx="2"/>
            <a:endCxn id="115727" idx="0"/>
          </p:cNvCxnSpPr>
          <p:nvPr/>
        </p:nvCxnSpPr>
        <p:spPr bwMode="auto">
          <a:xfrm>
            <a:off x="5334000" y="3414713"/>
            <a:ext cx="0" cy="1690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29" name="Text Box 16"/>
          <p:cNvSpPr txBox="1">
            <a:spLocks noChangeArrowheads="1"/>
          </p:cNvSpPr>
          <p:nvPr/>
        </p:nvSpPr>
        <p:spPr bwMode="auto">
          <a:xfrm>
            <a:off x="4114800" y="5043488"/>
            <a:ext cx="68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5730" name="Text Box 17"/>
          <p:cNvSpPr txBox="1">
            <a:spLocks noChangeArrowheads="1"/>
          </p:cNvSpPr>
          <p:nvPr/>
        </p:nvSpPr>
        <p:spPr bwMode="auto">
          <a:xfrm>
            <a:off x="78486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5731" name="AutoShape 18"/>
          <p:cNvCxnSpPr>
            <a:cxnSpLocks noChangeShapeType="1"/>
            <a:stCxn id="115725" idx="0"/>
            <a:endCxn id="115730" idx="2"/>
          </p:cNvCxnSpPr>
          <p:nvPr/>
        </p:nvCxnSpPr>
        <p:spPr bwMode="auto">
          <a:xfrm flipV="1">
            <a:off x="80772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732" name="Text Box 19"/>
          <p:cNvSpPr txBox="1">
            <a:spLocks noChangeArrowheads="1"/>
          </p:cNvSpPr>
          <p:nvPr/>
        </p:nvSpPr>
        <p:spPr bwMode="auto">
          <a:xfrm>
            <a:off x="5791200" y="5043488"/>
            <a:ext cx="609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err="1">
                <a:solidFill>
                  <a:srgbClr val="FF0000"/>
                </a:solidFill>
                <a:latin typeface="Century Gothic" pitchFamily="34" charset="0"/>
              </a:rPr>
              <a:t>int</a:t>
            </a:r>
            <a:endParaRPr lang="en-US" sz="2800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115733" name="Text Box 20"/>
          <p:cNvSpPr txBox="1">
            <a:spLocks noChangeArrowheads="1"/>
          </p:cNvSpPr>
          <p:nvPr/>
        </p:nvSpPr>
        <p:spPr bwMode="auto">
          <a:xfrm>
            <a:off x="5867400" y="4038600"/>
            <a:ext cx="45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  <a:latin typeface="Century Gothic" pitchFamily="34" charset="0"/>
              </a:rPr>
              <a:t>T</a:t>
            </a:r>
          </a:p>
        </p:txBody>
      </p:sp>
      <p:cxnSp>
        <p:nvCxnSpPr>
          <p:cNvPr id="115734" name="AutoShape 21"/>
          <p:cNvCxnSpPr>
            <a:cxnSpLocks noChangeShapeType="1"/>
            <a:stCxn id="115732" idx="0"/>
            <a:endCxn id="115733" idx="2"/>
          </p:cNvCxnSpPr>
          <p:nvPr/>
        </p:nvCxnSpPr>
        <p:spPr bwMode="auto">
          <a:xfrm flipV="1">
            <a:off x="6096000" y="4557713"/>
            <a:ext cx="0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335894" name="Group 22"/>
          <p:cNvGraphicFramePr>
            <a:graphicFrameLocks noGrp="1"/>
          </p:cNvGraphicFramePr>
          <p:nvPr/>
        </p:nvGraphicFramePr>
        <p:xfrm>
          <a:off x="609600" y="1371600"/>
          <a:ext cx="2971800" cy="5033963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* 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 *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int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 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int * 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+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int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int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T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T + E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itchFamily="66" charset="0"/>
                        </a:rPr>
                        <a:t>E 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CC"/>
                          </a:solidFill>
                          <a:effectLst/>
                          <a:latin typeface="Comic Sans MS" pitchFamily="66" charset="0"/>
                        </a:rPr>
                        <a:t>|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5747" name="Text Box 48"/>
          <p:cNvSpPr txBox="1">
            <a:spLocks noChangeArrowheads="1"/>
          </p:cNvSpPr>
          <p:nvPr/>
        </p:nvSpPr>
        <p:spPr bwMode="auto">
          <a:xfrm>
            <a:off x="8229600" y="54864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9900CC"/>
                </a:solidFill>
                <a:latin typeface="Math A" pitchFamily="18" charset="2"/>
                <a:sym typeface="Symbol" pitchFamily="18" charset="2"/>
              </a:rPr>
              <a:t></a:t>
            </a:r>
            <a:endParaRPr lang="en-US">
              <a:solidFill>
                <a:srgbClr val="9900CC"/>
              </a:solidFill>
              <a:latin typeface="Math A" pitchFamily="18" charset="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58E414-F785-4D90-A0A5-FFDD3BC357D7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458200" cy="533400"/>
          </a:xfrm>
        </p:spPr>
        <p:txBody>
          <a:bodyPr/>
          <a:lstStyle/>
          <a:p>
            <a:pPr eaLnBrk="1" hangingPunct="1"/>
            <a:r>
              <a:rPr lang="tr-TR"/>
              <a:t>Örnek 2: </a:t>
            </a:r>
            <a:r>
              <a:rPr lang="en-US"/>
              <a:t>Shift-Reduce </a:t>
            </a:r>
            <a:r>
              <a:rPr lang="tr-TR"/>
              <a:t>Ayrıştırma</a:t>
            </a:r>
            <a:r>
              <a:rPr lang="en-US"/>
              <a:t> (1)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7244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 + (</a:t>
            </a:r>
            <a:r>
              <a:rPr lang="en-US" sz="1800" dirty="0" err="1"/>
              <a:t>int</a:t>
            </a:r>
            <a:r>
              <a:rPr lang="en-US" sz="1800" dirty="0"/>
              <a:t>) + (</a:t>
            </a:r>
            <a:r>
              <a:rPr lang="en-US" sz="1800" dirty="0" err="1"/>
              <a:t>int</a:t>
            </a:r>
            <a:r>
              <a:rPr lang="en-US" sz="1800" dirty="0"/>
              <a:t>)$   </a:t>
            </a:r>
            <a:r>
              <a:rPr lang="en-US" sz="1800" dirty="0">
                <a:solidFill>
                  <a:srgbClr val="33CC33"/>
                </a:solidFill>
              </a:rPr>
              <a:t>shift</a:t>
            </a:r>
          </a:p>
        </p:txBody>
      </p:sp>
      <p:sp>
        <p:nvSpPr>
          <p:cNvPr id="116741" name="Text Box 4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6742" name="Text Box 5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6743" name="Text Box 6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6744" name="Text Box 7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6745" name="Text Box 8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6746" name="Text Box 9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6747" name="Text Box 10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6748" name="Text Box 11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6749" name="Text Box 12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6750" name="Line 13"/>
          <p:cNvSpPr>
            <a:spLocks noChangeShapeType="1"/>
          </p:cNvSpPr>
          <p:nvPr/>
        </p:nvSpPr>
        <p:spPr bwMode="auto">
          <a:xfrm>
            <a:off x="46482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16751" name="Rectangle 14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C144BC-8C6E-40EC-99BE-A3BF39F9A112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7244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 + (</a:t>
            </a:r>
            <a:r>
              <a:rPr lang="en-US" sz="1800" dirty="0" err="1"/>
              <a:t>int</a:t>
            </a:r>
            <a:r>
              <a:rPr lang="en-US" sz="1800" dirty="0"/>
              <a:t>) + (</a:t>
            </a:r>
            <a:r>
              <a:rPr lang="en-US" sz="1800" dirty="0" err="1"/>
              <a:t>int</a:t>
            </a:r>
            <a:r>
              <a:rPr lang="en-US" sz="1800" dirty="0"/>
              <a:t>)$   </a:t>
            </a:r>
            <a:r>
              <a:rPr lang="en-US" sz="1800" dirty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+ (</a:t>
            </a:r>
            <a:r>
              <a:rPr lang="en-US" sz="1800" dirty="0" err="1"/>
              <a:t>int</a:t>
            </a:r>
            <a:r>
              <a:rPr lang="en-US" sz="1800" dirty="0"/>
              <a:t>) + (</a:t>
            </a:r>
            <a:r>
              <a:rPr lang="en-US" sz="1800" dirty="0" err="1"/>
              <a:t>int</a:t>
            </a:r>
            <a:r>
              <a:rPr lang="en-US" sz="1800" dirty="0"/>
              <a:t>)$   </a:t>
            </a:r>
            <a:r>
              <a:rPr lang="en-US" sz="1800" dirty="0">
                <a:solidFill>
                  <a:srgbClr val="33CC33"/>
                </a:solidFill>
              </a:rPr>
              <a:t>red. E </a:t>
            </a:r>
            <a:r>
              <a:rPr lang="en-US" sz="1800" dirty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33CC33"/>
                </a:solidFill>
              </a:rPr>
              <a:t> 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endParaRPr lang="en-US" sz="1800" dirty="0">
              <a:solidFill>
                <a:srgbClr val="33CC33"/>
              </a:solidFill>
            </a:endParaRP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7768" name="Text Box 8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7770" name="Text Box 10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7771" name="Text Box 11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7772" name="Text Box 12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7773" name="Line 13"/>
          <p:cNvSpPr>
            <a:spLocks noChangeShapeType="1"/>
          </p:cNvSpPr>
          <p:nvPr/>
        </p:nvSpPr>
        <p:spPr bwMode="auto">
          <a:xfrm>
            <a:off x="54102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  <p:sp>
        <p:nvSpPr>
          <p:cNvPr id="1177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58200" cy="533400"/>
          </a:xfrm>
        </p:spPr>
        <p:txBody>
          <a:bodyPr/>
          <a:lstStyle/>
          <a:p>
            <a:pPr eaLnBrk="1" hangingPunct="1"/>
            <a:r>
              <a:rPr lang="tr-TR"/>
              <a:t>Örnek: </a:t>
            </a:r>
            <a:r>
              <a:rPr lang="en-US"/>
              <a:t>Shift-Reduce </a:t>
            </a:r>
            <a:r>
              <a:rPr lang="tr-TR"/>
              <a:t>Ayrıştırma</a:t>
            </a:r>
            <a:r>
              <a:rPr lang="en-US"/>
              <a:t> (</a:t>
            </a:r>
            <a:r>
              <a:rPr lang="tr-TR"/>
              <a:t>2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D8AEE4-3D4E-4038-8D7C-CE300C6A4C95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/>
              <a:t>Örnek: </a:t>
            </a:r>
            <a:r>
              <a:rPr lang="en-US"/>
              <a:t>Shift-Reduce </a:t>
            </a:r>
            <a:r>
              <a:rPr lang="tr-TR"/>
              <a:t>Ayrıştırma</a:t>
            </a:r>
            <a:r>
              <a:rPr lang="en-US"/>
              <a:t> (</a:t>
            </a:r>
            <a:r>
              <a:rPr lang="tr-TR"/>
              <a:t>3</a:t>
            </a:r>
            <a:r>
              <a:rPr lang="en-US"/>
              <a:t>)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7244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 + (</a:t>
            </a:r>
            <a:r>
              <a:rPr lang="en-US" sz="1800" dirty="0" err="1"/>
              <a:t>int</a:t>
            </a:r>
            <a:r>
              <a:rPr lang="en-US" sz="1800" dirty="0"/>
              <a:t>) + (</a:t>
            </a:r>
            <a:r>
              <a:rPr lang="en-US" sz="1800" dirty="0" err="1"/>
              <a:t>int</a:t>
            </a:r>
            <a:r>
              <a:rPr lang="en-US" sz="1800" dirty="0"/>
              <a:t>)$   </a:t>
            </a:r>
            <a:r>
              <a:rPr lang="en-US" sz="1800" dirty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+ (</a:t>
            </a:r>
            <a:r>
              <a:rPr lang="en-US" sz="1800" dirty="0" err="1"/>
              <a:t>int</a:t>
            </a:r>
            <a:r>
              <a:rPr lang="en-US" sz="1800" dirty="0"/>
              <a:t>) + (</a:t>
            </a:r>
            <a:r>
              <a:rPr lang="en-US" sz="1800" dirty="0" err="1"/>
              <a:t>int</a:t>
            </a:r>
            <a:r>
              <a:rPr lang="en-US" sz="1800" dirty="0"/>
              <a:t>)$   </a:t>
            </a:r>
            <a:r>
              <a:rPr lang="en-US" sz="1800" dirty="0">
                <a:solidFill>
                  <a:srgbClr val="33CC33"/>
                </a:solidFill>
              </a:rPr>
              <a:t>red. E </a:t>
            </a:r>
            <a:r>
              <a:rPr lang="en-US" sz="1800" dirty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33CC33"/>
                </a:solidFill>
              </a:rPr>
              <a:t> 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endParaRPr lang="en-US" sz="1800" dirty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/>
              <a:t>E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33CC33"/>
                </a:solidFill>
              </a:rPr>
              <a:t>+ (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>
                <a:solidFill>
                  <a:srgbClr val="33CC33"/>
                </a:solidFill>
              </a:rPr>
              <a:t>)</a:t>
            </a:r>
            <a:r>
              <a:rPr lang="en-US" sz="1800" dirty="0"/>
              <a:t> + (</a:t>
            </a:r>
            <a:r>
              <a:rPr lang="en-US" sz="1800" dirty="0" err="1"/>
              <a:t>int</a:t>
            </a:r>
            <a:r>
              <a:rPr lang="en-US" sz="1800" dirty="0"/>
              <a:t>)$     </a:t>
            </a:r>
            <a:r>
              <a:rPr lang="en-US" sz="1800" dirty="0">
                <a:solidFill>
                  <a:srgbClr val="33CC33"/>
                </a:solidFill>
              </a:rPr>
              <a:t>shift </a:t>
            </a:r>
            <a:r>
              <a:rPr lang="tr-TR" sz="1800" dirty="0">
                <a:solidFill>
                  <a:srgbClr val="33CC33"/>
                </a:solidFill>
              </a:rPr>
              <a:t>3 kez</a:t>
            </a:r>
            <a:endParaRPr lang="en-US" sz="1800" dirty="0">
              <a:solidFill>
                <a:srgbClr val="33CC33"/>
              </a:solidFill>
            </a:endParaRPr>
          </a:p>
        </p:txBody>
      </p:sp>
      <p:sp>
        <p:nvSpPr>
          <p:cNvPr id="118789" name="Text Box 4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18790" name="Text Box 5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8791" name="Text Box 6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8792" name="AutoShape 7"/>
          <p:cNvCxnSpPr>
            <a:cxnSpLocks noChangeShapeType="1"/>
            <a:stCxn id="118789" idx="2"/>
            <a:endCxn id="118794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8793" name="Text Box 8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8794" name="Text Box 9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8795" name="Text Box 10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8796" name="Text Box 11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8797" name="Text Box 12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8798" name="Text Box 13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8799" name="Text Box 14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8800" name="Line 15"/>
          <p:cNvSpPr>
            <a:spLocks noChangeShapeType="1"/>
          </p:cNvSpPr>
          <p:nvPr/>
        </p:nvSpPr>
        <p:spPr bwMode="auto">
          <a:xfrm>
            <a:off x="54102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18801" name="Rectangle 16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E9A4C6-82E4-4A3A-8D83-4124C9E26E6F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/>
              <a:t>Örnek: </a:t>
            </a:r>
            <a:r>
              <a:rPr lang="en-US"/>
              <a:t>Shift-Reduce </a:t>
            </a:r>
            <a:r>
              <a:rPr lang="tr-TR"/>
              <a:t>Ayrıştırma</a:t>
            </a:r>
            <a:r>
              <a:rPr lang="en-US"/>
              <a:t> (</a:t>
            </a:r>
            <a:r>
              <a:rPr lang="tr-TR"/>
              <a:t>4</a:t>
            </a:r>
            <a:r>
              <a:rPr lang="en-US"/>
              <a:t>)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7244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 + (</a:t>
            </a:r>
            <a:r>
              <a:rPr lang="en-US" sz="1800" dirty="0" err="1"/>
              <a:t>int</a:t>
            </a:r>
            <a:r>
              <a:rPr lang="en-US" sz="1800" dirty="0"/>
              <a:t>) + (</a:t>
            </a:r>
            <a:r>
              <a:rPr lang="en-US" sz="1800" dirty="0" err="1"/>
              <a:t>int</a:t>
            </a:r>
            <a:r>
              <a:rPr lang="en-US" sz="1800" dirty="0"/>
              <a:t>)$   </a:t>
            </a:r>
            <a:r>
              <a:rPr lang="en-US" sz="1800" dirty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+ (</a:t>
            </a:r>
            <a:r>
              <a:rPr lang="en-US" sz="1800" dirty="0" err="1"/>
              <a:t>int</a:t>
            </a:r>
            <a:r>
              <a:rPr lang="en-US" sz="1800" dirty="0"/>
              <a:t>) + (</a:t>
            </a:r>
            <a:r>
              <a:rPr lang="en-US" sz="1800" dirty="0" err="1"/>
              <a:t>int</a:t>
            </a:r>
            <a:r>
              <a:rPr lang="en-US" sz="1800" dirty="0"/>
              <a:t>)$   </a:t>
            </a:r>
            <a:r>
              <a:rPr lang="en-US" sz="1800" dirty="0">
                <a:solidFill>
                  <a:srgbClr val="33CC33"/>
                </a:solidFill>
              </a:rPr>
              <a:t>red. E </a:t>
            </a:r>
            <a:r>
              <a:rPr lang="en-US" sz="1800" dirty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33CC33"/>
                </a:solidFill>
              </a:rPr>
              <a:t> 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endParaRPr lang="en-US" sz="1800" dirty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/>
              <a:t>E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33CC33"/>
                </a:solidFill>
              </a:rPr>
              <a:t>+ (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) + (</a:t>
            </a:r>
            <a:r>
              <a:rPr lang="en-US" sz="1800" dirty="0" err="1"/>
              <a:t>int</a:t>
            </a:r>
            <a:r>
              <a:rPr lang="en-US" sz="1800" dirty="0"/>
              <a:t>)$     </a:t>
            </a:r>
            <a:r>
              <a:rPr lang="en-US" sz="1800" dirty="0">
                <a:solidFill>
                  <a:srgbClr val="33CC33"/>
                </a:solidFill>
              </a:rPr>
              <a:t>shift 3 </a:t>
            </a:r>
            <a:r>
              <a:rPr lang="tr-TR" sz="1800" dirty="0">
                <a:solidFill>
                  <a:srgbClr val="33CC33"/>
                </a:solidFill>
              </a:rPr>
              <a:t>kez</a:t>
            </a:r>
            <a:endParaRPr lang="en-US" sz="1800" dirty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/>
              <a:t>E + (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) + (</a:t>
            </a:r>
            <a:r>
              <a:rPr lang="en-US" sz="1800" dirty="0" err="1"/>
              <a:t>int</a:t>
            </a:r>
            <a:r>
              <a:rPr lang="en-US" sz="1800" dirty="0"/>
              <a:t>)$    </a:t>
            </a:r>
            <a:r>
              <a:rPr lang="en-US" sz="1800" dirty="0">
                <a:solidFill>
                  <a:srgbClr val="33CC33"/>
                </a:solidFill>
              </a:rPr>
              <a:t>red. E </a:t>
            </a:r>
            <a:r>
              <a:rPr lang="en-US" sz="1800" dirty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33CC33"/>
                </a:solidFill>
              </a:rPr>
              <a:t> 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endParaRPr lang="en-US" sz="1800" dirty="0">
              <a:solidFill>
                <a:srgbClr val="33CC33"/>
              </a:solidFill>
            </a:endParaRPr>
          </a:p>
        </p:txBody>
      </p:sp>
      <p:sp>
        <p:nvSpPr>
          <p:cNvPr id="119813" name="Text Box 4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19814" name="Text Box 5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9815" name="Text Box 6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19816" name="AutoShape 7"/>
          <p:cNvCxnSpPr>
            <a:cxnSpLocks noChangeShapeType="1"/>
            <a:stCxn id="119813" idx="2"/>
            <a:endCxn id="119818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9817" name="Text Box 8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19818" name="Text Box 9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9819" name="Text Box 10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19820" name="Text Box 11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9821" name="Text Box 12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9822" name="Text Box 13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19823" name="Text Box 14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19824" name="Line 15"/>
          <p:cNvSpPr>
            <a:spLocks noChangeShapeType="1"/>
          </p:cNvSpPr>
          <p:nvPr/>
        </p:nvSpPr>
        <p:spPr bwMode="auto">
          <a:xfrm>
            <a:off x="68580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19825" name="Rectangle 16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A4FDE79-69AB-4355-B3DF-56B395738AA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/>
              <a:t>Örnek: </a:t>
            </a:r>
            <a:r>
              <a:rPr lang="en-US"/>
              <a:t>Shift-Reduce </a:t>
            </a:r>
            <a:r>
              <a:rPr lang="tr-TR"/>
              <a:t>Ayrıştırma</a:t>
            </a:r>
            <a:r>
              <a:rPr lang="en-US"/>
              <a:t> (</a:t>
            </a:r>
            <a:r>
              <a:rPr lang="tr-TR"/>
              <a:t>5</a:t>
            </a:r>
            <a:r>
              <a:rPr lang="en-US"/>
              <a:t>)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7244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 + (</a:t>
            </a:r>
            <a:r>
              <a:rPr lang="en-US" sz="1800" dirty="0" err="1"/>
              <a:t>int</a:t>
            </a:r>
            <a:r>
              <a:rPr lang="en-US" sz="1800" dirty="0"/>
              <a:t>) + (</a:t>
            </a:r>
            <a:r>
              <a:rPr lang="en-US" sz="1800" dirty="0" err="1"/>
              <a:t>int</a:t>
            </a:r>
            <a:r>
              <a:rPr lang="en-US" sz="1800" dirty="0"/>
              <a:t>)$   </a:t>
            </a:r>
            <a:r>
              <a:rPr lang="en-US" sz="1800" dirty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+ (</a:t>
            </a:r>
            <a:r>
              <a:rPr lang="en-US" sz="1800" dirty="0" err="1"/>
              <a:t>int</a:t>
            </a:r>
            <a:r>
              <a:rPr lang="en-US" sz="1800" dirty="0"/>
              <a:t>) + (</a:t>
            </a:r>
            <a:r>
              <a:rPr lang="en-US" sz="1800" dirty="0" err="1"/>
              <a:t>int</a:t>
            </a:r>
            <a:r>
              <a:rPr lang="en-US" sz="1800" dirty="0"/>
              <a:t>)$   </a:t>
            </a:r>
            <a:r>
              <a:rPr lang="en-US" sz="1800" dirty="0">
                <a:solidFill>
                  <a:srgbClr val="33CC33"/>
                </a:solidFill>
              </a:rPr>
              <a:t>red. E </a:t>
            </a:r>
            <a:r>
              <a:rPr lang="en-US" sz="1800" dirty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33CC33"/>
                </a:solidFill>
              </a:rPr>
              <a:t> 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endParaRPr lang="en-US" sz="1800" dirty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/>
              <a:t>E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33CC33"/>
                </a:solidFill>
              </a:rPr>
              <a:t>+ (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) + (</a:t>
            </a:r>
            <a:r>
              <a:rPr lang="en-US" sz="1800" dirty="0" err="1"/>
              <a:t>int</a:t>
            </a:r>
            <a:r>
              <a:rPr lang="en-US" sz="1800" dirty="0"/>
              <a:t>)$     </a:t>
            </a:r>
            <a:r>
              <a:rPr lang="en-US" sz="1800" dirty="0">
                <a:solidFill>
                  <a:srgbClr val="33CC33"/>
                </a:solidFill>
              </a:rPr>
              <a:t>shift 3 </a:t>
            </a:r>
            <a:r>
              <a:rPr lang="tr-TR" sz="1800" dirty="0">
                <a:solidFill>
                  <a:srgbClr val="33CC33"/>
                </a:solidFill>
              </a:rPr>
              <a:t>kez</a:t>
            </a:r>
            <a:endParaRPr lang="en-US" sz="1800" dirty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/>
              <a:t>E + (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) + (</a:t>
            </a:r>
            <a:r>
              <a:rPr lang="en-US" sz="1800" dirty="0" err="1"/>
              <a:t>int</a:t>
            </a:r>
            <a:r>
              <a:rPr lang="en-US" sz="1800" dirty="0"/>
              <a:t>)$    </a:t>
            </a:r>
            <a:r>
              <a:rPr lang="en-US" sz="1800" dirty="0">
                <a:solidFill>
                  <a:srgbClr val="33CC33"/>
                </a:solidFill>
              </a:rPr>
              <a:t>red. E </a:t>
            </a:r>
            <a:r>
              <a:rPr lang="en-US" sz="1800" dirty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33CC33"/>
                </a:solidFill>
              </a:rPr>
              <a:t> 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endParaRPr lang="en-US" sz="1800" dirty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/>
              <a:t>E + (E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33CC33"/>
                </a:solidFill>
              </a:rPr>
              <a:t>)</a:t>
            </a:r>
            <a:r>
              <a:rPr lang="en-US" sz="1800" dirty="0"/>
              <a:t> + (</a:t>
            </a:r>
            <a:r>
              <a:rPr lang="en-US" sz="1800" dirty="0" err="1"/>
              <a:t>int</a:t>
            </a:r>
            <a:r>
              <a:rPr lang="en-US" sz="1800" dirty="0"/>
              <a:t>)$      </a:t>
            </a:r>
            <a:r>
              <a:rPr lang="en-US" sz="1800" dirty="0">
                <a:solidFill>
                  <a:srgbClr val="33CC33"/>
                </a:solidFill>
              </a:rPr>
              <a:t>shift </a:t>
            </a:r>
          </a:p>
        </p:txBody>
      </p:sp>
      <p:sp>
        <p:nvSpPr>
          <p:cNvPr id="120837" name="Text Box 4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0838" name="Text Box 5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0839" name="Text Box 6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0840" name="AutoShape 7"/>
          <p:cNvCxnSpPr>
            <a:cxnSpLocks noChangeShapeType="1"/>
            <a:stCxn id="120837" idx="2"/>
            <a:endCxn id="120842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0841" name="Text Box 8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20842" name="Text Box 9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0843" name="Text Box 10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0844" name="Text Box 11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0845" name="Text Box 12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20846" name="Text Box 13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0847" name="Text Box 14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20848" name="Text Box 15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0849" name="AutoShape 16"/>
          <p:cNvCxnSpPr>
            <a:cxnSpLocks noChangeShapeType="1"/>
            <a:stCxn id="120843" idx="0"/>
            <a:endCxn id="120848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0850" name="Line 17"/>
          <p:cNvSpPr>
            <a:spLocks noChangeShapeType="1"/>
          </p:cNvSpPr>
          <p:nvPr/>
        </p:nvSpPr>
        <p:spPr bwMode="auto">
          <a:xfrm>
            <a:off x="68580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0851" name="Rectangle 18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08D04A-7C7E-4ED3-9B22-12157E37DF0C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/>
              <a:t>Örnek: </a:t>
            </a:r>
            <a:r>
              <a:rPr lang="en-US"/>
              <a:t>Shift-Reduce </a:t>
            </a:r>
            <a:r>
              <a:rPr lang="tr-TR"/>
              <a:t>Ayrıştırma</a:t>
            </a:r>
            <a:r>
              <a:rPr lang="en-US"/>
              <a:t> (</a:t>
            </a:r>
            <a:r>
              <a:rPr lang="tr-TR"/>
              <a:t>6</a:t>
            </a:r>
            <a:r>
              <a:rPr lang="en-US"/>
              <a:t>)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49530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>
                <a:solidFill>
                  <a:srgbClr val="33CC33"/>
                </a:solidFill>
              </a:rPr>
              <a:t> </a:t>
            </a:r>
            <a:r>
              <a:rPr lang="en-US" sz="1800" dirty="0"/>
              <a:t>+ (</a:t>
            </a:r>
            <a:r>
              <a:rPr lang="en-US" sz="1800" dirty="0" err="1"/>
              <a:t>int</a:t>
            </a:r>
            <a:r>
              <a:rPr lang="en-US" sz="1800" dirty="0"/>
              <a:t>) + (</a:t>
            </a:r>
            <a:r>
              <a:rPr lang="en-US" sz="1800" dirty="0" err="1"/>
              <a:t>int</a:t>
            </a:r>
            <a:r>
              <a:rPr lang="en-US" sz="1800" dirty="0"/>
              <a:t>)$   </a:t>
            </a:r>
            <a:r>
              <a:rPr lang="en-US" sz="1800" dirty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+ (</a:t>
            </a:r>
            <a:r>
              <a:rPr lang="en-US" sz="1800" dirty="0" err="1"/>
              <a:t>int</a:t>
            </a:r>
            <a:r>
              <a:rPr lang="en-US" sz="1800" dirty="0"/>
              <a:t>) + (</a:t>
            </a:r>
            <a:r>
              <a:rPr lang="en-US" sz="1800" dirty="0" err="1"/>
              <a:t>int</a:t>
            </a:r>
            <a:r>
              <a:rPr lang="en-US" sz="1800" dirty="0"/>
              <a:t>)$   </a:t>
            </a:r>
            <a:r>
              <a:rPr lang="en-US" sz="1800" dirty="0">
                <a:solidFill>
                  <a:srgbClr val="33CC33"/>
                </a:solidFill>
              </a:rPr>
              <a:t>red. E </a:t>
            </a:r>
            <a:r>
              <a:rPr lang="en-US" sz="1800" dirty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33CC33"/>
                </a:solidFill>
              </a:rPr>
              <a:t> 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endParaRPr lang="en-US" sz="1800" dirty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/>
              <a:t>E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33CC33"/>
                </a:solidFill>
              </a:rPr>
              <a:t>+ (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) + (</a:t>
            </a:r>
            <a:r>
              <a:rPr lang="en-US" sz="1800" dirty="0" err="1"/>
              <a:t>int</a:t>
            </a:r>
            <a:r>
              <a:rPr lang="en-US" sz="1800" dirty="0"/>
              <a:t>)$     </a:t>
            </a:r>
            <a:r>
              <a:rPr lang="en-US" sz="1800" dirty="0">
                <a:solidFill>
                  <a:srgbClr val="33CC33"/>
                </a:solidFill>
              </a:rPr>
              <a:t>shift 3 </a:t>
            </a:r>
            <a:r>
              <a:rPr lang="tr-TR" sz="1800" dirty="0">
                <a:solidFill>
                  <a:srgbClr val="33CC33"/>
                </a:solidFill>
              </a:rPr>
              <a:t>kez</a:t>
            </a:r>
            <a:endParaRPr lang="en-US" sz="1800" dirty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/>
              <a:t>E + (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) + (</a:t>
            </a:r>
            <a:r>
              <a:rPr lang="en-US" sz="1800" dirty="0" err="1"/>
              <a:t>int</a:t>
            </a:r>
            <a:r>
              <a:rPr lang="en-US" sz="1800" dirty="0"/>
              <a:t>)$    </a:t>
            </a:r>
            <a:r>
              <a:rPr lang="en-US" sz="1800" dirty="0">
                <a:solidFill>
                  <a:srgbClr val="33CC33"/>
                </a:solidFill>
              </a:rPr>
              <a:t>red. E </a:t>
            </a:r>
            <a:r>
              <a:rPr lang="en-US" sz="1800" dirty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33CC33"/>
                </a:solidFill>
              </a:rPr>
              <a:t> 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endParaRPr lang="en-US" sz="1800" dirty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/>
              <a:t>E + (E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33CC33"/>
                </a:solidFill>
              </a:rPr>
              <a:t>)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/>
              <a:t>+ (</a:t>
            </a:r>
            <a:r>
              <a:rPr lang="en-US" sz="1800" dirty="0" err="1"/>
              <a:t>int</a:t>
            </a:r>
            <a:r>
              <a:rPr lang="en-US" sz="1800" dirty="0"/>
              <a:t>)$      </a:t>
            </a:r>
            <a:r>
              <a:rPr lang="en-US" sz="1800" dirty="0">
                <a:solidFill>
                  <a:srgbClr val="33CC33"/>
                </a:solidFill>
              </a:rPr>
              <a:t>shift </a:t>
            </a:r>
          </a:p>
          <a:p>
            <a:pPr marL="0" indent="0" eaLnBrk="1" hangingPunct="1">
              <a:buFontTx/>
              <a:buNone/>
            </a:pPr>
            <a:r>
              <a:rPr lang="en-US" sz="1800" dirty="0">
                <a:solidFill>
                  <a:srgbClr val="33CC33"/>
                </a:solidFill>
              </a:rPr>
              <a:t>E + (E)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+ (</a:t>
            </a:r>
            <a:r>
              <a:rPr lang="en-US" sz="1800" dirty="0" err="1"/>
              <a:t>int</a:t>
            </a:r>
            <a:r>
              <a:rPr lang="en-US" sz="1800" dirty="0"/>
              <a:t>)$</a:t>
            </a:r>
            <a:r>
              <a:rPr lang="en-US" sz="1800" dirty="0">
                <a:solidFill>
                  <a:srgbClr val="FF0000"/>
                </a:solidFill>
                <a:latin typeface="cmsy10" pitchFamily="34" charset="0"/>
              </a:rPr>
              <a:t>        </a:t>
            </a:r>
            <a:r>
              <a:rPr lang="en-US" sz="1800" dirty="0">
                <a:solidFill>
                  <a:srgbClr val="33CC33"/>
                </a:solidFill>
              </a:rPr>
              <a:t>red. E </a:t>
            </a:r>
            <a:r>
              <a:rPr lang="en-US" sz="1800" dirty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33CC33"/>
                </a:solidFill>
              </a:rPr>
              <a:t> E + (E)  </a:t>
            </a:r>
          </a:p>
        </p:txBody>
      </p:sp>
      <p:sp>
        <p:nvSpPr>
          <p:cNvPr id="121861" name="Text Box 4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1862" name="Text Box 5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1863" name="Text Box 6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1864" name="AutoShape 7"/>
          <p:cNvCxnSpPr>
            <a:cxnSpLocks noChangeShapeType="1"/>
            <a:stCxn id="121861" idx="2"/>
            <a:endCxn id="121866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1865" name="Text Box 8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sp>
        <p:nvSpPr>
          <p:cNvPr id="121866" name="Text Box 9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1867" name="Text Box 10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1868" name="Text Box 11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1869" name="Text Box 12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21870" name="Text Box 13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1871" name="Text Box 14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sp>
        <p:nvSpPr>
          <p:cNvPr id="121872" name="Text Box 15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1873" name="AutoShape 16"/>
          <p:cNvCxnSpPr>
            <a:cxnSpLocks noChangeShapeType="1"/>
            <a:stCxn id="121867" idx="0"/>
            <a:endCxn id="121872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1874" name="Line 17"/>
          <p:cNvSpPr>
            <a:spLocks noChangeShapeType="1"/>
          </p:cNvSpPr>
          <p:nvPr/>
        </p:nvSpPr>
        <p:spPr bwMode="auto">
          <a:xfrm>
            <a:off x="70866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1875" name="Rectangle 18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B2BC3A4-2FE5-45E6-A046-DE0CD00C9773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/>
              <a:t>Örnek: </a:t>
            </a:r>
            <a:r>
              <a:rPr lang="en-US"/>
              <a:t>Shift-Reduce </a:t>
            </a:r>
            <a:r>
              <a:rPr lang="tr-TR"/>
              <a:t>Ayrıştırma</a:t>
            </a:r>
            <a:r>
              <a:rPr lang="en-US"/>
              <a:t> (</a:t>
            </a:r>
            <a:r>
              <a:rPr lang="tr-TR"/>
              <a:t>7</a:t>
            </a:r>
            <a:r>
              <a:rPr lang="en-US"/>
              <a:t>)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502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 + (</a:t>
            </a:r>
            <a:r>
              <a:rPr lang="en-US" sz="1800" dirty="0" err="1"/>
              <a:t>int</a:t>
            </a:r>
            <a:r>
              <a:rPr lang="en-US" sz="1800" dirty="0"/>
              <a:t>) + (</a:t>
            </a:r>
            <a:r>
              <a:rPr lang="en-US" sz="1800" dirty="0" err="1"/>
              <a:t>int</a:t>
            </a:r>
            <a:r>
              <a:rPr lang="en-US" sz="1800" dirty="0"/>
              <a:t>)$   </a:t>
            </a:r>
            <a:r>
              <a:rPr lang="en-US" sz="1800" dirty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+ (</a:t>
            </a:r>
            <a:r>
              <a:rPr lang="en-US" sz="1800" dirty="0" err="1"/>
              <a:t>int</a:t>
            </a:r>
            <a:r>
              <a:rPr lang="en-US" sz="1800" dirty="0"/>
              <a:t>) + (</a:t>
            </a:r>
            <a:r>
              <a:rPr lang="en-US" sz="1800" dirty="0" err="1"/>
              <a:t>int</a:t>
            </a:r>
            <a:r>
              <a:rPr lang="en-US" sz="1800" dirty="0"/>
              <a:t>)$   </a:t>
            </a:r>
            <a:r>
              <a:rPr lang="en-US" sz="1800" dirty="0">
                <a:solidFill>
                  <a:srgbClr val="33CC33"/>
                </a:solidFill>
              </a:rPr>
              <a:t>red. E </a:t>
            </a:r>
            <a:r>
              <a:rPr lang="en-US" sz="1800" dirty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33CC33"/>
                </a:solidFill>
              </a:rPr>
              <a:t> 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endParaRPr lang="en-US" sz="1800" dirty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/>
              <a:t>E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33CC33"/>
                </a:solidFill>
              </a:rPr>
              <a:t>+ (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) + (</a:t>
            </a:r>
            <a:r>
              <a:rPr lang="en-US" sz="1800" dirty="0" err="1"/>
              <a:t>int</a:t>
            </a:r>
            <a:r>
              <a:rPr lang="en-US" sz="1800" dirty="0"/>
              <a:t>)$     </a:t>
            </a:r>
            <a:r>
              <a:rPr lang="en-US" sz="1800" dirty="0">
                <a:solidFill>
                  <a:srgbClr val="33CC33"/>
                </a:solidFill>
              </a:rPr>
              <a:t>shift 3 </a:t>
            </a:r>
            <a:r>
              <a:rPr lang="tr-TR" sz="1800" dirty="0">
                <a:solidFill>
                  <a:srgbClr val="33CC33"/>
                </a:solidFill>
              </a:rPr>
              <a:t>kez</a:t>
            </a:r>
            <a:endParaRPr lang="en-US" sz="1800" dirty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/>
              <a:t>E + (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) + (</a:t>
            </a:r>
            <a:r>
              <a:rPr lang="en-US" sz="1800" dirty="0" err="1"/>
              <a:t>int</a:t>
            </a:r>
            <a:r>
              <a:rPr lang="en-US" sz="1800" dirty="0"/>
              <a:t>)$    </a:t>
            </a:r>
            <a:r>
              <a:rPr lang="en-US" sz="1800" dirty="0">
                <a:solidFill>
                  <a:srgbClr val="33CC33"/>
                </a:solidFill>
              </a:rPr>
              <a:t>red. E </a:t>
            </a:r>
            <a:r>
              <a:rPr lang="en-US" sz="1800" dirty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33CC33"/>
                </a:solidFill>
              </a:rPr>
              <a:t> 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endParaRPr lang="en-US" sz="1800" dirty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/>
              <a:t>E + (E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33CC33"/>
                </a:solidFill>
              </a:rPr>
              <a:t>)</a:t>
            </a:r>
            <a:r>
              <a:rPr lang="en-US" sz="1800" dirty="0"/>
              <a:t> + (</a:t>
            </a:r>
            <a:r>
              <a:rPr lang="en-US" sz="1800" dirty="0" err="1"/>
              <a:t>int</a:t>
            </a:r>
            <a:r>
              <a:rPr lang="en-US" sz="1800" dirty="0"/>
              <a:t>)$      </a:t>
            </a:r>
            <a:r>
              <a:rPr lang="en-US" sz="1800" dirty="0">
                <a:solidFill>
                  <a:srgbClr val="33CC33"/>
                </a:solidFill>
              </a:rPr>
              <a:t>shift </a:t>
            </a:r>
          </a:p>
          <a:p>
            <a:pPr marL="0" indent="0" eaLnBrk="1" hangingPunct="1">
              <a:buFontTx/>
              <a:buNone/>
            </a:pPr>
            <a:r>
              <a:rPr lang="en-US" sz="1800" dirty="0">
                <a:solidFill>
                  <a:srgbClr val="33CC33"/>
                </a:solidFill>
              </a:rPr>
              <a:t>E + (E)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+ (</a:t>
            </a:r>
            <a:r>
              <a:rPr lang="en-US" sz="1800" dirty="0" err="1"/>
              <a:t>int</a:t>
            </a:r>
            <a:r>
              <a:rPr lang="en-US" sz="1800" dirty="0"/>
              <a:t>)$</a:t>
            </a:r>
            <a:r>
              <a:rPr lang="en-US" sz="1800" dirty="0">
                <a:solidFill>
                  <a:srgbClr val="FF0000"/>
                </a:solidFill>
                <a:latin typeface="cmsy10" pitchFamily="34" charset="0"/>
              </a:rPr>
              <a:t>        </a:t>
            </a:r>
            <a:r>
              <a:rPr lang="en-US" sz="1800" dirty="0">
                <a:solidFill>
                  <a:srgbClr val="33CC33"/>
                </a:solidFill>
              </a:rPr>
              <a:t>red. E </a:t>
            </a:r>
            <a:r>
              <a:rPr lang="en-US" sz="1800" dirty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33CC33"/>
                </a:solidFill>
              </a:rPr>
              <a:t> E + (E)  </a:t>
            </a:r>
          </a:p>
          <a:p>
            <a:pPr marL="0" indent="0" eaLnBrk="1" hangingPunct="1">
              <a:buFontTx/>
              <a:buNone/>
            </a:pPr>
            <a:r>
              <a:rPr lang="en-US" sz="1800" dirty="0"/>
              <a:t>E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33CC33"/>
                </a:solidFill>
              </a:rPr>
              <a:t>+ (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)$</a:t>
            </a:r>
            <a:r>
              <a:rPr lang="en-US" sz="1800" dirty="0">
                <a:solidFill>
                  <a:srgbClr val="FF0000"/>
                </a:solidFill>
                <a:latin typeface="cmsy10" pitchFamily="34" charset="0"/>
              </a:rPr>
              <a:t>                </a:t>
            </a:r>
            <a:r>
              <a:rPr lang="en-US" sz="1800" dirty="0">
                <a:solidFill>
                  <a:srgbClr val="33CC33"/>
                </a:solidFill>
              </a:rPr>
              <a:t>shift 3 </a:t>
            </a:r>
            <a:r>
              <a:rPr lang="tr-TR" sz="1800" dirty="0">
                <a:solidFill>
                  <a:srgbClr val="33CC33"/>
                </a:solidFill>
              </a:rPr>
              <a:t>kez</a:t>
            </a:r>
            <a:r>
              <a:rPr lang="en-US" sz="1800" dirty="0">
                <a:solidFill>
                  <a:schemeClr val="tx2"/>
                </a:solidFill>
                <a:latin typeface="cmsy10" pitchFamily="34" charset="0"/>
              </a:rPr>
              <a:t> </a:t>
            </a:r>
          </a:p>
        </p:txBody>
      </p:sp>
      <p:cxnSp>
        <p:nvCxnSpPr>
          <p:cNvPr id="122885" name="AutoShape 4"/>
          <p:cNvCxnSpPr>
            <a:cxnSpLocks noChangeShapeType="1"/>
            <a:stCxn id="122886" idx="0"/>
            <a:endCxn id="122898" idx="2"/>
          </p:cNvCxnSpPr>
          <p:nvPr/>
        </p:nvCxnSpPr>
        <p:spPr bwMode="auto">
          <a:xfrm flipV="1">
            <a:off x="5181600" y="3505200"/>
            <a:ext cx="9906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886" name="Text Box 5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2887" name="Text Box 6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2888" name="Text Box 7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2889" name="AutoShape 8"/>
          <p:cNvCxnSpPr>
            <a:cxnSpLocks noChangeShapeType="1"/>
            <a:stCxn id="122886" idx="2"/>
            <a:endCxn id="122892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890" name="Text Box 9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2891" name="AutoShape 10"/>
          <p:cNvCxnSpPr>
            <a:cxnSpLocks noChangeShapeType="1"/>
            <a:stCxn id="122898" idx="2"/>
            <a:endCxn id="122890" idx="0"/>
          </p:cNvCxnSpPr>
          <p:nvPr/>
        </p:nvCxnSpPr>
        <p:spPr bwMode="auto">
          <a:xfrm flipH="1">
            <a:off x="5486400" y="3505200"/>
            <a:ext cx="6858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892" name="Text Box 11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2893" name="Text Box 12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22894" name="AutoShape 13"/>
          <p:cNvCxnSpPr>
            <a:cxnSpLocks noChangeShapeType="1"/>
            <a:stCxn id="122902" idx="0"/>
            <a:endCxn id="122898" idx="2"/>
          </p:cNvCxnSpPr>
          <p:nvPr/>
        </p:nvCxnSpPr>
        <p:spPr bwMode="auto">
          <a:xfrm flipH="1" flipV="1">
            <a:off x="6172200" y="3505200"/>
            <a:ext cx="2286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895" name="Text Box 14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2896" name="Text Box 15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2897" name="AutoShape 16"/>
          <p:cNvCxnSpPr>
            <a:cxnSpLocks noChangeShapeType="1"/>
            <a:stCxn id="122898" idx="2"/>
            <a:endCxn id="122895" idx="0"/>
          </p:cNvCxnSpPr>
          <p:nvPr/>
        </p:nvCxnSpPr>
        <p:spPr bwMode="auto">
          <a:xfrm flipH="1">
            <a:off x="5905500" y="3505200"/>
            <a:ext cx="266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898" name="Text Box 17"/>
          <p:cNvSpPr txBox="1"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2899" name="Text Box 18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2900" name="Text Box 19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2901" name="AutoShape 20"/>
          <p:cNvCxnSpPr>
            <a:cxnSpLocks noChangeShapeType="1"/>
            <a:stCxn id="122898" idx="2"/>
            <a:endCxn id="122900" idx="0"/>
          </p:cNvCxnSpPr>
          <p:nvPr/>
        </p:nvCxnSpPr>
        <p:spPr bwMode="auto">
          <a:xfrm>
            <a:off x="6172200" y="3505200"/>
            <a:ext cx="647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902" name="Text Box 21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2903" name="AutoShape 22"/>
          <p:cNvCxnSpPr>
            <a:cxnSpLocks noChangeShapeType="1"/>
            <a:stCxn id="122893" idx="0"/>
            <a:endCxn id="122902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2904" name="Line 23"/>
          <p:cNvSpPr>
            <a:spLocks noChangeShapeType="1"/>
          </p:cNvSpPr>
          <p:nvPr/>
        </p:nvSpPr>
        <p:spPr bwMode="auto">
          <a:xfrm>
            <a:off x="70866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2905" name="Rectangle 24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14BDE6-2B0E-4C4E-A781-0796AB00D492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/>
              <a:t>Örnek: </a:t>
            </a:r>
            <a:r>
              <a:rPr lang="en-US"/>
              <a:t>Shift-Reduce </a:t>
            </a:r>
            <a:r>
              <a:rPr lang="tr-TR"/>
              <a:t>Ayrıştırma</a:t>
            </a:r>
            <a:r>
              <a:rPr lang="en-US"/>
              <a:t> (</a:t>
            </a:r>
            <a:r>
              <a:rPr lang="tr-TR"/>
              <a:t>8</a:t>
            </a:r>
            <a:r>
              <a:rPr lang="en-US"/>
              <a:t>)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52578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 + (</a:t>
            </a:r>
            <a:r>
              <a:rPr lang="en-US" sz="1800" dirty="0" err="1"/>
              <a:t>int</a:t>
            </a:r>
            <a:r>
              <a:rPr lang="en-US" sz="1800" dirty="0"/>
              <a:t>) + (</a:t>
            </a:r>
            <a:r>
              <a:rPr lang="en-US" sz="1800" dirty="0" err="1"/>
              <a:t>int</a:t>
            </a:r>
            <a:r>
              <a:rPr lang="en-US" sz="1800" dirty="0"/>
              <a:t>)$   </a:t>
            </a:r>
            <a:r>
              <a:rPr lang="en-US" sz="1800" dirty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+ (</a:t>
            </a:r>
            <a:r>
              <a:rPr lang="en-US" sz="1800" dirty="0" err="1"/>
              <a:t>int</a:t>
            </a:r>
            <a:r>
              <a:rPr lang="en-US" sz="1800" dirty="0"/>
              <a:t>) + (</a:t>
            </a:r>
            <a:r>
              <a:rPr lang="en-US" sz="1800" dirty="0" err="1"/>
              <a:t>int</a:t>
            </a:r>
            <a:r>
              <a:rPr lang="en-US" sz="1800" dirty="0"/>
              <a:t>)$   </a:t>
            </a:r>
            <a:r>
              <a:rPr lang="en-US" sz="1800" dirty="0">
                <a:solidFill>
                  <a:srgbClr val="33CC33"/>
                </a:solidFill>
              </a:rPr>
              <a:t>red. E </a:t>
            </a:r>
            <a:r>
              <a:rPr lang="en-US" sz="1800" dirty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33CC33"/>
                </a:solidFill>
              </a:rPr>
              <a:t> 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endParaRPr lang="en-US" sz="1800" dirty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/>
              <a:t>E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33CC33"/>
                </a:solidFill>
              </a:rPr>
              <a:t>+ (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) + (</a:t>
            </a:r>
            <a:r>
              <a:rPr lang="en-US" sz="1800" dirty="0" err="1"/>
              <a:t>int</a:t>
            </a:r>
            <a:r>
              <a:rPr lang="en-US" sz="1800" dirty="0"/>
              <a:t>)$     </a:t>
            </a:r>
            <a:r>
              <a:rPr lang="en-US" sz="1800" dirty="0">
                <a:solidFill>
                  <a:srgbClr val="33CC33"/>
                </a:solidFill>
              </a:rPr>
              <a:t>shift 3 </a:t>
            </a:r>
            <a:r>
              <a:rPr lang="tr-TR" sz="1800" dirty="0">
                <a:solidFill>
                  <a:srgbClr val="33CC33"/>
                </a:solidFill>
              </a:rPr>
              <a:t>kez</a:t>
            </a:r>
            <a:endParaRPr lang="en-US" sz="1800" dirty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/>
              <a:t>E + (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) + (</a:t>
            </a:r>
            <a:r>
              <a:rPr lang="en-US" sz="1800" dirty="0" err="1"/>
              <a:t>int</a:t>
            </a:r>
            <a:r>
              <a:rPr lang="en-US" sz="1800" dirty="0"/>
              <a:t>)$    </a:t>
            </a:r>
            <a:r>
              <a:rPr lang="en-US" sz="1800" dirty="0">
                <a:solidFill>
                  <a:srgbClr val="33CC33"/>
                </a:solidFill>
              </a:rPr>
              <a:t>red. E </a:t>
            </a:r>
            <a:r>
              <a:rPr lang="en-US" sz="1800" dirty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33CC33"/>
                </a:solidFill>
              </a:rPr>
              <a:t> 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endParaRPr lang="en-US" sz="1800" dirty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/>
              <a:t>E + (E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33CC33"/>
                </a:solidFill>
              </a:rPr>
              <a:t>)</a:t>
            </a:r>
            <a:r>
              <a:rPr lang="en-US" sz="1800" dirty="0"/>
              <a:t> + (</a:t>
            </a:r>
            <a:r>
              <a:rPr lang="en-US" sz="1800" dirty="0" err="1"/>
              <a:t>int</a:t>
            </a:r>
            <a:r>
              <a:rPr lang="en-US" sz="1800" dirty="0"/>
              <a:t>)$      </a:t>
            </a:r>
            <a:r>
              <a:rPr lang="en-US" sz="1800" dirty="0">
                <a:solidFill>
                  <a:srgbClr val="33CC33"/>
                </a:solidFill>
              </a:rPr>
              <a:t>shift </a:t>
            </a:r>
          </a:p>
          <a:p>
            <a:pPr marL="0" indent="0" eaLnBrk="1" hangingPunct="1">
              <a:buFontTx/>
              <a:buNone/>
            </a:pPr>
            <a:r>
              <a:rPr lang="en-US" sz="1800" dirty="0">
                <a:solidFill>
                  <a:srgbClr val="33CC33"/>
                </a:solidFill>
              </a:rPr>
              <a:t>E + (E)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+ (</a:t>
            </a:r>
            <a:r>
              <a:rPr lang="en-US" sz="1800" dirty="0" err="1"/>
              <a:t>int</a:t>
            </a:r>
            <a:r>
              <a:rPr lang="en-US" sz="1800" dirty="0"/>
              <a:t>)$</a:t>
            </a:r>
            <a:r>
              <a:rPr lang="en-US" sz="1800" dirty="0">
                <a:solidFill>
                  <a:srgbClr val="FF0000"/>
                </a:solidFill>
                <a:latin typeface="cmsy10" pitchFamily="34" charset="0"/>
              </a:rPr>
              <a:t>        </a:t>
            </a:r>
            <a:r>
              <a:rPr lang="en-US" sz="1800" dirty="0">
                <a:solidFill>
                  <a:srgbClr val="33CC33"/>
                </a:solidFill>
              </a:rPr>
              <a:t>red. E </a:t>
            </a:r>
            <a:r>
              <a:rPr lang="en-US" sz="1800" dirty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33CC33"/>
                </a:solidFill>
              </a:rPr>
              <a:t> E + (E)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msy10" pitchFamily="34" charset="0"/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sz="1800" dirty="0"/>
              <a:t>E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33CC33"/>
                </a:solidFill>
              </a:rPr>
              <a:t>+ (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)$</a:t>
            </a:r>
            <a:r>
              <a:rPr lang="en-US" sz="1800" dirty="0">
                <a:solidFill>
                  <a:srgbClr val="FF0000"/>
                </a:solidFill>
                <a:latin typeface="cmsy10" pitchFamily="34" charset="0"/>
              </a:rPr>
              <a:t>                </a:t>
            </a:r>
            <a:r>
              <a:rPr lang="en-US" sz="1800" dirty="0">
                <a:solidFill>
                  <a:srgbClr val="33CC33"/>
                </a:solidFill>
              </a:rPr>
              <a:t>shift 3 </a:t>
            </a:r>
            <a:r>
              <a:rPr lang="tr-TR" sz="1800" dirty="0">
                <a:solidFill>
                  <a:srgbClr val="33CC33"/>
                </a:solidFill>
              </a:rPr>
              <a:t>kez</a:t>
            </a:r>
            <a:r>
              <a:rPr lang="en-US" sz="1800" dirty="0">
                <a:solidFill>
                  <a:schemeClr val="tx2"/>
                </a:solidFill>
                <a:latin typeface="cmsy10" pitchFamily="34" charset="0"/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sz="1800" dirty="0"/>
              <a:t>E + (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)$              </a:t>
            </a:r>
            <a:r>
              <a:rPr lang="en-US" sz="1800" dirty="0">
                <a:solidFill>
                  <a:srgbClr val="33CC33"/>
                </a:solidFill>
              </a:rPr>
              <a:t>red. E </a:t>
            </a:r>
            <a:r>
              <a:rPr lang="en-US" sz="1800" dirty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33CC33"/>
                </a:solidFill>
              </a:rPr>
              <a:t> 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endParaRPr lang="en-US" sz="1800" dirty="0">
              <a:solidFill>
                <a:srgbClr val="33CC33"/>
              </a:solidFill>
            </a:endParaRPr>
          </a:p>
        </p:txBody>
      </p:sp>
      <p:cxnSp>
        <p:nvCxnSpPr>
          <p:cNvPr id="123909" name="AutoShape 4"/>
          <p:cNvCxnSpPr>
            <a:cxnSpLocks noChangeShapeType="1"/>
            <a:stCxn id="123910" idx="0"/>
            <a:endCxn id="123922" idx="2"/>
          </p:cNvCxnSpPr>
          <p:nvPr/>
        </p:nvCxnSpPr>
        <p:spPr bwMode="auto">
          <a:xfrm flipV="1">
            <a:off x="5181600" y="3505200"/>
            <a:ext cx="9906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10" name="Text Box 5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3911" name="Text Box 6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3912" name="Text Box 7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3913" name="AutoShape 8"/>
          <p:cNvCxnSpPr>
            <a:cxnSpLocks noChangeShapeType="1"/>
            <a:stCxn id="123910" idx="2"/>
            <a:endCxn id="123916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14" name="Text Box 9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3915" name="AutoShape 10"/>
          <p:cNvCxnSpPr>
            <a:cxnSpLocks noChangeShapeType="1"/>
            <a:stCxn id="123922" idx="2"/>
            <a:endCxn id="123914" idx="0"/>
          </p:cNvCxnSpPr>
          <p:nvPr/>
        </p:nvCxnSpPr>
        <p:spPr bwMode="auto">
          <a:xfrm flipH="1">
            <a:off x="5486400" y="3505200"/>
            <a:ext cx="6858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16" name="Text Box 11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3917" name="Text Box 12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23918" name="AutoShape 13"/>
          <p:cNvCxnSpPr>
            <a:cxnSpLocks noChangeShapeType="1"/>
            <a:stCxn id="123926" idx="0"/>
            <a:endCxn id="123922" idx="2"/>
          </p:cNvCxnSpPr>
          <p:nvPr/>
        </p:nvCxnSpPr>
        <p:spPr bwMode="auto">
          <a:xfrm flipH="1" flipV="1">
            <a:off x="6172200" y="3505200"/>
            <a:ext cx="2286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19" name="Text Box 14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3920" name="Text Box 15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3921" name="AutoShape 16"/>
          <p:cNvCxnSpPr>
            <a:cxnSpLocks noChangeShapeType="1"/>
            <a:stCxn id="123922" idx="2"/>
            <a:endCxn id="123919" idx="0"/>
          </p:cNvCxnSpPr>
          <p:nvPr/>
        </p:nvCxnSpPr>
        <p:spPr bwMode="auto">
          <a:xfrm flipH="1">
            <a:off x="5905500" y="3505200"/>
            <a:ext cx="266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22" name="Text Box 17"/>
          <p:cNvSpPr txBox="1"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3923" name="Text Box 18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3924" name="Text Box 19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3925" name="AutoShape 20"/>
          <p:cNvCxnSpPr>
            <a:cxnSpLocks noChangeShapeType="1"/>
            <a:stCxn id="123922" idx="2"/>
            <a:endCxn id="123924" idx="0"/>
          </p:cNvCxnSpPr>
          <p:nvPr/>
        </p:nvCxnSpPr>
        <p:spPr bwMode="auto">
          <a:xfrm>
            <a:off x="6172200" y="3505200"/>
            <a:ext cx="647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26" name="Text Box 21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3927" name="AutoShape 22"/>
          <p:cNvCxnSpPr>
            <a:cxnSpLocks noChangeShapeType="1"/>
            <a:stCxn id="123917" idx="0"/>
            <a:endCxn id="123926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3928" name="Line 23"/>
          <p:cNvSpPr>
            <a:spLocks noChangeShapeType="1"/>
          </p:cNvSpPr>
          <p:nvPr/>
        </p:nvSpPr>
        <p:spPr bwMode="auto">
          <a:xfrm>
            <a:off x="86868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3929" name="Rectangle 24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4.2 </a:t>
            </a:r>
            <a:r>
              <a:rPr lang="tr-TR" sz="3200"/>
              <a:t>Sözcüksel (</a:t>
            </a:r>
            <a:r>
              <a:rPr lang="en-US" sz="3200"/>
              <a:t>Lexical</a:t>
            </a:r>
            <a:r>
              <a:rPr lang="tr-TR" sz="3200"/>
              <a:t>)</a:t>
            </a:r>
            <a:r>
              <a:rPr lang="en-US" sz="3200"/>
              <a:t> Anali</a:t>
            </a:r>
            <a:r>
              <a:rPr lang="tr-TR" sz="3200"/>
              <a:t>z</a:t>
            </a:r>
            <a:r>
              <a:rPr lang="en-US" sz="3200"/>
              <a:t> (Devamı)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534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400" dirty="0"/>
              <a:t>Sözcüksel analizci (</a:t>
            </a:r>
            <a:r>
              <a:rPr lang="en-US" sz="2400" dirty="0"/>
              <a:t>lexical analyzer</a:t>
            </a:r>
            <a:r>
              <a:rPr lang="tr-TR" sz="2400" dirty="0"/>
              <a:t>), genellikle ayrıştırıcının</a:t>
            </a:r>
            <a:r>
              <a:rPr lang="en-US" sz="2400" dirty="0"/>
              <a:t> </a:t>
            </a:r>
            <a:r>
              <a:rPr lang="tr-TR" sz="2400" dirty="0"/>
              <a:t>sonraki jetona (</a:t>
            </a:r>
            <a:r>
              <a:rPr lang="en-US" sz="2400" dirty="0"/>
              <a:t>token</a:t>
            </a:r>
            <a:r>
              <a:rPr lang="tr-TR" sz="2400" dirty="0"/>
              <a:t>) ihtiyaç duyduğunda  çağırdığı fonksiyondur. Sözcüksel analizci (</a:t>
            </a:r>
            <a:r>
              <a:rPr lang="en-US" sz="2400" dirty="0"/>
              <a:t>lexical analyzer</a:t>
            </a:r>
            <a:r>
              <a:rPr lang="tr-TR" sz="2400" dirty="0"/>
              <a:t>) oluşturmaya üç yaklaşım</a:t>
            </a:r>
            <a:r>
              <a:rPr lang="en-US" sz="2400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000" dirty="0"/>
              <a:t>Jetonların biçimsel tanımı yazılır ve bu tanıma göre tablo-sürümlü sözcüksel analizciyi oluşturan yazılım aracı kullanılır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tr-TR" sz="2000" dirty="0"/>
              <a:t>Jetonları tanımlayan bir durum diyagramı tasarlanır</a:t>
            </a:r>
            <a:r>
              <a:rPr lang="en-US" sz="2000" dirty="0"/>
              <a:t> </a:t>
            </a:r>
            <a:r>
              <a:rPr lang="tr-TR" sz="2000" dirty="0"/>
              <a:t>ve</a:t>
            </a:r>
            <a:r>
              <a:rPr lang="en-US" sz="2000" dirty="0"/>
              <a:t> </a:t>
            </a:r>
            <a:r>
              <a:rPr lang="tr-TR" sz="2000" dirty="0"/>
              <a:t>durum diyagramını </a:t>
            </a:r>
            <a:r>
              <a:rPr lang="tr-TR" sz="2000" dirty="0" err="1"/>
              <a:t>implement</a:t>
            </a:r>
            <a:r>
              <a:rPr lang="tr-TR" sz="2000" dirty="0"/>
              <a:t> eden bir program yazılır</a:t>
            </a: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tr-TR" sz="2000" dirty="0"/>
              <a:t>Jetonları tanımlayan bir durum diyagramı tasarlanır ve el ile</a:t>
            </a:r>
            <a:r>
              <a:rPr lang="en-US" sz="2000" dirty="0"/>
              <a:t> </a:t>
            </a:r>
            <a:r>
              <a:rPr lang="tr-TR" sz="2000" dirty="0"/>
              <a:t>durum diyagramının tablo-sürümlü bir </a:t>
            </a:r>
            <a:r>
              <a:rPr lang="en-US" sz="2000" dirty="0" err="1"/>
              <a:t>implementasyon</a:t>
            </a:r>
            <a:r>
              <a:rPr lang="tr-TR" sz="2000" dirty="0"/>
              <a:t>u yapılır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tr-TR" sz="2400" dirty="0"/>
              <a:t>Sadece ikinci yaklaşımdan bahsedeceğiz</a:t>
            </a:r>
            <a:endParaRPr lang="en-US" sz="2400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777A77D-F8E4-4476-AD37-BD59D455CDC0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46D0EA-4EDA-4F2F-92D5-B8AD339A8846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533400"/>
          </a:xfrm>
        </p:spPr>
        <p:txBody>
          <a:bodyPr/>
          <a:lstStyle/>
          <a:p>
            <a:pPr eaLnBrk="1" hangingPunct="1"/>
            <a:r>
              <a:rPr lang="tr-TR"/>
              <a:t>Örnek: </a:t>
            </a:r>
            <a:r>
              <a:rPr lang="en-US"/>
              <a:t>Shift-Reduce </a:t>
            </a:r>
            <a:r>
              <a:rPr lang="tr-TR"/>
              <a:t>Ayrıştırma</a:t>
            </a:r>
            <a:r>
              <a:rPr lang="en-US"/>
              <a:t> (</a:t>
            </a:r>
            <a:r>
              <a:rPr lang="tr-TR"/>
              <a:t>9</a:t>
            </a:r>
            <a:r>
              <a:rPr lang="en-US"/>
              <a:t>)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5029200" cy="5562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sz="1800" dirty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 + (</a:t>
            </a:r>
            <a:r>
              <a:rPr lang="en-US" sz="1800" dirty="0" err="1"/>
              <a:t>int</a:t>
            </a:r>
            <a:r>
              <a:rPr lang="en-US" sz="1800" dirty="0"/>
              <a:t>) + (</a:t>
            </a:r>
            <a:r>
              <a:rPr lang="en-US" sz="1800" dirty="0" err="1"/>
              <a:t>int</a:t>
            </a:r>
            <a:r>
              <a:rPr lang="en-US" sz="1800" dirty="0"/>
              <a:t>)$   </a:t>
            </a:r>
            <a:r>
              <a:rPr lang="en-US" sz="1800" dirty="0">
                <a:solidFill>
                  <a:srgbClr val="33CC33"/>
                </a:solidFill>
              </a:rPr>
              <a:t>shift</a:t>
            </a:r>
          </a:p>
          <a:p>
            <a:pPr marL="0" indent="0" eaLnBrk="1" hangingPunct="1">
              <a:buFontTx/>
              <a:buNone/>
            </a:pP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+ (</a:t>
            </a:r>
            <a:r>
              <a:rPr lang="en-US" sz="1800" dirty="0" err="1"/>
              <a:t>int</a:t>
            </a:r>
            <a:r>
              <a:rPr lang="en-US" sz="1800" dirty="0"/>
              <a:t>) + (</a:t>
            </a:r>
            <a:r>
              <a:rPr lang="en-US" sz="1800" dirty="0" err="1"/>
              <a:t>int</a:t>
            </a:r>
            <a:r>
              <a:rPr lang="en-US" sz="1800" dirty="0"/>
              <a:t>)$   </a:t>
            </a:r>
            <a:r>
              <a:rPr lang="en-US" sz="1800" dirty="0">
                <a:solidFill>
                  <a:srgbClr val="33CC33"/>
                </a:solidFill>
              </a:rPr>
              <a:t>red. E </a:t>
            </a:r>
            <a:r>
              <a:rPr lang="en-US" sz="1800" dirty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33CC33"/>
                </a:solidFill>
              </a:rPr>
              <a:t> 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endParaRPr lang="en-US" sz="1800" dirty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/>
              <a:t>E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33CC33"/>
                </a:solidFill>
              </a:rPr>
              <a:t>+ (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) + (</a:t>
            </a:r>
            <a:r>
              <a:rPr lang="en-US" sz="1800" dirty="0" err="1"/>
              <a:t>int</a:t>
            </a:r>
            <a:r>
              <a:rPr lang="en-US" sz="1800" dirty="0"/>
              <a:t>)$     </a:t>
            </a:r>
            <a:r>
              <a:rPr lang="en-US" sz="1800" dirty="0">
                <a:solidFill>
                  <a:srgbClr val="33CC33"/>
                </a:solidFill>
              </a:rPr>
              <a:t>shift 3 </a:t>
            </a:r>
            <a:r>
              <a:rPr lang="tr-TR" sz="1800" dirty="0">
                <a:solidFill>
                  <a:srgbClr val="33CC33"/>
                </a:solidFill>
              </a:rPr>
              <a:t>kez</a:t>
            </a:r>
            <a:endParaRPr lang="en-US" sz="1800" dirty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/>
              <a:t>E + (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) + (</a:t>
            </a:r>
            <a:r>
              <a:rPr lang="en-US" sz="1800" dirty="0" err="1"/>
              <a:t>int</a:t>
            </a:r>
            <a:r>
              <a:rPr lang="en-US" sz="1800" dirty="0"/>
              <a:t>)$    </a:t>
            </a:r>
            <a:r>
              <a:rPr lang="en-US" sz="1800" dirty="0">
                <a:solidFill>
                  <a:srgbClr val="33CC33"/>
                </a:solidFill>
              </a:rPr>
              <a:t>red. E </a:t>
            </a:r>
            <a:r>
              <a:rPr lang="en-US" sz="1800" dirty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33CC33"/>
                </a:solidFill>
              </a:rPr>
              <a:t> 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endParaRPr lang="en-US" sz="1800" dirty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/>
              <a:t>E + (E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33CC33"/>
                </a:solidFill>
              </a:rPr>
              <a:t>)</a:t>
            </a:r>
            <a:r>
              <a:rPr lang="en-US" sz="1800" dirty="0"/>
              <a:t> + (</a:t>
            </a:r>
            <a:r>
              <a:rPr lang="en-US" sz="1800" dirty="0" err="1"/>
              <a:t>int</a:t>
            </a:r>
            <a:r>
              <a:rPr lang="en-US" sz="1800" dirty="0"/>
              <a:t>)$      </a:t>
            </a:r>
            <a:r>
              <a:rPr lang="en-US" sz="1800" dirty="0">
                <a:solidFill>
                  <a:srgbClr val="33CC33"/>
                </a:solidFill>
              </a:rPr>
              <a:t>shift</a:t>
            </a:r>
            <a:r>
              <a:rPr lang="en-US" sz="1800" dirty="0"/>
              <a:t> </a:t>
            </a:r>
            <a:endParaRPr lang="en-US" sz="1800" dirty="0">
              <a:solidFill>
                <a:srgbClr val="FF0000"/>
              </a:solidFill>
              <a:latin typeface="cmsy10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US" sz="1800" dirty="0">
                <a:solidFill>
                  <a:srgbClr val="33CC33"/>
                </a:solidFill>
              </a:rPr>
              <a:t>E + (E)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+ (</a:t>
            </a:r>
            <a:r>
              <a:rPr lang="en-US" sz="1800" dirty="0" err="1"/>
              <a:t>int</a:t>
            </a:r>
            <a:r>
              <a:rPr lang="en-US" sz="1800" dirty="0"/>
              <a:t>)$</a:t>
            </a:r>
            <a:r>
              <a:rPr lang="en-US" sz="1800" dirty="0">
                <a:solidFill>
                  <a:srgbClr val="FF0000"/>
                </a:solidFill>
                <a:latin typeface="cmsy10" pitchFamily="34" charset="0"/>
              </a:rPr>
              <a:t>        </a:t>
            </a:r>
            <a:r>
              <a:rPr lang="en-US" sz="1800" dirty="0">
                <a:solidFill>
                  <a:srgbClr val="33CC33"/>
                </a:solidFill>
              </a:rPr>
              <a:t>red. E </a:t>
            </a:r>
            <a:r>
              <a:rPr lang="en-US" sz="1800" dirty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33CC33"/>
                </a:solidFill>
              </a:rPr>
              <a:t> E + (E)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  <a:latin typeface="cmsy10" pitchFamily="34" charset="0"/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sz="1800" dirty="0"/>
              <a:t>E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33CC33"/>
                </a:solidFill>
              </a:rPr>
              <a:t>+ (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)$</a:t>
            </a:r>
            <a:r>
              <a:rPr lang="en-US" sz="1800" dirty="0">
                <a:solidFill>
                  <a:srgbClr val="FF0000"/>
                </a:solidFill>
                <a:latin typeface="cmsy10" pitchFamily="34" charset="0"/>
              </a:rPr>
              <a:t>                </a:t>
            </a:r>
            <a:r>
              <a:rPr lang="en-US" sz="1800" dirty="0">
                <a:solidFill>
                  <a:srgbClr val="33CC33"/>
                </a:solidFill>
              </a:rPr>
              <a:t>shift 3 </a:t>
            </a:r>
            <a:r>
              <a:rPr lang="tr-TR" sz="1800" dirty="0">
                <a:solidFill>
                  <a:srgbClr val="33CC33"/>
                </a:solidFill>
              </a:rPr>
              <a:t>kez</a:t>
            </a:r>
            <a:r>
              <a:rPr lang="en-US" sz="1800" dirty="0">
                <a:solidFill>
                  <a:srgbClr val="FF0000"/>
                </a:solidFill>
                <a:latin typeface="cmsy10" pitchFamily="34" charset="0"/>
              </a:rPr>
              <a:t> </a:t>
            </a:r>
          </a:p>
          <a:p>
            <a:pPr marL="0" indent="0" eaLnBrk="1" hangingPunct="1">
              <a:buFontTx/>
              <a:buNone/>
            </a:pPr>
            <a:r>
              <a:rPr lang="en-US" sz="1800" dirty="0"/>
              <a:t>E + (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)$              </a:t>
            </a:r>
            <a:r>
              <a:rPr lang="en-US" sz="1800" dirty="0">
                <a:solidFill>
                  <a:srgbClr val="33CC33"/>
                </a:solidFill>
              </a:rPr>
              <a:t>red. E </a:t>
            </a:r>
            <a:r>
              <a:rPr lang="en-US" sz="1800" dirty="0">
                <a:solidFill>
                  <a:srgbClr val="33CC33"/>
                </a:solidFill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33CC33"/>
                </a:solidFill>
              </a:rPr>
              <a:t> </a:t>
            </a:r>
            <a:r>
              <a:rPr lang="en-US" sz="1800" dirty="0" err="1">
                <a:solidFill>
                  <a:srgbClr val="33CC33"/>
                </a:solidFill>
              </a:rPr>
              <a:t>int</a:t>
            </a:r>
            <a:endParaRPr lang="en-US" sz="1800" dirty="0">
              <a:solidFill>
                <a:srgbClr val="33CC33"/>
              </a:solidFill>
            </a:endParaRPr>
          </a:p>
          <a:p>
            <a:pPr marL="0" indent="0" eaLnBrk="1" hangingPunct="1">
              <a:buFontTx/>
              <a:buNone/>
            </a:pPr>
            <a:r>
              <a:rPr lang="en-US" sz="1800" dirty="0"/>
              <a:t>E + (E </a:t>
            </a:r>
            <a:r>
              <a:rPr lang="en-US" sz="1800" dirty="0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33CC33"/>
                </a:solidFill>
              </a:rPr>
              <a:t>)</a:t>
            </a:r>
            <a:r>
              <a:rPr lang="en-US" sz="1800" dirty="0"/>
              <a:t>$                </a:t>
            </a:r>
            <a:r>
              <a:rPr lang="en-US" sz="1800" dirty="0">
                <a:solidFill>
                  <a:srgbClr val="33CC33"/>
                </a:solidFill>
              </a:rPr>
              <a:t>shift</a:t>
            </a:r>
          </a:p>
        </p:txBody>
      </p:sp>
      <p:cxnSp>
        <p:nvCxnSpPr>
          <p:cNvPr id="124933" name="AutoShape 4"/>
          <p:cNvCxnSpPr>
            <a:cxnSpLocks noChangeShapeType="1"/>
            <a:stCxn id="124934" idx="0"/>
            <a:endCxn id="124946" idx="2"/>
          </p:cNvCxnSpPr>
          <p:nvPr/>
        </p:nvCxnSpPr>
        <p:spPr bwMode="auto">
          <a:xfrm flipV="1">
            <a:off x="5181600" y="3505200"/>
            <a:ext cx="9906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34" name="Text Box 5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4935" name="Text Box 6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4936" name="Text Box 7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4937" name="AutoShape 8"/>
          <p:cNvCxnSpPr>
            <a:cxnSpLocks noChangeShapeType="1"/>
            <a:stCxn id="124934" idx="2"/>
            <a:endCxn id="124940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38" name="Text Box 9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4939" name="AutoShape 10"/>
          <p:cNvCxnSpPr>
            <a:cxnSpLocks noChangeShapeType="1"/>
            <a:stCxn id="124946" idx="2"/>
            <a:endCxn id="124938" idx="0"/>
          </p:cNvCxnSpPr>
          <p:nvPr/>
        </p:nvCxnSpPr>
        <p:spPr bwMode="auto">
          <a:xfrm flipH="1">
            <a:off x="5486400" y="3505200"/>
            <a:ext cx="6858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40" name="Text Box 11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4941" name="Text Box 12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24942" name="AutoShape 13"/>
          <p:cNvCxnSpPr>
            <a:cxnSpLocks noChangeShapeType="1"/>
            <a:stCxn id="124952" idx="0"/>
            <a:endCxn id="124946" idx="2"/>
          </p:cNvCxnSpPr>
          <p:nvPr/>
        </p:nvCxnSpPr>
        <p:spPr bwMode="auto">
          <a:xfrm flipH="1" flipV="1">
            <a:off x="6172200" y="3505200"/>
            <a:ext cx="2286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43" name="Text Box 14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4944" name="Text Box 15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4945" name="AutoShape 16"/>
          <p:cNvCxnSpPr>
            <a:cxnSpLocks noChangeShapeType="1"/>
            <a:stCxn id="124946" idx="2"/>
            <a:endCxn id="124943" idx="0"/>
          </p:cNvCxnSpPr>
          <p:nvPr/>
        </p:nvCxnSpPr>
        <p:spPr bwMode="auto">
          <a:xfrm flipH="1">
            <a:off x="5905500" y="3505200"/>
            <a:ext cx="266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46" name="Text Box 17"/>
          <p:cNvSpPr txBox="1"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4947" name="Text Box 18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4948" name="Text Box 19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4949" name="AutoShape 20"/>
          <p:cNvCxnSpPr>
            <a:cxnSpLocks noChangeShapeType="1"/>
            <a:stCxn id="124946" idx="2"/>
            <a:endCxn id="124948" idx="0"/>
          </p:cNvCxnSpPr>
          <p:nvPr/>
        </p:nvCxnSpPr>
        <p:spPr bwMode="auto">
          <a:xfrm>
            <a:off x="6172200" y="3505200"/>
            <a:ext cx="647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50" name="Text Box 21"/>
          <p:cNvSpPr txBox="1">
            <a:spLocks noChangeArrowheads="1"/>
          </p:cNvSpPr>
          <p:nvPr/>
        </p:nvSpPr>
        <p:spPr bwMode="auto"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4951" name="AutoShape 22"/>
          <p:cNvCxnSpPr>
            <a:cxnSpLocks noChangeShapeType="1"/>
            <a:stCxn id="124935" idx="0"/>
            <a:endCxn id="124950" idx="2"/>
          </p:cNvCxnSpPr>
          <p:nvPr/>
        </p:nvCxnSpPr>
        <p:spPr bwMode="auto">
          <a:xfrm flipV="1">
            <a:off x="8096250" y="5029200"/>
            <a:ext cx="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52" name="Text Box 23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4953" name="AutoShape 24"/>
          <p:cNvCxnSpPr>
            <a:cxnSpLocks noChangeShapeType="1"/>
            <a:stCxn id="124941" idx="0"/>
            <a:endCxn id="124952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4954" name="Line 25"/>
          <p:cNvSpPr>
            <a:spLocks noChangeShapeType="1"/>
          </p:cNvSpPr>
          <p:nvPr/>
        </p:nvSpPr>
        <p:spPr bwMode="auto">
          <a:xfrm>
            <a:off x="86868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4955" name="Rectangle 26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3227E8-E0DA-446D-818B-D527FD7E3ECB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533400"/>
          </a:xfrm>
        </p:spPr>
        <p:txBody>
          <a:bodyPr/>
          <a:lstStyle/>
          <a:p>
            <a:pPr eaLnBrk="1" hangingPunct="1"/>
            <a:r>
              <a:rPr lang="tr-TR"/>
              <a:t>Örnek: </a:t>
            </a:r>
            <a:r>
              <a:rPr lang="en-US"/>
              <a:t>Shift-Reduce </a:t>
            </a:r>
            <a:r>
              <a:rPr lang="tr-TR"/>
              <a:t>Ayrıştırma</a:t>
            </a:r>
            <a:r>
              <a:rPr lang="en-US"/>
              <a:t> (1</a:t>
            </a:r>
            <a:r>
              <a:rPr lang="tr-TR"/>
              <a:t>0</a:t>
            </a:r>
            <a:r>
              <a:rPr lang="en-US"/>
              <a:t>)</a:t>
            </a:r>
          </a:p>
        </p:txBody>
      </p:sp>
      <p:cxnSp>
        <p:nvCxnSpPr>
          <p:cNvPr id="125956" name="AutoShape 3"/>
          <p:cNvCxnSpPr>
            <a:cxnSpLocks noChangeShapeType="1"/>
            <a:stCxn id="125957" idx="0"/>
            <a:endCxn id="125969" idx="2"/>
          </p:cNvCxnSpPr>
          <p:nvPr/>
        </p:nvCxnSpPr>
        <p:spPr bwMode="auto">
          <a:xfrm flipV="1">
            <a:off x="5181600" y="3505200"/>
            <a:ext cx="9906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57" name="Text Box 4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5958" name="Text Box 5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5959" name="Text Box 6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5960" name="AutoShape 7"/>
          <p:cNvCxnSpPr>
            <a:cxnSpLocks noChangeShapeType="1"/>
            <a:stCxn id="125957" idx="2"/>
            <a:endCxn id="125963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61" name="Text Box 8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5962" name="AutoShape 9"/>
          <p:cNvCxnSpPr>
            <a:cxnSpLocks noChangeShapeType="1"/>
            <a:stCxn id="125969" idx="2"/>
            <a:endCxn id="125961" idx="0"/>
          </p:cNvCxnSpPr>
          <p:nvPr/>
        </p:nvCxnSpPr>
        <p:spPr bwMode="auto">
          <a:xfrm flipH="1">
            <a:off x="5486400" y="3505200"/>
            <a:ext cx="6858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63" name="Text Box 10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5964" name="Text Box 11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25965" name="AutoShape 12"/>
          <p:cNvCxnSpPr>
            <a:cxnSpLocks noChangeShapeType="1"/>
            <a:stCxn id="125975" idx="0"/>
            <a:endCxn id="125969" idx="2"/>
          </p:cNvCxnSpPr>
          <p:nvPr/>
        </p:nvCxnSpPr>
        <p:spPr bwMode="auto">
          <a:xfrm flipH="1" flipV="1">
            <a:off x="6172200" y="3505200"/>
            <a:ext cx="2286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66" name="Text Box 13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5967" name="Text Box 14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5968" name="AutoShape 15"/>
          <p:cNvCxnSpPr>
            <a:cxnSpLocks noChangeShapeType="1"/>
            <a:stCxn id="125969" idx="2"/>
            <a:endCxn id="125966" idx="0"/>
          </p:cNvCxnSpPr>
          <p:nvPr/>
        </p:nvCxnSpPr>
        <p:spPr bwMode="auto">
          <a:xfrm flipH="1">
            <a:off x="5905500" y="3505200"/>
            <a:ext cx="266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69" name="Text Box 16"/>
          <p:cNvSpPr txBox="1"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sp>
        <p:nvSpPr>
          <p:cNvPr id="125970" name="Text Box 17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5971" name="Text Box 18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5972" name="AutoShape 19"/>
          <p:cNvCxnSpPr>
            <a:cxnSpLocks noChangeShapeType="1"/>
            <a:stCxn id="125969" idx="2"/>
            <a:endCxn id="125971" idx="0"/>
          </p:cNvCxnSpPr>
          <p:nvPr/>
        </p:nvCxnSpPr>
        <p:spPr bwMode="auto">
          <a:xfrm>
            <a:off x="6172200" y="3505200"/>
            <a:ext cx="647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73" name="Text Box 20"/>
          <p:cNvSpPr txBox="1">
            <a:spLocks noChangeArrowheads="1"/>
          </p:cNvSpPr>
          <p:nvPr/>
        </p:nvSpPr>
        <p:spPr bwMode="auto"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5974" name="AutoShape 21"/>
          <p:cNvCxnSpPr>
            <a:cxnSpLocks noChangeShapeType="1"/>
            <a:stCxn id="125958" idx="0"/>
            <a:endCxn id="125973" idx="2"/>
          </p:cNvCxnSpPr>
          <p:nvPr/>
        </p:nvCxnSpPr>
        <p:spPr bwMode="auto">
          <a:xfrm flipV="1">
            <a:off x="8096250" y="5029200"/>
            <a:ext cx="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75" name="Text Box 22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5976" name="AutoShape 23"/>
          <p:cNvCxnSpPr>
            <a:cxnSpLocks noChangeShapeType="1"/>
            <a:stCxn id="125964" idx="0"/>
            <a:endCxn id="125975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5977" name="Line 24"/>
          <p:cNvSpPr>
            <a:spLocks noChangeShapeType="1"/>
          </p:cNvSpPr>
          <p:nvPr/>
        </p:nvSpPr>
        <p:spPr bwMode="auto">
          <a:xfrm>
            <a:off x="89154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5979" name="Rectangle 26"/>
          <p:cNvSpPr>
            <a:spLocks noChangeArrowheads="1"/>
          </p:cNvSpPr>
          <p:nvPr/>
        </p:nvSpPr>
        <p:spPr bwMode="auto">
          <a:xfrm>
            <a:off x="6705600" y="11430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5029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msy10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3 </a:t>
            </a:r>
            <a:r>
              <a: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kez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 +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msy10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+ (E)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           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3 </a:t>
            </a:r>
            <a:r>
              <a: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kez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)$          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            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shift</a:t>
            </a:r>
            <a:endParaRPr kumimoji="0" lang="tr-TR" sz="1800" b="0" i="0" u="none" strike="noStrike" kern="0" cap="none" spc="0" normalizeH="0" baseline="0" noProof="0" dirty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33CC33"/>
                </a:solidFill>
                <a:latin typeface="+mj-lt"/>
              </a:rPr>
              <a:t>E + (E)</a:t>
            </a:r>
            <a:r>
              <a:rPr lang="en-US" sz="1800" dirty="0">
                <a:latin typeface="+mj-l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j-lt"/>
                <a:sym typeface="Symbol" pitchFamily="18" charset="2"/>
              </a:rPr>
              <a:t></a:t>
            </a:r>
            <a:r>
              <a:rPr lang="en-US" sz="1800" dirty="0">
                <a:latin typeface="+mj-lt"/>
              </a:rPr>
              <a:t> $                </a:t>
            </a:r>
            <a:r>
              <a:rPr lang="en-US" sz="1800" dirty="0">
                <a:solidFill>
                  <a:srgbClr val="33CC33"/>
                </a:solidFill>
                <a:latin typeface="+mj-lt"/>
              </a:rPr>
              <a:t>red. E </a:t>
            </a:r>
            <a:r>
              <a:rPr lang="en-US" sz="1800" dirty="0">
                <a:solidFill>
                  <a:srgbClr val="33CC33"/>
                </a:solidFill>
                <a:latin typeface="+mj-lt"/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33CC33"/>
                </a:solidFill>
                <a:latin typeface="+mj-lt"/>
              </a:rPr>
              <a:t> E + (E)</a:t>
            </a:r>
            <a:r>
              <a:rPr lang="en-US" sz="1800" b="1" dirty="0">
                <a:solidFill>
                  <a:srgbClr val="33CC33"/>
                </a:solidFill>
                <a:latin typeface="+mj-l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6FAC175-5F45-494C-B380-AF526F664F63}" type="slidenum">
              <a:rPr lang="en-US"/>
              <a:pPr>
                <a:defRPr/>
              </a:pPr>
              <a:t>82</a:t>
            </a:fld>
            <a:endParaRPr lang="en-US"/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05800" cy="533400"/>
          </a:xfrm>
        </p:spPr>
        <p:txBody>
          <a:bodyPr/>
          <a:lstStyle/>
          <a:p>
            <a:pPr eaLnBrk="1" hangingPunct="1"/>
            <a:r>
              <a:rPr lang="tr-TR"/>
              <a:t>Örnek: </a:t>
            </a:r>
            <a:r>
              <a:rPr lang="en-US"/>
              <a:t>Shift-Reduce </a:t>
            </a:r>
            <a:r>
              <a:rPr lang="tr-TR"/>
              <a:t>Ayrıştırma</a:t>
            </a:r>
            <a:r>
              <a:rPr lang="en-US"/>
              <a:t> (1</a:t>
            </a:r>
            <a:r>
              <a:rPr lang="tr-TR"/>
              <a:t>1</a:t>
            </a:r>
            <a:r>
              <a:rPr lang="en-US"/>
              <a:t>)</a:t>
            </a:r>
          </a:p>
        </p:txBody>
      </p:sp>
      <p:cxnSp>
        <p:nvCxnSpPr>
          <p:cNvPr id="126980" name="AutoShape 3"/>
          <p:cNvCxnSpPr>
            <a:cxnSpLocks noChangeShapeType="1"/>
            <a:stCxn id="126984" idx="0"/>
            <a:endCxn id="126997" idx="2"/>
          </p:cNvCxnSpPr>
          <p:nvPr/>
        </p:nvCxnSpPr>
        <p:spPr bwMode="auto">
          <a:xfrm flipV="1">
            <a:off x="5181600" y="3505200"/>
            <a:ext cx="99060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81" name="Text Box 4"/>
          <p:cNvSpPr txBox="1">
            <a:spLocks noChangeArrowheads="1"/>
          </p:cNvSpPr>
          <p:nvPr/>
        </p:nvSpPr>
        <p:spPr bwMode="auto">
          <a:xfrm>
            <a:off x="7315200" y="1524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6982" name="AutoShape 5"/>
          <p:cNvCxnSpPr>
            <a:cxnSpLocks noChangeShapeType="1"/>
            <a:stCxn id="127000" idx="0"/>
            <a:endCxn id="126981" idx="2"/>
          </p:cNvCxnSpPr>
          <p:nvPr/>
        </p:nvCxnSpPr>
        <p:spPr bwMode="auto">
          <a:xfrm flipV="1">
            <a:off x="7467600" y="1981200"/>
            <a:ext cx="76200" cy="3467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6983" name="AutoShape 6"/>
          <p:cNvCxnSpPr>
            <a:cxnSpLocks noChangeShapeType="1"/>
            <a:stCxn id="127003" idx="0"/>
            <a:endCxn id="126981" idx="2"/>
          </p:cNvCxnSpPr>
          <p:nvPr/>
        </p:nvCxnSpPr>
        <p:spPr bwMode="auto">
          <a:xfrm flipH="1" flipV="1">
            <a:off x="7543800" y="1981200"/>
            <a:ext cx="552450" cy="259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84" name="Text Box 7"/>
          <p:cNvSpPr txBox="1">
            <a:spLocks noChangeArrowheads="1"/>
          </p:cNvSpPr>
          <p:nvPr/>
        </p:nvSpPr>
        <p:spPr bwMode="auto">
          <a:xfrm>
            <a:off x="4953000" y="4586288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6985" name="AutoShape 8"/>
          <p:cNvCxnSpPr>
            <a:cxnSpLocks noChangeShapeType="1"/>
            <a:stCxn id="126981" idx="2"/>
            <a:endCxn id="126987" idx="0"/>
          </p:cNvCxnSpPr>
          <p:nvPr/>
        </p:nvCxnSpPr>
        <p:spPr bwMode="auto">
          <a:xfrm flipH="1">
            <a:off x="7058025" y="1981200"/>
            <a:ext cx="485775" cy="3467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86" name="Text Box 9"/>
          <p:cNvSpPr txBox="1">
            <a:spLocks noChangeArrowheads="1"/>
          </p:cNvSpPr>
          <p:nvPr/>
        </p:nvSpPr>
        <p:spPr bwMode="auto">
          <a:xfrm>
            <a:off x="775335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6987" name="Text Box 10"/>
          <p:cNvSpPr txBox="1">
            <a:spLocks noChangeArrowheads="1"/>
          </p:cNvSpPr>
          <p:nvPr/>
        </p:nvSpPr>
        <p:spPr bwMode="auto">
          <a:xfrm>
            <a:off x="6877050" y="54483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6988" name="AutoShape 11"/>
          <p:cNvCxnSpPr>
            <a:cxnSpLocks noChangeShapeType="1"/>
            <a:stCxn id="126984" idx="2"/>
            <a:endCxn id="126991" idx="0"/>
          </p:cNvCxnSpPr>
          <p:nvPr/>
        </p:nvCxnSpPr>
        <p:spPr bwMode="auto">
          <a:xfrm flipH="1">
            <a:off x="4991100" y="5043488"/>
            <a:ext cx="190500" cy="4048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89" name="Text Box 12"/>
          <p:cNvSpPr txBox="1">
            <a:spLocks noChangeArrowheads="1"/>
          </p:cNvSpPr>
          <p:nvPr/>
        </p:nvSpPr>
        <p:spPr bwMode="auto">
          <a:xfrm>
            <a:off x="5257800" y="54483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+</a:t>
            </a:r>
          </a:p>
        </p:txBody>
      </p:sp>
      <p:cxnSp>
        <p:nvCxnSpPr>
          <p:cNvPr id="126990" name="AutoShape 13"/>
          <p:cNvCxnSpPr>
            <a:cxnSpLocks noChangeShapeType="1"/>
            <a:stCxn id="126997" idx="2"/>
            <a:endCxn id="126989" idx="0"/>
          </p:cNvCxnSpPr>
          <p:nvPr/>
        </p:nvCxnSpPr>
        <p:spPr bwMode="auto">
          <a:xfrm flipH="1">
            <a:off x="5486400" y="3505200"/>
            <a:ext cx="6858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91" name="Text Box 14"/>
          <p:cNvSpPr txBox="1">
            <a:spLocks noChangeArrowheads="1"/>
          </p:cNvSpPr>
          <p:nvPr/>
        </p:nvSpPr>
        <p:spPr bwMode="auto">
          <a:xfrm>
            <a:off x="4648200" y="54483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sp>
        <p:nvSpPr>
          <p:cNvPr id="126992" name="Text Box 15"/>
          <p:cNvSpPr txBox="1">
            <a:spLocks noChangeArrowheads="1"/>
          </p:cNvSpPr>
          <p:nvPr/>
        </p:nvSpPr>
        <p:spPr bwMode="auto">
          <a:xfrm>
            <a:off x="6096000" y="5448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int</a:t>
            </a:r>
          </a:p>
        </p:txBody>
      </p:sp>
      <p:cxnSp>
        <p:nvCxnSpPr>
          <p:cNvPr id="126993" name="AutoShape 16"/>
          <p:cNvCxnSpPr>
            <a:cxnSpLocks noChangeShapeType="1"/>
            <a:stCxn id="127005" idx="0"/>
            <a:endCxn id="126997" idx="2"/>
          </p:cNvCxnSpPr>
          <p:nvPr/>
        </p:nvCxnSpPr>
        <p:spPr bwMode="auto">
          <a:xfrm flipH="1" flipV="1">
            <a:off x="6172200" y="3505200"/>
            <a:ext cx="228600" cy="1104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94" name="Text Box 17"/>
          <p:cNvSpPr txBox="1">
            <a:spLocks noChangeArrowheads="1"/>
          </p:cNvSpPr>
          <p:nvPr/>
        </p:nvSpPr>
        <p:spPr bwMode="auto">
          <a:xfrm>
            <a:off x="57150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6995" name="Text Box 18"/>
          <p:cNvSpPr txBox="1">
            <a:spLocks noChangeArrowheads="1"/>
          </p:cNvSpPr>
          <p:nvPr/>
        </p:nvSpPr>
        <p:spPr bwMode="auto">
          <a:xfrm>
            <a:off x="8534400" y="5448300"/>
            <a:ext cx="30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6996" name="AutoShape 19"/>
          <p:cNvCxnSpPr>
            <a:cxnSpLocks noChangeShapeType="1"/>
            <a:stCxn id="126997" idx="2"/>
            <a:endCxn id="126994" idx="0"/>
          </p:cNvCxnSpPr>
          <p:nvPr/>
        </p:nvCxnSpPr>
        <p:spPr bwMode="auto">
          <a:xfrm flipH="1">
            <a:off x="5905500" y="3505200"/>
            <a:ext cx="266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6997" name="Text Box 20"/>
          <p:cNvSpPr txBox="1"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6998" name="AutoShape 21"/>
          <p:cNvCxnSpPr>
            <a:cxnSpLocks noChangeShapeType="1"/>
            <a:stCxn id="126981" idx="2"/>
            <a:endCxn id="126997" idx="0"/>
          </p:cNvCxnSpPr>
          <p:nvPr/>
        </p:nvCxnSpPr>
        <p:spPr bwMode="auto">
          <a:xfrm flipH="1">
            <a:off x="6172200" y="1981200"/>
            <a:ext cx="13716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6999" name="AutoShape 22"/>
          <p:cNvCxnSpPr>
            <a:cxnSpLocks noChangeShapeType="1"/>
            <a:stCxn id="126981" idx="2"/>
            <a:endCxn id="126995" idx="0"/>
          </p:cNvCxnSpPr>
          <p:nvPr/>
        </p:nvCxnSpPr>
        <p:spPr bwMode="auto">
          <a:xfrm>
            <a:off x="7543800" y="1981200"/>
            <a:ext cx="1143000" cy="3467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7000" name="Text Box 23"/>
          <p:cNvSpPr txBox="1">
            <a:spLocks noChangeArrowheads="1"/>
          </p:cNvSpPr>
          <p:nvPr/>
        </p:nvSpPr>
        <p:spPr bwMode="auto">
          <a:xfrm>
            <a:off x="7277100" y="54483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(</a:t>
            </a:r>
          </a:p>
        </p:txBody>
      </p:sp>
      <p:sp>
        <p:nvSpPr>
          <p:cNvPr id="127001" name="Text Box 24"/>
          <p:cNvSpPr txBox="1">
            <a:spLocks noChangeArrowheads="1"/>
          </p:cNvSpPr>
          <p:nvPr/>
        </p:nvSpPr>
        <p:spPr bwMode="auto">
          <a:xfrm>
            <a:off x="6705600" y="5448300"/>
            <a:ext cx="22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)</a:t>
            </a:r>
          </a:p>
        </p:txBody>
      </p:sp>
      <p:cxnSp>
        <p:nvCxnSpPr>
          <p:cNvPr id="127002" name="AutoShape 25"/>
          <p:cNvCxnSpPr>
            <a:cxnSpLocks noChangeShapeType="1"/>
            <a:stCxn id="126997" idx="2"/>
            <a:endCxn id="127001" idx="0"/>
          </p:cNvCxnSpPr>
          <p:nvPr/>
        </p:nvCxnSpPr>
        <p:spPr bwMode="auto">
          <a:xfrm>
            <a:off x="6172200" y="3505200"/>
            <a:ext cx="647700" cy="1943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7003" name="Text Box 26"/>
          <p:cNvSpPr txBox="1">
            <a:spLocks noChangeArrowheads="1"/>
          </p:cNvSpPr>
          <p:nvPr/>
        </p:nvSpPr>
        <p:spPr bwMode="auto">
          <a:xfrm>
            <a:off x="7867650" y="45720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7004" name="AutoShape 27"/>
          <p:cNvCxnSpPr>
            <a:cxnSpLocks noChangeShapeType="1"/>
            <a:stCxn id="126986" idx="0"/>
            <a:endCxn id="127003" idx="2"/>
          </p:cNvCxnSpPr>
          <p:nvPr/>
        </p:nvCxnSpPr>
        <p:spPr bwMode="auto">
          <a:xfrm flipV="1">
            <a:off x="8096250" y="5029200"/>
            <a:ext cx="0" cy="419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7005" name="Text Box 28"/>
          <p:cNvSpPr txBox="1">
            <a:spLocks noChangeArrowheads="1"/>
          </p:cNvSpPr>
          <p:nvPr/>
        </p:nvSpPr>
        <p:spPr bwMode="auto">
          <a:xfrm>
            <a:off x="6210300" y="4610100"/>
            <a:ext cx="38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Century Gothic" pitchFamily="34" charset="0"/>
              </a:rPr>
              <a:t>E</a:t>
            </a:r>
          </a:p>
        </p:txBody>
      </p:sp>
      <p:cxnSp>
        <p:nvCxnSpPr>
          <p:cNvPr id="127006" name="AutoShape 29"/>
          <p:cNvCxnSpPr>
            <a:cxnSpLocks noChangeShapeType="1"/>
            <a:stCxn id="126992" idx="0"/>
            <a:endCxn id="127005" idx="2"/>
          </p:cNvCxnSpPr>
          <p:nvPr/>
        </p:nvCxnSpPr>
        <p:spPr bwMode="auto">
          <a:xfrm flipV="1">
            <a:off x="6362700" y="5067300"/>
            <a:ext cx="381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27007" name="Line 30"/>
          <p:cNvSpPr>
            <a:spLocks noChangeShapeType="1"/>
          </p:cNvSpPr>
          <p:nvPr/>
        </p:nvSpPr>
        <p:spPr bwMode="auto">
          <a:xfrm>
            <a:off x="8839200" y="594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endParaRPr lang="tr-TR"/>
          </a:p>
        </p:txBody>
      </p:sp>
      <p:sp>
        <p:nvSpPr>
          <p:cNvPr id="127009" name="Rectangle 32"/>
          <p:cNvSpPr>
            <a:spLocks noChangeArrowheads="1"/>
          </p:cNvSpPr>
          <p:nvPr/>
        </p:nvSpPr>
        <p:spPr bwMode="auto">
          <a:xfrm>
            <a:off x="4724400" y="1295400"/>
            <a:ext cx="2133600" cy="1066800"/>
          </a:xfrm>
          <a:prstGeom prst="rect">
            <a:avLst/>
          </a:prstGeom>
          <a:solidFill>
            <a:srgbClr val="E0ECF4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E </a:t>
            </a:r>
            <a:r>
              <a:rPr lang="en-US">
                <a:sym typeface="Symbol" pitchFamily="18" charset="2"/>
              </a:rPr>
              <a:t> int</a:t>
            </a:r>
          </a:p>
          <a:p>
            <a:r>
              <a:rPr lang="en-US">
                <a:sym typeface="Symbol" pitchFamily="18" charset="2"/>
              </a:rPr>
              <a:t>E  E + (E)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152400" y="990600"/>
            <a:ext cx="5029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msy10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+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3 </a:t>
            </a:r>
            <a:r>
              <a: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kez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 +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  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msy10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+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+ (E)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)$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           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shift 3 </a:t>
            </a:r>
            <a:r>
              <a:rPr kumimoji="0" lang="tr-TR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kez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)$          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red. 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 + (E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sam10" pitchFamily="34" charset="0"/>
                <a:ea typeface="+mn-ea"/>
                <a:cs typeface="+mn-cs"/>
                <a:sym typeface="Symbol" pitchFamily="18" charset="2"/>
              </a:rPr>
              <a:t>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$            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shift</a:t>
            </a:r>
            <a:endParaRPr kumimoji="0" lang="tr-TR" sz="1800" b="0" i="0" u="none" strike="noStrike" kern="0" cap="none" spc="0" normalizeH="0" baseline="0" noProof="0" dirty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33CC33"/>
                </a:solidFill>
                <a:latin typeface="+mj-lt"/>
              </a:rPr>
              <a:t>E + (E)</a:t>
            </a:r>
            <a:r>
              <a:rPr lang="en-US" sz="1800" dirty="0">
                <a:latin typeface="+mj-lt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+mj-lt"/>
                <a:sym typeface="Symbol" pitchFamily="18" charset="2"/>
              </a:rPr>
              <a:t></a:t>
            </a:r>
            <a:r>
              <a:rPr lang="en-US" sz="1800" dirty="0">
                <a:latin typeface="+mj-lt"/>
              </a:rPr>
              <a:t> $                </a:t>
            </a:r>
            <a:r>
              <a:rPr lang="en-US" sz="1800" dirty="0">
                <a:solidFill>
                  <a:srgbClr val="33CC33"/>
                </a:solidFill>
                <a:latin typeface="+mj-lt"/>
              </a:rPr>
              <a:t>red. E </a:t>
            </a:r>
            <a:r>
              <a:rPr lang="en-US" sz="1800" dirty="0">
                <a:solidFill>
                  <a:srgbClr val="33CC33"/>
                </a:solidFill>
                <a:latin typeface="+mj-lt"/>
                <a:sym typeface="Symbol" pitchFamily="18" charset="2"/>
              </a:rPr>
              <a:t></a:t>
            </a:r>
            <a:r>
              <a:rPr lang="en-US" sz="1800" dirty="0">
                <a:solidFill>
                  <a:srgbClr val="33CC33"/>
                </a:solidFill>
                <a:latin typeface="+mj-lt"/>
              </a:rPr>
              <a:t> E + (E)</a:t>
            </a:r>
            <a:endParaRPr lang="tr-TR" sz="1800" dirty="0">
              <a:solidFill>
                <a:srgbClr val="33CC33"/>
              </a:solidFill>
              <a:latin typeface="+mj-lt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1800" dirty="0">
                <a:latin typeface="+mj-lt"/>
              </a:rPr>
              <a:t>E </a:t>
            </a:r>
            <a:r>
              <a:rPr lang="en-US" sz="2000" dirty="0">
                <a:solidFill>
                  <a:srgbClr val="FF0000"/>
                </a:solidFill>
                <a:latin typeface="+mj-lt"/>
                <a:sym typeface="Symbol" pitchFamily="18" charset="2"/>
              </a:rPr>
              <a:t></a:t>
            </a:r>
            <a:r>
              <a:rPr lang="en-US" sz="1800" dirty="0">
                <a:latin typeface="+mj-lt"/>
              </a:rPr>
              <a:t> $                        </a:t>
            </a:r>
            <a:r>
              <a:rPr lang="en-US" sz="1800" dirty="0">
                <a:solidFill>
                  <a:srgbClr val="33CC33"/>
                </a:solidFill>
                <a:latin typeface="+mj-lt"/>
              </a:rPr>
              <a:t>accept</a:t>
            </a:r>
          </a:p>
          <a:p>
            <a:pPr eaLnBrk="1" hangingPunct="1">
              <a:spcBef>
                <a:spcPct val="20000"/>
              </a:spcBef>
            </a:pPr>
            <a:r>
              <a:rPr lang="en-US" sz="1800" b="1" dirty="0">
                <a:solidFill>
                  <a:srgbClr val="33CC33"/>
                </a:solidFill>
                <a:latin typeface="+mj-lt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3CC3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52400"/>
            <a:ext cx="7772400" cy="1143000"/>
          </a:xfrm>
        </p:spPr>
        <p:txBody>
          <a:bodyPr/>
          <a:lstStyle/>
          <a:p>
            <a:r>
              <a:rPr lang="tr-TR"/>
              <a:t>Örnek 3: </a:t>
            </a:r>
            <a:r>
              <a:rPr lang="en-US"/>
              <a:t>Shift-Reduce </a:t>
            </a:r>
            <a:r>
              <a:rPr lang="tr-TR"/>
              <a:t>Ayrıştırma Örneği</a:t>
            </a:r>
            <a:endParaRPr lang="en-US"/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4162425" y="591343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2751138" y="591343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971550" y="591343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4162425" y="551815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S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a A B 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2751138" y="551815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971550" y="551815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 e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4162425" y="512286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58" name="Rectangle 10"/>
          <p:cNvSpPr>
            <a:spLocks noChangeArrowheads="1"/>
          </p:cNvSpPr>
          <p:nvPr/>
        </p:nvSpPr>
        <p:spPr bwMode="auto">
          <a:xfrm>
            <a:off x="2751138" y="512286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 $</a:t>
            </a:r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971550" y="512286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</a:t>
            </a:r>
          </a:p>
        </p:txBody>
      </p: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4162425" y="4727575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B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d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61" name="Rectangle 13"/>
          <p:cNvSpPr>
            <a:spLocks noChangeArrowheads="1"/>
          </p:cNvSpPr>
          <p:nvPr/>
        </p:nvSpPr>
        <p:spPr bwMode="auto">
          <a:xfrm>
            <a:off x="2751138" y="4727575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 $</a:t>
            </a:r>
          </a:p>
        </p:txBody>
      </p:sp>
      <p:sp>
        <p:nvSpPr>
          <p:cNvPr id="258062" name="Rectangle 14"/>
          <p:cNvSpPr>
            <a:spLocks noChangeArrowheads="1"/>
          </p:cNvSpPr>
          <p:nvPr/>
        </p:nvSpPr>
        <p:spPr bwMode="auto">
          <a:xfrm>
            <a:off x="971550" y="4727575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d</a:t>
            </a:r>
          </a:p>
        </p:txBody>
      </p:sp>
      <p:sp>
        <p:nvSpPr>
          <p:cNvPr id="258063" name="Rectangle 15"/>
          <p:cNvSpPr>
            <a:spLocks noChangeArrowheads="1"/>
          </p:cNvSpPr>
          <p:nvPr/>
        </p:nvSpPr>
        <p:spPr bwMode="auto">
          <a:xfrm>
            <a:off x="4162425" y="433228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64" name="Rectangle 16"/>
          <p:cNvSpPr>
            <a:spLocks noChangeArrowheads="1"/>
          </p:cNvSpPr>
          <p:nvPr/>
        </p:nvSpPr>
        <p:spPr bwMode="auto">
          <a:xfrm>
            <a:off x="2751138" y="433228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 e $</a:t>
            </a:r>
          </a:p>
        </p:txBody>
      </p:sp>
      <p:sp>
        <p:nvSpPr>
          <p:cNvPr id="258065" name="Rectangle 17"/>
          <p:cNvSpPr>
            <a:spLocks noChangeArrowheads="1"/>
          </p:cNvSpPr>
          <p:nvPr/>
        </p:nvSpPr>
        <p:spPr bwMode="auto">
          <a:xfrm>
            <a:off x="971550" y="433228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</a:t>
            </a:r>
          </a:p>
        </p:txBody>
      </p:sp>
      <p:sp>
        <p:nvSpPr>
          <p:cNvPr id="258066" name="Rectangle 18"/>
          <p:cNvSpPr>
            <a:spLocks noChangeArrowheads="1"/>
          </p:cNvSpPr>
          <p:nvPr/>
        </p:nvSpPr>
        <p:spPr bwMode="auto">
          <a:xfrm>
            <a:off x="4162425" y="393700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A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A b c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67" name="Rectangle 19"/>
          <p:cNvSpPr>
            <a:spLocks noChangeArrowheads="1"/>
          </p:cNvSpPr>
          <p:nvPr/>
        </p:nvSpPr>
        <p:spPr bwMode="auto">
          <a:xfrm>
            <a:off x="2751138" y="393700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 e $</a:t>
            </a:r>
          </a:p>
        </p:txBody>
      </p:sp>
      <p:sp>
        <p:nvSpPr>
          <p:cNvPr id="258068" name="Rectangle 20"/>
          <p:cNvSpPr>
            <a:spLocks noChangeArrowheads="1"/>
          </p:cNvSpPr>
          <p:nvPr/>
        </p:nvSpPr>
        <p:spPr bwMode="auto">
          <a:xfrm>
            <a:off x="971550" y="393700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 c</a:t>
            </a:r>
          </a:p>
        </p:txBody>
      </p:sp>
      <p:sp>
        <p:nvSpPr>
          <p:cNvPr id="258069" name="Rectangle 21"/>
          <p:cNvSpPr>
            <a:spLocks noChangeArrowheads="1"/>
          </p:cNvSpPr>
          <p:nvPr/>
        </p:nvSpPr>
        <p:spPr bwMode="auto">
          <a:xfrm>
            <a:off x="4162425" y="354171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0" name="Rectangle 22"/>
          <p:cNvSpPr>
            <a:spLocks noChangeArrowheads="1"/>
          </p:cNvSpPr>
          <p:nvPr/>
        </p:nvSpPr>
        <p:spPr bwMode="auto">
          <a:xfrm>
            <a:off x="2751138" y="354171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 d e $</a:t>
            </a:r>
          </a:p>
        </p:txBody>
      </p:sp>
      <p:sp>
        <p:nvSpPr>
          <p:cNvPr id="258071" name="Rectangle 23"/>
          <p:cNvSpPr>
            <a:spLocks noChangeArrowheads="1"/>
          </p:cNvSpPr>
          <p:nvPr/>
        </p:nvSpPr>
        <p:spPr bwMode="auto">
          <a:xfrm>
            <a:off x="971550" y="354171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</a:t>
            </a:r>
          </a:p>
        </p:txBody>
      </p:sp>
      <p:sp>
        <p:nvSpPr>
          <p:cNvPr id="258072" name="Rectangle 24"/>
          <p:cNvSpPr>
            <a:spLocks noChangeArrowheads="1"/>
          </p:cNvSpPr>
          <p:nvPr/>
        </p:nvSpPr>
        <p:spPr bwMode="auto">
          <a:xfrm>
            <a:off x="4162425" y="3146425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3" name="Rectangle 25"/>
          <p:cNvSpPr>
            <a:spLocks noChangeArrowheads="1"/>
          </p:cNvSpPr>
          <p:nvPr/>
        </p:nvSpPr>
        <p:spPr bwMode="auto">
          <a:xfrm>
            <a:off x="2751138" y="3146425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 c d e $</a:t>
            </a:r>
          </a:p>
        </p:txBody>
      </p:sp>
      <p:sp>
        <p:nvSpPr>
          <p:cNvPr id="258074" name="Rectangle 26"/>
          <p:cNvSpPr>
            <a:spLocks noChangeArrowheads="1"/>
          </p:cNvSpPr>
          <p:nvPr/>
        </p:nvSpPr>
        <p:spPr bwMode="auto">
          <a:xfrm>
            <a:off x="971550" y="3146425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</a:t>
            </a:r>
          </a:p>
        </p:txBody>
      </p:sp>
      <p:sp>
        <p:nvSpPr>
          <p:cNvPr id="258075" name="Rectangle 27"/>
          <p:cNvSpPr>
            <a:spLocks noChangeArrowheads="1"/>
          </p:cNvSpPr>
          <p:nvPr/>
        </p:nvSpPr>
        <p:spPr bwMode="auto">
          <a:xfrm>
            <a:off x="4162425" y="275113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A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b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76" name="Rectangle 28"/>
          <p:cNvSpPr>
            <a:spLocks noChangeArrowheads="1"/>
          </p:cNvSpPr>
          <p:nvPr/>
        </p:nvSpPr>
        <p:spPr bwMode="auto">
          <a:xfrm>
            <a:off x="2751138" y="275113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 c d e $</a:t>
            </a:r>
          </a:p>
        </p:txBody>
      </p:sp>
      <p:sp>
        <p:nvSpPr>
          <p:cNvPr id="258077" name="Rectangle 29"/>
          <p:cNvSpPr>
            <a:spLocks noChangeArrowheads="1"/>
          </p:cNvSpPr>
          <p:nvPr/>
        </p:nvSpPr>
        <p:spPr bwMode="auto">
          <a:xfrm>
            <a:off x="971550" y="275113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b</a:t>
            </a:r>
          </a:p>
        </p:txBody>
      </p:sp>
      <p:sp>
        <p:nvSpPr>
          <p:cNvPr id="258078" name="Rectangle 30"/>
          <p:cNvSpPr>
            <a:spLocks noChangeArrowheads="1"/>
          </p:cNvSpPr>
          <p:nvPr/>
        </p:nvSpPr>
        <p:spPr bwMode="auto">
          <a:xfrm>
            <a:off x="4162425" y="235585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9" name="Rectangle 31"/>
          <p:cNvSpPr>
            <a:spLocks noChangeArrowheads="1"/>
          </p:cNvSpPr>
          <p:nvPr/>
        </p:nvSpPr>
        <p:spPr bwMode="auto">
          <a:xfrm>
            <a:off x="2751138" y="235585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c d e $</a:t>
            </a:r>
          </a:p>
        </p:txBody>
      </p:sp>
      <p:sp>
        <p:nvSpPr>
          <p:cNvPr id="258080" name="Rectangle 32"/>
          <p:cNvSpPr>
            <a:spLocks noChangeArrowheads="1"/>
          </p:cNvSpPr>
          <p:nvPr/>
        </p:nvSpPr>
        <p:spPr bwMode="auto">
          <a:xfrm>
            <a:off x="971550" y="235585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</a:t>
            </a:r>
          </a:p>
        </p:txBody>
      </p:sp>
      <p:sp>
        <p:nvSpPr>
          <p:cNvPr id="258081" name="Rectangle 33"/>
          <p:cNvSpPr>
            <a:spLocks noChangeArrowheads="1"/>
          </p:cNvSpPr>
          <p:nvPr/>
        </p:nvSpPr>
        <p:spPr bwMode="auto">
          <a:xfrm>
            <a:off x="4162425" y="196056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82" name="Rectangle 34"/>
          <p:cNvSpPr>
            <a:spLocks noChangeArrowheads="1"/>
          </p:cNvSpPr>
          <p:nvPr/>
        </p:nvSpPr>
        <p:spPr bwMode="auto">
          <a:xfrm>
            <a:off x="2751138" y="196056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 b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c d e $</a:t>
            </a:r>
          </a:p>
        </p:txBody>
      </p:sp>
      <p:sp>
        <p:nvSpPr>
          <p:cNvPr id="258083" name="Rectangle 35"/>
          <p:cNvSpPr>
            <a:spLocks noChangeArrowheads="1"/>
          </p:cNvSpPr>
          <p:nvPr/>
        </p:nvSpPr>
        <p:spPr bwMode="auto">
          <a:xfrm>
            <a:off x="971550" y="196056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84" name="Rectangle 36"/>
          <p:cNvSpPr>
            <a:spLocks noChangeArrowheads="1"/>
          </p:cNvSpPr>
          <p:nvPr/>
        </p:nvSpPr>
        <p:spPr bwMode="auto">
          <a:xfrm>
            <a:off x="4162425" y="1443038"/>
            <a:ext cx="2297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Action</a:t>
            </a:r>
          </a:p>
        </p:txBody>
      </p:sp>
      <p:sp>
        <p:nvSpPr>
          <p:cNvPr id="258085" name="Rectangle 37"/>
          <p:cNvSpPr>
            <a:spLocks noChangeArrowheads="1"/>
          </p:cNvSpPr>
          <p:nvPr/>
        </p:nvSpPr>
        <p:spPr bwMode="auto">
          <a:xfrm>
            <a:off x="2751138" y="1443038"/>
            <a:ext cx="14112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Input</a:t>
            </a:r>
          </a:p>
        </p:txBody>
      </p:sp>
      <p:sp>
        <p:nvSpPr>
          <p:cNvPr id="258086" name="Rectangle 38"/>
          <p:cNvSpPr>
            <a:spLocks noChangeArrowheads="1"/>
          </p:cNvSpPr>
          <p:nvPr/>
        </p:nvSpPr>
        <p:spPr bwMode="auto">
          <a:xfrm>
            <a:off x="971550" y="1443038"/>
            <a:ext cx="17795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800" b="1">
                <a:effectLst>
                  <a:outerShdw blurRad="38100" dist="38100" dir="2700000" algn="tl">
                    <a:srgbClr val="000000"/>
                  </a:outerShdw>
                </a:effectLst>
              </a:rPr>
              <a:t>Stack</a:t>
            </a:r>
          </a:p>
        </p:txBody>
      </p:sp>
      <p:sp>
        <p:nvSpPr>
          <p:cNvPr id="128039" name="Line 39"/>
          <p:cNvSpPr>
            <a:spLocks noChangeShapeType="1"/>
          </p:cNvSpPr>
          <p:nvPr/>
        </p:nvSpPr>
        <p:spPr bwMode="auto">
          <a:xfrm>
            <a:off x="971550" y="1443038"/>
            <a:ext cx="177958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0" name="Line 40"/>
          <p:cNvSpPr>
            <a:spLocks noChangeShapeType="1"/>
          </p:cNvSpPr>
          <p:nvPr/>
        </p:nvSpPr>
        <p:spPr bwMode="auto">
          <a:xfrm>
            <a:off x="971550" y="196056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1" name="Line 41"/>
          <p:cNvSpPr>
            <a:spLocks noChangeShapeType="1"/>
          </p:cNvSpPr>
          <p:nvPr/>
        </p:nvSpPr>
        <p:spPr bwMode="auto">
          <a:xfrm>
            <a:off x="971550" y="235585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2" name="Line 42"/>
          <p:cNvSpPr>
            <a:spLocks noChangeShapeType="1"/>
          </p:cNvSpPr>
          <p:nvPr/>
        </p:nvSpPr>
        <p:spPr bwMode="auto">
          <a:xfrm>
            <a:off x="971550" y="275113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3" name="Line 43"/>
          <p:cNvSpPr>
            <a:spLocks noChangeShapeType="1"/>
          </p:cNvSpPr>
          <p:nvPr/>
        </p:nvSpPr>
        <p:spPr bwMode="auto">
          <a:xfrm>
            <a:off x="971550" y="3146425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4" name="Line 44"/>
          <p:cNvSpPr>
            <a:spLocks noChangeShapeType="1"/>
          </p:cNvSpPr>
          <p:nvPr/>
        </p:nvSpPr>
        <p:spPr bwMode="auto">
          <a:xfrm>
            <a:off x="971550" y="354171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5" name="Line 45"/>
          <p:cNvSpPr>
            <a:spLocks noChangeShapeType="1"/>
          </p:cNvSpPr>
          <p:nvPr/>
        </p:nvSpPr>
        <p:spPr bwMode="auto">
          <a:xfrm>
            <a:off x="971550" y="393700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6" name="Line 46"/>
          <p:cNvSpPr>
            <a:spLocks noChangeShapeType="1"/>
          </p:cNvSpPr>
          <p:nvPr/>
        </p:nvSpPr>
        <p:spPr bwMode="auto">
          <a:xfrm>
            <a:off x="971550" y="433228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7" name="Line 47"/>
          <p:cNvSpPr>
            <a:spLocks noChangeShapeType="1"/>
          </p:cNvSpPr>
          <p:nvPr/>
        </p:nvSpPr>
        <p:spPr bwMode="auto">
          <a:xfrm>
            <a:off x="971550" y="4727575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8" name="Line 48"/>
          <p:cNvSpPr>
            <a:spLocks noChangeShapeType="1"/>
          </p:cNvSpPr>
          <p:nvPr/>
        </p:nvSpPr>
        <p:spPr bwMode="auto">
          <a:xfrm>
            <a:off x="971550" y="512286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49" name="Line 49"/>
          <p:cNvSpPr>
            <a:spLocks noChangeShapeType="1"/>
          </p:cNvSpPr>
          <p:nvPr/>
        </p:nvSpPr>
        <p:spPr bwMode="auto">
          <a:xfrm>
            <a:off x="971550" y="551815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0" name="Line 50"/>
          <p:cNvSpPr>
            <a:spLocks noChangeShapeType="1"/>
          </p:cNvSpPr>
          <p:nvPr/>
        </p:nvSpPr>
        <p:spPr bwMode="auto">
          <a:xfrm>
            <a:off x="971550" y="591343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1" name="Line 51"/>
          <p:cNvSpPr>
            <a:spLocks noChangeShapeType="1"/>
          </p:cNvSpPr>
          <p:nvPr/>
        </p:nvSpPr>
        <p:spPr bwMode="auto">
          <a:xfrm>
            <a:off x="971550" y="6308725"/>
            <a:ext cx="177958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2" name="Line 52"/>
          <p:cNvSpPr>
            <a:spLocks noChangeShapeType="1"/>
          </p:cNvSpPr>
          <p:nvPr/>
        </p:nvSpPr>
        <p:spPr bwMode="auto">
          <a:xfrm>
            <a:off x="971550" y="1443038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3" name="Line 53"/>
          <p:cNvSpPr>
            <a:spLocks noChangeShapeType="1"/>
          </p:cNvSpPr>
          <p:nvPr/>
        </p:nvSpPr>
        <p:spPr bwMode="auto">
          <a:xfrm>
            <a:off x="2751138" y="1443038"/>
            <a:ext cx="0" cy="4865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4" name="Line 54"/>
          <p:cNvSpPr>
            <a:spLocks noChangeShapeType="1"/>
          </p:cNvSpPr>
          <p:nvPr/>
        </p:nvSpPr>
        <p:spPr bwMode="auto">
          <a:xfrm>
            <a:off x="4162425" y="1443038"/>
            <a:ext cx="0" cy="4865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5" name="Line 55"/>
          <p:cNvSpPr>
            <a:spLocks noChangeShapeType="1"/>
          </p:cNvSpPr>
          <p:nvPr/>
        </p:nvSpPr>
        <p:spPr bwMode="auto">
          <a:xfrm>
            <a:off x="6459538" y="1443038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6" name="Line 56"/>
          <p:cNvSpPr>
            <a:spLocks noChangeShapeType="1"/>
          </p:cNvSpPr>
          <p:nvPr/>
        </p:nvSpPr>
        <p:spPr bwMode="auto">
          <a:xfrm>
            <a:off x="2751138" y="1443038"/>
            <a:ext cx="14112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7" name="Line 57"/>
          <p:cNvSpPr>
            <a:spLocks noChangeShapeType="1"/>
          </p:cNvSpPr>
          <p:nvPr/>
        </p:nvSpPr>
        <p:spPr bwMode="auto">
          <a:xfrm>
            <a:off x="971550" y="19605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8" name="Line 58"/>
          <p:cNvSpPr>
            <a:spLocks noChangeShapeType="1"/>
          </p:cNvSpPr>
          <p:nvPr/>
        </p:nvSpPr>
        <p:spPr bwMode="auto">
          <a:xfrm>
            <a:off x="4162425" y="1443038"/>
            <a:ext cx="22971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59" name="Line 59"/>
          <p:cNvSpPr>
            <a:spLocks noChangeShapeType="1"/>
          </p:cNvSpPr>
          <p:nvPr/>
        </p:nvSpPr>
        <p:spPr bwMode="auto">
          <a:xfrm>
            <a:off x="6459538" y="19605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0" name="Line 60"/>
          <p:cNvSpPr>
            <a:spLocks noChangeShapeType="1"/>
          </p:cNvSpPr>
          <p:nvPr/>
        </p:nvSpPr>
        <p:spPr bwMode="auto">
          <a:xfrm>
            <a:off x="971550" y="23558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1" name="Line 61"/>
          <p:cNvSpPr>
            <a:spLocks noChangeShapeType="1"/>
          </p:cNvSpPr>
          <p:nvPr/>
        </p:nvSpPr>
        <p:spPr bwMode="auto">
          <a:xfrm>
            <a:off x="6459538" y="23558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2" name="Line 62"/>
          <p:cNvSpPr>
            <a:spLocks noChangeShapeType="1"/>
          </p:cNvSpPr>
          <p:nvPr/>
        </p:nvSpPr>
        <p:spPr bwMode="auto">
          <a:xfrm>
            <a:off x="971550" y="27511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3" name="Line 63"/>
          <p:cNvSpPr>
            <a:spLocks noChangeShapeType="1"/>
          </p:cNvSpPr>
          <p:nvPr/>
        </p:nvSpPr>
        <p:spPr bwMode="auto">
          <a:xfrm>
            <a:off x="6459538" y="27511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4" name="Line 64"/>
          <p:cNvSpPr>
            <a:spLocks noChangeShapeType="1"/>
          </p:cNvSpPr>
          <p:nvPr/>
        </p:nvSpPr>
        <p:spPr bwMode="auto">
          <a:xfrm>
            <a:off x="971550" y="314642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5" name="Line 65"/>
          <p:cNvSpPr>
            <a:spLocks noChangeShapeType="1"/>
          </p:cNvSpPr>
          <p:nvPr/>
        </p:nvSpPr>
        <p:spPr bwMode="auto">
          <a:xfrm>
            <a:off x="6459538" y="314642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6" name="Line 66"/>
          <p:cNvSpPr>
            <a:spLocks noChangeShapeType="1"/>
          </p:cNvSpPr>
          <p:nvPr/>
        </p:nvSpPr>
        <p:spPr bwMode="auto">
          <a:xfrm>
            <a:off x="971550" y="354171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7" name="Line 67"/>
          <p:cNvSpPr>
            <a:spLocks noChangeShapeType="1"/>
          </p:cNvSpPr>
          <p:nvPr/>
        </p:nvSpPr>
        <p:spPr bwMode="auto">
          <a:xfrm>
            <a:off x="6459538" y="354171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8" name="Line 68"/>
          <p:cNvSpPr>
            <a:spLocks noChangeShapeType="1"/>
          </p:cNvSpPr>
          <p:nvPr/>
        </p:nvSpPr>
        <p:spPr bwMode="auto">
          <a:xfrm>
            <a:off x="971550" y="393700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69" name="Line 69"/>
          <p:cNvSpPr>
            <a:spLocks noChangeShapeType="1"/>
          </p:cNvSpPr>
          <p:nvPr/>
        </p:nvSpPr>
        <p:spPr bwMode="auto">
          <a:xfrm>
            <a:off x="6459538" y="393700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0" name="Line 70"/>
          <p:cNvSpPr>
            <a:spLocks noChangeShapeType="1"/>
          </p:cNvSpPr>
          <p:nvPr/>
        </p:nvSpPr>
        <p:spPr bwMode="auto">
          <a:xfrm>
            <a:off x="971550" y="433228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1" name="Line 71"/>
          <p:cNvSpPr>
            <a:spLocks noChangeShapeType="1"/>
          </p:cNvSpPr>
          <p:nvPr/>
        </p:nvSpPr>
        <p:spPr bwMode="auto">
          <a:xfrm>
            <a:off x="6459538" y="433228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2" name="Line 72"/>
          <p:cNvSpPr>
            <a:spLocks noChangeShapeType="1"/>
          </p:cNvSpPr>
          <p:nvPr/>
        </p:nvSpPr>
        <p:spPr bwMode="auto">
          <a:xfrm>
            <a:off x="971550" y="472757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3" name="Line 73"/>
          <p:cNvSpPr>
            <a:spLocks noChangeShapeType="1"/>
          </p:cNvSpPr>
          <p:nvPr/>
        </p:nvSpPr>
        <p:spPr bwMode="auto">
          <a:xfrm>
            <a:off x="6459538" y="472757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4" name="Line 74"/>
          <p:cNvSpPr>
            <a:spLocks noChangeShapeType="1"/>
          </p:cNvSpPr>
          <p:nvPr/>
        </p:nvSpPr>
        <p:spPr bwMode="auto">
          <a:xfrm>
            <a:off x="971550" y="51228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5" name="Line 75"/>
          <p:cNvSpPr>
            <a:spLocks noChangeShapeType="1"/>
          </p:cNvSpPr>
          <p:nvPr/>
        </p:nvSpPr>
        <p:spPr bwMode="auto">
          <a:xfrm>
            <a:off x="6459538" y="51228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6" name="Line 76"/>
          <p:cNvSpPr>
            <a:spLocks noChangeShapeType="1"/>
          </p:cNvSpPr>
          <p:nvPr/>
        </p:nvSpPr>
        <p:spPr bwMode="auto">
          <a:xfrm>
            <a:off x="971550" y="55181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7" name="Line 77"/>
          <p:cNvSpPr>
            <a:spLocks noChangeShapeType="1"/>
          </p:cNvSpPr>
          <p:nvPr/>
        </p:nvSpPr>
        <p:spPr bwMode="auto">
          <a:xfrm>
            <a:off x="6459538" y="55181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8" name="Line 78"/>
          <p:cNvSpPr>
            <a:spLocks noChangeShapeType="1"/>
          </p:cNvSpPr>
          <p:nvPr/>
        </p:nvSpPr>
        <p:spPr bwMode="auto">
          <a:xfrm>
            <a:off x="971550" y="59134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79" name="Line 79"/>
          <p:cNvSpPr>
            <a:spLocks noChangeShapeType="1"/>
          </p:cNvSpPr>
          <p:nvPr/>
        </p:nvSpPr>
        <p:spPr bwMode="auto">
          <a:xfrm>
            <a:off x="6459538" y="59134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80" name="Line 80"/>
          <p:cNvSpPr>
            <a:spLocks noChangeShapeType="1"/>
          </p:cNvSpPr>
          <p:nvPr/>
        </p:nvSpPr>
        <p:spPr bwMode="auto">
          <a:xfrm>
            <a:off x="2751138" y="6308725"/>
            <a:ext cx="14112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81" name="Line 81"/>
          <p:cNvSpPr>
            <a:spLocks noChangeShapeType="1"/>
          </p:cNvSpPr>
          <p:nvPr/>
        </p:nvSpPr>
        <p:spPr bwMode="auto">
          <a:xfrm>
            <a:off x="4162425" y="6308725"/>
            <a:ext cx="22971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28082" name="Rectangle 86"/>
          <p:cNvSpPr>
            <a:spLocks noChangeArrowheads="1"/>
          </p:cNvSpPr>
          <p:nvPr/>
        </p:nvSpPr>
        <p:spPr bwMode="auto">
          <a:xfrm>
            <a:off x="6172200" y="1371600"/>
            <a:ext cx="2971800" cy="12239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/>
              <a:t>    S </a:t>
            </a:r>
            <a:r>
              <a:rPr lang="en-US" dirty="0">
                <a:sym typeface="Wingdings" pitchFamily="2" charset="2"/>
              </a:rPr>
              <a:t>=&gt; a </a:t>
            </a:r>
            <a:r>
              <a:rPr lang="en-US" dirty="0" err="1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/>
              <a:t>    A </a:t>
            </a:r>
            <a:r>
              <a:rPr lang="en-US" dirty="0">
                <a:sym typeface="Wingdings" pitchFamily="2" charset="2"/>
              </a:rPr>
              <a:t>=&gt; A b c |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sym typeface="Wingdings" pitchFamily="2" charset="2"/>
              </a:rPr>
              <a:t>    B =&gt; d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37E98E-BDF7-4979-B626-CBF042B425C3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İzi nasıl koruruz</a:t>
            </a:r>
            <a:r>
              <a:rPr lang="en-US"/>
              <a:t>?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tr-TR"/>
              <a:t>Sol parça stringi </a:t>
            </a:r>
            <a:r>
              <a:rPr lang="tr-TR">
                <a:solidFill>
                  <a:srgbClr val="FF0000"/>
                </a:solidFill>
              </a:rPr>
              <a:t>yığın</a:t>
            </a:r>
            <a:r>
              <a:rPr lang="tr-TR"/>
              <a:t> </a:t>
            </a:r>
            <a:r>
              <a:rPr lang="tr-TR">
                <a:solidFill>
                  <a:srgbClr val="FF0000"/>
                </a:solidFill>
              </a:rPr>
              <a:t>(</a:t>
            </a:r>
            <a:r>
              <a:rPr lang="en-US">
                <a:solidFill>
                  <a:srgbClr val="FF0000"/>
                </a:solidFill>
              </a:rPr>
              <a:t>stack</a:t>
            </a:r>
            <a:r>
              <a:rPr lang="tr-TR">
                <a:solidFill>
                  <a:srgbClr val="FF0000"/>
                </a:solidFill>
              </a:rPr>
              <a:t>) </a:t>
            </a:r>
            <a:r>
              <a:rPr lang="tr-TR"/>
              <a:t>olarak uygulanır</a:t>
            </a:r>
            <a:endParaRPr lang="en-US"/>
          </a:p>
          <a:p>
            <a:pPr lvl="1" eaLnBrk="1" hangingPunct="1"/>
            <a:r>
              <a:rPr lang="tr-TR"/>
              <a:t>Yığının tepesinde </a:t>
            </a:r>
            <a:r>
              <a:rPr lang="en-US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</a:t>
            </a:r>
            <a:r>
              <a:rPr lang="tr-TR">
                <a:solidFill>
                  <a:srgbClr val="FF0000"/>
                </a:solidFill>
                <a:latin typeface="msam10" pitchFamily="34" charset="0"/>
                <a:sym typeface="Symbol" pitchFamily="18" charset="2"/>
              </a:rPr>
              <a:t> </a:t>
            </a:r>
            <a:r>
              <a:rPr lang="tr-TR">
                <a:latin typeface="msam10" pitchFamily="34" charset="0"/>
                <a:sym typeface="Symbol" pitchFamily="18" charset="2"/>
              </a:rPr>
              <a:t>vardır</a:t>
            </a:r>
            <a:endParaRPr lang="en-US"/>
          </a:p>
          <a:p>
            <a:pPr lvl="1" eaLnBrk="1" hangingPunct="1"/>
            <a:r>
              <a:rPr lang="en-US" b="1"/>
              <a:t>Shift:</a:t>
            </a:r>
          </a:p>
          <a:p>
            <a:pPr lvl="2" eaLnBrk="1" hangingPunct="1"/>
            <a:r>
              <a:rPr lang="tr-TR" sz="2400"/>
              <a:t>Yığına bir terminal koyar</a:t>
            </a:r>
            <a:endParaRPr lang="en-US" sz="2400"/>
          </a:p>
          <a:p>
            <a:pPr lvl="1" eaLnBrk="1" hangingPunct="1"/>
            <a:r>
              <a:rPr lang="en-US" b="1"/>
              <a:t>Reduce:</a:t>
            </a:r>
          </a:p>
          <a:p>
            <a:pPr lvl="2" eaLnBrk="1" hangingPunct="1"/>
            <a:r>
              <a:rPr lang="tr-TR" sz="2400"/>
              <a:t>Yığından 0 ya da daha fazla sembol alır</a:t>
            </a:r>
            <a:endParaRPr lang="en-US" sz="2400"/>
          </a:p>
          <a:p>
            <a:pPr lvl="2" eaLnBrk="1" hangingPunct="1"/>
            <a:r>
              <a:rPr lang="tr-TR" sz="2400"/>
              <a:t>Bu semboller bir kuralın sağ tarafındadır</a:t>
            </a:r>
            <a:endParaRPr lang="en-US" sz="2400"/>
          </a:p>
          <a:p>
            <a:pPr lvl="2" eaLnBrk="1" hangingPunct="1"/>
            <a:r>
              <a:rPr lang="tr-TR" sz="2400"/>
              <a:t>Yığına bir terminal olmayan koyar</a:t>
            </a:r>
            <a:r>
              <a:rPr lang="en-US" sz="2400"/>
              <a:t> (production LHS)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</a:t>
            </a:r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381000" y="1703388"/>
            <a:ext cx="1865313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ym typeface="Symbol" pitchFamily="18" charset="2"/>
              </a:rPr>
              <a:t>Gram</a:t>
            </a:r>
            <a:r>
              <a:rPr lang="tr-TR">
                <a:sym typeface="Symbol" pitchFamily="18" charset="2"/>
              </a:rPr>
              <a:t>er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A B </a:t>
            </a:r>
            <a:r>
              <a:rPr lang="en-US" b="1">
                <a:sym typeface="Symbol" pitchFamily="18" charset="2"/>
              </a:rPr>
              <a:t>e</a:t>
            </a:r>
            <a:br>
              <a:rPr lang="en-US" i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 </a:t>
            </a:r>
            <a:r>
              <a:rPr lang="en-US" i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b c </a:t>
            </a:r>
            <a:r>
              <a:rPr lang="en-US">
                <a:sym typeface="Symbol" pitchFamily="18" charset="2"/>
              </a:rPr>
              <a:t>| </a:t>
            </a:r>
            <a:r>
              <a:rPr lang="en-US" b="1">
                <a:sym typeface="Symbol" pitchFamily="18" charset="2"/>
              </a:rPr>
              <a:t>b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 </a:t>
            </a:r>
            <a:r>
              <a:rPr lang="en-US" b="1">
                <a:sym typeface="Symbol" pitchFamily="18" charset="2"/>
              </a:rPr>
              <a:t>d</a:t>
            </a:r>
            <a:endParaRPr lang="en-US">
              <a:sym typeface="Symbol" pitchFamily="18" charset="2"/>
            </a:endParaRP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5676900" y="1703388"/>
            <a:ext cx="31210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Ağaç bir sağ türetmeye </a:t>
            </a:r>
          </a:p>
          <a:p>
            <a:r>
              <a:rPr lang="tr-TR">
                <a:sym typeface="Symbol" pitchFamily="18" charset="2"/>
              </a:rPr>
              <a:t>uyar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</a:t>
            </a:r>
            <a:r>
              <a:rPr lang="en-US" i="1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a </a:t>
            </a:r>
            <a:r>
              <a:rPr lang="en-US" i="1">
                <a:sym typeface="Symbol" pitchFamily="18" charset="2"/>
              </a:rPr>
              <a:t>A B </a:t>
            </a:r>
            <a:r>
              <a:rPr lang="en-US" b="1">
                <a:sym typeface="Symbol" pitchFamily="18" charset="2"/>
              </a:rPr>
              <a:t>e</a:t>
            </a:r>
            <a:br>
              <a:rPr lang="en-US" b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</a:t>
            </a:r>
            <a:r>
              <a:rPr lang="en-US" i="1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</a:t>
            </a:r>
            <a:r>
              <a:rPr lang="en-US" i="1">
                <a:sym typeface="Symbol" pitchFamily="18" charset="2"/>
              </a:rPr>
              <a:t>A </a:t>
            </a:r>
            <a:r>
              <a:rPr lang="en-US" b="1">
                <a:sym typeface="Symbol" pitchFamily="18" charset="2"/>
              </a:rPr>
              <a:t>d e</a:t>
            </a:r>
            <a:br>
              <a:rPr lang="en-US" b="1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   </a:t>
            </a:r>
            <a:r>
              <a:rPr lang="en-US" i="1" baseline="-25000">
                <a:sym typeface="Symbol" pitchFamily="18" charset="2"/>
              </a:rPr>
              <a:t>  </a:t>
            </a:r>
            <a:r>
              <a:rPr lang="en-US" b="1">
                <a:sym typeface="Symbol" pitchFamily="18" charset="2"/>
              </a:rPr>
              <a:t>a </a:t>
            </a:r>
            <a:r>
              <a:rPr lang="en-US" i="1">
                <a:sym typeface="Symbol" pitchFamily="18" charset="2"/>
              </a:rPr>
              <a:t>A </a:t>
            </a:r>
            <a:r>
              <a:rPr lang="en-US" b="1">
                <a:sym typeface="Symbol" pitchFamily="18" charset="2"/>
              </a:rPr>
              <a:t>b c d e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  </a:t>
            </a:r>
            <a:r>
              <a:rPr lang="en-US">
                <a:sym typeface="Symbol" pitchFamily="18" charset="2"/>
              </a:rPr>
              <a:t> </a:t>
            </a:r>
            <a:r>
              <a:rPr lang="en-US" i="1" baseline="-25000">
                <a:sym typeface="Symbol" pitchFamily="18" charset="2"/>
              </a:rPr>
              <a:t>  </a:t>
            </a:r>
            <a:r>
              <a:rPr lang="en-US" b="1">
                <a:sym typeface="Symbol" pitchFamily="18" charset="2"/>
              </a:rPr>
              <a:t>a b b c d e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2590800" y="1706563"/>
            <a:ext cx="28067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r-TR">
                <a:sym typeface="Symbol" pitchFamily="18" charset="2"/>
              </a:rPr>
              <a:t>Bir cümle indirgeme</a:t>
            </a:r>
            <a:r>
              <a:rPr lang="en-US">
                <a:sym typeface="Symbol" pitchFamily="18" charset="2"/>
              </a:rPr>
              <a:t>:</a:t>
            </a:r>
            <a:br>
              <a:rPr lang="en-US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a </a:t>
            </a:r>
            <a:r>
              <a:rPr lang="en-US" b="1" u="sng">
                <a:sym typeface="Symbol" pitchFamily="18" charset="2"/>
              </a:rPr>
              <a:t>b</a:t>
            </a:r>
            <a:r>
              <a:rPr lang="en-US" b="1">
                <a:sym typeface="Symbol" pitchFamily="18" charset="2"/>
              </a:rPr>
              <a:t> b c d e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a </a:t>
            </a:r>
            <a:r>
              <a:rPr lang="en-US" i="1" u="sng">
                <a:sym typeface="Symbol" pitchFamily="18" charset="2"/>
              </a:rPr>
              <a:t>A </a:t>
            </a:r>
            <a:r>
              <a:rPr lang="en-US" b="1" u="sng">
                <a:sym typeface="Symbol" pitchFamily="18" charset="2"/>
              </a:rPr>
              <a:t>b c</a:t>
            </a:r>
            <a:r>
              <a:rPr lang="en-US" b="1">
                <a:sym typeface="Symbol" pitchFamily="18" charset="2"/>
              </a:rPr>
              <a:t> d e</a:t>
            </a:r>
            <a:br>
              <a:rPr lang="en-US" b="1">
                <a:sym typeface="Symbol" pitchFamily="18" charset="2"/>
              </a:rPr>
            </a:br>
            <a:r>
              <a:rPr lang="en-US" b="1">
                <a:sym typeface="Symbol" pitchFamily="18" charset="2"/>
              </a:rPr>
              <a:t>a </a:t>
            </a:r>
            <a:r>
              <a:rPr lang="en-US" i="1">
                <a:sym typeface="Symbol" pitchFamily="18" charset="2"/>
              </a:rPr>
              <a:t>A </a:t>
            </a:r>
            <a:r>
              <a:rPr lang="en-US" b="1" u="sng">
                <a:sym typeface="Symbol" pitchFamily="18" charset="2"/>
              </a:rPr>
              <a:t>d</a:t>
            </a:r>
            <a:r>
              <a:rPr lang="en-US" b="1">
                <a:sym typeface="Symbol" pitchFamily="18" charset="2"/>
              </a:rPr>
              <a:t> e</a:t>
            </a:r>
            <a:br>
              <a:rPr lang="en-US" b="1">
                <a:sym typeface="Symbol" pitchFamily="18" charset="2"/>
              </a:rPr>
            </a:br>
            <a:r>
              <a:rPr lang="en-US" b="1" u="sng">
                <a:sym typeface="Symbol" pitchFamily="18" charset="2"/>
              </a:rPr>
              <a:t>a </a:t>
            </a:r>
            <a:r>
              <a:rPr lang="en-US" i="1" u="sng">
                <a:sym typeface="Symbol" pitchFamily="18" charset="2"/>
              </a:rPr>
              <a:t>A B</a:t>
            </a:r>
            <a:r>
              <a:rPr lang="en-US" b="1" i="1" u="sng">
                <a:sym typeface="Symbol" pitchFamily="18" charset="2"/>
              </a:rPr>
              <a:t> </a:t>
            </a:r>
            <a:r>
              <a:rPr lang="en-US" b="1" u="sng">
                <a:sym typeface="Symbol" pitchFamily="18" charset="2"/>
              </a:rPr>
              <a:t>e</a:t>
            </a:r>
            <a:br>
              <a:rPr lang="en-US" b="1">
                <a:sym typeface="Symbol" pitchFamily="18" charset="2"/>
              </a:rPr>
            </a:br>
            <a:r>
              <a:rPr lang="en-US" i="1">
                <a:sym typeface="Symbol" pitchFamily="18" charset="2"/>
              </a:rPr>
              <a:t>S</a:t>
            </a:r>
            <a:endParaRPr lang="en-US" b="1">
              <a:sym typeface="Symbol" pitchFamily="18" charset="2"/>
            </a:endParaRP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7664450" y="4522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</a:t>
            </a:r>
            <a:endParaRPr 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 flipH="1">
            <a:off x="7010400" y="4903788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 flipH="1">
            <a:off x="7772400" y="55133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7848600" y="4903788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6858000" y="6046788"/>
            <a:ext cx="225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   b   b   c   d   e</a:t>
            </a:r>
            <a:endParaRPr 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7391400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16" name="Text Box 12"/>
          <p:cNvSpPr txBox="1">
            <a:spLocks noChangeArrowheads="1"/>
          </p:cNvSpPr>
          <p:nvPr/>
        </p:nvSpPr>
        <p:spPr bwMode="auto">
          <a:xfrm>
            <a:off x="7239000" y="55895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7620000" y="51323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18" name="Text Box 14"/>
          <p:cNvSpPr txBox="1">
            <a:spLocks noChangeArrowheads="1"/>
          </p:cNvSpPr>
          <p:nvPr/>
        </p:nvSpPr>
        <p:spPr bwMode="auto">
          <a:xfrm>
            <a:off x="8382000" y="55895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B</a:t>
            </a:r>
            <a:endParaRPr lang="en-US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8534400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 flipH="1">
            <a:off x="7772400" y="4903788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7010400" y="56657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8915400" y="56657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>
            <a:off x="7924800" y="4903788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4" name="Line 20"/>
          <p:cNvSpPr>
            <a:spLocks noChangeShapeType="1"/>
          </p:cNvSpPr>
          <p:nvPr/>
        </p:nvSpPr>
        <p:spPr bwMode="auto">
          <a:xfrm flipH="1">
            <a:off x="7543800" y="55133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>
            <a:off x="7848600" y="551338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6" name="Line 22"/>
          <p:cNvSpPr>
            <a:spLocks noChangeShapeType="1"/>
          </p:cNvSpPr>
          <p:nvPr/>
        </p:nvSpPr>
        <p:spPr bwMode="auto">
          <a:xfrm flipH="1">
            <a:off x="5513388" y="55133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598988" y="6046788"/>
            <a:ext cx="2259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   b   b   c   d   e</a:t>
            </a:r>
            <a:endParaRPr lang="en-US"/>
          </a:p>
        </p:txBody>
      </p:sp>
      <p:sp>
        <p:nvSpPr>
          <p:cNvPr id="98328" name="Line 24"/>
          <p:cNvSpPr>
            <a:spLocks noChangeShapeType="1"/>
          </p:cNvSpPr>
          <p:nvPr/>
        </p:nvSpPr>
        <p:spPr bwMode="auto">
          <a:xfrm>
            <a:off x="5132388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29" name="Text Box 25"/>
          <p:cNvSpPr txBox="1">
            <a:spLocks noChangeArrowheads="1"/>
          </p:cNvSpPr>
          <p:nvPr/>
        </p:nvSpPr>
        <p:spPr bwMode="auto">
          <a:xfrm>
            <a:off x="4979988" y="55895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5360988" y="51323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6122988" y="55895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B</a:t>
            </a:r>
            <a:endParaRPr lang="en-US"/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>
            <a:off x="6275388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3" name="Line 29"/>
          <p:cNvSpPr>
            <a:spLocks noChangeShapeType="1"/>
          </p:cNvSpPr>
          <p:nvPr/>
        </p:nvSpPr>
        <p:spPr bwMode="auto">
          <a:xfrm flipH="1">
            <a:off x="5284788" y="55133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4" name="Line 30"/>
          <p:cNvSpPr>
            <a:spLocks noChangeShapeType="1"/>
          </p:cNvSpPr>
          <p:nvPr/>
        </p:nvSpPr>
        <p:spPr bwMode="auto">
          <a:xfrm>
            <a:off x="5589588" y="551338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 flipH="1">
            <a:off x="3227388" y="55133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2312988" y="6046788"/>
            <a:ext cx="2259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   b   b   c   d   e</a:t>
            </a:r>
            <a:endParaRPr lang="en-US"/>
          </a:p>
        </p:txBody>
      </p:sp>
      <p:sp>
        <p:nvSpPr>
          <p:cNvPr id="98337" name="Line 33"/>
          <p:cNvSpPr>
            <a:spLocks noChangeShapeType="1"/>
          </p:cNvSpPr>
          <p:nvPr/>
        </p:nvSpPr>
        <p:spPr bwMode="auto">
          <a:xfrm>
            <a:off x="2846388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2693988" y="55895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39" name="Text Box 35"/>
          <p:cNvSpPr txBox="1">
            <a:spLocks noChangeArrowheads="1"/>
          </p:cNvSpPr>
          <p:nvPr/>
        </p:nvSpPr>
        <p:spPr bwMode="auto">
          <a:xfrm>
            <a:off x="3074988" y="5132388"/>
            <a:ext cx="369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40" name="Line 36"/>
          <p:cNvSpPr>
            <a:spLocks noChangeShapeType="1"/>
          </p:cNvSpPr>
          <p:nvPr/>
        </p:nvSpPr>
        <p:spPr bwMode="auto">
          <a:xfrm flipH="1">
            <a:off x="2998788" y="5513388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1" name="Line 37"/>
          <p:cNvSpPr>
            <a:spLocks noChangeShapeType="1"/>
          </p:cNvSpPr>
          <p:nvPr/>
        </p:nvSpPr>
        <p:spPr bwMode="auto">
          <a:xfrm>
            <a:off x="3303588" y="5513388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2" name="Text Box 38"/>
          <p:cNvSpPr txBox="1">
            <a:spLocks noChangeArrowheads="1"/>
          </p:cNvSpPr>
          <p:nvPr/>
        </p:nvSpPr>
        <p:spPr bwMode="auto">
          <a:xfrm>
            <a:off x="0" y="6046788"/>
            <a:ext cx="225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   b   b   c   d   e</a:t>
            </a:r>
            <a:endParaRPr lang="en-US"/>
          </a:p>
        </p:txBody>
      </p:sp>
      <p:sp>
        <p:nvSpPr>
          <p:cNvPr id="98343" name="Line 39"/>
          <p:cNvSpPr>
            <a:spLocks noChangeShapeType="1"/>
          </p:cNvSpPr>
          <p:nvPr/>
        </p:nvSpPr>
        <p:spPr bwMode="auto">
          <a:xfrm>
            <a:off x="533400" y="59705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4" name="Text Box 40"/>
          <p:cNvSpPr txBox="1">
            <a:spLocks noChangeArrowheads="1"/>
          </p:cNvSpPr>
          <p:nvPr/>
        </p:nvSpPr>
        <p:spPr bwMode="auto">
          <a:xfrm>
            <a:off x="381000" y="558958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98345" name="Line 41"/>
          <p:cNvSpPr>
            <a:spLocks noChangeShapeType="1"/>
          </p:cNvSpPr>
          <p:nvPr/>
        </p:nvSpPr>
        <p:spPr bwMode="auto">
          <a:xfrm>
            <a:off x="2286000" y="4141788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6" name="Line 42"/>
          <p:cNvSpPr>
            <a:spLocks noChangeShapeType="1"/>
          </p:cNvSpPr>
          <p:nvPr/>
        </p:nvSpPr>
        <p:spPr bwMode="auto">
          <a:xfrm>
            <a:off x="4572000" y="4141788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7" name="Line 43"/>
          <p:cNvSpPr>
            <a:spLocks noChangeShapeType="1"/>
          </p:cNvSpPr>
          <p:nvPr/>
        </p:nvSpPr>
        <p:spPr bwMode="auto">
          <a:xfrm>
            <a:off x="6858000" y="4141788"/>
            <a:ext cx="0" cy="2438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8" name="AutoShape 44"/>
          <p:cNvSpPr>
            <a:spLocks noChangeArrowheads="1"/>
          </p:cNvSpPr>
          <p:nvPr/>
        </p:nvSpPr>
        <p:spPr bwMode="auto">
          <a:xfrm>
            <a:off x="1981200" y="4903788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49" name="AutoShape 45"/>
          <p:cNvSpPr>
            <a:spLocks noChangeArrowheads="1"/>
          </p:cNvSpPr>
          <p:nvPr/>
        </p:nvSpPr>
        <p:spPr bwMode="auto">
          <a:xfrm>
            <a:off x="4267200" y="4903788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0" name="AutoShape 46"/>
          <p:cNvSpPr>
            <a:spLocks noChangeArrowheads="1"/>
          </p:cNvSpPr>
          <p:nvPr/>
        </p:nvSpPr>
        <p:spPr bwMode="auto">
          <a:xfrm>
            <a:off x="6553200" y="4903788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1" name="Text Box 47"/>
          <p:cNvSpPr txBox="1">
            <a:spLocks noChangeArrowheads="1"/>
          </p:cNvSpPr>
          <p:nvPr/>
        </p:nvSpPr>
        <p:spPr bwMode="auto">
          <a:xfrm>
            <a:off x="0" y="3455988"/>
            <a:ext cx="238601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r-TR"/>
              <a:t>Bunlar</a:t>
            </a:r>
            <a:r>
              <a:rPr lang="en-US"/>
              <a:t> </a:t>
            </a:r>
            <a:br>
              <a:rPr lang="en-US"/>
            </a:br>
            <a:r>
              <a:rPr lang="en-US"/>
              <a:t>production</a:t>
            </a:r>
            <a:r>
              <a:rPr lang="tr-TR"/>
              <a:t>ın</a:t>
            </a:r>
            <a:br>
              <a:rPr lang="en-US"/>
            </a:br>
            <a:r>
              <a:rPr lang="tr-TR"/>
              <a:t>sağ tarafına uyar</a:t>
            </a:r>
            <a:endParaRPr lang="en-US"/>
          </a:p>
        </p:txBody>
      </p:sp>
      <p:sp>
        <p:nvSpPr>
          <p:cNvPr id="98352" name="Line 48"/>
          <p:cNvSpPr>
            <a:spLocks noChangeShapeType="1"/>
          </p:cNvSpPr>
          <p:nvPr/>
        </p:nvSpPr>
        <p:spPr bwMode="auto">
          <a:xfrm flipV="1">
            <a:off x="1219200" y="2465388"/>
            <a:ext cx="16002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3" name="Line 49"/>
          <p:cNvSpPr>
            <a:spLocks noChangeShapeType="1"/>
          </p:cNvSpPr>
          <p:nvPr/>
        </p:nvSpPr>
        <p:spPr bwMode="auto">
          <a:xfrm flipV="1">
            <a:off x="1447800" y="2770188"/>
            <a:ext cx="13716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4" name="Line 50"/>
          <p:cNvSpPr>
            <a:spLocks noChangeShapeType="1"/>
          </p:cNvSpPr>
          <p:nvPr/>
        </p:nvSpPr>
        <p:spPr bwMode="auto">
          <a:xfrm flipV="1">
            <a:off x="1752600" y="3151188"/>
            <a:ext cx="1295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5" name="Line 51"/>
          <p:cNvSpPr>
            <a:spLocks noChangeShapeType="1"/>
          </p:cNvSpPr>
          <p:nvPr/>
        </p:nvSpPr>
        <p:spPr bwMode="auto">
          <a:xfrm flipV="1">
            <a:off x="2057400" y="3532188"/>
            <a:ext cx="533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98356" name="Text Box 52"/>
          <p:cNvSpPr txBox="1">
            <a:spLocks noChangeArrowheads="1"/>
          </p:cNvSpPr>
          <p:nvPr/>
        </p:nvSpPr>
        <p:spPr bwMode="auto">
          <a:xfrm>
            <a:off x="5556250" y="692150"/>
            <a:ext cx="2760663" cy="519113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parse "a b b c d e"</a:t>
            </a:r>
            <a:endParaRPr lang="th-TH" sz="28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D9E9E35-25F3-4DCA-A0A5-0A56BE6F62DC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LR(0) </a:t>
            </a:r>
            <a:r>
              <a:rPr lang="tr-TR"/>
              <a:t>Ayrıştırıcı</a:t>
            </a:r>
            <a:endParaRPr lang="en-US"/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/>
            <a:r>
              <a:rPr lang="en-US"/>
              <a:t> </a:t>
            </a:r>
            <a:r>
              <a:rPr lang="tr-TR"/>
              <a:t>Soldan-sağa (</a:t>
            </a:r>
            <a:r>
              <a:rPr lang="en-US">
                <a:solidFill>
                  <a:srgbClr val="00B050"/>
                </a:solidFill>
              </a:rPr>
              <a:t>L</a:t>
            </a:r>
            <a:r>
              <a:rPr lang="en-US"/>
              <a:t>eft-to-right</a:t>
            </a:r>
            <a:r>
              <a:rPr lang="tr-TR"/>
              <a:t>)</a:t>
            </a:r>
            <a:r>
              <a:rPr lang="en-US"/>
              <a:t> </a:t>
            </a:r>
            <a:r>
              <a:rPr lang="tr-TR"/>
              <a:t>tarama</a:t>
            </a:r>
            <a:r>
              <a:rPr lang="en-US"/>
              <a:t>, </a:t>
            </a:r>
            <a:r>
              <a:rPr lang="tr-TR"/>
              <a:t>sağ (</a:t>
            </a:r>
            <a:r>
              <a:rPr lang="en-US">
                <a:solidFill>
                  <a:srgbClr val="00B050"/>
                </a:solidFill>
              </a:rPr>
              <a:t>R</a:t>
            </a:r>
            <a:r>
              <a:rPr lang="en-US"/>
              <a:t>ight-most</a:t>
            </a:r>
            <a:r>
              <a:rPr lang="tr-TR"/>
              <a:t>) türetme</a:t>
            </a:r>
            <a:r>
              <a:rPr lang="en-US"/>
              <a:t>, “</a:t>
            </a:r>
            <a:r>
              <a:rPr lang="tr-TR">
                <a:solidFill>
                  <a:srgbClr val="00B050"/>
                </a:solidFill>
              </a:rPr>
              <a:t>sıfır</a:t>
            </a:r>
            <a:r>
              <a:rPr lang="en-US"/>
              <a:t>” </a:t>
            </a:r>
            <a:r>
              <a:rPr lang="tr-TR"/>
              <a:t>ileri bakma (</a:t>
            </a:r>
            <a:r>
              <a:rPr lang="en-US"/>
              <a:t>look-ahead</a:t>
            </a:r>
            <a:r>
              <a:rPr lang="tr-TR"/>
              <a:t>)</a:t>
            </a:r>
            <a:r>
              <a:rPr lang="en-US"/>
              <a:t> </a:t>
            </a:r>
            <a:r>
              <a:rPr lang="tr-TR"/>
              <a:t>karakteri</a:t>
            </a:r>
            <a:endParaRPr lang="en-US"/>
          </a:p>
          <a:p>
            <a:pPr marL="0" indent="0" eaLnBrk="1" hangingPunct="1">
              <a:buFontTx/>
              <a:buNone/>
            </a:pPr>
            <a:r>
              <a:rPr lang="en-US"/>
              <a:t>• </a:t>
            </a:r>
            <a:r>
              <a:rPr lang="tr-TR"/>
              <a:t>Çoğu dil gramerlerini idarede çok zayıf</a:t>
            </a:r>
            <a:r>
              <a:rPr lang="en-US"/>
              <a:t> (</a:t>
            </a:r>
            <a:r>
              <a:rPr lang="tr-TR" i="1"/>
              <a:t>mesela</a:t>
            </a:r>
            <a:r>
              <a:rPr lang="en-US"/>
              <a:t>, “sum” gr</a:t>
            </a:r>
            <a:r>
              <a:rPr lang="tr-TR"/>
              <a:t>ameri</a:t>
            </a:r>
            <a:r>
              <a:rPr lang="en-US"/>
              <a:t>)</a:t>
            </a:r>
          </a:p>
          <a:p>
            <a:pPr marL="0" indent="0" eaLnBrk="1" hangingPunct="1">
              <a:buFontTx/>
              <a:buNone/>
            </a:pPr>
            <a:r>
              <a:rPr lang="en-US"/>
              <a:t>• </a:t>
            </a:r>
            <a:r>
              <a:rPr lang="tr-TR"/>
              <a:t>Fakat fazla karışık ayrıştırıcılar için bize ön hazırlık yapmaya yardım eder</a:t>
            </a:r>
            <a:endParaRPr lang="en-US"/>
          </a:p>
          <a:p>
            <a:pPr marL="0" indent="0" eaLnBrk="1" hangingPunct="1"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6A98A46-D29D-417D-8E5D-48A7F906A316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LR(0) </a:t>
            </a:r>
            <a:r>
              <a:rPr lang="tr-TR"/>
              <a:t>Durumları</a:t>
            </a:r>
            <a:endParaRPr lang="en-US"/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800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400" dirty="0"/>
              <a:t>• </a:t>
            </a:r>
            <a:r>
              <a:rPr lang="tr-TR" sz="2400" dirty="0"/>
              <a:t>Bir durum olası indirgemeler için ilerleme izini koruyan </a:t>
            </a:r>
            <a:r>
              <a:rPr lang="en-US" sz="2400" i="1" dirty="0"/>
              <a:t>item</a:t>
            </a:r>
            <a:r>
              <a:rPr lang="tr-TR" sz="2400" dirty="0" err="1"/>
              <a:t>lar</a:t>
            </a:r>
            <a:r>
              <a:rPr lang="tr-TR" sz="2400" i="1" dirty="0"/>
              <a:t> </a:t>
            </a:r>
            <a:r>
              <a:rPr lang="tr-TR" sz="2400" dirty="0"/>
              <a:t>kümesidir</a:t>
            </a:r>
            <a:endParaRPr lang="en-US" sz="2400" dirty="0"/>
          </a:p>
          <a:p>
            <a:pPr marL="0" indent="0" eaLnBrk="1" hangingPunct="1">
              <a:buFontTx/>
              <a:buNone/>
            </a:pPr>
            <a:r>
              <a:rPr lang="en-US" sz="2400" dirty="0"/>
              <a:t>• </a:t>
            </a:r>
            <a:r>
              <a:rPr lang="tr-TR" sz="2400" dirty="0"/>
              <a:t>Bir</a:t>
            </a:r>
            <a:r>
              <a:rPr lang="en-US" sz="2400" dirty="0"/>
              <a:t> </a:t>
            </a:r>
            <a:r>
              <a:rPr lang="en-US" sz="2400" i="1" dirty="0"/>
              <a:t>LR(0) </a:t>
            </a:r>
            <a:r>
              <a:rPr lang="en-US" sz="2400" dirty="0"/>
              <a:t>item</a:t>
            </a:r>
            <a:r>
              <a:rPr lang="tr-TR" sz="2400" dirty="0"/>
              <a:t>’i</a:t>
            </a:r>
            <a:r>
              <a:rPr lang="en-US" sz="2400" i="1" dirty="0"/>
              <a:t> </a:t>
            </a:r>
            <a:r>
              <a:rPr lang="en-US" sz="2400" dirty="0" err="1"/>
              <a:t>i</a:t>
            </a:r>
            <a:r>
              <a:rPr lang="tr-TR" sz="2400" dirty="0"/>
              <a:t> kuralın sağ tarafında bir yerde “.” ayıracıyla ayrılmış dilden bir kuraldır </a:t>
            </a:r>
            <a:r>
              <a:rPr lang="en-US" sz="2400" dirty="0"/>
              <a:t>s a production</a:t>
            </a:r>
          </a:p>
          <a:p>
            <a:pPr marL="0" indent="0" eaLnBrk="1" hangingPunct="1">
              <a:buFontTx/>
              <a:buNone/>
            </a:pPr>
            <a:endParaRPr lang="tr-TR" dirty="0"/>
          </a:p>
          <a:p>
            <a:pPr marL="0" indent="0" eaLnBrk="1" hangingPunct="1">
              <a:buFontTx/>
              <a:buNone/>
            </a:pPr>
            <a:endParaRPr lang="en-US" dirty="0"/>
          </a:p>
          <a:p>
            <a:pPr marL="0" indent="0" eaLnBrk="1" hangingPunct="1">
              <a:buFontTx/>
              <a:buNone/>
            </a:pPr>
            <a:endParaRPr lang="en-US" dirty="0"/>
          </a:p>
          <a:p>
            <a:pPr marL="0" indent="0" eaLnBrk="1" hangingPunct="1">
              <a:buFontTx/>
              <a:buNone/>
            </a:pPr>
            <a:r>
              <a:rPr lang="en-US" sz="2400" dirty="0"/>
              <a:t>• </a:t>
            </a:r>
            <a:r>
              <a:rPr lang="tr-TR" sz="2400" dirty="0"/>
              <a:t>“.”’dan önceki şeyler: zaten yığındadır </a:t>
            </a:r>
            <a:r>
              <a:rPr lang="en-US" sz="2400" dirty="0"/>
              <a:t>(</a:t>
            </a:r>
            <a:r>
              <a:rPr lang="tr-TR" sz="2400" dirty="0"/>
              <a:t>indirgenecek olası </a:t>
            </a:r>
            <a:r>
              <a:rPr lang="en-US" sz="2400" dirty="0"/>
              <a:t>γ’</a:t>
            </a:r>
            <a:r>
              <a:rPr lang="tr-TR" sz="2400" dirty="0" err="1"/>
              <a:t>lerin</a:t>
            </a:r>
            <a:r>
              <a:rPr lang="tr-TR" sz="2400" dirty="0"/>
              <a:t> başlangıcı</a:t>
            </a:r>
            <a:r>
              <a:rPr lang="en-US" sz="2400" dirty="0"/>
              <a:t>)</a:t>
            </a:r>
          </a:p>
          <a:p>
            <a:pPr marL="0" indent="0" eaLnBrk="1" hangingPunct="1">
              <a:buFontTx/>
              <a:buNone/>
            </a:pPr>
            <a:r>
              <a:rPr lang="en-US" sz="2400" dirty="0"/>
              <a:t>• “.”</a:t>
            </a:r>
            <a:r>
              <a:rPr lang="tr-TR" sz="2400" dirty="0"/>
              <a:t>’dan sonraki şeyler</a:t>
            </a:r>
            <a:r>
              <a:rPr lang="en-US" sz="2400" dirty="0"/>
              <a:t>: </a:t>
            </a:r>
            <a:r>
              <a:rPr lang="tr-TR" sz="2400" dirty="0"/>
              <a:t>bir sonra bakacağımızdır</a:t>
            </a:r>
            <a:endParaRPr lang="en-US" sz="2400" dirty="0"/>
          </a:p>
          <a:p>
            <a:pPr marL="0" indent="0" eaLnBrk="1" hangingPunct="1">
              <a:buFontTx/>
              <a:buNone/>
            </a:pPr>
            <a:r>
              <a:rPr lang="en-US" sz="2400" dirty="0"/>
              <a:t>• </a:t>
            </a:r>
            <a:r>
              <a:rPr lang="en-US" sz="2400" dirty="0">
                <a:sym typeface="Symbol" pitchFamily="18" charset="2"/>
              </a:rPr>
              <a:t></a:t>
            </a:r>
            <a:r>
              <a:rPr lang="en-US" sz="2400" dirty="0"/>
              <a:t> </a:t>
            </a:r>
            <a:r>
              <a:rPr lang="tr-TR" sz="2400" dirty="0"/>
              <a:t>öneki (</a:t>
            </a:r>
            <a:r>
              <a:rPr lang="tr-TR" sz="2400" dirty="0" err="1"/>
              <a:t>prefixi</a:t>
            </a:r>
            <a:r>
              <a:rPr lang="tr-TR" sz="2400" dirty="0"/>
              <a:t>) durumun kendisiyle temsil edilir</a:t>
            </a:r>
            <a:endParaRPr lang="en-US" sz="2400" dirty="0"/>
          </a:p>
        </p:txBody>
      </p:sp>
      <p:sp>
        <p:nvSpPr>
          <p:cNvPr id="131077" name="Text Box 4"/>
          <p:cNvSpPr txBox="1">
            <a:spLocks noChangeArrowheads="1"/>
          </p:cNvSpPr>
          <p:nvPr/>
        </p:nvSpPr>
        <p:spPr bwMode="auto">
          <a:xfrm>
            <a:off x="5791200" y="3276600"/>
            <a:ext cx="1981200" cy="9652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lIns="182880" tIns="91440" rIns="0" bIns="91440">
            <a:spAutoFit/>
          </a:bodyPr>
          <a:lstStyle/>
          <a:p>
            <a:r>
              <a:rPr lang="en-US" i="1"/>
              <a:t>E</a:t>
            </a:r>
            <a:r>
              <a:rPr lang="en-US"/>
              <a:t>→</a:t>
            </a:r>
            <a:r>
              <a:rPr lang="en-US" b="1"/>
              <a:t>num </a:t>
            </a:r>
            <a:r>
              <a:rPr lang="en-US"/>
              <a:t>● </a:t>
            </a:r>
          </a:p>
          <a:p>
            <a:r>
              <a:rPr lang="en-US" i="1"/>
              <a:t>E</a:t>
            </a:r>
            <a:r>
              <a:rPr lang="en-US"/>
              <a:t>→ (● </a:t>
            </a:r>
            <a:r>
              <a:rPr lang="en-US" i="1"/>
              <a:t>S </a:t>
            </a:r>
            <a:r>
              <a:rPr lang="en-US"/>
              <a:t>)</a:t>
            </a:r>
          </a:p>
        </p:txBody>
      </p:sp>
      <p:sp>
        <p:nvSpPr>
          <p:cNvPr id="131078" name="Text Box 5"/>
          <p:cNvSpPr txBox="1">
            <a:spLocks noChangeArrowheads="1"/>
          </p:cNvSpPr>
          <p:nvPr/>
        </p:nvSpPr>
        <p:spPr bwMode="auto">
          <a:xfrm>
            <a:off x="3581400" y="3276600"/>
            <a:ext cx="12192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/>
              <a:t>durum</a:t>
            </a:r>
            <a:endParaRPr lang="en-US" dirty="0"/>
          </a:p>
        </p:txBody>
      </p:sp>
      <p:sp>
        <p:nvSpPr>
          <p:cNvPr id="131079" name="Text Box 6"/>
          <p:cNvSpPr txBox="1">
            <a:spLocks noChangeArrowheads="1"/>
          </p:cNvSpPr>
          <p:nvPr/>
        </p:nvSpPr>
        <p:spPr bwMode="auto">
          <a:xfrm>
            <a:off x="4267200" y="3733800"/>
            <a:ext cx="990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item</a:t>
            </a:r>
          </a:p>
        </p:txBody>
      </p:sp>
      <p:sp>
        <p:nvSpPr>
          <p:cNvPr id="131080" name="Line 7"/>
          <p:cNvSpPr>
            <a:spLocks noChangeShapeType="1"/>
          </p:cNvSpPr>
          <p:nvPr/>
        </p:nvSpPr>
        <p:spPr bwMode="auto">
          <a:xfrm>
            <a:off x="4724400" y="3505200"/>
            <a:ext cx="1066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>
            <a:off x="5105400" y="3962400"/>
            <a:ext cx="838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tr-TR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5943600" y="3762375"/>
            <a:ext cx="1676400" cy="381000"/>
          </a:xfrm>
          <a:prstGeom prst="rect">
            <a:avLst/>
          </a:prstGeom>
          <a:noFill/>
          <a:ln w="31750" algn="ctr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tr-TR">
              <a:ln>
                <a:solidFill>
                  <a:srgbClr val="FF0000"/>
                </a:solidFill>
              </a:ln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A5C529F-5F1F-421E-99ED-6BC6FC6171A3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153400" cy="1143000"/>
          </a:xfrm>
        </p:spPr>
        <p:txBody>
          <a:bodyPr/>
          <a:lstStyle/>
          <a:p>
            <a:pPr eaLnBrk="1" hangingPunct="1"/>
            <a:r>
              <a:rPr lang="tr-TR"/>
              <a:t>Başlangıç Durumu</a:t>
            </a:r>
            <a:r>
              <a:rPr lang="en-US"/>
              <a:t>&amp; </a:t>
            </a:r>
            <a:r>
              <a:rPr lang="tr-TR"/>
              <a:t>Kapalılık (</a:t>
            </a:r>
            <a:r>
              <a:rPr lang="en-US"/>
              <a:t>Closure</a:t>
            </a:r>
            <a:r>
              <a:rPr lang="tr-TR"/>
              <a:t>)</a:t>
            </a:r>
            <a:endParaRPr lang="en-US"/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2895600"/>
            <a:ext cx="8535987" cy="3733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/>
              <a:t>Bir yığını okuyacak DFA inşası</a:t>
            </a:r>
            <a:r>
              <a:rPr lang="en-US" sz="2400"/>
              <a:t>:</a:t>
            </a:r>
          </a:p>
          <a:p>
            <a:pPr marL="0" indent="0" eaLnBrk="1" hangingPunct="1">
              <a:buFontTx/>
              <a:buNone/>
            </a:pPr>
            <a:r>
              <a:rPr lang="en-US" sz="2400"/>
              <a:t>• </a:t>
            </a:r>
            <a:r>
              <a:rPr lang="tr-TR" sz="2400"/>
              <a:t>İlk adım</a:t>
            </a:r>
            <a:r>
              <a:rPr lang="en-US" sz="2400"/>
              <a:t>: </a:t>
            </a:r>
            <a:r>
              <a:rPr lang="en-US" sz="2400" i="1">
                <a:solidFill>
                  <a:srgbClr val="009900"/>
                </a:solidFill>
              </a:rPr>
              <a:t>S’ </a:t>
            </a:r>
            <a:r>
              <a:rPr lang="en-US" sz="2400">
                <a:solidFill>
                  <a:srgbClr val="009900"/>
                </a:solidFill>
              </a:rPr>
              <a:t>→</a:t>
            </a:r>
            <a:r>
              <a:rPr lang="en-US" sz="2400" i="1">
                <a:solidFill>
                  <a:srgbClr val="009900"/>
                </a:solidFill>
              </a:rPr>
              <a:t>S </a:t>
            </a:r>
            <a:r>
              <a:rPr lang="en-US" sz="2400">
                <a:solidFill>
                  <a:srgbClr val="009900"/>
                </a:solidFill>
              </a:rPr>
              <a:t>$</a:t>
            </a:r>
            <a:r>
              <a:rPr lang="tr-TR" sz="2400">
                <a:solidFill>
                  <a:srgbClr val="009900"/>
                </a:solidFill>
              </a:rPr>
              <a:t> </a:t>
            </a:r>
            <a:r>
              <a:rPr lang="tr-TR" sz="2400"/>
              <a:t>kurallı </a:t>
            </a:r>
            <a:r>
              <a:rPr lang="en-US" sz="2400"/>
              <a:t>augment gram</a:t>
            </a:r>
            <a:r>
              <a:rPr lang="tr-TR" sz="2400"/>
              <a:t>e</a:t>
            </a:r>
            <a:r>
              <a:rPr lang="en-US" sz="2400"/>
              <a:t>r </a:t>
            </a:r>
          </a:p>
          <a:p>
            <a:pPr marL="0" indent="0" eaLnBrk="1" hangingPunct="1">
              <a:buFontTx/>
              <a:buNone/>
            </a:pPr>
            <a:r>
              <a:rPr lang="en-US" sz="2400"/>
              <a:t>• DFA</a:t>
            </a:r>
            <a:r>
              <a:rPr lang="tr-TR" sz="2400"/>
              <a:t>’nın başlangıç durumu</a:t>
            </a:r>
            <a:r>
              <a:rPr lang="en-US" sz="2400"/>
              <a:t>: </a:t>
            </a:r>
            <a:r>
              <a:rPr lang="tr-TR" sz="2400"/>
              <a:t>boş yığın </a:t>
            </a:r>
            <a:r>
              <a:rPr lang="en-US" sz="2400"/>
              <a:t>= </a:t>
            </a:r>
            <a:r>
              <a:rPr lang="en-US" sz="2400" i="1">
                <a:solidFill>
                  <a:srgbClr val="009900"/>
                </a:solidFill>
              </a:rPr>
              <a:t>S’ </a:t>
            </a:r>
            <a:r>
              <a:rPr lang="en-US" sz="2400">
                <a:solidFill>
                  <a:srgbClr val="009900"/>
                </a:solidFill>
              </a:rPr>
              <a:t>→ . </a:t>
            </a:r>
            <a:r>
              <a:rPr lang="en-US" sz="2400" i="1">
                <a:solidFill>
                  <a:srgbClr val="009900"/>
                </a:solidFill>
              </a:rPr>
              <a:t>S </a:t>
            </a:r>
            <a:r>
              <a:rPr lang="en-US" sz="2400">
                <a:solidFill>
                  <a:srgbClr val="009900"/>
                </a:solidFill>
              </a:rPr>
              <a:t>$</a:t>
            </a:r>
          </a:p>
          <a:p>
            <a:pPr marL="0" indent="0" eaLnBrk="1" hangingPunct="1">
              <a:buFontTx/>
              <a:buNone/>
            </a:pPr>
            <a:r>
              <a:rPr lang="en-US" sz="2400"/>
              <a:t>• </a:t>
            </a:r>
            <a:r>
              <a:rPr lang="tr-TR" sz="2400"/>
              <a:t>Bir durumu</a:t>
            </a:r>
            <a:r>
              <a:rPr lang="en-US" sz="2400" i="1"/>
              <a:t>Closure</a:t>
            </a:r>
            <a:r>
              <a:rPr lang="tr-TR" sz="2400" i="1"/>
              <a:t>’u</a:t>
            </a:r>
            <a:r>
              <a:rPr lang="en-US" sz="2400" i="1"/>
              <a:t> </a:t>
            </a:r>
            <a:r>
              <a:rPr lang="tr-TR" sz="2400"/>
              <a:t>sol tarafı durumda bir item’da bulunan tüm kurallar için “.”’dan hemen sonra item’lar ekler</a:t>
            </a:r>
            <a:endParaRPr lang="en-US" sz="2400"/>
          </a:p>
          <a:p>
            <a:pPr lvl="2" eaLnBrk="1" hangingPunct="1"/>
            <a:r>
              <a:rPr lang="tr-TR" sz="2200"/>
              <a:t>Bir sonra indirgenecek olası kurallar kümesi</a:t>
            </a:r>
            <a:endParaRPr lang="en-US" sz="2200"/>
          </a:p>
          <a:p>
            <a:pPr lvl="2" eaLnBrk="1" hangingPunct="1"/>
            <a:r>
              <a:rPr lang="tr-TR" sz="2200"/>
              <a:t>Eklenen itemlar başta yerleşmiş </a:t>
            </a:r>
            <a:r>
              <a:rPr lang="en-US" sz="2200"/>
              <a:t>“.”</a:t>
            </a:r>
            <a:r>
              <a:rPr lang="tr-TR" sz="2200"/>
              <a:t>’ya sahiptir</a:t>
            </a:r>
            <a:r>
              <a:rPr lang="en-US" sz="2200"/>
              <a:t>: </a:t>
            </a:r>
            <a:r>
              <a:rPr lang="tr-TR" sz="2200"/>
              <a:t>yığındaki bu itemlar için henüz sembol yok</a:t>
            </a:r>
            <a:endParaRPr lang="en-US" sz="2200"/>
          </a:p>
        </p:txBody>
      </p:sp>
      <p:sp>
        <p:nvSpPr>
          <p:cNvPr id="132101" name="Rectangle 4"/>
          <p:cNvSpPr>
            <a:spLocks noChangeArrowheads="1"/>
          </p:cNvSpPr>
          <p:nvPr/>
        </p:nvSpPr>
        <p:spPr bwMode="auto">
          <a:xfrm>
            <a:off x="1447800" y="1676400"/>
            <a:ext cx="19812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S’ →</a:t>
            </a:r>
            <a:r>
              <a:rPr lang="en-US" b="1"/>
              <a:t>. </a:t>
            </a:r>
            <a:r>
              <a:rPr lang="en-US"/>
              <a:t>S $</a:t>
            </a:r>
          </a:p>
        </p:txBody>
      </p:sp>
      <p:sp>
        <p:nvSpPr>
          <p:cNvPr id="132102" name="Rectangle 5"/>
          <p:cNvSpPr>
            <a:spLocks noChangeArrowheads="1"/>
          </p:cNvSpPr>
          <p:nvPr/>
        </p:nvSpPr>
        <p:spPr bwMode="auto">
          <a:xfrm>
            <a:off x="5410200" y="1371600"/>
            <a:ext cx="2209800" cy="1371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S’ →</a:t>
            </a:r>
            <a:r>
              <a:rPr lang="en-US" b="1"/>
              <a:t>. </a:t>
            </a:r>
            <a:r>
              <a:rPr lang="en-US"/>
              <a:t>S $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sp>
        <p:nvSpPr>
          <p:cNvPr id="132103" name="Rectangle 6"/>
          <p:cNvSpPr>
            <a:spLocks noChangeArrowheads="1"/>
          </p:cNvSpPr>
          <p:nvPr/>
        </p:nvSpPr>
        <p:spPr bwMode="auto">
          <a:xfrm>
            <a:off x="6781800" y="228600"/>
            <a:ext cx="2286000" cy="7620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  <p:sp>
        <p:nvSpPr>
          <p:cNvPr id="132104" name="AutoShape 7"/>
          <p:cNvSpPr>
            <a:spLocks noChangeArrowheads="1"/>
          </p:cNvSpPr>
          <p:nvPr/>
        </p:nvSpPr>
        <p:spPr bwMode="auto">
          <a:xfrm>
            <a:off x="3810000" y="1828800"/>
            <a:ext cx="1295400" cy="533400"/>
          </a:xfrm>
          <a:prstGeom prst="rightArrow">
            <a:avLst>
              <a:gd name="adj1" fmla="val 50000"/>
              <a:gd name="adj2" fmla="val 60714"/>
            </a:avLst>
          </a:prstGeom>
          <a:solidFill>
            <a:schemeClr val="accent1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2105" name="Text Box 8"/>
          <p:cNvSpPr txBox="1">
            <a:spLocks noChangeArrowheads="1"/>
          </p:cNvSpPr>
          <p:nvPr/>
        </p:nvSpPr>
        <p:spPr bwMode="auto">
          <a:xfrm>
            <a:off x="3581400" y="1371600"/>
            <a:ext cx="16002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closure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15CF0B-11B7-41C3-89EE-59AD9BFBAAB5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153400" cy="1143000"/>
          </a:xfrm>
        </p:spPr>
        <p:txBody>
          <a:bodyPr/>
          <a:lstStyle/>
          <a:p>
            <a:pPr eaLnBrk="1" hangingPunct="1"/>
            <a:r>
              <a:rPr lang="en-US"/>
              <a:t>Terminal S</a:t>
            </a:r>
            <a:r>
              <a:rPr lang="tr-TR"/>
              <a:t>e</a:t>
            </a:r>
            <a:r>
              <a:rPr lang="en-US"/>
              <a:t>mbol</a:t>
            </a:r>
            <a:r>
              <a:rPr lang="tr-TR"/>
              <a:t>ler Uygulama</a:t>
            </a:r>
            <a:endParaRPr lang="en-US"/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382000" cy="1295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dirty="0"/>
              <a:t>Yeni durumda</a:t>
            </a:r>
            <a:r>
              <a:rPr lang="en-US" dirty="0"/>
              <a:t>, </a:t>
            </a:r>
            <a:r>
              <a:rPr lang="tr-TR" dirty="0"/>
              <a:t>noktadan hemen sonra uygun giriş sembolüne sahip tüm </a:t>
            </a:r>
            <a:r>
              <a:rPr lang="tr-TR" dirty="0" err="1"/>
              <a:t>itemları</a:t>
            </a:r>
            <a:r>
              <a:rPr lang="tr-TR" dirty="0"/>
              <a:t> dahil et</a:t>
            </a:r>
            <a:r>
              <a:rPr lang="en-US" dirty="0"/>
              <a:t>, </a:t>
            </a:r>
            <a:r>
              <a:rPr lang="tr-TR" dirty="0"/>
              <a:t>bu </a:t>
            </a:r>
            <a:r>
              <a:rPr lang="tr-TR" dirty="0" err="1"/>
              <a:t>itemlar</a:t>
            </a:r>
            <a:r>
              <a:rPr lang="tr-TR" dirty="0"/>
              <a:t> üzerinde ilerle ve</a:t>
            </a:r>
            <a:r>
              <a:rPr lang="en-US" dirty="0"/>
              <a:t>, </a:t>
            </a:r>
            <a:r>
              <a:rPr lang="en-US" i="1" dirty="0"/>
              <a:t>closure</a:t>
            </a:r>
            <a:r>
              <a:rPr lang="tr-TR" i="1" dirty="0"/>
              <a:t>’u </a:t>
            </a:r>
            <a:r>
              <a:rPr lang="tr-TR" dirty="0"/>
              <a:t>kabul et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133125" name="Rectangle 4"/>
          <p:cNvSpPr>
            <a:spLocks noChangeArrowheads="1"/>
          </p:cNvSpPr>
          <p:nvPr/>
        </p:nvSpPr>
        <p:spPr bwMode="auto">
          <a:xfrm>
            <a:off x="457200" y="1905000"/>
            <a:ext cx="2209800" cy="1371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’ → </a:t>
            </a:r>
            <a:r>
              <a:rPr lang="en-US" b="1"/>
              <a:t>. </a:t>
            </a:r>
            <a:r>
              <a:rPr lang="en-US"/>
              <a:t>S $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sp>
        <p:nvSpPr>
          <p:cNvPr id="133126" name="Rectangle 5"/>
          <p:cNvSpPr>
            <a:spLocks noChangeArrowheads="1"/>
          </p:cNvSpPr>
          <p:nvPr/>
        </p:nvSpPr>
        <p:spPr bwMode="auto">
          <a:xfrm>
            <a:off x="2971800" y="3810000"/>
            <a:ext cx="1676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 id </a:t>
            </a:r>
            <a:r>
              <a:rPr lang="en-US" b="1"/>
              <a:t>.</a:t>
            </a:r>
          </a:p>
        </p:txBody>
      </p:sp>
      <p:sp>
        <p:nvSpPr>
          <p:cNvPr id="133127" name="Rectangle 6"/>
          <p:cNvSpPr>
            <a:spLocks noChangeArrowheads="1"/>
          </p:cNvSpPr>
          <p:nvPr/>
        </p:nvSpPr>
        <p:spPr bwMode="auto">
          <a:xfrm>
            <a:off x="5410200" y="1600200"/>
            <a:ext cx="2209800" cy="1981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→( </a:t>
            </a:r>
            <a:r>
              <a:rPr lang="en-US" b="1"/>
              <a:t>. </a:t>
            </a:r>
            <a:r>
              <a:rPr lang="en-US"/>
              <a:t>L )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S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L , S</a:t>
            </a:r>
          </a:p>
          <a:p>
            <a:r>
              <a:rPr lang="en-US"/>
              <a:t>S →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sp>
        <p:nvSpPr>
          <p:cNvPr id="133128" name="Rectangle 7"/>
          <p:cNvSpPr>
            <a:spLocks noChangeArrowheads="1"/>
          </p:cNvSpPr>
          <p:nvPr/>
        </p:nvSpPr>
        <p:spPr bwMode="auto">
          <a:xfrm>
            <a:off x="6858000" y="381000"/>
            <a:ext cx="2286000" cy="7620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  <p:cxnSp>
        <p:nvCxnSpPr>
          <p:cNvPr id="133129" name="AutoShape 8"/>
          <p:cNvCxnSpPr>
            <a:cxnSpLocks noChangeShapeType="1"/>
            <a:stCxn id="133125" idx="3"/>
            <a:endCxn id="133127" idx="1"/>
          </p:cNvCxnSpPr>
          <p:nvPr/>
        </p:nvCxnSpPr>
        <p:spPr bwMode="auto">
          <a:xfrm>
            <a:off x="2679700" y="2590800"/>
            <a:ext cx="27178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3130" name="AutoShape 9"/>
          <p:cNvCxnSpPr>
            <a:cxnSpLocks noChangeShapeType="1"/>
            <a:stCxn id="133125" idx="2"/>
            <a:endCxn id="133126" idx="1"/>
          </p:cNvCxnSpPr>
          <p:nvPr/>
        </p:nvCxnSpPr>
        <p:spPr bwMode="auto">
          <a:xfrm>
            <a:off x="1562100" y="3289300"/>
            <a:ext cx="1397000" cy="863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3131" name="AutoShape 10"/>
          <p:cNvCxnSpPr>
            <a:cxnSpLocks noChangeShapeType="1"/>
            <a:stCxn id="133127" idx="2"/>
            <a:endCxn id="133126" idx="3"/>
          </p:cNvCxnSpPr>
          <p:nvPr/>
        </p:nvCxnSpPr>
        <p:spPr bwMode="auto">
          <a:xfrm flipH="1">
            <a:off x="4660900" y="3594100"/>
            <a:ext cx="1854200" cy="558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3132" name="Text Box 11"/>
          <p:cNvSpPr txBox="1">
            <a:spLocks noChangeArrowheads="1"/>
          </p:cNvSpPr>
          <p:nvPr/>
        </p:nvSpPr>
        <p:spPr bwMode="auto">
          <a:xfrm>
            <a:off x="3657600" y="2057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3133" name="Text Box 12"/>
          <p:cNvSpPr txBox="1">
            <a:spLocks noChangeArrowheads="1"/>
          </p:cNvSpPr>
          <p:nvPr/>
        </p:nvSpPr>
        <p:spPr bwMode="auto">
          <a:xfrm>
            <a:off x="1752600" y="36576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3134" name="Text Box 13"/>
          <p:cNvSpPr txBox="1">
            <a:spLocks noChangeArrowheads="1"/>
          </p:cNvSpPr>
          <p:nvPr/>
        </p:nvSpPr>
        <p:spPr bwMode="auto">
          <a:xfrm>
            <a:off x="55626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cxnSp>
        <p:nvCxnSpPr>
          <p:cNvPr id="133135" name="AutoShape 14"/>
          <p:cNvCxnSpPr>
            <a:cxnSpLocks noChangeShapeType="1"/>
            <a:stCxn id="133127" idx="2"/>
            <a:endCxn id="133127" idx="3"/>
          </p:cNvCxnSpPr>
          <p:nvPr/>
        </p:nvCxnSpPr>
        <p:spPr bwMode="auto">
          <a:xfrm rot="5400000" flipH="1" flipV="1">
            <a:off x="6572250" y="2533650"/>
            <a:ext cx="1003300" cy="1117600"/>
          </a:xfrm>
          <a:prstGeom prst="curvedConnector4">
            <a:avLst>
              <a:gd name="adj1" fmla="val -38769"/>
              <a:gd name="adj2" fmla="val 143889"/>
            </a:avLst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3136" name="Text Box 15"/>
          <p:cNvSpPr txBox="1">
            <a:spLocks noChangeArrowheads="1"/>
          </p:cNvSpPr>
          <p:nvPr/>
        </p:nvSpPr>
        <p:spPr bwMode="auto">
          <a:xfrm>
            <a:off x="76200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4.2 </a:t>
            </a:r>
            <a:r>
              <a:rPr lang="tr-TR" sz="3200"/>
              <a:t>Sözcüksel (</a:t>
            </a:r>
            <a:r>
              <a:rPr lang="en-US" sz="3200"/>
              <a:t>Lexical</a:t>
            </a:r>
            <a:r>
              <a:rPr lang="tr-TR" sz="3200"/>
              <a:t>)</a:t>
            </a:r>
            <a:r>
              <a:rPr lang="en-US" sz="3200"/>
              <a:t> Anali</a:t>
            </a:r>
            <a:r>
              <a:rPr lang="tr-TR" sz="3200"/>
              <a:t>z</a:t>
            </a:r>
            <a:r>
              <a:rPr lang="en-US" sz="3200"/>
              <a:t> (Devamı)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/>
              <a:t>Durum diyagramı tasarımı</a:t>
            </a:r>
            <a:r>
              <a:rPr lang="en-US" dirty="0"/>
              <a:t>:</a:t>
            </a:r>
          </a:p>
          <a:p>
            <a:pPr lvl="1" eaLnBrk="1" hangingPunct="1"/>
            <a:r>
              <a:rPr lang="tr-TR" dirty="0"/>
              <a:t>Saf (</a:t>
            </a:r>
            <a:r>
              <a:rPr lang="tr-TR" dirty="0" err="1"/>
              <a:t>Naive</a:t>
            </a:r>
            <a:r>
              <a:rPr lang="tr-TR" dirty="0"/>
              <a:t>) bir</a:t>
            </a:r>
            <a:r>
              <a:rPr lang="en-US" dirty="0"/>
              <a:t> </a:t>
            </a:r>
            <a:r>
              <a:rPr lang="tr-TR" dirty="0"/>
              <a:t>durum diyagramı kaynak </a:t>
            </a:r>
            <a:r>
              <a:rPr lang="en-US" dirty="0" err="1"/>
              <a:t>dil</a:t>
            </a:r>
            <a:r>
              <a:rPr lang="tr-TR" dirty="0"/>
              <a:t>deki her karakterde, her durumdan bir geçişe sahip olacaktı</a:t>
            </a:r>
            <a:r>
              <a:rPr lang="en-US" dirty="0"/>
              <a:t> – </a:t>
            </a:r>
            <a:r>
              <a:rPr lang="tr-TR" dirty="0"/>
              <a:t>böyle bir diyagram çok büyük olurdu</a:t>
            </a:r>
            <a:r>
              <a:rPr lang="en-US" dirty="0"/>
              <a:t>!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58D890-8773-4939-B849-5190D2D74076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FA22BA9-CAB3-4CC2-8CB1-28AF6BA7D759}" type="slidenum">
              <a:rPr lang="en-US"/>
              <a:pPr>
                <a:defRPr/>
              </a:pPr>
              <a:t>90</a:t>
            </a:fld>
            <a:endParaRPr lang="en-US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7469188" cy="488950"/>
          </a:xfrm>
        </p:spPr>
        <p:txBody>
          <a:bodyPr/>
          <a:lstStyle/>
          <a:p>
            <a:pPr eaLnBrk="1" hangingPunct="1"/>
            <a:r>
              <a:rPr lang="en-US"/>
              <a:t>Terminal </a:t>
            </a:r>
            <a:r>
              <a:rPr lang="tr-TR"/>
              <a:t>Olmayan </a:t>
            </a:r>
            <a:r>
              <a:rPr lang="en-US"/>
              <a:t>S</a:t>
            </a:r>
            <a:r>
              <a:rPr lang="tr-TR"/>
              <a:t>e</a:t>
            </a:r>
            <a:r>
              <a:rPr lang="en-US"/>
              <a:t>mbol</a:t>
            </a:r>
            <a:r>
              <a:rPr lang="tr-TR"/>
              <a:t>ler Uygulama</a:t>
            </a:r>
            <a:endParaRPr lang="en-US"/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0"/>
            <a:ext cx="8382000" cy="91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/>
              <a:t>• </a:t>
            </a:r>
            <a:r>
              <a:rPr lang="tr-TR"/>
              <a:t>Yığındaki terminal olmayan sembollere sanki terminalmiş gibi davranılır </a:t>
            </a:r>
            <a:r>
              <a:rPr lang="en-US"/>
              <a:t>(</a:t>
            </a:r>
            <a:r>
              <a:rPr lang="tr-TR"/>
              <a:t>indirgeme ile eklenenler hariç</a:t>
            </a:r>
            <a:r>
              <a:rPr lang="en-US"/>
              <a:t>)</a:t>
            </a:r>
          </a:p>
        </p:txBody>
      </p:sp>
      <p:sp>
        <p:nvSpPr>
          <p:cNvPr id="134149" name="Rectangle 4"/>
          <p:cNvSpPr>
            <a:spLocks noChangeArrowheads="1"/>
          </p:cNvSpPr>
          <p:nvPr/>
        </p:nvSpPr>
        <p:spPr bwMode="auto">
          <a:xfrm>
            <a:off x="457200" y="1905000"/>
            <a:ext cx="2209800" cy="1371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’ → </a:t>
            </a:r>
            <a:r>
              <a:rPr lang="en-US" b="1"/>
              <a:t>. </a:t>
            </a:r>
            <a:r>
              <a:rPr lang="en-US"/>
              <a:t>S $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sp>
        <p:nvSpPr>
          <p:cNvPr id="134150" name="Rectangle 5"/>
          <p:cNvSpPr>
            <a:spLocks noChangeArrowheads="1"/>
          </p:cNvSpPr>
          <p:nvPr/>
        </p:nvSpPr>
        <p:spPr bwMode="auto">
          <a:xfrm>
            <a:off x="2438400" y="3810000"/>
            <a:ext cx="1676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 id </a:t>
            </a:r>
            <a:r>
              <a:rPr lang="en-US" b="1"/>
              <a:t>.</a:t>
            </a:r>
          </a:p>
        </p:txBody>
      </p:sp>
      <p:sp>
        <p:nvSpPr>
          <p:cNvPr id="134151" name="Rectangle 6"/>
          <p:cNvSpPr>
            <a:spLocks noChangeArrowheads="1"/>
          </p:cNvSpPr>
          <p:nvPr/>
        </p:nvSpPr>
        <p:spPr bwMode="auto">
          <a:xfrm>
            <a:off x="4038600" y="1600200"/>
            <a:ext cx="2209800" cy="1981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→( </a:t>
            </a:r>
            <a:r>
              <a:rPr lang="en-US" b="1"/>
              <a:t>. </a:t>
            </a:r>
            <a:r>
              <a:rPr lang="en-US"/>
              <a:t>L )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S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L , S</a:t>
            </a:r>
          </a:p>
          <a:p>
            <a:r>
              <a:rPr lang="en-US"/>
              <a:t>S →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cxnSp>
        <p:nvCxnSpPr>
          <p:cNvPr id="134152" name="AutoShape 7"/>
          <p:cNvCxnSpPr>
            <a:cxnSpLocks noChangeShapeType="1"/>
            <a:stCxn id="134149" idx="3"/>
            <a:endCxn id="134151" idx="1"/>
          </p:cNvCxnSpPr>
          <p:nvPr/>
        </p:nvCxnSpPr>
        <p:spPr bwMode="auto">
          <a:xfrm>
            <a:off x="2679700" y="2590800"/>
            <a:ext cx="13462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4153" name="AutoShape 8"/>
          <p:cNvCxnSpPr>
            <a:cxnSpLocks noChangeShapeType="1"/>
            <a:stCxn id="134149" idx="2"/>
            <a:endCxn id="134150" idx="1"/>
          </p:cNvCxnSpPr>
          <p:nvPr/>
        </p:nvCxnSpPr>
        <p:spPr bwMode="auto">
          <a:xfrm>
            <a:off x="1562100" y="3289300"/>
            <a:ext cx="863600" cy="863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4154" name="AutoShape 9"/>
          <p:cNvCxnSpPr>
            <a:cxnSpLocks noChangeShapeType="1"/>
            <a:stCxn id="134151" idx="2"/>
            <a:endCxn id="134150" idx="3"/>
          </p:cNvCxnSpPr>
          <p:nvPr/>
        </p:nvCxnSpPr>
        <p:spPr bwMode="auto">
          <a:xfrm flipH="1">
            <a:off x="4127500" y="3594100"/>
            <a:ext cx="1016000" cy="558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4155" name="Text Box 10"/>
          <p:cNvSpPr txBox="1">
            <a:spLocks noChangeArrowheads="1"/>
          </p:cNvSpPr>
          <p:nvPr/>
        </p:nvSpPr>
        <p:spPr bwMode="auto">
          <a:xfrm>
            <a:off x="3048000" y="2057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4156" name="Text Box 11"/>
          <p:cNvSpPr txBox="1">
            <a:spLocks noChangeArrowheads="1"/>
          </p:cNvSpPr>
          <p:nvPr/>
        </p:nvSpPr>
        <p:spPr bwMode="auto">
          <a:xfrm>
            <a:off x="1447800" y="3581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4157" name="Text Box 12"/>
          <p:cNvSpPr txBox="1">
            <a:spLocks noChangeArrowheads="1"/>
          </p:cNvSpPr>
          <p:nvPr/>
        </p:nvSpPr>
        <p:spPr bwMode="auto">
          <a:xfrm>
            <a:off x="46482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cxnSp>
        <p:nvCxnSpPr>
          <p:cNvPr id="134158" name="AutoShape 13"/>
          <p:cNvCxnSpPr>
            <a:cxnSpLocks noChangeShapeType="1"/>
            <a:stCxn id="134151" idx="2"/>
            <a:endCxn id="134151" idx="3"/>
          </p:cNvCxnSpPr>
          <p:nvPr/>
        </p:nvCxnSpPr>
        <p:spPr bwMode="auto">
          <a:xfrm rot="5400000" flipH="1" flipV="1">
            <a:off x="5200650" y="2533650"/>
            <a:ext cx="1003300" cy="1117600"/>
          </a:xfrm>
          <a:prstGeom prst="curvedConnector4">
            <a:avLst>
              <a:gd name="adj1" fmla="val -31491"/>
              <a:gd name="adj2" fmla="val 119319"/>
            </a:avLst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4159" name="Text Box 14"/>
          <p:cNvSpPr txBox="1">
            <a:spLocks noChangeArrowheads="1"/>
          </p:cNvSpPr>
          <p:nvPr/>
        </p:nvSpPr>
        <p:spPr bwMode="auto">
          <a:xfrm>
            <a:off x="60960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4160" name="Rectangle 15"/>
          <p:cNvSpPr>
            <a:spLocks noChangeArrowheads="1"/>
          </p:cNvSpPr>
          <p:nvPr/>
        </p:nvSpPr>
        <p:spPr bwMode="auto">
          <a:xfrm>
            <a:off x="7239000" y="3276600"/>
            <a:ext cx="1676400" cy="685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 → S </a:t>
            </a:r>
            <a:r>
              <a:rPr lang="en-US" b="1"/>
              <a:t>.</a:t>
            </a:r>
            <a:endParaRPr lang="en-US"/>
          </a:p>
        </p:txBody>
      </p:sp>
      <p:sp>
        <p:nvSpPr>
          <p:cNvPr id="134161" name="Rectangle 16"/>
          <p:cNvSpPr>
            <a:spLocks noChangeArrowheads="1"/>
          </p:cNvSpPr>
          <p:nvPr/>
        </p:nvSpPr>
        <p:spPr bwMode="auto">
          <a:xfrm>
            <a:off x="7086600" y="1828800"/>
            <a:ext cx="1828800" cy="1066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→( L </a:t>
            </a:r>
            <a:r>
              <a:rPr lang="en-US" b="1"/>
              <a:t>. </a:t>
            </a:r>
            <a:r>
              <a:rPr lang="en-US"/>
              <a:t>)</a:t>
            </a:r>
          </a:p>
          <a:p>
            <a:r>
              <a:rPr lang="en-US"/>
              <a:t>L → L </a:t>
            </a:r>
            <a:r>
              <a:rPr lang="en-US" b="1"/>
              <a:t>. </a:t>
            </a:r>
            <a:r>
              <a:rPr lang="en-US"/>
              <a:t>, S</a:t>
            </a:r>
          </a:p>
        </p:txBody>
      </p:sp>
      <p:cxnSp>
        <p:nvCxnSpPr>
          <p:cNvPr id="134162" name="AutoShape 17"/>
          <p:cNvCxnSpPr>
            <a:cxnSpLocks noChangeShapeType="1"/>
            <a:stCxn id="134151" idx="3"/>
            <a:endCxn id="134160" idx="1"/>
          </p:cNvCxnSpPr>
          <p:nvPr/>
        </p:nvCxnSpPr>
        <p:spPr bwMode="auto">
          <a:xfrm>
            <a:off x="6261100" y="2590800"/>
            <a:ext cx="965200" cy="1028700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4163" name="AutoShape 18"/>
          <p:cNvCxnSpPr>
            <a:cxnSpLocks noChangeShapeType="1"/>
            <a:stCxn id="134151" idx="3"/>
            <a:endCxn id="134161" idx="1"/>
          </p:cNvCxnSpPr>
          <p:nvPr/>
        </p:nvCxnSpPr>
        <p:spPr bwMode="auto">
          <a:xfrm flipV="1">
            <a:off x="6261100" y="2362200"/>
            <a:ext cx="812800" cy="228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4164" name="Text Box 19"/>
          <p:cNvSpPr txBox="1">
            <a:spLocks noChangeArrowheads="1"/>
          </p:cNvSpPr>
          <p:nvPr/>
        </p:nvSpPr>
        <p:spPr bwMode="auto">
          <a:xfrm>
            <a:off x="6324600" y="19812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</a:t>
            </a:r>
          </a:p>
        </p:txBody>
      </p:sp>
      <p:sp>
        <p:nvSpPr>
          <p:cNvPr id="134165" name="Text Box 20"/>
          <p:cNvSpPr txBox="1">
            <a:spLocks noChangeArrowheads="1"/>
          </p:cNvSpPr>
          <p:nvPr/>
        </p:nvSpPr>
        <p:spPr bwMode="auto">
          <a:xfrm>
            <a:off x="6705600" y="28956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134166" name="Rectangle 21"/>
          <p:cNvSpPr>
            <a:spLocks noChangeArrowheads="1"/>
          </p:cNvSpPr>
          <p:nvPr/>
        </p:nvSpPr>
        <p:spPr bwMode="auto">
          <a:xfrm>
            <a:off x="6781800" y="304800"/>
            <a:ext cx="2286000" cy="7620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79EB095-C888-42E2-9880-534E4F6672B8}" type="slidenum">
              <a:rPr lang="en-US"/>
              <a:pPr>
                <a:defRPr/>
              </a:pPr>
              <a:t>91</a:t>
            </a:fld>
            <a:endParaRPr lang="en-US"/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/>
              <a:t>Reduce </a:t>
            </a:r>
            <a:r>
              <a:rPr lang="tr-TR"/>
              <a:t>Hareketini Uygulama</a:t>
            </a:r>
            <a:endParaRPr lang="en-US"/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0"/>
            <a:ext cx="8382000" cy="914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/>
              <a:t>• </a:t>
            </a:r>
            <a:r>
              <a:rPr lang="tr-TR" dirty="0"/>
              <a:t>Yığından sağ tarafı al</a:t>
            </a:r>
            <a:r>
              <a:rPr lang="en-US" dirty="0"/>
              <a:t>, </a:t>
            </a:r>
            <a:r>
              <a:rPr lang="tr-TR" dirty="0"/>
              <a:t>sol tarafla yer değiştir </a:t>
            </a:r>
            <a:r>
              <a:rPr lang="en-US" dirty="0"/>
              <a:t>X (</a:t>
            </a:r>
            <a:r>
              <a:rPr lang="en-US" dirty="0" err="1"/>
              <a:t>X→γ</a:t>
            </a:r>
            <a:r>
              <a:rPr lang="en-US" dirty="0"/>
              <a:t>)</a:t>
            </a:r>
          </a:p>
        </p:txBody>
      </p:sp>
      <p:sp>
        <p:nvSpPr>
          <p:cNvPr id="135173" name="Rectangle 4"/>
          <p:cNvSpPr>
            <a:spLocks noChangeArrowheads="1"/>
          </p:cNvSpPr>
          <p:nvPr/>
        </p:nvSpPr>
        <p:spPr bwMode="auto">
          <a:xfrm>
            <a:off x="457200" y="1905000"/>
            <a:ext cx="2209800" cy="1371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’ → </a:t>
            </a:r>
            <a:r>
              <a:rPr lang="en-US" b="1"/>
              <a:t>. </a:t>
            </a:r>
            <a:r>
              <a:rPr lang="en-US"/>
              <a:t>S $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sp>
        <p:nvSpPr>
          <p:cNvPr id="135174" name="Rectangle 5"/>
          <p:cNvSpPr>
            <a:spLocks noChangeArrowheads="1"/>
          </p:cNvSpPr>
          <p:nvPr/>
        </p:nvSpPr>
        <p:spPr bwMode="auto">
          <a:xfrm>
            <a:off x="2438400" y="3810000"/>
            <a:ext cx="1676400" cy="6858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 id </a:t>
            </a:r>
            <a:r>
              <a:rPr lang="en-US" b="1"/>
              <a:t>.</a:t>
            </a:r>
          </a:p>
        </p:txBody>
      </p:sp>
      <p:sp>
        <p:nvSpPr>
          <p:cNvPr id="135175" name="Rectangle 6"/>
          <p:cNvSpPr>
            <a:spLocks noChangeArrowheads="1"/>
          </p:cNvSpPr>
          <p:nvPr/>
        </p:nvSpPr>
        <p:spPr bwMode="auto">
          <a:xfrm>
            <a:off x="4038600" y="1600200"/>
            <a:ext cx="2209800" cy="1981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→( </a:t>
            </a:r>
            <a:r>
              <a:rPr lang="en-US" b="1"/>
              <a:t>. </a:t>
            </a:r>
            <a:r>
              <a:rPr lang="en-US"/>
              <a:t>L )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S</a:t>
            </a:r>
          </a:p>
          <a:p>
            <a:r>
              <a:rPr lang="en-US"/>
              <a:t>L → </a:t>
            </a:r>
            <a:r>
              <a:rPr lang="en-US" b="1"/>
              <a:t>. </a:t>
            </a:r>
            <a:r>
              <a:rPr lang="en-US"/>
              <a:t>L , S</a:t>
            </a:r>
          </a:p>
          <a:p>
            <a:r>
              <a:rPr lang="en-US"/>
              <a:t>S →</a:t>
            </a:r>
            <a:r>
              <a:rPr lang="en-US" b="1"/>
              <a:t>. </a:t>
            </a:r>
            <a:r>
              <a:rPr lang="en-US"/>
              <a:t>( L )</a:t>
            </a:r>
          </a:p>
          <a:p>
            <a:r>
              <a:rPr lang="en-US"/>
              <a:t>S → </a:t>
            </a:r>
            <a:r>
              <a:rPr lang="en-US" b="1"/>
              <a:t>. </a:t>
            </a:r>
            <a:r>
              <a:rPr lang="en-US"/>
              <a:t>id</a:t>
            </a:r>
          </a:p>
        </p:txBody>
      </p:sp>
      <p:cxnSp>
        <p:nvCxnSpPr>
          <p:cNvPr id="135176" name="AutoShape 7"/>
          <p:cNvCxnSpPr>
            <a:cxnSpLocks noChangeShapeType="1"/>
            <a:stCxn id="135173" idx="3"/>
            <a:endCxn id="135175" idx="1"/>
          </p:cNvCxnSpPr>
          <p:nvPr/>
        </p:nvCxnSpPr>
        <p:spPr bwMode="auto">
          <a:xfrm>
            <a:off x="2679700" y="2590800"/>
            <a:ext cx="1346200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5177" name="AutoShape 8"/>
          <p:cNvCxnSpPr>
            <a:cxnSpLocks noChangeShapeType="1"/>
            <a:stCxn id="135173" idx="2"/>
            <a:endCxn id="135174" idx="1"/>
          </p:cNvCxnSpPr>
          <p:nvPr/>
        </p:nvCxnSpPr>
        <p:spPr bwMode="auto">
          <a:xfrm>
            <a:off x="1562100" y="3289300"/>
            <a:ext cx="863600" cy="863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5178" name="AutoShape 9"/>
          <p:cNvCxnSpPr>
            <a:cxnSpLocks noChangeShapeType="1"/>
            <a:stCxn id="135175" idx="2"/>
            <a:endCxn id="135174" idx="3"/>
          </p:cNvCxnSpPr>
          <p:nvPr/>
        </p:nvCxnSpPr>
        <p:spPr bwMode="auto">
          <a:xfrm flipH="1">
            <a:off x="4127500" y="3594100"/>
            <a:ext cx="1016000" cy="558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5179" name="Text Box 10"/>
          <p:cNvSpPr txBox="1">
            <a:spLocks noChangeArrowheads="1"/>
          </p:cNvSpPr>
          <p:nvPr/>
        </p:nvSpPr>
        <p:spPr bwMode="auto">
          <a:xfrm>
            <a:off x="3048000" y="2057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5180" name="Text Box 11"/>
          <p:cNvSpPr txBox="1">
            <a:spLocks noChangeArrowheads="1"/>
          </p:cNvSpPr>
          <p:nvPr/>
        </p:nvSpPr>
        <p:spPr bwMode="auto">
          <a:xfrm>
            <a:off x="1447800" y="3581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5181" name="Text Box 12"/>
          <p:cNvSpPr txBox="1">
            <a:spLocks noChangeArrowheads="1"/>
          </p:cNvSpPr>
          <p:nvPr/>
        </p:nvSpPr>
        <p:spPr bwMode="auto">
          <a:xfrm>
            <a:off x="46482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cxnSp>
        <p:nvCxnSpPr>
          <p:cNvPr id="135182" name="AutoShape 13"/>
          <p:cNvCxnSpPr>
            <a:cxnSpLocks noChangeShapeType="1"/>
            <a:stCxn id="135175" idx="2"/>
            <a:endCxn id="135175" idx="3"/>
          </p:cNvCxnSpPr>
          <p:nvPr/>
        </p:nvCxnSpPr>
        <p:spPr bwMode="auto">
          <a:xfrm rot="5400000" flipH="1" flipV="1">
            <a:off x="5200650" y="2533650"/>
            <a:ext cx="1003300" cy="1117600"/>
          </a:xfrm>
          <a:prstGeom prst="curvedConnector4">
            <a:avLst>
              <a:gd name="adj1" fmla="val -31491"/>
              <a:gd name="adj2" fmla="val 119319"/>
            </a:avLst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5183" name="Text Box 14"/>
          <p:cNvSpPr txBox="1">
            <a:spLocks noChangeArrowheads="1"/>
          </p:cNvSpPr>
          <p:nvPr/>
        </p:nvSpPr>
        <p:spPr bwMode="auto">
          <a:xfrm>
            <a:off x="6096000" y="36576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5184" name="Rectangle 15"/>
          <p:cNvSpPr>
            <a:spLocks noChangeArrowheads="1"/>
          </p:cNvSpPr>
          <p:nvPr/>
        </p:nvSpPr>
        <p:spPr bwMode="auto">
          <a:xfrm>
            <a:off x="7239000" y="3276600"/>
            <a:ext cx="1676400" cy="6858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L → S </a:t>
            </a:r>
            <a:r>
              <a:rPr lang="en-US" b="1"/>
              <a:t>.</a:t>
            </a:r>
            <a:endParaRPr lang="en-US"/>
          </a:p>
        </p:txBody>
      </p:sp>
      <p:sp>
        <p:nvSpPr>
          <p:cNvPr id="135185" name="Rectangle 16"/>
          <p:cNvSpPr>
            <a:spLocks noChangeArrowheads="1"/>
          </p:cNvSpPr>
          <p:nvPr/>
        </p:nvSpPr>
        <p:spPr bwMode="auto">
          <a:xfrm>
            <a:off x="7086600" y="1828800"/>
            <a:ext cx="1828800" cy="1066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/>
              <a:t>S →( L </a:t>
            </a:r>
            <a:r>
              <a:rPr lang="en-US" b="1"/>
              <a:t>. </a:t>
            </a:r>
            <a:r>
              <a:rPr lang="en-US"/>
              <a:t>)</a:t>
            </a:r>
          </a:p>
          <a:p>
            <a:r>
              <a:rPr lang="en-US"/>
              <a:t>L → L </a:t>
            </a:r>
            <a:r>
              <a:rPr lang="en-US" b="1"/>
              <a:t>. </a:t>
            </a:r>
            <a:r>
              <a:rPr lang="en-US"/>
              <a:t>, S</a:t>
            </a:r>
          </a:p>
        </p:txBody>
      </p:sp>
      <p:cxnSp>
        <p:nvCxnSpPr>
          <p:cNvPr id="135186" name="AutoShape 17"/>
          <p:cNvCxnSpPr>
            <a:cxnSpLocks noChangeShapeType="1"/>
            <a:stCxn id="135175" idx="3"/>
            <a:endCxn id="135184" idx="1"/>
          </p:cNvCxnSpPr>
          <p:nvPr/>
        </p:nvCxnSpPr>
        <p:spPr bwMode="auto">
          <a:xfrm>
            <a:off x="6261100" y="2590800"/>
            <a:ext cx="965200" cy="1028700"/>
          </a:xfrm>
          <a:prstGeom prst="curvedConnector3">
            <a:avLst>
              <a:gd name="adj1" fmla="val 50000"/>
            </a:avLst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35187" name="AutoShape 18"/>
          <p:cNvCxnSpPr>
            <a:cxnSpLocks noChangeShapeType="1"/>
            <a:stCxn id="135175" idx="3"/>
            <a:endCxn id="135185" idx="1"/>
          </p:cNvCxnSpPr>
          <p:nvPr/>
        </p:nvCxnSpPr>
        <p:spPr bwMode="auto">
          <a:xfrm flipV="1">
            <a:off x="6261100" y="2362200"/>
            <a:ext cx="812800" cy="228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35188" name="Text Box 19"/>
          <p:cNvSpPr txBox="1">
            <a:spLocks noChangeArrowheads="1"/>
          </p:cNvSpPr>
          <p:nvPr/>
        </p:nvSpPr>
        <p:spPr bwMode="auto">
          <a:xfrm>
            <a:off x="6324600" y="19812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</a:t>
            </a:r>
          </a:p>
        </p:txBody>
      </p:sp>
      <p:sp>
        <p:nvSpPr>
          <p:cNvPr id="135189" name="Text Box 20"/>
          <p:cNvSpPr txBox="1">
            <a:spLocks noChangeArrowheads="1"/>
          </p:cNvSpPr>
          <p:nvPr/>
        </p:nvSpPr>
        <p:spPr bwMode="auto">
          <a:xfrm>
            <a:off x="6705600" y="28956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135190" name="Text Box 21"/>
          <p:cNvSpPr txBox="1">
            <a:spLocks noChangeArrowheads="1"/>
          </p:cNvSpPr>
          <p:nvPr/>
        </p:nvSpPr>
        <p:spPr bwMode="auto">
          <a:xfrm>
            <a:off x="5562600" y="4267200"/>
            <a:ext cx="2590800" cy="83026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i="1" dirty="0">
                <a:solidFill>
                  <a:srgbClr val="009900"/>
                </a:solidFill>
              </a:rPr>
              <a:t>İndirgemeye sebep olan durumlar</a:t>
            </a:r>
            <a:endParaRPr lang="en-US" i="1" dirty="0">
              <a:solidFill>
                <a:srgbClr val="009900"/>
              </a:solidFill>
            </a:endParaRPr>
          </a:p>
        </p:txBody>
      </p:sp>
      <p:sp>
        <p:nvSpPr>
          <p:cNvPr id="135191" name="Line 22"/>
          <p:cNvSpPr>
            <a:spLocks noChangeShapeType="1"/>
          </p:cNvSpPr>
          <p:nvPr/>
        </p:nvSpPr>
        <p:spPr bwMode="auto">
          <a:xfrm flipV="1">
            <a:off x="7620000" y="4114800"/>
            <a:ext cx="762000" cy="457200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5192" name="Line 23"/>
          <p:cNvSpPr>
            <a:spLocks noChangeShapeType="1"/>
          </p:cNvSpPr>
          <p:nvPr/>
        </p:nvSpPr>
        <p:spPr bwMode="auto">
          <a:xfrm>
            <a:off x="4267200" y="4495800"/>
            <a:ext cx="1295400" cy="381000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5193" name="Rectangle 24"/>
          <p:cNvSpPr>
            <a:spLocks noChangeArrowheads="1"/>
          </p:cNvSpPr>
          <p:nvPr/>
        </p:nvSpPr>
        <p:spPr bwMode="auto">
          <a:xfrm>
            <a:off x="6629400" y="228600"/>
            <a:ext cx="2286000" cy="7620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pPr eaLnBrk="1" hangingPunct="1"/>
            <a:r>
              <a:rPr lang="tr-TR"/>
              <a:t>Tam </a:t>
            </a:r>
            <a:r>
              <a:rPr lang="en-US"/>
              <a:t>DFA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5181600"/>
            <a:ext cx="6553200" cy="15240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sz="2200" dirty="0"/>
              <a:t>• reduce-only </a:t>
            </a:r>
            <a:r>
              <a:rPr lang="tr-TR" sz="2200" dirty="0"/>
              <a:t>durumu</a:t>
            </a:r>
            <a:r>
              <a:rPr lang="en-US" sz="2200" dirty="0"/>
              <a:t>: reduce</a:t>
            </a:r>
          </a:p>
          <a:p>
            <a:pPr marL="0" indent="0" eaLnBrk="1" hangingPunct="1">
              <a:buFontTx/>
              <a:buNone/>
            </a:pPr>
            <a:r>
              <a:rPr lang="en-US" sz="2200" dirty="0"/>
              <a:t>• look-ahead</a:t>
            </a:r>
            <a:r>
              <a:rPr lang="tr-TR" sz="2200" dirty="0"/>
              <a:t> için kaydırma geçişi ise</a:t>
            </a:r>
            <a:r>
              <a:rPr lang="en-US" sz="2200" dirty="0"/>
              <a:t>: </a:t>
            </a:r>
            <a:r>
              <a:rPr lang="tr-TR" sz="2200" dirty="0"/>
              <a:t>kaydır,</a:t>
            </a:r>
            <a:r>
              <a:rPr lang="en-US" sz="2200" dirty="0"/>
              <a:t> </a:t>
            </a:r>
            <a:r>
              <a:rPr lang="tr-TR" sz="2200" dirty="0"/>
              <a:t>değilse</a:t>
            </a:r>
            <a:r>
              <a:rPr lang="en-US" sz="2200" dirty="0"/>
              <a:t>: s</a:t>
            </a:r>
            <a:r>
              <a:rPr lang="tr-TR" sz="2200" dirty="0"/>
              <a:t>e</a:t>
            </a:r>
            <a:r>
              <a:rPr lang="en-US" sz="2200" dirty="0" err="1"/>
              <a:t>nta</a:t>
            </a:r>
            <a:r>
              <a:rPr lang="tr-TR" sz="2200" dirty="0" err="1"/>
              <a:t>ks</a:t>
            </a:r>
            <a:r>
              <a:rPr lang="tr-TR" sz="2200" dirty="0"/>
              <a:t> hatası</a:t>
            </a:r>
            <a:endParaRPr lang="en-US" sz="2200" dirty="0"/>
          </a:p>
          <a:p>
            <a:pPr marL="0" indent="0" eaLnBrk="1" hangingPunct="1">
              <a:buFontTx/>
              <a:buNone/>
            </a:pPr>
            <a:r>
              <a:rPr lang="en-US" sz="2200" dirty="0"/>
              <a:t>• </a:t>
            </a:r>
            <a:r>
              <a:rPr lang="tr-TR" sz="2200" dirty="0"/>
              <a:t>mevcut durum</a:t>
            </a:r>
            <a:r>
              <a:rPr lang="en-US" sz="2200" dirty="0"/>
              <a:t>: </a:t>
            </a:r>
            <a:r>
              <a:rPr lang="tr-TR" sz="2200" dirty="0"/>
              <a:t>DFA yoluyla yığına at</a:t>
            </a:r>
            <a:endParaRPr lang="en-US" sz="2200" dirty="0"/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457200" y="1524000"/>
            <a:ext cx="1554163" cy="1219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’ → </a:t>
            </a:r>
            <a:r>
              <a:rPr lang="en-US" sz="2000" b="1"/>
              <a:t>. </a:t>
            </a:r>
            <a:r>
              <a:rPr lang="en-US" sz="2000"/>
              <a:t>S $</a:t>
            </a:r>
          </a:p>
          <a:p>
            <a:r>
              <a:rPr lang="en-US" sz="2000"/>
              <a:t>S → </a:t>
            </a:r>
            <a:r>
              <a:rPr lang="en-US" sz="2000" b="1"/>
              <a:t>. </a:t>
            </a:r>
            <a:r>
              <a:rPr lang="en-US" sz="2000"/>
              <a:t>( L )</a:t>
            </a:r>
          </a:p>
          <a:p>
            <a:r>
              <a:rPr lang="en-US" sz="2000"/>
              <a:t>S → </a:t>
            </a:r>
            <a:r>
              <a:rPr lang="en-US" sz="2000" b="1"/>
              <a:t>. </a:t>
            </a:r>
            <a:r>
              <a:rPr lang="en-US" sz="2000"/>
              <a:t>id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454025" y="4724400"/>
            <a:ext cx="1554163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’ → S </a:t>
            </a:r>
            <a:r>
              <a:rPr lang="en-US" sz="2000" b="1"/>
              <a:t>.</a:t>
            </a:r>
            <a:r>
              <a:rPr lang="en-US" sz="2000"/>
              <a:t> $</a:t>
            </a:r>
          </a:p>
        </p:txBody>
      </p:sp>
      <p:sp>
        <p:nvSpPr>
          <p:cNvPr id="136198" name="Rectangle 6"/>
          <p:cNvSpPr>
            <a:spLocks noChangeArrowheads="1"/>
          </p:cNvSpPr>
          <p:nvPr/>
        </p:nvSpPr>
        <p:spPr bwMode="auto">
          <a:xfrm>
            <a:off x="454025" y="5867400"/>
            <a:ext cx="1554163" cy="365125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tr-TR" sz="2000"/>
              <a:t>son durum</a:t>
            </a:r>
            <a:endParaRPr lang="en-US" sz="2000"/>
          </a:p>
        </p:txBody>
      </p:sp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2789238" y="2362200"/>
            <a:ext cx="1554162" cy="1752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→( </a:t>
            </a:r>
            <a:r>
              <a:rPr lang="en-US" sz="2000" b="1"/>
              <a:t>. </a:t>
            </a:r>
            <a:r>
              <a:rPr lang="en-US" sz="2000"/>
              <a:t>L )</a:t>
            </a:r>
          </a:p>
          <a:p>
            <a:r>
              <a:rPr lang="en-US" sz="2000"/>
              <a:t>L → </a:t>
            </a:r>
            <a:r>
              <a:rPr lang="en-US" sz="2000" b="1"/>
              <a:t>. </a:t>
            </a:r>
            <a:r>
              <a:rPr lang="en-US" sz="2000"/>
              <a:t>S</a:t>
            </a:r>
          </a:p>
          <a:p>
            <a:r>
              <a:rPr lang="en-US" sz="2000"/>
              <a:t>L → </a:t>
            </a:r>
            <a:r>
              <a:rPr lang="en-US" sz="2000" b="1"/>
              <a:t>. </a:t>
            </a:r>
            <a:r>
              <a:rPr lang="en-US" sz="2000"/>
              <a:t>L , S</a:t>
            </a:r>
          </a:p>
          <a:p>
            <a:r>
              <a:rPr lang="en-US" sz="2000"/>
              <a:t>S →</a:t>
            </a:r>
            <a:r>
              <a:rPr lang="en-US" sz="2000" b="1"/>
              <a:t>. </a:t>
            </a:r>
            <a:r>
              <a:rPr lang="en-US" sz="2000"/>
              <a:t>( L )</a:t>
            </a:r>
          </a:p>
          <a:p>
            <a:r>
              <a:rPr lang="en-US" sz="2000"/>
              <a:t>S → </a:t>
            </a:r>
            <a:r>
              <a:rPr lang="en-US" sz="2000" b="1"/>
              <a:t>. </a:t>
            </a:r>
            <a:r>
              <a:rPr lang="en-US" sz="2000"/>
              <a:t>id</a:t>
            </a: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2789238" y="1524000"/>
            <a:ext cx="1554162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→id </a:t>
            </a:r>
            <a:r>
              <a:rPr lang="en-US" sz="2000" b="1"/>
              <a:t>.</a:t>
            </a:r>
            <a:endParaRPr lang="en-US" sz="2000"/>
          </a:p>
        </p:txBody>
      </p: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5148263" y="1524000"/>
            <a:ext cx="1554162" cy="11430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L → L , </a:t>
            </a:r>
            <a:r>
              <a:rPr lang="en-US" sz="2000" b="1"/>
              <a:t>. </a:t>
            </a:r>
            <a:r>
              <a:rPr lang="en-US" sz="2000"/>
              <a:t>S</a:t>
            </a:r>
          </a:p>
          <a:p>
            <a:r>
              <a:rPr lang="en-US" sz="2000"/>
              <a:t>S → </a:t>
            </a:r>
            <a:r>
              <a:rPr lang="en-US" sz="2000" b="1"/>
              <a:t>. </a:t>
            </a:r>
            <a:r>
              <a:rPr lang="en-US" sz="2000"/>
              <a:t>( L )</a:t>
            </a:r>
          </a:p>
          <a:p>
            <a:r>
              <a:rPr lang="en-US" sz="2000"/>
              <a:t>S → </a:t>
            </a:r>
            <a:r>
              <a:rPr lang="en-US" sz="2000" b="1"/>
              <a:t>. </a:t>
            </a:r>
            <a:r>
              <a:rPr lang="en-US" sz="2000"/>
              <a:t>id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5151438" y="3200400"/>
            <a:ext cx="1554162" cy="838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→ ( L </a:t>
            </a:r>
            <a:r>
              <a:rPr lang="en-US" sz="2000" b="1"/>
              <a:t>. </a:t>
            </a:r>
            <a:r>
              <a:rPr lang="en-US" sz="2000"/>
              <a:t>)</a:t>
            </a:r>
          </a:p>
          <a:p>
            <a:r>
              <a:rPr lang="en-US" sz="2000"/>
              <a:t>L → L </a:t>
            </a:r>
            <a:r>
              <a:rPr lang="en-US" sz="2000" b="1"/>
              <a:t>. </a:t>
            </a:r>
            <a:r>
              <a:rPr lang="en-US" sz="2000"/>
              <a:t>, S</a:t>
            </a:r>
          </a:p>
        </p:txBody>
      </p:sp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2789238" y="4664075"/>
            <a:ext cx="1554162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L → S </a:t>
            </a:r>
            <a:r>
              <a:rPr lang="en-US" sz="2000" b="1"/>
              <a:t>.</a:t>
            </a:r>
            <a:endParaRPr lang="en-US" sz="2000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5148263" y="4664075"/>
            <a:ext cx="1554162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S → ( L ) </a:t>
            </a:r>
            <a:r>
              <a:rPr lang="en-US" sz="2000" b="1"/>
              <a:t>.</a:t>
            </a:r>
            <a:endParaRPr lang="en-US" sz="2000"/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7159625" y="1920875"/>
            <a:ext cx="1554163" cy="36512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/>
              <a:t>L → L , S </a:t>
            </a:r>
            <a:r>
              <a:rPr lang="en-US" sz="2000" b="1"/>
              <a:t>.</a:t>
            </a:r>
            <a:endParaRPr lang="en-US" sz="2000"/>
          </a:p>
        </p:txBody>
      </p:sp>
      <p:cxnSp>
        <p:nvCxnSpPr>
          <p:cNvPr id="136206" name="AutoShape 14"/>
          <p:cNvCxnSpPr>
            <a:cxnSpLocks noChangeShapeType="1"/>
            <a:stCxn id="136196" idx="2"/>
            <a:endCxn id="136197" idx="0"/>
          </p:cNvCxnSpPr>
          <p:nvPr/>
        </p:nvCxnSpPr>
        <p:spPr bwMode="auto">
          <a:xfrm flipH="1">
            <a:off x="1231900" y="2755900"/>
            <a:ext cx="3175" cy="195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6207" name="AutoShape 15"/>
          <p:cNvCxnSpPr>
            <a:cxnSpLocks noChangeShapeType="1"/>
            <a:stCxn id="136197" idx="2"/>
            <a:endCxn id="136198" idx="0"/>
          </p:cNvCxnSpPr>
          <p:nvPr/>
        </p:nvCxnSpPr>
        <p:spPr bwMode="auto">
          <a:xfrm>
            <a:off x="1231900" y="5102225"/>
            <a:ext cx="0" cy="739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6208" name="Line 16"/>
          <p:cNvSpPr>
            <a:spLocks noChangeShapeType="1"/>
          </p:cNvSpPr>
          <p:nvPr/>
        </p:nvSpPr>
        <p:spPr bwMode="auto">
          <a:xfrm>
            <a:off x="2038350" y="17526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36209" name="AutoShape 17"/>
          <p:cNvCxnSpPr>
            <a:cxnSpLocks noChangeShapeType="1"/>
            <a:stCxn id="136196" idx="3"/>
            <a:endCxn id="136199" idx="1"/>
          </p:cNvCxnSpPr>
          <p:nvPr/>
        </p:nvCxnSpPr>
        <p:spPr bwMode="auto">
          <a:xfrm>
            <a:off x="2024063" y="2133600"/>
            <a:ext cx="752475" cy="1104900"/>
          </a:xfrm>
          <a:prstGeom prst="bentConnector3">
            <a:avLst>
              <a:gd name="adj1" fmla="val 497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med"/>
          </a:ln>
        </p:spPr>
      </p:cxnSp>
      <p:cxnSp>
        <p:nvCxnSpPr>
          <p:cNvPr id="136210" name="AutoShape 18"/>
          <p:cNvCxnSpPr>
            <a:cxnSpLocks noChangeShapeType="1"/>
            <a:stCxn id="136199" idx="0"/>
            <a:endCxn id="136200" idx="2"/>
          </p:cNvCxnSpPr>
          <p:nvPr/>
        </p:nvCxnSpPr>
        <p:spPr bwMode="auto">
          <a:xfrm flipV="1">
            <a:off x="3567113" y="1901825"/>
            <a:ext cx="0" cy="447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6211" name="AutoShape 19"/>
          <p:cNvCxnSpPr>
            <a:cxnSpLocks noChangeShapeType="1"/>
            <a:stCxn id="136199" idx="2"/>
            <a:endCxn id="136203" idx="0"/>
          </p:cNvCxnSpPr>
          <p:nvPr/>
        </p:nvCxnSpPr>
        <p:spPr bwMode="auto">
          <a:xfrm>
            <a:off x="3567113" y="4127500"/>
            <a:ext cx="0" cy="523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6212" name="Line 20"/>
          <p:cNvSpPr>
            <a:spLocks noChangeShapeType="1"/>
          </p:cNvSpPr>
          <p:nvPr/>
        </p:nvSpPr>
        <p:spPr bwMode="auto">
          <a:xfrm>
            <a:off x="4343400" y="3581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6213" name="Line 21"/>
          <p:cNvSpPr>
            <a:spLocks noChangeShapeType="1"/>
          </p:cNvSpPr>
          <p:nvPr/>
        </p:nvSpPr>
        <p:spPr bwMode="auto">
          <a:xfrm>
            <a:off x="4395788" y="1676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/>
          </a:ln>
        </p:spPr>
        <p:txBody>
          <a:bodyPr wrap="none" anchor="ctr"/>
          <a:lstStyle/>
          <a:p>
            <a:endParaRPr lang="tr-TR"/>
          </a:p>
        </p:txBody>
      </p:sp>
      <p:cxnSp>
        <p:nvCxnSpPr>
          <p:cNvPr id="136214" name="AutoShape 22"/>
          <p:cNvCxnSpPr>
            <a:cxnSpLocks noChangeShapeType="1"/>
            <a:stCxn id="136202" idx="2"/>
            <a:endCxn id="136204" idx="0"/>
          </p:cNvCxnSpPr>
          <p:nvPr/>
        </p:nvCxnSpPr>
        <p:spPr bwMode="auto">
          <a:xfrm flipH="1">
            <a:off x="5926138" y="4051300"/>
            <a:ext cx="3175" cy="600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6215" name="AutoShape 23"/>
          <p:cNvCxnSpPr>
            <a:cxnSpLocks noChangeShapeType="1"/>
            <a:stCxn id="136202" idx="0"/>
            <a:endCxn id="136201" idx="2"/>
          </p:cNvCxnSpPr>
          <p:nvPr/>
        </p:nvCxnSpPr>
        <p:spPr bwMode="auto">
          <a:xfrm flipH="1" flipV="1">
            <a:off x="5926138" y="2679700"/>
            <a:ext cx="3175" cy="508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cxnSp>
        <p:nvCxnSpPr>
          <p:cNvPr id="136216" name="AutoShape 24"/>
          <p:cNvCxnSpPr>
            <a:cxnSpLocks noChangeShapeType="1"/>
            <a:stCxn id="136201" idx="3"/>
            <a:endCxn id="136205" idx="1"/>
          </p:cNvCxnSpPr>
          <p:nvPr/>
        </p:nvCxnSpPr>
        <p:spPr bwMode="auto">
          <a:xfrm>
            <a:off x="6715125" y="2095500"/>
            <a:ext cx="431800" cy="79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6217" name="Text Box 25"/>
          <p:cNvSpPr txBox="1">
            <a:spLocks noChangeArrowheads="1"/>
          </p:cNvSpPr>
          <p:nvPr/>
        </p:nvSpPr>
        <p:spPr bwMode="auto">
          <a:xfrm>
            <a:off x="762000" y="3581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136218" name="Text Box 26"/>
          <p:cNvSpPr txBox="1">
            <a:spLocks noChangeArrowheads="1"/>
          </p:cNvSpPr>
          <p:nvPr/>
        </p:nvSpPr>
        <p:spPr bwMode="auto">
          <a:xfrm>
            <a:off x="1219200" y="5334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$</a:t>
            </a:r>
          </a:p>
        </p:txBody>
      </p:sp>
      <p:sp>
        <p:nvSpPr>
          <p:cNvPr id="136219" name="Text Box 27"/>
          <p:cNvSpPr txBox="1">
            <a:spLocks noChangeArrowheads="1"/>
          </p:cNvSpPr>
          <p:nvPr/>
        </p:nvSpPr>
        <p:spPr bwMode="auto">
          <a:xfrm>
            <a:off x="1905000" y="2819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6220" name="Text Box 28"/>
          <p:cNvSpPr txBox="1">
            <a:spLocks noChangeArrowheads="1"/>
          </p:cNvSpPr>
          <p:nvPr/>
        </p:nvSpPr>
        <p:spPr bwMode="auto">
          <a:xfrm>
            <a:off x="2057400" y="13716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6221" name="Text Box 29"/>
          <p:cNvSpPr txBox="1">
            <a:spLocks noChangeArrowheads="1"/>
          </p:cNvSpPr>
          <p:nvPr/>
        </p:nvSpPr>
        <p:spPr bwMode="auto">
          <a:xfrm>
            <a:off x="3505200" y="41148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sp>
        <p:nvSpPr>
          <p:cNvPr id="136222" name="Text Box 30"/>
          <p:cNvSpPr txBox="1">
            <a:spLocks noChangeArrowheads="1"/>
          </p:cNvSpPr>
          <p:nvPr/>
        </p:nvSpPr>
        <p:spPr bwMode="auto">
          <a:xfrm>
            <a:off x="3505200" y="1905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6223" name="Text Box 31"/>
          <p:cNvSpPr txBox="1">
            <a:spLocks noChangeArrowheads="1"/>
          </p:cNvSpPr>
          <p:nvPr/>
        </p:nvSpPr>
        <p:spPr bwMode="auto">
          <a:xfrm>
            <a:off x="4419600" y="31242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</a:t>
            </a:r>
          </a:p>
        </p:txBody>
      </p:sp>
      <p:sp>
        <p:nvSpPr>
          <p:cNvPr id="136224" name="Text Box 32"/>
          <p:cNvSpPr txBox="1">
            <a:spLocks noChangeArrowheads="1"/>
          </p:cNvSpPr>
          <p:nvPr/>
        </p:nvSpPr>
        <p:spPr bwMode="auto">
          <a:xfrm>
            <a:off x="5867400" y="41148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)</a:t>
            </a:r>
          </a:p>
        </p:txBody>
      </p:sp>
      <p:sp>
        <p:nvSpPr>
          <p:cNvPr id="136225" name="Text Box 33"/>
          <p:cNvSpPr txBox="1">
            <a:spLocks noChangeArrowheads="1"/>
          </p:cNvSpPr>
          <p:nvPr/>
        </p:nvSpPr>
        <p:spPr bwMode="auto">
          <a:xfrm>
            <a:off x="5791200" y="27432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,</a:t>
            </a:r>
          </a:p>
        </p:txBody>
      </p:sp>
      <p:sp>
        <p:nvSpPr>
          <p:cNvPr id="136226" name="Text Box 34"/>
          <p:cNvSpPr txBox="1">
            <a:spLocks noChangeArrowheads="1"/>
          </p:cNvSpPr>
          <p:nvPr/>
        </p:nvSpPr>
        <p:spPr bwMode="auto">
          <a:xfrm>
            <a:off x="4419600" y="1295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</a:t>
            </a:r>
          </a:p>
        </p:txBody>
      </p:sp>
      <p:sp>
        <p:nvSpPr>
          <p:cNvPr id="136227" name="Text Box 35"/>
          <p:cNvSpPr txBox="1">
            <a:spLocks noChangeArrowheads="1"/>
          </p:cNvSpPr>
          <p:nvPr/>
        </p:nvSpPr>
        <p:spPr bwMode="auto">
          <a:xfrm>
            <a:off x="6705600" y="16764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</a:t>
            </a:r>
          </a:p>
        </p:txBody>
      </p:sp>
      <p:cxnSp>
        <p:nvCxnSpPr>
          <p:cNvPr id="136228" name="AutoShape 36"/>
          <p:cNvCxnSpPr>
            <a:cxnSpLocks noChangeShapeType="1"/>
          </p:cNvCxnSpPr>
          <p:nvPr/>
        </p:nvCxnSpPr>
        <p:spPr bwMode="auto">
          <a:xfrm rot="16200000" flipV="1">
            <a:off x="2800350" y="3752850"/>
            <a:ext cx="292100" cy="406400"/>
          </a:xfrm>
          <a:prstGeom prst="curvedConnector4">
            <a:avLst>
              <a:gd name="adj1" fmla="val -69565"/>
              <a:gd name="adj2" fmla="val 15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</p:cxnSp>
      <p:sp>
        <p:nvSpPr>
          <p:cNvPr id="136229" name="Text Box 37"/>
          <p:cNvSpPr txBox="1">
            <a:spLocks noChangeArrowheads="1"/>
          </p:cNvSpPr>
          <p:nvPr/>
        </p:nvSpPr>
        <p:spPr bwMode="auto">
          <a:xfrm>
            <a:off x="1981200" y="38100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136230" name="Text Box 38"/>
          <p:cNvSpPr txBox="1">
            <a:spLocks noChangeArrowheads="1"/>
          </p:cNvSpPr>
          <p:nvPr/>
        </p:nvSpPr>
        <p:spPr bwMode="auto">
          <a:xfrm>
            <a:off x="0" y="15240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1</a:t>
            </a:r>
          </a:p>
        </p:txBody>
      </p:sp>
      <p:sp>
        <p:nvSpPr>
          <p:cNvPr id="136231" name="Text Box 39"/>
          <p:cNvSpPr txBox="1">
            <a:spLocks noChangeArrowheads="1"/>
          </p:cNvSpPr>
          <p:nvPr/>
        </p:nvSpPr>
        <p:spPr bwMode="auto">
          <a:xfrm>
            <a:off x="0" y="45720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4</a:t>
            </a:r>
          </a:p>
        </p:txBody>
      </p:sp>
      <p:sp>
        <p:nvSpPr>
          <p:cNvPr id="136232" name="Text Box 40"/>
          <p:cNvSpPr txBox="1">
            <a:spLocks noChangeArrowheads="1"/>
          </p:cNvSpPr>
          <p:nvPr/>
        </p:nvSpPr>
        <p:spPr bwMode="auto">
          <a:xfrm>
            <a:off x="2362200" y="12954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2</a:t>
            </a:r>
          </a:p>
        </p:txBody>
      </p:sp>
      <p:sp>
        <p:nvSpPr>
          <p:cNvPr id="136233" name="Text Box 41"/>
          <p:cNvSpPr txBox="1">
            <a:spLocks noChangeArrowheads="1"/>
          </p:cNvSpPr>
          <p:nvPr/>
        </p:nvSpPr>
        <p:spPr bwMode="auto">
          <a:xfrm>
            <a:off x="2362200" y="22098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3</a:t>
            </a:r>
          </a:p>
        </p:txBody>
      </p:sp>
      <p:sp>
        <p:nvSpPr>
          <p:cNvPr id="136234" name="Text Box 42"/>
          <p:cNvSpPr txBox="1">
            <a:spLocks noChangeArrowheads="1"/>
          </p:cNvSpPr>
          <p:nvPr/>
        </p:nvSpPr>
        <p:spPr bwMode="auto">
          <a:xfrm>
            <a:off x="2362200" y="4586288"/>
            <a:ext cx="609600" cy="36671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7</a:t>
            </a:r>
          </a:p>
        </p:txBody>
      </p:sp>
      <p:sp>
        <p:nvSpPr>
          <p:cNvPr id="136235" name="Text Box 43"/>
          <p:cNvSpPr txBox="1">
            <a:spLocks noChangeArrowheads="1"/>
          </p:cNvSpPr>
          <p:nvPr/>
        </p:nvSpPr>
        <p:spPr bwMode="auto">
          <a:xfrm>
            <a:off x="4724400" y="12954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8</a:t>
            </a:r>
          </a:p>
        </p:txBody>
      </p:sp>
      <p:sp>
        <p:nvSpPr>
          <p:cNvPr id="136236" name="Text Box 44"/>
          <p:cNvSpPr txBox="1">
            <a:spLocks noChangeArrowheads="1"/>
          </p:cNvSpPr>
          <p:nvPr/>
        </p:nvSpPr>
        <p:spPr bwMode="auto">
          <a:xfrm>
            <a:off x="4724400" y="3062288"/>
            <a:ext cx="609600" cy="36671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5</a:t>
            </a:r>
          </a:p>
        </p:txBody>
      </p:sp>
      <p:sp>
        <p:nvSpPr>
          <p:cNvPr id="136237" name="Text Box 45"/>
          <p:cNvSpPr txBox="1">
            <a:spLocks noChangeArrowheads="1"/>
          </p:cNvSpPr>
          <p:nvPr/>
        </p:nvSpPr>
        <p:spPr bwMode="auto">
          <a:xfrm>
            <a:off x="4724400" y="4586288"/>
            <a:ext cx="609600" cy="36671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6</a:t>
            </a:r>
          </a:p>
        </p:txBody>
      </p:sp>
      <p:sp>
        <p:nvSpPr>
          <p:cNvPr id="136238" name="Text Box 46"/>
          <p:cNvSpPr txBox="1">
            <a:spLocks noChangeArrowheads="1"/>
          </p:cNvSpPr>
          <p:nvPr/>
        </p:nvSpPr>
        <p:spPr bwMode="auto">
          <a:xfrm>
            <a:off x="8001000" y="1524000"/>
            <a:ext cx="6096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009900"/>
                </a:solidFill>
              </a:rPr>
              <a:t>9</a:t>
            </a:r>
          </a:p>
        </p:txBody>
      </p:sp>
      <p:sp>
        <p:nvSpPr>
          <p:cNvPr id="136239" name="Rectangle 47"/>
          <p:cNvSpPr>
            <a:spLocks noChangeArrowheads="1"/>
          </p:cNvSpPr>
          <p:nvPr/>
        </p:nvSpPr>
        <p:spPr bwMode="auto">
          <a:xfrm>
            <a:off x="6248400" y="304800"/>
            <a:ext cx="2286000" cy="7620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  <p:sp>
        <p:nvSpPr>
          <p:cNvPr id="136240" name="Line 48"/>
          <p:cNvSpPr>
            <a:spLocks noChangeShapeType="1"/>
          </p:cNvSpPr>
          <p:nvPr/>
        </p:nvSpPr>
        <p:spPr bwMode="auto">
          <a:xfrm>
            <a:off x="4343400" y="2438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med"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6241" name="Text Box 49"/>
          <p:cNvSpPr txBox="1">
            <a:spLocks noChangeArrowheads="1"/>
          </p:cNvSpPr>
          <p:nvPr/>
        </p:nvSpPr>
        <p:spPr bwMode="auto">
          <a:xfrm>
            <a:off x="4367213" y="1981200"/>
            <a:ext cx="6096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</a:t>
            </a:r>
          </a:p>
        </p:txBody>
      </p:sp>
      <p:sp>
        <p:nvSpPr>
          <p:cNvPr id="50" name="49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A21EB2-A0FD-4A70-B156-AFB070DA8D38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34C5B2-D3F0-4224-9626-29B282822830}" type="slidenum">
              <a:rPr lang="en-US"/>
              <a:pPr>
                <a:defRPr/>
              </a:pPr>
              <a:t>93</a:t>
            </a:fld>
            <a:endParaRPr lang="en-US"/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/>
              <a:t>Ayrıştırma Örneği</a:t>
            </a:r>
            <a:r>
              <a:rPr lang="en-US"/>
              <a:t>: ((x),y)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tr-TR" sz="1800" b="1" i="1" dirty="0">
                <a:solidFill>
                  <a:srgbClr val="7030A0"/>
                </a:solidFill>
              </a:rPr>
              <a:t>türetme</a:t>
            </a:r>
            <a:r>
              <a:rPr lang="en-US" sz="1800" b="1" i="1" dirty="0">
                <a:solidFill>
                  <a:srgbClr val="7030A0"/>
                </a:solidFill>
              </a:rPr>
              <a:t> 	</a:t>
            </a:r>
            <a:r>
              <a:rPr lang="tr-TR" sz="1800" b="1" i="1" dirty="0">
                <a:solidFill>
                  <a:srgbClr val="7030A0"/>
                </a:solidFill>
              </a:rPr>
              <a:t>yığın</a:t>
            </a:r>
            <a:r>
              <a:rPr lang="en-US" sz="1800" b="1" i="1" dirty="0">
                <a:solidFill>
                  <a:srgbClr val="7030A0"/>
                </a:solidFill>
              </a:rPr>
              <a:t> 			</a:t>
            </a:r>
            <a:r>
              <a:rPr lang="tr-TR" sz="1800" b="1" i="1" dirty="0">
                <a:solidFill>
                  <a:srgbClr val="7030A0"/>
                </a:solidFill>
              </a:rPr>
              <a:t>giriş</a:t>
            </a:r>
            <a:r>
              <a:rPr lang="en-US" sz="1800" b="1" i="1" dirty="0">
                <a:solidFill>
                  <a:srgbClr val="7030A0"/>
                </a:solidFill>
              </a:rPr>
              <a:t> 		</a:t>
            </a:r>
            <a:r>
              <a:rPr lang="tr-TR" sz="1800" b="1" i="1" dirty="0">
                <a:solidFill>
                  <a:srgbClr val="7030A0"/>
                </a:solidFill>
              </a:rPr>
              <a:t>hareket</a:t>
            </a:r>
            <a:endParaRPr lang="en-US" sz="1800" b="1" i="1" dirty="0">
              <a:solidFill>
                <a:srgbClr val="7030A0"/>
              </a:solidFill>
            </a:endParaRP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((x),y) ← 	</a:t>
            </a:r>
            <a:r>
              <a:rPr lang="en-US" sz="1800" baseline="-5000" dirty="0">
                <a:solidFill>
                  <a:srgbClr val="009900"/>
                </a:solidFill>
              </a:rPr>
              <a:t>1</a:t>
            </a:r>
            <a:r>
              <a:rPr lang="en-US" sz="1800" dirty="0"/>
              <a:t> 			((x),y) 		shift, </a:t>
            </a:r>
            <a:r>
              <a:rPr lang="en-US" sz="1800" dirty="0" err="1"/>
              <a:t>goto</a:t>
            </a:r>
            <a:r>
              <a:rPr lang="en-US" sz="1800" dirty="0"/>
              <a:t> 3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((x),y) ← 	</a:t>
            </a:r>
            <a:r>
              <a:rPr lang="en-US" sz="1800" baseline="-5000" dirty="0">
                <a:solidFill>
                  <a:srgbClr val="009900"/>
                </a:solidFill>
              </a:rPr>
              <a:t>1</a:t>
            </a:r>
            <a:r>
              <a:rPr lang="en-US" sz="1800" dirty="0"/>
              <a:t> (</a:t>
            </a:r>
            <a:r>
              <a:rPr lang="en-US" sz="1800" baseline="-5000" dirty="0">
                <a:solidFill>
                  <a:srgbClr val="009900"/>
                </a:solidFill>
              </a:rPr>
              <a:t>3</a:t>
            </a:r>
            <a:r>
              <a:rPr lang="en-US" sz="1800" dirty="0"/>
              <a:t> 			(x),y) 		shift, </a:t>
            </a:r>
            <a:r>
              <a:rPr lang="en-US" sz="1800" dirty="0" err="1"/>
              <a:t>goto</a:t>
            </a:r>
            <a:r>
              <a:rPr lang="en-US" sz="1800" dirty="0"/>
              <a:t> 3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((x),y) ← 	</a:t>
            </a:r>
            <a:r>
              <a:rPr lang="en-US" sz="1800" baseline="-5000" dirty="0">
                <a:solidFill>
                  <a:srgbClr val="009900"/>
                </a:solidFill>
              </a:rPr>
              <a:t>1</a:t>
            </a:r>
            <a:r>
              <a:rPr lang="en-US" sz="1800" dirty="0"/>
              <a:t> (</a:t>
            </a:r>
            <a:r>
              <a:rPr lang="en-US" sz="1800" baseline="-5000" dirty="0">
                <a:solidFill>
                  <a:srgbClr val="009900"/>
                </a:solidFill>
              </a:rPr>
              <a:t>3</a:t>
            </a:r>
            <a:r>
              <a:rPr lang="en-US" sz="1800" dirty="0"/>
              <a:t> (</a:t>
            </a:r>
            <a:r>
              <a:rPr lang="en-US" sz="1800" baseline="-5000" dirty="0">
                <a:solidFill>
                  <a:srgbClr val="009900"/>
                </a:solidFill>
              </a:rPr>
              <a:t>3</a:t>
            </a:r>
            <a:r>
              <a:rPr lang="en-US" sz="1800" dirty="0"/>
              <a:t> 			x),y) 		shift, </a:t>
            </a:r>
            <a:r>
              <a:rPr lang="en-US" sz="1800" dirty="0" err="1"/>
              <a:t>goto</a:t>
            </a:r>
            <a:r>
              <a:rPr lang="en-US" sz="1800" dirty="0"/>
              <a:t> 2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((x),y) ← 	</a:t>
            </a:r>
            <a:r>
              <a:rPr lang="en-US" sz="1800" baseline="-5000" dirty="0">
                <a:solidFill>
                  <a:srgbClr val="009900"/>
                </a:solidFill>
              </a:rPr>
              <a:t>1</a:t>
            </a:r>
            <a:r>
              <a:rPr lang="en-US" sz="1800" dirty="0"/>
              <a:t> (</a:t>
            </a:r>
            <a:r>
              <a:rPr lang="en-US" sz="1800" baseline="-5000" dirty="0">
                <a:solidFill>
                  <a:srgbClr val="009900"/>
                </a:solidFill>
              </a:rPr>
              <a:t>3</a:t>
            </a:r>
            <a:r>
              <a:rPr lang="en-US" sz="1800" dirty="0"/>
              <a:t> (</a:t>
            </a:r>
            <a:r>
              <a:rPr lang="en-US" sz="1800" baseline="-5000" dirty="0">
                <a:solidFill>
                  <a:srgbClr val="009900"/>
                </a:solidFill>
              </a:rPr>
              <a:t>3</a:t>
            </a:r>
            <a:r>
              <a:rPr lang="en-US" sz="1800" dirty="0"/>
              <a:t> x</a:t>
            </a:r>
            <a:r>
              <a:rPr lang="en-US" sz="1800" baseline="-5000" dirty="0">
                <a:solidFill>
                  <a:srgbClr val="009900"/>
                </a:solidFill>
              </a:rPr>
              <a:t>2		</a:t>
            </a:r>
            <a:r>
              <a:rPr lang="tr-TR" sz="1800" baseline="-5000" dirty="0">
                <a:solidFill>
                  <a:srgbClr val="009900"/>
                </a:solidFill>
              </a:rPr>
              <a:t>	</a:t>
            </a:r>
            <a:r>
              <a:rPr lang="en-US" sz="1800" dirty="0"/>
              <a:t>),y)		reduce </a:t>
            </a:r>
            <a:r>
              <a:rPr lang="en-US" sz="1800" dirty="0" err="1"/>
              <a:t>S</a:t>
            </a:r>
            <a:r>
              <a:rPr lang="en-US" sz="1800" dirty="0" err="1">
                <a:sym typeface="Symbol" pitchFamily="18" charset="2"/>
              </a:rPr>
              <a:t></a:t>
            </a:r>
            <a:r>
              <a:rPr lang="en-US" sz="1800" dirty="0" err="1"/>
              <a:t>id</a:t>
            </a:r>
            <a:endParaRPr lang="en-US" sz="180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((</a:t>
            </a:r>
            <a:r>
              <a:rPr lang="en-US" sz="1800" i="1" dirty="0"/>
              <a:t>S</a:t>
            </a:r>
            <a:r>
              <a:rPr lang="en-US" sz="1800" dirty="0"/>
              <a:t>),y) ← 	</a:t>
            </a:r>
            <a:r>
              <a:rPr lang="en-US" sz="1800" baseline="-5000" dirty="0">
                <a:solidFill>
                  <a:srgbClr val="009900"/>
                </a:solidFill>
              </a:rPr>
              <a:t>1</a:t>
            </a:r>
            <a:r>
              <a:rPr lang="en-US" sz="1800" dirty="0"/>
              <a:t> (</a:t>
            </a:r>
            <a:r>
              <a:rPr lang="en-US" sz="1800" baseline="-5000" dirty="0">
                <a:solidFill>
                  <a:srgbClr val="009900"/>
                </a:solidFill>
              </a:rPr>
              <a:t>3</a:t>
            </a:r>
            <a:r>
              <a:rPr lang="en-US" sz="1800" dirty="0"/>
              <a:t> (</a:t>
            </a:r>
            <a:r>
              <a:rPr lang="en-US" sz="1800" baseline="-5000" dirty="0">
                <a:solidFill>
                  <a:srgbClr val="009900"/>
                </a:solidFill>
              </a:rPr>
              <a:t>3</a:t>
            </a:r>
            <a:r>
              <a:rPr lang="en-US" sz="1800" dirty="0"/>
              <a:t> </a:t>
            </a:r>
            <a:r>
              <a:rPr lang="en-US" sz="1800" i="1" dirty="0"/>
              <a:t>S</a:t>
            </a:r>
            <a:r>
              <a:rPr lang="en-US" sz="1800" baseline="-5000" dirty="0">
                <a:solidFill>
                  <a:srgbClr val="009900"/>
                </a:solidFill>
              </a:rPr>
              <a:t>7</a:t>
            </a:r>
            <a:r>
              <a:rPr lang="en-US" sz="1800" dirty="0"/>
              <a:t> 		),y) 		reduce L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((</a:t>
            </a:r>
            <a:r>
              <a:rPr lang="en-US" sz="1800" i="1" dirty="0"/>
              <a:t>L</a:t>
            </a:r>
            <a:r>
              <a:rPr lang="en-US" sz="1800" dirty="0"/>
              <a:t>),y) ← 	</a:t>
            </a:r>
            <a:r>
              <a:rPr lang="en-US" sz="1800" baseline="-5000" dirty="0">
                <a:solidFill>
                  <a:srgbClr val="009900"/>
                </a:solidFill>
              </a:rPr>
              <a:t>1</a:t>
            </a:r>
            <a:r>
              <a:rPr lang="en-US" sz="1800" dirty="0"/>
              <a:t> (</a:t>
            </a:r>
            <a:r>
              <a:rPr lang="en-US" sz="1800" baseline="-5000" dirty="0">
                <a:solidFill>
                  <a:srgbClr val="009900"/>
                </a:solidFill>
              </a:rPr>
              <a:t>3</a:t>
            </a:r>
            <a:r>
              <a:rPr lang="en-US" sz="1800" dirty="0"/>
              <a:t> (</a:t>
            </a:r>
            <a:r>
              <a:rPr lang="en-US" sz="1800" baseline="-5000" dirty="0">
                <a:solidFill>
                  <a:srgbClr val="009900"/>
                </a:solidFill>
              </a:rPr>
              <a:t>3</a:t>
            </a:r>
            <a:r>
              <a:rPr lang="en-US" sz="1800" dirty="0"/>
              <a:t> </a:t>
            </a:r>
            <a:r>
              <a:rPr lang="en-US" sz="1800" i="1" dirty="0"/>
              <a:t>L</a:t>
            </a:r>
            <a:r>
              <a:rPr lang="en-US" sz="1800" baseline="-5000" dirty="0">
                <a:solidFill>
                  <a:srgbClr val="009900"/>
                </a:solidFill>
              </a:rPr>
              <a:t>5</a:t>
            </a:r>
            <a:r>
              <a:rPr lang="en-US" sz="1800" dirty="0"/>
              <a:t> 		),y) 		shift, </a:t>
            </a:r>
            <a:r>
              <a:rPr lang="en-US" sz="1800" dirty="0" err="1"/>
              <a:t>goto</a:t>
            </a:r>
            <a:r>
              <a:rPr lang="en-US" sz="1800" dirty="0"/>
              <a:t> 6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((</a:t>
            </a:r>
            <a:r>
              <a:rPr lang="en-US" sz="1800" i="1" dirty="0"/>
              <a:t>L</a:t>
            </a:r>
            <a:r>
              <a:rPr lang="en-US" sz="1800" dirty="0"/>
              <a:t>),y) ← 	</a:t>
            </a:r>
            <a:r>
              <a:rPr lang="en-US" sz="1800" baseline="-5000" dirty="0">
                <a:solidFill>
                  <a:srgbClr val="009900"/>
                </a:solidFill>
              </a:rPr>
              <a:t>1</a:t>
            </a:r>
            <a:r>
              <a:rPr lang="en-US" sz="1800" dirty="0"/>
              <a:t> (</a:t>
            </a:r>
            <a:r>
              <a:rPr lang="en-US" sz="1800" baseline="-5000" dirty="0">
                <a:solidFill>
                  <a:srgbClr val="009900"/>
                </a:solidFill>
              </a:rPr>
              <a:t>3</a:t>
            </a:r>
            <a:r>
              <a:rPr lang="en-US" sz="1800" dirty="0"/>
              <a:t> (</a:t>
            </a:r>
            <a:r>
              <a:rPr lang="en-US" sz="1800" baseline="-5000" dirty="0">
                <a:solidFill>
                  <a:srgbClr val="009900"/>
                </a:solidFill>
              </a:rPr>
              <a:t>3</a:t>
            </a:r>
            <a:r>
              <a:rPr lang="en-US" sz="1800" dirty="0"/>
              <a:t> </a:t>
            </a:r>
            <a:r>
              <a:rPr lang="en-US" sz="1800" i="1" dirty="0"/>
              <a:t>L</a:t>
            </a:r>
            <a:r>
              <a:rPr lang="en-US" sz="1800" baseline="-5000" dirty="0">
                <a:solidFill>
                  <a:srgbClr val="009900"/>
                </a:solidFill>
              </a:rPr>
              <a:t>5</a:t>
            </a:r>
            <a:r>
              <a:rPr lang="en-US" sz="1800" dirty="0"/>
              <a:t>)</a:t>
            </a:r>
            <a:r>
              <a:rPr lang="en-US" sz="1800" baseline="-5000" dirty="0">
                <a:solidFill>
                  <a:srgbClr val="009900"/>
                </a:solidFill>
              </a:rPr>
              <a:t>6</a:t>
            </a:r>
            <a:r>
              <a:rPr lang="en-US" sz="1800" dirty="0"/>
              <a:t> 		,y) 		reduce S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(L)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(</a:t>
            </a:r>
            <a:r>
              <a:rPr lang="en-US" sz="1800" i="1" dirty="0" err="1"/>
              <a:t>S</a:t>
            </a:r>
            <a:r>
              <a:rPr lang="en-US" sz="1800" dirty="0" err="1"/>
              <a:t>,y</a:t>
            </a:r>
            <a:r>
              <a:rPr lang="en-US" sz="1800" dirty="0"/>
              <a:t>) ← 	</a:t>
            </a:r>
            <a:r>
              <a:rPr lang="tr-TR" sz="1800" dirty="0"/>
              <a:t>	</a:t>
            </a:r>
            <a:r>
              <a:rPr lang="en-US" sz="1800" baseline="-5000" dirty="0">
                <a:solidFill>
                  <a:srgbClr val="009900"/>
                </a:solidFill>
              </a:rPr>
              <a:t>1</a:t>
            </a:r>
            <a:r>
              <a:rPr lang="en-US" sz="1800" dirty="0"/>
              <a:t> (</a:t>
            </a:r>
            <a:r>
              <a:rPr lang="en-US" sz="1800" baseline="-5000" dirty="0">
                <a:solidFill>
                  <a:srgbClr val="009900"/>
                </a:solidFill>
              </a:rPr>
              <a:t>3</a:t>
            </a:r>
            <a:r>
              <a:rPr lang="en-US" sz="1800" dirty="0"/>
              <a:t> </a:t>
            </a:r>
            <a:r>
              <a:rPr lang="en-US" sz="1800" i="1" dirty="0"/>
              <a:t>S</a:t>
            </a:r>
            <a:r>
              <a:rPr lang="en-US" sz="1800" baseline="-5000" dirty="0">
                <a:solidFill>
                  <a:srgbClr val="009900"/>
                </a:solidFill>
              </a:rPr>
              <a:t>7</a:t>
            </a:r>
            <a:r>
              <a:rPr lang="en-US" sz="1800" dirty="0"/>
              <a:t> 			,y) 		reduce L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(</a:t>
            </a:r>
            <a:r>
              <a:rPr lang="en-US" sz="1800" i="1" dirty="0" err="1"/>
              <a:t>L</a:t>
            </a:r>
            <a:r>
              <a:rPr lang="en-US" sz="1800" dirty="0" err="1"/>
              <a:t>,y</a:t>
            </a:r>
            <a:r>
              <a:rPr lang="en-US" sz="1800" dirty="0"/>
              <a:t>) ← </a:t>
            </a:r>
            <a:r>
              <a:rPr lang="tr-TR" sz="1800" dirty="0"/>
              <a:t>	</a:t>
            </a:r>
            <a:r>
              <a:rPr lang="en-US" sz="1800" dirty="0"/>
              <a:t>	</a:t>
            </a:r>
            <a:r>
              <a:rPr lang="en-US" sz="1800" baseline="-5000" dirty="0">
                <a:solidFill>
                  <a:srgbClr val="009900"/>
                </a:solidFill>
              </a:rPr>
              <a:t>1</a:t>
            </a:r>
            <a:r>
              <a:rPr lang="en-US" sz="1800" dirty="0"/>
              <a:t> (</a:t>
            </a:r>
            <a:r>
              <a:rPr lang="en-US" sz="1800" baseline="-5000" dirty="0">
                <a:solidFill>
                  <a:srgbClr val="009900"/>
                </a:solidFill>
              </a:rPr>
              <a:t>3</a:t>
            </a:r>
            <a:r>
              <a:rPr lang="en-US" sz="1800" dirty="0"/>
              <a:t> </a:t>
            </a:r>
            <a:r>
              <a:rPr lang="en-US" sz="1800" i="1" dirty="0"/>
              <a:t>L</a:t>
            </a:r>
            <a:r>
              <a:rPr lang="en-US" sz="1800" baseline="-5000" dirty="0">
                <a:solidFill>
                  <a:srgbClr val="009900"/>
                </a:solidFill>
              </a:rPr>
              <a:t>5</a:t>
            </a:r>
            <a:r>
              <a:rPr lang="en-US" sz="1800" dirty="0"/>
              <a:t> 			,y) 		shift, </a:t>
            </a:r>
            <a:r>
              <a:rPr lang="en-US" sz="1800" dirty="0" err="1"/>
              <a:t>goto</a:t>
            </a:r>
            <a:r>
              <a:rPr lang="en-US" sz="1800" dirty="0"/>
              <a:t> 8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(</a:t>
            </a:r>
            <a:r>
              <a:rPr lang="en-US" sz="1800" i="1" dirty="0" err="1"/>
              <a:t>L</a:t>
            </a:r>
            <a:r>
              <a:rPr lang="en-US" sz="1800" dirty="0" err="1"/>
              <a:t>,y</a:t>
            </a:r>
            <a:r>
              <a:rPr lang="en-US" sz="1800" dirty="0"/>
              <a:t>) ← </a:t>
            </a:r>
            <a:r>
              <a:rPr lang="tr-TR" sz="1800" dirty="0"/>
              <a:t>	</a:t>
            </a:r>
            <a:r>
              <a:rPr lang="en-US" sz="1800" dirty="0"/>
              <a:t>	</a:t>
            </a:r>
            <a:r>
              <a:rPr lang="en-US" sz="1800" baseline="-5000" dirty="0">
                <a:solidFill>
                  <a:srgbClr val="009900"/>
                </a:solidFill>
              </a:rPr>
              <a:t>1</a:t>
            </a:r>
            <a:r>
              <a:rPr lang="en-US" sz="1800" dirty="0"/>
              <a:t> (</a:t>
            </a:r>
            <a:r>
              <a:rPr lang="en-US" sz="1800" baseline="-5000" dirty="0">
                <a:solidFill>
                  <a:srgbClr val="009900"/>
                </a:solidFill>
              </a:rPr>
              <a:t>3</a:t>
            </a:r>
            <a:r>
              <a:rPr lang="en-US" sz="1800" dirty="0"/>
              <a:t> </a:t>
            </a:r>
            <a:r>
              <a:rPr lang="en-US" sz="1800" i="1" dirty="0"/>
              <a:t>L</a:t>
            </a:r>
            <a:r>
              <a:rPr lang="en-US" sz="1800" baseline="-5000" dirty="0">
                <a:solidFill>
                  <a:srgbClr val="009900"/>
                </a:solidFill>
              </a:rPr>
              <a:t>5</a:t>
            </a:r>
            <a:r>
              <a:rPr lang="en-US" sz="1800" dirty="0"/>
              <a:t> , </a:t>
            </a:r>
            <a:r>
              <a:rPr lang="en-US" sz="1800" baseline="-5000" dirty="0">
                <a:solidFill>
                  <a:srgbClr val="009900"/>
                </a:solidFill>
              </a:rPr>
              <a:t>8</a:t>
            </a:r>
            <a:r>
              <a:rPr lang="en-US" sz="1800" dirty="0"/>
              <a:t> 		y) 		shift, </a:t>
            </a:r>
            <a:r>
              <a:rPr lang="en-US" sz="1800" dirty="0" err="1"/>
              <a:t>goto</a:t>
            </a:r>
            <a:r>
              <a:rPr lang="en-US" sz="1800" dirty="0"/>
              <a:t> 9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(</a:t>
            </a:r>
            <a:r>
              <a:rPr lang="en-US" sz="1800" i="1" dirty="0" err="1"/>
              <a:t>L</a:t>
            </a:r>
            <a:r>
              <a:rPr lang="en-US" sz="1800" dirty="0" err="1"/>
              <a:t>,y</a:t>
            </a:r>
            <a:r>
              <a:rPr lang="en-US" sz="1800" dirty="0"/>
              <a:t>) ← 	</a:t>
            </a:r>
            <a:r>
              <a:rPr lang="tr-TR" sz="1800" dirty="0"/>
              <a:t>	</a:t>
            </a:r>
            <a:r>
              <a:rPr lang="en-US" sz="1800" baseline="-5000" dirty="0">
                <a:solidFill>
                  <a:srgbClr val="009900"/>
                </a:solidFill>
              </a:rPr>
              <a:t>1</a:t>
            </a:r>
            <a:r>
              <a:rPr lang="en-US" sz="1800" dirty="0"/>
              <a:t> (</a:t>
            </a:r>
            <a:r>
              <a:rPr lang="en-US" sz="1800" baseline="-5000" dirty="0">
                <a:solidFill>
                  <a:srgbClr val="009900"/>
                </a:solidFill>
              </a:rPr>
              <a:t>3</a:t>
            </a:r>
            <a:r>
              <a:rPr lang="en-US" sz="1800" dirty="0"/>
              <a:t> </a:t>
            </a:r>
            <a:r>
              <a:rPr lang="en-US" sz="1800" i="1" dirty="0"/>
              <a:t>L</a:t>
            </a:r>
            <a:r>
              <a:rPr lang="en-US" sz="1800" baseline="-5000" dirty="0">
                <a:solidFill>
                  <a:srgbClr val="009900"/>
                </a:solidFill>
              </a:rPr>
              <a:t>5</a:t>
            </a:r>
            <a:r>
              <a:rPr lang="en-US" sz="1800" dirty="0"/>
              <a:t> , </a:t>
            </a:r>
            <a:r>
              <a:rPr lang="en-US" sz="1800" baseline="-5000" dirty="0">
                <a:solidFill>
                  <a:srgbClr val="009900"/>
                </a:solidFill>
              </a:rPr>
              <a:t>8</a:t>
            </a:r>
            <a:r>
              <a:rPr lang="en-US" sz="1800" dirty="0"/>
              <a:t> y</a:t>
            </a:r>
            <a:r>
              <a:rPr lang="en-US" sz="1800" baseline="-5000" dirty="0">
                <a:solidFill>
                  <a:srgbClr val="009900"/>
                </a:solidFill>
              </a:rPr>
              <a:t>2</a:t>
            </a:r>
            <a:r>
              <a:rPr lang="en-US" sz="1800" dirty="0"/>
              <a:t> 		) 		reduce </a:t>
            </a:r>
            <a:r>
              <a:rPr lang="en-US" sz="1800" dirty="0" err="1"/>
              <a:t>S</a:t>
            </a:r>
            <a:r>
              <a:rPr lang="en-US" sz="1800" dirty="0" err="1">
                <a:sym typeface="Symbol" pitchFamily="18" charset="2"/>
              </a:rPr>
              <a:t></a:t>
            </a:r>
            <a:r>
              <a:rPr lang="en-US" sz="1800" dirty="0" err="1"/>
              <a:t>id</a:t>
            </a:r>
            <a:endParaRPr lang="en-US" sz="1800" dirty="0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(</a:t>
            </a:r>
            <a:r>
              <a:rPr lang="en-US" sz="1800" i="1" dirty="0"/>
              <a:t>L</a:t>
            </a:r>
            <a:r>
              <a:rPr lang="en-US" sz="1800" dirty="0"/>
              <a:t>,</a:t>
            </a:r>
            <a:r>
              <a:rPr lang="en-US" sz="1800" i="1" dirty="0"/>
              <a:t>S</a:t>
            </a:r>
            <a:r>
              <a:rPr lang="en-US" sz="1800" dirty="0"/>
              <a:t>) ← 	</a:t>
            </a:r>
            <a:r>
              <a:rPr lang="tr-TR" sz="1800" dirty="0"/>
              <a:t>	</a:t>
            </a:r>
            <a:r>
              <a:rPr lang="en-US" sz="1800" baseline="-5000" dirty="0">
                <a:solidFill>
                  <a:srgbClr val="009900"/>
                </a:solidFill>
              </a:rPr>
              <a:t>1</a:t>
            </a:r>
            <a:r>
              <a:rPr lang="en-US" sz="1800" dirty="0"/>
              <a:t> (</a:t>
            </a:r>
            <a:r>
              <a:rPr lang="en-US" sz="1800" baseline="-5000" dirty="0">
                <a:solidFill>
                  <a:srgbClr val="009900"/>
                </a:solidFill>
              </a:rPr>
              <a:t>3</a:t>
            </a:r>
            <a:r>
              <a:rPr lang="en-US" sz="1800" dirty="0"/>
              <a:t> </a:t>
            </a:r>
            <a:r>
              <a:rPr lang="en-US" sz="1800" i="1" dirty="0"/>
              <a:t>L</a:t>
            </a:r>
            <a:r>
              <a:rPr lang="en-US" sz="1800" baseline="-5000" dirty="0">
                <a:solidFill>
                  <a:srgbClr val="009900"/>
                </a:solidFill>
              </a:rPr>
              <a:t>5</a:t>
            </a:r>
            <a:r>
              <a:rPr lang="en-US" sz="1800" dirty="0"/>
              <a:t> , </a:t>
            </a:r>
            <a:r>
              <a:rPr lang="en-US" sz="1800" baseline="-5000" dirty="0">
                <a:solidFill>
                  <a:srgbClr val="009900"/>
                </a:solidFill>
              </a:rPr>
              <a:t>8</a:t>
            </a:r>
            <a:r>
              <a:rPr lang="en-US" sz="1800" dirty="0"/>
              <a:t> </a:t>
            </a:r>
            <a:r>
              <a:rPr lang="en-US" sz="1800" i="1" dirty="0"/>
              <a:t>S</a:t>
            </a:r>
            <a:r>
              <a:rPr lang="en-US" sz="1800" baseline="-5000" dirty="0">
                <a:solidFill>
                  <a:srgbClr val="009900"/>
                </a:solidFill>
              </a:rPr>
              <a:t>9</a:t>
            </a:r>
            <a:r>
              <a:rPr lang="en-US" sz="1800" dirty="0"/>
              <a:t> 		) 		reduce L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L,S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(</a:t>
            </a:r>
            <a:r>
              <a:rPr lang="en-US" sz="1800" i="1" dirty="0"/>
              <a:t>L</a:t>
            </a:r>
            <a:r>
              <a:rPr lang="en-US" sz="1800" dirty="0"/>
              <a:t>) ← 		</a:t>
            </a:r>
            <a:r>
              <a:rPr lang="en-US" sz="1800" baseline="-5000" dirty="0">
                <a:solidFill>
                  <a:srgbClr val="009900"/>
                </a:solidFill>
              </a:rPr>
              <a:t>1</a:t>
            </a:r>
            <a:r>
              <a:rPr lang="en-US" sz="1800" dirty="0"/>
              <a:t> (</a:t>
            </a:r>
            <a:r>
              <a:rPr lang="en-US" sz="1800" baseline="-5000" dirty="0">
                <a:solidFill>
                  <a:srgbClr val="009900"/>
                </a:solidFill>
              </a:rPr>
              <a:t>3</a:t>
            </a:r>
            <a:r>
              <a:rPr lang="en-US" sz="1800" dirty="0"/>
              <a:t> </a:t>
            </a:r>
            <a:r>
              <a:rPr lang="en-US" sz="1800" i="1" dirty="0"/>
              <a:t>L</a:t>
            </a:r>
            <a:r>
              <a:rPr lang="en-US" sz="1800" baseline="-5000" dirty="0">
                <a:solidFill>
                  <a:srgbClr val="009900"/>
                </a:solidFill>
              </a:rPr>
              <a:t>5</a:t>
            </a:r>
            <a:r>
              <a:rPr lang="en-US" sz="1800" dirty="0"/>
              <a:t> 			) 		shift, </a:t>
            </a:r>
            <a:r>
              <a:rPr lang="en-US" sz="1800" dirty="0" err="1"/>
              <a:t>goto</a:t>
            </a:r>
            <a:r>
              <a:rPr lang="en-US" sz="1800" dirty="0"/>
              <a:t> 6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dirty="0"/>
              <a:t>(</a:t>
            </a:r>
            <a:r>
              <a:rPr lang="en-US" sz="1800" i="1" dirty="0"/>
              <a:t>L</a:t>
            </a:r>
            <a:r>
              <a:rPr lang="en-US" sz="1800" dirty="0"/>
              <a:t>) ← 		</a:t>
            </a:r>
            <a:r>
              <a:rPr lang="en-US" sz="1800" baseline="-5000" dirty="0">
                <a:solidFill>
                  <a:srgbClr val="009900"/>
                </a:solidFill>
              </a:rPr>
              <a:t>1</a:t>
            </a:r>
            <a:r>
              <a:rPr lang="en-US" sz="1800" dirty="0"/>
              <a:t> (</a:t>
            </a:r>
            <a:r>
              <a:rPr lang="en-US" sz="1800" baseline="-5000" dirty="0">
                <a:solidFill>
                  <a:srgbClr val="009900"/>
                </a:solidFill>
              </a:rPr>
              <a:t>3</a:t>
            </a:r>
            <a:r>
              <a:rPr lang="en-US" sz="1800" dirty="0"/>
              <a:t> </a:t>
            </a:r>
            <a:r>
              <a:rPr lang="en-US" sz="1800" i="1" dirty="0"/>
              <a:t>L</a:t>
            </a:r>
            <a:r>
              <a:rPr lang="en-US" sz="1800" baseline="-5000" dirty="0">
                <a:solidFill>
                  <a:srgbClr val="009900"/>
                </a:solidFill>
              </a:rPr>
              <a:t>5</a:t>
            </a:r>
            <a:r>
              <a:rPr lang="en-US" sz="1800" dirty="0"/>
              <a:t> )</a:t>
            </a:r>
            <a:r>
              <a:rPr lang="en-US" sz="1800" baseline="-5000" dirty="0">
                <a:solidFill>
                  <a:srgbClr val="009900"/>
                </a:solidFill>
              </a:rPr>
              <a:t>6</a:t>
            </a:r>
            <a:r>
              <a:rPr lang="en-US" sz="1800" dirty="0"/>
              <a:t> 				reduce S</a:t>
            </a:r>
            <a:r>
              <a:rPr lang="en-US" sz="1800" dirty="0">
                <a:sym typeface="Symbol" pitchFamily="18" charset="2"/>
              </a:rPr>
              <a:t></a:t>
            </a:r>
            <a:r>
              <a:rPr lang="en-US" sz="1800" dirty="0"/>
              <a:t>(L)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sz="1800" i="1" dirty="0"/>
              <a:t>S 		</a:t>
            </a:r>
            <a:r>
              <a:rPr lang="en-US" sz="1800" baseline="-5000" dirty="0">
                <a:solidFill>
                  <a:srgbClr val="009900"/>
                </a:solidFill>
              </a:rPr>
              <a:t>1</a:t>
            </a:r>
            <a:r>
              <a:rPr lang="en-US" sz="1800" dirty="0"/>
              <a:t> </a:t>
            </a:r>
            <a:r>
              <a:rPr lang="en-US" sz="1800" i="1" dirty="0"/>
              <a:t>S</a:t>
            </a:r>
            <a:r>
              <a:rPr lang="en-US" sz="1800" baseline="-5000" dirty="0">
                <a:solidFill>
                  <a:srgbClr val="009900"/>
                </a:solidFill>
              </a:rPr>
              <a:t>4</a:t>
            </a:r>
            <a:r>
              <a:rPr lang="en-US" sz="1800" i="1" dirty="0"/>
              <a:t> 			</a:t>
            </a:r>
            <a:r>
              <a:rPr lang="en-US" sz="1800" dirty="0"/>
              <a:t>$ 		</a:t>
            </a:r>
            <a:r>
              <a:rPr lang="en-US" sz="1800" i="1" dirty="0"/>
              <a:t>done</a:t>
            </a:r>
          </a:p>
        </p:txBody>
      </p:sp>
      <p:sp>
        <p:nvSpPr>
          <p:cNvPr id="137221" name="Rectangle 4"/>
          <p:cNvSpPr>
            <a:spLocks noChangeArrowheads="1"/>
          </p:cNvSpPr>
          <p:nvPr/>
        </p:nvSpPr>
        <p:spPr bwMode="auto">
          <a:xfrm>
            <a:off x="6477000" y="152400"/>
            <a:ext cx="2286000" cy="762000"/>
          </a:xfrm>
          <a:prstGeom prst="rect">
            <a:avLst/>
          </a:prstGeom>
          <a:noFill/>
          <a:ln w="25400" algn="ctr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solidFill>
                  <a:srgbClr val="009900"/>
                </a:solidFill>
              </a:rPr>
              <a:t>S →( L ) | id</a:t>
            </a:r>
          </a:p>
          <a:p>
            <a:r>
              <a:rPr lang="en-US" b="1">
                <a:solidFill>
                  <a:srgbClr val="009900"/>
                </a:solidFill>
              </a:rPr>
              <a:t>L →S | L , S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4BF50FC-1AD6-4150-925C-961666193486}" type="slidenum">
              <a:rPr lang="en-US"/>
              <a:pPr>
                <a:defRPr/>
              </a:pPr>
              <a:t>94</a:t>
            </a:fld>
            <a:endParaRPr lang="en-US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86800" cy="1143000"/>
          </a:xfrm>
        </p:spPr>
        <p:txBody>
          <a:bodyPr/>
          <a:lstStyle/>
          <a:p>
            <a:pPr eaLnBrk="1" hangingPunct="1"/>
            <a:r>
              <a:rPr lang="tr-TR"/>
              <a:t>Gerçekleştirme</a:t>
            </a:r>
            <a:r>
              <a:rPr lang="en-US"/>
              <a:t>: LR </a:t>
            </a:r>
            <a:r>
              <a:rPr lang="tr-TR"/>
              <a:t>Ayrıştırma</a:t>
            </a:r>
            <a:r>
              <a:rPr lang="en-US"/>
              <a:t> T</a:t>
            </a:r>
            <a:r>
              <a:rPr lang="tr-TR"/>
              <a:t>ablosu</a:t>
            </a:r>
            <a:endParaRPr lang="en-US"/>
          </a:p>
        </p:txBody>
      </p:sp>
      <p:grpSp>
        <p:nvGrpSpPr>
          <p:cNvPr id="138244" name="Group 3"/>
          <p:cNvGrpSpPr>
            <a:grpSpLocks/>
          </p:cNvGrpSpPr>
          <p:nvPr/>
        </p:nvGrpSpPr>
        <p:grpSpPr bwMode="auto">
          <a:xfrm>
            <a:off x="1295400" y="1752600"/>
            <a:ext cx="2514600" cy="2057400"/>
            <a:chOff x="816" y="1008"/>
            <a:chExt cx="1584" cy="1296"/>
          </a:xfrm>
        </p:grpSpPr>
        <p:sp>
          <p:nvSpPr>
            <p:cNvPr id="138260" name="Rectangle 4"/>
            <p:cNvSpPr>
              <a:spLocks noChangeArrowheads="1"/>
            </p:cNvSpPr>
            <p:nvPr/>
          </p:nvSpPr>
          <p:spPr bwMode="auto">
            <a:xfrm>
              <a:off x="816" y="1008"/>
              <a:ext cx="1584" cy="1296"/>
            </a:xfrm>
            <a:prstGeom prst="rect">
              <a:avLst/>
            </a:prstGeom>
            <a:solidFill>
              <a:srgbClr val="CBE0ED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/>
                <a:t>sonraki hareket</a:t>
              </a:r>
              <a:endParaRPr lang="en-US"/>
            </a:p>
          </p:txBody>
        </p:sp>
        <p:sp>
          <p:nvSpPr>
            <p:cNvPr id="138261" name="Line 5"/>
            <p:cNvSpPr>
              <a:spLocks noChangeShapeType="1"/>
            </p:cNvSpPr>
            <p:nvPr/>
          </p:nvSpPr>
          <p:spPr bwMode="auto">
            <a:xfrm>
              <a:off x="1536" y="1008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8262" name="Line 6"/>
            <p:cNvSpPr>
              <a:spLocks noChangeShapeType="1"/>
            </p:cNvSpPr>
            <p:nvPr/>
          </p:nvSpPr>
          <p:spPr bwMode="auto">
            <a:xfrm>
              <a:off x="816" y="163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38245" name="Group 7"/>
          <p:cNvGrpSpPr>
            <a:grpSpLocks/>
          </p:cNvGrpSpPr>
          <p:nvPr/>
        </p:nvGrpSpPr>
        <p:grpSpPr bwMode="auto">
          <a:xfrm>
            <a:off x="5181600" y="1752600"/>
            <a:ext cx="2514600" cy="2057400"/>
            <a:chOff x="816" y="1008"/>
            <a:chExt cx="1584" cy="1296"/>
          </a:xfrm>
        </p:grpSpPr>
        <p:sp>
          <p:nvSpPr>
            <p:cNvPr id="138257" name="Rectangle 8"/>
            <p:cNvSpPr>
              <a:spLocks noChangeArrowheads="1"/>
            </p:cNvSpPr>
            <p:nvPr/>
          </p:nvSpPr>
          <p:spPr bwMode="auto">
            <a:xfrm>
              <a:off x="816" y="1008"/>
              <a:ext cx="1584" cy="1296"/>
            </a:xfrm>
            <a:prstGeom prst="rect">
              <a:avLst/>
            </a:prstGeom>
            <a:solidFill>
              <a:srgbClr val="CBE0ED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/>
                <a:t>sonraki durum</a:t>
              </a:r>
              <a:endParaRPr lang="en-US"/>
            </a:p>
          </p:txBody>
        </p:sp>
        <p:sp>
          <p:nvSpPr>
            <p:cNvPr id="138258" name="Line 9"/>
            <p:cNvSpPr>
              <a:spLocks noChangeShapeType="1"/>
            </p:cNvSpPr>
            <p:nvPr/>
          </p:nvSpPr>
          <p:spPr bwMode="auto">
            <a:xfrm>
              <a:off x="1536" y="1008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8259" name="Line 10"/>
            <p:cNvSpPr>
              <a:spLocks noChangeShapeType="1"/>
            </p:cNvSpPr>
            <p:nvPr/>
          </p:nvSpPr>
          <p:spPr bwMode="auto">
            <a:xfrm>
              <a:off x="816" y="163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38246" name="Text Box 11"/>
          <p:cNvSpPr txBox="1">
            <a:spLocks noChangeArrowheads="1"/>
          </p:cNvSpPr>
          <p:nvPr/>
        </p:nvSpPr>
        <p:spPr bwMode="auto">
          <a:xfrm>
            <a:off x="990600" y="1295400"/>
            <a:ext cx="34290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800" b="1"/>
              <a:t>giriş</a:t>
            </a:r>
            <a:r>
              <a:rPr lang="en-US" sz="1800" b="1"/>
              <a:t> (terminal) </a:t>
            </a:r>
            <a:r>
              <a:rPr lang="tr-TR" sz="1800" b="1"/>
              <a:t>sembolleri</a:t>
            </a:r>
            <a:endParaRPr lang="en-US" sz="1800" b="1"/>
          </a:p>
        </p:txBody>
      </p:sp>
      <p:sp>
        <p:nvSpPr>
          <p:cNvPr id="138247" name="Text Box 12"/>
          <p:cNvSpPr txBox="1">
            <a:spLocks noChangeArrowheads="1"/>
          </p:cNvSpPr>
          <p:nvPr/>
        </p:nvSpPr>
        <p:spPr bwMode="auto">
          <a:xfrm>
            <a:off x="4876800" y="1295400"/>
            <a:ext cx="3200400" cy="36671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800" b="1"/>
              <a:t>terminal olmayan semboller</a:t>
            </a:r>
            <a:endParaRPr lang="en-US" sz="1800" b="1"/>
          </a:p>
        </p:txBody>
      </p:sp>
      <p:sp>
        <p:nvSpPr>
          <p:cNvPr id="138248" name="Text Box 13"/>
          <p:cNvSpPr txBox="1">
            <a:spLocks noChangeArrowheads="1"/>
          </p:cNvSpPr>
          <p:nvPr/>
        </p:nvSpPr>
        <p:spPr bwMode="auto">
          <a:xfrm>
            <a:off x="304800" y="2559050"/>
            <a:ext cx="990600" cy="33813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b="1"/>
              <a:t>durum</a:t>
            </a:r>
            <a:endParaRPr lang="en-US" sz="1600" b="1"/>
          </a:p>
        </p:txBody>
      </p:sp>
      <p:sp>
        <p:nvSpPr>
          <p:cNvPr id="138249" name="Text Box 14"/>
          <p:cNvSpPr txBox="1">
            <a:spLocks noChangeArrowheads="1"/>
          </p:cNvSpPr>
          <p:nvPr/>
        </p:nvSpPr>
        <p:spPr bwMode="auto">
          <a:xfrm>
            <a:off x="4267200" y="2559050"/>
            <a:ext cx="914400" cy="33813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b="1"/>
              <a:t>durum</a:t>
            </a:r>
            <a:endParaRPr lang="en-US" sz="1600" b="1"/>
          </a:p>
        </p:txBody>
      </p:sp>
      <p:sp>
        <p:nvSpPr>
          <p:cNvPr id="138250" name="Text Box 15"/>
          <p:cNvSpPr txBox="1">
            <a:spLocks noChangeArrowheads="1"/>
          </p:cNvSpPr>
          <p:nvPr/>
        </p:nvSpPr>
        <p:spPr bwMode="auto">
          <a:xfrm>
            <a:off x="1066800" y="4038600"/>
            <a:ext cx="3352800" cy="147796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 b="1" dirty="0"/>
              <a:t>Hareket (</a:t>
            </a:r>
            <a:r>
              <a:rPr lang="tr-TR" sz="2000" b="1" dirty="0" err="1"/>
              <a:t>Action</a:t>
            </a:r>
            <a:r>
              <a:rPr lang="tr-TR" sz="2000" b="1" dirty="0"/>
              <a:t>)</a:t>
            </a:r>
            <a:r>
              <a:rPr lang="en-US" sz="2000" b="1" dirty="0"/>
              <a:t> t</a:t>
            </a:r>
            <a:r>
              <a:rPr lang="tr-TR" sz="2000" b="1" dirty="0" err="1"/>
              <a:t>ablosu</a:t>
            </a:r>
            <a:endParaRPr lang="en-US" sz="2000" b="1" dirty="0"/>
          </a:p>
          <a:p>
            <a:pPr>
              <a:spcBef>
                <a:spcPct val="50000"/>
              </a:spcBef>
            </a:pPr>
            <a:r>
              <a:rPr lang="tr-TR" sz="2000" dirty="0" err="1"/>
              <a:t>Shift</a:t>
            </a:r>
            <a:r>
              <a:rPr lang="tr-TR" sz="2000" dirty="0"/>
              <a:t> ya da </a:t>
            </a:r>
            <a:r>
              <a:rPr lang="tr-TR" sz="2000" dirty="0" err="1"/>
              <a:t>reduce’a</a:t>
            </a:r>
            <a:r>
              <a:rPr lang="tr-TR" sz="2000" dirty="0"/>
              <a:t> karar verecek her adımda kullanılır</a:t>
            </a:r>
            <a:endParaRPr lang="en-US" sz="2000" dirty="0"/>
          </a:p>
        </p:txBody>
      </p:sp>
      <p:sp>
        <p:nvSpPr>
          <p:cNvPr id="138251" name="Text Box 16"/>
          <p:cNvSpPr txBox="1">
            <a:spLocks noChangeArrowheads="1"/>
          </p:cNvSpPr>
          <p:nvPr/>
        </p:nvSpPr>
        <p:spPr bwMode="auto">
          <a:xfrm>
            <a:off x="4953000" y="4038600"/>
            <a:ext cx="3581400" cy="1477963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2000" b="1" dirty="0"/>
              <a:t>Git (</a:t>
            </a:r>
            <a:r>
              <a:rPr lang="en-US" sz="2000" b="1" dirty="0" err="1"/>
              <a:t>Goto</a:t>
            </a:r>
            <a:r>
              <a:rPr lang="tr-TR" sz="2000" b="1" dirty="0"/>
              <a:t>)</a:t>
            </a:r>
            <a:r>
              <a:rPr lang="en-US" sz="2000" b="1" dirty="0"/>
              <a:t> </a:t>
            </a:r>
            <a:r>
              <a:rPr lang="en-US" sz="2000" b="1" dirty="0" err="1"/>
              <a:t>ta</a:t>
            </a:r>
            <a:r>
              <a:rPr lang="tr-TR" sz="2000" b="1" dirty="0" err="1"/>
              <a:t>blosu</a:t>
            </a:r>
            <a:endParaRPr lang="en-US" sz="2000" b="1" dirty="0"/>
          </a:p>
          <a:p>
            <a:pPr>
              <a:spcBef>
                <a:spcPct val="50000"/>
              </a:spcBef>
            </a:pPr>
            <a:r>
              <a:rPr lang="tr-TR" sz="2000" dirty="0"/>
              <a:t>Bir sonraki suruma karar vermek için sadece </a:t>
            </a:r>
            <a:r>
              <a:rPr lang="tr-TR" sz="2000" dirty="0" err="1"/>
              <a:t>reduce’ta</a:t>
            </a:r>
            <a:r>
              <a:rPr lang="tr-TR" sz="2000" dirty="0"/>
              <a:t> kullanılır</a:t>
            </a:r>
            <a:endParaRPr lang="en-US" sz="2000" dirty="0"/>
          </a:p>
        </p:txBody>
      </p:sp>
      <p:sp>
        <p:nvSpPr>
          <p:cNvPr id="138252" name="Line 17"/>
          <p:cNvSpPr>
            <a:spLocks noChangeShapeType="1"/>
          </p:cNvSpPr>
          <p:nvPr/>
        </p:nvSpPr>
        <p:spPr bwMode="auto">
          <a:xfrm>
            <a:off x="1905000" y="60198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8253" name="Text Box 18"/>
          <p:cNvSpPr txBox="1">
            <a:spLocks noChangeArrowheads="1"/>
          </p:cNvSpPr>
          <p:nvPr/>
        </p:nvSpPr>
        <p:spPr bwMode="auto">
          <a:xfrm>
            <a:off x="2057400" y="5943600"/>
            <a:ext cx="3810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</a:t>
            </a:r>
          </a:p>
        </p:txBody>
      </p:sp>
      <p:sp>
        <p:nvSpPr>
          <p:cNvPr id="138254" name="Line 19"/>
          <p:cNvSpPr>
            <a:spLocks noChangeShapeType="1"/>
          </p:cNvSpPr>
          <p:nvPr/>
        </p:nvSpPr>
        <p:spPr bwMode="auto">
          <a:xfrm>
            <a:off x="6096000" y="60198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8255" name="Text Box 20"/>
          <p:cNvSpPr txBox="1">
            <a:spLocks noChangeArrowheads="1"/>
          </p:cNvSpPr>
          <p:nvPr/>
        </p:nvSpPr>
        <p:spPr bwMode="auto">
          <a:xfrm>
            <a:off x="6248400" y="6019800"/>
            <a:ext cx="3810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X</a:t>
            </a:r>
          </a:p>
        </p:txBody>
      </p:sp>
      <p:sp>
        <p:nvSpPr>
          <p:cNvPr id="138256" name="Rectangle 21"/>
          <p:cNvSpPr>
            <a:spLocks noChangeArrowheads="1"/>
          </p:cNvSpPr>
          <p:nvPr/>
        </p:nvSpPr>
        <p:spPr bwMode="auto">
          <a:xfrm>
            <a:off x="3657600" y="5867400"/>
            <a:ext cx="1600200" cy="609600"/>
          </a:xfrm>
          <a:prstGeom prst="rect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 </a:t>
            </a:r>
            <a:r>
              <a:rPr lang="en-US">
                <a:sym typeface="Symbol" pitchFamily="18" charset="2"/>
              </a:rPr>
              <a:t>  ▪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FAF71FF-85D3-477A-8B43-D6684750EBEF}" type="slidenum">
              <a:rPr lang="en-US"/>
              <a:pPr>
                <a:defRPr/>
              </a:pPr>
              <a:t>95</a:t>
            </a:fld>
            <a:endParaRPr lang="en-US"/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Shift-Reduce </a:t>
            </a:r>
            <a:r>
              <a:rPr lang="tr-TR"/>
              <a:t>Ayrıştırma Tablosu</a:t>
            </a:r>
            <a:endParaRPr lang="en-US"/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667000"/>
            <a:ext cx="8610600" cy="3962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tr-TR" sz="2400"/>
              <a:t>Hareket tablosu</a:t>
            </a:r>
            <a:endParaRPr lang="en-US" sz="2400"/>
          </a:p>
          <a:p>
            <a:pPr marL="0" indent="0" eaLnBrk="1" hangingPunct="1">
              <a:buFontTx/>
              <a:buNone/>
            </a:pPr>
            <a:r>
              <a:rPr lang="en-US" sz="2400"/>
              <a:t>1. shift </a:t>
            </a:r>
            <a:r>
              <a:rPr lang="tr-TR" sz="2400"/>
              <a:t>ve</a:t>
            </a:r>
            <a:r>
              <a:rPr lang="en-US" sz="2400"/>
              <a:t> </a:t>
            </a:r>
            <a:r>
              <a:rPr lang="en-US" sz="2400" i="1"/>
              <a:t>n</a:t>
            </a:r>
            <a:r>
              <a:rPr lang="tr-TR" sz="2400" i="1"/>
              <a:t> </a:t>
            </a:r>
            <a:r>
              <a:rPr lang="tr-TR" sz="2400"/>
              <a:t>durumuna git</a:t>
            </a:r>
            <a:endParaRPr lang="en-US" sz="2400" i="1"/>
          </a:p>
          <a:p>
            <a:pPr marL="0" indent="0" eaLnBrk="1" hangingPunct="1">
              <a:buFontTx/>
              <a:buNone/>
            </a:pPr>
            <a:r>
              <a:rPr lang="en-US" sz="2400"/>
              <a:t>2. reduce X → γ</a:t>
            </a:r>
            <a:r>
              <a:rPr lang="tr-TR" sz="2400"/>
              <a:t> kullanarak</a:t>
            </a:r>
            <a:endParaRPr lang="en-US" sz="2400"/>
          </a:p>
          <a:p>
            <a:pPr lvl="2" eaLnBrk="1" hangingPunct="1"/>
            <a:r>
              <a:rPr lang="en-US" sz="2400"/>
              <a:t>γ </a:t>
            </a:r>
            <a:r>
              <a:rPr lang="tr-TR" sz="2400"/>
              <a:t>sembolleri yığından al</a:t>
            </a:r>
            <a:endParaRPr lang="en-US" sz="2400"/>
          </a:p>
          <a:p>
            <a:pPr lvl="2" eaLnBrk="1" hangingPunct="1"/>
            <a:r>
              <a:rPr lang="tr-TR" sz="2400"/>
              <a:t>Yığının üstündeki durum etiketini kullanarak</a:t>
            </a:r>
            <a:r>
              <a:rPr lang="en-US" sz="2400"/>
              <a:t> X in </a:t>
            </a:r>
            <a:r>
              <a:rPr lang="en-US" sz="2400" i="1"/>
              <a:t>goto tabl</a:t>
            </a:r>
            <a:r>
              <a:rPr lang="tr-TR" sz="2400" i="1"/>
              <a:t>osu</a:t>
            </a:r>
            <a:r>
              <a:rPr lang="tr-TR" sz="2400"/>
              <a:t>nda X’e bak ve o duruma git</a:t>
            </a:r>
            <a:endParaRPr lang="en-US" sz="2400"/>
          </a:p>
          <a:p>
            <a:pPr lvl="2" eaLnBrk="1" hangingPunct="1"/>
            <a:endParaRPr lang="en-US" sz="2400"/>
          </a:p>
          <a:p>
            <a:pPr marL="0" indent="0" eaLnBrk="1" hangingPunct="1">
              <a:buFontTx/>
              <a:buNone/>
            </a:pPr>
            <a:r>
              <a:rPr lang="en-US"/>
              <a:t>• </a:t>
            </a:r>
            <a:r>
              <a:rPr lang="en-US" sz="2400"/>
              <a:t>DFA + </a:t>
            </a:r>
            <a:r>
              <a:rPr lang="tr-TR" sz="2400"/>
              <a:t>yığın</a:t>
            </a:r>
            <a:r>
              <a:rPr lang="en-US" sz="2400"/>
              <a:t> = push-down automaton (PDA)</a:t>
            </a:r>
          </a:p>
        </p:txBody>
      </p:sp>
      <p:grpSp>
        <p:nvGrpSpPr>
          <p:cNvPr id="139269" name="Group 4"/>
          <p:cNvGrpSpPr>
            <a:grpSpLocks/>
          </p:cNvGrpSpPr>
          <p:nvPr/>
        </p:nvGrpSpPr>
        <p:grpSpPr bwMode="auto">
          <a:xfrm>
            <a:off x="4419600" y="1600200"/>
            <a:ext cx="1981200" cy="1828800"/>
            <a:chOff x="816" y="1008"/>
            <a:chExt cx="1584" cy="1296"/>
          </a:xfrm>
        </p:grpSpPr>
        <p:sp>
          <p:nvSpPr>
            <p:cNvPr id="139280" name="Rectangle 5"/>
            <p:cNvSpPr>
              <a:spLocks noChangeArrowheads="1"/>
            </p:cNvSpPr>
            <p:nvPr/>
          </p:nvSpPr>
          <p:spPr bwMode="auto">
            <a:xfrm>
              <a:off x="816" y="1008"/>
              <a:ext cx="1584" cy="1296"/>
            </a:xfrm>
            <a:prstGeom prst="rect">
              <a:avLst/>
            </a:prstGeom>
            <a:solidFill>
              <a:srgbClr val="CBE0ED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tr-TR"/>
                <a:t>sonraki hareketler</a:t>
              </a:r>
              <a:endParaRPr lang="en-US"/>
            </a:p>
          </p:txBody>
        </p:sp>
        <p:sp>
          <p:nvSpPr>
            <p:cNvPr id="139281" name="Line 6"/>
            <p:cNvSpPr>
              <a:spLocks noChangeShapeType="1"/>
            </p:cNvSpPr>
            <p:nvPr/>
          </p:nvSpPr>
          <p:spPr bwMode="auto">
            <a:xfrm>
              <a:off x="1536" y="1008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9282" name="Line 7"/>
            <p:cNvSpPr>
              <a:spLocks noChangeShapeType="1"/>
            </p:cNvSpPr>
            <p:nvPr/>
          </p:nvSpPr>
          <p:spPr bwMode="auto">
            <a:xfrm>
              <a:off x="816" y="163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139270" name="Group 8"/>
          <p:cNvGrpSpPr>
            <a:grpSpLocks/>
          </p:cNvGrpSpPr>
          <p:nvPr/>
        </p:nvGrpSpPr>
        <p:grpSpPr bwMode="auto">
          <a:xfrm>
            <a:off x="6400800" y="1600200"/>
            <a:ext cx="1905000" cy="1828800"/>
            <a:chOff x="816" y="1008"/>
            <a:chExt cx="1584" cy="1296"/>
          </a:xfrm>
        </p:grpSpPr>
        <p:sp>
          <p:nvSpPr>
            <p:cNvPr id="139277" name="Rectangle 9"/>
            <p:cNvSpPr>
              <a:spLocks noChangeArrowheads="1"/>
            </p:cNvSpPr>
            <p:nvPr/>
          </p:nvSpPr>
          <p:spPr bwMode="auto">
            <a:xfrm>
              <a:off x="816" y="1008"/>
              <a:ext cx="1584" cy="1296"/>
            </a:xfrm>
            <a:prstGeom prst="rect">
              <a:avLst/>
            </a:prstGeom>
            <a:solidFill>
              <a:srgbClr val="CBE0ED"/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r-TR"/>
                <a:t>kuralda </a:t>
              </a:r>
            </a:p>
            <a:p>
              <a:pPr algn="ctr"/>
              <a:r>
                <a:rPr lang="tr-TR"/>
                <a:t>sonraki </a:t>
              </a:r>
            </a:p>
            <a:p>
              <a:pPr algn="ctr"/>
              <a:r>
                <a:rPr lang="tr-TR"/>
                <a:t>durumlar</a:t>
              </a:r>
              <a:endParaRPr lang="en-US"/>
            </a:p>
          </p:txBody>
        </p:sp>
        <p:sp>
          <p:nvSpPr>
            <p:cNvPr id="139278" name="Line 10"/>
            <p:cNvSpPr>
              <a:spLocks noChangeShapeType="1"/>
            </p:cNvSpPr>
            <p:nvPr/>
          </p:nvSpPr>
          <p:spPr bwMode="auto">
            <a:xfrm>
              <a:off x="1536" y="1008"/>
              <a:ext cx="8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39279" name="Line 11"/>
            <p:cNvSpPr>
              <a:spLocks noChangeShapeType="1"/>
            </p:cNvSpPr>
            <p:nvPr/>
          </p:nvSpPr>
          <p:spPr bwMode="auto">
            <a:xfrm>
              <a:off x="816" y="163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139271" name="Text Box 12"/>
          <p:cNvSpPr txBox="1">
            <a:spLocks noChangeArrowheads="1"/>
          </p:cNvSpPr>
          <p:nvPr/>
        </p:nvSpPr>
        <p:spPr bwMode="auto">
          <a:xfrm>
            <a:off x="3505200" y="2133600"/>
            <a:ext cx="990600" cy="33813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b="1"/>
              <a:t>durum</a:t>
            </a:r>
            <a:endParaRPr lang="en-US" sz="1600" b="1"/>
          </a:p>
        </p:txBody>
      </p:sp>
      <p:sp>
        <p:nvSpPr>
          <p:cNvPr id="139272" name="Text Box 13"/>
          <p:cNvSpPr txBox="1">
            <a:spLocks noChangeArrowheads="1"/>
          </p:cNvSpPr>
          <p:nvPr/>
        </p:nvSpPr>
        <p:spPr bwMode="auto">
          <a:xfrm>
            <a:off x="4191000" y="1295400"/>
            <a:ext cx="2209800" cy="33655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/>
              <a:t>terminal s</a:t>
            </a:r>
            <a:r>
              <a:rPr lang="tr-TR" sz="1600" b="1"/>
              <a:t>e</a:t>
            </a:r>
            <a:r>
              <a:rPr lang="en-US" sz="1600" b="1"/>
              <a:t>mbol</a:t>
            </a:r>
            <a:r>
              <a:rPr lang="tr-TR" sz="1600" b="1"/>
              <a:t>leri</a:t>
            </a:r>
            <a:endParaRPr lang="en-US" sz="1600" b="1"/>
          </a:p>
        </p:txBody>
      </p:sp>
      <p:sp>
        <p:nvSpPr>
          <p:cNvPr id="139273" name="Text Box 14"/>
          <p:cNvSpPr txBox="1">
            <a:spLocks noChangeArrowheads="1"/>
          </p:cNvSpPr>
          <p:nvPr/>
        </p:nvSpPr>
        <p:spPr bwMode="auto">
          <a:xfrm>
            <a:off x="6248400" y="1295400"/>
            <a:ext cx="2895600" cy="338138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tr-TR" sz="1600" b="1" dirty="0"/>
              <a:t>terminal olmayan semboller</a:t>
            </a:r>
            <a:endParaRPr lang="en-US" sz="1600" b="1" dirty="0"/>
          </a:p>
        </p:txBody>
      </p:sp>
      <p:sp>
        <p:nvSpPr>
          <p:cNvPr id="139274" name="Line 15"/>
          <p:cNvSpPr>
            <a:spLocks noChangeShapeType="1"/>
          </p:cNvSpPr>
          <p:nvPr/>
        </p:nvSpPr>
        <p:spPr bwMode="auto">
          <a:xfrm>
            <a:off x="1524000" y="5181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9275" name="Line 16"/>
          <p:cNvSpPr>
            <a:spLocks noChangeShapeType="1"/>
          </p:cNvSpPr>
          <p:nvPr/>
        </p:nvSpPr>
        <p:spPr bwMode="auto">
          <a:xfrm flipH="1">
            <a:off x="2590800" y="28194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39276" name="Line 17"/>
          <p:cNvSpPr>
            <a:spLocks noChangeShapeType="1"/>
          </p:cNvSpPr>
          <p:nvPr/>
        </p:nvSpPr>
        <p:spPr bwMode="auto">
          <a:xfrm flipH="1">
            <a:off x="3124200" y="3200400"/>
            <a:ext cx="426720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lg" len="lg"/>
            <a:tailEnd/>
          </a:ln>
        </p:spPr>
        <p:txBody>
          <a:bodyPr wrap="none" anchor="ctr"/>
          <a:lstStyle/>
          <a:p>
            <a:endParaRPr lang="tr-TR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4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C9BFAE8-D230-4D15-8EB4-F00060FB4791}" type="slidenum">
              <a:rPr lang="en-US"/>
              <a:pPr>
                <a:defRPr/>
              </a:pPr>
              <a:t>96</a:t>
            </a:fld>
            <a:endParaRPr lang="en-US"/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List</a:t>
            </a:r>
            <a:r>
              <a:rPr lang="tr-TR"/>
              <a:t>e</a:t>
            </a:r>
            <a:r>
              <a:rPr lang="en-US"/>
              <a:t> Gram</a:t>
            </a:r>
            <a:r>
              <a:rPr lang="tr-TR"/>
              <a:t>e</a:t>
            </a:r>
            <a:r>
              <a:rPr lang="en-US"/>
              <a:t>r </a:t>
            </a:r>
            <a:r>
              <a:rPr lang="tr-TR"/>
              <a:t>Ayrıştırma Tablosu</a:t>
            </a:r>
            <a:endParaRPr lang="en-US"/>
          </a:p>
        </p:txBody>
      </p:sp>
      <p:graphicFrame>
        <p:nvGraphicFramePr>
          <p:cNvPr id="322563" name="Group 3"/>
          <p:cNvGraphicFramePr>
            <a:graphicFrameLocks noGrp="1"/>
          </p:cNvGraphicFramePr>
          <p:nvPr>
            <p:ph idx="1"/>
          </p:nvPr>
        </p:nvGraphicFramePr>
        <p:xfrm>
          <a:off x="228600" y="1219200"/>
          <a:ext cx="8237538" cy="4495804"/>
        </p:xfrm>
        <a:graphic>
          <a:graphicData uri="http://schemas.openxmlformats.org/drawingml/2006/table">
            <a:tbl>
              <a:tblPr/>
              <a:tblGrid>
                <a:gridCol w="103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0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9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id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,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$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g4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S→id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S→id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S→id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S→id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S→id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g7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6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S→(L)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S→(L)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S→(L)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S→(L)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S→(L)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8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s3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g9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9</a:t>
                      </a:r>
                    </a:p>
                  </a:txBody>
                  <a:tcPr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L→L,S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L→L,S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L→L,S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L→L,S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L→L,S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/>
              <a:t>Shift-reduce </a:t>
            </a:r>
            <a:r>
              <a:rPr lang="tr-TR"/>
              <a:t>Ayrıştırma Örneği</a:t>
            </a:r>
            <a:endParaRPr lang="th-TH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92725" y="1879600"/>
            <a:ext cx="3392488" cy="44481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400">
                <a:cs typeface="Angsana New" pitchFamily="18" charset="-34"/>
              </a:rPr>
              <a:t>Tersi</a:t>
            </a:r>
            <a:endParaRPr lang="th-TH" sz="2400">
              <a:cs typeface="Angsana New" pitchFamily="18" charset="-34"/>
            </a:endParaRPr>
          </a:p>
          <a:p>
            <a:pPr eaLnBrk="1" hangingPunct="1">
              <a:lnSpc>
                <a:spcPct val="80000"/>
              </a:lnSpc>
            </a:pPr>
            <a:r>
              <a:rPr lang="tr-TR" sz="2000">
                <a:cs typeface="Angsana New" pitchFamily="18" charset="-34"/>
              </a:rPr>
              <a:t>Sağ türetme</a:t>
            </a:r>
            <a:endParaRPr lang="th-TH" sz="2400">
              <a:cs typeface="Angsana New" pitchFamily="18" charset="-34"/>
            </a:endParaRPr>
          </a:p>
          <a:p>
            <a:pPr eaLnBrk="1" hangingPunct="1">
              <a:lnSpc>
                <a:spcPct val="80000"/>
              </a:lnSpc>
            </a:pPr>
            <a:r>
              <a:rPr lang="tr-TR" sz="2000">
                <a:cs typeface="Angsana New" pitchFamily="18" charset="-34"/>
              </a:rPr>
              <a:t>Soldan sağa</a:t>
            </a:r>
            <a:endParaRPr lang="th-TH" sz="2000">
              <a:cs typeface="Angsana New" pitchFamily="18" charset="-34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>
                <a:cs typeface="Tahoma" pitchFamily="34" charset="0"/>
              </a:rPr>
              <a:t>1		</a:t>
            </a:r>
            <a:r>
              <a:rPr lang="th-TH" sz="1800" b="1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>
                <a:cs typeface="Tahoma" pitchFamily="34" charset="0"/>
              </a:rPr>
              <a:t> </a:t>
            </a:r>
            <a:r>
              <a:rPr lang="th-TH" sz="1800" b="1">
                <a:solidFill>
                  <a:srgbClr val="FF6600"/>
                </a:solidFill>
                <a:cs typeface="Tahoma" pitchFamily="34" charset="0"/>
              </a:rPr>
              <a:t>( ( ) )</a:t>
            </a:r>
            <a:endParaRPr lang="th-TH" sz="1800" b="1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>
                <a:cs typeface="Tahoma" pitchFamily="34" charset="0"/>
              </a:rPr>
              <a:t>2		 </a:t>
            </a:r>
            <a:r>
              <a:rPr lang="th-TH" sz="1800" b="1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>
                <a:cs typeface="Tahoma" pitchFamily="34" charset="0"/>
              </a:rPr>
              <a:t> </a:t>
            </a:r>
            <a:r>
              <a:rPr lang="th-TH" sz="1800" b="1">
                <a:solidFill>
                  <a:srgbClr val="0000FF"/>
                </a:solidFill>
                <a:cs typeface="Tahoma" pitchFamily="34" charset="0"/>
              </a:rPr>
              <a:t>(</a:t>
            </a:r>
            <a:r>
              <a:rPr lang="th-TH" sz="1800" b="1">
                <a:cs typeface="Tahoma" pitchFamily="34" charset="0"/>
              </a:rPr>
              <a:t> </a:t>
            </a:r>
            <a:r>
              <a:rPr lang="th-TH" sz="1800" b="1">
                <a:solidFill>
                  <a:srgbClr val="FF6600"/>
                </a:solidFill>
                <a:cs typeface="Tahoma" pitchFamily="34" charset="0"/>
              </a:rPr>
              <a:t>( ) )</a:t>
            </a:r>
            <a:endParaRPr lang="th-TH" sz="1800" b="1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>
                <a:cs typeface="Tahoma" pitchFamily="34" charset="0"/>
              </a:rPr>
              <a:t>3		 </a:t>
            </a:r>
            <a:r>
              <a:rPr lang="th-TH" sz="1800" b="1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>
                <a:cs typeface="Tahoma" pitchFamily="34" charset="0"/>
              </a:rPr>
              <a:t> </a:t>
            </a:r>
            <a:r>
              <a:rPr lang="th-TH" sz="1800" b="1">
                <a:solidFill>
                  <a:srgbClr val="0000FF"/>
                </a:solidFill>
                <a:cs typeface="Tahoma" pitchFamily="34" charset="0"/>
              </a:rPr>
              <a:t>( (</a:t>
            </a:r>
            <a:r>
              <a:rPr lang="th-TH" sz="1800" b="1">
                <a:cs typeface="Tahoma" pitchFamily="34" charset="0"/>
              </a:rPr>
              <a:t> </a:t>
            </a:r>
            <a:r>
              <a:rPr lang="th-TH" sz="1800" b="1">
                <a:solidFill>
                  <a:srgbClr val="FF6600"/>
                </a:solidFill>
                <a:cs typeface="Tahoma" pitchFamily="34" charset="0"/>
              </a:rPr>
              <a:t>) )</a:t>
            </a:r>
            <a:endParaRPr lang="th-TH" sz="1800" b="1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>
                <a:cs typeface="Tahoma" pitchFamily="34" charset="0"/>
              </a:rPr>
              <a:t>4	 	 </a:t>
            </a:r>
            <a:r>
              <a:rPr lang="th-TH" sz="1800" b="1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>
                <a:cs typeface="Tahoma" pitchFamily="34" charset="0"/>
              </a:rPr>
              <a:t> </a:t>
            </a:r>
            <a:r>
              <a:rPr lang="th-TH" sz="1800" b="1">
                <a:solidFill>
                  <a:srgbClr val="0000FF"/>
                </a:solidFill>
                <a:cs typeface="Tahoma" pitchFamily="34" charset="0"/>
              </a:rPr>
              <a:t>( ( S</a:t>
            </a:r>
            <a:r>
              <a:rPr lang="th-TH" sz="1800" b="1">
                <a:cs typeface="Tahoma" pitchFamily="34" charset="0"/>
              </a:rPr>
              <a:t> </a:t>
            </a:r>
            <a:r>
              <a:rPr lang="th-TH" sz="1800" b="1">
                <a:solidFill>
                  <a:srgbClr val="FF6600"/>
                </a:solidFill>
                <a:cs typeface="Tahoma" pitchFamily="34" charset="0"/>
              </a:rPr>
              <a:t>) )</a:t>
            </a:r>
            <a:endParaRPr lang="th-TH" sz="1800" b="1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>
                <a:cs typeface="Tahoma" pitchFamily="34" charset="0"/>
              </a:rPr>
              <a:t>5		 </a:t>
            </a:r>
            <a:r>
              <a:rPr lang="th-TH" sz="1800" b="1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>
                <a:cs typeface="Tahoma" pitchFamily="34" charset="0"/>
              </a:rPr>
              <a:t> </a:t>
            </a:r>
            <a:r>
              <a:rPr lang="th-TH" sz="1800" b="1">
                <a:solidFill>
                  <a:srgbClr val="0000FF"/>
                </a:solidFill>
                <a:cs typeface="Tahoma" pitchFamily="34" charset="0"/>
              </a:rPr>
              <a:t>( ( S )</a:t>
            </a:r>
            <a:r>
              <a:rPr lang="th-TH" sz="1800" b="1">
                <a:cs typeface="Tahoma" pitchFamily="34" charset="0"/>
              </a:rPr>
              <a:t> </a:t>
            </a:r>
            <a:r>
              <a:rPr lang="th-TH" sz="1800" b="1">
                <a:solidFill>
                  <a:srgbClr val="FF6600"/>
                </a:solidFill>
                <a:cs typeface="Tahoma" pitchFamily="34" charset="0"/>
              </a:rPr>
              <a:t>)</a:t>
            </a:r>
            <a:endParaRPr lang="th-TH" sz="1800" b="1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>
                <a:cs typeface="Tahoma" pitchFamily="34" charset="0"/>
              </a:rPr>
              <a:t>6		 </a:t>
            </a:r>
            <a:r>
              <a:rPr lang="th-TH" sz="1800" b="1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>
                <a:cs typeface="Tahoma" pitchFamily="34" charset="0"/>
              </a:rPr>
              <a:t> </a:t>
            </a:r>
            <a:r>
              <a:rPr lang="th-TH" sz="1800" b="1">
                <a:solidFill>
                  <a:srgbClr val="0000FF"/>
                </a:solidFill>
                <a:cs typeface="Tahoma" pitchFamily="34" charset="0"/>
              </a:rPr>
              <a:t>( ( S ) S</a:t>
            </a:r>
            <a:r>
              <a:rPr lang="th-TH" sz="1800" b="1">
                <a:cs typeface="Tahoma" pitchFamily="34" charset="0"/>
              </a:rPr>
              <a:t> </a:t>
            </a:r>
            <a:r>
              <a:rPr lang="th-TH" sz="1800" b="1">
                <a:solidFill>
                  <a:srgbClr val="FF6600"/>
                </a:solidFill>
                <a:cs typeface="Tahoma" pitchFamily="34" charset="0"/>
              </a:rPr>
              <a:t>)</a:t>
            </a:r>
            <a:r>
              <a:rPr lang="th-TH" sz="1800" b="1">
                <a:cs typeface="Tahoma" pitchFamily="34" charset="0"/>
              </a:rPr>
              <a:t>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>
                <a:cs typeface="Tahoma" pitchFamily="34" charset="0"/>
              </a:rPr>
              <a:t>7		 </a:t>
            </a:r>
            <a:r>
              <a:rPr lang="th-TH" sz="1800" b="1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>
                <a:cs typeface="Tahoma" pitchFamily="34" charset="0"/>
              </a:rPr>
              <a:t> </a:t>
            </a:r>
            <a:r>
              <a:rPr lang="th-TH" sz="1800" b="1">
                <a:solidFill>
                  <a:srgbClr val="0000FF"/>
                </a:solidFill>
                <a:cs typeface="Tahoma" pitchFamily="34" charset="0"/>
              </a:rPr>
              <a:t>( S</a:t>
            </a:r>
            <a:r>
              <a:rPr lang="th-TH" sz="1800" b="1">
                <a:cs typeface="Tahoma" pitchFamily="34" charset="0"/>
              </a:rPr>
              <a:t> </a:t>
            </a:r>
            <a:r>
              <a:rPr lang="th-TH" sz="1800" b="1">
                <a:solidFill>
                  <a:srgbClr val="FF6600"/>
                </a:solidFill>
                <a:cs typeface="Tahoma" pitchFamily="34" charset="0"/>
              </a:rPr>
              <a:t>)</a:t>
            </a:r>
            <a:endParaRPr lang="th-TH" sz="1800" b="1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>
                <a:cs typeface="Tahoma" pitchFamily="34" charset="0"/>
              </a:rPr>
              <a:t>8	 	 </a:t>
            </a:r>
            <a:r>
              <a:rPr lang="th-TH" sz="1800" b="1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>
                <a:cs typeface="Tahoma" pitchFamily="34" charset="0"/>
              </a:rPr>
              <a:t> </a:t>
            </a:r>
            <a:r>
              <a:rPr lang="th-TH" sz="1800" b="1">
                <a:solidFill>
                  <a:srgbClr val="0000FF"/>
                </a:solidFill>
                <a:cs typeface="Tahoma" pitchFamily="34" charset="0"/>
              </a:rPr>
              <a:t>( S )</a:t>
            </a:r>
            <a:endParaRPr lang="th-TH" sz="1800" b="1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>
                <a:cs typeface="Tahoma" pitchFamily="34" charset="0"/>
              </a:rPr>
              <a:t>9		 </a:t>
            </a:r>
            <a:r>
              <a:rPr lang="th-TH" sz="1800" b="1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>
                <a:cs typeface="Tahoma" pitchFamily="34" charset="0"/>
              </a:rPr>
              <a:t> </a:t>
            </a:r>
            <a:r>
              <a:rPr lang="th-TH" sz="1800" b="1">
                <a:solidFill>
                  <a:srgbClr val="0000FF"/>
                </a:solidFill>
                <a:cs typeface="Tahoma" pitchFamily="34" charset="0"/>
              </a:rPr>
              <a:t>( S ) S</a:t>
            </a:r>
            <a:endParaRPr lang="th-TH" sz="1800" b="1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>
                <a:cs typeface="Tahoma" pitchFamily="34" charset="0"/>
              </a:rPr>
              <a:t>10 </a:t>
            </a:r>
            <a:r>
              <a:rPr lang="th-TH" sz="1800" b="1">
                <a:solidFill>
                  <a:srgbClr val="0000FF"/>
                </a:solidFill>
                <a:cs typeface="Tahoma" pitchFamily="34" charset="0"/>
              </a:rPr>
              <a:t>S’</a:t>
            </a:r>
            <a:r>
              <a:rPr lang="th-TH" sz="1800" b="1">
                <a:cs typeface="Tahoma" pitchFamily="34" charset="0"/>
              </a:rPr>
              <a:t>	 </a:t>
            </a:r>
            <a:r>
              <a:rPr lang="th-TH" sz="1800" b="1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>
                <a:cs typeface="Tahoma" pitchFamily="34" charset="0"/>
              </a:rPr>
              <a:t> </a:t>
            </a:r>
            <a:r>
              <a:rPr lang="th-TH" sz="1800" b="1">
                <a:solidFill>
                  <a:srgbClr val="0000FF"/>
                </a:solidFill>
                <a:cs typeface="Tahoma" pitchFamily="34" charset="0"/>
              </a:rPr>
              <a:t>S</a:t>
            </a: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0825" y="1412875"/>
            <a:ext cx="5135563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h-TH" sz="2000" dirty="0">
                <a:cs typeface="Angsana New" pitchFamily="18" charset="-34"/>
              </a:rPr>
              <a:t>Gram</a:t>
            </a:r>
            <a:r>
              <a:rPr lang="tr-TR" sz="2000" dirty="0">
                <a:cs typeface="Angsana New" pitchFamily="18" charset="-34"/>
              </a:rPr>
              <a:t>e</a:t>
            </a:r>
            <a:r>
              <a:rPr lang="th-TH" sz="2000" dirty="0">
                <a:cs typeface="Angsana New" pitchFamily="18" charset="-34"/>
              </a:rPr>
              <a:t>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1800" dirty="0">
                <a:cs typeface="Tahoma" pitchFamily="34" charset="0"/>
              </a:rPr>
              <a:t>S’ </a:t>
            </a:r>
            <a:r>
              <a:rPr lang="th-TH" sz="1400" dirty="0">
                <a:cs typeface="Tahoma" pitchFamily="34" charset="0"/>
                <a:sym typeface="Symbol" pitchFamily="18" charset="2"/>
              </a:rPr>
              <a:t></a:t>
            </a:r>
            <a:r>
              <a:rPr lang="th-TH" sz="1800" dirty="0">
                <a:cs typeface="Tahoma" pitchFamily="34" charset="0"/>
              </a:rPr>
              <a:t> 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1800" dirty="0">
                <a:cs typeface="Tahoma" pitchFamily="34" charset="0"/>
              </a:rPr>
              <a:t>S </a:t>
            </a:r>
            <a:r>
              <a:rPr lang="th-TH" sz="1400" dirty="0">
                <a:cs typeface="Tahoma" pitchFamily="34" charset="0"/>
                <a:sym typeface="Symbol" pitchFamily="18" charset="2"/>
              </a:rPr>
              <a:t></a:t>
            </a:r>
            <a:r>
              <a:rPr lang="th-TH" sz="1800" dirty="0">
                <a:cs typeface="Tahoma" pitchFamily="34" charset="0"/>
              </a:rPr>
              <a:t> (S)S | </a:t>
            </a:r>
            <a:r>
              <a:rPr lang="th-TH" sz="1800" dirty="0">
                <a:cs typeface="Tahoma" pitchFamily="34" charset="0"/>
                <a:sym typeface="Symbol" pitchFamily="18" charset="2"/>
              </a:rPr>
              <a:t></a:t>
            </a:r>
          </a:p>
          <a:p>
            <a:pPr eaLnBrk="1" hangingPunct="1">
              <a:lnSpc>
                <a:spcPct val="80000"/>
              </a:lnSpc>
            </a:pPr>
            <a:r>
              <a:rPr lang="tr-TR" sz="2000" dirty="0">
                <a:cs typeface="Tahoma" pitchFamily="34" charset="0"/>
              </a:rPr>
              <a:t>Ayrıştırma</a:t>
            </a:r>
            <a:r>
              <a:rPr lang="th-TH" sz="2000" dirty="0">
                <a:cs typeface="Tahoma" pitchFamily="34" charset="0"/>
              </a:rPr>
              <a:t> </a:t>
            </a:r>
            <a:r>
              <a:rPr lang="tr-TR" sz="2000" dirty="0">
                <a:cs typeface="Tahoma" pitchFamily="34" charset="0"/>
              </a:rPr>
              <a:t>hareketleri</a:t>
            </a:r>
            <a:endParaRPr lang="th-TH" sz="2000" dirty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r-TR" sz="2000" dirty="0">
                <a:solidFill>
                  <a:srgbClr val="0000FF"/>
                </a:solidFill>
                <a:cs typeface="Tahoma" pitchFamily="34" charset="0"/>
              </a:rPr>
              <a:t>Yığın</a:t>
            </a:r>
            <a:r>
              <a:rPr lang="th-TH" sz="2000" dirty="0">
                <a:cs typeface="Tahoma" pitchFamily="34" charset="0"/>
              </a:rPr>
              <a:t>	</a:t>
            </a:r>
            <a:r>
              <a:rPr lang="tr-TR" sz="2000" dirty="0">
                <a:cs typeface="Tahoma" pitchFamily="34" charset="0"/>
              </a:rPr>
              <a:t>     </a:t>
            </a:r>
            <a:r>
              <a:rPr lang="tr-TR" sz="2000" dirty="0">
                <a:solidFill>
                  <a:srgbClr val="FF6600"/>
                </a:solidFill>
                <a:cs typeface="Tahoma" pitchFamily="34" charset="0"/>
              </a:rPr>
              <a:t>Giriş</a:t>
            </a:r>
            <a:r>
              <a:rPr lang="th-TH" sz="2000" dirty="0">
                <a:cs typeface="Tahoma" pitchFamily="34" charset="0"/>
              </a:rPr>
              <a:t>	</a:t>
            </a:r>
            <a:r>
              <a:rPr lang="tr-TR" sz="2000" dirty="0">
                <a:solidFill>
                  <a:srgbClr val="008000"/>
                </a:solidFill>
                <a:cs typeface="Tahoma" pitchFamily="34" charset="0"/>
              </a:rPr>
              <a:t>Hareket</a:t>
            </a:r>
            <a:endParaRPr lang="th-TH" sz="2000" dirty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>
                <a:solidFill>
                  <a:srgbClr val="0000FF"/>
                </a:solidFill>
                <a:cs typeface="Tahoma" pitchFamily="34" charset="0"/>
              </a:rPr>
              <a:t>$</a:t>
            </a:r>
            <a:r>
              <a:rPr lang="th-TH" sz="2000" dirty="0">
                <a:cs typeface="Tahoma" pitchFamily="34" charset="0"/>
              </a:rPr>
              <a:t>		     </a:t>
            </a:r>
            <a:r>
              <a:rPr lang="th-TH" sz="2000" dirty="0">
                <a:solidFill>
                  <a:srgbClr val="FF6600"/>
                </a:solidFill>
                <a:cs typeface="Tahoma" pitchFamily="34" charset="0"/>
              </a:rPr>
              <a:t>( ( ) ) $</a:t>
            </a:r>
            <a:r>
              <a:rPr lang="th-TH" sz="2000" dirty="0">
                <a:cs typeface="Tahoma" pitchFamily="34" charset="0"/>
              </a:rPr>
              <a:t>	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>
                <a:solidFill>
                  <a:srgbClr val="0000FF"/>
                </a:solidFill>
                <a:cs typeface="Tahoma" pitchFamily="34" charset="0"/>
              </a:rPr>
              <a:t>$ (</a:t>
            </a:r>
            <a:r>
              <a:rPr lang="th-TH" sz="2000" dirty="0">
                <a:cs typeface="Tahoma" pitchFamily="34" charset="0"/>
              </a:rPr>
              <a:t>	              </a:t>
            </a:r>
            <a:r>
              <a:rPr lang="th-TH" sz="2000" dirty="0">
                <a:solidFill>
                  <a:srgbClr val="FF6600"/>
                </a:solidFill>
                <a:cs typeface="Tahoma" pitchFamily="34" charset="0"/>
              </a:rPr>
              <a:t>( ) ) $</a:t>
            </a:r>
            <a:r>
              <a:rPr lang="th-TH" sz="2000" dirty="0">
                <a:cs typeface="Tahoma" pitchFamily="34" charset="0"/>
              </a:rPr>
              <a:t>	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>
                <a:solidFill>
                  <a:srgbClr val="0000FF"/>
                </a:solidFill>
                <a:cs typeface="Tahoma" pitchFamily="34" charset="0"/>
              </a:rPr>
              <a:t>$ ( (</a:t>
            </a:r>
            <a:r>
              <a:rPr lang="th-TH" sz="2000" dirty="0">
                <a:cs typeface="Tahoma" pitchFamily="34" charset="0"/>
              </a:rPr>
              <a:t>	  </a:t>
            </a:r>
            <a:r>
              <a:rPr lang="th-TH" sz="2000" dirty="0">
                <a:solidFill>
                  <a:srgbClr val="FF6600"/>
                </a:solidFill>
                <a:cs typeface="Tahoma" pitchFamily="34" charset="0"/>
              </a:rPr>
              <a:t>       ) ) $</a:t>
            </a:r>
            <a:r>
              <a:rPr lang="th-TH" sz="2000" dirty="0">
                <a:cs typeface="Tahoma" pitchFamily="34" charset="0"/>
              </a:rPr>
              <a:t> 	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>
                <a:cs typeface="Tahoma" pitchFamily="34" charset="0"/>
                <a:sym typeface="Symbol" pitchFamily="18" charset="2"/>
              </a:rPr>
              <a:t></a:t>
            </a:r>
            <a:endParaRPr lang="th-TH" sz="2000" dirty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>
                <a:solidFill>
                  <a:srgbClr val="0000FF"/>
                </a:solidFill>
                <a:cs typeface="Tahoma" pitchFamily="34" charset="0"/>
              </a:rPr>
              <a:t>$ ( ( S	  </a:t>
            </a:r>
            <a:r>
              <a:rPr lang="th-TH" sz="2000" dirty="0">
                <a:cs typeface="Tahoma" pitchFamily="34" charset="0"/>
              </a:rPr>
              <a:t>       </a:t>
            </a:r>
            <a:r>
              <a:rPr lang="th-TH" sz="2000" dirty="0">
                <a:solidFill>
                  <a:srgbClr val="FF6600"/>
                </a:solidFill>
                <a:cs typeface="Tahoma" pitchFamily="34" charset="0"/>
              </a:rPr>
              <a:t>) ) $</a:t>
            </a:r>
            <a:r>
              <a:rPr lang="th-TH" sz="2000" dirty="0">
                <a:cs typeface="Tahoma" pitchFamily="34" charset="0"/>
              </a:rPr>
              <a:t>	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>
                <a:solidFill>
                  <a:srgbClr val="0000FF"/>
                </a:solidFill>
                <a:cs typeface="Tahoma" pitchFamily="34" charset="0"/>
              </a:rPr>
              <a:t>$ ( ( S )</a:t>
            </a:r>
            <a:r>
              <a:rPr lang="th-TH" sz="2000" dirty="0">
                <a:cs typeface="Tahoma" pitchFamily="34" charset="0"/>
              </a:rPr>
              <a:t>	           </a:t>
            </a:r>
            <a:r>
              <a:rPr lang="th-TH" sz="2000" dirty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>
                <a:cs typeface="Tahoma" pitchFamily="34" charset="0"/>
              </a:rPr>
              <a:t>	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>
                <a:cs typeface="Tahoma" pitchFamily="34" charset="0"/>
                <a:sym typeface="Symbol" pitchFamily="18" charset="2"/>
              </a:rPr>
              <a:t></a:t>
            </a:r>
            <a:r>
              <a:rPr lang="th-TH" sz="2000" dirty="0">
                <a:solidFill>
                  <a:srgbClr val="0000FF"/>
                </a:solidFill>
                <a:cs typeface="Tahom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>
                <a:solidFill>
                  <a:srgbClr val="0000FF"/>
                </a:solidFill>
                <a:cs typeface="Tahoma" pitchFamily="34" charset="0"/>
              </a:rPr>
              <a:t>$ ( ( S ) S</a:t>
            </a:r>
            <a:r>
              <a:rPr lang="th-TH" sz="2000" dirty="0">
                <a:cs typeface="Tahoma" pitchFamily="34" charset="0"/>
              </a:rPr>
              <a:t>	</a:t>
            </a:r>
            <a:r>
              <a:rPr lang="th-TH" sz="2000" dirty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>
                <a:cs typeface="Tahoma" pitchFamily="34" charset="0"/>
              </a:rPr>
              <a:t>	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 ( S ) S</a:t>
            </a:r>
            <a:endParaRPr lang="th-TH" sz="2000" dirty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>
                <a:solidFill>
                  <a:srgbClr val="0000FF"/>
                </a:solidFill>
                <a:cs typeface="Tahoma" pitchFamily="34" charset="0"/>
              </a:rPr>
              <a:t>$ ( S	</a:t>
            </a:r>
            <a:r>
              <a:rPr lang="th-TH" sz="2000" dirty="0">
                <a:cs typeface="Tahoma" pitchFamily="34" charset="0"/>
              </a:rPr>
              <a:t>	</a:t>
            </a:r>
            <a:r>
              <a:rPr lang="th-TH" sz="2000" dirty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>
                <a:cs typeface="Tahoma" pitchFamily="34" charset="0"/>
              </a:rPr>
              <a:t>	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>
                <a:solidFill>
                  <a:srgbClr val="0000FF"/>
                </a:solidFill>
                <a:cs typeface="Tahoma" pitchFamily="34" charset="0"/>
              </a:rPr>
              <a:t>$ ( S )</a:t>
            </a:r>
            <a:r>
              <a:rPr lang="th-TH" sz="2000" dirty="0">
                <a:cs typeface="Tahoma" pitchFamily="34" charset="0"/>
              </a:rPr>
              <a:t>		  </a:t>
            </a:r>
            <a:r>
              <a:rPr lang="th-TH" sz="2000" dirty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>
                <a:cs typeface="Tahoma" pitchFamily="34" charset="0"/>
              </a:rPr>
              <a:t>	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>
                <a:cs typeface="Tahoma" pitchFamily="34" charset="0"/>
                <a:sym typeface="Symbol" pitchFamily="18" charset="2"/>
              </a:rPr>
              <a:t></a:t>
            </a:r>
            <a:endParaRPr lang="th-TH" sz="2000" dirty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>
                <a:solidFill>
                  <a:srgbClr val="0000FF"/>
                </a:solidFill>
                <a:cs typeface="Tahoma" pitchFamily="34" charset="0"/>
              </a:rPr>
              <a:t>$ ( S ) S</a:t>
            </a:r>
            <a:r>
              <a:rPr lang="th-TH" sz="2000" dirty="0">
                <a:cs typeface="Tahoma" pitchFamily="34" charset="0"/>
              </a:rPr>
              <a:t>	  </a:t>
            </a:r>
            <a:r>
              <a:rPr lang="th-TH" sz="2000" dirty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>
                <a:cs typeface="Tahoma" pitchFamily="34" charset="0"/>
              </a:rPr>
              <a:t>	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 ( S ) S</a:t>
            </a:r>
            <a:endParaRPr lang="th-TH" sz="2000" dirty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>
                <a:solidFill>
                  <a:srgbClr val="0000FF"/>
                </a:solidFill>
                <a:cs typeface="Tahoma" pitchFamily="34" charset="0"/>
              </a:rPr>
              <a:t>$ S</a:t>
            </a:r>
            <a:r>
              <a:rPr lang="th-TH" sz="2000" dirty="0">
                <a:cs typeface="Tahoma" pitchFamily="34" charset="0"/>
              </a:rPr>
              <a:t>		  </a:t>
            </a:r>
            <a:r>
              <a:rPr lang="th-TH" sz="2000" dirty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>
                <a:cs typeface="Tahoma" pitchFamily="34" charset="0"/>
              </a:rPr>
              <a:t> 	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accept</a:t>
            </a:r>
          </a:p>
        </p:txBody>
      </p:sp>
      <p:sp>
        <p:nvSpPr>
          <p:cNvPr id="173070" name="Rectangle 14"/>
          <p:cNvSpPr>
            <a:spLocks noChangeArrowheads="1"/>
          </p:cNvSpPr>
          <p:nvPr/>
        </p:nvSpPr>
        <p:spPr bwMode="auto">
          <a:xfrm>
            <a:off x="2987675" y="2924175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1" name="Rectangle 15"/>
          <p:cNvSpPr>
            <a:spLocks noChangeArrowheads="1"/>
          </p:cNvSpPr>
          <p:nvPr/>
        </p:nvSpPr>
        <p:spPr bwMode="auto">
          <a:xfrm>
            <a:off x="2987675" y="3213100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2987675" y="3573463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3" name="Rectangle 17"/>
          <p:cNvSpPr>
            <a:spLocks noChangeArrowheads="1"/>
          </p:cNvSpPr>
          <p:nvPr/>
        </p:nvSpPr>
        <p:spPr bwMode="auto">
          <a:xfrm>
            <a:off x="2987675" y="3860800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2987675" y="4149725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5" name="Rectangle 19"/>
          <p:cNvSpPr>
            <a:spLocks noChangeArrowheads="1"/>
          </p:cNvSpPr>
          <p:nvPr/>
        </p:nvSpPr>
        <p:spPr bwMode="auto">
          <a:xfrm>
            <a:off x="2987675" y="4437063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6" name="Rectangle 20"/>
          <p:cNvSpPr>
            <a:spLocks noChangeArrowheads="1"/>
          </p:cNvSpPr>
          <p:nvPr/>
        </p:nvSpPr>
        <p:spPr bwMode="auto">
          <a:xfrm>
            <a:off x="2987675" y="4724400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7" name="Rectangle 21"/>
          <p:cNvSpPr>
            <a:spLocks noChangeArrowheads="1"/>
          </p:cNvSpPr>
          <p:nvPr/>
        </p:nvSpPr>
        <p:spPr bwMode="auto">
          <a:xfrm>
            <a:off x="2987675" y="5084763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8" name="Rectangle 22"/>
          <p:cNvSpPr>
            <a:spLocks noChangeArrowheads="1"/>
          </p:cNvSpPr>
          <p:nvPr/>
        </p:nvSpPr>
        <p:spPr bwMode="auto">
          <a:xfrm>
            <a:off x="2987675" y="5373688"/>
            <a:ext cx="2305050" cy="360362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73079" name="Rectangle 23"/>
          <p:cNvSpPr>
            <a:spLocks noChangeArrowheads="1"/>
          </p:cNvSpPr>
          <p:nvPr/>
        </p:nvSpPr>
        <p:spPr bwMode="auto">
          <a:xfrm>
            <a:off x="2987675" y="5734050"/>
            <a:ext cx="2305050" cy="28892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ADCDC0-5455-42CD-ACA4-B0DCB22FF588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70" grpId="0" animBg="1"/>
      <p:bldP spid="173071" grpId="0" animBg="1"/>
      <p:bldP spid="173072" grpId="0" animBg="1"/>
      <p:bldP spid="173073" grpId="0" animBg="1"/>
      <p:bldP spid="173074" grpId="0" animBg="1"/>
      <p:bldP spid="173075" grpId="0" animBg="1"/>
      <p:bldP spid="173076" grpId="0" animBg="1"/>
      <p:bldP spid="173077" grpId="0" animBg="1"/>
      <p:bldP spid="173078" grpId="0" animBg="1"/>
      <p:bldP spid="173079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/>
              <a:t>Shift-reduce </a:t>
            </a:r>
            <a:r>
              <a:rPr lang="tr-TR"/>
              <a:t>Ayrıştırma Örneği</a:t>
            </a:r>
            <a:endParaRPr lang="th-TH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92725" y="1916113"/>
            <a:ext cx="3392488" cy="4448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th-TH" sz="2400" dirty="0">
              <a:cs typeface="Angsana New" pitchFamily="18" charset="-34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h-TH" sz="2400" dirty="0">
              <a:cs typeface="Angsana New" pitchFamily="18" charset="-34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th-TH" sz="2000" dirty="0">
              <a:cs typeface="Angsana New" pitchFamily="18" charset="-34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>
                <a:cs typeface="Tahoma" pitchFamily="34" charset="0"/>
              </a:rPr>
              <a:t>1		</a:t>
            </a:r>
            <a:r>
              <a:rPr lang="th-TH" sz="1800" b="1" dirty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>
                <a:cs typeface="Tahoma" pitchFamily="34" charset="0"/>
              </a:rPr>
              <a:t> </a:t>
            </a:r>
            <a:r>
              <a:rPr lang="th-TH" sz="1800" b="1" dirty="0">
                <a:solidFill>
                  <a:srgbClr val="FF6600"/>
                </a:solidFill>
                <a:cs typeface="Tahoma" pitchFamily="34" charset="0"/>
              </a:rPr>
              <a:t>( ( ) )</a:t>
            </a:r>
            <a:endParaRPr lang="th-TH" sz="1800" b="1" dirty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>
                <a:cs typeface="Tahoma" pitchFamily="34" charset="0"/>
              </a:rPr>
              <a:t>2		 </a:t>
            </a:r>
            <a:r>
              <a:rPr lang="th-TH" sz="1800" b="1" dirty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>
                <a:cs typeface="Tahoma" pitchFamily="34" charset="0"/>
              </a:rPr>
              <a:t> </a:t>
            </a:r>
            <a:r>
              <a:rPr lang="th-TH" sz="1800" b="1" dirty="0">
                <a:solidFill>
                  <a:srgbClr val="0000FF"/>
                </a:solidFill>
                <a:cs typeface="Tahoma" pitchFamily="34" charset="0"/>
              </a:rPr>
              <a:t>(</a:t>
            </a:r>
            <a:r>
              <a:rPr lang="th-TH" sz="1800" b="1" dirty="0">
                <a:cs typeface="Tahoma" pitchFamily="34" charset="0"/>
              </a:rPr>
              <a:t> </a:t>
            </a:r>
            <a:r>
              <a:rPr lang="th-TH" sz="1800" b="1" dirty="0">
                <a:solidFill>
                  <a:srgbClr val="FF6600"/>
                </a:solidFill>
                <a:cs typeface="Tahoma" pitchFamily="34" charset="0"/>
              </a:rPr>
              <a:t>( ) )</a:t>
            </a:r>
            <a:endParaRPr lang="th-TH" sz="1800" b="1" dirty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>
                <a:cs typeface="Tahoma" pitchFamily="34" charset="0"/>
              </a:rPr>
              <a:t>3		 </a:t>
            </a:r>
            <a:r>
              <a:rPr lang="th-TH" sz="1800" b="1" dirty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>
                <a:cs typeface="Tahoma" pitchFamily="34" charset="0"/>
              </a:rPr>
              <a:t> </a:t>
            </a:r>
            <a:r>
              <a:rPr lang="th-TH" sz="1800" b="1" dirty="0">
                <a:solidFill>
                  <a:srgbClr val="0000FF"/>
                </a:solidFill>
                <a:cs typeface="Tahoma" pitchFamily="34" charset="0"/>
              </a:rPr>
              <a:t>( (</a:t>
            </a:r>
            <a:r>
              <a:rPr lang="th-TH" sz="1800" b="1" dirty="0">
                <a:cs typeface="Tahoma" pitchFamily="34" charset="0"/>
              </a:rPr>
              <a:t> </a:t>
            </a:r>
            <a:r>
              <a:rPr lang="th-TH" sz="1800" b="1" dirty="0">
                <a:solidFill>
                  <a:srgbClr val="FF6600"/>
                </a:solidFill>
                <a:cs typeface="Tahoma" pitchFamily="34" charset="0"/>
              </a:rPr>
              <a:t>) )</a:t>
            </a:r>
            <a:endParaRPr lang="th-TH" sz="1800" b="1" dirty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>
                <a:cs typeface="Tahoma" pitchFamily="34" charset="0"/>
              </a:rPr>
              <a:t>4	 	 </a:t>
            </a:r>
            <a:r>
              <a:rPr lang="th-TH" sz="1800" b="1" dirty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>
                <a:cs typeface="Tahoma" pitchFamily="34" charset="0"/>
              </a:rPr>
              <a:t> </a:t>
            </a:r>
            <a:r>
              <a:rPr lang="th-TH" sz="1800" b="1" dirty="0">
                <a:solidFill>
                  <a:srgbClr val="0000FF"/>
                </a:solidFill>
                <a:cs typeface="Tahoma" pitchFamily="34" charset="0"/>
              </a:rPr>
              <a:t>( ( S</a:t>
            </a:r>
            <a:r>
              <a:rPr lang="th-TH" sz="1800" b="1" dirty="0">
                <a:cs typeface="Tahoma" pitchFamily="34" charset="0"/>
              </a:rPr>
              <a:t> </a:t>
            </a:r>
            <a:r>
              <a:rPr lang="th-TH" sz="1800" b="1" dirty="0">
                <a:solidFill>
                  <a:srgbClr val="FF6600"/>
                </a:solidFill>
                <a:cs typeface="Tahoma" pitchFamily="34" charset="0"/>
              </a:rPr>
              <a:t>) )</a:t>
            </a:r>
            <a:endParaRPr lang="th-TH" sz="1800" b="1" dirty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>
                <a:cs typeface="Tahoma" pitchFamily="34" charset="0"/>
              </a:rPr>
              <a:t>5		 </a:t>
            </a:r>
            <a:r>
              <a:rPr lang="th-TH" sz="1800" b="1" dirty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>
                <a:cs typeface="Tahoma" pitchFamily="34" charset="0"/>
              </a:rPr>
              <a:t> </a:t>
            </a:r>
            <a:r>
              <a:rPr lang="th-TH" sz="1800" b="1" dirty="0">
                <a:solidFill>
                  <a:srgbClr val="0000FF"/>
                </a:solidFill>
                <a:cs typeface="Tahoma" pitchFamily="34" charset="0"/>
              </a:rPr>
              <a:t>( ( S )</a:t>
            </a:r>
            <a:r>
              <a:rPr lang="th-TH" sz="1800" b="1" dirty="0">
                <a:cs typeface="Tahoma" pitchFamily="34" charset="0"/>
              </a:rPr>
              <a:t> </a:t>
            </a:r>
            <a:r>
              <a:rPr lang="th-TH" sz="1800" b="1" dirty="0">
                <a:solidFill>
                  <a:srgbClr val="FF6600"/>
                </a:solidFill>
                <a:cs typeface="Tahoma" pitchFamily="34" charset="0"/>
              </a:rPr>
              <a:t>)</a:t>
            </a:r>
            <a:endParaRPr lang="th-TH" sz="1800" b="1" dirty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>
                <a:cs typeface="Tahoma" pitchFamily="34" charset="0"/>
              </a:rPr>
              <a:t>6		 </a:t>
            </a:r>
            <a:r>
              <a:rPr lang="th-TH" sz="1800" b="1" dirty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>
                <a:cs typeface="Tahoma" pitchFamily="34" charset="0"/>
              </a:rPr>
              <a:t> </a:t>
            </a:r>
            <a:r>
              <a:rPr lang="th-TH" sz="1800" b="1" dirty="0">
                <a:solidFill>
                  <a:srgbClr val="0000FF"/>
                </a:solidFill>
                <a:cs typeface="Tahoma" pitchFamily="34" charset="0"/>
              </a:rPr>
              <a:t>( ( S ) S</a:t>
            </a:r>
            <a:r>
              <a:rPr lang="th-TH" sz="1800" b="1" dirty="0">
                <a:cs typeface="Tahoma" pitchFamily="34" charset="0"/>
              </a:rPr>
              <a:t> </a:t>
            </a:r>
            <a:r>
              <a:rPr lang="th-TH" sz="1800" b="1" dirty="0">
                <a:solidFill>
                  <a:srgbClr val="FF6600"/>
                </a:solidFill>
                <a:cs typeface="Tahoma" pitchFamily="34" charset="0"/>
              </a:rPr>
              <a:t>)</a:t>
            </a:r>
            <a:r>
              <a:rPr lang="th-TH" sz="1800" b="1" dirty="0">
                <a:cs typeface="Tahoma" pitchFamily="34" charset="0"/>
              </a:rPr>
              <a:t>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>
                <a:cs typeface="Tahoma" pitchFamily="34" charset="0"/>
              </a:rPr>
              <a:t>7		 </a:t>
            </a:r>
            <a:r>
              <a:rPr lang="th-TH" sz="1800" b="1" dirty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>
                <a:cs typeface="Tahoma" pitchFamily="34" charset="0"/>
              </a:rPr>
              <a:t> </a:t>
            </a:r>
            <a:r>
              <a:rPr lang="th-TH" sz="1800" b="1" dirty="0">
                <a:solidFill>
                  <a:srgbClr val="0000FF"/>
                </a:solidFill>
                <a:cs typeface="Tahoma" pitchFamily="34" charset="0"/>
              </a:rPr>
              <a:t>( S</a:t>
            </a:r>
            <a:r>
              <a:rPr lang="th-TH" sz="1800" b="1" dirty="0">
                <a:cs typeface="Tahoma" pitchFamily="34" charset="0"/>
              </a:rPr>
              <a:t> </a:t>
            </a:r>
            <a:r>
              <a:rPr lang="th-TH" sz="1800" b="1" dirty="0">
                <a:solidFill>
                  <a:srgbClr val="FF6600"/>
                </a:solidFill>
                <a:cs typeface="Tahoma" pitchFamily="34" charset="0"/>
              </a:rPr>
              <a:t>)</a:t>
            </a:r>
            <a:endParaRPr lang="th-TH" sz="1800" b="1" dirty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>
                <a:cs typeface="Tahoma" pitchFamily="34" charset="0"/>
              </a:rPr>
              <a:t>8	 	 </a:t>
            </a:r>
            <a:r>
              <a:rPr lang="th-TH" sz="1800" b="1" dirty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>
                <a:cs typeface="Tahoma" pitchFamily="34" charset="0"/>
              </a:rPr>
              <a:t> </a:t>
            </a:r>
            <a:r>
              <a:rPr lang="th-TH" sz="1800" b="1" dirty="0">
                <a:solidFill>
                  <a:srgbClr val="0000FF"/>
                </a:solidFill>
                <a:cs typeface="Tahoma" pitchFamily="34" charset="0"/>
              </a:rPr>
              <a:t>( S )</a:t>
            </a:r>
            <a:endParaRPr lang="th-TH" sz="1800" b="1" dirty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>
                <a:cs typeface="Tahoma" pitchFamily="34" charset="0"/>
              </a:rPr>
              <a:t>9		 </a:t>
            </a:r>
            <a:r>
              <a:rPr lang="th-TH" sz="1800" b="1" dirty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>
                <a:cs typeface="Tahoma" pitchFamily="34" charset="0"/>
              </a:rPr>
              <a:t> </a:t>
            </a:r>
            <a:r>
              <a:rPr lang="th-TH" sz="1800" b="1" dirty="0">
                <a:solidFill>
                  <a:srgbClr val="0000FF"/>
                </a:solidFill>
                <a:cs typeface="Tahoma" pitchFamily="34" charset="0"/>
              </a:rPr>
              <a:t>( S ) S</a:t>
            </a:r>
            <a:endParaRPr lang="th-TH" sz="1800" b="1" dirty="0">
              <a:cs typeface="Tahoma" pitchFamily="34" charset="0"/>
            </a:endParaRP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th-TH" sz="1800" b="1" dirty="0">
                <a:cs typeface="Tahoma" pitchFamily="34" charset="0"/>
              </a:rPr>
              <a:t>10 </a:t>
            </a:r>
            <a:r>
              <a:rPr lang="th-TH" sz="1800" b="1" dirty="0">
                <a:solidFill>
                  <a:srgbClr val="0000FF"/>
                </a:solidFill>
                <a:cs typeface="Tahoma" pitchFamily="34" charset="0"/>
              </a:rPr>
              <a:t>S’</a:t>
            </a:r>
            <a:r>
              <a:rPr lang="th-TH" sz="1800" b="1" dirty="0">
                <a:cs typeface="Tahoma" pitchFamily="34" charset="0"/>
              </a:rPr>
              <a:t>	 </a:t>
            </a:r>
            <a:r>
              <a:rPr lang="th-TH" sz="1800" b="1" dirty="0">
                <a:cs typeface="Tahoma" pitchFamily="34" charset="0"/>
                <a:sym typeface="Symbol" pitchFamily="18" charset="2"/>
              </a:rPr>
              <a:t></a:t>
            </a:r>
            <a:r>
              <a:rPr lang="th-TH" sz="1800" b="1" dirty="0">
                <a:cs typeface="Tahoma" pitchFamily="34" charset="0"/>
              </a:rPr>
              <a:t> </a:t>
            </a:r>
            <a:r>
              <a:rPr lang="th-TH" sz="1800" b="1" dirty="0">
                <a:solidFill>
                  <a:srgbClr val="0000FF"/>
                </a:solidFill>
                <a:cs typeface="Tahoma" pitchFamily="34" charset="0"/>
              </a:rPr>
              <a:t>S</a:t>
            </a:r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1412875"/>
            <a:ext cx="5135563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h-TH" sz="2000" dirty="0">
                <a:cs typeface="Angsana New" pitchFamily="18" charset="-34"/>
              </a:rPr>
              <a:t>Gram</a:t>
            </a:r>
            <a:r>
              <a:rPr lang="tr-TR" sz="2000" dirty="0">
                <a:cs typeface="Angsana New" pitchFamily="18" charset="-34"/>
              </a:rPr>
              <a:t>e</a:t>
            </a:r>
            <a:r>
              <a:rPr lang="th-TH" sz="2000" dirty="0">
                <a:cs typeface="Angsana New" pitchFamily="18" charset="-34"/>
              </a:rPr>
              <a:t>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1800" dirty="0">
                <a:cs typeface="Tahoma" pitchFamily="34" charset="0"/>
              </a:rPr>
              <a:t>S’ </a:t>
            </a:r>
            <a:r>
              <a:rPr lang="th-TH" sz="1400" dirty="0">
                <a:cs typeface="Tahoma" pitchFamily="34" charset="0"/>
                <a:sym typeface="Symbol" pitchFamily="18" charset="2"/>
              </a:rPr>
              <a:t></a:t>
            </a:r>
            <a:r>
              <a:rPr lang="th-TH" sz="1800" dirty="0">
                <a:cs typeface="Tahoma" pitchFamily="34" charset="0"/>
              </a:rPr>
              <a:t> 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th-TH" sz="1800" dirty="0">
                <a:cs typeface="Tahoma" pitchFamily="34" charset="0"/>
              </a:rPr>
              <a:t>S </a:t>
            </a:r>
            <a:r>
              <a:rPr lang="th-TH" sz="1400" dirty="0">
                <a:cs typeface="Tahoma" pitchFamily="34" charset="0"/>
                <a:sym typeface="Symbol" pitchFamily="18" charset="2"/>
              </a:rPr>
              <a:t></a:t>
            </a:r>
            <a:r>
              <a:rPr lang="th-TH" sz="1800" dirty="0">
                <a:cs typeface="Tahoma" pitchFamily="34" charset="0"/>
              </a:rPr>
              <a:t> (S)S | </a:t>
            </a:r>
            <a:r>
              <a:rPr lang="th-TH" sz="1800" dirty="0">
                <a:cs typeface="Tahoma" pitchFamily="34" charset="0"/>
                <a:sym typeface="Symbol" pitchFamily="18" charset="2"/>
              </a:rPr>
              <a:t></a:t>
            </a:r>
          </a:p>
          <a:p>
            <a:pPr eaLnBrk="1" hangingPunct="1">
              <a:lnSpc>
                <a:spcPct val="80000"/>
              </a:lnSpc>
            </a:pPr>
            <a:r>
              <a:rPr lang="tr-TR" sz="2000" dirty="0">
                <a:cs typeface="Tahoma" pitchFamily="34" charset="0"/>
              </a:rPr>
              <a:t>Ayrıştırma</a:t>
            </a:r>
            <a:r>
              <a:rPr lang="th-TH" sz="2000" dirty="0">
                <a:cs typeface="Tahoma" pitchFamily="34" charset="0"/>
              </a:rPr>
              <a:t> </a:t>
            </a:r>
            <a:r>
              <a:rPr lang="tr-TR" sz="2000" dirty="0">
                <a:cs typeface="Tahoma" pitchFamily="34" charset="0"/>
              </a:rPr>
              <a:t>hareketleri</a:t>
            </a:r>
            <a:endParaRPr lang="th-TH" sz="2000" dirty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tr-TR" sz="2000" dirty="0">
                <a:solidFill>
                  <a:srgbClr val="0000FF"/>
                </a:solidFill>
                <a:cs typeface="Tahoma" pitchFamily="34" charset="0"/>
              </a:rPr>
              <a:t>Yığın</a:t>
            </a:r>
            <a:r>
              <a:rPr lang="th-TH" sz="2000" dirty="0">
                <a:cs typeface="Tahoma" pitchFamily="34" charset="0"/>
              </a:rPr>
              <a:t>	</a:t>
            </a:r>
            <a:r>
              <a:rPr lang="tr-TR" sz="2000" dirty="0">
                <a:cs typeface="Tahoma" pitchFamily="34" charset="0"/>
              </a:rPr>
              <a:t>     </a:t>
            </a:r>
            <a:r>
              <a:rPr lang="tr-TR" sz="2000" dirty="0">
                <a:solidFill>
                  <a:srgbClr val="FF6600"/>
                </a:solidFill>
                <a:cs typeface="Tahoma" pitchFamily="34" charset="0"/>
              </a:rPr>
              <a:t>Giriş</a:t>
            </a:r>
            <a:r>
              <a:rPr lang="th-TH" sz="2000" dirty="0">
                <a:cs typeface="Tahoma" pitchFamily="34" charset="0"/>
              </a:rPr>
              <a:t>	</a:t>
            </a:r>
            <a:r>
              <a:rPr lang="tr-TR" sz="2000" dirty="0">
                <a:solidFill>
                  <a:srgbClr val="008000"/>
                </a:solidFill>
                <a:cs typeface="Tahoma" pitchFamily="34" charset="0"/>
              </a:rPr>
              <a:t>Hareket</a:t>
            </a:r>
            <a:endParaRPr lang="th-TH" sz="2000" dirty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>
                <a:solidFill>
                  <a:srgbClr val="0000FF"/>
                </a:solidFill>
                <a:cs typeface="Tahoma" pitchFamily="34" charset="0"/>
              </a:rPr>
              <a:t>$</a:t>
            </a:r>
            <a:r>
              <a:rPr lang="th-TH" sz="2000" dirty="0">
                <a:cs typeface="Tahoma" pitchFamily="34" charset="0"/>
              </a:rPr>
              <a:t>		     </a:t>
            </a:r>
            <a:r>
              <a:rPr lang="th-TH" sz="2000" dirty="0">
                <a:solidFill>
                  <a:srgbClr val="FF6600"/>
                </a:solidFill>
                <a:cs typeface="Tahoma" pitchFamily="34" charset="0"/>
              </a:rPr>
              <a:t>( ( ) ) $</a:t>
            </a:r>
            <a:r>
              <a:rPr lang="th-TH" sz="2000" dirty="0">
                <a:cs typeface="Tahoma" pitchFamily="34" charset="0"/>
              </a:rPr>
              <a:t>	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>
                <a:solidFill>
                  <a:srgbClr val="0000FF"/>
                </a:solidFill>
                <a:cs typeface="Tahoma" pitchFamily="34" charset="0"/>
              </a:rPr>
              <a:t>$ (</a:t>
            </a:r>
            <a:r>
              <a:rPr lang="th-TH" sz="2000" dirty="0">
                <a:cs typeface="Tahoma" pitchFamily="34" charset="0"/>
              </a:rPr>
              <a:t>	              </a:t>
            </a:r>
            <a:r>
              <a:rPr lang="th-TH" sz="2000" dirty="0">
                <a:solidFill>
                  <a:srgbClr val="FF6600"/>
                </a:solidFill>
                <a:cs typeface="Tahoma" pitchFamily="34" charset="0"/>
              </a:rPr>
              <a:t>( ) ) $</a:t>
            </a:r>
            <a:r>
              <a:rPr lang="th-TH" sz="2000" dirty="0">
                <a:cs typeface="Tahoma" pitchFamily="34" charset="0"/>
              </a:rPr>
              <a:t>	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>
                <a:solidFill>
                  <a:srgbClr val="0000FF"/>
                </a:solidFill>
                <a:cs typeface="Tahoma" pitchFamily="34" charset="0"/>
              </a:rPr>
              <a:t>$ ( (</a:t>
            </a:r>
            <a:r>
              <a:rPr lang="th-TH" sz="2000" dirty="0">
                <a:cs typeface="Tahoma" pitchFamily="34" charset="0"/>
              </a:rPr>
              <a:t>	  </a:t>
            </a:r>
            <a:r>
              <a:rPr lang="th-TH" sz="2000" dirty="0">
                <a:solidFill>
                  <a:srgbClr val="FF6600"/>
                </a:solidFill>
                <a:cs typeface="Tahoma" pitchFamily="34" charset="0"/>
              </a:rPr>
              <a:t>       ) ) $</a:t>
            </a:r>
            <a:r>
              <a:rPr lang="th-TH" sz="2000" dirty="0">
                <a:cs typeface="Tahoma" pitchFamily="34" charset="0"/>
              </a:rPr>
              <a:t> 	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>
                <a:cs typeface="Tahoma" pitchFamily="34" charset="0"/>
                <a:sym typeface="Symbol" pitchFamily="18" charset="2"/>
              </a:rPr>
              <a:t></a:t>
            </a:r>
            <a:endParaRPr lang="th-TH" sz="2000" dirty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>
                <a:solidFill>
                  <a:srgbClr val="0000FF"/>
                </a:solidFill>
                <a:cs typeface="Tahoma" pitchFamily="34" charset="0"/>
              </a:rPr>
              <a:t>$ ( ( S	  </a:t>
            </a:r>
            <a:r>
              <a:rPr lang="th-TH" sz="2000" dirty="0">
                <a:cs typeface="Tahoma" pitchFamily="34" charset="0"/>
              </a:rPr>
              <a:t>       </a:t>
            </a:r>
            <a:r>
              <a:rPr lang="th-TH" sz="2000" dirty="0">
                <a:solidFill>
                  <a:srgbClr val="FF6600"/>
                </a:solidFill>
                <a:cs typeface="Tahoma" pitchFamily="34" charset="0"/>
              </a:rPr>
              <a:t>) ) $</a:t>
            </a:r>
            <a:r>
              <a:rPr lang="th-TH" sz="2000" dirty="0">
                <a:cs typeface="Tahoma" pitchFamily="34" charset="0"/>
              </a:rPr>
              <a:t>	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>
                <a:solidFill>
                  <a:srgbClr val="0000FF"/>
                </a:solidFill>
                <a:cs typeface="Tahoma" pitchFamily="34" charset="0"/>
              </a:rPr>
              <a:t>$ ( ( S )</a:t>
            </a:r>
            <a:r>
              <a:rPr lang="th-TH" sz="2000" dirty="0">
                <a:cs typeface="Tahoma" pitchFamily="34" charset="0"/>
              </a:rPr>
              <a:t>	           </a:t>
            </a:r>
            <a:r>
              <a:rPr lang="th-TH" sz="2000" dirty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>
                <a:cs typeface="Tahoma" pitchFamily="34" charset="0"/>
              </a:rPr>
              <a:t>	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>
                <a:cs typeface="Tahoma" pitchFamily="34" charset="0"/>
                <a:sym typeface="Symbol" pitchFamily="18" charset="2"/>
              </a:rPr>
              <a:t></a:t>
            </a:r>
            <a:r>
              <a:rPr lang="th-TH" sz="2000" dirty="0">
                <a:solidFill>
                  <a:srgbClr val="0000FF"/>
                </a:solidFill>
                <a:cs typeface="Tahoma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>
                <a:solidFill>
                  <a:srgbClr val="0000FF"/>
                </a:solidFill>
                <a:cs typeface="Tahoma" pitchFamily="34" charset="0"/>
              </a:rPr>
              <a:t>$ ( ( S ) S</a:t>
            </a:r>
            <a:r>
              <a:rPr lang="th-TH" sz="2000" dirty="0">
                <a:cs typeface="Tahoma" pitchFamily="34" charset="0"/>
              </a:rPr>
              <a:t>	</a:t>
            </a:r>
            <a:r>
              <a:rPr lang="th-TH" sz="2000" dirty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>
                <a:cs typeface="Tahoma" pitchFamily="34" charset="0"/>
              </a:rPr>
              <a:t>	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 ( S ) S</a:t>
            </a:r>
            <a:endParaRPr lang="th-TH" sz="2000" dirty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>
                <a:solidFill>
                  <a:srgbClr val="0000FF"/>
                </a:solidFill>
                <a:cs typeface="Tahoma" pitchFamily="34" charset="0"/>
              </a:rPr>
              <a:t>$ ( S	</a:t>
            </a:r>
            <a:r>
              <a:rPr lang="th-TH" sz="2000" dirty="0">
                <a:cs typeface="Tahoma" pitchFamily="34" charset="0"/>
              </a:rPr>
              <a:t>	</a:t>
            </a:r>
            <a:r>
              <a:rPr lang="th-TH" sz="2000" dirty="0">
                <a:solidFill>
                  <a:srgbClr val="FF6600"/>
                </a:solidFill>
                <a:cs typeface="Tahoma" pitchFamily="34" charset="0"/>
              </a:rPr>
              <a:t>) $</a:t>
            </a:r>
            <a:r>
              <a:rPr lang="th-TH" sz="2000" dirty="0">
                <a:cs typeface="Tahoma" pitchFamily="34" charset="0"/>
              </a:rPr>
              <a:t>	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shift</a:t>
            </a:r>
            <a:endParaRPr lang="th-TH" sz="2000" dirty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>
                <a:solidFill>
                  <a:srgbClr val="0000FF"/>
                </a:solidFill>
                <a:cs typeface="Tahoma" pitchFamily="34" charset="0"/>
              </a:rPr>
              <a:t>$ ( S )</a:t>
            </a:r>
            <a:r>
              <a:rPr lang="th-TH" sz="2000" dirty="0">
                <a:cs typeface="Tahoma" pitchFamily="34" charset="0"/>
              </a:rPr>
              <a:t>		  </a:t>
            </a:r>
            <a:r>
              <a:rPr lang="th-TH" sz="2000" dirty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>
                <a:cs typeface="Tahoma" pitchFamily="34" charset="0"/>
              </a:rPr>
              <a:t>	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 </a:t>
            </a:r>
            <a:r>
              <a:rPr lang="th-TH" sz="2000" dirty="0">
                <a:cs typeface="Tahoma" pitchFamily="34" charset="0"/>
                <a:sym typeface="Symbol" pitchFamily="18" charset="2"/>
              </a:rPr>
              <a:t></a:t>
            </a:r>
            <a:endParaRPr lang="th-TH" sz="2000" dirty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>
                <a:solidFill>
                  <a:srgbClr val="0000FF"/>
                </a:solidFill>
                <a:cs typeface="Tahoma" pitchFamily="34" charset="0"/>
              </a:rPr>
              <a:t>$ ( S ) S</a:t>
            </a:r>
            <a:r>
              <a:rPr lang="th-TH" sz="2000" dirty="0">
                <a:cs typeface="Tahoma" pitchFamily="34" charset="0"/>
              </a:rPr>
              <a:t>	  </a:t>
            </a:r>
            <a:r>
              <a:rPr lang="th-TH" sz="2000" dirty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>
                <a:cs typeface="Tahoma" pitchFamily="34" charset="0"/>
              </a:rPr>
              <a:t>	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reduce S </a:t>
            </a:r>
            <a:r>
              <a:rPr lang="th-TH" sz="2000" dirty="0">
                <a:cs typeface="Tahoma" pitchFamily="34" charset="0"/>
                <a:sym typeface="Symbol" pitchFamily="18" charset="2"/>
              </a:rPr>
              <a:t>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 ( S ) S</a:t>
            </a:r>
            <a:endParaRPr lang="th-TH" sz="2000" dirty="0"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th-TH" sz="2000" dirty="0">
                <a:solidFill>
                  <a:srgbClr val="0000FF"/>
                </a:solidFill>
                <a:cs typeface="Tahoma" pitchFamily="34" charset="0"/>
              </a:rPr>
              <a:t>$ S</a:t>
            </a:r>
            <a:r>
              <a:rPr lang="th-TH" sz="2000" dirty="0">
                <a:cs typeface="Tahoma" pitchFamily="34" charset="0"/>
              </a:rPr>
              <a:t>		  </a:t>
            </a:r>
            <a:r>
              <a:rPr lang="th-TH" sz="2000" dirty="0">
                <a:solidFill>
                  <a:srgbClr val="FF6600"/>
                </a:solidFill>
                <a:cs typeface="Tahoma" pitchFamily="34" charset="0"/>
              </a:rPr>
              <a:t>$</a:t>
            </a:r>
            <a:r>
              <a:rPr lang="th-TH" sz="2000" dirty="0">
                <a:cs typeface="Tahoma" pitchFamily="34" charset="0"/>
              </a:rPr>
              <a:t> 	</a:t>
            </a:r>
            <a:r>
              <a:rPr lang="th-TH" sz="2000" dirty="0">
                <a:solidFill>
                  <a:srgbClr val="008000"/>
                </a:solidFill>
                <a:cs typeface="Tahoma" pitchFamily="34" charset="0"/>
              </a:rPr>
              <a:t>accept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0825" y="3789364"/>
            <a:ext cx="2488499" cy="2463129"/>
            <a:chOff x="288" y="2832"/>
            <a:chExt cx="1366" cy="1204"/>
          </a:xfrm>
        </p:grpSpPr>
        <p:sp>
          <p:nvSpPr>
            <p:cNvPr id="142347" name="Oval 6"/>
            <p:cNvSpPr>
              <a:spLocks noChangeArrowheads="1"/>
            </p:cNvSpPr>
            <p:nvPr/>
          </p:nvSpPr>
          <p:spPr bwMode="auto">
            <a:xfrm>
              <a:off x="288" y="2832"/>
              <a:ext cx="864" cy="19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h-TH" sz="2800">
                <a:solidFill>
                  <a:srgbClr val="FF6600"/>
                </a:solidFill>
              </a:endParaRPr>
            </a:p>
          </p:txBody>
        </p:sp>
        <p:sp>
          <p:nvSpPr>
            <p:cNvPr id="142348" name="Text Box 7"/>
            <p:cNvSpPr txBox="1">
              <a:spLocks noChangeArrowheads="1"/>
            </p:cNvSpPr>
            <p:nvPr/>
          </p:nvSpPr>
          <p:spPr bwMode="auto">
            <a:xfrm>
              <a:off x="816" y="3840"/>
              <a:ext cx="838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b="1" dirty="0">
                  <a:solidFill>
                    <a:srgbClr val="CC0000"/>
                  </a:solidFill>
                  <a:latin typeface="Arial Narrow" pitchFamily="34" charset="0"/>
                </a:rPr>
                <a:t>Geçerli </a:t>
              </a:r>
              <a:r>
                <a:rPr lang="th-TH" sz="2000" b="1" dirty="0">
                  <a:solidFill>
                    <a:srgbClr val="CC0000"/>
                  </a:solidFill>
                  <a:latin typeface="Arial Narrow" pitchFamily="34" charset="0"/>
                </a:rPr>
                <a:t>prefix</a:t>
              </a:r>
              <a:endParaRPr lang="th-TH" sz="2800" dirty="0"/>
            </a:p>
          </p:txBody>
        </p:sp>
        <p:sp>
          <p:nvSpPr>
            <p:cNvPr id="142349" name="Freeform 8"/>
            <p:cNvSpPr>
              <a:spLocks/>
            </p:cNvSpPr>
            <p:nvPr/>
          </p:nvSpPr>
          <p:spPr bwMode="auto">
            <a:xfrm flipV="1">
              <a:off x="1104" y="2880"/>
              <a:ext cx="240" cy="1008"/>
            </a:xfrm>
            <a:custGeom>
              <a:avLst/>
              <a:gdLst>
                <a:gd name="T0" fmla="*/ 42 w 576"/>
                <a:gd name="T1" fmla="*/ 0 h 528"/>
                <a:gd name="T2" fmla="*/ 10 w 576"/>
                <a:gd name="T3" fmla="*/ 1338 h 528"/>
                <a:gd name="T4" fmla="*/ 28 w 576"/>
                <a:gd name="T5" fmla="*/ 2337 h 528"/>
                <a:gd name="T6" fmla="*/ 0 w 576"/>
                <a:gd name="T7" fmla="*/ 3673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528"/>
                <a:gd name="T14" fmla="*/ 576 w 57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528">
                  <a:moveTo>
                    <a:pt x="576" y="0"/>
                  </a:moveTo>
                  <a:cubicBezTo>
                    <a:pt x="376" y="68"/>
                    <a:pt x="176" y="136"/>
                    <a:pt x="144" y="192"/>
                  </a:cubicBezTo>
                  <a:cubicBezTo>
                    <a:pt x="112" y="248"/>
                    <a:pt x="408" y="280"/>
                    <a:pt x="384" y="336"/>
                  </a:cubicBezTo>
                  <a:cubicBezTo>
                    <a:pt x="360" y="392"/>
                    <a:pt x="180" y="460"/>
                    <a:pt x="0" y="528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624649" y="3025775"/>
            <a:ext cx="2517778" cy="1511300"/>
            <a:chOff x="4195" y="1888"/>
            <a:chExt cx="1586" cy="952"/>
          </a:xfrm>
        </p:grpSpPr>
        <p:sp>
          <p:nvSpPr>
            <p:cNvPr id="142344" name="Oval 10"/>
            <p:cNvSpPr>
              <a:spLocks noChangeArrowheads="1"/>
            </p:cNvSpPr>
            <p:nvPr/>
          </p:nvSpPr>
          <p:spPr bwMode="auto">
            <a:xfrm>
              <a:off x="4195" y="2646"/>
              <a:ext cx="772" cy="19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th-TH" sz="2800">
                <a:solidFill>
                  <a:srgbClr val="FF6600"/>
                </a:solidFill>
              </a:endParaRPr>
            </a:p>
          </p:txBody>
        </p:sp>
        <p:sp>
          <p:nvSpPr>
            <p:cNvPr id="142345" name="Freeform 11"/>
            <p:cNvSpPr>
              <a:spLocks/>
            </p:cNvSpPr>
            <p:nvPr/>
          </p:nvSpPr>
          <p:spPr bwMode="auto">
            <a:xfrm>
              <a:off x="4879" y="2066"/>
              <a:ext cx="548" cy="580"/>
            </a:xfrm>
            <a:custGeom>
              <a:avLst/>
              <a:gdLst>
                <a:gd name="T0" fmla="*/ 496 w 576"/>
                <a:gd name="T1" fmla="*/ 0 h 528"/>
                <a:gd name="T2" fmla="*/ 124 w 576"/>
                <a:gd name="T3" fmla="*/ 255 h 528"/>
                <a:gd name="T4" fmla="*/ 330 w 576"/>
                <a:gd name="T5" fmla="*/ 445 h 528"/>
                <a:gd name="T6" fmla="*/ 0 w 576"/>
                <a:gd name="T7" fmla="*/ 70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528"/>
                <a:gd name="T14" fmla="*/ 576 w 57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528">
                  <a:moveTo>
                    <a:pt x="576" y="0"/>
                  </a:moveTo>
                  <a:cubicBezTo>
                    <a:pt x="376" y="68"/>
                    <a:pt x="176" y="136"/>
                    <a:pt x="144" y="192"/>
                  </a:cubicBezTo>
                  <a:cubicBezTo>
                    <a:pt x="112" y="248"/>
                    <a:pt x="408" y="280"/>
                    <a:pt x="384" y="336"/>
                  </a:cubicBezTo>
                  <a:cubicBezTo>
                    <a:pt x="360" y="392"/>
                    <a:pt x="180" y="460"/>
                    <a:pt x="0" y="528"/>
                  </a:cubicBezTo>
                </a:path>
              </a:pathLst>
            </a:cu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2346" name="Text Box 12"/>
            <p:cNvSpPr txBox="1">
              <a:spLocks noChangeArrowheads="1"/>
            </p:cNvSpPr>
            <p:nvPr/>
          </p:nvSpPr>
          <p:spPr bwMode="auto">
            <a:xfrm>
              <a:off x="5158" y="1888"/>
              <a:ext cx="62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r-TR" sz="2000" b="1" dirty="0" err="1">
                  <a:solidFill>
                    <a:srgbClr val="CC0000"/>
                  </a:solidFill>
                  <a:latin typeface="Arial Narrow" pitchFamily="34" charset="0"/>
                </a:rPr>
                <a:t>handle</a:t>
              </a:r>
              <a:r>
                <a:rPr lang="tr-TR" sz="2000" b="1" dirty="0">
                  <a:solidFill>
                    <a:srgbClr val="CC0000"/>
                  </a:solidFill>
                  <a:latin typeface="Arial Narrow" pitchFamily="34" charset="0"/>
                </a:rPr>
                <a:t> -</a:t>
              </a:r>
            </a:p>
            <a:p>
              <a:r>
                <a:rPr lang="tr-TR" sz="2000" b="1" dirty="0">
                  <a:solidFill>
                    <a:srgbClr val="CC0000"/>
                  </a:solidFill>
                  <a:latin typeface="Arial Narrow" pitchFamily="34" charset="0"/>
                </a:rPr>
                <a:t>işleyici</a:t>
              </a:r>
              <a:endParaRPr lang="th-TH" sz="2800" dirty="0">
                <a:solidFill>
                  <a:srgbClr val="CC0000"/>
                </a:solidFill>
              </a:endParaRPr>
            </a:p>
          </p:txBody>
        </p:sp>
      </p:grpSp>
      <p:sp>
        <p:nvSpPr>
          <p:cNvPr id="16" name="15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54CA1AB-AAFA-475E-8FBF-1E07F732D05A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52438"/>
            <a:ext cx="7772400" cy="1143000"/>
          </a:xfrm>
        </p:spPr>
        <p:txBody>
          <a:bodyPr/>
          <a:lstStyle/>
          <a:p>
            <a:r>
              <a:rPr lang="en-US"/>
              <a:t>Shift-Reduce </a:t>
            </a:r>
            <a:r>
              <a:rPr lang="tr-TR"/>
              <a:t>Ayrıştırma</a:t>
            </a:r>
            <a:endParaRPr lang="en-US"/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4162425" y="591343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2751138" y="591343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971550" y="591343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4162425" y="551815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S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a A B e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2751138" y="551815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971550" y="551815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 e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4162425" y="512286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58" name="Rectangle 10"/>
          <p:cNvSpPr>
            <a:spLocks noChangeArrowheads="1"/>
          </p:cNvSpPr>
          <p:nvPr/>
        </p:nvSpPr>
        <p:spPr bwMode="auto">
          <a:xfrm>
            <a:off x="2751138" y="512286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 $</a:t>
            </a:r>
          </a:p>
        </p:txBody>
      </p:sp>
      <p:sp>
        <p:nvSpPr>
          <p:cNvPr id="258059" name="Rectangle 11"/>
          <p:cNvSpPr>
            <a:spLocks noChangeArrowheads="1"/>
          </p:cNvSpPr>
          <p:nvPr/>
        </p:nvSpPr>
        <p:spPr bwMode="auto">
          <a:xfrm>
            <a:off x="971550" y="512286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</a:t>
            </a:r>
          </a:p>
        </p:txBody>
      </p:sp>
      <p:sp>
        <p:nvSpPr>
          <p:cNvPr id="258060" name="Rectangle 12"/>
          <p:cNvSpPr>
            <a:spLocks noChangeArrowheads="1"/>
          </p:cNvSpPr>
          <p:nvPr/>
        </p:nvSpPr>
        <p:spPr bwMode="auto">
          <a:xfrm>
            <a:off x="4162425" y="4727575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B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d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61" name="Rectangle 13"/>
          <p:cNvSpPr>
            <a:spLocks noChangeArrowheads="1"/>
          </p:cNvSpPr>
          <p:nvPr/>
        </p:nvSpPr>
        <p:spPr bwMode="auto">
          <a:xfrm>
            <a:off x="2751138" y="4727575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e $</a:t>
            </a:r>
          </a:p>
        </p:txBody>
      </p:sp>
      <p:sp>
        <p:nvSpPr>
          <p:cNvPr id="258062" name="Rectangle 14"/>
          <p:cNvSpPr>
            <a:spLocks noChangeArrowheads="1"/>
          </p:cNvSpPr>
          <p:nvPr/>
        </p:nvSpPr>
        <p:spPr bwMode="auto">
          <a:xfrm>
            <a:off x="971550" y="4727575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d</a:t>
            </a:r>
          </a:p>
        </p:txBody>
      </p:sp>
      <p:sp>
        <p:nvSpPr>
          <p:cNvPr id="258063" name="Rectangle 15"/>
          <p:cNvSpPr>
            <a:spLocks noChangeArrowheads="1"/>
          </p:cNvSpPr>
          <p:nvPr/>
        </p:nvSpPr>
        <p:spPr bwMode="auto">
          <a:xfrm>
            <a:off x="4162425" y="433228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64" name="Rectangle 16"/>
          <p:cNvSpPr>
            <a:spLocks noChangeArrowheads="1"/>
          </p:cNvSpPr>
          <p:nvPr/>
        </p:nvSpPr>
        <p:spPr bwMode="auto">
          <a:xfrm>
            <a:off x="2751138" y="433228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 e $</a:t>
            </a:r>
          </a:p>
        </p:txBody>
      </p:sp>
      <p:sp>
        <p:nvSpPr>
          <p:cNvPr id="258065" name="Rectangle 17"/>
          <p:cNvSpPr>
            <a:spLocks noChangeArrowheads="1"/>
          </p:cNvSpPr>
          <p:nvPr/>
        </p:nvSpPr>
        <p:spPr bwMode="auto">
          <a:xfrm>
            <a:off x="971550" y="433228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</a:t>
            </a:r>
          </a:p>
        </p:txBody>
      </p:sp>
      <p:sp>
        <p:nvSpPr>
          <p:cNvPr id="258066" name="Rectangle 18"/>
          <p:cNvSpPr>
            <a:spLocks noChangeArrowheads="1"/>
          </p:cNvSpPr>
          <p:nvPr/>
        </p:nvSpPr>
        <p:spPr bwMode="auto">
          <a:xfrm>
            <a:off x="4162425" y="393700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A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A b c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67" name="Rectangle 19"/>
          <p:cNvSpPr>
            <a:spLocks noChangeArrowheads="1"/>
          </p:cNvSpPr>
          <p:nvPr/>
        </p:nvSpPr>
        <p:spPr bwMode="auto">
          <a:xfrm>
            <a:off x="2751138" y="393700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d e $</a:t>
            </a:r>
          </a:p>
        </p:txBody>
      </p:sp>
      <p:sp>
        <p:nvSpPr>
          <p:cNvPr id="258068" name="Rectangle 20"/>
          <p:cNvSpPr>
            <a:spLocks noChangeArrowheads="1"/>
          </p:cNvSpPr>
          <p:nvPr/>
        </p:nvSpPr>
        <p:spPr bwMode="auto">
          <a:xfrm>
            <a:off x="971550" y="393700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 c</a:t>
            </a:r>
          </a:p>
        </p:txBody>
      </p:sp>
      <p:sp>
        <p:nvSpPr>
          <p:cNvPr id="258069" name="Rectangle 21"/>
          <p:cNvSpPr>
            <a:spLocks noChangeArrowheads="1"/>
          </p:cNvSpPr>
          <p:nvPr/>
        </p:nvSpPr>
        <p:spPr bwMode="auto">
          <a:xfrm>
            <a:off x="4162425" y="354171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0" name="Rectangle 22"/>
          <p:cNvSpPr>
            <a:spLocks noChangeArrowheads="1"/>
          </p:cNvSpPr>
          <p:nvPr/>
        </p:nvSpPr>
        <p:spPr bwMode="auto">
          <a:xfrm>
            <a:off x="2751138" y="354171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 d e $</a:t>
            </a:r>
          </a:p>
        </p:txBody>
      </p:sp>
      <p:sp>
        <p:nvSpPr>
          <p:cNvPr id="258071" name="Rectangle 23"/>
          <p:cNvSpPr>
            <a:spLocks noChangeArrowheads="1"/>
          </p:cNvSpPr>
          <p:nvPr/>
        </p:nvSpPr>
        <p:spPr bwMode="auto">
          <a:xfrm>
            <a:off x="971550" y="354171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 b</a:t>
            </a:r>
          </a:p>
        </p:txBody>
      </p:sp>
      <p:sp>
        <p:nvSpPr>
          <p:cNvPr id="258072" name="Rectangle 24"/>
          <p:cNvSpPr>
            <a:spLocks noChangeArrowheads="1"/>
          </p:cNvSpPr>
          <p:nvPr/>
        </p:nvSpPr>
        <p:spPr bwMode="auto">
          <a:xfrm>
            <a:off x="4162425" y="3146425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3" name="Rectangle 25"/>
          <p:cNvSpPr>
            <a:spLocks noChangeArrowheads="1"/>
          </p:cNvSpPr>
          <p:nvPr/>
        </p:nvSpPr>
        <p:spPr bwMode="auto">
          <a:xfrm>
            <a:off x="2751138" y="3146425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 c d e $</a:t>
            </a:r>
          </a:p>
        </p:txBody>
      </p:sp>
      <p:sp>
        <p:nvSpPr>
          <p:cNvPr id="258074" name="Rectangle 26"/>
          <p:cNvSpPr>
            <a:spLocks noChangeArrowheads="1"/>
          </p:cNvSpPr>
          <p:nvPr/>
        </p:nvSpPr>
        <p:spPr bwMode="auto">
          <a:xfrm>
            <a:off x="971550" y="3146425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A</a:t>
            </a:r>
          </a:p>
        </p:txBody>
      </p:sp>
      <p:sp>
        <p:nvSpPr>
          <p:cNvPr id="258075" name="Rectangle 27"/>
          <p:cNvSpPr>
            <a:spLocks noChangeArrowheads="1"/>
          </p:cNvSpPr>
          <p:nvPr/>
        </p:nvSpPr>
        <p:spPr bwMode="auto">
          <a:xfrm>
            <a:off x="4162425" y="2751138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Reduce A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sym typeface="Wingdings" pitchFamily="2" charset="2"/>
              </a:rPr>
              <a:t>=&gt; b</a:t>
            </a:r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76" name="Rectangle 28"/>
          <p:cNvSpPr>
            <a:spLocks noChangeArrowheads="1"/>
          </p:cNvSpPr>
          <p:nvPr/>
        </p:nvSpPr>
        <p:spPr bwMode="auto">
          <a:xfrm>
            <a:off x="2751138" y="2751138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 c d e $</a:t>
            </a:r>
          </a:p>
        </p:txBody>
      </p:sp>
      <p:sp>
        <p:nvSpPr>
          <p:cNvPr id="258077" name="Rectangle 29"/>
          <p:cNvSpPr>
            <a:spLocks noChangeArrowheads="1"/>
          </p:cNvSpPr>
          <p:nvPr/>
        </p:nvSpPr>
        <p:spPr bwMode="auto">
          <a:xfrm>
            <a:off x="971550" y="2751138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 b</a:t>
            </a:r>
          </a:p>
        </p:txBody>
      </p:sp>
      <p:sp>
        <p:nvSpPr>
          <p:cNvPr id="258078" name="Rectangle 30"/>
          <p:cNvSpPr>
            <a:spLocks noChangeArrowheads="1"/>
          </p:cNvSpPr>
          <p:nvPr/>
        </p:nvSpPr>
        <p:spPr bwMode="auto">
          <a:xfrm>
            <a:off x="4162425" y="2355850"/>
            <a:ext cx="22971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79" name="Rectangle 31"/>
          <p:cNvSpPr>
            <a:spLocks noChangeArrowheads="1"/>
          </p:cNvSpPr>
          <p:nvPr/>
        </p:nvSpPr>
        <p:spPr bwMode="auto">
          <a:xfrm>
            <a:off x="2751138" y="2355850"/>
            <a:ext cx="14112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 b c d e $</a:t>
            </a:r>
          </a:p>
        </p:txBody>
      </p:sp>
      <p:sp>
        <p:nvSpPr>
          <p:cNvPr id="258080" name="Rectangle 32"/>
          <p:cNvSpPr>
            <a:spLocks noChangeArrowheads="1"/>
          </p:cNvSpPr>
          <p:nvPr/>
        </p:nvSpPr>
        <p:spPr bwMode="auto">
          <a:xfrm>
            <a:off x="971550" y="2355850"/>
            <a:ext cx="177958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 a</a:t>
            </a:r>
          </a:p>
        </p:txBody>
      </p:sp>
      <p:sp>
        <p:nvSpPr>
          <p:cNvPr id="258081" name="Rectangle 33"/>
          <p:cNvSpPr>
            <a:spLocks noChangeArrowheads="1"/>
          </p:cNvSpPr>
          <p:nvPr/>
        </p:nvSpPr>
        <p:spPr bwMode="auto">
          <a:xfrm>
            <a:off x="4162425" y="1960563"/>
            <a:ext cx="2297113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Shift</a:t>
            </a:r>
          </a:p>
        </p:txBody>
      </p:sp>
      <p:sp>
        <p:nvSpPr>
          <p:cNvPr id="258082" name="Rectangle 34"/>
          <p:cNvSpPr>
            <a:spLocks noChangeArrowheads="1"/>
          </p:cNvSpPr>
          <p:nvPr/>
        </p:nvSpPr>
        <p:spPr bwMode="auto">
          <a:xfrm>
            <a:off x="2751138" y="1960563"/>
            <a:ext cx="1411287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 b b c d e $</a:t>
            </a:r>
          </a:p>
        </p:txBody>
      </p:sp>
      <p:sp>
        <p:nvSpPr>
          <p:cNvPr id="258083" name="Rectangle 35"/>
          <p:cNvSpPr>
            <a:spLocks noChangeArrowheads="1"/>
          </p:cNvSpPr>
          <p:nvPr/>
        </p:nvSpPr>
        <p:spPr bwMode="auto">
          <a:xfrm>
            <a:off x="971550" y="1960563"/>
            <a:ext cx="17795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$</a:t>
            </a:r>
          </a:p>
        </p:txBody>
      </p:sp>
      <p:sp>
        <p:nvSpPr>
          <p:cNvPr id="258084" name="Rectangle 36"/>
          <p:cNvSpPr>
            <a:spLocks noChangeArrowheads="1"/>
          </p:cNvSpPr>
          <p:nvPr/>
        </p:nvSpPr>
        <p:spPr bwMode="auto">
          <a:xfrm>
            <a:off x="4162425" y="1443038"/>
            <a:ext cx="22971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tr-TR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Hareket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85" name="Rectangle 37"/>
          <p:cNvSpPr>
            <a:spLocks noChangeArrowheads="1"/>
          </p:cNvSpPr>
          <p:nvPr/>
        </p:nvSpPr>
        <p:spPr bwMode="auto">
          <a:xfrm>
            <a:off x="2751138" y="1443038"/>
            <a:ext cx="14112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tr-TR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Giriş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86" name="Rectangle 38"/>
          <p:cNvSpPr>
            <a:spLocks noChangeArrowheads="1"/>
          </p:cNvSpPr>
          <p:nvPr/>
        </p:nvSpPr>
        <p:spPr bwMode="auto">
          <a:xfrm>
            <a:off x="971550" y="1443038"/>
            <a:ext cx="17795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tr-TR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Yığın</a:t>
            </a: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399" name="Line 39"/>
          <p:cNvSpPr>
            <a:spLocks noChangeShapeType="1"/>
          </p:cNvSpPr>
          <p:nvPr/>
        </p:nvSpPr>
        <p:spPr bwMode="auto">
          <a:xfrm>
            <a:off x="971550" y="1443038"/>
            <a:ext cx="177958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0" name="Line 40"/>
          <p:cNvSpPr>
            <a:spLocks noChangeShapeType="1"/>
          </p:cNvSpPr>
          <p:nvPr/>
        </p:nvSpPr>
        <p:spPr bwMode="auto">
          <a:xfrm>
            <a:off x="971550" y="196056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1" name="Line 41"/>
          <p:cNvSpPr>
            <a:spLocks noChangeShapeType="1"/>
          </p:cNvSpPr>
          <p:nvPr/>
        </p:nvSpPr>
        <p:spPr bwMode="auto">
          <a:xfrm>
            <a:off x="971550" y="235585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2" name="Line 42"/>
          <p:cNvSpPr>
            <a:spLocks noChangeShapeType="1"/>
          </p:cNvSpPr>
          <p:nvPr/>
        </p:nvSpPr>
        <p:spPr bwMode="auto">
          <a:xfrm>
            <a:off x="971550" y="275113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3" name="Line 43"/>
          <p:cNvSpPr>
            <a:spLocks noChangeShapeType="1"/>
          </p:cNvSpPr>
          <p:nvPr/>
        </p:nvSpPr>
        <p:spPr bwMode="auto">
          <a:xfrm>
            <a:off x="971550" y="3146425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4" name="Line 44"/>
          <p:cNvSpPr>
            <a:spLocks noChangeShapeType="1"/>
          </p:cNvSpPr>
          <p:nvPr/>
        </p:nvSpPr>
        <p:spPr bwMode="auto">
          <a:xfrm>
            <a:off x="971550" y="354171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5" name="Line 45"/>
          <p:cNvSpPr>
            <a:spLocks noChangeShapeType="1"/>
          </p:cNvSpPr>
          <p:nvPr/>
        </p:nvSpPr>
        <p:spPr bwMode="auto">
          <a:xfrm>
            <a:off x="971550" y="393700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6" name="Line 46"/>
          <p:cNvSpPr>
            <a:spLocks noChangeShapeType="1"/>
          </p:cNvSpPr>
          <p:nvPr/>
        </p:nvSpPr>
        <p:spPr bwMode="auto">
          <a:xfrm>
            <a:off x="971550" y="433228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7" name="Line 47"/>
          <p:cNvSpPr>
            <a:spLocks noChangeShapeType="1"/>
          </p:cNvSpPr>
          <p:nvPr/>
        </p:nvSpPr>
        <p:spPr bwMode="auto">
          <a:xfrm>
            <a:off x="971550" y="4727575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8" name="Line 48"/>
          <p:cNvSpPr>
            <a:spLocks noChangeShapeType="1"/>
          </p:cNvSpPr>
          <p:nvPr/>
        </p:nvSpPr>
        <p:spPr bwMode="auto">
          <a:xfrm>
            <a:off x="971550" y="5122863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09" name="Line 49"/>
          <p:cNvSpPr>
            <a:spLocks noChangeShapeType="1"/>
          </p:cNvSpPr>
          <p:nvPr/>
        </p:nvSpPr>
        <p:spPr bwMode="auto">
          <a:xfrm>
            <a:off x="971550" y="5518150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0" name="Line 50"/>
          <p:cNvSpPr>
            <a:spLocks noChangeShapeType="1"/>
          </p:cNvSpPr>
          <p:nvPr/>
        </p:nvSpPr>
        <p:spPr bwMode="auto">
          <a:xfrm>
            <a:off x="971550" y="5913438"/>
            <a:ext cx="5487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1" name="Line 51"/>
          <p:cNvSpPr>
            <a:spLocks noChangeShapeType="1"/>
          </p:cNvSpPr>
          <p:nvPr/>
        </p:nvSpPr>
        <p:spPr bwMode="auto">
          <a:xfrm>
            <a:off x="971550" y="6308725"/>
            <a:ext cx="1779588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2" name="Line 52"/>
          <p:cNvSpPr>
            <a:spLocks noChangeShapeType="1"/>
          </p:cNvSpPr>
          <p:nvPr/>
        </p:nvSpPr>
        <p:spPr bwMode="auto">
          <a:xfrm>
            <a:off x="971550" y="1443038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3" name="Line 53"/>
          <p:cNvSpPr>
            <a:spLocks noChangeShapeType="1"/>
          </p:cNvSpPr>
          <p:nvPr/>
        </p:nvSpPr>
        <p:spPr bwMode="auto">
          <a:xfrm>
            <a:off x="2751138" y="1443038"/>
            <a:ext cx="0" cy="4865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4" name="Line 54"/>
          <p:cNvSpPr>
            <a:spLocks noChangeShapeType="1"/>
          </p:cNvSpPr>
          <p:nvPr/>
        </p:nvSpPr>
        <p:spPr bwMode="auto">
          <a:xfrm>
            <a:off x="4162425" y="1443038"/>
            <a:ext cx="0" cy="4865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5" name="Line 55"/>
          <p:cNvSpPr>
            <a:spLocks noChangeShapeType="1"/>
          </p:cNvSpPr>
          <p:nvPr/>
        </p:nvSpPr>
        <p:spPr bwMode="auto">
          <a:xfrm>
            <a:off x="6459538" y="1443038"/>
            <a:ext cx="0" cy="517525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6" name="Line 56"/>
          <p:cNvSpPr>
            <a:spLocks noChangeShapeType="1"/>
          </p:cNvSpPr>
          <p:nvPr/>
        </p:nvSpPr>
        <p:spPr bwMode="auto">
          <a:xfrm>
            <a:off x="2751138" y="1443038"/>
            <a:ext cx="14112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7" name="Line 57"/>
          <p:cNvSpPr>
            <a:spLocks noChangeShapeType="1"/>
          </p:cNvSpPr>
          <p:nvPr/>
        </p:nvSpPr>
        <p:spPr bwMode="auto">
          <a:xfrm>
            <a:off x="971550" y="19605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8" name="Line 58"/>
          <p:cNvSpPr>
            <a:spLocks noChangeShapeType="1"/>
          </p:cNvSpPr>
          <p:nvPr/>
        </p:nvSpPr>
        <p:spPr bwMode="auto">
          <a:xfrm>
            <a:off x="4162425" y="1443038"/>
            <a:ext cx="22971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19" name="Line 59"/>
          <p:cNvSpPr>
            <a:spLocks noChangeShapeType="1"/>
          </p:cNvSpPr>
          <p:nvPr/>
        </p:nvSpPr>
        <p:spPr bwMode="auto">
          <a:xfrm>
            <a:off x="6459538" y="19605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0" name="Line 60"/>
          <p:cNvSpPr>
            <a:spLocks noChangeShapeType="1"/>
          </p:cNvSpPr>
          <p:nvPr/>
        </p:nvSpPr>
        <p:spPr bwMode="auto">
          <a:xfrm>
            <a:off x="971550" y="23558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1" name="Line 61"/>
          <p:cNvSpPr>
            <a:spLocks noChangeShapeType="1"/>
          </p:cNvSpPr>
          <p:nvPr/>
        </p:nvSpPr>
        <p:spPr bwMode="auto">
          <a:xfrm>
            <a:off x="6459538" y="23558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2" name="Line 62"/>
          <p:cNvSpPr>
            <a:spLocks noChangeShapeType="1"/>
          </p:cNvSpPr>
          <p:nvPr/>
        </p:nvSpPr>
        <p:spPr bwMode="auto">
          <a:xfrm>
            <a:off x="971550" y="27511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3" name="Line 63"/>
          <p:cNvSpPr>
            <a:spLocks noChangeShapeType="1"/>
          </p:cNvSpPr>
          <p:nvPr/>
        </p:nvSpPr>
        <p:spPr bwMode="auto">
          <a:xfrm>
            <a:off x="6459538" y="27511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4" name="Line 64"/>
          <p:cNvSpPr>
            <a:spLocks noChangeShapeType="1"/>
          </p:cNvSpPr>
          <p:nvPr/>
        </p:nvSpPr>
        <p:spPr bwMode="auto">
          <a:xfrm>
            <a:off x="971550" y="314642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5" name="Line 65"/>
          <p:cNvSpPr>
            <a:spLocks noChangeShapeType="1"/>
          </p:cNvSpPr>
          <p:nvPr/>
        </p:nvSpPr>
        <p:spPr bwMode="auto">
          <a:xfrm>
            <a:off x="6459538" y="314642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6" name="Line 66"/>
          <p:cNvSpPr>
            <a:spLocks noChangeShapeType="1"/>
          </p:cNvSpPr>
          <p:nvPr/>
        </p:nvSpPr>
        <p:spPr bwMode="auto">
          <a:xfrm>
            <a:off x="971550" y="354171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7" name="Line 67"/>
          <p:cNvSpPr>
            <a:spLocks noChangeShapeType="1"/>
          </p:cNvSpPr>
          <p:nvPr/>
        </p:nvSpPr>
        <p:spPr bwMode="auto">
          <a:xfrm>
            <a:off x="6459538" y="354171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8" name="Line 68"/>
          <p:cNvSpPr>
            <a:spLocks noChangeShapeType="1"/>
          </p:cNvSpPr>
          <p:nvPr/>
        </p:nvSpPr>
        <p:spPr bwMode="auto">
          <a:xfrm>
            <a:off x="971550" y="393700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29" name="Line 69"/>
          <p:cNvSpPr>
            <a:spLocks noChangeShapeType="1"/>
          </p:cNvSpPr>
          <p:nvPr/>
        </p:nvSpPr>
        <p:spPr bwMode="auto">
          <a:xfrm>
            <a:off x="6459538" y="393700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0" name="Line 70"/>
          <p:cNvSpPr>
            <a:spLocks noChangeShapeType="1"/>
          </p:cNvSpPr>
          <p:nvPr/>
        </p:nvSpPr>
        <p:spPr bwMode="auto">
          <a:xfrm>
            <a:off x="971550" y="433228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1" name="Line 71"/>
          <p:cNvSpPr>
            <a:spLocks noChangeShapeType="1"/>
          </p:cNvSpPr>
          <p:nvPr/>
        </p:nvSpPr>
        <p:spPr bwMode="auto">
          <a:xfrm>
            <a:off x="6459538" y="433228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2" name="Line 72"/>
          <p:cNvSpPr>
            <a:spLocks noChangeShapeType="1"/>
          </p:cNvSpPr>
          <p:nvPr/>
        </p:nvSpPr>
        <p:spPr bwMode="auto">
          <a:xfrm>
            <a:off x="971550" y="472757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3" name="Line 73"/>
          <p:cNvSpPr>
            <a:spLocks noChangeShapeType="1"/>
          </p:cNvSpPr>
          <p:nvPr/>
        </p:nvSpPr>
        <p:spPr bwMode="auto">
          <a:xfrm>
            <a:off x="6459538" y="4727575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4" name="Line 74"/>
          <p:cNvSpPr>
            <a:spLocks noChangeShapeType="1"/>
          </p:cNvSpPr>
          <p:nvPr/>
        </p:nvSpPr>
        <p:spPr bwMode="auto">
          <a:xfrm>
            <a:off x="971550" y="51228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5" name="Line 75"/>
          <p:cNvSpPr>
            <a:spLocks noChangeShapeType="1"/>
          </p:cNvSpPr>
          <p:nvPr/>
        </p:nvSpPr>
        <p:spPr bwMode="auto">
          <a:xfrm>
            <a:off x="6459538" y="5122863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6" name="Line 76"/>
          <p:cNvSpPr>
            <a:spLocks noChangeShapeType="1"/>
          </p:cNvSpPr>
          <p:nvPr/>
        </p:nvSpPr>
        <p:spPr bwMode="auto">
          <a:xfrm>
            <a:off x="971550" y="55181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7" name="Line 77"/>
          <p:cNvSpPr>
            <a:spLocks noChangeShapeType="1"/>
          </p:cNvSpPr>
          <p:nvPr/>
        </p:nvSpPr>
        <p:spPr bwMode="auto">
          <a:xfrm>
            <a:off x="6459538" y="5518150"/>
            <a:ext cx="0" cy="395288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8" name="Line 78"/>
          <p:cNvSpPr>
            <a:spLocks noChangeShapeType="1"/>
          </p:cNvSpPr>
          <p:nvPr/>
        </p:nvSpPr>
        <p:spPr bwMode="auto">
          <a:xfrm>
            <a:off x="971550" y="59134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39" name="Line 79"/>
          <p:cNvSpPr>
            <a:spLocks noChangeShapeType="1"/>
          </p:cNvSpPr>
          <p:nvPr/>
        </p:nvSpPr>
        <p:spPr bwMode="auto">
          <a:xfrm>
            <a:off x="6459538" y="5913438"/>
            <a:ext cx="0" cy="3952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40" name="Line 80"/>
          <p:cNvSpPr>
            <a:spLocks noChangeShapeType="1"/>
          </p:cNvSpPr>
          <p:nvPr/>
        </p:nvSpPr>
        <p:spPr bwMode="auto">
          <a:xfrm>
            <a:off x="2751138" y="6308725"/>
            <a:ext cx="1411287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41" name="Line 81"/>
          <p:cNvSpPr>
            <a:spLocks noChangeShapeType="1"/>
          </p:cNvSpPr>
          <p:nvPr/>
        </p:nvSpPr>
        <p:spPr bwMode="auto">
          <a:xfrm>
            <a:off x="4162425" y="6308725"/>
            <a:ext cx="2297113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tr-TR"/>
          </a:p>
        </p:txBody>
      </p:sp>
      <p:sp>
        <p:nvSpPr>
          <p:cNvPr id="143442" name="Rectangle 86"/>
          <p:cNvSpPr>
            <a:spLocks noChangeArrowheads="1"/>
          </p:cNvSpPr>
          <p:nvPr/>
        </p:nvSpPr>
        <p:spPr bwMode="auto">
          <a:xfrm>
            <a:off x="6172200" y="1295400"/>
            <a:ext cx="2895600" cy="1223963"/>
          </a:xfrm>
          <a:prstGeom prst="rect">
            <a:avLst/>
          </a:prstGeom>
          <a:solidFill>
            <a:schemeClr val="folHlink"/>
          </a:solidFill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/>
              <a:t>    S </a:t>
            </a:r>
            <a:r>
              <a:rPr lang="en-US" dirty="0">
                <a:sym typeface="Wingdings" pitchFamily="2" charset="2"/>
              </a:rPr>
              <a:t>=&gt; a </a:t>
            </a:r>
            <a:r>
              <a:rPr lang="en-US" dirty="0" err="1">
                <a:sym typeface="Wingdings" pitchFamily="2" charset="2"/>
              </a:rPr>
              <a:t>A</a:t>
            </a:r>
            <a:r>
              <a:rPr lang="en-US" dirty="0">
                <a:sym typeface="Wingdings" pitchFamily="2" charset="2"/>
              </a:rPr>
              <a:t> B 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/>
              <a:t>    A </a:t>
            </a:r>
            <a:r>
              <a:rPr lang="en-US" dirty="0">
                <a:sym typeface="Wingdings" pitchFamily="2" charset="2"/>
              </a:rPr>
              <a:t>=&gt; A b c | b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dirty="0">
                <a:sym typeface="Wingdings" pitchFamily="2" charset="2"/>
              </a:rPr>
              <a:t>    B =&gt; 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besta">
  <a:themeElements>
    <a:clrScheme name="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ebesta">
      <a:majorFont>
        <a:latin typeface="Lucida Sans Unicode"/>
        <a:ea typeface=""/>
        <a:cs typeface="Lucida Sans Unicode"/>
      </a:majorFont>
      <a:minorFont>
        <a:latin typeface="Lucida Sans Unicode"/>
        <a:ea typeface=""/>
        <a:cs typeface="Lucida Sans Unicode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</Template>
  <TotalTime>2524</TotalTime>
  <Words>11423</Words>
  <Application>Microsoft Office PowerPoint</Application>
  <PresentationFormat>On-screen Show (4:3)</PresentationFormat>
  <Paragraphs>2149</Paragraphs>
  <Slides>124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124</vt:i4>
      </vt:variant>
    </vt:vector>
  </HeadingPairs>
  <TitlesOfParts>
    <vt:vector size="147" baseType="lpstr">
      <vt:lpstr>Angsana New</vt:lpstr>
      <vt:lpstr>Arial</vt:lpstr>
      <vt:lpstr>Arial Narrow</vt:lpstr>
      <vt:lpstr>Century Gothic</vt:lpstr>
      <vt:lpstr>cmsy10</vt:lpstr>
      <vt:lpstr>Comic Sans MS</vt:lpstr>
      <vt:lpstr>Courier</vt:lpstr>
      <vt:lpstr>Courier New</vt:lpstr>
      <vt:lpstr>Lucida Sans Unicode</vt:lpstr>
      <vt:lpstr>Math A</vt:lpstr>
      <vt:lpstr>Microsoft Sans Serif</vt:lpstr>
      <vt:lpstr>Monotype Sorts</vt:lpstr>
      <vt:lpstr>msam10</vt:lpstr>
      <vt:lpstr>Symbol</vt:lpstr>
      <vt:lpstr>Tahoma</vt:lpstr>
      <vt:lpstr>Times</vt:lpstr>
      <vt:lpstr>Times New Roman</vt:lpstr>
      <vt:lpstr>Verdana</vt:lpstr>
      <vt:lpstr>Wingdings</vt:lpstr>
      <vt:lpstr>sebesta</vt:lpstr>
      <vt:lpstr>Clip</vt:lpstr>
      <vt:lpstr>Document</vt:lpstr>
      <vt:lpstr>เอกสาร</vt:lpstr>
      <vt:lpstr>PowerPoint Presentation</vt:lpstr>
      <vt:lpstr>Bölüm 4 Konular</vt:lpstr>
      <vt:lpstr>4.1 Giriş</vt:lpstr>
      <vt:lpstr>4.1 Giriş (Devamı)</vt:lpstr>
      <vt:lpstr>4.1 Giriş (Devamı)</vt:lpstr>
      <vt:lpstr>4.1 Giriş (Devamı)</vt:lpstr>
      <vt:lpstr>4.2 Sözcüksel (Lexical) Analiz</vt:lpstr>
      <vt:lpstr>4.2 Sözcüksel (Lexical) Analiz (Devamı)</vt:lpstr>
      <vt:lpstr>4.2 Sözcüksel (Lexical) Analiz (Devamı)</vt:lpstr>
      <vt:lpstr>4.2 Sözcüksel (Lexical) Analiz (Devamı)</vt:lpstr>
      <vt:lpstr>4.2 Sözcüksel (Lexical) Analiz (Devamı)</vt:lpstr>
      <vt:lpstr>4.2 Sözcüksel (Lexical) Analiz (Devamı)</vt:lpstr>
      <vt:lpstr>Durum Diyagramı (State Diagram)</vt:lpstr>
      <vt:lpstr>4.2 Sözcüksel (Lexical) Analiz (Devamı)</vt:lpstr>
      <vt:lpstr>4.2 Sözcüksel (Lexical) Analiz (Devamı)</vt:lpstr>
      <vt:lpstr>Sözcüksel (Lexical) Analiz</vt:lpstr>
      <vt:lpstr>4.3 Ayrıştırma (Parsing) Problemi</vt:lpstr>
      <vt:lpstr>4.3 Ayrıştırma (Parsing) Problemi     (Devamı)</vt:lpstr>
      <vt:lpstr>4.3 Ayrıştırma (Parsing) Problemi     (Devamı)</vt:lpstr>
      <vt:lpstr>(())() için Leftmost Türetme</vt:lpstr>
      <vt:lpstr>4.3 Ayrıştırma (Parsing) Problemi     (Devamı)</vt:lpstr>
      <vt:lpstr>4.3 Ayrıştırma (Parsing) Problemi     (Devamı)</vt:lpstr>
      <vt:lpstr>4.3 Ayrıştırma (Parsing) Problemi     (Devamı)</vt:lpstr>
      <vt:lpstr>4.3 Ayrıştırma (Parsing) Problemi      (Devamı)</vt:lpstr>
      <vt:lpstr>Ayrıştırma Ağaçları ve Türetmeler</vt:lpstr>
      <vt:lpstr>4.4 Özyineli-azalan Ayrıştırma  (Recursive-Descent Parsing)</vt:lpstr>
      <vt:lpstr>4.4 Özyineli-azalan Ayrıştırma  (Recursive-Descent Parsing)</vt:lpstr>
      <vt:lpstr>4.4 Özyineli-azalan Ayrıştırma (Recursive-Descent Parsing) (Devamı)</vt:lpstr>
      <vt:lpstr>4.4 Özyineli-azalan Ayrıştırma     (Recursive-Descent Parsing) (Devamı)</vt:lpstr>
      <vt:lpstr>4.4 Özyineli-azalan Ayrıştırma (Recursive-Descent Parsing)(Devamı)</vt:lpstr>
      <vt:lpstr>4.4 Özyineli-azalan Ayrıştırma(Recursive-    Descent Parsing)(Devamı)</vt:lpstr>
      <vt:lpstr>4.4 Özyineli-azalan Ayrıştırma (Recursive- Descent Parsing)(Devamı)</vt:lpstr>
      <vt:lpstr>4.4 Özyineli-azalan Ayrıştırma (Recursive-Descent Parsing)(Devamı)</vt:lpstr>
      <vt:lpstr>4.4 Özyineli-azalan Ayrıştırma (Recursive-Descent Parsing)(Devamı)</vt:lpstr>
      <vt:lpstr>4.4 Özyineli-azalan Ayrıştırma (Recursive-Descent Parsing)(Devamı)</vt:lpstr>
      <vt:lpstr>4.4 Özyineli-azalan Ayrıştırma (Recursive-Descent Parsing)(Devamı)</vt:lpstr>
      <vt:lpstr>4.4 Özyineli-azalan Ayrıştırma (Recursive-Descent Parsing)(Devamı)</vt:lpstr>
      <vt:lpstr>4.4 Özyineli-azalan Ayrıştırma (Recursive-Descent Parsing)(Devamı)</vt:lpstr>
      <vt:lpstr>Özyineli-azalan Ayrıştırmada Problemler</vt:lpstr>
      <vt:lpstr>LL(1) Ayrıştırma Örneği</vt:lpstr>
      <vt:lpstr>LL(1) Ayrıştırma Algoritması</vt:lpstr>
      <vt:lpstr>LL(1) Ayrıştırma Tablosu</vt:lpstr>
      <vt:lpstr>First Kümesi</vt:lpstr>
      <vt:lpstr>First Küme Örnekleri</vt:lpstr>
      <vt:lpstr>First(A) Bulma Algoritması</vt:lpstr>
      <vt:lpstr>First Küme Bulma: Bir Örnek</vt:lpstr>
      <vt:lpstr>Follow Kümesi</vt:lpstr>
      <vt:lpstr>Follow(A) Bulma Algoritması</vt:lpstr>
      <vt:lpstr>First ve Follow Örnekleri</vt:lpstr>
      <vt:lpstr>Follow Kümesi Bulma: Bir Örnek</vt:lpstr>
      <vt:lpstr>LL Ayrıştırma Tablosu Oluşturma</vt:lpstr>
      <vt:lpstr>Örnek: LL  ayrıştırma örnek</vt:lpstr>
      <vt:lpstr>Örnek: LL ayrıştırma devam</vt:lpstr>
      <vt:lpstr>Örnek: LL(1) Ayrıştırma Tabloları Oluşturma</vt:lpstr>
      <vt:lpstr>LL(1) Gramer</vt:lpstr>
      <vt:lpstr>LL(1) olmayan Gramer için LL(1) Ayrıştırma Tablosu</vt:lpstr>
      <vt:lpstr>LL(1) Olmayan Gramer Sorunları</vt:lpstr>
      <vt:lpstr>Shift-Reduce Parsing</vt:lpstr>
      <vt:lpstr>Sadece Reduce Örneği</vt:lpstr>
      <vt:lpstr>Shift-Reduce Ayrıştırma Örneği</vt:lpstr>
      <vt:lpstr>Örnek 1: Shift-Reduce Ayrıştırma (1)</vt:lpstr>
      <vt:lpstr>Örnek: Shift-Reduce Ayrıştırma (2)</vt:lpstr>
      <vt:lpstr>Örnek: Shift-Reduce Ayrıştırma (3)</vt:lpstr>
      <vt:lpstr>Örnek: Shift-Reduce Ayrıştırma (4)</vt:lpstr>
      <vt:lpstr>Örnek: Shift-Reduce Ayrıştırma (5)</vt:lpstr>
      <vt:lpstr>Örnek: Shift-Reduce Ayrıştırma (6)</vt:lpstr>
      <vt:lpstr>Örnek: Shift-Reduce Ayrıştırma (7)</vt:lpstr>
      <vt:lpstr>Örnek: Shift-Reduce Ayrıştırma (8)</vt:lpstr>
      <vt:lpstr>Örnek: Shift-Reduce Ayrıştırma (9)</vt:lpstr>
      <vt:lpstr>Örnek: Shift-Reduce Ayrıştırma (10)</vt:lpstr>
      <vt:lpstr>Örnek: Shift-Reduce Ayrıştırma (11)</vt:lpstr>
      <vt:lpstr>Örnek 2: Shift-Reduce Ayrıştırma (1)</vt:lpstr>
      <vt:lpstr>Örnek: Shift-Reduce Ayrıştırma (2)</vt:lpstr>
      <vt:lpstr>Örnek: Shift-Reduce Ayrıştırma (3)</vt:lpstr>
      <vt:lpstr>Örnek: Shift-Reduce Ayrıştırma (4)</vt:lpstr>
      <vt:lpstr>Örnek: Shift-Reduce Ayrıştırma (5)</vt:lpstr>
      <vt:lpstr>Örnek: Shift-Reduce Ayrıştırma (6)</vt:lpstr>
      <vt:lpstr>Örnek: Shift-Reduce Ayrıştırma (7)</vt:lpstr>
      <vt:lpstr>Örnek: Shift-Reduce Ayrıştırma (8)</vt:lpstr>
      <vt:lpstr>Örnek: Shift-Reduce Ayrıştırma (9)</vt:lpstr>
      <vt:lpstr>Örnek: Shift-Reduce Ayrıştırma (10)</vt:lpstr>
      <vt:lpstr>Örnek: Shift-Reduce Ayrıştırma (11)</vt:lpstr>
      <vt:lpstr>Örnek 3: Shift-Reduce Ayrıştırma Örneği</vt:lpstr>
      <vt:lpstr>İzi nasıl koruruz?</vt:lpstr>
      <vt:lpstr>LR</vt:lpstr>
      <vt:lpstr>LR(0) Ayrıştırıcı</vt:lpstr>
      <vt:lpstr>LR(0) Durumları</vt:lpstr>
      <vt:lpstr>Başlangıç Durumu&amp; Kapalılık (Closure)</vt:lpstr>
      <vt:lpstr>Terminal Semboller Uygulama</vt:lpstr>
      <vt:lpstr>Terminal Olmayan Semboller Uygulama</vt:lpstr>
      <vt:lpstr>Reduce Hareketini Uygulama</vt:lpstr>
      <vt:lpstr>Tam DFA</vt:lpstr>
      <vt:lpstr>Ayrıştırma Örneği: ((x),y)</vt:lpstr>
      <vt:lpstr>Gerçekleştirme: LR Ayrıştırma Tablosu</vt:lpstr>
      <vt:lpstr>Shift-Reduce Ayrıştırma Tablosu</vt:lpstr>
      <vt:lpstr>Liste Gramer Ayrıştırma Tablosu</vt:lpstr>
      <vt:lpstr>Shift-reduce Ayrıştırma Örneği</vt:lpstr>
      <vt:lpstr>Shift-reduce Ayrıştırma Örneği</vt:lpstr>
      <vt:lpstr>Shift-Reduce Ayrıştırma</vt:lpstr>
      <vt:lpstr>Örnek için Ayrıştırma Tablosu</vt:lpstr>
      <vt:lpstr>Terimler</vt:lpstr>
      <vt:lpstr>Itemların Sonlu Otomatı (DFA)</vt:lpstr>
      <vt:lpstr>LR(0) Ayrıştırma Tablosu</vt:lpstr>
      <vt:lpstr>LR(0) Ayrıştırma Örneği</vt:lpstr>
      <vt:lpstr>LR(0) Sınırlamaları</vt:lpstr>
      <vt:lpstr>LR(1) Ayrıştırma</vt:lpstr>
      <vt:lpstr>LR(1) Durum</vt:lpstr>
      <vt:lpstr>Bir LR Ayrıştırıcı</vt:lpstr>
      <vt:lpstr>4.5 Aşağıdan-Yukarıya Ayrıştırma  (Bottom-up Parsing) (Devam)</vt:lpstr>
      <vt:lpstr>4.5 Aşağıdan-Yukarıya Ayrıştırma  (Bottom-up Parsing) (Devam)</vt:lpstr>
      <vt:lpstr>4.5 Aşağıdan-Yukarıya Ayrıştırma  (Bottom-up Parsing) (Devam)</vt:lpstr>
      <vt:lpstr>4.5 Aşağıdan-Yukarıya Ayrıştırma  (Bottom-up Parsing) (Devam)</vt:lpstr>
      <vt:lpstr>4.5 Aşağıdan-Yukarıya Ayrıştırma  (Bottom-up Parsing) (Devam)</vt:lpstr>
      <vt:lpstr>4.5 Aşağıdan-Yukarıya Ayrıştırma  (Bottom-up Parsing) (Devam)</vt:lpstr>
      <vt:lpstr>4.5 Aşağıdan-Yukarıya Ayrıştırma       (Bottom-up Parsing) (Devam)</vt:lpstr>
      <vt:lpstr>Bir LR Ayrıştırıcısının (Parser) Yapısı</vt:lpstr>
      <vt:lpstr>4.5 Aşağıdan-Yukarıya Ayrıştırma       (Bottom-up Parsing) (Devam)</vt:lpstr>
      <vt:lpstr>4.5 Aşağıdan-Yukarıya Ayrıştırma       (Bottom-up Parsing) (Devam)</vt:lpstr>
      <vt:lpstr>4.5 Aşağıdan-Yukarıya Ayrıştırma     Örnek</vt:lpstr>
      <vt:lpstr>LR Ayrıştırma Tablosu(Parsing Table)</vt:lpstr>
      <vt:lpstr>PowerPoint Presentation</vt:lpstr>
      <vt:lpstr>PowerPoint Presentation</vt:lpstr>
      <vt:lpstr>4.5 Aşağıdan-Yukarıya Ayrıştırma       (Bottom-up Parsing) (Devam)</vt:lpstr>
      <vt:lpstr>Özet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AMER JABBAN</cp:lastModifiedBy>
  <cp:revision>187</cp:revision>
  <dcterms:created xsi:type="dcterms:W3CDTF">2003-08-01T12:29:19Z</dcterms:created>
  <dcterms:modified xsi:type="dcterms:W3CDTF">2021-11-24T16:43:22Z</dcterms:modified>
</cp:coreProperties>
</file>