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65"/>
  </p:notesMasterIdLst>
  <p:sldIdLst>
    <p:sldId id="588" r:id="rId2"/>
    <p:sldId id="313" r:id="rId3"/>
    <p:sldId id="390" r:id="rId4"/>
    <p:sldId id="579" r:id="rId5"/>
    <p:sldId id="580" r:id="rId6"/>
    <p:sldId id="480" r:id="rId7"/>
    <p:sldId id="481" r:id="rId8"/>
    <p:sldId id="657" r:id="rId9"/>
    <p:sldId id="658" r:id="rId10"/>
    <p:sldId id="659" r:id="rId11"/>
    <p:sldId id="482" r:id="rId12"/>
    <p:sldId id="483" r:id="rId13"/>
    <p:sldId id="591" r:id="rId14"/>
    <p:sldId id="484" r:id="rId15"/>
    <p:sldId id="630" r:id="rId16"/>
    <p:sldId id="485" r:id="rId17"/>
    <p:sldId id="486" r:id="rId18"/>
    <p:sldId id="589" r:id="rId19"/>
    <p:sldId id="487" r:id="rId20"/>
    <p:sldId id="590" r:id="rId21"/>
    <p:sldId id="488" r:id="rId22"/>
    <p:sldId id="489" r:id="rId23"/>
    <p:sldId id="490" r:id="rId24"/>
    <p:sldId id="491" r:id="rId25"/>
    <p:sldId id="631" r:id="rId26"/>
    <p:sldId id="492" r:id="rId27"/>
    <p:sldId id="494" r:id="rId28"/>
    <p:sldId id="495" r:id="rId29"/>
    <p:sldId id="496" r:id="rId30"/>
    <p:sldId id="498" r:id="rId31"/>
    <p:sldId id="497" r:id="rId32"/>
    <p:sldId id="499" r:id="rId33"/>
    <p:sldId id="500" r:id="rId34"/>
    <p:sldId id="635" r:id="rId35"/>
    <p:sldId id="632" r:id="rId36"/>
    <p:sldId id="636" r:id="rId37"/>
    <p:sldId id="501" r:id="rId38"/>
    <p:sldId id="504" r:id="rId39"/>
    <p:sldId id="603" r:id="rId40"/>
    <p:sldId id="633" r:id="rId41"/>
    <p:sldId id="505" r:id="rId42"/>
    <p:sldId id="506" r:id="rId43"/>
    <p:sldId id="507" r:id="rId44"/>
    <p:sldId id="508" r:id="rId45"/>
    <p:sldId id="634" r:id="rId46"/>
    <p:sldId id="510" r:id="rId47"/>
    <p:sldId id="511" r:id="rId48"/>
    <p:sldId id="629" r:id="rId49"/>
    <p:sldId id="601" r:id="rId50"/>
    <p:sldId id="512" r:id="rId51"/>
    <p:sldId id="513" r:id="rId52"/>
    <p:sldId id="602" r:id="rId53"/>
    <p:sldId id="604" r:id="rId54"/>
    <p:sldId id="605" r:id="rId55"/>
    <p:sldId id="606" r:id="rId56"/>
    <p:sldId id="607" r:id="rId57"/>
    <p:sldId id="656" r:id="rId58"/>
    <p:sldId id="608" r:id="rId59"/>
    <p:sldId id="616" r:id="rId60"/>
    <p:sldId id="617" r:id="rId61"/>
    <p:sldId id="618" r:id="rId62"/>
    <p:sldId id="619" r:id="rId63"/>
    <p:sldId id="620" r:id="rId64"/>
    <p:sldId id="621" r:id="rId65"/>
    <p:sldId id="622" r:id="rId66"/>
    <p:sldId id="623" r:id="rId67"/>
    <p:sldId id="624" r:id="rId68"/>
    <p:sldId id="625" r:id="rId69"/>
    <p:sldId id="626" r:id="rId70"/>
    <p:sldId id="627" r:id="rId71"/>
    <p:sldId id="628" r:id="rId72"/>
    <p:sldId id="637" r:id="rId73"/>
    <p:sldId id="514" r:id="rId74"/>
    <p:sldId id="515" r:id="rId75"/>
    <p:sldId id="518" r:id="rId76"/>
    <p:sldId id="592" r:id="rId77"/>
    <p:sldId id="664" r:id="rId78"/>
    <p:sldId id="519" r:id="rId79"/>
    <p:sldId id="520" r:id="rId80"/>
    <p:sldId id="521" r:id="rId81"/>
    <p:sldId id="522" r:id="rId82"/>
    <p:sldId id="638" r:id="rId83"/>
    <p:sldId id="524" r:id="rId84"/>
    <p:sldId id="525" r:id="rId85"/>
    <p:sldId id="526" r:id="rId86"/>
    <p:sldId id="527" r:id="rId87"/>
    <p:sldId id="528" r:id="rId88"/>
    <p:sldId id="529" r:id="rId89"/>
    <p:sldId id="530" r:id="rId90"/>
    <p:sldId id="531" r:id="rId91"/>
    <p:sldId id="532" r:id="rId92"/>
    <p:sldId id="533" r:id="rId93"/>
    <p:sldId id="639" r:id="rId94"/>
    <p:sldId id="536" r:id="rId95"/>
    <p:sldId id="537" r:id="rId96"/>
    <p:sldId id="640" r:id="rId97"/>
    <p:sldId id="538" r:id="rId98"/>
    <p:sldId id="539" r:id="rId99"/>
    <p:sldId id="540" r:id="rId100"/>
    <p:sldId id="541" r:id="rId101"/>
    <p:sldId id="542" r:id="rId102"/>
    <p:sldId id="543" r:id="rId103"/>
    <p:sldId id="544" r:id="rId104"/>
    <p:sldId id="545" r:id="rId105"/>
    <p:sldId id="546" r:id="rId106"/>
    <p:sldId id="547" r:id="rId107"/>
    <p:sldId id="548" r:id="rId108"/>
    <p:sldId id="549" r:id="rId109"/>
    <p:sldId id="550" r:id="rId110"/>
    <p:sldId id="641" r:id="rId111"/>
    <p:sldId id="552" r:id="rId112"/>
    <p:sldId id="553" r:id="rId113"/>
    <p:sldId id="555" r:id="rId114"/>
    <p:sldId id="554" r:id="rId115"/>
    <p:sldId id="556" r:id="rId116"/>
    <p:sldId id="557" r:id="rId117"/>
    <p:sldId id="558" r:id="rId118"/>
    <p:sldId id="665" r:id="rId119"/>
    <p:sldId id="559" r:id="rId120"/>
    <p:sldId id="560" r:id="rId121"/>
    <p:sldId id="561" r:id="rId122"/>
    <p:sldId id="562" r:id="rId123"/>
    <p:sldId id="653" r:id="rId124"/>
    <p:sldId id="654" r:id="rId125"/>
    <p:sldId id="655" r:id="rId126"/>
    <p:sldId id="660" r:id="rId127"/>
    <p:sldId id="563" r:id="rId128"/>
    <p:sldId id="593" r:id="rId129"/>
    <p:sldId id="594" r:id="rId130"/>
    <p:sldId id="595" r:id="rId131"/>
    <p:sldId id="596" r:id="rId132"/>
    <p:sldId id="661" r:id="rId133"/>
    <p:sldId id="662" r:id="rId134"/>
    <p:sldId id="564" r:id="rId135"/>
    <p:sldId id="666" r:id="rId136"/>
    <p:sldId id="565" r:id="rId137"/>
    <p:sldId id="663" r:id="rId138"/>
    <p:sldId id="581" r:id="rId139"/>
    <p:sldId id="582" r:id="rId140"/>
    <p:sldId id="583" r:id="rId141"/>
    <p:sldId id="584" r:id="rId142"/>
    <p:sldId id="585" r:id="rId143"/>
    <p:sldId id="586" r:id="rId144"/>
    <p:sldId id="587" r:id="rId145"/>
    <p:sldId id="642" r:id="rId146"/>
    <p:sldId id="597" r:id="rId147"/>
    <p:sldId id="643" r:id="rId148"/>
    <p:sldId id="644" r:id="rId149"/>
    <p:sldId id="668" r:id="rId150"/>
    <p:sldId id="669" r:id="rId151"/>
    <p:sldId id="571" r:id="rId152"/>
    <p:sldId id="645" r:id="rId153"/>
    <p:sldId id="646" r:id="rId154"/>
    <p:sldId id="647" r:id="rId155"/>
    <p:sldId id="648" r:id="rId156"/>
    <p:sldId id="649" r:id="rId157"/>
    <p:sldId id="650" r:id="rId158"/>
    <p:sldId id="651" r:id="rId159"/>
    <p:sldId id="652" r:id="rId160"/>
    <p:sldId id="599" r:id="rId161"/>
    <p:sldId id="600" r:id="rId162"/>
    <p:sldId id="578" r:id="rId163"/>
    <p:sldId id="667" r:id="rId16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8A"/>
    <a:srgbClr val="003CB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75DCB02-9BB8-47FD-8907-85C794F793BA}" styleName="Tema Uygulanmış Stil 1 - Vurgu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41" autoAdjust="0"/>
  </p:normalViewPr>
  <p:slideViewPr>
    <p:cSldViewPr>
      <p:cViewPr varScale="1">
        <p:scale>
          <a:sx n="75" d="100"/>
          <a:sy n="75" d="100"/>
        </p:scale>
        <p:origin x="166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15.02.2022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46</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E69B510-32B6-4A7E-9080-0FE971FA5AA2}" type="slidenum">
              <a:rPr lang="en-US" smtClean="0">
                <a:cs typeface="Lucida Sans Unicode" pitchFamily="34" charset="0"/>
              </a:rPr>
              <a:pPr/>
              <a:t>59</a:t>
            </a:fld>
            <a:endParaRPr lang="en-US">
              <a:cs typeface="Lucida Sans Unicode"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7AE8303-6476-4125-BCE6-FFF7E8397CF2}" type="slidenum">
              <a:rPr lang="en-US" smtClean="0">
                <a:cs typeface="Lucida Sans Unicode" pitchFamily="34" charset="0"/>
              </a:rPr>
              <a:pPr/>
              <a:t>60</a:t>
            </a:fld>
            <a:endParaRPr lang="en-US">
              <a:cs typeface="Lucida Sans Unicode"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8405B29-E419-4417-911D-2D8D4BEB5868}" type="slidenum">
              <a:rPr lang="en-US" smtClean="0">
                <a:cs typeface="Lucida Sans Unicode" pitchFamily="34" charset="0"/>
              </a:rPr>
              <a:pPr/>
              <a:t>61</a:t>
            </a:fld>
            <a:endParaRPr lang="en-US">
              <a:cs typeface="Lucida Sans Unicode"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A99A63A-A94F-4A1C-820A-09D426251150}" type="slidenum">
              <a:rPr lang="en-US" smtClean="0">
                <a:cs typeface="Lucida Sans Unicode" pitchFamily="34" charset="0"/>
              </a:rPr>
              <a:pPr/>
              <a:t>62</a:t>
            </a:fld>
            <a:endParaRPr lang="en-US">
              <a:cs typeface="Lucida Sans Unicode"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02D3490-72E5-477D-923A-4CD00DCC607B}" type="slidenum">
              <a:rPr lang="en-US" smtClean="0">
                <a:cs typeface="Lucida Sans Unicode" pitchFamily="34" charset="0"/>
              </a:rPr>
              <a:pPr/>
              <a:t>63</a:t>
            </a:fld>
            <a:endParaRPr lang="en-US">
              <a:cs typeface="Lucida Sans Unicode"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DA294EA-33F6-4EAD-B11A-E8A05EACEF6A}" type="slidenum">
              <a:rPr lang="en-US" smtClean="0">
                <a:cs typeface="Lucida Sans Unicode" pitchFamily="34" charset="0"/>
              </a:rPr>
              <a:pPr/>
              <a:t>64</a:t>
            </a:fld>
            <a:endParaRPr lang="en-US">
              <a:cs typeface="Lucida Sans Unicode"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0BAF1CB-B73F-4529-BBFD-1EFD0E4331DE}" type="slidenum">
              <a:rPr lang="en-US" smtClean="0">
                <a:cs typeface="Lucida Sans Unicode" pitchFamily="34" charset="0"/>
              </a:rPr>
              <a:pPr/>
              <a:t>65</a:t>
            </a:fld>
            <a:endParaRPr lang="en-US">
              <a:cs typeface="Lucida Sans Unicode"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6D3C5FE-0A15-45B8-A3D7-FAA9CADC5BF2}" type="slidenum">
              <a:rPr lang="en-US" smtClean="0">
                <a:cs typeface="Lucida Sans Unicode" pitchFamily="34" charset="0"/>
              </a:rPr>
              <a:pPr/>
              <a:t>66</a:t>
            </a:fld>
            <a:endParaRPr lang="en-US">
              <a:cs typeface="Lucida Sans Unicode"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17D67A0-FDC2-4CFA-9A06-129DC98146EA}" type="slidenum">
              <a:rPr lang="en-US" smtClean="0">
                <a:cs typeface="Lucida Sans Unicode" pitchFamily="34" charset="0"/>
              </a:rPr>
              <a:pPr/>
              <a:t>67</a:t>
            </a:fld>
            <a:endParaRPr lang="en-US">
              <a:cs typeface="Lucida Sans Unicode"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2E09E54-D0F2-49E1-AECF-9D52DF2020A7}" type="slidenum">
              <a:rPr lang="en-US" smtClean="0">
                <a:cs typeface="Lucida Sans Unicode" pitchFamily="34" charset="0"/>
              </a:rPr>
              <a:pPr/>
              <a:t>68</a:t>
            </a:fld>
            <a:endParaRPr lang="en-US">
              <a:cs typeface="Lucida Sans Unicode"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47</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A4FCA8E-10CA-4CFF-8DEA-1C794DCB5C4C}" type="slidenum">
              <a:rPr lang="en-US" smtClean="0">
                <a:cs typeface="Lucida Sans Unicode" pitchFamily="34" charset="0"/>
              </a:rPr>
              <a:pPr/>
              <a:t>69</a:t>
            </a:fld>
            <a:endParaRPr lang="en-US">
              <a:cs typeface="Lucida Sans Unicode"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B4ACD4E-8C58-4B47-8C39-CE0E645B2D9A}" type="slidenum">
              <a:rPr lang="en-US" smtClean="0">
                <a:cs typeface="Lucida Sans Unicode" pitchFamily="34" charset="0"/>
              </a:rPr>
              <a:pPr/>
              <a:t>71</a:t>
            </a:fld>
            <a:endParaRPr lang="en-US">
              <a:cs typeface="Lucida Sans Unicode"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73</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74</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75</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78</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79</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80</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81</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294967295"/>
          </p:nvPr>
        </p:nvSpPr>
        <p:spPr bwMode="auto">
          <a:xfrm>
            <a:off x="0" y="8685287"/>
            <a:ext cx="2971304" cy="457200"/>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7587" name="Rectangle 7"/>
          <p:cNvSpPr>
            <a:spLocks noGrp="1" noChangeArrowheads="1"/>
          </p:cNvSpPr>
          <p:nvPr>
            <p:ph type="sldNum" sz="quarter" idx="4294967295"/>
          </p:nvPr>
        </p:nvSpPr>
        <p:spPr bwMode="auto">
          <a:xfrm>
            <a:off x="3885206" y="8685287"/>
            <a:ext cx="2971304" cy="457200"/>
          </a:xfrm>
          <a:prstGeom prst="rect">
            <a:avLst/>
          </a:prstGeom>
          <a:noFill/>
          <a:ln>
            <a:miter lim="800000"/>
            <a:headEnd/>
            <a:tailEnd/>
          </a:ln>
        </p:spPr>
        <p:txBody>
          <a:bodyPr lIns="90909" tIns="45454" rIns="90909" bIns="45454"/>
          <a:lstStyle/>
          <a:p>
            <a:fld id="{4DB6CDAC-40B5-4212-8CC3-01CFE63710B5}" type="slidenum">
              <a:rPr lang="en-US" altLang="en-US">
                <a:solidFill>
                  <a:srgbClr val="000000"/>
                </a:solidFill>
              </a:rPr>
              <a:pPr/>
              <a:t>132</a:t>
            </a:fld>
            <a:endParaRPr lang="en-US" altLang="en-US">
              <a:solidFill>
                <a:srgbClr val="000000"/>
              </a:solidFill>
            </a:endParaRPr>
          </a:p>
        </p:txBody>
      </p:sp>
      <p:sp>
        <p:nvSpPr>
          <p:cNvPr id="67588" name="Rectangle 2"/>
          <p:cNvSpPr>
            <a:spLocks noGrp="1" noRot="1" noChangeAspect="1" noChangeArrowheads="1" noTextEdit="1"/>
          </p:cNvSpPr>
          <p:nvPr>
            <p:ph type="sldImg"/>
          </p:nvPr>
        </p:nvSpPr>
        <p:spPr bwMode="auto">
          <a:xfrm>
            <a:off x="1123950" y="655638"/>
            <a:ext cx="4610100" cy="3457575"/>
          </a:xfrm>
          <a:prstGeom prst="rect">
            <a:avLst/>
          </a:prstGeom>
          <a:noFill/>
          <a:ln>
            <a:miter lim="800000"/>
            <a:headEnd/>
            <a:tailEnd/>
          </a:ln>
        </p:spPr>
      </p:sp>
      <p:sp>
        <p:nvSpPr>
          <p:cNvPr id="67589" name="Rectangle 3"/>
          <p:cNvSpPr>
            <a:spLocks noGrp="1" noChangeArrowheads="1"/>
          </p:cNvSpPr>
          <p:nvPr>
            <p:ph type="body" idx="1"/>
          </p:nvPr>
        </p:nvSpPr>
        <p:spPr bwMode="auto">
          <a:xfrm>
            <a:off x="685800" y="4343401"/>
            <a:ext cx="5486400" cy="4114800"/>
          </a:xfrm>
          <a:prstGeom prst="rect">
            <a:avLst/>
          </a:prstGeom>
          <a:noFill/>
          <a:ln>
            <a:miter lim="800000"/>
            <a:headEnd/>
            <a:tailEnd/>
          </a:ln>
        </p:spPr>
        <p:txBody>
          <a:bodyPr lIns="90909" tIns="45454" rIns="90909" bIns="45454"/>
          <a:lstStyle/>
          <a:p>
            <a:endParaRPr lang="en-US" alt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50</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294967295"/>
          </p:nvPr>
        </p:nvSpPr>
        <p:spPr bwMode="auto">
          <a:xfrm>
            <a:off x="0" y="8685287"/>
            <a:ext cx="2971304" cy="457200"/>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8611" name="Rectangle 7"/>
          <p:cNvSpPr>
            <a:spLocks noGrp="1" noChangeArrowheads="1"/>
          </p:cNvSpPr>
          <p:nvPr>
            <p:ph type="sldNum" sz="quarter" idx="4294967295"/>
          </p:nvPr>
        </p:nvSpPr>
        <p:spPr bwMode="auto">
          <a:xfrm>
            <a:off x="3885206" y="8685287"/>
            <a:ext cx="2971304" cy="457200"/>
          </a:xfrm>
          <a:prstGeom prst="rect">
            <a:avLst/>
          </a:prstGeom>
          <a:noFill/>
          <a:ln>
            <a:miter lim="800000"/>
            <a:headEnd/>
            <a:tailEnd/>
          </a:ln>
        </p:spPr>
        <p:txBody>
          <a:bodyPr lIns="90909" tIns="45454" rIns="90909" bIns="45454"/>
          <a:lstStyle/>
          <a:p>
            <a:fld id="{A21ECD7E-F80D-4EAE-ABE9-57717BFCBEB9}" type="slidenum">
              <a:rPr lang="en-US" altLang="en-US">
                <a:solidFill>
                  <a:srgbClr val="000000"/>
                </a:solidFill>
              </a:rPr>
              <a:pPr/>
              <a:t>133</a:t>
            </a:fld>
            <a:endParaRPr lang="en-US" altLang="en-US">
              <a:solidFill>
                <a:srgbClr val="000000"/>
              </a:solidFill>
            </a:endParaRPr>
          </a:p>
        </p:txBody>
      </p:sp>
      <p:sp>
        <p:nvSpPr>
          <p:cNvPr id="68612" name="Rectangle 2"/>
          <p:cNvSpPr>
            <a:spLocks noGrp="1" noRot="1" noChangeAspect="1" noChangeArrowheads="1" noTextEdit="1"/>
          </p:cNvSpPr>
          <p:nvPr>
            <p:ph type="sldImg"/>
          </p:nvPr>
        </p:nvSpPr>
        <p:spPr bwMode="auto">
          <a:xfrm>
            <a:off x="1123950" y="655638"/>
            <a:ext cx="4610100" cy="3457575"/>
          </a:xfrm>
          <a:prstGeom prst="rect">
            <a:avLst/>
          </a:prstGeom>
          <a:noFill/>
          <a:ln>
            <a:miter lim="800000"/>
            <a:headEnd/>
            <a:tailEnd/>
          </a:ln>
        </p:spPr>
      </p:sp>
      <p:sp>
        <p:nvSpPr>
          <p:cNvPr id="68613" name="Rectangle 3"/>
          <p:cNvSpPr>
            <a:spLocks noGrp="1" noChangeArrowheads="1"/>
          </p:cNvSpPr>
          <p:nvPr>
            <p:ph type="body" idx="1"/>
          </p:nvPr>
        </p:nvSpPr>
        <p:spPr bwMode="auto">
          <a:xfrm>
            <a:off x="685800" y="4343401"/>
            <a:ext cx="5486400" cy="4114800"/>
          </a:xfrm>
          <a:prstGeom prst="rect">
            <a:avLst/>
          </a:prstGeom>
          <a:noFill/>
          <a:ln>
            <a:miter lim="800000"/>
            <a:headEnd/>
            <a:tailEnd/>
          </a:ln>
        </p:spPr>
        <p:txBody>
          <a:bodyPr lIns="90909" tIns="45454" rIns="90909" bIns="45454"/>
          <a:lstStyle/>
          <a:p>
            <a:endParaRPr lang="en-US" alt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51</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EB77F01-F3AA-4BC1-AB40-F76B8BB43A71}" type="slidenum">
              <a:rPr lang="en-US" smtClean="0">
                <a:cs typeface="Lucida Sans Unicode" pitchFamily="34" charset="0"/>
              </a:rPr>
              <a:pPr/>
              <a:t>53</a:t>
            </a:fld>
            <a:endParaRPr lang="en-US">
              <a:cs typeface="Lucida Sans Unicode"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8CA6288-3E03-4DFD-83C6-D7198045EB34}" type="slidenum">
              <a:rPr lang="en-US" smtClean="0">
                <a:cs typeface="Lucida Sans Unicode" pitchFamily="34" charset="0"/>
              </a:rPr>
              <a:pPr/>
              <a:t>54</a:t>
            </a:fld>
            <a:endParaRPr lang="en-US">
              <a:cs typeface="Lucida Sans Unicode"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77DED34-396A-4B92-9BE4-9F9B7C2726C2}" type="slidenum">
              <a:rPr lang="en-US" smtClean="0">
                <a:cs typeface="Lucida Sans Unicode" pitchFamily="34" charset="0"/>
              </a:rPr>
              <a:pPr/>
              <a:t>55</a:t>
            </a:fld>
            <a:endParaRPr lang="en-US">
              <a:cs typeface="Lucida Sans Unicode"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E813C0B-C9BB-45B1-9B79-BDAB79C5B1E9}" type="slidenum">
              <a:rPr lang="en-US" smtClean="0">
                <a:cs typeface="Lucida Sans Unicode" pitchFamily="34" charset="0"/>
              </a:rPr>
              <a:pPr/>
              <a:t>56</a:t>
            </a:fld>
            <a:endParaRPr lang="en-US">
              <a:cs typeface="Lucida Sans Unicode"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3D54DBE-07AE-4511-AE4D-4339DA058413}" type="slidenum">
              <a:rPr lang="en-US" smtClean="0">
                <a:cs typeface="Lucida Sans Unicode" pitchFamily="34" charset="0"/>
              </a:rPr>
              <a:pPr/>
              <a:t>58</a:t>
            </a:fld>
            <a:endParaRPr lang="en-US">
              <a:cs typeface="Lucida Sans Unicode"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Copyright © 2012 Addison-Wesley. All rights reserved.</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r>
              <a:rPr lang="en-US"/>
              <a:t>Copyright © 2012 Addison-Wesley. All rights reserved.</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en-US"/>
              <a:t>Copyright © 2012 Addison-Wesley. All rights reserved.</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61F6C101-87AB-4ACE-85A2-0A8B8F53F3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a:t>Asıl başlık stili için tıklatın</a:t>
            </a:r>
            <a:endParaRPr kumimoji="0" lang="en-US"/>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r>
              <a:rPr lang="en-US"/>
              <a:t>Copyright © 2012 Addison-Wesley. All rights reserved.</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a:t>Asıl başlık stili için tıklatın</a:t>
            </a:r>
            <a:endParaRPr kumimoji="0" lang="en-US"/>
          </a:p>
        </p:txBody>
      </p:sp>
      <p:sp>
        <p:nvSpPr>
          <p:cNvPr id="12" name="Veri Yer Tutucusu 11"/>
          <p:cNvSpPr>
            <a:spLocks noGrp="1"/>
          </p:cNvSpPr>
          <p:nvPr>
            <p:ph type="dt" sz="half" idx="10"/>
          </p:nvPr>
        </p:nvSpPr>
        <p:spPr/>
        <p:txBody>
          <a:bodyPr/>
          <a:lstStyle/>
          <a:p>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en-US"/>
              <a:t>Copyright © 2012 Addison-Wesley. All rights reserved.</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8" name="Veri Yer Tutucusu 7"/>
          <p:cNvSpPr>
            <a:spLocks noGrp="1"/>
          </p:cNvSpPr>
          <p:nvPr>
            <p:ph type="dt" sz="half" idx="15"/>
          </p:nvPr>
        </p:nvSpPr>
        <p:spPr/>
        <p:txBody>
          <a:bodyPr rtlCol="0"/>
          <a:lstStyle/>
          <a:p>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en-US"/>
              <a:t>Copyright © 2012 Addison-Wesley. All rights reserved.</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0" name="Veri Yer Tutucusu 9"/>
          <p:cNvSpPr>
            <a:spLocks noGrp="1"/>
          </p:cNvSpPr>
          <p:nvPr>
            <p:ph type="dt" sz="half" idx="15"/>
          </p:nvPr>
        </p:nvSpPr>
        <p:spPr/>
        <p:txBody>
          <a:bodyPr rtlCol="0"/>
          <a:lstStyle/>
          <a:p>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en-US"/>
              <a:t>Copyright © 2012 Addison-Wesley. All rights reserved.</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Veri Yer Tutucusu 2"/>
          <p:cNvSpPr>
            <a:spLocks noGrp="1"/>
          </p:cNvSpPr>
          <p:nvPr>
            <p:ph type="dt" sz="half" idx="10"/>
          </p:nvPr>
        </p:nvSpPr>
        <p:spPr/>
        <p:txBody>
          <a:bodyPr/>
          <a:lstStyle/>
          <a:p>
            <a:endParaRPr lang="tr-TR"/>
          </a:p>
        </p:txBody>
      </p:sp>
      <p:sp>
        <p:nvSpPr>
          <p:cNvPr id="4" name="Altbilgi Yer Tutucusu 3"/>
          <p:cNvSpPr>
            <a:spLocks noGrp="1"/>
          </p:cNvSpPr>
          <p:nvPr>
            <p:ph type="ftr" sz="quarter" idx="11"/>
          </p:nvPr>
        </p:nvSpPr>
        <p:spPr/>
        <p:txBody>
          <a:bodyPr/>
          <a:lstStyle/>
          <a:p>
            <a:r>
              <a:rPr lang="en-US"/>
              <a:t>Copyright © 2012 Addison-Wesley. All rights reserved.</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a:p>
        </p:txBody>
      </p:sp>
      <p:sp>
        <p:nvSpPr>
          <p:cNvPr id="3" name="Altbilgi Yer Tutucusu 2"/>
          <p:cNvSpPr>
            <a:spLocks noGrp="1"/>
          </p:cNvSpPr>
          <p:nvPr>
            <p:ph type="ftr" sz="quarter" idx="11"/>
          </p:nvPr>
        </p:nvSpPr>
        <p:spPr/>
        <p:txBody>
          <a:bodyPr/>
          <a:lstStyle/>
          <a:p>
            <a:r>
              <a:rPr lang="en-US"/>
              <a:t>Copyright © 2012 Addison-Wesley. All rights reserved.</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endParaRPr lang="tr-TR"/>
          </a:p>
        </p:txBody>
      </p:sp>
      <p:sp>
        <p:nvSpPr>
          <p:cNvPr id="6" name="Altbilgi Yer Tutucusu 5"/>
          <p:cNvSpPr>
            <a:spLocks noGrp="1"/>
          </p:cNvSpPr>
          <p:nvPr>
            <p:ph type="ftr" sz="quarter" idx="11"/>
          </p:nvPr>
        </p:nvSpPr>
        <p:spPr/>
        <p:txBody>
          <a:bodyPr/>
          <a:lstStyle/>
          <a:p>
            <a:r>
              <a:rPr lang="en-US"/>
              <a:t>Copyright © 2012 Addison-Wesley. All rights reserved.</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en-US"/>
              <a:t>Copyright © 2012 Addison-Wesley. All rights reserved.</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Copyright © 2012 Addison-Wesley. All rights reserved.</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4.wmf"/><Relationship Id="rId5" Type="http://schemas.openxmlformats.org/officeDocument/2006/relationships/oleObject" Target="../embeddings/oleObject2.bin"/><Relationship Id="rId4" Type="http://schemas.openxmlformats.org/officeDocument/2006/relationships/image" Target="../media/image7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6.wmf"/><Relationship Id="rId5" Type="http://schemas.openxmlformats.org/officeDocument/2006/relationships/oleObject" Target="../embeddings/oleObject4.bin"/><Relationship Id="rId4" Type="http://schemas.openxmlformats.org/officeDocument/2006/relationships/image" Target="../media/image75.wmf"/></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Başlık 1"/>
          <p:cNvSpPr>
            <a:spLocks noGrp="1"/>
          </p:cNvSpPr>
          <p:nvPr/>
        </p:nvSpPr>
        <p:spPr bwMode="auto">
          <a:xfrm>
            <a:off x="304800" y="76200"/>
            <a:ext cx="8763000" cy="1143000"/>
          </a:xfrm>
          <a:prstGeom prst="rect">
            <a:avLst/>
          </a:prstGeom>
          <a:noFill/>
          <a:ln w="9525">
            <a:noFill/>
            <a:miter lim="800000"/>
            <a:headEnd/>
            <a:tailEnd/>
          </a:ln>
        </p:spPr>
        <p:txBody>
          <a:bodyPr/>
          <a:lstStyle/>
          <a:p>
            <a:r>
              <a:rPr lang="tr-TR" sz="3600" dirty="0">
                <a:solidFill>
                  <a:srgbClr val="009900"/>
                </a:solidFill>
                <a:latin typeface="Lucida Sans Unicode" pitchFamily="34" charset="0"/>
              </a:rPr>
              <a:t>Bölüm</a:t>
            </a:r>
            <a:r>
              <a:rPr lang="en-US" sz="3600" dirty="0">
                <a:solidFill>
                  <a:srgbClr val="009900"/>
                </a:solidFill>
                <a:latin typeface="Lucida Sans Unicode" pitchFamily="34" charset="0"/>
              </a:rPr>
              <a:t> </a:t>
            </a:r>
            <a:r>
              <a:rPr lang="tr-TR" sz="3600" dirty="0">
                <a:solidFill>
                  <a:srgbClr val="009900"/>
                </a:solidFill>
                <a:latin typeface="Lucida Sans Unicode" pitchFamily="34" charset="0"/>
              </a:rPr>
              <a:t>5: Adlar</a:t>
            </a:r>
            <a:r>
              <a:rPr lang="en-US" sz="3600" dirty="0">
                <a:solidFill>
                  <a:srgbClr val="009900"/>
                </a:solidFill>
                <a:latin typeface="Lucida Sans Unicode" pitchFamily="34" charset="0"/>
              </a:rPr>
              <a:t>, </a:t>
            </a:r>
            <a:r>
              <a:rPr lang="tr-TR" sz="3600" dirty="0">
                <a:solidFill>
                  <a:srgbClr val="009900"/>
                </a:solidFill>
                <a:latin typeface="Lucida Sans Unicode" pitchFamily="34" charset="0"/>
              </a:rPr>
              <a:t>Bağlama</a:t>
            </a:r>
            <a:r>
              <a:rPr lang="en-US" sz="3600" dirty="0">
                <a:solidFill>
                  <a:srgbClr val="009900"/>
                </a:solidFill>
                <a:latin typeface="Lucida Sans Unicode" pitchFamily="34" charset="0"/>
              </a:rPr>
              <a:t>, </a:t>
            </a:r>
            <a:r>
              <a:rPr lang="tr-TR" sz="3600" dirty="0">
                <a:solidFill>
                  <a:srgbClr val="009900"/>
                </a:solidFill>
                <a:latin typeface="Lucida Sans Unicode" pitchFamily="34" charset="0"/>
              </a:rPr>
              <a:t>Tip Kontrolü</a:t>
            </a:r>
            <a:r>
              <a:rPr lang="en-US" sz="3600" dirty="0">
                <a:solidFill>
                  <a:srgbClr val="009900"/>
                </a:solidFill>
                <a:latin typeface="Lucida Sans Unicode" pitchFamily="34" charset="0"/>
              </a:rPr>
              <a:t> </a:t>
            </a:r>
            <a:r>
              <a:rPr lang="tr-TR" sz="3600" dirty="0">
                <a:solidFill>
                  <a:srgbClr val="009900"/>
                </a:solidFill>
                <a:latin typeface="Lucida Sans Unicode" pitchFamily="34" charset="0"/>
              </a:rPr>
              <a:t>ve Kapsamlar</a:t>
            </a:r>
          </a:p>
        </p:txBody>
      </p:sp>
      <p:pic>
        <p:nvPicPr>
          <p:cNvPr id="7" name="Picture 6"/>
          <p:cNvPicPr>
            <a:picLocks noChangeAspect="1" noChangeArrowheads="1"/>
          </p:cNvPicPr>
          <p:nvPr/>
        </p:nvPicPr>
        <p:blipFill>
          <a:blip r:embed="rId2" cstate="print"/>
          <a:srcRect/>
          <a:stretch>
            <a:fillRect/>
          </a:stretch>
        </p:blipFill>
        <p:spPr bwMode="auto">
          <a:xfrm>
            <a:off x="37570" y="1951045"/>
            <a:ext cx="2984778" cy="3692533"/>
          </a:xfrm>
          <a:prstGeom prst="rect">
            <a:avLst/>
          </a:prstGeom>
          <a:noFill/>
          <a:ln w="9525" algn="ctr">
            <a:noFill/>
            <a:miter lim="800000"/>
            <a:headEnd/>
            <a:tailEnd/>
          </a:ln>
        </p:spPr>
      </p:pic>
      <p:pic>
        <p:nvPicPr>
          <p:cNvPr id="8"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548" y="1951044"/>
            <a:ext cx="2874286" cy="3692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1"/>
          <p:cNvPicPr>
            <a:picLocks noChangeAspect="1" noChangeArrowheads="1"/>
          </p:cNvPicPr>
          <p:nvPr/>
        </p:nvPicPr>
        <p:blipFill>
          <a:blip r:embed="rId4" cstate="print"/>
          <a:srcRect/>
          <a:stretch>
            <a:fillRect/>
          </a:stretch>
        </p:blipFill>
        <p:spPr bwMode="auto">
          <a:xfrm>
            <a:off x="6070348" y="1931961"/>
            <a:ext cx="3036083" cy="368384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a:t>Karışık biçimli atamalar</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4" name="3 İçerik Yer Tutucusu"/>
          <p:cNvSpPr>
            <a:spLocks noGrp="1"/>
          </p:cNvSpPr>
          <p:nvPr>
            <p:ph sz="quarter" idx="1"/>
          </p:nvPr>
        </p:nvSpPr>
        <p:spPr/>
        <p:txBody>
          <a:bodyPr>
            <a:normAutofit fontScale="92500" lnSpcReduction="10000"/>
          </a:bodyPr>
          <a:lstStyle/>
          <a:p>
            <a:endParaRPr lang="tr-TR" dirty="0"/>
          </a:p>
          <a:p>
            <a:r>
              <a:rPr lang="tr-TR" dirty="0"/>
              <a:t>FORTRAN, C, ve C++, her türlü sayısal değerler, sayısal değişkene atanabilir, gerekli çevrimler yapılır.</a:t>
            </a:r>
          </a:p>
          <a:p>
            <a:r>
              <a:rPr lang="tr-TR" dirty="0" err="1"/>
              <a:t>Pascal'da</a:t>
            </a:r>
            <a:r>
              <a:rPr lang="tr-TR" dirty="0"/>
              <a:t> </a:t>
            </a:r>
            <a:r>
              <a:rPr lang="tr-TR" dirty="0" err="1"/>
              <a:t>interger'lar</a:t>
            </a:r>
            <a:r>
              <a:rPr lang="tr-TR" dirty="0"/>
              <a:t> </a:t>
            </a:r>
            <a:r>
              <a:rPr lang="tr-TR" dirty="0" err="1"/>
              <a:t>real'lara</a:t>
            </a:r>
            <a:r>
              <a:rPr lang="tr-TR" dirty="0"/>
              <a:t> (</a:t>
            </a:r>
            <a:r>
              <a:rPr lang="tr-TR" dirty="0" err="1"/>
              <a:t>gerçel</a:t>
            </a:r>
            <a:r>
              <a:rPr lang="tr-TR" dirty="0"/>
              <a:t>) atanabilir, fakat tersi doğru değil. Bunun için </a:t>
            </a:r>
            <a:r>
              <a:rPr lang="tr-TR" dirty="0" err="1"/>
              <a:t>gerçel</a:t>
            </a:r>
            <a:r>
              <a:rPr lang="tr-TR" dirty="0"/>
              <a:t> sayının üste mi tamlanacağı, aşağıya mı indirileceğinin belirlenmesi gerekir.</a:t>
            </a:r>
          </a:p>
          <a:p>
            <a:r>
              <a:rPr lang="tr-TR" dirty="0"/>
              <a:t>C# ve Java'da sadece genişletici örtülü çevrimler atamalarda çalışır.</a:t>
            </a:r>
          </a:p>
          <a:p>
            <a:r>
              <a:rPr lang="tr-TR" dirty="0"/>
              <a:t>Ada'da atama için örtülü çevrim yoktur.</a:t>
            </a:r>
          </a:p>
          <a:p>
            <a:endParaRPr lang="tr-T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a:xfrm>
            <a:off x="612648" y="1600200"/>
            <a:ext cx="8153400" cy="5257800"/>
          </a:xfrm>
        </p:spPr>
        <p:txBody>
          <a:bodyPr>
            <a:normAutofit/>
          </a:bodyPr>
          <a:lstStyle/>
          <a:p>
            <a:r>
              <a:rPr lang="tr-TR" sz="2400" b="1" dirty="0"/>
              <a:t>Durağan </a:t>
            </a:r>
            <a:r>
              <a:rPr lang="tr-TR" sz="2400" i="1" dirty="0"/>
              <a:t>(</a:t>
            </a:r>
            <a:r>
              <a:rPr lang="tr-TR" sz="2400" i="1" dirty="0" err="1"/>
              <a:t>static</a:t>
            </a:r>
            <a:r>
              <a:rPr lang="tr-TR" sz="2400" i="1" dirty="0"/>
              <a:t>)</a:t>
            </a:r>
            <a:r>
              <a:rPr lang="tr-TR" sz="2400" b="1" dirty="0"/>
              <a:t> Değişkenler (devam):</a:t>
            </a:r>
          </a:p>
          <a:p>
            <a:pPr lvl="1"/>
            <a:r>
              <a:rPr lang="tr-TR" sz="2100" dirty="0"/>
              <a:t>Örnek: bütün FORTRAN 77 değişkenleri, C statik değişkenleri.</a:t>
            </a:r>
          </a:p>
          <a:p>
            <a:pPr lvl="1"/>
            <a:r>
              <a:rPr lang="tr-TR" sz="2100" dirty="0"/>
              <a:t>C++, C#, ve Java’da “</a:t>
            </a:r>
            <a:r>
              <a:rPr lang="tr-TR" sz="2100" dirty="0" err="1"/>
              <a:t>class</a:t>
            </a:r>
            <a:r>
              <a:rPr lang="tr-TR" sz="2100" dirty="0"/>
              <a:t>” içinde yapılan “</a:t>
            </a:r>
            <a:r>
              <a:rPr lang="tr-TR" sz="2100" dirty="0" err="1"/>
              <a:t>static</a:t>
            </a:r>
            <a:r>
              <a:rPr lang="tr-TR" sz="2100" dirty="0"/>
              <a:t>” tanımlamaları belleğin yaşam süresini değil, onun bir “</a:t>
            </a:r>
            <a:r>
              <a:rPr lang="tr-TR" sz="2100" dirty="0" err="1"/>
              <a:t>class</a:t>
            </a:r>
            <a:r>
              <a:rPr lang="tr-TR" sz="2100" dirty="0"/>
              <a:t>” değişkeni olduğunu, bir nesnenin anlık değişkeni olmadığını gösterir.</a:t>
            </a:r>
          </a:p>
          <a:p>
            <a:r>
              <a:rPr lang="tr-TR" sz="2400" b="1" dirty="0"/>
              <a:t>Avantajları</a:t>
            </a:r>
            <a:r>
              <a:rPr lang="tr-TR" sz="2400" dirty="0"/>
              <a:t>: verimli, hızlı (doğrudan adresleme), geçmişe duyarlı alt program desteği.</a:t>
            </a:r>
          </a:p>
          <a:p>
            <a:r>
              <a:rPr lang="tr-TR" sz="2400" b="1" dirty="0"/>
              <a:t>Dezavantaj</a:t>
            </a:r>
            <a:r>
              <a:rPr lang="tr-TR" sz="2400" dirty="0"/>
              <a:t>: esnek değil (özyineleme yok).</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100</a:t>
            </a:fld>
            <a:endParaRPr lang="tr-TR"/>
          </a:p>
        </p:txBody>
      </p:sp>
    </p:spTree>
    <p:extLst>
      <p:ext uri="{BB962C8B-B14F-4D97-AF65-F5344CB8AC3E}">
        <p14:creationId xmlns:p14="http://schemas.microsoft.com/office/powerpoint/2010/main" val="16236348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a:xfrm>
            <a:off x="107504" y="1600200"/>
            <a:ext cx="8658544" cy="4495800"/>
          </a:xfrm>
        </p:spPr>
        <p:txBody>
          <a:bodyPr>
            <a:normAutofit/>
          </a:bodyPr>
          <a:lstStyle/>
          <a:p>
            <a:r>
              <a:rPr lang="tr-TR" sz="2400" b="1" dirty="0" err="1"/>
              <a:t>Yığıt</a:t>
            </a:r>
            <a:r>
              <a:rPr lang="tr-TR" sz="2400" b="1" dirty="0"/>
              <a:t> Dinamik </a:t>
            </a:r>
            <a:r>
              <a:rPr lang="tr-TR" sz="2400" i="1" dirty="0"/>
              <a:t>(</a:t>
            </a:r>
            <a:r>
              <a:rPr lang="tr-TR" sz="2400" i="1" dirty="0" err="1"/>
              <a:t>stack-dynamic</a:t>
            </a:r>
            <a:r>
              <a:rPr lang="tr-TR" sz="2400" i="1" dirty="0"/>
              <a:t>)</a:t>
            </a:r>
            <a:r>
              <a:rPr lang="tr-TR" sz="2400" b="1" dirty="0"/>
              <a:t> Değişkenler:</a:t>
            </a:r>
          </a:p>
          <a:p>
            <a:pPr lvl="1"/>
            <a:r>
              <a:rPr lang="tr-TR" sz="2100" dirty="0" err="1"/>
              <a:t>Yığıt</a:t>
            </a:r>
            <a:r>
              <a:rPr lang="tr-TR" sz="2100" dirty="0"/>
              <a:t> dinamik değişkenler için bellek gereksinimi derleme zamanında hesaplanamaz ve bu tür değişkenler için bellek yeri, çalışma zamanında bellekteki </a:t>
            </a:r>
            <a:r>
              <a:rPr lang="tr-TR" sz="2100" dirty="0" err="1"/>
              <a:t>yığıt</a:t>
            </a:r>
            <a:r>
              <a:rPr lang="tr-TR" sz="2100" dirty="0"/>
              <a:t> bellekten ayrılır. </a:t>
            </a:r>
            <a:r>
              <a:rPr lang="tr-TR" sz="2100" dirty="0" err="1"/>
              <a:t>Yığıt</a:t>
            </a:r>
            <a:r>
              <a:rPr lang="tr-TR" sz="2100" dirty="0"/>
              <a:t> dinamik değişkenlerin bellek yeri bağlamaları kendilerine ilişkin tanımlama deyimleri çalıştığında gerçekleşir. Tanımlandığı blok aktif kaldığı sürece yaşar.</a:t>
            </a:r>
          </a:p>
          <a:p>
            <a:pPr lvl="1"/>
            <a:r>
              <a:rPr lang="tr-TR" sz="2100" dirty="0"/>
              <a:t>Sayısal değişkenlerin bellek adresi hariç bütün özellikleri statik olarak belirlenmiştir.</a:t>
            </a:r>
          </a:p>
          <a:p>
            <a:pPr lvl="1"/>
            <a:r>
              <a:rPr lang="tr-TR" sz="2100" dirty="0"/>
              <a:t>ALGOL 60 ve izleyen dillerde değişkenler, varsayılan olarak </a:t>
            </a:r>
            <a:r>
              <a:rPr lang="tr-TR" sz="2100" dirty="0" err="1"/>
              <a:t>yığıt_dinamik</a:t>
            </a:r>
            <a:r>
              <a:rPr lang="tr-TR" sz="2100" dirty="0"/>
              <a:t> değişkenlerdir. Örneğin; Pascal, C ve C++'da, tüm yerel değişkenler varsayılan olarak </a:t>
            </a:r>
            <a:r>
              <a:rPr lang="tr-TR" sz="2100" dirty="0" err="1"/>
              <a:t>yığıt_dinamik</a:t>
            </a:r>
            <a:r>
              <a:rPr lang="tr-TR" sz="2100" dirty="0"/>
              <a:t> değişkenlerdir.</a:t>
            </a:r>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715007" y="5143512"/>
            <a:ext cx="3400915" cy="172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101</a:t>
            </a:fld>
            <a:endParaRPr lang="tr-TR"/>
          </a:p>
        </p:txBody>
      </p:sp>
    </p:spTree>
    <p:extLst>
      <p:ext uri="{BB962C8B-B14F-4D97-AF65-F5344CB8AC3E}">
        <p14:creationId xmlns:p14="http://schemas.microsoft.com/office/powerpoint/2010/main" val="3562136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a:xfrm>
            <a:off x="612648" y="1600200"/>
            <a:ext cx="8153400" cy="5257800"/>
          </a:xfrm>
        </p:spPr>
        <p:txBody>
          <a:bodyPr>
            <a:normAutofit fontScale="92500" lnSpcReduction="20000"/>
          </a:bodyPr>
          <a:lstStyle/>
          <a:p>
            <a:r>
              <a:rPr lang="tr-TR" sz="3100" b="1" dirty="0" err="1"/>
              <a:t>Yığıt</a:t>
            </a:r>
            <a:r>
              <a:rPr lang="tr-TR" sz="3100" b="1" dirty="0"/>
              <a:t> Dinamik </a:t>
            </a:r>
            <a:r>
              <a:rPr lang="tr-TR" sz="3100" i="1" dirty="0"/>
              <a:t>(</a:t>
            </a:r>
            <a:r>
              <a:rPr lang="tr-TR" sz="3100" i="1" dirty="0" err="1"/>
              <a:t>stack-dynamic</a:t>
            </a:r>
            <a:r>
              <a:rPr lang="tr-TR" sz="3100" i="1" dirty="0"/>
              <a:t>)</a:t>
            </a:r>
            <a:r>
              <a:rPr lang="tr-TR" sz="3100" b="1" dirty="0"/>
              <a:t> Değişkenler (devam):</a:t>
            </a:r>
          </a:p>
          <a:p>
            <a:endParaRPr lang="tr-TR" sz="400" dirty="0"/>
          </a:p>
          <a:p>
            <a:pPr lvl="1"/>
            <a:r>
              <a:rPr lang="tr-TR" sz="2500" dirty="0"/>
              <a:t>Örnek: C alt programlarının veya Java metotlarının lokal değişkenleri gibi.</a:t>
            </a:r>
          </a:p>
          <a:p>
            <a:pPr lvl="1"/>
            <a:r>
              <a:rPr lang="tr-TR" sz="2500" dirty="0"/>
              <a:t>Bazı dillerde her noktada </a:t>
            </a:r>
            <a:r>
              <a:rPr lang="tr-TR" sz="2500" dirty="0" err="1"/>
              <a:t>yığıt</a:t>
            </a:r>
            <a:r>
              <a:rPr lang="tr-TR" sz="2500" dirty="0"/>
              <a:t> dinamik tanımlama yapılabilir. Metotlar içinde tanımlanan Java, C++ ve C# değişkenlerinin hepsi </a:t>
            </a:r>
            <a:r>
              <a:rPr lang="tr-TR" sz="2500" dirty="0" err="1"/>
              <a:t>yığıt</a:t>
            </a:r>
            <a:r>
              <a:rPr lang="tr-TR" sz="2500" dirty="0"/>
              <a:t>  dinamiktir. Aynı şekilde Ada’da altyordamlarda tanımlanan değişkenlerde (bellek yığını hariç) </a:t>
            </a:r>
            <a:r>
              <a:rPr lang="tr-TR" sz="2500" dirty="0" err="1"/>
              <a:t>yığıt</a:t>
            </a:r>
            <a:r>
              <a:rPr lang="tr-TR" sz="2500" dirty="0"/>
              <a:t> dinamiktir.</a:t>
            </a:r>
          </a:p>
          <a:p>
            <a:r>
              <a:rPr lang="tr-TR" sz="2800" b="1" dirty="0"/>
              <a:t>Avantaj</a:t>
            </a:r>
            <a:r>
              <a:rPr lang="tr-TR" sz="2800" dirty="0"/>
              <a:t>: Öz yinelemeye izin verir; depolamayı korur; az bellek harcanmasına  neden olur.</a:t>
            </a:r>
          </a:p>
          <a:p>
            <a:r>
              <a:rPr lang="tr-TR" sz="2800" b="1" dirty="0"/>
              <a:t>Dezavantaj</a:t>
            </a:r>
            <a:r>
              <a:rPr lang="tr-TR" sz="2800" dirty="0"/>
              <a:t>: </a:t>
            </a:r>
          </a:p>
          <a:p>
            <a:pPr lvl="1"/>
            <a:r>
              <a:rPr lang="tr-TR" sz="2200" dirty="0"/>
              <a:t>Bellekten yer almak ve geri vermenin yarattığı işlem yükü.</a:t>
            </a:r>
          </a:p>
          <a:p>
            <a:pPr lvl="1"/>
            <a:r>
              <a:rPr lang="tr-TR" sz="2200" dirty="0"/>
              <a:t>Alt programlar geçmişe hassas değildir. Çıkılınca bütün bilgiler unutulur.</a:t>
            </a:r>
          </a:p>
          <a:p>
            <a:pPr lvl="1"/>
            <a:r>
              <a:rPr lang="tr-TR" sz="2400" dirty="0"/>
              <a:t>Verimsiz referanslar</a:t>
            </a:r>
            <a:r>
              <a:rPr lang="en-US" sz="2400" dirty="0"/>
              <a:t> </a:t>
            </a:r>
            <a:r>
              <a:rPr lang="tr-TR" sz="2400" dirty="0"/>
              <a:t>(</a:t>
            </a:r>
            <a:r>
              <a:rPr lang="tr-TR" sz="2200" dirty="0"/>
              <a:t>Dolaylı adresleme)</a:t>
            </a:r>
            <a:endParaRPr lang="tr-TR" sz="58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102</a:t>
            </a:fld>
            <a:endParaRPr lang="tr-TR"/>
          </a:p>
        </p:txBody>
      </p:sp>
    </p:spTree>
    <p:extLst>
      <p:ext uri="{BB962C8B-B14F-4D97-AF65-F5344CB8AC3E}">
        <p14:creationId xmlns:p14="http://schemas.microsoft.com/office/powerpoint/2010/main" val="12622498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a:xfrm>
            <a:off x="612648" y="1600200"/>
            <a:ext cx="8153400" cy="5043510"/>
          </a:xfrm>
        </p:spPr>
        <p:txBody>
          <a:bodyPr>
            <a:normAutofit/>
          </a:bodyPr>
          <a:lstStyle/>
          <a:p>
            <a:r>
              <a:rPr lang="tr-TR" sz="2800" b="1" dirty="0"/>
              <a:t>Dışsal (Açık) Yığın </a:t>
            </a:r>
            <a:r>
              <a:rPr lang="tr-TR" sz="2800" i="1" dirty="0"/>
              <a:t>(</a:t>
            </a:r>
            <a:r>
              <a:rPr lang="tr-TR" sz="2800" i="1" dirty="0" err="1"/>
              <a:t>explicit</a:t>
            </a:r>
            <a:r>
              <a:rPr lang="tr-TR" sz="2800" i="1" dirty="0"/>
              <a:t> </a:t>
            </a:r>
            <a:r>
              <a:rPr lang="tr-TR" sz="2800" i="1" dirty="0" err="1"/>
              <a:t>heap</a:t>
            </a:r>
            <a:r>
              <a:rPr lang="tr-TR" sz="2800" i="1" dirty="0"/>
              <a:t>)</a:t>
            </a:r>
            <a:r>
              <a:rPr lang="tr-TR" sz="2800" b="1" dirty="0"/>
              <a:t> Dinamik Değişkenler:</a:t>
            </a:r>
          </a:p>
          <a:p>
            <a:pPr lvl="1"/>
            <a:r>
              <a:rPr lang="tr-TR" sz="2500" dirty="0"/>
              <a:t>Dışsal yığın dinamik değişkenler için bellek gereksinimi öngörülemez ve veriler çalışma zamanında gerek oldukça belleğe atanır. </a:t>
            </a:r>
          </a:p>
          <a:p>
            <a:pPr lvl="1"/>
            <a:r>
              <a:rPr lang="tr-TR" sz="2500" dirty="0"/>
              <a:t>Dışsal yığın dinamik değişkenler için bellek yeri yığın bellekten alınır ve yığın belleğe geri verilir. Bu verilere sadece gösterge değişkenler aracılığıyla ulaşılabilir. </a:t>
            </a:r>
          </a:p>
          <a:p>
            <a:pPr lvl="1"/>
            <a:r>
              <a:rPr lang="tr-TR" sz="2500" dirty="0"/>
              <a:t>Dışsal yığın dinamik değişkenlerin tip bağlaması derleme zamanında, bellek yeri bağlaması ise çalışma zamanında gerçekleşir. </a:t>
            </a:r>
          </a:p>
          <a:p>
            <a:endParaRPr lang="tr-TR" sz="2800" dirty="0"/>
          </a:p>
          <a:p>
            <a:endParaRPr lang="tr-TR" sz="28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103</a:t>
            </a:fld>
            <a:endParaRPr lang="tr-TR"/>
          </a:p>
        </p:txBody>
      </p:sp>
    </p:spTree>
    <p:extLst>
      <p:ext uri="{BB962C8B-B14F-4D97-AF65-F5344CB8AC3E}">
        <p14:creationId xmlns:p14="http://schemas.microsoft.com/office/powerpoint/2010/main" val="30065626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a:xfrm>
            <a:off x="612648" y="1600200"/>
            <a:ext cx="8153400" cy="5114948"/>
          </a:xfrm>
        </p:spPr>
        <p:txBody>
          <a:bodyPr>
            <a:normAutofit fontScale="85000" lnSpcReduction="20000"/>
          </a:bodyPr>
          <a:lstStyle/>
          <a:p>
            <a:r>
              <a:rPr lang="tr-TR" sz="2800" b="1" dirty="0"/>
              <a:t>Dışsal Yığın </a:t>
            </a:r>
            <a:r>
              <a:rPr lang="tr-TR" sz="2800" i="1" dirty="0"/>
              <a:t>(</a:t>
            </a:r>
            <a:r>
              <a:rPr lang="tr-TR" sz="2800" i="1" dirty="0" err="1"/>
              <a:t>explicit</a:t>
            </a:r>
            <a:r>
              <a:rPr lang="tr-TR" sz="2800" i="1" dirty="0"/>
              <a:t> </a:t>
            </a:r>
            <a:r>
              <a:rPr lang="tr-TR" sz="2800" i="1" dirty="0" err="1"/>
              <a:t>heap</a:t>
            </a:r>
            <a:r>
              <a:rPr lang="tr-TR" sz="2800" i="1" dirty="0"/>
              <a:t>)</a:t>
            </a:r>
            <a:r>
              <a:rPr lang="tr-TR" sz="2800" b="1" dirty="0"/>
              <a:t> Dinamik Değişkenler (devam):</a:t>
            </a:r>
          </a:p>
          <a:p>
            <a:endParaRPr lang="tr-TR" sz="2800" b="1" dirty="0"/>
          </a:p>
          <a:p>
            <a:endParaRPr lang="tr-TR" sz="2800" b="1" dirty="0"/>
          </a:p>
          <a:p>
            <a:endParaRPr lang="tr-TR" sz="2800" b="1" dirty="0"/>
          </a:p>
          <a:p>
            <a:endParaRPr lang="tr-TR" sz="2800" b="1" dirty="0"/>
          </a:p>
          <a:p>
            <a:endParaRPr lang="tr-TR" sz="2800" b="1" dirty="0"/>
          </a:p>
          <a:p>
            <a:endParaRPr lang="tr-TR" sz="2800" dirty="0"/>
          </a:p>
          <a:p>
            <a:endParaRPr lang="tr-TR" sz="2800" dirty="0"/>
          </a:p>
          <a:p>
            <a:endParaRPr lang="tr-TR" sz="2800" dirty="0"/>
          </a:p>
          <a:p>
            <a:r>
              <a:rPr lang="tr-TR" sz="2800" dirty="0"/>
              <a:t>Bir dışsal yığın dinamik değişken, ya bir işlemci ile (örneğin; C++ '</a:t>
            </a:r>
            <a:r>
              <a:rPr lang="tr-TR" sz="2800" dirty="0" err="1"/>
              <a:t>daki</a:t>
            </a:r>
            <a:r>
              <a:rPr lang="tr-TR" sz="2800" dirty="0"/>
              <a:t> </a:t>
            </a:r>
            <a:r>
              <a:rPr lang="tr-TR" sz="2800" dirty="0" err="1"/>
              <a:t>new</a:t>
            </a:r>
            <a:r>
              <a:rPr lang="tr-TR" sz="2800" dirty="0"/>
              <a:t> işlemcisi) ya da programlama dilinde bulunan bir altprogram ile (örneğin; </a:t>
            </a:r>
            <a:r>
              <a:rPr lang="tr-TR" sz="2800" dirty="0" err="1"/>
              <a:t>C'deki</a:t>
            </a:r>
            <a:r>
              <a:rPr lang="tr-TR" sz="2800" dirty="0"/>
              <a:t> </a:t>
            </a:r>
            <a:r>
              <a:rPr lang="tr-TR" sz="2800" dirty="0" err="1"/>
              <a:t>malloc</a:t>
            </a:r>
            <a:r>
              <a:rPr lang="tr-TR" sz="2800" dirty="0"/>
              <a:t> fonksiyonu) oluşturulur</a:t>
            </a:r>
          </a:p>
          <a:p>
            <a:endParaRPr lang="tr-TR" sz="2800" b="1" dirty="0"/>
          </a:p>
          <a:p>
            <a:endParaRPr lang="tr-TR" sz="2800" dirty="0"/>
          </a:p>
          <a:p>
            <a:endParaRPr lang="tr-TR" sz="2800" dirty="0"/>
          </a:p>
          <a:p>
            <a:endParaRPr lang="tr-TR" sz="2800" dirty="0"/>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691680" y="2132856"/>
            <a:ext cx="48768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104</a:t>
            </a:fld>
            <a:endParaRPr lang="tr-TR"/>
          </a:p>
        </p:txBody>
      </p:sp>
    </p:spTree>
    <p:extLst>
      <p:ext uri="{BB962C8B-B14F-4D97-AF65-F5344CB8AC3E}">
        <p14:creationId xmlns:p14="http://schemas.microsoft.com/office/powerpoint/2010/main" val="28182496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a:xfrm>
            <a:off x="612648" y="1600200"/>
            <a:ext cx="8388508" cy="5257800"/>
          </a:xfrm>
        </p:spPr>
        <p:txBody>
          <a:bodyPr>
            <a:normAutofit fontScale="92500"/>
          </a:bodyPr>
          <a:lstStyle/>
          <a:p>
            <a:r>
              <a:rPr lang="tr-TR" sz="2800" b="1" dirty="0"/>
              <a:t>Dışsal Yığın </a:t>
            </a:r>
            <a:r>
              <a:rPr lang="tr-TR" sz="2800" i="1" dirty="0"/>
              <a:t>(</a:t>
            </a:r>
            <a:r>
              <a:rPr lang="tr-TR" sz="2800" i="1" dirty="0" err="1"/>
              <a:t>explicit</a:t>
            </a:r>
            <a:r>
              <a:rPr lang="tr-TR" sz="2800" i="1" dirty="0"/>
              <a:t> </a:t>
            </a:r>
            <a:r>
              <a:rPr lang="tr-TR" sz="2800" i="1" dirty="0" err="1"/>
              <a:t>heap</a:t>
            </a:r>
            <a:r>
              <a:rPr lang="tr-TR" sz="2800" i="1" dirty="0"/>
              <a:t>)</a:t>
            </a:r>
            <a:r>
              <a:rPr lang="tr-TR" sz="2800" b="1" dirty="0"/>
              <a:t> Dinamik Değişkenler (devam):</a:t>
            </a:r>
          </a:p>
          <a:p>
            <a:endParaRPr lang="tr-TR" sz="2800" b="1" dirty="0"/>
          </a:p>
          <a:p>
            <a:endParaRPr lang="tr-TR" sz="2800" b="1" dirty="0"/>
          </a:p>
          <a:p>
            <a:endParaRPr lang="tr-TR" sz="2800" b="1" dirty="0"/>
          </a:p>
          <a:p>
            <a:endParaRPr lang="tr-TR" sz="2800" b="1" dirty="0"/>
          </a:p>
          <a:p>
            <a:endParaRPr lang="tr-TR" sz="2800" b="1" dirty="0"/>
          </a:p>
          <a:p>
            <a:endParaRPr lang="tr-TR" sz="2800" dirty="0"/>
          </a:p>
          <a:p>
            <a:endParaRPr lang="tr-TR" sz="2800" dirty="0"/>
          </a:p>
          <a:p>
            <a:r>
              <a:rPr lang="tr-TR" sz="2600" dirty="0"/>
              <a:t>Dışsal yığın dinamik değişkenler, </a:t>
            </a:r>
            <a:r>
              <a:rPr lang="tr-TR" sz="2600" dirty="0" err="1"/>
              <a:t>bağlaçlı</a:t>
            </a:r>
            <a:r>
              <a:rPr lang="tr-TR" sz="2600" dirty="0"/>
              <a:t> listeler ve ağaçlar gibi çalışma sırasında büyüyebilen veya küçülebilen yapılar için uygun değişkenlerdir.</a:t>
            </a:r>
            <a:endParaRPr lang="tr-TR" sz="3000" dirty="0"/>
          </a:p>
          <a:p>
            <a:endParaRPr lang="tr-TR" sz="2800" dirty="0"/>
          </a:p>
          <a:p>
            <a:endParaRPr lang="tr-TR" sz="28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1" y="2555214"/>
            <a:ext cx="895155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105</a:t>
            </a:fld>
            <a:endParaRPr lang="tr-TR"/>
          </a:p>
        </p:txBody>
      </p:sp>
    </p:spTree>
    <p:extLst>
      <p:ext uri="{BB962C8B-B14F-4D97-AF65-F5344CB8AC3E}">
        <p14:creationId xmlns:p14="http://schemas.microsoft.com/office/powerpoint/2010/main" val="36616964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a:xfrm>
            <a:off x="612648" y="1600200"/>
            <a:ext cx="8531352" cy="5257800"/>
          </a:xfrm>
        </p:spPr>
        <p:txBody>
          <a:bodyPr>
            <a:normAutofit fontScale="85000" lnSpcReduction="20000"/>
          </a:bodyPr>
          <a:lstStyle/>
          <a:p>
            <a:r>
              <a:rPr lang="tr-TR" sz="3100" b="1" dirty="0"/>
              <a:t>Dışsal Yığın </a:t>
            </a:r>
            <a:r>
              <a:rPr lang="tr-TR" sz="3100" i="1" dirty="0"/>
              <a:t>(</a:t>
            </a:r>
            <a:r>
              <a:rPr lang="tr-TR" sz="3100" i="1" dirty="0" err="1"/>
              <a:t>explicit</a:t>
            </a:r>
            <a:r>
              <a:rPr lang="tr-TR" sz="3100" i="1" dirty="0"/>
              <a:t> </a:t>
            </a:r>
            <a:r>
              <a:rPr lang="tr-TR" sz="3100" i="1" dirty="0" err="1"/>
              <a:t>heap</a:t>
            </a:r>
            <a:r>
              <a:rPr lang="tr-TR" sz="3100" i="1" dirty="0"/>
              <a:t>)</a:t>
            </a:r>
            <a:r>
              <a:rPr lang="tr-TR" sz="3100" b="1" dirty="0"/>
              <a:t> Dinamik Değişkenler (devam):</a:t>
            </a:r>
          </a:p>
          <a:p>
            <a:r>
              <a:rPr lang="tr-TR" sz="2800" dirty="0"/>
              <a:t>Örnek: C++ dinamik nesneleri (</a:t>
            </a:r>
            <a:r>
              <a:rPr lang="tr-TR" sz="2800" dirty="0" err="1"/>
              <a:t>new</a:t>
            </a:r>
            <a:r>
              <a:rPr lang="tr-TR" sz="2800" dirty="0"/>
              <a:t> ve </a:t>
            </a:r>
            <a:r>
              <a:rPr lang="tr-TR" sz="2800" dirty="0" err="1"/>
              <a:t>delete</a:t>
            </a:r>
            <a:r>
              <a:rPr lang="tr-TR" sz="2800" dirty="0"/>
              <a:t> ile):</a:t>
            </a:r>
          </a:p>
          <a:p>
            <a:pPr lvl="1">
              <a:buNone/>
            </a:pPr>
            <a:r>
              <a:rPr lang="tr-TR" sz="2500" dirty="0" err="1">
                <a:solidFill>
                  <a:srgbClr val="7030A0"/>
                </a:solidFill>
                <a:latin typeface="Courier New" pitchFamily="49" charset="0"/>
                <a:cs typeface="Courier New" pitchFamily="49" charset="0"/>
              </a:rPr>
              <a:t>int</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gösterici tanımla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a:t>
            </a:r>
            <a:r>
              <a:rPr lang="tr-TR" sz="2500" dirty="0" err="1">
                <a:solidFill>
                  <a:srgbClr val="7030A0"/>
                </a:solidFill>
                <a:latin typeface="Courier New" pitchFamily="49" charset="0"/>
                <a:cs typeface="Courier New" pitchFamily="49" charset="0"/>
              </a:rPr>
              <a:t>new</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a:t>
            </a:r>
            <a:r>
              <a:rPr lang="tr-TR" sz="2500" dirty="0">
                <a:solidFill>
                  <a:srgbClr val="7030A0"/>
                </a:solidFill>
                <a:latin typeface="Courier New" pitchFamily="49" charset="0"/>
                <a:cs typeface="Courier New" pitchFamily="49" charset="0"/>
              </a:rPr>
              <a:t>; //yeni bellek ayır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delete</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yeni belleği sil (gerekli)</a:t>
            </a:r>
          </a:p>
          <a:p>
            <a:r>
              <a:rPr lang="tr-TR" sz="2800" dirty="0"/>
              <a:t>Örnek: Bütün Java nesneleri: “</a:t>
            </a:r>
            <a:r>
              <a:rPr lang="tr-TR" sz="2800" dirty="0" err="1"/>
              <a:t>delete</a:t>
            </a:r>
            <a:r>
              <a:rPr lang="tr-TR" sz="2800" dirty="0"/>
              <a:t>” yok ancak kullanılmayan bellekleri toplayan örtülü bir çöp toplama yapısı var (</a:t>
            </a:r>
            <a:r>
              <a:rPr lang="tr-TR" sz="2800" dirty="0" err="1"/>
              <a:t>implicit</a:t>
            </a:r>
            <a:r>
              <a:rPr lang="tr-TR" sz="2800" dirty="0"/>
              <a:t> </a:t>
            </a:r>
            <a:r>
              <a:rPr lang="tr-TR" sz="2800" dirty="0" err="1"/>
              <a:t>garbage</a:t>
            </a:r>
            <a:r>
              <a:rPr lang="tr-TR" sz="2800" dirty="0"/>
              <a:t> </a:t>
            </a:r>
            <a:r>
              <a:rPr lang="tr-TR" sz="2800" dirty="0" err="1"/>
              <a:t>collection</a:t>
            </a:r>
            <a:r>
              <a:rPr lang="tr-TR" sz="2800" dirty="0"/>
              <a:t>).</a:t>
            </a:r>
          </a:p>
          <a:p>
            <a:r>
              <a:rPr lang="tr-TR" sz="2800" dirty="0"/>
              <a:t>Örnek: </a:t>
            </a:r>
            <a:r>
              <a:rPr lang="tr-TR" sz="2800" dirty="0" err="1"/>
              <a:t>C#’da</a:t>
            </a:r>
            <a:r>
              <a:rPr lang="tr-TR" sz="2800" dirty="0"/>
              <a:t> da “</a:t>
            </a:r>
            <a:r>
              <a:rPr lang="tr-TR" sz="2800" dirty="0" err="1"/>
              <a:t>delete</a:t>
            </a:r>
            <a:r>
              <a:rPr lang="tr-TR" sz="2800" dirty="0"/>
              <a:t>” yok ancak örtülü olarak kullanılmayacaklar sisteme geri iade ediliyor.</a:t>
            </a:r>
          </a:p>
          <a:p>
            <a:r>
              <a:rPr lang="tr-TR" sz="2800" b="1" dirty="0"/>
              <a:t>Avantaj:</a:t>
            </a:r>
            <a:r>
              <a:rPr lang="tr-TR" sz="2800" dirty="0"/>
              <a:t> dinamik bellek yönetimi sağlar.</a:t>
            </a:r>
          </a:p>
          <a:p>
            <a:r>
              <a:rPr lang="tr-TR" sz="2800" b="1" dirty="0"/>
              <a:t>Dezavantaj:</a:t>
            </a:r>
            <a:r>
              <a:rPr lang="tr-TR" sz="2800" dirty="0"/>
              <a:t> yönetimi zor bu nedenle güvenilir değil.</a:t>
            </a:r>
          </a:p>
          <a:p>
            <a:endParaRPr lang="tr-TR" sz="28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106</a:t>
            </a:fld>
            <a:endParaRPr lang="tr-TR"/>
          </a:p>
        </p:txBody>
      </p:sp>
    </p:spTree>
    <p:extLst>
      <p:ext uri="{BB962C8B-B14F-4D97-AF65-F5344CB8AC3E}">
        <p14:creationId xmlns:p14="http://schemas.microsoft.com/office/powerpoint/2010/main" val="7476628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p:txBody>
          <a:bodyPr>
            <a:normAutofit/>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a:t>Örtülü değişkenler, sadece bir değer aldıkları zaman yığın belleğe bağlanırlar. Bu tür değişkenlerin, tip ve bellek özellikleri her değer alışlarında yeniden belirlenebilir. Bu nedenle, esnek kod yazılmasını sağlarlar.</a:t>
            </a:r>
          </a:p>
          <a:p>
            <a:r>
              <a:rPr lang="tr-TR" sz="2400" dirty="0"/>
              <a:t>Dezavantajları ise, tüm dinamik özelliklerin çalışma zamanında izlenmesi nedeniyle oluşan performans kaybı ve derleyicinin hata yakalama yeteneğinin azalmasıdır. </a:t>
            </a:r>
          </a:p>
          <a:p>
            <a:r>
              <a:rPr lang="tr-TR" sz="2400" dirty="0"/>
              <a:t>Örtülü dinamik değişkenlerin yer aldığı bir dil </a:t>
            </a:r>
            <a:r>
              <a:rPr lang="tr-TR" sz="2400" dirty="0" err="1"/>
              <a:t>APL'dir</a:t>
            </a:r>
            <a:r>
              <a:rPr lang="tr-TR" sz="2400" dirty="0"/>
              <a:t>.</a:t>
            </a:r>
            <a:endParaRPr lang="tr-TR" sz="2800" b="1" dirty="0"/>
          </a:p>
        </p:txBody>
      </p:sp>
      <p:pic>
        <p:nvPicPr>
          <p:cNvPr id="20482"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828288" y="5206836"/>
            <a:ext cx="3280216" cy="167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107</a:t>
            </a:fld>
            <a:endParaRPr lang="tr-TR"/>
          </a:p>
        </p:txBody>
      </p:sp>
    </p:spTree>
    <p:extLst>
      <p:ext uri="{BB962C8B-B14F-4D97-AF65-F5344CB8AC3E}">
        <p14:creationId xmlns:p14="http://schemas.microsoft.com/office/powerpoint/2010/main" val="10950706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p:txBody>
          <a:bodyPr>
            <a:normAutofit/>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a:t>Örnek: </a:t>
            </a:r>
            <a:r>
              <a:rPr lang="tr-TR" sz="2400" dirty="0" err="1"/>
              <a:t>Perl</a:t>
            </a:r>
            <a:r>
              <a:rPr lang="tr-TR" sz="2400" dirty="0"/>
              <a:t> ve </a:t>
            </a:r>
            <a:r>
              <a:rPr lang="tr-TR" sz="2400" dirty="0" err="1"/>
              <a:t>JavaScript’de</a:t>
            </a:r>
            <a:r>
              <a:rPr lang="tr-TR" sz="2400" dirty="0"/>
              <a:t> bütün dizgi (</a:t>
            </a:r>
            <a:r>
              <a:rPr lang="tr-TR" sz="2400" dirty="0" err="1"/>
              <a:t>string</a:t>
            </a:r>
            <a:r>
              <a:rPr lang="tr-TR" sz="2400" dirty="0"/>
              <a:t>) ve dizilim (</a:t>
            </a:r>
            <a:r>
              <a:rPr lang="tr-TR" sz="2400" dirty="0" err="1"/>
              <a:t>array</a:t>
            </a:r>
            <a:r>
              <a:rPr lang="tr-TR" sz="2400" dirty="0"/>
              <a:t>) atamaları.</a:t>
            </a:r>
          </a:p>
          <a:p>
            <a:r>
              <a:rPr lang="tr-TR" sz="2400" dirty="0"/>
              <a:t>Avantaj: Esneklik.</a:t>
            </a:r>
          </a:p>
          <a:p>
            <a:r>
              <a:rPr lang="tr-TR" sz="2400" dirty="0"/>
              <a:t>Dezavantaj: </a:t>
            </a:r>
          </a:p>
          <a:p>
            <a:pPr lvl="1"/>
            <a:r>
              <a:rPr lang="tr-TR" sz="2100" dirty="0"/>
              <a:t>Yetersiz çünkü bütün özellikler dinamik.</a:t>
            </a:r>
          </a:p>
          <a:p>
            <a:pPr lvl="1"/>
            <a:r>
              <a:rPr lang="tr-TR" sz="2100" dirty="0"/>
              <a:t>Hata fark etme yetersizliği.</a:t>
            </a:r>
            <a:endParaRPr lang="tr-TR" sz="2500" b="1"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108</a:t>
            </a:fld>
            <a:endParaRPr lang="tr-TR"/>
          </a:p>
        </p:txBody>
      </p:sp>
    </p:spTree>
    <p:extLst>
      <p:ext uri="{BB962C8B-B14F-4D97-AF65-F5344CB8AC3E}">
        <p14:creationId xmlns:p14="http://schemas.microsoft.com/office/powerpoint/2010/main" val="36937309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pic>
        <p:nvPicPr>
          <p:cNvPr id="21506" name="Picture 2"/>
          <p:cNvPicPr>
            <a:picLocks noChangeAspect="1" noChangeArrowheads="1"/>
          </p:cNvPicPr>
          <p:nvPr/>
        </p:nvPicPr>
        <p:blipFill>
          <a:blip r:embed="rId2">
            <a:clrChange>
              <a:clrFrom>
                <a:srgbClr val="CFE1FE"/>
              </a:clrFrom>
              <a:clrTo>
                <a:srgbClr val="CFE1FE">
                  <a:alpha val="0"/>
                </a:srgbClr>
              </a:clrTo>
            </a:clrChange>
            <a:extLst>
              <a:ext uri="{28A0092B-C50C-407E-A947-70E740481C1C}">
                <a14:useLocalDpi xmlns:a14="http://schemas.microsoft.com/office/drawing/2010/main" val="0"/>
              </a:ext>
            </a:extLst>
          </a:blip>
          <a:srcRect/>
          <a:stretch>
            <a:fillRect/>
          </a:stretch>
        </p:blipFill>
        <p:spPr bwMode="auto">
          <a:xfrm>
            <a:off x="285720" y="1823048"/>
            <a:ext cx="8568952" cy="460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109</a:t>
            </a:fld>
            <a:endParaRPr lang="tr-TR"/>
          </a:p>
        </p:txBody>
      </p:sp>
    </p:spTree>
    <p:extLst>
      <p:ext uri="{BB962C8B-B14F-4D97-AF65-F5344CB8AC3E}">
        <p14:creationId xmlns:p14="http://schemas.microsoft.com/office/powerpoint/2010/main" val="224193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a:t>5.2. Değişkenler</a:t>
            </a:r>
            <a:endParaRPr lang="en-US" dirty="0"/>
          </a:p>
        </p:txBody>
      </p:sp>
      <p:sp>
        <p:nvSpPr>
          <p:cNvPr id="5" name="İçerik Yer Tutucusu 4"/>
          <p:cNvSpPr>
            <a:spLocks noGrp="1"/>
          </p:cNvSpPr>
          <p:nvPr>
            <p:ph sz="quarter" idx="1"/>
          </p:nvPr>
        </p:nvSpPr>
        <p:spPr/>
        <p:txBody>
          <a:bodyPr>
            <a:normAutofit fontScale="92500" lnSpcReduction="10000"/>
          </a:bodyPr>
          <a:lstStyle/>
          <a:p>
            <a:r>
              <a:rPr lang="tr-TR" dirty="0"/>
              <a:t>Bir değişken, bir veya daha çok bellek hücresinin soyutlamasıdır. </a:t>
            </a:r>
          </a:p>
          <a:p>
            <a:endParaRPr lang="tr-TR" dirty="0"/>
          </a:p>
          <a:p>
            <a:endParaRPr lang="tr-TR" dirty="0"/>
          </a:p>
          <a:p>
            <a:endParaRPr lang="tr-TR" dirty="0"/>
          </a:p>
          <a:p>
            <a:endParaRPr lang="tr-TR" dirty="0"/>
          </a:p>
          <a:p>
            <a:endParaRPr lang="tr-TR" dirty="0"/>
          </a:p>
          <a:p>
            <a:pPr lvl="1"/>
            <a:r>
              <a:rPr lang="tr-TR" dirty="0"/>
              <a:t>l-</a:t>
            </a:r>
            <a:r>
              <a:rPr lang="tr-TR" dirty="0" err="1"/>
              <a:t>value</a:t>
            </a:r>
            <a:r>
              <a:rPr lang="tr-TR" dirty="0"/>
              <a:t>: Değişkenin adresidir</a:t>
            </a:r>
          </a:p>
          <a:p>
            <a:pPr lvl="1"/>
            <a:r>
              <a:rPr lang="tr-TR" dirty="0"/>
              <a:t>r-</a:t>
            </a:r>
            <a:r>
              <a:rPr lang="tr-TR" dirty="0" err="1"/>
              <a:t>value</a:t>
            </a:r>
            <a:r>
              <a:rPr lang="tr-TR" dirty="0"/>
              <a:t>: Değişkenin değeridir.</a:t>
            </a:r>
          </a:p>
          <a:p>
            <a:r>
              <a:rPr lang="tr-TR" dirty="0"/>
              <a:t>Değişkenlerin özellikleri aşağıda kısaca açıklanmıştır: </a:t>
            </a:r>
          </a:p>
        </p:txBody>
      </p:sp>
      <p:pic>
        <p:nvPicPr>
          <p:cNvPr id="13314" name="Picture 2"/>
          <p:cNvPicPr>
            <a:picLocks noChangeAspect="1" noChangeArrowheads="1"/>
          </p:cNvPicPr>
          <p:nvPr/>
        </p:nvPicPr>
        <p:blipFill>
          <a:blip r:embed="rId2">
            <a:clrChange>
              <a:clrFrom>
                <a:srgbClr val="EBEFFD"/>
              </a:clrFrom>
              <a:clrTo>
                <a:srgbClr val="EBEFFD">
                  <a:alpha val="0"/>
                </a:srgbClr>
              </a:clrTo>
            </a:clrChange>
            <a:extLst>
              <a:ext uri="{28A0092B-C50C-407E-A947-70E740481C1C}">
                <a14:useLocalDpi xmlns:a14="http://schemas.microsoft.com/office/drawing/2010/main" val="0"/>
              </a:ext>
            </a:extLst>
          </a:blip>
          <a:srcRect/>
          <a:stretch>
            <a:fillRect/>
          </a:stretch>
        </p:blipFill>
        <p:spPr bwMode="auto">
          <a:xfrm>
            <a:off x="827584" y="2420888"/>
            <a:ext cx="5688632" cy="19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Tree>
    <p:extLst>
      <p:ext uri="{BB962C8B-B14F-4D97-AF65-F5344CB8AC3E}">
        <p14:creationId xmlns:p14="http://schemas.microsoft.com/office/powerpoint/2010/main" val="16647110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142844" y="110458"/>
          <a:ext cx="8858280" cy="6550995"/>
        </p:xfrm>
        <a:graphic>
          <a:graphicData uri="http://schemas.openxmlformats.org/drawingml/2006/table">
            <a:tbl>
              <a:tblPr/>
              <a:tblGrid>
                <a:gridCol w="775051">
                  <a:extLst>
                    <a:ext uri="{9D8B030D-6E8A-4147-A177-3AD203B41FA5}">
                      <a16:colId xmlns:a16="http://schemas.microsoft.com/office/drawing/2014/main" val="20000"/>
                    </a:ext>
                  </a:extLst>
                </a:gridCol>
                <a:gridCol w="2753247">
                  <a:extLst>
                    <a:ext uri="{9D8B030D-6E8A-4147-A177-3AD203B41FA5}">
                      <a16:colId xmlns:a16="http://schemas.microsoft.com/office/drawing/2014/main" val="20001"/>
                    </a:ext>
                  </a:extLst>
                </a:gridCol>
                <a:gridCol w="2852666">
                  <a:extLst>
                    <a:ext uri="{9D8B030D-6E8A-4147-A177-3AD203B41FA5}">
                      <a16:colId xmlns:a16="http://schemas.microsoft.com/office/drawing/2014/main" val="20002"/>
                    </a:ext>
                  </a:extLst>
                </a:gridCol>
                <a:gridCol w="2477316">
                  <a:extLst>
                    <a:ext uri="{9D8B030D-6E8A-4147-A177-3AD203B41FA5}">
                      <a16:colId xmlns:a16="http://schemas.microsoft.com/office/drawing/2014/main" val="20003"/>
                    </a:ext>
                  </a:extLst>
                </a:gridCol>
              </a:tblGrid>
              <a:tr h="463711">
                <a:tc>
                  <a:txBody>
                    <a:bodyPr/>
                    <a:lstStyle/>
                    <a:p>
                      <a:pPr algn="ctr">
                        <a:lnSpc>
                          <a:spcPct val="115000"/>
                        </a:lnSpc>
                        <a:spcAft>
                          <a:spcPts val="0"/>
                        </a:spcAft>
                      </a:pPr>
                      <a:endParaRPr lang="tr-TR" sz="1800" dirty="0">
                        <a:latin typeface="Calibri"/>
                        <a:ea typeface="Times New Roman"/>
                        <a:cs typeface="Calibri"/>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err="1">
                          <a:solidFill>
                            <a:srgbClr val="0070C0"/>
                          </a:solidFill>
                          <a:latin typeface="Calibri"/>
                          <a:ea typeface="Times New Roman"/>
                          <a:cs typeface="Calibri"/>
                        </a:rPr>
                        <a:t>Statik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Stack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Heap</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0"/>
                  </a:ext>
                </a:extLst>
              </a:tr>
              <a:tr h="1316939">
                <a:tc>
                  <a:txBody>
                    <a:bodyPr/>
                    <a:lstStyle/>
                    <a:p>
                      <a:pPr algn="ctr">
                        <a:lnSpc>
                          <a:spcPct val="115000"/>
                        </a:lnSpc>
                        <a:spcAft>
                          <a:spcPts val="1000"/>
                        </a:spcAft>
                      </a:pPr>
                      <a:r>
                        <a:rPr lang="en-US" sz="1800" b="1" dirty="0" err="1">
                          <a:solidFill>
                            <a:srgbClr val="FF0000"/>
                          </a:solidFill>
                          <a:latin typeface="Calibri"/>
                          <a:ea typeface="Times New Roman"/>
                          <a:cs typeface="Calibri"/>
                        </a:rPr>
                        <a:t>Ada</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L</a:t>
                      </a:r>
                      <a:r>
                        <a:rPr lang="en-US" sz="1800" dirty="0" err="1">
                          <a:latin typeface="Calibri"/>
                          <a:ea typeface="Times New Roman"/>
                          <a:cs typeface="Calibri"/>
                        </a:rPr>
                        <a:t>okal</a:t>
                      </a:r>
                      <a:r>
                        <a:rPr lang="en-US" sz="1800" dirty="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a:latin typeface="Calibri"/>
                          <a:ea typeface="Times New Roman"/>
                          <a:cs typeface="Calibri"/>
                        </a:rPr>
                        <a:t> I</a:t>
                      </a:r>
                      <a:r>
                        <a:rPr lang="en-US" sz="1800" i="1" dirty="0" err="1">
                          <a:latin typeface="Calibri"/>
                          <a:ea typeface="Times New Roman"/>
                          <a:cs typeface="Calibri"/>
                        </a:rPr>
                        <a:t>mplicit</a:t>
                      </a:r>
                      <a:r>
                        <a:rPr lang="en-US" sz="1800" dirty="0">
                          <a:latin typeface="Calibri"/>
                          <a:ea typeface="Times New Roman"/>
                          <a:cs typeface="Calibri"/>
                        </a:rPr>
                        <a:t>: lo</a:t>
                      </a:r>
                      <a:r>
                        <a:rPr lang="tr-TR" sz="1800" dirty="0">
                          <a:latin typeface="Calibri"/>
                          <a:ea typeface="Times New Roman"/>
                          <a:cs typeface="Calibri"/>
                        </a:rPr>
                        <a:t>k</a:t>
                      </a:r>
                      <a:r>
                        <a:rPr lang="en-US" sz="1800" dirty="0">
                          <a:latin typeface="Calibri"/>
                          <a:ea typeface="Times New Roman"/>
                          <a:cs typeface="Calibri"/>
                        </a:rPr>
                        <a:t>al </a:t>
                      </a:r>
                      <a:r>
                        <a:rPr lang="en-US" sz="1800" dirty="0" err="1">
                          <a:latin typeface="Calibri"/>
                          <a:ea typeface="Times New Roman"/>
                          <a:cs typeface="Calibri"/>
                        </a:rPr>
                        <a:t>değişkenler</a:t>
                      </a:r>
                      <a:r>
                        <a:rPr lang="en-US" sz="1800" dirty="0">
                          <a:latin typeface="Calibri"/>
                          <a:ea typeface="Times New Roman"/>
                          <a:cs typeface="Calibri"/>
                        </a:rPr>
                        <a:t>;</a:t>
                      </a:r>
                      <a:br>
                        <a:rPr lang="en-US" sz="1800" dirty="0">
                          <a:latin typeface="Calibri"/>
                          <a:ea typeface="Times New Roman"/>
                          <a:cs typeface="Calibri"/>
                        </a:rPr>
                      </a:br>
                      <a:r>
                        <a:rPr lang="tr-TR" sz="1800" dirty="0">
                          <a:latin typeface="Calibri"/>
                          <a:ea typeface="Times New Roman"/>
                          <a:cs typeface="Calibri"/>
                        </a:rPr>
                        <a:t> E</a:t>
                      </a:r>
                      <a:r>
                        <a:rPr lang="en-US" sz="1800" i="1" dirty="0" err="1">
                          <a:latin typeface="Calibri"/>
                          <a:ea typeface="Times New Roman"/>
                          <a:cs typeface="Calibri"/>
                        </a:rPr>
                        <a:t>xplicit</a:t>
                      </a:r>
                      <a:r>
                        <a:rPr lang="en-US" sz="1800" dirty="0">
                          <a:latin typeface="Calibri"/>
                          <a:ea typeface="Times New Roman"/>
                          <a:cs typeface="Calibri"/>
                        </a:rPr>
                        <a:t>: new (garbage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1"/>
                  </a:ext>
                </a:extLst>
              </a:tr>
              <a:tr h="614325">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G</a:t>
                      </a:r>
                      <a:r>
                        <a:rPr lang="de-DE" sz="1800" dirty="0" err="1">
                          <a:latin typeface="Calibri"/>
                          <a:ea typeface="Times New Roman"/>
                          <a:cs typeface="Calibri"/>
                        </a:rPr>
                        <a:t>lobal</a:t>
                      </a:r>
                      <a:r>
                        <a:rPr lang="de-DE" sz="1800" dirty="0">
                          <a:latin typeface="Calibri"/>
                          <a:ea typeface="Times New Roman"/>
                          <a:cs typeface="Calibri"/>
                        </a:rPr>
                        <a:t> </a:t>
                      </a:r>
                      <a:r>
                        <a:rPr lang="de-DE" sz="1800" dirty="0" err="1">
                          <a:latin typeface="Calibri"/>
                          <a:ea typeface="Times New Roman"/>
                          <a:cs typeface="Calibri"/>
                        </a:rPr>
                        <a:t>değişkenler</a:t>
                      </a:r>
                      <a:r>
                        <a:rPr lang="de-DE" sz="1800" dirty="0">
                          <a:latin typeface="Calibri"/>
                          <a:ea typeface="Times New Roman"/>
                          <a:cs typeface="Calibri"/>
                        </a:rPr>
                        <a:t>; </a:t>
                      </a:r>
                      <a:r>
                        <a:rPr lang="de-DE" sz="1800" dirty="0" err="1">
                          <a:latin typeface="Calibri"/>
                          <a:ea typeface="Times New Roman"/>
                          <a:cs typeface="Calibri"/>
                        </a:rPr>
                        <a:t>statik</a:t>
                      </a:r>
                      <a:r>
                        <a:rPr lang="de-DE" sz="1800" dirty="0">
                          <a:latin typeface="Calibri"/>
                          <a:ea typeface="Times New Roman"/>
                          <a:cs typeface="Calibri"/>
                        </a:rPr>
                        <a:t> </a:t>
                      </a:r>
                      <a:r>
                        <a:rPr lang="de-DE" sz="1800" dirty="0" err="1">
                          <a:latin typeface="Calibri"/>
                          <a:ea typeface="Times New Roman"/>
                          <a:cs typeface="Calibri"/>
                        </a:rPr>
                        <a:t>lo</a:t>
                      </a:r>
                      <a:r>
                        <a:rPr lang="tr-TR" sz="1800" dirty="0">
                          <a:latin typeface="Calibri"/>
                          <a:ea typeface="Times New Roman"/>
                          <a:cs typeface="Calibri"/>
                        </a:rPr>
                        <a:t>k</a:t>
                      </a:r>
                      <a:r>
                        <a:rPr lang="de-DE" sz="1800" dirty="0">
                          <a:latin typeface="Calibri"/>
                          <a:ea typeface="Times New Roman"/>
                          <a:cs typeface="Calibri"/>
                        </a:rPr>
                        <a:t>al </a:t>
                      </a:r>
                      <a:r>
                        <a:rPr lang="de-DE" sz="1800" dirty="0" err="1">
                          <a:latin typeface="Calibri"/>
                          <a:ea typeface="Times New Roman"/>
                          <a:cs typeface="Calibri"/>
                        </a:rPr>
                        <a:t>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a:t>
                      </a:r>
                      <a:r>
                        <a:rPr lang="en-US" sz="1800" dirty="0" err="1">
                          <a:latin typeface="Calibri"/>
                          <a:ea typeface="Times New Roman"/>
                          <a:cs typeface="Calibri"/>
                        </a:rPr>
                        <a:t>Lokal</a:t>
                      </a:r>
                      <a:r>
                        <a:rPr lang="en-US" sz="1800" dirty="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a:latin typeface="Calibri"/>
                          <a:ea typeface="Times New Roman"/>
                          <a:cs typeface="Calibri"/>
                        </a:rPr>
                        <a:t> E</a:t>
                      </a:r>
                      <a:r>
                        <a:rPr lang="en-US" sz="1800" i="1" dirty="0" err="1">
                          <a:latin typeface="Calibri"/>
                          <a:ea typeface="Times New Roman"/>
                          <a:cs typeface="Calibri"/>
                        </a:rPr>
                        <a:t>xplicit</a:t>
                      </a:r>
                      <a:r>
                        <a:rPr lang="en-US" sz="1800" dirty="0">
                          <a:latin typeface="Calibri"/>
                          <a:ea typeface="Times New Roman"/>
                          <a:cs typeface="Calibri"/>
                        </a:rPr>
                        <a:t> : </a:t>
                      </a:r>
                      <a:r>
                        <a:rPr lang="en-US" sz="1800" b="1" dirty="0" err="1">
                          <a:latin typeface="Calibri"/>
                          <a:ea typeface="Times New Roman"/>
                          <a:cs typeface="Calibri"/>
                        </a:rPr>
                        <a:t>malloc</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free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2"/>
                  </a:ext>
                </a:extLst>
              </a:tr>
              <a:tr h="593550">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a:t>
                      </a:r>
                      <a:r>
                        <a:rPr lang="en-US" sz="1800" dirty="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r>
                        <a:rPr lang="en-US" sz="1800" dirty="0">
                          <a:latin typeface="Calibri"/>
                          <a:ea typeface="Times New Roman"/>
                          <a:cs typeface="Calibri"/>
                        </a:rPr>
                        <a:t>, static  </a:t>
                      </a:r>
                      <a:r>
                        <a:rPr lang="en-US" sz="1800" dirty="0" err="1">
                          <a:latin typeface="Calibri"/>
                          <a:ea typeface="Times New Roman"/>
                          <a:cs typeface="Calibri"/>
                        </a:rPr>
                        <a:t>sınıf</a:t>
                      </a:r>
                      <a:r>
                        <a:rPr lang="en-US" sz="1800" dirty="0">
                          <a:latin typeface="Calibri"/>
                          <a:ea typeface="Times New Roman"/>
                          <a:cs typeface="Calibri"/>
                        </a:rPr>
                        <a:t> </a:t>
                      </a:r>
                      <a:r>
                        <a:rPr lang="en-US" sz="1800" dirty="0" err="1">
                          <a:latin typeface="Calibri"/>
                          <a:ea typeface="Times New Roman"/>
                          <a:cs typeface="Calibri"/>
                        </a:rPr>
                        <a:t>üyeleri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a:t>
                      </a:r>
                      <a:r>
                        <a:rPr lang="en-US" sz="1800" dirty="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a:latin typeface="Calibri"/>
                          <a:ea typeface="Times New Roman"/>
                          <a:cs typeface="Calibri"/>
                        </a:rPr>
                        <a:t> </a:t>
                      </a:r>
                      <a:r>
                        <a:rPr lang="en-US" sz="1800" i="1" dirty="0">
                          <a:latin typeface="Calibri"/>
                          <a:ea typeface="Times New Roman"/>
                          <a:cs typeface="Calibri"/>
                        </a:rPr>
                        <a:t>Explicit: </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delete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3"/>
                  </a:ext>
                </a:extLst>
              </a:tr>
              <a:tr h="593550">
                <a:tc>
                  <a:txBody>
                    <a:bodyPr/>
                    <a:lstStyle/>
                    <a:p>
                      <a:pPr algn="ctr">
                        <a:lnSpc>
                          <a:spcPct val="115000"/>
                        </a:lnSpc>
                        <a:spcAft>
                          <a:spcPts val="1000"/>
                        </a:spcAft>
                      </a:pPr>
                      <a:r>
                        <a:rPr lang="en-US" sz="1800" b="1">
                          <a:solidFill>
                            <a:srgbClr val="FF0000"/>
                          </a:solidFill>
                          <a:latin typeface="Calibri"/>
                          <a:ea typeface="Times New Roman"/>
                          <a:cs typeface="Calibri"/>
                        </a:rPr>
                        <a:t>Java</a:t>
                      </a:r>
                      <a:endParaRPr lang="tr-TR" sz="1800" b="1">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a:t>
                      </a:r>
                      <a:r>
                        <a:rPr lang="pt-BR" sz="1800" dirty="0">
                          <a:latin typeface="Calibri"/>
                          <a:ea typeface="Times New Roman"/>
                          <a:cs typeface="Calibri"/>
                        </a:rPr>
                        <a:t>Sadece ilkel tipli lo</a:t>
                      </a:r>
                      <a:r>
                        <a:rPr lang="tr-TR" sz="1800" dirty="0">
                          <a:latin typeface="Calibri"/>
                          <a:ea typeface="Times New Roman"/>
                          <a:cs typeface="Calibri"/>
                        </a:rPr>
                        <a:t>k</a:t>
                      </a:r>
                      <a:r>
                        <a:rPr lang="pt-BR" sz="1800" dirty="0">
                          <a:latin typeface="Calibri"/>
                          <a:ea typeface="Times New Roman"/>
                          <a:cs typeface="Calibri"/>
                        </a:rPr>
                        <a:t>al 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a:latin typeface="Calibri"/>
                          <a:ea typeface="Times New Roman"/>
                          <a:cs typeface="Calibri"/>
                        </a:rPr>
                        <a:t> </a:t>
                      </a:r>
                      <a:r>
                        <a:rPr lang="en-US" sz="1800" i="1" dirty="0">
                          <a:latin typeface="Calibri"/>
                          <a:ea typeface="Times New Roman"/>
                          <a:cs typeface="Calibri"/>
                        </a:rPr>
                        <a:t>Implicit</a:t>
                      </a:r>
                      <a:r>
                        <a:rPr lang="en-US" sz="1800" dirty="0">
                          <a:latin typeface="Calibri"/>
                          <a:ea typeface="Times New Roman"/>
                          <a:cs typeface="Calibri"/>
                        </a:rPr>
                        <a:t>: her </a:t>
                      </a:r>
                      <a:r>
                        <a:rPr lang="en-US" sz="1800" dirty="0" err="1">
                          <a:latin typeface="Calibri"/>
                          <a:ea typeface="Times New Roman"/>
                          <a:cs typeface="Calibri"/>
                        </a:rPr>
                        <a:t>sınıf</a:t>
                      </a:r>
                      <a:r>
                        <a:rPr lang="tr-TR" sz="1800" dirty="0">
                          <a:latin typeface="Calibri"/>
                          <a:ea typeface="Times New Roman"/>
                          <a:cs typeface="Calibri"/>
                        </a:rPr>
                        <a:t> </a:t>
                      </a:r>
                      <a:r>
                        <a:rPr lang="en-US" sz="1800" dirty="0">
                          <a:latin typeface="Calibri"/>
                          <a:ea typeface="Times New Roman"/>
                          <a:cs typeface="Calibri"/>
                        </a:rPr>
                        <a:t>(garbage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4"/>
                  </a:ext>
                </a:extLst>
              </a:tr>
              <a:tr h="1842973">
                <a:tc>
                  <a:txBody>
                    <a:bodyPr/>
                    <a:lstStyle/>
                    <a:p>
                      <a:pPr algn="ctr">
                        <a:lnSpc>
                          <a:spcPct val="115000"/>
                        </a:lnSpc>
                        <a:spcAft>
                          <a:spcPts val="1000"/>
                        </a:spcAft>
                      </a:pPr>
                      <a:r>
                        <a:rPr lang="en-US" sz="1800" b="1" dirty="0">
                          <a:solidFill>
                            <a:srgbClr val="FF0000"/>
                          </a:solidFill>
                          <a:latin typeface="Calibri"/>
                          <a:ea typeface="Times New Roman"/>
                          <a:cs typeface="Calibri"/>
                        </a:rPr>
                        <a:t>Fortran77</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G</a:t>
                      </a:r>
                      <a:r>
                        <a:rPr lang="en-US" sz="1800" dirty="0" err="1">
                          <a:latin typeface="Calibri"/>
                          <a:ea typeface="Times New Roman"/>
                          <a:cs typeface="Calibri"/>
                        </a:rPr>
                        <a:t>lobal</a:t>
                      </a:r>
                      <a:r>
                        <a:rPr lang="en-US" sz="1800" dirty="0">
                          <a:latin typeface="Calibri"/>
                          <a:ea typeface="Times New Roman"/>
                          <a:cs typeface="Calibri"/>
                        </a:rPr>
                        <a:t> </a:t>
                      </a:r>
                      <a:r>
                        <a:rPr lang="en-US" sz="1800" dirty="0" err="1">
                          <a:latin typeface="Calibri"/>
                          <a:ea typeface="Times New Roman"/>
                          <a:cs typeface="Calibri"/>
                        </a:rPr>
                        <a:t>değişkenler</a:t>
                      </a:r>
                      <a:r>
                        <a:rPr lang="tr-TR" sz="1800" dirty="0">
                          <a:latin typeface="Calibri"/>
                          <a:ea typeface="Times New Roman"/>
                          <a:cs typeface="Calibri"/>
                        </a:rPr>
                        <a:t> </a:t>
                      </a:r>
                      <a:r>
                        <a:rPr lang="en-US" sz="1800" dirty="0">
                          <a:latin typeface="Calibri"/>
                          <a:ea typeface="Times New Roman"/>
                          <a:cs typeface="Calibri"/>
                        </a:rPr>
                        <a:t>(</a:t>
                      </a:r>
                      <a:r>
                        <a:rPr lang="en-US" sz="1800" dirty="0" err="1">
                          <a:latin typeface="Calibri"/>
                          <a:ea typeface="Times New Roman"/>
                          <a:cs typeface="Calibri"/>
                        </a:rPr>
                        <a:t>bloklar</a:t>
                      </a:r>
                      <a:r>
                        <a:rPr lang="en-US" sz="1800" dirty="0">
                          <a:latin typeface="Calibri"/>
                          <a:ea typeface="Times New Roman"/>
                          <a:cs typeface="Calibri"/>
                        </a:rPr>
                        <a:t>), </a:t>
                      </a:r>
                      <a:r>
                        <a:rPr lang="en-US" sz="1800" dirty="0" err="1">
                          <a:latin typeface="Calibri"/>
                          <a:ea typeface="Times New Roman"/>
                          <a:cs typeface="Calibri"/>
                        </a:rPr>
                        <a:t>lokal</a:t>
                      </a:r>
                      <a:r>
                        <a:rPr lang="en-US" sz="1800" dirty="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 </a:t>
                      </a:r>
                      <a:r>
                        <a:rPr lang="en-US" sz="1800" b="1" dirty="0">
                          <a:latin typeface="Calibri"/>
                          <a:ea typeface="Times New Roman"/>
                          <a:cs typeface="Calibri"/>
                        </a:rPr>
                        <a:t>SAVE, </a:t>
                      </a:r>
                      <a:r>
                        <a:rPr lang="en-US" sz="1800" dirty="0">
                          <a:latin typeface="Calibri"/>
                          <a:ea typeface="Times New Roman"/>
                          <a:cs typeface="Calibri"/>
                        </a:rPr>
                        <a:t>static </a:t>
                      </a:r>
                      <a:r>
                        <a:rPr lang="en-US" sz="1800" dirty="0" err="1">
                          <a:latin typeface="Calibri"/>
                          <a:ea typeface="Times New Roman"/>
                          <a:cs typeface="Calibri"/>
                        </a:rPr>
                        <a:t>bellek</a:t>
                      </a:r>
                      <a:r>
                        <a:rPr lang="en-US" sz="1800" dirty="0">
                          <a:latin typeface="Calibri"/>
                          <a:ea typeface="Times New Roman"/>
                          <a:cs typeface="Calibri"/>
                        </a:rPr>
                        <a:t> </a:t>
                      </a:r>
                      <a:r>
                        <a:rPr lang="en-US" sz="1800" dirty="0" err="1">
                          <a:latin typeface="Calibri"/>
                          <a:ea typeface="Times New Roman"/>
                          <a:cs typeface="Calibri"/>
                        </a:rPr>
                        <a:t>atamasını</a:t>
                      </a:r>
                      <a:r>
                        <a:rPr lang="en-US" sz="1800" dirty="0">
                          <a:latin typeface="Calibri"/>
                          <a:ea typeface="Times New Roman"/>
                          <a:cs typeface="Calibri"/>
                        </a:rPr>
                        <a:t> </a:t>
                      </a:r>
                      <a:r>
                        <a:rPr lang="en-US" sz="1800" dirty="0" err="1">
                          <a:latin typeface="Calibri"/>
                          <a:ea typeface="Times New Roman"/>
                          <a:cs typeface="Calibri"/>
                        </a:rPr>
                        <a:t>düzenler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a:t>
                      </a:r>
                      <a:r>
                        <a:rPr lang="en-US" sz="1800" dirty="0" err="1">
                          <a:latin typeface="Calibri"/>
                          <a:ea typeface="Times New Roman"/>
                          <a:cs typeface="Calibri"/>
                        </a:rPr>
                        <a:t>Lokal</a:t>
                      </a:r>
                      <a:r>
                        <a:rPr lang="en-US" sz="1800" dirty="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5"/>
                  </a:ext>
                </a:extLst>
              </a:tr>
              <a:tr h="1075810">
                <a:tc>
                  <a:txBody>
                    <a:bodyPr/>
                    <a:lstStyle/>
                    <a:p>
                      <a:pPr algn="ctr">
                        <a:lnSpc>
                          <a:spcPct val="115000"/>
                        </a:lnSpc>
                        <a:spcAft>
                          <a:spcPts val="1000"/>
                        </a:spcAft>
                      </a:pPr>
                      <a:r>
                        <a:rPr lang="en-US" sz="1800" b="1" dirty="0">
                          <a:solidFill>
                            <a:srgbClr val="FF0000"/>
                          </a:solidFill>
                          <a:latin typeface="Calibri"/>
                          <a:ea typeface="Times New Roman"/>
                          <a:cs typeface="Calibri"/>
                        </a:rPr>
                        <a:t>Pascal</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G</a:t>
                      </a:r>
                      <a:r>
                        <a:rPr lang="en-US" sz="1800" dirty="0" err="1">
                          <a:latin typeface="Calibri"/>
                          <a:ea typeface="Times New Roman"/>
                          <a:cs typeface="Calibri"/>
                        </a:rPr>
                        <a:t>lobal</a:t>
                      </a:r>
                      <a:r>
                        <a:rPr lang="en-US" sz="1800" dirty="0">
                          <a:latin typeface="Calibri"/>
                          <a:ea typeface="Times New Roman"/>
                          <a:cs typeface="Calibri"/>
                        </a:rPr>
                        <a:t> </a:t>
                      </a:r>
                      <a:r>
                        <a:rPr lang="en-US" sz="1800" dirty="0" err="1">
                          <a:latin typeface="Calibri"/>
                          <a:ea typeface="Times New Roman"/>
                          <a:cs typeface="Calibri"/>
                        </a:rPr>
                        <a:t>değişkenler</a:t>
                      </a:r>
                      <a:r>
                        <a:rPr lang="tr-TR" sz="1800" dirty="0">
                          <a:latin typeface="Calibri"/>
                          <a:ea typeface="Times New Roman"/>
                          <a:cs typeface="Calibri"/>
                        </a:rPr>
                        <a:t> </a:t>
                      </a:r>
                      <a:r>
                        <a:rPr lang="en-US" sz="1800" dirty="0">
                          <a:latin typeface="Calibri"/>
                          <a:ea typeface="Times New Roman"/>
                          <a:cs typeface="Calibri"/>
                        </a:rPr>
                        <a:t>(</a:t>
                      </a:r>
                      <a:r>
                        <a:rPr lang="tr-TR" sz="1800" dirty="0">
                          <a:latin typeface="Calibri"/>
                          <a:ea typeface="Times New Roman"/>
                          <a:cs typeface="Calibri"/>
                        </a:rPr>
                        <a:t>derleyici</a:t>
                      </a:r>
                      <a:r>
                        <a:rPr lang="en-US" sz="1800" dirty="0">
                          <a:latin typeface="Calibri"/>
                          <a:ea typeface="Times New Roman"/>
                          <a:cs typeface="Calibri"/>
                        </a:rPr>
                        <a:t> </a:t>
                      </a:r>
                      <a:r>
                        <a:rPr lang="en-US" sz="1800" dirty="0" err="1">
                          <a:latin typeface="Calibri"/>
                          <a:ea typeface="Times New Roman"/>
                          <a:cs typeface="Calibri"/>
                        </a:rPr>
                        <a:t>bağımlı</a:t>
                      </a:r>
                      <a:r>
                        <a:rPr lang="en-US" sz="1800" dirty="0">
                          <a:latin typeface="Calibri"/>
                          <a:ea typeface="Times New Roman"/>
                          <a:cs typeface="Calibri"/>
                        </a:rPr>
                        <a: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G</a:t>
                      </a:r>
                      <a:r>
                        <a:rPr lang="pt-BR" sz="1800" dirty="0">
                          <a:latin typeface="Calibri"/>
                          <a:ea typeface="Times New Roman"/>
                          <a:cs typeface="Calibri"/>
                        </a:rPr>
                        <a:t>lobal değişkenler</a:t>
                      </a:r>
                      <a:r>
                        <a:rPr lang="tr-TR" sz="1800" dirty="0">
                          <a:latin typeface="Calibri"/>
                          <a:ea typeface="Times New Roman"/>
                          <a:cs typeface="Calibri"/>
                        </a:rPr>
                        <a:t> </a:t>
                      </a:r>
                      <a:r>
                        <a:rPr lang="pt-BR" sz="1800" dirty="0">
                          <a:latin typeface="Calibri"/>
                          <a:ea typeface="Times New Roman"/>
                          <a:cs typeface="Calibri"/>
                        </a:rPr>
                        <a:t>(</a:t>
                      </a:r>
                      <a:r>
                        <a:rPr lang="tr-TR" sz="1800" dirty="0">
                          <a:latin typeface="+mn-lt"/>
                          <a:ea typeface="Times New Roman"/>
                          <a:cs typeface="Calibri"/>
                        </a:rPr>
                        <a:t>derleyici</a:t>
                      </a:r>
                      <a:r>
                        <a:rPr lang="en-US" sz="1800" dirty="0">
                          <a:latin typeface="+mn-lt"/>
                          <a:ea typeface="Times New Roman"/>
                          <a:cs typeface="Calibri"/>
                        </a:rPr>
                        <a:t> </a:t>
                      </a:r>
                      <a:r>
                        <a:rPr lang="en-US" sz="1800" dirty="0" err="1">
                          <a:latin typeface="+mn-lt"/>
                          <a:ea typeface="Times New Roman"/>
                          <a:cs typeface="Calibri"/>
                        </a:rPr>
                        <a:t>bağımlı</a:t>
                      </a:r>
                      <a:r>
                        <a:rPr lang="pt-BR" sz="1800" dirty="0">
                          <a:latin typeface="Calibri"/>
                          <a:ea typeface="Times New Roman"/>
                          <a:cs typeface="Calibri"/>
                        </a:rPr>
                        <a:t>), lo</a:t>
                      </a:r>
                      <a:r>
                        <a:rPr lang="tr-TR" sz="1800" dirty="0">
                          <a:latin typeface="Calibri"/>
                          <a:ea typeface="Times New Roman"/>
                          <a:cs typeface="Calibri"/>
                        </a:rPr>
                        <a:t>k</a:t>
                      </a:r>
                      <a:r>
                        <a:rPr lang="pt-BR" sz="1800" dirty="0">
                          <a:latin typeface="Calibri"/>
                          <a:ea typeface="Times New Roman"/>
                          <a:cs typeface="Calibri"/>
                        </a:rPr>
                        <a:t>al değişkenler altprogram 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a:latin typeface="Calibri"/>
                          <a:ea typeface="Times New Roman"/>
                          <a:cs typeface="Calibri"/>
                        </a:rPr>
                        <a:t> </a:t>
                      </a:r>
                      <a:r>
                        <a:rPr lang="en-US" sz="1800" i="1" dirty="0">
                          <a:latin typeface="Calibri"/>
                          <a:ea typeface="Times New Roman"/>
                          <a:cs typeface="Calibri"/>
                        </a:rPr>
                        <a:t>Explicit</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dispose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5.7.3.3.Değişken </a:t>
            </a:r>
            <a:r>
              <a:rPr lang="tr-TR" sz="3200" dirty="0" err="1"/>
              <a:t>İlkleme</a:t>
            </a:r>
            <a:r>
              <a:rPr lang="tr-TR" sz="3200" dirty="0"/>
              <a:t> </a:t>
            </a:r>
          </a:p>
        </p:txBody>
      </p:sp>
      <p:sp>
        <p:nvSpPr>
          <p:cNvPr id="6" name="İçerik Yer Tutucusu 5"/>
          <p:cNvSpPr>
            <a:spLocks noGrp="1"/>
          </p:cNvSpPr>
          <p:nvPr>
            <p:ph sz="quarter" idx="1"/>
          </p:nvPr>
        </p:nvSpPr>
        <p:spPr>
          <a:xfrm>
            <a:off x="612648" y="1453480"/>
            <a:ext cx="8153400" cy="4495800"/>
          </a:xfrm>
        </p:spPr>
        <p:txBody>
          <a:bodyPr>
            <a:normAutofit/>
          </a:bodyPr>
          <a:lstStyle/>
          <a:p>
            <a:r>
              <a:rPr lang="tr-TR" sz="2800" dirty="0"/>
              <a:t>Bir değişkene bellek yeri bağlandığı zaman, bir değer verilirse bu işleme </a:t>
            </a:r>
            <a:r>
              <a:rPr lang="tr-TR" sz="2800" b="1" dirty="0"/>
              <a:t>değişken </a:t>
            </a:r>
            <a:r>
              <a:rPr lang="tr-TR" sz="2800" b="1" dirty="0" err="1"/>
              <a:t>ilkleme</a:t>
            </a:r>
            <a:r>
              <a:rPr lang="tr-TR" sz="2800" dirty="0"/>
              <a:t> denir. </a:t>
            </a:r>
          </a:p>
          <a:p>
            <a:r>
              <a:rPr lang="tr-TR" sz="2800" dirty="0"/>
              <a:t>Birçok programlama dilinde (</a:t>
            </a:r>
            <a:r>
              <a:rPr lang="tr-TR" sz="2800" dirty="0" err="1"/>
              <a:t>Örneğin;PL</a:t>
            </a:r>
            <a:r>
              <a:rPr lang="tr-TR" sz="2800" dirty="0"/>
              <a:t>/I, C) değişken </a:t>
            </a:r>
            <a:r>
              <a:rPr lang="tr-TR" sz="2800" dirty="0" err="1"/>
              <a:t>ilkleme</a:t>
            </a:r>
            <a:r>
              <a:rPr lang="tr-TR" sz="2800" dirty="0"/>
              <a:t> olasıdır.</a:t>
            </a:r>
          </a:p>
          <a:p>
            <a:r>
              <a:rPr lang="tr-TR" sz="2800" dirty="0"/>
              <a:t> </a:t>
            </a:r>
            <a:r>
              <a:rPr lang="tr-TR" sz="2800" dirty="0" err="1"/>
              <a:t>Pascal'da</a:t>
            </a:r>
            <a:r>
              <a:rPr lang="tr-TR" sz="2800" dirty="0"/>
              <a:t> ise değişken </a:t>
            </a:r>
            <a:r>
              <a:rPr lang="tr-TR" sz="2800" dirty="0" err="1"/>
              <a:t>ilkleme</a:t>
            </a:r>
            <a:r>
              <a:rPr lang="tr-TR" sz="2800" dirty="0"/>
              <a:t> yapılamaz.</a:t>
            </a:r>
          </a:p>
          <a:p>
            <a:endParaRPr lang="tr-TR" sz="2500" b="1" dirty="0"/>
          </a:p>
        </p:txBody>
      </p:sp>
      <p:pic>
        <p:nvPicPr>
          <p:cNvPr id="23554" name="Picture 2"/>
          <p:cNvPicPr>
            <a:picLocks noChangeAspect="1" noChangeArrowheads="1"/>
          </p:cNvPicPr>
          <p:nvPr/>
        </p:nvPicPr>
        <p:blipFill>
          <a:blip r:embed="rId2">
            <a:clrChange>
              <a:clrFrom>
                <a:srgbClr val="E6F9ED"/>
              </a:clrFrom>
              <a:clrTo>
                <a:srgbClr val="E6F9ED">
                  <a:alpha val="0"/>
                </a:srgbClr>
              </a:clrTo>
            </a:clrChange>
            <a:extLst>
              <a:ext uri="{28A0092B-C50C-407E-A947-70E740481C1C}">
                <a14:useLocalDpi xmlns:a14="http://schemas.microsoft.com/office/drawing/2010/main" val="0"/>
              </a:ext>
            </a:extLst>
          </a:blip>
          <a:srcRect/>
          <a:stretch>
            <a:fillRect/>
          </a:stretch>
        </p:blipFill>
        <p:spPr bwMode="auto">
          <a:xfrm>
            <a:off x="7562850" y="2382887"/>
            <a:ext cx="15811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33056"/>
            <a:ext cx="633834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111</a:t>
            </a:fld>
            <a:endParaRPr lang="tr-TR"/>
          </a:p>
        </p:txBody>
      </p:sp>
    </p:spTree>
    <p:extLst>
      <p:ext uri="{BB962C8B-B14F-4D97-AF65-F5344CB8AC3E}">
        <p14:creationId xmlns:p14="http://schemas.microsoft.com/office/powerpoint/2010/main" val="2946742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5.8.İsim Kapsamları</a:t>
            </a:r>
          </a:p>
        </p:txBody>
      </p:sp>
      <p:sp>
        <p:nvSpPr>
          <p:cNvPr id="6" name="İçerik Yer Tutucusu 5"/>
          <p:cNvSpPr>
            <a:spLocks noGrp="1"/>
          </p:cNvSpPr>
          <p:nvPr>
            <p:ph sz="quarter" idx="1"/>
          </p:nvPr>
        </p:nvSpPr>
        <p:spPr>
          <a:xfrm>
            <a:off x="2155379" y="1525488"/>
            <a:ext cx="6809109" cy="5332512"/>
          </a:xfrm>
        </p:spPr>
        <p:txBody>
          <a:bodyPr>
            <a:normAutofit fontScale="85000" lnSpcReduction="20000"/>
          </a:bodyPr>
          <a:lstStyle/>
          <a:p>
            <a:r>
              <a:rPr lang="tr-TR" sz="2800" dirty="0"/>
              <a:t>Belirli isim tanımlarının etkin olduğu bir program alanı bir </a:t>
            </a:r>
            <a:r>
              <a:rPr lang="tr-TR" sz="2800" b="1" dirty="0"/>
              <a:t>isim kapsamı</a:t>
            </a:r>
            <a:r>
              <a:rPr lang="tr-TR" sz="2800" dirty="0"/>
              <a:t> (</a:t>
            </a:r>
            <a:r>
              <a:rPr lang="tr-TR" sz="2800" i="1" dirty="0"/>
              <a:t>name </a:t>
            </a:r>
            <a:r>
              <a:rPr lang="tr-TR" sz="2800" i="1" dirty="0" err="1"/>
              <a:t>scope</a:t>
            </a:r>
            <a:r>
              <a:rPr lang="tr-TR" sz="2800" dirty="0"/>
              <a:t>) oluşturur. İsim kapsamları ile komutların isimlere ulaşımları kısıtlanır. Bir isim için kapsam, ismin tanımlandığı noktadan başlar ve o programlama dilinin isim kapsamı kurallarına bağlı olarak sonraki bir noktaya kadar devam eder. </a:t>
            </a:r>
            <a:br>
              <a:rPr lang="tr-TR" sz="2800" dirty="0"/>
            </a:br>
            <a:endParaRPr lang="tr-TR" sz="2800" dirty="0"/>
          </a:p>
          <a:p>
            <a:r>
              <a:rPr lang="tr-TR" sz="2800" dirty="0"/>
              <a:t>Bir isim kapsamında tanımlanmış bir isim, o isim kapsamı için </a:t>
            </a:r>
            <a:r>
              <a:rPr lang="tr-TR" sz="2800" b="1" dirty="0"/>
              <a:t>yerel (lokal)</a:t>
            </a:r>
            <a:r>
              <a:rPr lang="tr-TR" sz="2800" dirty="0"/>
              <a:t>, çevreleyen kapsamlardan alınmış isimler ise </a:t>
            </a:r>
            <a:r>
              <a:rPr lang="tr-TR" sz="2800" b="1" dirty="0"/>
              <a:t>yerel olmayan</a:t>
            </a:r>
            <a:r>
              <a:rPr lang="tr-TR" sz="2800" dirty="0"/>
              <a:t> olarak kabul edilir. Programdaki en dış bloğa ilişkin bir isim ise genel (global) özelliktedir. </a:t>
            </a:r>
            <a:br>
              <a:rPr lang="tr-TR" sz="2800" dirty="0"/>
            </a:br>
            <a:endParaRPr lang="tr-TR" sz="2800" dirty="0"/>
          </a:p>
          <a:p>
            <a:r>
              <a:rPr lang="tr-TR" sz="2800" dirty="0"/>
              <a:t>Programlama dillerinde isimlerin kapsam bağlaması </a:t>
            </a:r>
            <a:r>
              <a:rPr lang="tr-TR" sz="2800" b="1" dirty="0"/>
              <a:t>durağan</a:t>
            </a:r>
            <a:r>
              <a:rPr lang="tr-TR" sz="2800" dirty="0"/>
              <a:t> veya </a:t>
            </a:r>
            <a:r>
              <a:rPr lang="tr-TR" sz="2800" b="1" dirty="0"/>
              <a:t>dinamik</a:t>
            </a:r>
            <a:r>
              <a:rPr lang="tr-TR" sz="2800" dirty="0"/>
              <a:t> olarak gerçekleşebilir.</a:t>
            </a:r>
            <a:endParaRPr lang="tr-TR" sz="2500" b="1" dirty="0"/>
          </a:p>
        </p:txBody>
      </p:sp>
      <p:pic>
        <p:nvPicPr>
          <p:cNvPr id="24578"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a14="http://schemas.microsoft.com/office/drawing/2010/main" val="0"/>
              </a:ext>
            </a:extLst>
          </a:blip>
          <a:srcRect/>
          <a:stretch>
            <a:fillRect/>
          </a:stretch>
        </p:blipFill>
        <p:spPr bwMode="auto">
          <a:xfrm>
            <a:off x="35496" y="1556792"/>
            <a:ext cx="20478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112</a:t>
            </a:fld>
            <a:endParaRPr lang="tr-TR"/>
          </a:p>
        </p:txBody>
      </p:sp>
    </p:spTree>
    <p:extLst>
      <p:ext uri="{BB962C8B-B14F-4D97-AF65-F5344CB8AC3E}">
        <p14:creationId xmlns:p14="http://schemas.microsoft.com/office/powerpoint/2010/main" val="16817543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a:xfrm>
            <a:off x="214282" y="1600200"/>
            <a:ext cx="8786874" cy="5257800"/>
          </a:xfrm>
        </p:spPr>
        <p:txBody>
          <a:bodyPr>
            <a:normAutofit fontScale="70000" lnSpcReduction="20000"/>
          </a:bodyPr>
          <a:lstStyle/>
          <a:p>
            <a:r>
              <a:rPr lang="tr-TR" dirty="0"/>
              <a:t>ALGOL 60 isimleri, yerel olmayan değişkenlere bağlamak için </a:t>
            </a:r>
            <a:r>
              <a:rPr lang="tr-TR" b="1" dirty="0"/>
              <a:t>durağan kapsam bağlama</a:t>
            </a:r>
            <a:r>
              <a:rPr lang="tr-TR" dirty="0"/>
              <a:t> olarak adlandırılan bir yöntem tanıtmıştır. </a:t>
            </a:r>
          </a:p>
          <a:p>
            <a:r>
              <a:rPr lang="tr-TR" dirty="0"/>
              <a:t>Bu yöntemde değişkenlerin kapsamları, programın metinsel düzenine göre belirlenir. Yani bir değişkene olan başvuru, programın çalıştırılması gerekmeden, program metninin incelenmesi ile belirli bir değişken tanımına bağlanabilinir.</a:t>
            </a:r>
          </a:p>
          <a:p>
            <a:r>
              <a:rPr lang="tr-TR" dirty="0"/>
              <a:t>Bir isim referansını değişkene bağlayabilmek için isim tanımlanmış olmalıdır.</a:t>
            </a:r>
          </a:p>
          <a:p>
            <a:r>
              <a:rPr lang="tr-TR" dirty="0"/>
              <a:t>Arama işlemi: lokalden başlayarak ve her seferinde kapsamı genişleterek, verilen ismin tanımını arama. Bu durumda kapsam en içteki alt programdan onu çevreleyen üst alt programlara doğrudur. </a:t>
            </a:r>
          </a:p>
          <a:p>
            <a:r>
              <a:rPr lang="tr-TR" dirty="0"/>
              <a:t>ALGOL 60'ı izleyen çok sayıda dil (Ada, </a:t>
            </a:r>
            <a:r>
              <a:rPr lang="tr-TR" dirty="0" err="1"/>
              <a:t>JavaScript</a:t>
            </a:r>
            <a:r>
              <a:rPr lang="tr-TR" dirty="0"/>
              <a:t>, PHP), durağan kapsam bağlama kurallarını uygulamıştır. </a:t>
            </a:r>
          </a:p>
          <a:p>
            <a:r>
              <a:rPr lang="tr-TR" dirty="0"/>
              <a:t>Durağan kapsam bağlamayı uygulayan bazı diller iç içe alt programları desteklerken (Ada, </a:t>
            </a:r>
            <a:r>
              <a:rPr lang="tr-TR" dirty="0" err="1"/>
              <a:t>JavaScript</a:t>
            </a:r>
            <a:r>
              <a:rPr lang="tr-TR" dirty="0"/>
              <a:t>, PHP), bazı diller desteklemez (C tabanlı diller gibi).</a:t>
            </a:r>
          </a:p>
          <a:p>
            <a:r>
              <a:rPr lang="tr-TR" dirty="0"/>
              <a:t>İç içe alt programları desteklemeyen dillerde bile blok içleri ayrı kapsama alanlarıdır.</a:t>
            </a:r>
          </a:p>
          <a:p>
            <a:r>
              <a:rPr lang="tr-TR" dirty="0"/>
              <a:t>Statik kapsamı çevreleyen kapsam onun atasıdır. En yakın ataya, ebeveyn (</a:t>
            </a:r>
            <a:r>
              <a:rPr lang="tr-TR" dirty="0" err="1"/>
              <a:t>parent</a:t>
            </a:r>
            <a:r>
              <a:rPr lang="tr-TR" dirty="0"/>
              <a:t>) denir.</a:t>
            </a:r>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113</a:t>
            </a:fld>
            <a:endParaRPr lang="tr-TR"/>
          </a:p>
        </p:txBody>
      </p:sp>
    </p:spTree>
    <p:extLst>
      <p:ext uri="{BB962C8B-B14F-4D97-AF65-F5344CB8AC3E}">
        <p14:creationId xmlns:p14="http://schemas.microsoft.com/office/powerpoint/2010/main" val="23419341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p:txBody>
          <a:bodyPr>
            <a:normAutofit/>
          </a:bodyPr>
          <a:lstStyle/>
          <a:p>
            <a:r>
              <a:rPr lang="tr-TR" sz="2400" b="1" dirty="0"/>
              <a:t>Durağan Kapsam Bağlamayı Uygulayan Dillerdeki Yapı:</a:t>
            </a:r>
          </a:p>
          <a:p>
            <a:r>
              <a:rPr lang="tr-TR" sz="2400" dirty="0"/>
              <a:t>Bu tür dillerdeki yapıyı aşağıdaki şekilde görülen örnek bir Pascal programı ile inceleyelim.</a:t>
            </a:r>
          </a:p>
          <a:p>
            <a:endParaRPr lang="tr-TR" dirty="0"/>
          </a:p>
          <a:p>
            <a:endParaRPr lang="tr-TR" dirty="0"/>
          </a:p>
          <a:p>
            <a:endParaRPr lang="tr-TR" dirty="0"/>
          </a:p>
          <a:p>
            <a:endParaRPr lang="tr-TR" dirty="0"/>
          </a:p>
          <a:p>
            <a:endParaRPr lang="tr-TR" dirty="0"/>
          </a:p>
        </p:txBody>
      </p:sp>
      <p:pic>
        <p:nvPicPr>
          <p:cNvPr id="25602"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115616" y="2924943"/>
            <a:ext cx="7200800" cy="388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114</a:t>
            </a:fld>
            <a:endParaRPr lang="tr-TR"/>
          </a:p>
        </p:txBody>
      </p:sp>
    </p:spTree>
    <p:extLst>
      <p:ext uri="{BB962C8B-B14F-4D97-AF65-F5344CB8AC3E}">
        <p14:creationId xmlns:p14="http://schemas.microsoft.com/office/powerpoint/2010/main" val="73091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p:txBody>
          <a:bodyPr>
            <a:normAutofit/>
          </a:bodyPr>
          <a:lstStyle/>
          <a:p>
            <a:r>
              <a:rPr lang="tr-TR" dirty="0"/>
              <a:t>Durağan kapsam bağlama kurallarına göre, </a:t>
            </a:r>
            <a:r>
              <a:rPr lang="tr-TR" i="1" dirty="0"/>
              <a:t>yazdır</a:t>
            </a:r>
            <a:r>
              <a:rPr lang="tr-TR" dirty="0"/>
              <a:t> altprogramı içinde </a:t>
            </a:r>
            <a:r>
              <a:rPr lang="tr-TR" i="1" dirty="0" err="1"/>
              <a:t>sayac</a:t>
            </a:r>
            <a:r>
              <a:rPr lang="tr-TR" dirty="0"/>
              <a:t> değişkene yapılan başvurular, </a:t>
            </a:r>
            <a:r>
              <a:rPr lang="tr-TR" i="1" dirty="0"/>
              <a:t>yazdır</a:t>
            </a:r>
            <a:r>
              <a:rPr lang="tr-TR" dirty="0"/>
              <a:t> altprogramında </a:t>
            </a:r>
            <a:r>
              <a:rPr lang="tr-TR" i="1" dirty="0" err="1"/>
              <a:t>sayac</a:t>
            </a:r>
            <a:r>
              <a:rPr lang="tr-TR" dirty="0" err="1"/>
              <a:t>'a</a:t>
            </a:r>
            <a:r>
              <a:rPr lang="tr-TR" dirty="0"/>
              <a:t> ilişkin bir tanımlama bulunmadığı için, </a:t>
            </a:r>
            <a:r>
              <a:rPr lang="tr-TR" i="1" dirty="0" err="1"/>
              <a:t>nothesap</a:t>
            </a:r>
            <a:r>
              <a:rPr lang="tr-TR" dirty="0"/>
              <a:t> altprogramında tanımlanmış </a:t>
            </a:r>
            <a:r>
              <a:rPr lang="tr-TR" i="1" dirty="0" err="1"/>
              <a:t>sayac</a:t>
            </a:r>
            <a:r>
              <a:rPr lang="tr-TR" dirty="0" err="1"/>
              <a:t>'a</a:t>
            </a:r>
            <a:r>
              <a:rPr lang="tr-TR" dirty="0"/>
              <a:t> yapılmaktadır.</a:t>
            </a: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115</a:t>
            </a:fld>
            <a:endParaRPr lang="tr-TR"/>
          </a:p>
        </p:txBody>
      </p:sp>
    </p:spTree>
    <p:extLst>
      <p:ext uri="{BB962C8B-B14F-4D97-AF65-F5344CB8AC3E}">
        <p14:creationId xmlns:p14="http://schemas.microsoft.com/office/powerpoint/2010/main" val="40058412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p:txBody>
          <a:bodyPr>
            <a:normAutofit fontScale="70000" lnSpcReduction="20000"/>
          </a:bodyPr>
          <a:lstStyle/>
          <a:p>
            <a:pPr algn="just"/>
            <a:r>
              <a:rPr lang="tr-TR" sz="3200" b="1" dirty="0"/>
              <a:t>Blok Yapısı</a:t>
            </a:r>
          </a:p>
          <a:p>
            <a:r>
              <a:rPr lang="tr-TR" sz="3200" dirty="0"/>
              <a:t>Bir program birimi içinde tanımlanmış değişkenler, o birim için </a:t>
            </a:r>
            <a:r>
              <a:rPr lang="tr-TR" sz="3200" b="1" dirty="0"/>
              <a:t>yerel değişkenler </a:t>
            </a:r>
            <a:r>
              <a:rPr lang="tr-TR" sz="3200" dirty="0"/>
              <a:t>'</a:t>
            </a:r>
            <a:r>
              <a:rPr lang="tr-TR" sz="3200" dirty="0" err="1"/>
              <a:t>dir</a:t>
            </a:r>
            <a:r>
              <a:rPr lang="tr-TR" sz="3200" dirty="0"/>
              <a:t>. O program birimi içinde görünür olan, ancak o birimde tanımlanmamış değişkenler ise </a:t>
            </a:r>
            <a:r>
              <a:rPr lang="tr-TR" sz="3200" b="1" dirty="0"/>
              <a:t>yerel olmayan değişkenler</a:t>
            </a:r>
            <a:r>
              <a:rPr lang="tr-TR" sz="3200" dirty="0"/>
              <a:t> olarak adlandırılmaktadır. </a:t>
            </a:r>
            <a:br>
              <a:rPr lang="tr-TR" sz="3200" dirty="0"/>
            </a:br>
            <a:endParaRPr lang="tr-TR" sz="3200" dirty="0"/>
          </a:p>
          <a:p>
            <a:r>
              <a:rPr lang="tr-TR" sz="3200" dirty="0"/>
              <a:t>Deyimlerin bir araya getirilmesi ile oluşturulan ve bu deyimlere özgü yerel değişkenlerin tanımlanabildiği kod bölümüne </a:t>
            </a:r>
            <a:r>
              <a:rPr lang="tr-TR" sz="3200" b="1" dirty="0"/>
              <a:t>blok</a:t>
            </a:r>
            <a:r>
              <a:rPr lang="tr-TR" sz="3200" dirty="0"/>
              <a:t> adı verilir. </a:t>
            </a:r>
            <a:br>
              <a:rPr lang="tr-TR" sz="3200" dirty="0"/>
            </a:br>
            <a:endParaRPr lang="tr-TR" sz="3200" dirty="0"/>
          </a:p>
          <a:p>
            <a:r>
              <a:rPr lang="tr-TR" sz="3200" dirty="0"/>
              <a:t>Geçici tanımlamalar yapmak için bir bloktan yararlanmak, programları yapılandırmak için uygun bir yaklaşımdır. Blok yapısında bir program, her biri yeni kapsamlar oluşturan yuvalanmış bloklara bölünmüştür.</a:t>
            </a:r>
            <a:endParaRPr lang="tr-TR" sz="3200" b="1" dirty="0"/>
          </a:p>
          <a:p>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116</a:t>
            </a:fld>
            <a:endParaRPr lang="tr-TR"/>
          </a:p>
        </p:txBody>
      </p:sp>
    </p:spTree>
    <p:extLst>
      <p:ext uri="{BB962C8B-B14F-4D97-AF65-F5344CB8AC3E}">
        <p14:creationId xmlns:p14="http://schemas.microsoft.com/office/powerpoint/2010/main" val="5756728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p:txBody>
          <a:bodyPr>
            <a:normAutofit/>
          </a:bodyPr>
          <a:lstStyle/>
          <a:p>
            <a:pPr algn="just"/>
            <a:r>
              <a:rPr lang="tr-TR" sz="3200" b="1" dirty="0"/>
              <a:t>Blok Yapısı</a:t>
            </a:r>
          </a:p>
          <a:p>
            <a:endParaRPr lang="tr-T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72816"/>
            <a:ext cx="3371056" cy="422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117</a:t>
            </a:fld>
            <a:endParaRPr lang="tr-TR"/>
          </a:p>
        </p:txBody>
      </p:sp>
    </p:spTree>
    <p:extLst>
      <p:ext uri="{BB962C8B-B14F-4D97-AF65-F5344CB8AC3E}">
        <p14:creationId xmlns:p14="http://schemas.microsoft.com/office/powerpoint/2010/main" val="34927569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a:t>İç içe yuvalanmış statik kapsam örneği</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118</a:t>
            </a:fld>
            <a:endParaRPr lang="tr-TR"/>
          </a:p>
        </p:txBody>
      </p:sp>
      <p:sp>
        <p:nvSpPr>
          <p:cNvPr id="5" name="Rectangle 3"/>
          <p:cNvSpPr txBox="1">
            <a:spLocks noChangeArrowheads="1"/>
          </p:cNvSpPr>
          <p:nvPr/>
        </p:nvSpPr>
        <p:spPr>
          <a:xfrm>
            <a:off x="142844" y="1600223"/>
            <a:ext cx="4914900" cy="5029200"/>
          </a:xfrm>
          <a:prstGeom prst="rect">
            <a:avLst/>
          </a:prstGeom>
          <a:noFill/>
          <a:ln/>
        </p:spPr>
        <p:txBody>
          <a:bodyPr vert="horz">
            <a:normAutofit/>
          </a:bodyPr>
          <a:lstStyle/>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class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MyClass</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 100, </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myVar2</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 200;</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void myMethod1()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 200;</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(this.</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class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InnerClass</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 300;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void myMethod2()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myVar2</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(MyClass.this.</a:t>
            </a:r>
            <a:r>
              <a:rPr kumimoji="0" lang="en-US" altLang="ko-KR" sz="1600" b="1" i="0" u="none" strike="noStrike" kern="1200" cap="none" spc="0" normalizeH="0" baseline="0" noProof="0" dirty="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a:ln>
                  <a:noFill/>
                </a:ln>
                <a:solidFill>
                  <a:schemeClr val="tx1"/>
                </a:solidFill>
                <a:effectLst/>
                <a:uLnTx/>
                <a:uFillTx/>
                <a:latin typeface="+mn-lt"/>
                <a:ea typeface="굴림" pitchFamily="50" charset="-127"/>
                <a:cs typeface="+mn-cs"/>
              </a:rPr>
              <a:t>}</a:t>
            </a:r>
            <a:endParaRPr kumimoji="0" lang="en-US" sz="1600" b="0" i="0" u="none" strike="noStrike" kern="1200" cap="none" spc="0" normalizeH="0" baseline="0" noProof="0" dirty="0">
              <a:ln>
                <a:noFill/>
              </a:ln>
              <a:solidFill>
                <a:schemeClr val="tx1"/>
              </a:solidFill>
              <a:effectLst/>
              <a:uLnTx/>
              <a:uFillTx/>
              <a:latin typeface="+mn-lt"/>
              <a:ea typeface="굴림" pitchFamily="50" charset="-127"/>
              <a:cs typeface="+mn-cs"/>
            </a:endParaRPr>
          </a:p>
        </p:txBody>
      </p:sp>
      <p:sp>
        <p:nvSpPr>
          <p:cNvPr id="6" name="Rectangle 4"/>
          <p:cNvSpPr>
            <a:spLocks noChangeArrowheads="1"/>
          </p:cNvSpPr>
          <p:nvPr/>
        </p:nvSpPr>
        <p:spPr bwMode="auto">
          <a:xfrm>
            <a:off x="5743544" y="1584348"/>
            <a:ext cx="2971800" cy="707886"/>
          </a:xfrm>
          <a:prstGeom prst="rect">
            <a:avLst/>
          </a:prstGeom>
          <a:noFill/>
          <a:ln w="9525" algn="ctr">
            <a:noFill/>
            <a:miter lim="800000"/>
            <a:headEnd/>
            <a:tailEnd/>
          </a:ln>
          <a:effectLst/>
        </p:spPr>
        <p:txBody>
          <a:bodyPr>
            <a:spAutoFit/>
          </a:bodyPr>
          <a:lstStyle/>
          <a:p>
            <a:pPr algn="l"/>
            <a:r>
              <a:rPr lang="en-US" altLang="ko-KR" sz="2000" b="0" dirty="0">
                <a:effectLst>
                  <a:outerShdw blurRad="38100" dist="38100" dir="2700000" algn="tl">
                    <a:srgbClr val="000000"/>
                  </a:outerShdw>
                </a:effectLst>
                <a:ea typeface="굴림" pitchFamily="50" charset="-127"/>
              </a:rPr>
              <a:t>myVar1 </a:t>
            </a:r>
            <a:r>
              <a:rPr lang="tr-TR" altLang="ko-KR" sz="2000" b="0" dirty="0">
                <a:effectLst>
                  <a:outerShdw blurRad="38100" dist="38100" dir="2700000" algn="tl">
                    <a:srgbClr val="000000"/>
                  </a:outerShdw>
                </a:effectLst>
                <a:ea typeface="굴림" pitchFamily="50" charset="-127"/>
              </a:rPr>
              <a:t>ve</a:t>
            </a:r>
            <a:r>
              <a:rPr lang="en-US" altLang="ko-KR" sz="2000" b="0" dirty="0">
                <a:effectLst>
                  <a:outerShdw blurRad="38100" dist="38100" dir="2700000" algn="tl">
                    <a:srgbClr val="000000"/>
                  </a:outerShdw>
                </a:effectLst>
                <a:ea typeface="굴림" pitchFamily="50" charset="-127"/>
              </a:rPr>
              <a:t> myVar2</a:t>
            </a:r>
            <a:r>
              <a:rPr lang="tr-TR" altLang="ko-KR" sz="2000" b="0" dirty="0">
                <a:effectLst>
                  <a:outerShdw blurRad="38100" dist="38100" dir="2700000" algn="tl">
                    <a:srgbClr val="000000"/>
                  </a:outerShdw>
                </a:effectLst>
                <a:ea typeface="굴림" pitchFamily="50" charset="-127"/>
              </a:rPr>
              <a:t> </a:t>
            </a:r>
            <a:r>
              <a:rPr lang="tr-TR" altLang="ko-KR" sz="2000" i="1" dirty="0">
                <a:solidFill>
                  <a:srgbClr val="FFFF00"/>
                </a:solidFill>
                <a:effectLst>
                  <a:outerShdw blurRad="38100" dist="38100" dir="2700000" algn="tl">
                    <a:srgbClr val="000000"/>
                  </a:outerShdw>
                </a:effectLst>
                <a:ea typeface="굴림" pitchFamily="50" charset="-127"/>
              </a:rPr>
              <a:t>kapsamı</a:t>
            </a:r>
            <a:endParaRPr lang="en-US" altLang="ko-KR" sz="2000" i="1" dirty="0">
              <a:solidFill>
                <a:srgbClr val="FFFF00"/>
              </a:solidFill>
              <a:effectLst>
                <a:outerShdw blurRad="38100" dist="38100" dir="2700000" algn="tl">
                  <a:srgbClr val="000000"/>
                </a:outerShdw>
              </a:effectLst>
              <a:ea typeface="굴림" pitchFamily="50" charset="-127"/>
            </a:endParaRPr>
          </a:p>
        </p:txBody>
      </p:sp>
      <p:grpSp>
        <p:nvGrpSpPr>
          <p:cNvPr id="7" name="Group 5"/>
          <p:cNvGrpSpPr>
            <a:grpSpLocks/>
          </p:cNvGrpSpPr>
          <p:nvPr/>
        </p:nvGrpSpPr>
        <p:grpSpPr bwMode="auto">
          <a:xfrm>
            <a:off x="485744" y="1943123"/>
            <a:ext cx="5257800" cy="4457700"/>
            <a:chOff x="432" y="1008"/>
            <a:chExt cx="3312" cy="2808"/>
          </a:xfrm>
        </p:grpSpPr>
        <p:sp>
          <p:nvSpPr>
            <p:cNvPr id="8" name="Rectangle 6"/>
            <p:cNvSpPr>
              <a:spLocks noChangeArrowheads="1"/>
            </p:cNvSpPr>
            <p:nvPr/>
          </p:nvSpPr>
          <p:spPr bwMode="auto">
            <a:xfrm>
              <a:off x="432" y="1008"/>
              <a:ext cx="2952" cy="2808"/>
            </a:xfrm>
            <a:prstGeom prst="rect">
              <a:avLst/>
            </a:prstGeom>
            <a:noFill/>
            <a:ln w="19050" algn="ctr">
              <a:solidFill>
                <a:srgbClr val="66FFFF"/>
              </a:solidFill>
              <a:miter lim="800000"/>
              <a:headEnd/>
              <a:tailEnd/>
            </a:ln>
            <a:effectLst/>
          </p:spPr>
          <p:txBody>
            <a:bodyPr wrap="none" anchor="ctr"/>
            <a:lstStyle/>
            <a:p>
              <a:endParaRPr lang="tr-TR"/>
            </a:p>
          </p:txBody>
        </p:sp>
        <p:sp>
          <p:nvSpPr>
            <p:cNvPr id="9" name="Line 7"/>
            <p:cNvSpPr>
              <a:spLocks noChangeShapeType="1"/>
            </p:cNvSpPr>
            <p:nvPr/>
          </p:nvSpPr>
          <p:spPr bwMode="auto">
            <a:xfrm flipV="1">
              <a:off x="3384" y="1008"/>
              <a:ext cx="360" cy="72"/>
            </a:xfrm>
            <a:prstGeom prst="line">
              <a:avLst/>
            </a:prstGeom>
            <a:noFill/>
            <a:ln w="19050">
              <a:solidFill>
                <a:srgbClr val="66FFFF"/>
              </a:solidFill>
              <a:round/>
              <a:headEnd/>
              <a:tailEnd type="triangle" w="med" len="med"/>
            </a:ln>
            <a:effectLst/>
          </p:spPr>
          <p:txBody>
            <a:bodyPr wrap="none" anchor="ctr"/>
            <a:lstStyle/>
            <a:p>
              <a:endParaRPr lang="tr-TR"/>
            </a:p>
          </p:txBody>
        </p:sp>
      </p:grpSp>
      <p:sp>
        <p:nvSpPr>
          <p:cNvPr id="10" name="Rectangle 8"/>
          <p:cNvSpPr>
            <a:spLocks noChangeArrowheads="1"/>
          </p:cNvSpPr>
          <p:nvPr/>
        </p:nvSpPr>
        <p:spPr bwMode="auto">
          <a:xfrm>
            <a:off x="5743544" y="4114823"/>
            <a:ext cx="2971800" cy="707886"/>
          </a:xfrm>
          <a:prstGeom prst="rect">
            <a:avLst/>
          </a:prstGeom>
          <a:noFill/>
          <a:ln w="9525" algn="ctr">
            <a:noFill/>
            <a:miter lim="800000"/>
            <a:headEnd/>
            <a:tailEnd/>
          </a:ln>
          <a:effectLst/>
        </p:spPr>
        <p:txBody>
          <a:bodyPr>
            <a:spAutoFit/>
          </a:bodyPr>
          <a:lstStyle/>
          <a:p>
            <a:r>
              <a:rPr lang="tr-TR" altLang="ko-KR" sz="2000" b="0" dirty="0">
                <a:effectLst>
                  <a:outerShdw blurRad="38100" dist="38100" dir="2700000" algn="tl">
                    <a:srgbClr val="000000"/>
                  </a:outerShdw>
                </a:effectLst>
                <a:ea typeface="굴림" pitchFamily="50" charset="-127"/>
              </a:rPr>
              <a:t>Lokal değişken </a:t>
            </a:r>
            <a:r>
              <a:rPr lang="en-US" altLang="ko-KR" sz="2000" dirty="0">
                <a:effectLst>
                  <a:outerShdw blurRad="38100" dist="38100" dir="2700000" algn="tl">
                    <a:srgbClr val="000000"/>
                  </a:outerShdw>
                </a:effectLst>
                <a:ea typeface="굴림" pitchFamily="50" charset="-127"/>
              </a:rPr>
              <a:t>myVar1</a:t>
            </a:r>
            <a:r>
              <a:rPr lang="tr-TR" altLang="ko-KR" sz="2000" dirty="0">
                <a:effectLst>
                  <a:outerShdw blurRad="38100" dist="38100" dir="2700000" algn="tl">
                    <a:srgbClr val="000000"/>
                  </a:outerShdw>
                </a:effectLst>
                <a:ea typeface="굴림" pitchFamily="50" charset="-127"/>
              </a:rPr>
              <a:t>’in kapsamı</a:t>
            </a:r>
            <a:endParaRPr lang="en-US" sz="2000" b="0" dirty="0">
              <a:effectLst>
                <a:outerShdw blurRad="38100" dist="38100" dir="2700000" algn="tl">
                  <a:srgbClr val="000000"/>
                </a:outerShdw>
              </a:effectLst>
            </a:endParaRPr>
          </a:p>
        </p:txBody>
      </p:sp>
      <p:grpSp>
        <p:nvGrpSpPr>
          <p:cNvPr id="11" name="Group 9"/>
          <p:cNvGrpSpPr>
            <a:grpSpLocks/>
          </p:cNvGrpSpPr>
          <p:nvPr/>
        </p:nvGrpSpPr>
        <p:grpSpPr bwMode="auto">
          <a:xfrm>
            <a:off x="714344" y="2786086"/>
            <a:ext cx="5029200" cy="3214687"/>
            <a:chOff x="576" y="1539"/>
            <a:chExt cx="3168" cy="2025"/>
          </a:xfrm>
        </p:grpSpPr>
        <p:sp>
          <p:nvSpPr>
            <p:cNvPr id="12" name="Rectangle 10"/>
            <p:cNvSpPr>
              <a:spLocks noChangeArrowheads="1"/>
            </p:cNvSpPr>
            <p:nvPr/>
          </p:nvSpPr>
          <p:spPr bwMode="auto">
            <a:xfrm>
              <a:off x="775" y="1539"/>
              <a:ext cx="2537" cy="577"/>
            </a:xfrm>
            <a:prstGeom prst="rect">
              <a:avLst/>
            </a:prstGeom>
            <a:noFill/>
            <a:ln w="19050" algn="ctr">
              <a:solidFill>
                <a:srgbClr val="66FFFF"/>
              </a:solidFill>
              <a:miter lim="800000"/>
              <a:headEnd/>
              <a:tailEnd/>
            </a:ln>
            <a:effectLst/>
          </p:spPr>
          <p:txBody>
            <a:bodyPr wrap="none" anchor="ctr"/>
            <a:lstStyle/>
            <a:p>
              <a:endParaRPr lang="tr-TR"/>
            </a:p>
          </p:txBody>
        </p:sp>
        <p:sp>
          <p:nvSpPr>
            <p:cNvPr id="13" name="Rectangle 11"/>
            <p:cNvSpPr>
              <a:spLocks noChangeArrowheads="1"/>
            </p:cNvSpPr>
            <p:nvPr/>
          </p:nvSpPr>
          <p:spPr bwMode="auto">
            <a:xfrm>
              <a:off x="576" y="2772"/>
              <a:ext cx="2736" cy="792"/>
            </a:xfrm>
            <a:prstGeom prst="rect">
              <a:avLst/>
            </a:prstGeom>
            <a:noFill/>
            <a:ln w="19050" algn="ctr">
              <a:solidFill>
                <a:srgbClr val="66FFFF"/>
              </a:solidFill>
              <a:miter lim="800000"/>
              <a:headEnd/>
              <a:tailEnd/>
            </a:ln>
            <a:effectLst/>
          </p:spPr>
          <p:txBody>
            <a:bodyPr wrap="none" anchor="ctr"/>
            <a:lstStyle/>
            <a:p>
              <a:endParaRPr lang="tr-TR"/>
            </a:p>
          </p:txBody>
        </p:sp>
        <p:sp>
          <p:nvSpPr>
            <p:cNvPr id="14" name="Line 12"/>
            <p:cNvSpPr>
              <a:spLocks noChangeShapeType="1"/>
            </p:cNvSpPr>
            <p:nvPr/>
          </p:nvSpPr>
          <p:spPr bwMode="auto">
            <a:xfrm flipV="1">
              <a:off x="3312" y="2664"/>
              <a:ext cx="432" cy="216"/>
            </a:xfrm>
            <a:prstGeom prst="line">
              <a:avLst/>
            </a:prstGeom>
            <a:noFill/>
            <a:ln w="19050">
              <a:solidFill>
                <a:srgbClr val="66FFFF"/>
              </a:solidFill>
              <a:round/>
              <a:headEnd/>
              <a:tailEnd type="triangle" w="med" len="med"/>
            </a:ln>
            <a:effectLst/>
          </p:spPr>
          <p:txBody>
            <a:bodyPr wrap="none" anchor="ctr"/>
            <a:lstStyle/>
            <a:p>
              <a:endParaRPr lang="tr-TR"/>
            </a:p>
          </p:txBody>
        </p:sp>
      </p:grpSp>
      <p:sp>
        <p:nvSpPr>
          <p:cNvPr id="15" name="Rectangle 13"/>
          <p:cNvSpPr>
            <a:spLocks noChangeArrowheads="1"/>
          </p:cNvSpPr>
          <p:nvPr/>
        </p:nvSpPr>
        <p:spPr bwMode="auto">
          <a:xfrm>
            <a:off x="5743544" y="2400323"/>
            <a:ext cx="2971800" cy="707886"/>
          </a:xfrm>
          <a:prstGeom prst="rect">
            <a:avLst/>
          </a:prstGeom>
          <a:noFill/>
          <a:ln w="9525" algn="ctr">
            <a:noFill/>
            <a:miter lim="800000"/>
            <a:headEnd/>
            <a:tailEnd/>
          </a:ln>
          <a:effectLst/>
        </p:spPr>
        <p:txBody>
          <a:bodyPr>
            <a:spAutoFit/>
          </a:bodyPr>
          <a:lstStyle/>
          <a:p>
            <a:r>
              <a:rPr lang="tr-TR" altLang="ko-KR" sz="2000" b="0" dirty="0">
                <a:effectLst>
                  <a:outerShdw blurRad="38100" dist="38100" dir="2700000" algn="tl">
                    <a:srgbClr val="000000"/>
                  </a:outerShdw>
                </a:effectLst>
                <a:ea typeface="굴림" pitchFamily="50" charset="-127"/>
              </a:rPr>
              <a:t>Lokal değişken </a:t>
            </a:r>
            <a:r>
              <a:rPr lang="en-US" altLang="ko-KR" sz="2000" dirty="0">
                <a:effectLst>
                  <a:outerShdw blurRad="38100" dist="38100" dir="2700000" algn="tl">
                    <a:srgbClr val="000000"/>
                  </a:outerShdw>
                </a:effectLst>
                <a:ea typeface="굴림" pitchFamily="50" charset="-127"/>
              </a:rPr>
              <a:t>myVar1</a:t>
            </a:r>
            <a:r>
              <a:rPr lang="tr-TR" altLang="ko-KR" sz="2000" dirty="0">
                <a:effectLst>
                  <a:outerShdw blurRad="38100" dist="38100" dir="2700000" algn="tl">
                    <a:srgbClr val="000000"/>
                  </a:outerShdw>
                </a:effectLst>
                <a:ea typeface="굴림" pitchFamily="50" charset="-127"/>
              </a:rPr>
              <a:t>’i tanımlamak için bir </a:t>
            </a:r>
            <a:r>
              <a:rPr lang="en-US" altLang="ko-KR" sz="2000" i="1" dirty="0" err="1">
                <a:solidFill>
                  <a:srgbClr val="FFFF00"/>
                </a:solidFill>
                <a:effectLst>
                  <a:outerShdw blurRad="38100" dist="38100" dir="2700000" algn="tl">
                    <a:srgbClr val="000000"/>
                  </a:outerShdw>
                </a:effectLst>
                <a:ea typeface="굴림" pitchFamily="50" charset="-127"/>
              </a:rPr>
              <a:t>blok</a:t>
            </a:r>
            <a:endParaRPr lang="en-US" sz="2000" b="0" dirty="0">
              <a:effectLst>
                <a:outerShdw blurRad="38100" dist="38100" dir="2700000" algn="tl">
                  <a:srgbClr val="000000"/>
                </a:outerShdw>
              </a:effectLst>
            </a:endParaRPr>
          </a:p>
        </p:txBody>
      </p:sp>
      <p:grpSp>
        <p:nvGrpSpPr>
          <p:cNvPr id="16" name="Group 14"/>
          <p:cNvGrpSpPr>
            <a:grpSpLocks/>
          </p:cNvGrpSpPr>
          <p:nvPr/>
        </p:nvGrpSpPr>
        <p:grpSpPr bwMode="auto">
          <a:xfrm>
            <a:off x="4829144" y="2743223"/>
            <a:ext cx="914400" cy="914400"/>
            <a:chOff x="3168" y="1512"/>
            <a:chExt cx="576" cy="576"/>
          </a:xfrm>
        </p:grpSpPr>
        <p:sp>
          <p:nvSpPr>
            <p:cNvPr id="17" name="Line 15"/>
            <p:cNvSpPr>
              <a:spLocks noChangeShapeType="1"/>
            </p:cNvSpPr>
            <p:nvPr/>
          </p:nvSpPr>
          <p:spPr bwMode="auto">
            <a:xfrm flipV="1">
              <a:off x="3240" y="1512"/>
              <a:ext cx="504" cy="144"/>
            </a:xfrm>
            <a:prstGeom prst="line">
              <a:avLst/>
            </a:prstGeom>
            <a:noFill/>
            <a:ln w="19050">
              <a:solidFill>
                <a:srgbClr val="FF3300"/>
              </a:solidFill>
              <a:round/>
              <a:headEnd/>
              <a:tailEnd type="triangle" w="med" len="med"/>
            </a:ln>
            <a:effectLst/>
          </p:spPr>
          <p:txBody>
            <a:bodyPr wrap="none" anchor="ctr"/>
            <a:lstStyle/>
            <a:p>
              <a:endParaRPr lang="tr-TR"/>
            </a:p>
          </p:txBody>
        </p:sp>
        <p:sp>
          <p:nvSpPr>
            <p:cNvPr id="18" name="Freeform 16"/>
            <p:cNvSpPr>
              <a:spLocks/>
            </p:cNvSpPr>
            <p:nvPr/>
          </p:nvSpPr>
          <p:spPr bwMode="auto">
            <a:xfrm>
              <a:off x="3168" y="1584"/>
              <a:ext cx="72" cy="504"/>
            </a:xfrm>
            <a:custGeom>
              <a:avLst/>
              <a:gdLst/>
              <a:ahLst/>
              <a:cxnLst>
                <a:cxn ang="0">
                  <a:pos x="0" y="0"/>
                </a:cxn>
                <a:cxn ang="0">
                  <a:pos x="72" y="0"/>
                </a:cxn>
                <a:cxn ang="0">
                  <a:pos x="72" y="504"/>
                </a:cxn>
                <a:cxn ang="0">
                  <a:pos x="0" y="504"/>
                </a:cxn>
              </a:cxnLst>
              <a:rect l="0" t="0" r="r" b="b"/>
              <a:pathLst>
                <a:path w="72" h="504">
                  <a:moveTo>
                    <a:pt x="0" y="0"/>
                  </a:moveTo>
                  <a:lnTo>
                    <a:pt x="72" y="0"/>
                  </a:lnTo>
                  <a:lnTo>
                    <a:pt x="72" y="504"/>
                  </a:lnTo>
                  <a:lnTo>
                    <a:pt x="0" y="504"/>
                  </a:lnTo>
                </a:path>
              </a:pathLst>
            </a:custGeom>
            <a:noFill/>
            <a:ln w="28575" cap="flat" cmpd="sng">
              <a:solidFill>
                <a:srgbClr val="FF3300"/>
              </a:solidFill>
              <a:prstDash val="solid"/>
              <a:round/>
              <a:headEnd type="none" w="med" len="med"/>
              <a:tailEnd type="none" w="med" len="med"/>
            </a:ln>
            <a:effectLst/>
          </p:spPr>
          <p:txBody>
            <a:bodyPr wrap="none" anchor="ctr"/>
            <a:lstStyle/>
            <a:p>
              <a:endParaRPr lang="tr-TR"/>
            </a:p>
          </p:txBody>
        </p:sp>
      </p:grpSp>
      <p:sp>
        <p:nvSpPr>
          <p:cNvPr id="19" name="Line 17"/>
          <p:cNvSpPr>
            <a:spLocks noChangeShapeType="1"/>
          </p:cNvSpPr>
          <p:nvPr/>
        </p:nvSpPr>
        <p:spPr bwMode="auto">
          <a:xfrm flipV="1">
            <a:off x="3800444" y="5372123"/>
            <a:ext cx="1943100" cy="228600"/>
          </a:xfrm>
          <a:prstGeom prst="line">
            <a:avLst/>
          </a:prstGeom>
          <a:noFill/>
          <a:ln w="19050">
            <a:solidFill>
              <a:srgbClr val="FF3300"/>
            </a:solidFill>
            <a:round/>
            <a:headEnd/>
            <a:tailEnd type="triangle" w="med" len="med"/>
          </a:ln>
          <a:effectLst/>
        </p:spPr>
        <p:txBody>
          <a:bodyPr wrap="none" anchor="ctr"/>
          <a:lstStyle/>
          <a:p>
            <a:endParaRPr lang="tr-TR"/>
          </a:p>
        </p:txBody>
      </p:sp>
      <p:sp>
        <p:nvSpPr>
          <p:cNvPr id="20" name="Rectangle 18"/>
          <p:cNvSpPr>
            <a:spLocks noChangeArrowheads="1"/>
          </p:cNvSpPr>
          <p:nvPr/>
        </p:nvSpPr>
        <p:spPr bwMode="auto">
          <a:xfrm>
            <a:off x="5743544" y="4914923"/>
            <a:ext cx="3086100" cy="1815882"/>
          </a:xfrm>
          <a:prstGeom prst="rect">
            <a:avLst/>
          </a:prstGeom>
          <a:noFill/>
          <a:ln w="9525" algn="ctr">
            <a:noFill/>
            <a:miter lim="800000"/>
            <a:headEnd/>
            <a:tailEnd/>
          </a:ln>
          <a:effectLst/>
        </p:spPr>
        <p:txBody>
          <a:bodyPr>
            <a:spAutoFit/>
          </a:bodyPr>
          <a:lstStyle/>
          <a:p>
            <a:pPr algn="l"/>
            <a:r>
              <a:rPr lang="en-US" altLang="ko-KR" sz="2000" b="0" dirty="0">
                <a:effectLst>
                  <a:outerShdw blurRad="38100" dist="38100" dir="2700000" algn="tl">
                    <a:srgbClr val="000000"/>
                  </a:outerShdw>
                </a:effectLst>
                <a:ea typeface="굴림" pitchFamily="50" charset="-127"/>
              </a:rPr>
              <a:t>myVar2 </a:t>
            </a:r>
            <a:r>
              <a:rPr lang="tr-TR" altLang="ko-KR" sz="2000" b="0" dirty="0">
                <a:effectLst>
                  <a:outerShdw blurRad="38100" dist="38100" dir="2700000" algn="tl">
                    <a:srgbClr val="000000"/>
                  </a:outerShdw>
                </a:effectLst>
                <a:ea typeface="굴림" pitchFamily="50" charset="-127"/>
              </a:rPr>
              <a:t>bu blokta lokal-olmayan bir değişkendir</a:t>
            </a:r>
            <a:endParaRPr lang="en-US" altLang="ko-KR" sz="2000" b="0" dirty="0">
              <a:effectLst>
                <a:outerShdw blurRad="38100" dist="38100" dir="2700000" algn="tl">
                  <a:srgbClr val="000000"/>
                </a:outerShdw>
              </a:effectLst>
              <a:ea typeface="굴림" pitchFamily="50" charset="-127"/>
            </a:endParaRPr>
          </a:p>
          <a:p>
            <a:pPr marL="355600" lvl="1" indent="-176213">
              <a:buFontTx/>
              <a:buChar char="•"/>
            </a:pPr>
            <a:r>
              <a:rPr lang="en-US" altLang="ko-KR" sz="1800" b="0" dirty="0" err="1">
                <a:effectLst>
                  <a:outerShdw blurRad="38100" dist="38100" dir="2700000" algn="tl">
                    <a:srgbClr val="000000"/>
                  </a:outerShdw>
                </a:effectLst>
                <a:ea typeface="굴림" pitchFamily="50" charset="-127"/>
              </a:rPr>
              <a:t>InnerClass</a:t>
            </a:r>
            <a:r>
              <a:rPr lang="tr-TR" altLang="ko-KR" sz="1800" b="0" dirty="0">
                <a:effectLst>
                  <a:outerShdw blurRad="38100" dist="38100" dir="2700000" algn="tl">
                    <a:srgbClr val="000000"/>
                  </a:outerShdw>
                </a:effectLst>
                <a:ea typeface="굴림" pitchFamily="50" charset="-127"/>
              </a:rPr>
              <a:t>,</a:t>
            </a:r>
            <a:r>
              <a:rPr lang="en-US" altLang="ko-KR" sz="1800" b="0" dirty="0">
                <a:effectLst>
                  <a:outerShdw blurRad="38100" dist="38100" dir="2700000" algn="tl">
                    <a:srgbClr val="000000"/>
                  </a:outerShdw>
                </a:effectLst>
                <a:ea typeface="굴림" pitchFamily="50" charset="-127"/>
              </a:rPr>
              <a:t> </a:t>
            </a:r>
            <a:r>
              <a:rPr lang="en-US" altLang="ko-KR" dirty="0">
                <a:effectLst>
                  <a:outerShdw blurRad="38100" dist="38100" dir="2700000" algn="tl">
                    <a:srgbClr val="000000"/>
                  </a:outerShdw>
                </a:effectLst>
                <a:ea typeface="굴림" pitchFamily="50" charset="-127"/>
              </a:rPr>
              <a:t>myVar2 </a:t>
            </a:r>
            <a:r>
              <a:rPr lang="tr-TR" altLang="ko-KR" dirty="0">
                <a:effectLst>
                  <a:outerShdw blurRad="38100" dist="38100" dir="2700000" algn="tl">
                    <a:srgbClr val="000000"/>
                  </a:outerShdw>
                </a:effectLst>
                <a:ea typeface="굴림" pitchFamily="50" charset="-127"/>
              </a:rPr>
              <a:t>‘</a:t>
            </a:r>
            <a:r>
              <a:rPr lang="tr-TR" altLang="ko-KR" dirty="0" err="1">
                <a:effectLst>
                  <a:outerShdw blurRad="38100" dist="38100" dir="2700000" algn="tl">
                    <a:srgbClr val="000000"/>
                  </a:outerShdw>
                </a:effectLst>
                <a:ea typeface="굴림" pitchFamily="50" charset="-127"/>
              </a:rPr>
              <a:t>nin</a:t>
            </a:r>
            <a:r>
              <a:rPr lang="tr-TR" altLang="ko-KR" dirty="0">
                <a:effectLst>
                  <a:outerShdw blurRad="38100" dist="38100" dir="2700000" algn="tl">
                    <a:srgbClr val="000000"/>
                  </a:outerShdw>
                </a:effectLst>
                <a:ea typeface="굴림" pitchFamily="50" charset="-127"/>
              </a:rPr>
              <a:t> </a:t>
            </a:r>
            <a:r>
              <a:rPr lang="en-US" altLang="ko-KR" i="1" dirty="0" err="1">
                <a:solidFill>
                  <a:srgbClr val="FFFF00"/>
                </a:solidFill>
                <a:effectLst>
                  <a:outerShdw blurRad="38100" dist="38100" dir="2700000" algn="tl">
                    <a:srgbClr val="000000"/>
                  </a:outerShdw>
                </a:effectLst>
                <a:ea typeface="굴림" pitchFamily="50" charset="-127"/>
              </a:rPr>
              <a:t>stati</a:t>
            </a:r>
            <a:r>
              <a:rPr lang="tr-TR" altLang="ko-KR" i="1" dirty="0">
                <a:solidFill>
                  <a:srgbClr val="FFFF00"/>
                </a:solidFill>
                <a:effectLst>
                  <a:outerShdw blurRad="38100" dist="38100" dir="2700000" algn="tl">
                    <a:srgbClr val="000000"/>
                  </a:outerShdw>
                </a:effectLst>
                <a:ea typeface="굴림" pitchFamily="50" charset="-127"/>
              </a:rPr>
              <a:t>k</a:t>
            </a:r>
            <a:r>
              <a:rPr lang="en-US" altLang="ko-KR" i="1" dirty="0">
                <a:solidFill>
                  <a:srgbClr val="FFFF00"/>
                </a:solidFill>
                <a:effectLst>
                  <a:outerShdw blurRad="38100" dist="38100" dir="2700000" algn="tl">
                    <a:srgbClr val="000000"/>
                  </a:outerShdw>
                </a:effectLst>
                <a:ea typeface="굴림" pitchFamily="50" charset="-127"/>
              </a:rPr>
              <a:t> parent</a:t>
            </a:r>
            <a:r>
              <a:rPr lang="tr-TR" altLang="ko-KR" i="1" dirty="0">
                <a:solidFill>
                  <a:srgbClr val="FFFF00"/>
                </a:solidFill>
                <a:effectLst>
                  <a:outerShdw blurRad="38100" dist="38100" dir="2700000" algn="tl">
                    <a:srgbClr val="000000"/>
                  </a:outerShdw>
                </a:effectLst>
                <a:ea typeface="굴림" pitchFamily="50" charset="-127"/>
              </a:rPr>
              <a:t>’</a:t>
            </a:r>
            <a:r>
              <a:rPr lang="tr-TR" altLang="ko-KR" i="1" dirty="0" err="1">
                <a:solidFill>
                  <a:srgbClr val="FFFF00"/>
                </a:solidFill>
                <a:effectLst>
                  <a:outerShdw blurRad="38100" dist="38100" dir="2700000" algn="tl">
                    <a:srgbClr val="000000"/>
                  </a:outerShdw>
                </a:effectLst>
                <a:ea typeface="굴림" pitchFamily="50" charset="-127"/>
              </a:rPr>
              <a:t>ıdır</a:t>
            </a:r>
            <a:endParaRPr lang="tr-TR" altLang="ko-KR" sz="1800" b="0" dirty="0">
              <a:effectLst>
                <a:outerShdw blurRad="38100" dist="38100" dir="2700000" algn="tl">
                  <a:srgbClr val="000000"/>
                </a:outerShdw>
              </a:effectLst>
              <a:ea typeface="굴림" pitchFamily="50" charset="-127"/>
            </a:endParaRPr>
          </a:p>
          <a:p>
            <a:pPr marL="355600" lvl="1" indent="-176213">
              <a:buFontTx/>
              <a:buChar char="•"/>
            </a:pPr>
            <a:r>
              <a:rPr lang="en-US" altLang="ko-KR" sz="1800" b="0" dirty="0" err="1">
                <a:effectLst>
                  <a:outerShdw blurRad="38100" dist="38100" dir="2700000" algn="tl">
                    <a:srgbClr val="000000"/>
                  </a:outerShdw>
                </a:effectLst>
                <a:ea typeface="굴림" pitchFamily="50" charset="-127"/>
              </a:rPr>
              <a:t>MyClass</a:t>
            </a:r>
            <a:r>
              <a:rPr lang="tr-TR" altLang="ko-KR" sz="1800" b="0" dirty="0">
                <a:effectLst>
                  <a:outerShdw blurRad="38100" dist="38100" dir="2700000" algn="tl">
                    <a:srgbClr val="000000"/>
                  </a:outerShdw>
                </a:effectLst>
                <a:ea typeface="굴림" pitchFamily="50" charset="-127"/>
              </a:rPr>
              <a:t>,</a:t>
            </a:r>
            <a:r>
              <a:rPr lang="en-US" altLang="ko-KR" dirty="0">
                <a:effectLst>
                  <a:outerShdw blurRad="38100" dist="38100" dir="2700000" algn="tl">
                    <a:srgbClr val="000000"/>
                  </a:outerShdw>
                </a:effectLst>
                <a:ea typeface="굴림" pitchFamily="50" charset="-127"/>
              </a:rPr>
              <a:t> myVar2</a:t>
            </a:r>
            <a:r>
              <a:rPr lang="tr-TR" altLang="ko-KR" dirty="0">
                <a:effectLst>
                  <a:outerShdw blurRad="38100" dist="38100" dir="2700000" algn="tl">
                    <a:srgbClr val="000000"/>
                  </a:outerShdw>
                </a:effectLst>
                <a:ea typeface="굴림" pitchFamily="50" charset="-127"/>
              </a:rPr>
              <a:t>’</a:t>
            </a:r>
            <a:r>
              <a:rPr lang="tr-TR" altLang="ko-KR" dirty="0" err="1">
                <a:effectLst>
                  <a:outerShdw blurRad="38100" dist="38100" dir="2700000" algn="tl">
                    <a:srgbClr val="000000"/>
                  </a:outerShdw>
                </a:effectLst>
                <a:ea typeface="굴림" pitchFamily="50" charset="-127"/>
              </a:rPr>
              <a:t>nin</a:t>
            </a:r>
            <a:r>
              <a:rPr lang="en-US" altLang="ko-KR" dirty="0">
                <a:effectLst>
                  <a:outerShdw blurRad="38100" dist="38100" dir="2700000" algn="tl">
                    <a:srgbClr val="000000"/>
                  </a:outerShdw>
                </a:effectLst>
                <a:ea typeface="굴림" pitchFamily="50" charset="-127"/>
              </a:rPr>
              <a:t> </a:t>
            </a:r>
            <a:r>
              <a:rPr lang="en-US" altLang="ko-KR" sz="1800" i="1" dirty="0" err="1">
                <a:solidFill>
                  <a:srgbClr val="FFFF00"/>
                </a:solidFill>
                <a:effectLst>
                  <a:outerShdw blurRad="38100" dist="38100" dir="2700000" algn="tl">
                    <a:srgbClr val="000000"/>
                  </a:outerShdw>
                </a:effectLst>
                <a:ea typeface="굴림" pitchFamily="50" charset="-127"/>
              </a:rPr>
              <a:t>stati</a:t>
            </a:r>
            <a:r>
              <a:rPr lang="tr-TR" altLang="ko-KR" sz="1800" i="1" dirty="0">
                <a:solidFill>
                  <a:srgbClr val="FFFF00"/>
                </a:solidFill>
                <a:effectLst>
                  <a:outerShdw blurRad="38100" dist="38100" dir="2700000" algn="tl">
                    <a:srgbClr val="000000"/>
                  </a:outerShdw>
                </a:effectLst>
                <a:ea typeface="굴림" pitchFamily="50" charset="-127"/>
              </a:rPr>
              <a:t>k</a:t>
            </a:r>
            <a:r>
              <a:rPr lang="en-US" altLang="ko-KR" sz="1800" i="1" dirty="0">
                <a:solidFill>
                  <a:srgbClr val="FFFF00"/>
                </a:solidFill>
                <a:effectLst>
                  <a:outerShdw blurRad="38100" dist="38100" dir="2700000" algn="tl">
                    <a:srgbClr val="000000"/>
                  </a:outerShdw>
                </a:effectLst>
                <a:ea typeface="굴림" pitchFamily="50" charset="-127"/>
              </a:rPr>
              <a:t> </a:t>
            </a:r>
            <a:r>
              <a:rPr lang="tr-TR" altLang="ko-KR" sz="1800" i="1" dirty="0">
                <a:solidFill>
                  <a:srgbClr val="FFFF00"/>
                </a:solidFill>
                <a:effectLst>
                  <a:outerShdw blurRad="38100" dist="38100" dir="2700000" algn="tl">
                    <a:srgbClr val="000000"/>
                  </a:outerShdw>
                </a:effectLst>
                <a:ea typeface="굴림" pitchFamily="50" charset="-127"/>
              </a:rPr>
              <a:t>dedesidir (</a:t>
            </a:r>
            <a:r>
              <a:rPr lang="tr-TR" altLang="ko-KR" sz="1800" i="1" dirty="0" err="1">
                <a:solidFill>
                  <a:srgbClr val="FFFF00"/>
                </a:solidFill>
                <a:effectLst>
                  <a:outerShdw blurRad="38100" dist="38100" dir="2700000" algn="tl">
                    <a:srgbClr val="000000"/>
                  </a:outerShdw>
                </a:effectLst>
                <a:ea typeface="굴림" pitchFamily="50" charset="-127"/>
              </a:rPr>
              <a:t>ancestor</a:t>
            </a:r>
            <a:r>
              <a:rPr lang="tr-TR" altLang="ko-KR" sz="1800" i="1" dirty="0">
                <a:solidFill>
                  <a:srgbClr val="FFFF00"/>
                </a:solidFill>
                <a:effectLst>
                  <a:outerShdw blurRad="38100" dist="38100" dir="2700000" algn="tl">
                    <a:srgbClr val="000000"/>
                  </a:outerShdw>
                </a:effectLst>
                <a:ea typeface="굴림" pitchFamily="50" charset="-127"/>
              </a:rPr>
              <a:t>)</a:t>
            </a:r>
            <a:endParaRPr lang="en-US" sz="1800" b="0" dirty="0">
              <a:effectLst>
                <a:outerShdw blurRad="38100" dist="38100" dir="2700000" algn="tl">
                  <a:srgbClr val="000000"/>
                </a:outerShdw>
              </a:effectLst>
            </a:endParaRPr>
          </a:p>
        </p:txBody>
      </p:sp>
      <p:sp>
        <p:nvSpPr>
          <p:cNvPr id="21" name="Rectangle 19"/>
          <p:cNvSpPr>
            <a:spLocks noChangeArrowheads="1"/>
          </p:cNvSpPr>
          <p:nvPr/>
        </p:nvSpPr>
        <p:spPr bwMode="auto">
          <a:xfrm>
            <a:off x="5743544" y="3200423"/>
            <a:ext cx="2971800" cy="707886"/>
          </a:xfrm>
          <a:prstGeom prst="rect">
            <a:avLst/>
          </a:prstGeom>
          <a:noFill/>
          <a:ln w="9525" algn="ctr">
            <a:noFill/>
            <a:miter lim="800000"/>
            <a:headEnd/>
            <a:tailEnd/>
          </a:ln>
          <a:effectLst/>
        </p:spPr>
        <p:txBody>
          <a:bodyPr>
            <a:spAutoFit/>
          </a:bodyPr>
          <a:lstStyle/>
          <a:p>
            <a:r>
              <a:rPr lang="tr-TR" altLang="ko-KR" sz="2000" i="1" dirty="0">
                <a:solidFill>
                  <a:srgbClr val="FFFF00"/>
                </a:solidFill>
                <a:effectLst>
                  <a:outerShdw blurRad="38100" dist="38100" dir="2700000" algn="tl">
                    <a:srgbClr val="000000"/>
                  </a:outerShdw>
                </a:effectLst>
                <a:ea typeface="굴림" pitchFamily="50" charset="-127"/>
              </a:rPr>
              <a:t>Gizli değişken </a:t>
            </a:r>
            <a:r>
              <a:rPr lang="en-US" altLang="ko-KR" sz="2000" dirty="0">
                <a:effectLst>
                  <a:outerShdw blurRad="38100" dist="38100" dir="2700000" algn="tl">
                    <a:srgbClr val="000000"/>
                  </a:outerShdw>
                </a:effectLst>
                <a:ea typeface="굴림" pitchFamily="50" charset="-127"/>
              </a:rPr>
              <a:t>myVar1</a:t>
            </a:r>
            <a:r>
              <a:rPr lang="tr-TR" altLang="ko-KR" sz="2000" dirty="0">
                <a:effectLst>
                  <a:outerShdw blurRad="38100" dist="38100" dir="2700000" algn="tl">
                    <a:srgbClr val="000000"/>
                  </a:outerShdw>
                </a:effectLst>
                <a:ea typeface="굴림" pitchFamily="50" charset="-127"/>
              </a:rPr>
              <a:t>’e ulaşma</a:t>
            </a:r>
            <a:endParaRPr lang="en-US" sz="2000" b="0" dirty="0">
              <a:effectLst>
                <a:outerShdw blurRad="38100" dist="38100" dir="2700000" algn="tl">
                  <a:srgbClr val="000000"/>
                </a:outerShdw>
              </a:effectLst>
            </a:endParaRPr>
          </a:p>
        </p:txBody>
      </p:sp>
      <p:sp>
        <p:nvSpPr>
          <p:cNvPr id="22" name="Freeform 20"/>
          <p:cNvSpPr>
            <a:spLocks/>
          </p:cNvSpPr>
          <p:nvPr/>
        </p:nvSpPr>
        <p:spPr bwMode="auto">
          <a:xfrm>
            <a:off x="4143344" y="3352823"/>
            <a:ext cx="1600200" cy="571500"/>
          </a:xfrm>
          <a:custGeom>
            <a:avLst/>
            <a:gdLst/>
            <a:ahLst/>
            <a:cxnLst>
              <a:cxn ang="0">
                <a:pos x="0" y="48"/>
              </a:cxn>
              <a:cxn ang="0">
                <a:pos x="216" y="48"/>
              </a:cxn>
              <a:cxn ang="0">
                <a:pos x="216" y="336"/>
              </a:cxn>
              <a:cxn ang="0">
                <a:pos x="1008" y="192"/>
              </a:cxn>
            </a:cxnLst>
            <a:rect l="0" t="0" r="r" b="b"/>
            <a:pathLst>
              <a:path w="1008" h="360">
                <a:moveTo>
                  <a:pt x="0" y="48"/>
                </a:moveTo>
                <a:cubicBezTo>
                  <a:pt x="90" y="24"/>
                  <a:pt x="180" y="0"/>
                  <a:pt x="216" y="48"/>
                </a:cubicBezTo>
                <a:cubicBezTo>
                  <a:pt x="252" y="96"/>
                  <a:pt x="84" y="312"/>
                  <a:pt x="216" y="336"/>
                </a:cubicBezTo>
                <a:cubicBezTo>
                  <a:pt x="348" y="360"/>
                  <a:pt x="678" y="276"/>
                  <a:pt x="1008" y="192"/>
                </a:cubicBezTo>
              </a:path>
            </a:pathLst>
          </a:custGeom>
          <a:noFill/>
          <a:ln w="19050" cap="flat" cmpd="sng">
            <a:solidFill>
              <a:srgbClr val="FF3300"/>
            </a:solidFill>
            <a:prstDash val="solid"/>
            <a:round/>
            <a:headEnd type="none" w="med" len="med"/>
            <a:tailEnd type="triangle" w="med" len="med"/>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ppt_x</p:attrName>
                                        </p:attrNameLst>
                                      </p:cBhvr>
                                      <p:tavLst>
                                        <p:tav tm="0">
                                          <p:val>
                                            <p:strVal val="#ppt_x-#ppt_w/2"/>
                                          </p:val>
                                        </p:tav>
                                        <p:tav tm="100000">
                                          <p:val>
                                            <p:strVal val="#ppt_x"/>
                                          </p:val>
                                        </p:tav>
                                      </p:tavLst>
                                    </p:anim>
                                    <p:anim calcmode="lin" valueType="num">
                                      <p:cBhvr>
                                        <p:cTn id="27" dur="500" fill="hold"/>
                                        <p:tgtEl>
                                          <p:spTgt spid="16"/>
                                        </p:tgtEl>
                                        <p:attrNameLst>
                                          <p:attrName>ppt_y</p:attrName>
                                        </p:attrNameLst>
                                      </p:cBhvr>
                                      <p:tavLst>
                                        <p:tav tm="0">
                                          <p:val>
                                            <p:strVal val="#ppt_y"/>
                                          </p:val>
                                        </p:tav>
                                        <p:tav tm="100000">
                                          <p:val>
                                            <p:strVal val="#ppt_y"/>
                                          </p:val>
                                        </p:tav>
                                      </p:tavLst>
                                    </p:anim>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strVal val="#ppt_h"/>
                                          </p:val>
                                        </p:tav>
                                        <p:tav tm="100000">
                                          <p:val>
                                            <p:strVal val="#ppt_h"/>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ppt_x</p:attrName>
                                        </p:attrNameLst>
                                      </p:cBhvr>
                                      <p:tavLst>
                                        <p:tav tm="0">
                                          <p:val>
                                            <p:strVal val="#ppt_x-#ppt_w/2"/>
                                          </p:val>
                                        </p:tav>
                                        <p:tav tm="100000">
                                          <p:val>
                                            <p:strVal val="#ppt_x"/>
                                          </p:val>
                                        </p:tav>
                                      </p:tavLst>
                                    </p:anim>
                                    <p:anim calcmode="lin" valueType="num">
                                      <p:cBhvr>
                                        <p:cTn id="38" dur="500" fill="hold"/>
                                        <p:tgtEl>
                                          <p:spTgt spid="22"/>
                                        </p:tgtEl>
                                        <p:attrNameLst>
                                          <p:attrName>ppt_y</p:attrName>
                                        </p:attrNameLst>
                                      </p:cBhvr>
                                      <p:tavLst>
                                        <p:tav tm="0">
                                          <p:val>
                                            <p:strVal val="#ppt_y"/>
                                          </p:val>
                                        </p:tav>
                                        <p:tav tm="100000">
                                          <p:val>
                                            <p:strVal val="#ppt_y"/>
                                          </p:val>
                                        </p:tav>
                                      </p:tavLst>
                                    </p:anim>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strVal val="#ppt_h"/>
                                          </p:val>
                                        </p:tav>
                                        <p:tav tm="100000">
                                          <p:val>
                                            <p:strVal val="#ppt_h"/>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ppt_x</p:attrName>
                                        </p:attrNameLst>
                                      </p:cBhvr>
                                      <p:tavLst>
                                        <p:tav tm="0">
                                          <p:val>
                                            <p:strVal val="#ppt_x-#ppt_w/2"/>
                                          </p:val>
                                        </p:tav>
                                        <p:tav tm="100000">
                                          <p:val>
                                            <p:strVal val="#ppt_x"/>
                                          </p:val>
                                        </p:tav>
                                      </p:tavLst>
                                    </p:anim>
                                    <p:anim calcmode="lin" valueType="num">
                                      <p:cBhvr>
                                        <p:cTn id="49" dur="500" fill="hold"/>
                                        <p:tgtEl>
                                          <p:spTgt spid="19"/>
                                        </p:tgtEl>
                                        <p:attrNameLst>
                                          <p:attrName>ppt_y</p:attrName>
                                        </p:attrNameLst>
                                      </p:cBhvr>
                                      <p:tavLst>
                                        <p:tav tm="0">
                                          <p:val>
                                            <p:strVal val="#ppt_y"/>
                                          </p:val>
                                        </p:tav>
                                        <p:tav tm="100000">
                                          <p:val>
                                            <p:strVal val="#ppt_y"/>
                                          </p:val>
                                        </p:tav>
                                      </p:tavLst>
                                    </p:anim>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strVal val="#ppt_h"/>
                                          </p:val>
                                        </p:tav>
                                        <p:tav tm="100000">
                                          <p:val>
                                            <p:strVal val="#ppt_h"/>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p:bldP spid="19" grpId="0" animBg="1"/>
      <p:bldP spid="20" grpId="0"/>
      <p:bldP spid="21" grpId="0"/>
      <p:bldP spid="2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a:xfrm>
            <a:off x="323528" y="1600200"/>
            <a:ext cx="8442520" cy="4495800"/>
          </a:xfrm>
        </p:spPr>
        <p:txBody>
          <a:bodyPr>
            <a:normAutofit/>
          </a:bodyPr>
          <a:lstStyle/>
          <a:p>
            <a:pPr algn="just"/>
            <a:r>
              <a:rPr lang="tr-TR" sz="3200" b="1" dirty="0"/>
              <a:t>Blok Yapılı Diller</a:t>
            </a:r>
          </a:p>
          <a:p>
            <a:r>
              <a:rPr lang="tr-TR" dirty="0"/>
              <a:t>İsim kapsamları oluşturan altprogramların yuvalanabildiği programlama dilleri, </a:t>
            </a:r>
            <a:r>
              <a:rPr lang="tr-TR" b="1" dirty="0"/>
              <a:t>blok yapılı</a:t>
            </a:r>
            <a:r>
              <a:rPr lang="tr-TR" dirty="0"/>
              <a:t> olarak nitelendirilir. </a:t>
            </a:r>
          </a:p>
          <a:p>
            <a:r>
              <a:rPr lang="tr-TR" dirty="0"/>
              <a:t>Pascal, altprogramların yuvalanmasına izin verdiği için blok yapılı bir dil olarak nitelenmesine karşın, altprogram olmayan bloklar, Pascal programlarında yer alamaz. </a:t>
            </a:r>
            <a:endParaRPr lang="tr-TR" b="1"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119</a:t>
            </a:fld>
            <a:endParaRPr lang="tr-TR"/>
          </a:p>
        </p:txBody>
      </p:sp>
    </p:spTree>
    <p:extLst>
      <p:ext uri="{BB962C8B-B14F-4D97-AF65-F5344CB8AC3E}">
        <p14:creationId xmlns:p14="http://schemas.microsoft.com/office/powerpoint/2010/main" val="299673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a:t>5.2. Değişkenler</a:t>
            </a:r>
            <a:endParaRPr lang="en-US" dirty="0"/>
          </a:p>
        </p:txBody>
      </p:sp>
      <p:sp>
        <p:nvSpPr>
          <p:cNvPr id="5" name="İçerik Yer Tutucusu 4"/>
          <p:cNvSpPr>
            <a:spLocks noGrp="1"/>
          </p:cNvSpPr>
          <p:nvPr>
            <p:ph sz="quarter" idx="1"/>
          </p:nvPr>
        </p:nvSpPr>
        <p:spPr>
          <a:xfrm>
            <a:off x="612648" y="1600200"/>
            <a:ext cx="8153400" cy="5257800"/>
          </a:xfrm>
        </p:spPr>
        <p:txBody>
          <a:bodyPr>
            <a:normAutofit fontScale="55000" lnSpcReduction="20000"/>
          </a:bodyPr>
          <a:lstStyle/>
          <a:p>
            <a:r>
              <a:rPr lang="tr-TR" sz="4000" b="1" dirty="0"/>
              <a:t>İsim:</a:t>
            </a:r>
            <a:r>
              <a:rPr lang="tr-TR" sz="4000" dirty="0"/>
              <a:t> Bir değişkenin ismi, programda bir tanımlama deyimi ile tanıtıldıktan sonra, programdaki diğer deyimler tarafından o değişkene başvuru için kullanılır.</a:t>
            </a:r>
          </a:p>
          <a:p>
            <a:endParaRPr lang="tr-TR" sz="4000" dirty="0"/>
          </a:p>
          <a:p>
            <a:r>
              <a:rPr lang="tr-TR" sz="4000" b="1" dirty="0"/>
              <a:t>Adres:</a:t>
            </a:r>
            <a:r>
              <a:rPr lang="tr-TR" sz="4000" dirty="0"/>
              <a:t> Bir değişkenin bellekte bulunduğu yerin adresi değişkenin belirleyici bir özelliğidir. Bir çok programlama dilinde, programın farklı bölümlerinde, aynı ismin farklı adresler ile ilişkilendirilmesi olasıdır. Örneğin iki alt programın yerel değişken olarak </a:t>
            </a:r>
            <a:r>
              <a:rPr lang="tr-TR" sz="4000" i="1" dirty="0"/>
              <a:t>toplam</a:t>
            </a:r>
            <a:r>
              <a:rPr lang="tr-TR" sz="4000" dirty="0"/>
              <a:t> değişkenini tanımlaması durumunda, her iki alt programdaki </a:t>
            </a:r>
            <a:r>
              <a:rPr lang="tr-TR" sz="4000" i="1" dirty="0"/>
              <a:t>toplam</a:t>
            </a:r>
            <a:r>
              <a:rPr lang="tr-TR" sz="4000" dirty="0"/>
              <a:t> değişkeni, bir birinden bağımsız iki adres ile ilişkili olup, iki farklı değişken olarak nitelendirilecektir. </a:t>
            </a:r>
          </a:p>
          <a:p>
            <a:pPr lvl="1">
              <a:lnSpc>
                <a:spcPct val="90000"/>
              </a:lnSpc>
            </a:pPr>
            <a:r>
              <a:rPr lang="tr-TR" sz="3300" dirty="0"/>
              <a:t>Bir</a:t>
            </a:r>
            <a:r>
              <a:rPr lang="en-US" sz="3300" dirty="0"/>
              <a:t> </a:t>
            </a:r>
            <a:r>
              <a:rPr lang="en-US" sz="3300" dirty="0" err="1"/>
              <a:t>değişken</a:t>
            </a:r>
            <a:r>
              <a:rPr lang="en-US" sz="3300" dirty="0"/>
              <a:t> </a:t>
            </a:r>
            <a:r>
              <a:rPr lang="tr-TR" sz="3300" dirty="0"/>
              <a:t>çalışma süresi boyunca farklı zamanlarda farklı adreslere sahip olabilir</a:t>
            </a:r>
            <a:endParaRPr lang="en-US" sz="3300" dirty="0"/>
          </a:p>
          <a:p>
            <a:pPr lvl="1">
              <a:lnSpc>
                <a:spcPct val="90000"/>
              </a:lnSpc>
            </a:pPr>
            <a:r>
              <a:rPr lang="tr-TR" sz="3300" dirty="0"/>
              <a:t>Bir</a:t>
            </a:r>
            <a:r>
              <a:rPr lang="en-US" sz="3300" dirty="0"/>
              <a:t> </a:t>
            </a:r>
            <a:r>
              <a:rPr lang="en-US" sz="3300" dirty="0" err="1"/>
              <a:t>değişken</a:t>
            </a:r>
            <a:r>
              <a:rPr lang="en-US" sz="3300" dirty="0"/>
              <a:t> </a:t>
            </a:r>
            <a:r>
              <a:rPr lang="tr-TR" sz="3300" dirty="0"/>
              <a:t>bir program içerisinde farklı yerlerde faklı adreslere sahip olabilir</a:t>
            </a:r>
            <a:endParaRPr lang="en-US" sz="3300" dirty="0"/>
          </a:p>
          <a:p>
            <a:pPr lvl="1">
              <a:lnSpc>
                <a:spcPct val="90000"/>
              </a:lnSpc>
            </a:pPr>
            <a:r>
              <a:rPr lang="tr-TR" sz="3300" dirty="0"/>
              <a:t>Eğer</a:t>
            </a:r>
            <a:r>
              <a:rPr lang="en-US" sz="3300" dirty="0"/>
              <a:t> </a:t>
            </a:r>
            <a:r>
              <a:rPr lang="tr-TR" sz="3300" dirty="0"/>
              <a:t>iki</a:t>
            </a:r>
            <a:r>
              <a:rPr lang="en-US" sz="3300" dirty="0"/>
              <a:t> </a:t>
            </a:r>
            <a:r>
              <a:rPr lang="en-US" sz="3300" dirty="0" err="1"/>
              <a:t>değişken</a:t>
            </a:r>
            <a:r>
              <a:rPr lang="tr-TR" sz="3300" dirty="0"/>
              <a:t> </a:t>
            </a:r>
            <a:r>
              <a:rPr lang="en-US" sz="3300" dirty="0"/>
              <a:t>ad</a:t>
            </a:r>
            <a:r>
              <a:rPr lang="tr-TR" sz="3300" dirty="0"/>
              <a:t>ı</a:t>
            </a:r>
            <a:r>
              <a:rPr lang="en-US" sz="3300" dirty="0"/>
              <a:t> </a:t>
            </a:r>
            <a:r>
              <a:rPr lang="tr-TR" sz="3300" dirty="0"/>
              <a:t>aynı bellek konumuna erişmek için kullanılabiliyorsa</a:t>
            </a:r>
            <a:r>
              <a:rPr lang="en-US" sz="3300" dirty="0"/>
              <a:t>, </a:t>
            </a:r>
            <a:r>
              <a:rPr lang="tr-TR" sz="3300" dirty="0"/>
              <a:t>bunlara</a:t>
            </a:r>
            <a:r>
              <a:rPr lang="en-US" sz="3300" dirty="0"/>
              <a:t> </a:t>
            </a:r>
            <a:r>
              <a:rPr lang="tr-TR" sz="3300" dirty="0"/>
              <a:t>takma isim (</a:t>
            </a:r>
            <a:r>
              <a:rPr lang="en-US" sz="3300" dirty="0">
                <a:solidFill>
                  <a:schemeClr val="tx2"/>
                </a:solidFill>
              </a:rPr>
              <a:t>alias</a:t>
            </a:r>
            <a:r>
              <a:rPr lang="tr-TR" sz="3300" dirty="0">
                <a:solidFill>
                  <a:schemeClr val="tx2"/>
                </a:solidFill>
              </a:rPr>
              <a:t>) </a:t>
            </a:r>
            <a:r>
              <a:rPr lang="tr-TR" sz="3300" dirty="0"/>
              <a:t>adı verilir.</a:t>
            </a:r>
            <a:endParaRPr lang="en-US" sz="3300" dirty="0"/>
          </a:p>
          <a:p>
            <a:pPr lvl="1">
              <a:lnSpc>
                <a:spcPct val="90000"/>
              </a:lnSpc>
            </a:pPr>
            <a:r>
              <a:rPr lang="tr-TR" sz="3300" dirty="0"/>
              <a:t>Takma adlar (</a:t>
            </a:r>
            <a:r>
              <a:rPr lang="en-US" sz="3300" dirty="0"/>
              <a:t>Aliases</a:t>
            </a:r>
            <a:r>
              <a:rPr lang="tr-TR" sz="3300" dirty="0"/>
              <a:t>)</a:t>
            </a:r>
            <a:r>
              <a:rPr lang="en-US" sz="3300" dirty="0"/>
              <a:t> </a:t>
            </a:r>
            <a:r>
              <a:rPr lang="tr-TR" sz="3300" dirty="0"/>
              <a:t>okunabilirlik açısından zararlıdır</a:t>
            </a:r>
            <a:r>
              <a:rPr lang="en-US" sz="3300" dirty="0"/>
              <a:t> (program </a:t>
            </a:r>
            <a:r>
              <a:rPr lang="tr-TR" sz="3300" dirty="0"/>
              <a:t>okuyucuları</a:t>
            </a:r>
            <a:r>
              <a:rPr lang="en-US" sz="3300" dirty="0"/>
              <a:t> </a:t>
            </a:r>
            <a:r>
              <a:rPr lang="tr-TR" sz="3300" dirty="0"/>
              <a:t>hepsini hatırlamak zorundadır</a:t>
            </a:r>
            <a:r>
              <a:rPr lang="en-US" sz="3300" dirty="0"/>
              <a:t>)</a:t>
            </a:r>
          </a:p>
          <a:p>
            <a:pPr lvl="1"/>
            <a:endParaRPr lang="tr-TR" dirty="0"/>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Tree>
    <p:extLst>
      <p:ext uri="{BB962C8B-B14F-4D97-AF65-F5344CB8AC3E}">
        <p14:creationId xmlns:p14="http://schemas.microsoft.com/office/powerpoint/2010/main" val="23962230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a:xfrm>
            <a:off x="2339752" y="1600200"/>
            <a:ext cx="6426296" cy="4495800"/>
          </a:xfrm>
        </p:spPr>
        <p:txBody>
          <a:bodyPr>
            <a:normAutofit fontScale="92500" lnSpcReduction="10000"/>
          </a:bodyPr>
          <a:lstStyle/>
          <a:p>
            <a:r>
              <a:rPr lang="tr-TR" sz="3200" b="1" dirty="0"/>
              <a:t>C'de Blok Yapısı: </a:t>
            </a:r>
            <a:endParaRPr lang="tr-TR" sz="3200" dirty="0"/>
          </a:p>
          <a:p>
            <a:r>
              <a:rPr lang="tr-TR" sz="3200" dirty="0"/>
              <a:t>C'de isimsiz bloklar bulunabilir ama altprogramlar yuvalanamaz. </a:t>
            </a:r>
          </a:p>
          <a:p>
            <a:r>
              <a:rPr lang="tr-TR" sz="3200" dirty="0"/>
              <a:t>C ve C++'da birleşik (</a:t>
            </a:r>
            <a:r>
              <a:rPr lang="tr-TR" sz="3200" i="1" dirty="0" err="1"/>
              <a:t>compound</a:t>
            </a:r>
            <a:r>
              <a:rPr lang="tr-TR" sz="3200" dirty="0"/>
              <a:t>) deyimler blok olarak nitelendirilir ve bu bölümlerde tanımlamalar yapılarak yeni kapsamlar tanımlanabilir. Birleşik deyimler " </a:t>
            </a:r>
            <a:r>
              <a:rPr lang="tr-TR" sz="3200" i="1" dirty="0"/>
              <a:t>{ }</a:t>
            </a:r>
            <a:r>
              <a:rPr lang="tr-TR" sz="3200" dirty="0"/>
              <a:t>" arasındaki deyimlerdir. </a:t>
            </a:r>
          </a:p>
          <a:p>
            <a:r>
              <a:rPr lang="tr-TR" sz="3200" dirty="0"/>
              <a:t>Yandaki şekilde C deyimleri, bir bloğu göstermektedir.</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2249682"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120</a:t>
            </a:fld>
            <a:endParaRPr lang="tr-TR"/>
          </a:p>
        </p:txBody>
      </p:sp>
    </p:spTree>
    <p:extLst>
      <p:ext uri="{BB962C8B-B14F-4D97-AF65-F5344CB8AC3E}">
        <p14:creationId xmlns:p14="http://schemas.microsoft.com/office/powerpoint/2010/main" val="682883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5.8.1. Durağan Kapsam Bağlama </a:t>
            </a:r>
          </a:p>
        </p:txBody>
      </p:sp>
      <p:sp>
        <p:nvSpPr>
          <p:cNvPr id="6" name="İçerik Yer Tutucusu 5"/>
          <p:cNvSpPr>
            <a:spLocks noGrp="1"/>
          </p:cNvSpPr>
          <p:nvPr>
            <p:ph sz="quarter" idx="1"/>
          </p:nvPr>
        </p:nvSpPr>
        <p:spPr/>
        <p:txBody>
          <a:bodyPr>
            <a:normAutofit fontScale="85000" lnSpcReduction="10000"/>
          </a:bodyPr>
          <a:lstStyle/>
          <a:p>
            <a:r>
              <a:rPr lang="tr-TR" sz="2800" b="1" dirty="0"/>
              <a:t>C'de Blok Tanımı ile İsim Kapsamı Oluşturulması:</a:t>
            </a:r>
            <a:endParaRPr lang="tr-TR" sz="2800" dirty="0"/>
          </a:p>
          <a:p>
            <a:r>
              <a:rPr lang="tr-TR" dirty="0"/>
              <a:t>Bir blokta oluşturulan kapsamlar, altprogramlar tarafından oluşturulan kapsamlarla aynı özellikleri taşırlar. </a:t>
            </a:r>
            <a:br>
              <a:rPr lang="tr-TR" dirty="0"/>
            </a:br>
            <a:endParaRPr lang="tr-TR" dirty="0"/>
          </a:p>
          <a:p>
            <a:r>
              <a:rPr lang="tr-TR" dirty="0"/>
              <a:t>Aşağıdaki şekilde C kodunda,</a:t>
            </a:r>
            <a:r>
              <a:rPr lang="tr-TR" i="1" dirty="0"/>
              <a:t> say1</a:t>
            </a:r>
            <a:r>
              <a:rPr lang="tr-TR" dirty="0"/>
              <a:t> ve </a:t>
            </a:r>
            <a:r>
              <a:rPr lang="tr-TR" i="1" dirty="0"/>
              <a:t>say2</a:t>
            </a:r>
            <a:r>
              <a:rPr lang="tr-TR" dirty="0"/>
              <a:t> değişkenleri, tüm main programı boyunca görünür olacak şekilde tanımlanmışlardır. Ancak programda yer alan blokta </a:t>
            </a:r>
            <a:r>
              <a:rPr lang="tr-TR" i="1" dirty="0"/>
              <a:t>say1</a:t>
            </a:r>
            <a:r>
              <a:rPr lang="tr-TR" dirty="0"/>
              <a:t> ve </a:t>
            </a:r>
            <a:r>
              <a:rPr lang="tr-TR" i="1" dirty="0"/>
              <a:t>say2 </a:t>
            </a:r>
            <a:r>
              <a:rPr lang="tr-TR" dirty="0"/>
              <a:t>için yeni tanımlamalar olursa, blokta tanımlanan </a:t>
            </a:r>
            <a:r>
              <a:rPr lang="tr-TR" i="1" dirty="0"/>
              <a:t>say1</a:t>
            </a:r>
            <a:r>
              <a:rPr lang="tr-TR" dirty="0"/>
              <a:t> ve </a:t>
            </a:r>
            <a:r>
              <a:rPr lang="tr-TR" i="1" dirty="0"/>
              <a:t>say2</a:t>
            </a:r>
            <a:r>
              <a:rPr lang="tr-TR" dirty="0"/>
              <a:t> değişkenleri blok içinde, main de tanımlanmış </a:t>
            </a:r>
            <a:r>
              <a:rPr lang="tr-TR" i="1" dirty="0"/>
              <a:t>say1</a:t>
            </a:r>
            <a:r>
              <a:rPr lang="tr-TR" dirty="0"/>
              <a:t> ve </a:t>
            </a:r>
            <a:r>
              <a:rPr lang="tr-TR" i="1" dirty="0"/>
              <a:t>say2</a:t>
            </a:r>
            <a:r>
              <a:rPr lang="tr-TR" dirty="0"/>
              <a:t>'yi gizler. Gizlenmiş değişkenler, blok içinde görünür olmasalar da, var olmaya devam ederler.</a:t>
            </a:r>
          </a:p>
          <a:p>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121</a:t>
            </a:fld>
            <a:endParaRPr lang="tr-TR"/>
          </a:p>
        </p:txBody>
      </p:sp>
    </p:spTree>
    <p:extLst>
      <p:ext uri="{BB962C8B-B14F-4D97-AF65-F5344CB8AC3E}">
        <p14:creationId xmlns:p14="http://schemas.microsoft.com/office/powerpoint/2010/main" val="1220887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5.8.1. Durağan Kapsam Bağlama </a:t>
            </a:r>
          </a:p>
        </p:txBody>
      </p:sp>
      <p:sp>
        <p:nvSpPr>
          <p:cNvPr id="6" name="İçerik Yer Tutucusu 5"/>
          <p:cNvSpPr>
            <a:spLocks noGrp="1"/>
          </p:cNvSpPr>
          <p:nvPr>
            <p:ph sz="quarter" idx="1"/>
          </p:nvPr>
        </p:nvSpPr>
        <p:spPr/>
        <p:txBody>
          <a:bodyPr>
            <a:normAutofit fontScale="85000" lnSpcReduction="20000"/>
          </a:bodyPr>
          <a:lstStyle/>
          <a:p>
            <a:endParaRPr lang="tr-TR" sz="2400" b="1" dirty="0"/>
          </a:p>
          <a:p>
            <a:endParaRPr lang="tr-TR" sz="2400" b="1" dirty="0"/>
          </a:p>
          <a:p>
            <a:endParaRPr lang="tr-TR" sz="2400" b="1" dirty="0"/>
          </a:p>
          <a:p>
            <a:endParaRPr lang="tr-TR" sz="2400" b="1" dirty="0"/>
          </a:p>
          <a:p>
            <a:endParaRPr lang="tr-TR" sz="2400" b="1" dirty="0"/>
          </a:p>
          <a:p>
            <a:endParaRPr lang="tr-TR" sz="2400" b="1" dirty="0"/>
          </a:p>
          <a:p>
            <a:endParaRPr lang="tr-TR" sz="2400" b="1" dirty="0"/>
          </a:p>
          <a:p>
            <a:endParaRPr lang="tr-TR" sz="2400" b="1" dirty="0"/>
          </a:p>
          <a:p>
            <a:endParaRPr lang="tr-TR" sz="2400" b="1" dirty="0"/>
          </a:p>
          <a:p>
            <a:endParaRPr lang="tr-TR" dirty="0"/>
          </a:p>
          <a:p>
            <a:r>
              <a:rPr lang="tr-TR" dirty="0"/>
              <a:t>Bloklarda tanımlanmış değişkenler, </a:t>
            </a:r>
            <a:r>
              <a:rPr lang="tr-TR" dirty="0" err="1"/>
              <a:t>yığıt</a:t>
            </a:r>
            <a:r>
              <a:rPr lang="tr-TR" dirty="0"/>
              <a:t> dinamik değişkenler oldukları için bellek yerini sadece o blok çalışırken tutarlar.</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388" y="1548090"/>
            <a:ext cx="6840760" cy="345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122</a:t>
            </a:fld>
            <a:endParaRPr lang="tr-TR"/>
          </a:p>
        </p:txBody>
      </p:sp>
    </p:spTree>
    <p:extLst>
      <p:ext uri="{BB962C8B-B14F-4D97-AF65-F5344CB8AC3E}">
        <p14:creationId xmlns:p14="http://schemas.microsoft.com/office/powerpoint/2010/main" val="32336178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5.8.1. Durağan Kapsam Bağlama </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123</a:t>
            </a:fld>
            <a:endParaRPr lang="tr-TR"/>
          </a:p>
        </p:txBody>
      </p:sp>
      <p:sp>
        <p:nvSpPr>
          <p:cNvPr id="4" name="3 İçerik Yer Tutucusu"/>
          <p:cNvSpPr>
            <a:spLocks noGrp="1"/>
          </p:cNvSpPr>
          <p:nvPr>
            <p:ph sz="quarter" idx="1"/>
          </p:nvPr>
        </p:nvSpPr>
        <p:spPr>
          <a:xfrm>
            <a:off x="612648" y="1600200"/>
            <a:ext cx="8153400" cy="4972072"/>
          </a:xfrm>
        </p:spPr>
        <p:txBody>
          <a:bodyPr>
            <a:normAutofit fontScale="85000" lnSpcReduction="20000"/>
          </a:bodyPr>
          <a:lstStyle/>
          <a:p>
            <a:r>
              <a:rPr lang="tr-TR" dirty="0"/>
              <a:t>Lokalde tanımlanmış aynı isimli değişken, dışarıda ata tarafından tanımlı değişkene erişimi keser:</a:t>
            </a:r>
          </a:p>
          <a:p>
            <a:pPr lvl="2">
              <a:buNone/>
            </a:pPr>
            <a:r>
              <a:rPr lang="tr-TR" dirty="0" err="1">
                <a:latin typeface="Courier New" pitchFamily="49" charset="0"/>
                <a:cs typeface="Courier New" pitchFamily="49" charset="0"/>
              </a:rPr>
              <a:t>void</a:t>
            </a:r>
            <a:r>
              <a:rPr lang="tr-TR" dirty="0">
                <a:latin typeface="Courier New" pitchFamily="49" charset="0"/>
                <a:cs typeface="Courier New" pitchFamily="49" charset="0"/>
              </a:rPr>
              <a:t> </a:t>
            </a:r>
            <a:r>
              <a:rPr lang="tr-TR" dirty="0" err="1">
                <a:latin typeface="Courier New" pitchFamily="49" charset="0"/>
                <a:cs typeface="Courier New" pitchFamily="49" charset="0"/>
              </a:rPr>
              <a:t>sub</a:t>
            </a:r>
            <a:r>
              <a:rPr lang="tr-TR" dirty="0">
                <a:latin typeface="Courier New" pitchFamily="49" charset="0"/>
                <a:cs typeface="Courier New" pitchFamily="49" charset="0"/>
              </a:rPr>
              <a:t>() {</a:t>
            </a:r>
          </a:p>
          <a:p>
            <a:pPr lvl="2">
              <a:buNone/>
            </a:pPr>
            <a:r>
              <a:rPr lang="tr-TR" dirty="0">
                <a:latin typeface="Courier New" pitchFamily="49" charset="0"/>
                <a:cs typeface="Courier New" pitchFamily="49" charset="0"/>
              </a:rPr>
              <a:t>	</a:t>
            </a:r>
            <a:r>
              <a:rPr lang="tr-TR" dirty="0" err="1">
                <a:latin typeface="Courier New" pitchFamily="49" charset="0"/>
                <a:cs typeface="Courier New" pitchFamily="49" charset="0"/>
              </a:rPr>
              <a:t>int</a:t>
            </a:r>
            <a:r>
              <a:rPr lang="tr-TR" dirty="0">
                <a:latin typeface="Courier New" pitchFamily="49" charset="0"/>
                <a:cs typeface="Courier New" pitchFamily="49" charset="0"/>
              </a:rPr>
              <a:t> </a:t>
            </a:r>
            <a:r>
              <a:rPr lang="tr-TR" dirty="0" err="1">
                <a:latin typeface="Courier New" pitchFamily="49" charset="0"/>
                <a:cs typeface="Courier New" pitchFamily="49" charset="0"/>
              </a:rPr>
              <a:t>count</a:t>
            </a:r>
            <a:r>
              <a:rPr lang="tr-TR" dirty="0">
                <a:latin typeface="Courier New" pitchFamily="49" charset="0"/>
                <a:cs typeface="Courier New" pitchFamily="49" charset="0"/>
              </a:rPr>
              <a:t>;</a:t>
            </a:r>
          </a:p>
          <a:p>
            <a:pPr lvl="2">
              <a:buNone/>
            </a:pPr>
            <a:r>
              <a:rPr lang="tr-TR" dirty="0">
                <a:latin typeface="Courier New" pitchFamily="49" charset="0"/>
                <a:cs typeface="Courier New" pitchFamily="49" charset="0"/>
              </a:rPr>
              <a:t>	…</a:t>
            </a:r>
          </a:p>
          <a:p>
            <a:pPr lvl="2">
              <a:buNone/>
            </a:pPr>
            <a:r>
              <a:rPr lang="tr-TR" dirty="0">
                <a:latin typeface="Courier New" pitchFamily="49" charset="0"/>
                <a:cs typeface="Courier New" pitchFamily="49" charset="0"/>
              </a:rPr>
              <a:t>	</a:t>
            </a:r>
            <a:r>
              <a:rPr lang="tr-TR" dirty="0" err="1">
                <a:latin typeface="Courier New" pitchFamily="49" charset="0"/>
                <a:cs typeface="Courier New" pitchFamily="49" charset="0"/>
              </a:rPr>
              <a:t>while</a:t>
            </a:r>
            <a:r>
              <a:rPr lang="tr-TR" dirty="0">
                <a:latin typeface="Courier New" pitchFamily="49" charset="0"/>
                <a:cs typeface="Courier New" pitchFamily="49" charset="0"/>
              </a:rPr>
              <a:t> ( … ) {</a:t>
            </a:r>
          </a:p>
          <a:p>
            <a:pPr lvl="2">
              <a:buNone/>
            </a:pPr>
            <a:r>
              <a:rPr lang="tr-TR" dirty="0">
                <a:latin typeface="Courier New" pitchFamily="49" charset="0"/>
                <a:cs typeface="Courier New" pitchFamily="49" charset="0"/>
              </a:rPr>
              <a:t>		</a:t>
            </a:r>
            <a:r>
              <a:rPr lang="tr-TR" dirty="0" err="1">
                <a:latin typeface="Courier New" pitchFamily="49" charset="0"/>
                <a:cs typeface="Courier New" pitchFamily="49" charset="0"/>
              </a:rPr>
              <a:t>int</a:t>
            </a:r>
            <a:r>
              <a:rPr lang="tr-TR" dirty="0">
                <a:latin typeface="Courier New" pitchFamily="49" charset="0"/>
                <a:cs typeface="Courier New" pitchFamily="49" charset="0"/>
              </a:rPr>
              <a:t> </a:t>
            </a:r>
            <a:r>
              <a:rPr lang="tr-TR" dirty="0" err="1">
                <a:latin typeface="Courier New" pitchFamily="49" charset="0"/>
                <a:cs typeface="Courier New" pitchFamily="49" charset="0"/>
              </a:rPr>
              <a:t>count</a:t>
            </a:r>
            <a:r>
              <a:rPr lang="tr-TR" dirty="0">
                <a:latin typeface="Courier New" pitchFamily="49" charset="0"/>
                <a:cs typeface="Courier New" pitchFamily="49" charset="0"/>
              </a:rPr>
              <a:t>=1;</a:t>
            </a:r>
          </a:p>
          <a:p>
            <a:pPr lvl="2">
              <a:buNone/>
            </a:pPr>
            <a:r>
              <a:rPr lang="tr-TR" dirty="0">
                <a:latin typeface="Courier New" pitchFamily="49" charset="0"/>
                <a:cs typeface="Courier New" pitchFamily="49" charset="0"/>
              </a:rPr>
              <a:t>		</a:t>
            </a:r>
            <a:r>
              <a:rPr lang="tr-TR" dirty="0" err="1">
                <a:latin typeface="Courier New" pitchFamily="49" charset="0"/>
                <a:cs typeface="Courier New" pitchFamily="49" charset="0"/>
              </a:rPr>
              <a:t>count</a:t>
            </a:r>
            <a:r>
              <a:rPr lang="tr-TR" dirty="0">
                <a:latin typeface="Courier New" pitchFamily="49" charset="0"/>
                <a:cs typeface="Courier New" pitchFamily="49" charset="0"/>
              </a:rPr>
              <a:t> ++;</a:t>
            </a:r>
          </a:p>
          <a:p>
            <a:pPr lvl="2">
              <a:buNone/>
            </a:pPr>
            <a:r>
              <a:rPr lang="tr-TR" dirty="0">
                <a:latin typeface="Courier New" pitchFamily="49" charset="0"/>
                <a:cs typeface="Courier New" pitchFamily="49" charset="0"/>
              </a:rPr>
              <a:t>		…</a:t>
            </a:r>
          </a:p>
          <a:p>
            <a:pPr lvl="2">
              <a:buNone/>
            </a:pPr>
            <a:r>
              <a:rPr lang="tr-TR" dirty="0">
                <a:latin typeface="Courier New" pitchFamily="49" charset="0"/>
                <a:cs typeface="Courier New" pitchFamily="49" charset="0"/>
              </a:rPr>
              <a:t>	}</a:t>
            </a:r>
          </a:p>
          <a:p>
            <a:pPr lvl="2">
              <a:buNone/>
            </a:pPr>
            <a:r>
              <a:rPr lang="tr-TR" dirty="0">
                <a:latin typeface="Courier New" pitchFamily="49" charset="0"/>
                <a:cs typeface="Courier New" pitchFamily="49" charset="0"/>
              </a:rPr>
              <a:t>}</a:t>
            </a:r>
          </a:p>
          <a:p>
            <a:r>
              <a:rPr lang="tr-TR" dirty="0"/>
              <a:t>C++ ve Ada bu tip erişilmez verilere kapsamı belirterek erişim imkanı sağlar.</a:t>
            </a:r>
          </a:p>
          <a:p>
            <a:r>
              <a:rPr lang="tr-TR" dirty="0"/>
              <a:t>Ada’da: </a:t>
            </a:r>
            <a:r>
              <a:rPr lang="tr-TR" b="1" dirty="0" err="1"/>
              <a:t>unit</a:t>
            </a:r>
            <a:r>
              <a:rPr lang="tr-TR" b="1" dirty="0"/>
              <a:t>.name</a:t>
            </a:r>
          </a:p>
          <a:p>
            <a:r>
              <a:rPr lang="en-US" dirty="0"/>
              <a:t>C++</a:t>
            </a:r>
            <a:r>
              <a:rPr lang="tr-TR" dirty="0"/>
              <a:t>’da</a:t>
            </a:r>
            <a:r>
              <a:rPr lang="en-US" dirty="0"/>
              <a:t>: </a:t>
            </a:r>
            <a:r>
              <a:rPr lang="en-US" b="1" dirty="0" err="1"/>
              <a:t>class_name::name</a:t>
            </a:r>
            <a:endParaRPr lang="tr-TR"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5.8.1. Durağan Kapsam Bağlama </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124</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a:solidFill>
                  <a:srgbClr val="FF0000"/>
                </a:solidFill>
              </a:rPr>
              <a:t>	Statik kapsam, örnekler</a:t>
            </a:r>
          </a:p>
          <a:p>
            <a:r>
              <a:rPr lang="tr-TR" dirty="0"/>
              <a:t>C++ değişken tanımlarının fonksiyon içinde herhangi bir yerde yapılmasına izin verir. Fonksiyonun içinde ama bir blok içinde olmayan tanımlar, fonksiyon içinde tanımlandığı noktadan fonksiyonun sonuna kadar tanımlanmış sayılırlar.</a:t>
            </a:r>
          </a:p>
          <a:p>
            <a:r>
              <a:rPr lang="tr-TR" dirty="0" err="1"/>
              <a:t>C’de</a:t>
            </a:r>
            <a:r>
              <a:rPr lang="tr-TR" dirty="0"/>
              <a:t> benzer tanımların fonksiyon başında yapılması zorunludur.</a:t>
            </a:r>
          </a:p>
          <a:p>
            <a:r>
              <a:rPr lang="tr-TR" dirty="0"/>
              <a:t>C++, Java ve C# “</a:t>
            </a:r>
            <a:r>
              <a:rPr lang="tr-TR" dirty="0" err="1"/>
              <a:t>class”ları</a:t>
            </a:r>
            <a:r>
              <a:rPr lang="tr-TR" dirty="0"/>
              <a:t> içinde tanımlanan değişkenler farklılıklar gösterir:</a:t>
            </a:r>
          </a:p>
          <a:p>
            <a:pPr lvl="1"/>
            <a:r>
              <a:rPr lang="tr-TR" dirty="0"/>
              <a:t>Eğer herhangi bir metodun içinde tanımlanmadıysa, bütün </a:t>
            </a:r>
            <a:r>
              <a:rPr lang="tr-TR" dirty="0" err="1"/>
              <a:t>class</a:t>
            </a:r>
            <a:r>
              <a:rPr lang="tr-TR" dirty="0"/>
              <a:t> içinde tanımlıdır. “</a:t>
            </a:r>
            <a:r>
              <a:rPr lang="tr-TR" dirty="0" err="1"/>
              <a:t>public”se</a:t>
            </a:r>
            <a:r>
              <a:rPr lang="tr-TR" dirty="0"/>
              <a:t> dışarıdan da erişilebilir.</a:t>
            </a:r>
          </a:p>
          <a:p>
            <a:pPr lvl="1"/>
            <a:r>
              <a:rPr lang="tr-TR" dirty="0"/>
              <a:t>Bir metot içinde tanımlandıysa, tanımlandığı bloktaki değerini kullanır.</a:t>
            </a:r>
          </a:p>
          <a:p>
            <a:pPr lvl="1"/>
            <a:r>
              <a:rPr lang="tr-TR" dirty="0"/>
              <a:t>C#, C++ tipi göstericileri destekler. Ancak bunlar güvenliği bozduklarından bunları kullanan ‘metot’ların ‘</a:t>
            </a:r>
            <a:r>
              <a:rPr lang="tr-TR" dirty="0" err="1"/>
              <a:t>unsafe</a:t>
            </a:r>
            <a:r>
              <a:rPr lang="tr-TR" dirty="0"/>
              <a:t>’ olarak tanımlanması zorunludur</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06" y="423861"/>
            <a:ext cx="8935703" cy="5934097"/>
          </a:xfrm>
          <a:prstGeom prst="rect">
            <a:avLst/>
          </a:prstGeom>
          <a:noFill/>
          <a:ln w="9525">
            <a:noFill/>
            <a:miter lim="800000"/>
            <a:headEnd/>
            <a:tailEnd/>
          </a:ln>
          <a:effec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60358" y="214290"/>
            <a:ext cx="3048000" cy="3111500"/>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int j;</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float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j = (int)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p:txBody>
      </p:sp>
      <p:sp>
        <p:nvSpPr>
          <p:cNvPr id="6" name="Freeform 4"/>
          <p:cNvSpPr>
            <a:spLocks/>
          </p:cNvSpPr>
          <p:nvPr/>
        </p:nvSpPr>
        <p:spPr bwMode="auto">
          <a:xfrm>
            <a:off x="357158" y="1433490"/>
            <a:ext cx="889000" cy="990600"/>
          </a:xfrm>
          <a:custGeom>
            <a:avLst/>
            <a:gdLst>
              <a:gd name="T0" fmla="*/ 560 w 560"/>
              <a:gd name="T1" fmla="*/ 624 h 624"/>
              <a:gd name="T2" fmla="*/ 32 w 560"/>
              <a:gd name="T3" fmla="*/ 192 h 624"/>
              <a:gd name="T4" fmla="*/ 368 w 560"/>
              <a:gd name="T5" fmla="*/ 0 h 624"/>
              <a:gd name="T6" fmla="*/ 0 60000 65536"/>
              <a:gd name="T7" fmla="*/ 0 60000 65536"/>
              <a:gd name="T8" fmla="*/ 0 60000 65536"/>
              <a:gd name="T9" fmla="*/ 0 w 560"/>
              <a:gd name="T10" fmla="*/ 0 h 624"/>
              <a:gd name="T11" fmla="*/ 560 w 560"/>
              <a:gd name="T12" fmla="*/ 624 h 624"/>
            </a:gdLst>
            <a:ahLst/>
            <a:cxnLst>
              <a:cxn ang="T6">
                <a:pos x="T0" y="T1"/>
              </a:cxn>
              <a:cxn ang="T7">
                <a:pos x="T2" y="T3"/>
              </a:cxn>
              <a:cxn ang="T8">
                <a:pos x="T4" y="T5"/>
              </a:cxn>
            </a:cxnLst>
            <a:rect l="T9" t="T10" r="T11" b="T12"/>
            <a:pathLst>
              <a:path w="560" h="624">
                <a:moveTo>
                  <a:pt x="560" y="624"/>
                </a:moveTo>
                <a:cubicBezTo>
                  <a:pt x="312" y="460"/>
                  <a:pt x="64" y="296"/>
                  <a:pt x="32" y="192"/>
                </a:cubicBezTo>
                <a:cubicBezTo>
                  <a:pt x="0" y="88"/>
                  <a:pt x="184" y="44"/>
                  <a:pt x="368" y="0"/>
                </a:cubicBezTo>
              </a:path>
            </a:pathLst>
          </a:custGeom>
          <a:noFill/>
          <a:ln w="25560">
            <a:solidFill>
              <a:srgbClr val="FF0000"/>
            </a:solidFill>
            <a:round/>
            <a:headEnd/>
            <a:tailEnd type="triangle" w="med" len="med"/>
          </a:ln>
        </p:spPr>
        <p:txBody>
          <a:bodyPr wrap="none" anchor="ctr"/>
          <a:lstStyle/>
          <a:p>
            <a:endParaRPr lang="tr-TR">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7" name="Freeform 5"/>
          <p:cNvSpPr>
            <a:spLocks/>
          </p:cNvSpPr>
          <p:nvPr/>
        </p:nvSpPr>
        <p:spPr bwMode="auto">
          <a:xfrm>
            <a:off x="2160558" y="1662090"/>
            <a:ext cx="304800" cy="838200"/>
          </a:xfrm>
          <a:custGeom>
            <a:avLst/>
            <a:gdLst>
              <a:gd name="T0" fmla="*/ 480 w 480"/>
              <a:gd name="T1" fmla="*/ 488 h 488"/>
              <a:gd name="T2" fmla="*/ 192 w 480"/>
              <a:gd name="T3" fmla="*/ 56 h 488"/>
              <a:gd name="T4" fmla="*/ 0 w 480"/>
              <a:gd name="T5" fmla="*/ 152 h 488"/>
              <a:gd name="T6" fmla="*/ 0 60000 65536"/>
              <a:gd name="T7" fmla="*/ 0 60000 65536"/>
              <a:gd name="T8" fmla="*/ 0 60000 65536"/>
              <a:gd name="T9" fmla="*/ 0 w 480"/>
              <a:gd name="T10" fmla="*/ 0 h 488"/>
              <a:gd name="T11" fmla="*/ 480 w 480"/>
              <a:gd name="T12" fmla="*/ 488 h 488"/>
            </a:gdLst>
            <a:ahLst/>
            <a:cxnLst>
              <a:cxn ang="T6">
                <a:pos x="T0" y="T1"/>
              </a:cxn>
              <a:cxn ang="T7">
                <a:pos x="T2" y="T3"/>
              </a:cxn>
              <a:cxn ang="T8">
                <a:pos x="T4" y="T5"/>
              </a:cxn>
            </a:cxnLst>
            <a:rect l="T9" t="T10" r="T11" b="T12"/>
            <a:pathLst>
              <a:path w="480" h="488">
                <a:moveTo>
                  <a:pt x="480" y="488"/>
                </a:moveTo>
                <a:cubicBezTo>
                  <a:pt x="376" y="300"/>
                  <a:pt x="272" y="112"/>
                  <a:pt x="192" y="56"/>
                </a:cubicBezTo>
                <a:cubicBezTo>
                  <a:pt x="112" y="0"/>
                  <a:pt x="56" y="76"/>
                  <a:pt x="0" y="152"/>
                </a:cubicBezTo>
              </a:path>
            </a:pathLst>
          </a:custGeom>
          <a:noFill/>
          <a:ln w="22320">
            <a:solidFill>
              <a:srgbClr val="FF0000"/>
            </a:solidFill>
            <a:round/>
            <a:headEnd/>
            <a:tailEnd type="triangle" w="med" len="med"/>
          </a:ln>
        </p:spPr>
        <p:txBody>
          <a:bodyPr wrap="none" anchor="ctr"/>
          <a:lstStyle/>
          <a:p>
            <a:endParaRPr lang="tr-TR">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5" name="Text Box 3"/>
          <p:cNvSpPr txBox="1">
            <a:spLocks noChangeArrowheads="1"/>
          </p:cNvSpPr>
          <p:nvPr/>
        </p:nvSpPr>
        <p:spPr bwMode="auto">
          <a:xfrm>
            <a:off x="3697317" y="3786190"/>
            <a:ext cx="3048000" cy="2563813"/>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 1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int j;</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 /* 2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float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j = (int)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p:txBody>
      </p:sp>
      <p:sp>
        <p:nvSpPr>
          <p:cNvPr id="16" name="Text Box 4"/>
          <p:cNvSpPr txBox="1">
            <a:spLocks noChangeArrowheads="1"/>
          </p:cNvSpPr>
          <p:nvPr/>
        </p:nvSpPr>
        <p:spPr bwMode="auto">
          <a:xfrm>
            <a:off x="7053292" y="4868865"/>
            <a:ext cx="1710703"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a:solidFill>
                  <a:srgbClr val="000000"/>
                </a:solidFill>
              </a:rPr>
              <a:t>i </a:t>
            </a:r>
            <a:r>
              <a:rPr lang="en-GB" sz="2400" dirty="0">
                <a:solidFill>
                  <a:srgbClr val="000000"/>
                </a:solidFill>
              </a:rPr>
              <a:t>scope 2</a:t>
            </a:r>
            <a:r>
              <a:rPr lang="tr-TR" sz="2400" dirty="0">
                <a:solidFill>
                  <a:srgbClr val="000000"/>
                </a:solidFill>
              </a:rPr>
              <a:t>’de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a:solidFill>
                  <a:srgbClr val="000000"/>
                </a:solidFill>
              </a:rPr>
              <a:t>sınırlı</a:t>
            </a:r>
            <a:endParaRPr lang="en-GB" sz="2400" dirty="0">
              <a:solidFill>
                <a:srgbClr val="000000"/>
              </a:solidFill>
            </a:endParaRPr>
          </a:p>
        </p:txBody>
      </p:sp>
      <p:sp>
        <p:nvSpPr>
          <p:cNvPr id="17" name="Text Box 5"/>
          <p:cNvSpPr txBox="1">
            <a:spLocks noChangeArrowheads="1"/>
          </p:cNvSpPr>
          <p:nvPr/>
        </p:nvSpPr>
        <p:spPr bwMode="auto">
          <a:xfrm>
            <a:off x="1717705" y="5326065"/>
            <a:ext cx="1713909"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a:solidFill>
                  <a:srgbClr val="000000"/>
                </a:solidFill>
              </a:rPr>
              <a:t>j </a:t>
            </a:r>
            <a:r>
              <a:rPr lang="en-GB" sz="2400" dirty="0">
                <a:solidFill>
                  <a:srgbClr val="000000"/>
                </a:solidFill>
              </a:rPr>
              <a:t>scope </a:t>
            </a:r>
            <a:r>
              <a:rPr lang="tr-TR" sz="2400" dirty="0">
                <a:solidFill>
                  <a:srgbClr val="000000"/>
                </a:solidFill>
              </a:rPr>
              <a:t>2’de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a:solidFill>
                  <a:srgbClr val="000000"/>
                </a:solidFill>
              </a:rPr>
              <a:t>serbest</a:t>
            </a:r>
            <a:endParaRPr lang="en-GB" sz="2400" dirty="0">
              <a:solidFill>
                <a:srgbClr val="000000"/>
              </a:solidFill>
            </a:endParaRPr>
          </a:p>
        </p:txBody>
      </p:sp>
      <p:sp>
        <p:nvSpPr>
          <p:cNvPr id="18" name="Text Box 6"/>
          <p:cNvSpPr txBox="1">
            <a:spLocks noChangeArrowheads="1"/>
          </p:cNvSpPr>
          <p:nvPr/>
        </p:nvSpPr>
        <p:spPr bwMode="auto">
          <a:xfrm>
            <a:off x="1643092" y="4030665"/>
            <a:ext cx="1644979"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a:solidFill>
                  <a:srgbClr val="000000"/>
                </a:solidFill>
              </a:rPr>
              <a:t>j </a:t>
            </a:r>
            <a:r>
              <a:rPr lang="en-GB" sz="2400" dirty="0">
                <a:solidFill>
                  <a:srgbClr val="000000"/>
                </a:solidFill>
              </a:rPr>
              <a:t>scope </a:t>
            </a:r>
            <a:r>
              <a:rPr lang="tr-TR" sz="2400" dirty="0">
                <a:solidFill>
                  <a:srgbClr val="000000"/>
                </a:solidFill>
              </a:rPr>
              <a:t>1’de</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a:solidFill>
                  <a:srgbClr val="000000"/>
                </a:solidFill>
              </a:rPr>
              <a:t>sınırlı</a:t>
            </a:r>
            <a:endParaRPr lang="en-GB" sz="2400" dirty="0">
              <a:solidFill>
                <a:srgbClr val="000000"/>
              </a:solidFill>
            </a:endParaRPr>
          </a:p>
        </p:txBody>
      </p:sp>
      <p:sp>
        <p:nvSpPr>
          <p:cNvPr id="19" name="Line 7"/>
          <p:cNvSpPr>
            <a:spLocks noChangeShapeType="1"/>
          </p:cNvSpPr>
          <p:nvPr/>
        </p:nvSpPr>
        <p:spPr bwMode="auto">
          <a:xfrm flipH="1" flipV="1">
            <a:off x="5516592" y="4995865"/>
            <a:ext cx="1466850" cy="171450"/>
          </a:xfrm>
          <a:prstGeom prst="line">
            <a:avLst/>
          </a:prstGeom>
          <a:noFill/>
          <a:ln w="38160">
            <a:solidFill>
              <a:srgbClr val="FF0000"/>
            </a:solidFill>
            <a:miter lim="800000"/>
            <a:headEnd/>
            <a:tailEnd type="triangle" w="med" len="med"/>
          </a:ln>
        </p:spPr>
        <p:txBody>
          <a:bodyPr/>
          <a:lstStyle/>
          <a:p>
            <a:endParaRPr lang="tr-TR"/>
          </a:p>
        </p:txBody>
      </p:sp>
      <p:sp>
        <p:nvSpPr>
          <p:cNvPr id="20" name="Line 8"/>
          <p:cNvSpPr>
            <a:spLocks noChangeShapeType="1"/>
          </p:cNvSpPr>
          <p:nvPr/>
        </p:nvSpPr>
        <p:spPr bwMode="auto">
          <a:xfrm flipV="1">
            <a:off x="3163917" y="5605465"/>
            <a:ext cx="1066800" cy="171450"/>
          </a:xfrm>
          <a:prstGeom prst="line">
            <a:avLst/>
          </a:prstGeom>
          <a:noFill/>
          <a:ln w="38160">
            <a:solidFill>
              <a:srgbClr val="FF0000"/>
            </a:solidFill>
            <a:miter lim="800000"/>
            <a:headEnd/>
            <a:tailEnd type="triangle" w="med" len="med"/>
          </a:ln>
        </p:spPr>
        <p:txBody>
          <a:bodyPr/>
          <a:lstStyle/>
          <a:p>
            <a:endParaRPr lang="tr-TR"/>
          </a:p>
        </p:txBody>
      </p:sp>
      <p:sp>
        <p:nvSpPr>
          <p:cNvPr id="21" name="Line 9"/>
          <p:cNvSpPr>
            <a:spLocks noChangeShapeType="1"/>
          </p:cNvSpPr>
          <p:nvPr/>
        </p:nvSpPr>
        <p:spPr bwMode="auto">
          <a:xfrm flipV="1">
            <a:off x="3240117" y="4310065"/>
            <a:ext cx="762000" cy="247650"/>
          </a:xfrm>
          <a:prstGeom prst="line">
            <a:avLst/>
          </a:prstGeom>
          <a:noFill/>
          <a:ln w="38160">
            <a:solidFill>
              <a:srgbClr val="FF0000"/>
            </a:solidFill>
            <a:miter lim="800000"/>
            <a:headEnd/>
            <a:tailEnd type="triangle" w="med" len="med"/>
          </a:ln>
        </p:spPr>
        <p:txBody>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20" grpId="0" animBg="1"/>
      <p:bldP spid="2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5.8.1. Durağan Kapsam Bağlama </a:t>
            </a:r>
          </a:p>
        </p:txBody>
      </p:sp>
      <p:sp>
        <p:nvSpPr>
          <p:cNvPr id="6" name="İçerik Yer Tutucusu 5"/>
          <p:cNvSpPr>
            <a:spLocks noGrp="1"/>
          </p:cNvSpPr>
          <p:nvPr>
            <p:ph sz="quarter" idx="1"/>
          </p:nvPr>
        </p:nvSpPr>
        <p:spPr/>
        <p:txBody>
          <a:bodyPr>
            <a:normAutofit fontScale="85000" lnSpcReduction="20000"/>
          </a:bodyPr>
          <a:lstStyle/>
          <a:p>
            <a:r>
              <a:rPr lang="tr-TR" sz="3600" b="1" dirty="0"/>
              <a:t>Durağan Kapsam Bağlamadaki Sorunlar</a:t>
            </a:r>
          </a:p>
          <a:p>
            <a:endParaRPr lang="tr-TR" sz="3600" b="1" dirty="0"/>
          </a:p>
          <a:p>
            <a:pPr lvl="1"/>
            <a:r>
              <a:rPr lang="tr-TR" sz="3300" dirty="0"/>
              <a:t>Blok yapısı, bir altprogramın ayrıştırılması için kolay ve etkin bir yoldur. Ancak durağan kapsam bağlamada, altprogramların yuvalanması sonucu gereğinden fazla genel değişken kullanımı olabilir.</a:t>
            </a:r>
          </a:p>
          <a:p>
            <a:pPr lvl="1"/>
            <a:endParaRPr lang="tr-TR" sz="3300" dirty="0"/>
          </a:p>
          <a:p>
            <a:pPr lvl="1"/>
            <a:r>
              <a:rPr lang="tr-TR" sz="3300" dirty="0"/>
              <a:t>Bir programda genel olarak tanımlanan değişkenler, gerekli olup olmamasına bakılmadan, tüm altprogramlara görünür olacakları için güvenilirliği azaltırlar.</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127</a:t>
            </a:fld>
            <a:endParaRPr lang="tr-TR"/>
          </a:p>
        </p:txBody>
      </p:sp>
    </p:spTree>
    <p:extLst>
      <p:ext uri="{BB962C8B-B14F-4D97-AF65-F5344CB8AC3E}">
        <p14:creationId xmlns:p14="http://schemas.microsoft.com/office/powerpoint/2010/main" val="25662765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612648" y="1600200"/>
            <a:ext cx="8388508" cy="4972072"/>
          </a:xfrm>
        </p:spPr>
        <p:txBody>
          <a:bodyPr/>
          <a:lstStyle/>
          <a:p>
            <a:r>
              <a:rPr lang="tr-TR" sz="3200" b="1" dirty="0"/>
              <a:t>Durağan Kapsam Bağlama Değerlendirmesi</a:t>
            </a:r>
            <a:endParaRPr lang="en-US" sz="3200" b="1" dirty="0"/>
          </a:p>
          <a:p>
            <a:pPr eaLnBrk="1" hangingPunct="1"/>
            <a:r>
              <a:rPr lang="tr-TR" dirty="0"/>
              <a:t>Örneğe bakalım</a:t>
            </a:r>
            <a:r>
              <a:rPr lang="en-US" dirty="0"/>
              <a:t>:</a:t>
            </a:r>
          </a:p>
          <a:p>
            <a:pPr eaLnBrk="1" hangingPunct="1">
              <a:buFontTx/>
              <a:buNone/>
            </a:pPr>
            <a:r>
              <a:rPr lang="en-US" dirty="0"/>
              <a:t>             </a:t>
            </a:r>
            <a:r>
              <a:rPr lang="tr-TR" dirty="0"/>
              <a:t>Varsayalım ki</a:t>
            </a:r>
            <a:r>
              <a:rPr lang="en-US" dirty="0"/>
              <a:t> </a:t>
            </a:r>
            <a:endParaRPr lang="tr-TR" dirty="0"/>
          </a:p>
          <a:p>
            <a:pPr eaLnBrk="1" hangingPunct="1">
              <a:buFontTx/>
              <a:buNone/>
            </a:pPr>
            <a:r>
              <a:rPr lang="tr-TR" dirty="0"/>
              <a:t>				</a:t>
            </a:r>
            <a:r>
              <a:rPr lang="en-US" dirty="0"/>
              <a:t>MAIN</a:t>
            </a:r>
            <a:r>
              <a:rPr lang="tr-TR" dirty="0"/>
              <a:t>,</a:t>
            </a:r>
            <a:r>
              <a:rPr lang="en-US" dirty="0"/>
              <a:t> A </a:t>
            </a:r>
            <a:r>
              <a:rPr lang="en-US" dirty="0" err="1"/>
              <a:t>ve</a:t>
            </a:r>
            <a:r>
              <a:rPr lang="en-US" dirty="0"/>
              <a:t> B</a:t>
            </a:r>
            <a:r>
              <a:rPr lang="tr-TR" dirty="0"/>
              <a:t> </a:t>
            </a:r>
            <a:r>
              <a:rPr lang="tr-TR" dirty="0" err="1"/>
              <a:t>yi</a:t>
            </a:r>
            <a:r>
              <a:rPr lang="tr-TR" dirty="0"/>
              <a:t> çağırır</a:t>
            </a:r>
            <a:endParaRPr lang="en-US" dirty="0"/>
          </a:p>
          <a:p>
            <a:pPr eaLnBrk="1" hangingPunct="1">
              <a:buFontTx/>
              <a:buNone/>
            </a:pPr>
            <a:r>
              <a:rPr lang="en-US" dirty="0"/>
              <a:t>                            </a:t>
            </a:r>
            <a:r>
              <a:rPr lang="tr-TR" dirty="0"/>
              <a:t>      </a:t>
            </a:r>
            <a:r>
              <a:rPr lang="en-US" dirty="0"/>
              <a:t>A</a:t>
            </a:r>
            <a:r>
              <a:rPr lang="tr-TR" dirty="0"/>
              <a:t>,</a:t>
            </a:r>
            <a:r>
              <a:rPr lang="en-US" dirty="0"/>
              <a:t> C </a:t>
            </a:r>
            <a:r>
              <a:rPr lang="en-US" dirty="0" err="1"/>
              <a:t>ve</a:t>
            </a:r>
            <a:r>
              <a:rPr lang="en-US" dirty="0"/>
              <a:t> D</a:t>
            </a:r>
            <a:r>
              <a:rPr lang="tr-TR" dirty="0"/>
              <a:t> </a:t>
            </a:r>
            <a:r>
              <a:rPr lang="tr-TR" dirty="0" err="1"/>
              <a:t>yi</a:t>
            </a:r>
            <a:r>
              <a:rPr lang="tr-TR" dirty="0"/>
              <a:t> çağırır</a:t>
            </a:r>
            <a:endParaRPr lang="en-US" dirty="0"/>
          </a:p>
          <a:p>
            <a:pPr eaLnBrk="1" hangingPunct="1">
              <a:buFontTx/>
              <a:buNone/>
            </a:pPr>
            <a:r>
              <a:rPr lang="en-US" dirty="0"/>
              <a:t>                            </a:t>
            </a:r>
            <a:r>
              <a:rPr lang="tr-TR" dirty="0"/>
              <a:t>      </a:t>
            </a:r>
            <a:r>
              <a:rPr lang="en-US" dirty="0"/>
              <a:t>B</a:t>
            </a:r>
            <a:r>
              <a:rPr lang="tr-TR" dirty="0"/>
              <a:t>,</a:t>
            </a:r>
            <a:r>
              <a:rPr lang="en-US" dirty="0"/>
              <a:t> A </a:t>
            </a:r>
            <a:r>
              <a:rPr lang="tr-TR" dirty="0"/>
              <a:t>ve</a:t>
            </a:r>
            <a:r>
              <a:rPr lang="en-US" dirty="0"/>
              <a:t> E</a:t>
            </a:r>
            <a:r>
              <a:rPr lang="tr-TR" dirty="0"/>
              <a:t> </a:t>
            </a:r>
            <a:r>
              <a:rPr lang="tr-TR" dirty="0" err="1"/>
              <a:t>yi</a:t>
            </a:r>
            <a:r>
              <a:rPr lang="tr-TR" dirty="0"/>
              <a:t> çağırır</a:t>
            </a:r>
            <a:endParaRPr lang="en-US" dirty="0"/>
          </a:p>
        </p:txBody>
      </p:sp>
      <p:sp>
        <p:nvSpPr>
          <p:cNvPr id="6" name="Başlık 1"/>
          <p:cNvSpPr>
            <a:spLocks noGrp="1"/>
          </p:cNvSpPr>
          <p:nvPr>
            <p:ph type="title"/>
          </p:nvPr>
        </p:nvSpPr>
        <p:spPr>
          <a:xfrm>
            <a:off x="612648" y="228600"/>
            <a:ext cx="8153400" cy="990600"/>
          </a:xfrm>
        </p:spPr>
        <p:txBody>
          <a:bodyPr>
            <a:noAutofit/>
          </a:bodyPr>
          <a:lstStyle/>
          <a:p>
            <a:r>
              <a:rPr lang="tr-TR" sz="3200" dirty="0"/>
              <a:t>5.8.1. Durağan Kapsam Bağlama </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128</a:t>
            </a:fld>
            <a:endParaRPr lang="tr-T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71472" y="1785926"/>
            <a:ext cx="8153400" cy="990600"/>
          </a:xfrm>
        </p:spPr>
        <p:txBody>
          <a:bodyPr>
            <a:normAutofit/>
          </a:bodyPr>
          <a:lstStyle/>
          <a:p>
            <a:r>
              <a:rPr lang="tr-TR" sz="2800" dirty="0"/>
              <a:t>Durağan Kapsam Örneği</a:t>
            </a:r>
            <a:endParaRPr lang="en-US" sz="2800" dirty="0"/>
          </a:p>
        </p:txBody>
      </p:sp>
      <p:sp>
        <p:nvSpPr>
          <p:cNvPr id="51203" name="Line 3"/>
          <p:cNvSpPr>
            <a:spLocks noChangeShapeType="1"/>
          </p:cNvSpPr>
          <p:nvPr/>
        </p:nvSpPr>
        <p:spPr bwMode="auto">
          <a:xfrm>
            <a:off x="2632054" y="3616346"/>
            <a:ext cx="0" cy="2806700"/>
          </a:xfrm>
          <a:prstGeom prst="line">
            <a:avLst/>
          </a:prstGeom>
          <a:noFill/>
          <a:ln w="12700">
            <a:solidFill>
              <a:schemeClr val="tx1"/>
            </a:solidFill>
            <a:round/>
            <a:headEnd/>
            <a:tailEnd/>
          </a:ln>
        </p:spPr>
        <p:txBody>
          <a:bodyPr wrap="none" anchor="ctr"/>
          <a:lstStyle/>
          <a:p>
            <a:endParaRPr lang="tr-TR"/>
          </a:p>
        </p:txBody>
      </p:sp>
      <p:sp>
        <p:nvSpPr>
          <p:cNvPr id="51204" name="Line 5"/>
          <p:cNvSpPr>
            <a:spLocks noChangeShapeType="1"/>
          </p:cNvSpPr>
          <p:nvPr/>
        </p:nvSpPr>
        <p:spPr bwMode="auto">
          <a:xfrm>
            <a:off x="3095604" y="3838596"/>
            <a:ext cx="139700" cy="0"/>
          </a:xfrm>
          <a:prstGeom prst="line">
            <a:avLst/>
          </a:prstGeom>
          <a:noFill/>
          <a:ln w="12700">
            <a:solidFill>
              <a:schemeClr val="tx1"/>
            </a:solidFill>
            <a:round/>
            <a:headEnd/>
            <a:tailEnd/>
          </a:ln>
        </p:spPr>
        <p:txBody>
          <a:bodyPr wrap="none" anchor="ctr"/>
          <a:lstStyle/>
          <a:p>
            <a:endParaRPr lang="tr-TR"/>
          </a:p>
        </p:txBody>
      </p:sp>
      <p:sp>
        <p:nvSpPr>
          <p:cNvPr id="51205" name="Line 6"/>
          <p:cNvSpPr>
            <a:spLocks noChangeShapeType="1"/>
          </p:cNvSpPr>
          <p:nvPr/>
        </p:nvSpPr>
        <p:spPr bwMode="auto">
          <a:xfrm>
            <a:off x="2638404" y="6429396"/>
            <a:ext cx="292100" cy="0"/>
          </a:xfrm>
          <a:prstGeom prst="line">
            <a:avLst/>
          </a:prstGeom>
          <a:noFill/>
          <a:ln w="12700">
            <a:solidFill>
              <a:schemeClr val="tx1"/>
            </a:solidFill>
            <a:round/>
            <a:headEnd/>
            <a:tailEnd/>
          </a:ln>
        </p:spPr>
        <p:txBody>
          <a:bodyPr wrap="none" anchor="ctr"/>
          <a:lstStyle/>
          <a:p>
            <a:endParaRPr lang="tr-TR"/>
          </a:p>
        </p:txBody>
      </p:sp>
      <p:sp>
        <p:nvSpPr>
          <p:cNvPr id="51206" name="Rectangle 7"/>
          <p:cNvSpPr>
            <a:spLocks noChangeArrowheads="1"/>
          </p:cNvSpPr>
          <p:nvPr/>
        </p:nvSpPr>
        <p:spPr bwMode="auto">
          <a:xfrm>
            <a:off x="6480154" y="3446483"/>
            <a:ext cx="80645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51207" name="Line 9"/>
          <p:cNvSpPr>
            <a:spLocks noChangeShapeType="1"/>
          </p:cNvSpPr>
          <p:nvPr/>
        </p:nvSpPr>
        <p:spPr bwMode="auto">
          <a:xfrm flipH="1">
            <a:off x="5683229" y="3751283"/>
            <a:ext cx="1069975" cy="538163"/>
          </a:xfrm>
          <a:prstGeom prst="line">
            <a:avLst/>
          </a:prstGeom>
          <a:noFill/>
          <a:ln w="12700">
            <a:solidFill>
              <a:schemeClr val="tx1"/>
            </a:solidFill>
            <a:round/>
            <a:headEnd/>
            <a:tailEnd/>
          </a:ln>
        </p:spPr>
        <p:txBody>
          <a:bodyPr wrap="none" anchor="ctr"/>
          <a:lstStyle/>
          <a:p>
            <a:endParaRPr lang="tr-TR"/>
          </a:p>
        </p:txBody>
      </p:sp>
      <p:sp>
        <p:nvSpPr>
          <p:cNvPr id="51208" name="Line 10"/>
          <p:cNvSpPr>
            <a:spLocks noChangeShapeType="1"/>
          </p:cNvSpPr>
          <p:nvPr/>
        </p:nvSpPr>
        <p:spPr bwMode="auto">
          <a:xfrm>
            <a:off x="6838929" y="3768746"/>
            <a:ext cx="749300" cy="520700"/>
          </a:xfrm>
          <a:prstGeom prst="line">
            <a:avLst/>
          </a:prstGeom>
          <a:noFill/>
          <a:ln w="12700">
            <a:solidFill>
              <a:schemeClr val="tx1"/>
            </a:solidFill>
            <a:round/>
            <a:headEnd/>
            <a:tailEnd/>
          </a:ln>
        </p:spPr>
        <p:txBody>
          <a:bodyPr wrap="none" anchor="ctr"/>
          <a:lstStyle/>
          <a:p>
            <a:endParaRPr lang="tr-TR"/>
          </a:p>
        </p:txBody>
      </p:sp>
      <p:sp>
        <p:nvSpPr>
          <p:cNvPr id="51209" name="Line 11"/>
          <p:cNvSpPr>
            <a:spLocks noChangeShapeType="1"/>
          </p:cNvSpPr>
          <p:nvPr/>
        </p:nvSpPr>
        <p:spPr bwMode="auto">
          <a:xfrm>
            <a:off x="3089254" y="3844946"/>
            <a:ext cx="0" cy="1358900"/>
          </a:xfrm>
          <a:prstGeom prst="line">
            <a:avLst/>
          </a:prstGeom>
          <a:noFill/>
          <a:ln w="12700">
            <a:solidFill>
              <a:schemeClr val="tx1"/>
            </a:solidFill>
            <a:round/>
            <a:headEnd/>
            <a:tailEnd/>
          </a:ln>
        </p:spPr>
        <p:txBody>
          <a:bodyPr wrap="none" anchor="ctr"/>
          <a:lstStyle/>
          <a:p>
            <a:endParaRPr lang="tr-TR"/>
          </a:p>
        </p:txBody>
      </p:sp>
      <p:sp>
        <p:nvSpPr>
          <p:cNvPr id="51210" name="Line 12"/>
          <p:cNvSpPr>
            <a:spLocks noChangeShapeType="1"/>
          </p:cNvSpPr>
          <p:nvPr/>
        </p:nvSpPr>
        <p:spPr bwMode="auto">
          <a:xfrm>
            <a:off x="3095604" y="5210196"/>
            <a:ext cx="215900" cy="0"/>
          </a:xfrm>
          <a:prstGeom prst="line">
            <a:avLst/>
          </a:prstGeom>
          <a:noFill/>
          <a:ln w="12700">
            <a:solidFill>
              <a:schemeClr val="tx1"/>
            </a:solidFill>
            <a:round/>
            <a:headEnd/>
            <a:tailEnd/>
          </a:ln>
        </p:spPr>
        <p:txBody>
          <a:bodyPr wrap="none" anchor="ctr"/>
          <a:lstStyle/>
          <a:p>
            <a:endParaRPr lang="tr-TR"/>
          </a:p>
        </p:txBody>
      </p:sp>
      <p:sp>
        <p:nvSpPr>
          <p:cNvPr id="51211" name="Line 13"/>
          <p:cNvSpPr>
            <a:spLocks noChangeShapeType="1"/>
          </p:cNvSpPr>
          <p:nvPr/>
        </p:nvSpPr>
        <p:spPr bwMode="auto">
          <a:xfrm flipH="1">
            <a:off x="3463904" y="4371996"/>
            <a:ext cx="165100" cy="0"/>
          </a:xfrm>
          <a:prstGeom prst="line">
            <a:avLst/>
          </a:prstGeom>
          <a:noFill/>
          <a:ln w="12700">
            <a:solidFill>
              <a:schemeClr val="tx1"/>
            </a:solidFill>
            <a:round/>
            <a:headEnd/>
            <a:tailEnd/>
          </a:ln>
        </p:spPr>
        <p:txBody>
          <a:bodyPr wrap="none" anchor="ctr"/>
          <a:lstStyle/>
          <a:p>
            <a:endParaRPr lang="tr-TR"/>
          </a:p>
        </p:txBody>
      </p:sp>
      <p:sp>
        <p:nvSpPr>
          <p:cNvPr id="51212" name="Line 14"/>
          <p:cNvSpPr>
            <a:spLocks noChangeShapeType="1"/>
          </p:cNvSpPr>
          <p:nvPr/>
        </p:nvSpPr>
        <p:spPr bwMode="auto">
          <a:xfrm>
            <a:off x="3470254" y="4378346"/>
            <a:ext cx="0" cy="292100"/>
          </a:xfrm>
          <a:prstGeom prst="line">
            <a:avLst/>
          </a:prstGeom>
          <a:noFill/>
          <a:ln w="12700">
            <a:solidFill>
              <a:schemeClr val="tx1"/>
            </a:solidFill>
            <a:round/>
            <a:headEnd/>
            <a:tailEnd/>
          </a:ln>
        </p:spPr>
        <p:txBody>
          <a:bodyPr wrap="none" anchor="ctr"/>
          <a:lstStyle/>
          <a:p>
            <a:endParaRPr lang="tr-TR"/>
          </a:p>
        </p:txBody>
      </p:sp>
      <p:sp>
        <p:nvSpPr>
          <p:cNvPr id="51213" name="Line 15"/>
          <p:cNvSpPr>
            <a:spLocks noChangeShapeType="1"/>
          </p:cNvSpPr>
          <p:nvPr/>
        </p:nvSpPr>
        <p:spPr bwMode="auto">
          <a:xfrm>
            <a:off x="3476604" y="4676796"/>
            <a:ext cx="139700" cy="0"/>
          </a:xfrm>
          <a:prstGeom prst="line">
            <a:avLst/>
          </a:prstGeom>
          <a:noFill/>
          <a:ln w="12700">
            <a:solidFill>
              <a:schemeClr val="tx1"/>
            </a:solidFill>
            <a:round/>
            <a:headEnd/>
            <a:tailEnd/>
          </a:ln>
        </p:spPr>
        <p:txBody>
          <a:bodyPr wrap="none" anchor="ctr"/>
          <a:lstStyle/>
          <a:p>
            <a:endParaRPr lang="tr-TR"/>
          </a:p>
        </p:txBody>
      </p:sp>
      <p:sp>
        <p:nvSpPr>
          <p:cNvPr id="51214" name="Line 16"/>
          <p:cNvSpPr>
            <a:spLocks noChangeShapeType="1"/>
          </p:cNvSpPr>
          <p:nvPr/>
        </p:nvSpPr>
        <p:spPr bwMode="auto">
          <a:xfrm flipH="1">
            <a:off x="3463904" y="4905396"/>
            <a:ext cx="158750" cy="0"/>
          </a:xfrm>
          <a:prstGeom prst="line">
            <a:avLst/>
          </a:prstGeom>
          <a:noFill/>
          <a:ln w="12700">
            <a:solidFill>
              <a:schemeClr val="tx1"/>
            </a:solidFill>
            <a:round/>
            <a:headEnd/>
            <a:tailEnd/>
          </a:ln>
        </p:spPr>
        <p:txBody>
          <a:bodyPr wrap="none" anchor="ctr"/>
          <a:lstStyle/>
          <a:p>
            <a:endParaRPr lang="tr-TR"/>
          </a:p>
        </p:txBody>
      </p:sp>
      <p:sp>
        <p:nvSpPr>
          <p:cNvPr id="51215" name="Line 17"/>
          <p:cNvSpPr>
            <a:spLocks noChangeShapeType="1"/>
          </p:cNvSpPr>
          <p:nvPr/>
        </p:nvSpPr>
        <p:spPr bwMode="auto">
          <a:xfrm>
            <a:off x="3470254" y="4911746"/>
            <a:ext cx="0" cy="215900"/>
          </a:xfrm>
          <a:prstGeom prst="line">
            <a:avLst/>
          </a:prstGeom>
          <a:noFill/>
          <a:ln w="12700">
            <a:solidFill>
              <a:schemeClr val="tx1"/>
            </a:solidFill>
            <a:round/>
            <a:headEnd/>
            <a:tailEnd/>
          </a:ln>
        </p:spPr>
        <p:txBody>
          <a:bodyPr wrap="none" anchor="ctr"/>
          <a:lstStyle/>
          <a:p>
            <a:endParaRPr lang="tr-TR"/>
          </a:p>
        </p:txBody>
      </p:sp>
      <p:sp>
        <p:nvSpPr>
          <p:cNvPr id="51216" name="Line 18"/>
          <p:cNvSpPr>
            <a:spLocks noChangeShapeType="1"/>
          </p:cNvSpPr>
          <p:nvPr/>
        </p:nvSpPr>
        <p:spPr bwMode="auto">
          <a:xfrm>
            <a:off x="3476604" y="5133996"/>
            <a:ext cx="139700" cy="0"/>
          </a:xfrm>
          <a:prstGeom prst="line">
            <a:avLst/>
          </a:prstGeom>
          <a:noFill/>
          <a:ln w="12700">
            <a:solidFill>
              <a:schemeClr val="tx1"/>
            </a:solidFill>
            <a:round/>
            <a:headEnd/>
            <a:tailEnd/>
          </a:ln>
        </p:spPr>
        <p:txBody>
          <a:bodyPr wrap="none" anchor="ctr"/>
          <a:lstStyle/>
          <a:p>
            <a:endParaRPr lang="tr-TR"/>
          </a:p>
        </p:txBody>
      </p:sp>
      <p:sp>
        <p:nvSpPr>
          <p:cNvPr id="51217" name="Line 19"/>
          <p:cNvSpPr>
            <a:spLocks noChangeShapeType="1"/>
          </p:cNvSpPr>
          <p:nvPr/>
        </p:nvSpPr>
        <p:spPr bwMode="auto">
          <a:xfrm flipH="1">
            <a:off x="3082904" y="5514996"/>
            <a:ext cx="88900" cy="0"/>
          </a:xfrm>
          <a:prstGeom prst="line">
            <a:avLst/>
          </a:prstGeom>
          <a:noFill/>
          <a:ln w="12700">
            <a:solidFill>
              <a:schemeClr val="tx1"/>
            </a:solidFill>
            <a:round/>
            <a:headEnd/>
            <a:tailEnd/>
          </a:ln>
        </p:spPr>
        <p:txBody>
          <a:bodyPr wrap="none" anchor="ctr"/>
          <a:lstStyle/>
          <a:p>
            <a:endParaRPr lang="tr-TR"/>
          </a:p>
        </p:txBody>
      </p:sp>
      <p:sp>
        <p:nvSpPr>
          <p:cNvPr id="51218" name="Line 20"/>
          <p:cNvSpPr>
            <a:spLocks noChangeShapeType="1"/>
          </p:cNvSpPr>
          <p:nvPr/>
        </p:nvSpPr>
        <p:spPr bwMode="auto">
          <a:xfrm>
            <a:off x="3089254" y="5521346"/>
            <a:ext cx="0" cy="825500"/>
          </a:xfrm>
          <a:prstGeom prst="line">
            <a:avLst/>
          </a:prstGeom>
          <a:noFill/>
          <a:ln w="12700">
            <a:solidFill>
              <a:schemeClr val="tx1"/>
            </a:solidFill>
            <a:round/>
            <a:headEnd/>
            <a:tailEnd/>
          </a:ln>
        </p:spPr>
        <p:txBody>
          <a:bodyPr wrap="none" anchor="ctr"/>
          <a:lstStyle/>
          <a:p>
            <a:endParaRPr lang="tr-TR"/>
          </a:p>
        </p:txBody>
      </p:sp>
      <p:sp>
        <p:nvSpPr>
          <p:cNvPr id="51219" name="Line 21"/>
          <p:cNvSpPr>
            <a:spLocks noChangeShapeType="1"/>
          </p:cNvSpPr>
          <p:nvPr/>
        </p:nvSpPr>
        <p:spPr bwMode="auto">
          <a:xfrm>
            <a:off x="3095604" y="6353196"/>
            <a:ext cx="139700" cy="0"/>
          </a:xfrm>
          <a:prstGeom prst="line">
            <a:avLst/>
          </a:prstGeom>
          <a:noFill/>
          <a:ln w="12700">
            <a:solidFill>
              <a:schemeClr val="tx1"/>
            </a:solidFill>
            <a:round/>
            <a:headEnd/>
            <a:tailEnd/>
          </a:ln>
        </p:spPr>
        <p:txBody>
          <a:bodyPr wrap="none" anchor="ctr"/>
          <a:lstStyle/>
          <a:p>
            <a:endParaRPr lang="tr-TR"/>
          </a:p>
        </p:txBody>
      </p:sp>
      <p:sp>
        <p:nvSpPr>
          <p:cNvPr id="51220" name="Line 22"/>
          <p:cNvSpPr>
            <a:spLocks noChangeShapeType="1"/>
          </p:cNvSpPr>
          <p:nvPr/>
        </p:nvSpPr>
        <p:spPr bwMode="auto">
          <a:xfrm flipH="1">
            <a:off x="3463904" y="6048396"/>
            <a:ext cx="88900" cy="0"/>
          </a:xfrm>
          <a:prstGeom prst="line">
            <a:avLst/>
          </a:prstGeom>
          <a:noFill/>
          <a:ln w="12700">
            <a:solidFill>
              <a:schemeClr val="tx1"/>
            </a:solidFill>
            <a:round/>
            <a:headEnd/>
            <a:tailEnd/>
          </a:ln>
        </p:spPr>
        <p:txBody>
          <a:bodyPr wrap="none" anchor="ctr"/>
          <a:lstStyle/>
          <a:p>
            <a:endParaRPr lang="tr-TR"/>
          </a:p>
        </p:txBody>
      </p:sp>
      <p:sp>
        <p:nvSpPr>
          <p:cNvPr id="51221" name="Line 23"/>
          <p:cNvSpPr>
            <a:spLocks noChangeShapeType="1"/>
          </p:cNvSpPr>
          <p:nvPr/>
        </p:nvSpPr>
        <p:spPr bwMode="auto">
          <a:xfrm>
            <a:off x="3470254" y="6054746"/>
            <a:ext cx="0" cy="215900"/>
          </a:xfrm>
          <a:prstGeom prst="line">
            <a:avLst/>
          </a:prstGeom>
          <a:noFill/>
          <a:ln w="12700">
            <a:solidFill>
              <a:schemeClr val="tx1"/>
            </a:solidFill>
            <a:round/>
            <a:headEnd/>
            <a:tailEnd/>
          </a:ln>
        </p:spPr>
        <p:txBody>
          <a:bodyPr wrap="none" anchor="ctr"/>
          <a:lstStyle/>
          <a:p>
            <a:endParaRPr lang="tr-TR"/>
          </a:p>
        </p:txBody>
      </p:sp>
      <p:sp>
        <p:nvSpPr>
          <p:cNvPr id="51222" name="Line 24"/>
          <p:cNvSpPr>
            <a:spLocks noChangeShapeType="1"/>
          </p:cNvSpPr>
          <p:nvPr/>
        </p:nvSpPr>
        <p:spPr bwMode="auto">
          <a:xfrm>
            <a:off x="3476604" y="6276996"/>
            <a:ext cx="139700" cy="0"/>
          </a:xfrm>
          <a:prstGeom prst="line">
            <a:avLst/>
          </a:prstGeom>
          <a:noFill/>
          <a:ln w="12700">
            <a:solidFill>
              <a:schemeClr val="tx1"/>
            </a:solidFill>
            <a:round/>
            <a:headEnd/>
            <a:tailEnd/>
          </a:ln>
        </p:spPr>
        <p:txBody>
          <a:bodyPr wrap="none" anchor="ctr"/>
          <a:lstStyle/>
          <a:p>
            <a:endParaRPr lang="tr-TR"/>
          </a:p>
        </p:txBody>
      </p:sp>
      <p:sp>
        <p:nvSpPr>
          <p:cNvPr id="51223" name="Line 25"/>
          <p:cNvSpPr>
            <a:spLocks noChangeShapeType="1"/>
          </p:cNvSpPr>
          <p:nvPr/>
        </p:nvSpPr>
        <p:spPr bwMode="auto">
          <a:xfrm flipH="1">
            <a:off x="5149829" y="4683146"/>
            <a:ext cx="469900" cy="520700"/>
          </a:xfrm>
          <a:prstGeom prst="line">
            <a:avLst/>
          </a:prstGeom>
          <a:noFill/>
          <a:ln w="12700">
            <a:solidFill>
              <a:schemeClr val="tx1"/>
            </a:solidFill>
            <a:round/>
            <a:headEnd/>
            <a:tailEnd/>
          </a:ln>
        </p:spPr>
        <p:txBody>
          <a:bodyPr wrap="none" anchor="ctr"/>
          <a:lstStyle/>
          <a:p>
            <a:endParaRPr lang="tr-TR"/>
          </a:p>
        </p:txBody>
      </p:sp>
      <p:sp>
        <p:nvSpPr>
          <p:cNvPr id="51224" name="Line 26"/>
          <p:cNvSpPr>
            <a:spLocks noChangeShapeType="1"/>
          </p:cNvSpPr>
          <p:nvPr/>
        </p:nvSpPr>
        <p:spPr bwMode="auto">
          <a:xfrm>
            <a:off x="5619729" y="4683146"/>
            <a:ext cx="444500" cy="520700"/>
          </a:xfrm>
          <a:prstGeom prst="line">
            <a:avLst/>
          </a:prstGeom>
          <a:noFill/>
          <a:ln w="12700">
            <a:solidFill>
              <a:schemeClr val="tx1"/>
            </a:solidFill>
            <a:round/>
            <a:headEnd/>
            <a:tailEnd/>
          </a:ln>
        </p:spPr>
        <p:txBody>
          <a:bodyPr wrap="none" anchor="ctr"/>
          <a:lstStyle/>
          <a:p>
            <a:endParaRPr lang="tr-TR"/>
          </a:p>
        </p:txBody>
      </p:sp>
      <p:sp>
        <p:nvSpPr>
          <p:cNvPr id="51225" name="Line 27"/>
          <p:cNvSpPr>
            <a:spLocks noChangeShapeType="1"/>
          </p:cNvSpPr>
          <p:nvPr/>
        </p:nvSpPr>
        <p:spPr bwMode="auto">
          <a:xfrm>
            <a:off x="7600929" y="4683146"/>
            <a:ext cx="63500" cy="444500"/>
          </a:xfrm>
          <a:prstGeom prst="line">
            <a:avLst/>
          </a:prstGeom>
          <a:noFill/>
          <a:ln w="12700">
            <a:solidFill>
              <a:schemeClr val="tx1"/>
            </a:solidFill>
            <a:round/>
            <a:headEnd/>
            <a:tailEnd/>
          </a:ln>
        </p:spPr>
        <p:txBody>
          <a:bodyPr wrap="none" anchor="ctr"/>
          <a:lstStyle/>
          <a:p>
            <a:endParaRPr lang="tr-TR"/>
          </a:p>
        </p:txBody>
      </p:sp>
      <p:sp>
        <p:nvSpPr>
          <p:cNvPr id="51226" name="Rectangle 28"/>
          <p:cNvSpPr>
            <a:spLocks noChangeArrowheads="1"/>
          </p:cNvSpPr>
          <p:nvPr/>
        </p:nvSpPr>
        <p:spPr bwMode="auto">
          <a:xfrm>
            <a:off x="1571604" y="3446483"/>
            <a:ext cx="977900" cy="312738"/>
          </a:xfrm>
          <a:prstGeom prst="rect">
            <a:avLst/>
          </a:prstGeom>
          <a:no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51227" name="Text Box 29"/>
          <p:cNvSpPr txBox="1">
            <a:spLocks noChangeArrowheads="1"/>
          </p:cNvSpPr>
          <p:nvPr/>
        </p:nvSpPr>
        <p:spPr bwMode="auto">
          <a:xfrm>
            <a:off x="3168629" y="5808683"/>
            <a:ext cx="3365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E</a:t>
            </a:r>
          </a:p>
        </p:txBody>
      </p:sp>
      <p:sp>
        <p:nvSpPr>
          <p:cNvPr id="51228" name="Text Box 30"/>
          <p:cNvSpPr txBox="1">
            <a:spLocks noChangeArrowheads="1"/>
          </p:cNvSpPr>
          <p:nvPr/>
        </p:nvSpPr>
        <p:spPr bwMode="auto">
          <a:xfrm>
            <a:off x="2752704" y="3751283"/>
            <a:ext cx="34290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A</a:t>
            </a:r>
          </a:p>
        </p:txBody>
      </p:sp>
      <p:sp>
        <p:nvSpPr>
          <p:cNvPr id="51229" name="Text Box 31"/>
          <p:cNvSpPr txBox="1">
            <a:spLocks noChangeArrowheads="1"/>
          </p:cNvSpPr>
          <p:nvPr/>
        </p:nvSpPr>
        <p:spPr bwMode="auto">
          <a:xfrm>
            <a:off x="3168629" y="4208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C</a:t>
            </a:r>
          </a:p>
        </p:txBody>
      </p:sp>
      <p:sp>
        <p:nvSpPr>
          <p:cNvPr id="51230" name="Text Box 32"/>
          <p:cNvSpPr txBox="1">
            <a:spLocks noChangeArrowheads="1"/>
          </p:cNvSpPr>
          <p:nvPr/>
        </p:nvSpPr>
        <p:spPr bwMode="auto">
          <a:xfrm>
            <a:off x="3168629" y="47418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dirty="0">
                <a:latin typeface="Helvetica" pitchFamily="34" charset="0"/>
              </a:rPr>
              <a:t>D</a:t>
            </a:r>
          </a:p>
        </p:txBody>
      </p:sp>
      <p:sp>
        <p:nvSpPr>
          <p:cNvPr id="51231" name="Text Box 33"/>
          <p:cNvSpPr txBox="1">
            <a:spLocks noChangeArrowheads="1"/>
          </p:cNvSpPr>
          <p:nvPr/>
        </p:nvSpPr>
        <p:spPr bwMode="auto">
          <a:xfrm>
            <a:off x="2746354" y="5351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B</a:t>
            </a:r>
          </a:p>
        </p:txBody>
      </p:sp>
      <p:sp>
        <p:nvSpPr>
          <p:cNvPr id="51232" name="Line 34"/>
          <p:cNvSpPr>
            <a:spLocks noChangeShapeType="1"/>
          </p:cNvSpPr>
          <p:nvPr/>
        </p:nvSpPr>
        <p:spPr bwMode="auto">
          <a:xfrm>
            <a:off x="2632054" y="3598883"/>
            <a:ext cx="292100" cy="0"/>
          </a:xfrm>
          <a:prstGeom prst="line">
            <a:avLst/>
          </a:prstGeom>
          <a:noFill/>
          <a:ln w="12700">
            <a:solidFill>
              <a:schemeClr val="tx1"/>
            </a:solidFill>
            <a:round/>
            <a:headEnd/>
            <a:tailEnd/>
          </a:ln>
        </p:spPr>
        <p:txBody>
          <a:bodyPr wrap="none" anchor="ctr"/>
          <a:lstStyle/>
          <a:p>
            <a:endParaRPr lang="tr-TR"/>
          </a:p>
        </p:txBody>
      </p:sp>
      <p:sp>
        <p:nvSpPr>
          <p:cNvPr id="51233" name="Rectangle 35"/>
          <p:cNvSpPr>
            <a:spLocks noChangeArrowheads="1"/>
          </p:cNvSpPr>
          <p:nvPr/>
        </p:nvSpPr>
        <p:spPr bwMode="auto">
          <a:xfrm>
            <a:off x="5534004" y="4360883"/>
            <a:ext cx="25400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1234" name="Rectangle 36"/>
          <p:cNvSpPr>
            <a:spLocks noChangeArrowheads="1"/>
          </p:cNvSpPr>
          <p:nvPr/>
        </p:nvSpPr>
        <p:spPr bwMode="auto">
          <a:xfrm>
            <a:off x="7515204" y="4360883"/>
            <a:ext cx="22860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B</a:t>
            </a:r>
          </a:p>
        </p:txBody>
      </p:sp>
      <p:sp>
        <p:nvSpPr>
          <p:cNvPr id="51235" name="Rectangle 37"/>
          <p:cNvSpPr>
            <a:spLocks noChangeArrowheads="1"/>
          </p:cNvSpPr>
          <p:nvPr/>
        </p:nvSpPr>
        <p:spPr bwMode="auto">
          <a:xfrm>
            <a:off x="50006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1236" name="Rectangle 38"/>
          <p:cNvSpPr>
            <a:spLocks noChangeArrowheads="1"/>
          </p:cNvSpPr>
          <p:nvPr/>
        </p:nvSpPr>
        <p:spPr bwMode="auto">
          <a:xfrm>
            <a:off x="59912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1237" name="Rectangle 39"/>
          <p:cNvSpPr>
            <a:spLocks noChangeArrowheads="1"/>
          </p:cNvSpPr>
          <p:nvPr/>
        </p:nvSpPr>
        <p:spPr bwMode="auto">
          <a:xfrm>
            <a:off x="7591404" y="5199083"/>
            <a:ext cx="2476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39"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a:ln>
                  <a:noFill/>
                </a:ln>
                <a:solidFill>
                  <a:schemeClr val="tx2"/>
                </a:solidFill>
                <a:effectLst/>
                <a:uLnTx/>
                <a:uFillTx/>
                <a:latin typeface="+mj-lt"/>
                <a:ea typeface="+mj-ea"/>
                <a:cs typeface="+mj-cs"/>
              </a:rPr>
              <a:t>5.8.1. Durağan Kapsam Bağlama </a:t>
            </a:r>
          </a:p>
        </p:txBody>
      </p:sp>
      <p:sp>
        <p:nvSpPr>
          <p:cNvPr id="41" name="4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129</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dirty="0"/>
              <a:t>Takma adlar</a:t>
            </a:r>
            <a:r>
              <a:rPr lang="en-US" dirty="0"/>
              <a:t> </a:t>
            </a:r>
            <a:r>
              <a:rPr lang="tr-TR" dirty="0"/>
              <a:t>nasıl oluşturulabilir</a:t>
            </a:r>
            <a:r>
              <a:rPr lang="en-US" dirty="0"/>
              <a:t>:</a:t>
            </a:r>
          </a:p>
          <a:p>
            <a:pPr lvl="1"/>
            <a:r>
              <a:rPr lang="tr-TR" dirty="0"/>
              <a:t>İşaretçiler (</a:t>
            </a:r>
            <a:r>
              <a:rPr lang="en-US" dirty="0"/>
              <a:t>Pointers</a:t>
            </a:r>
            <a:r>
              <a:rPr lang="tr-TR" dirty="0"/>
              <a:t>)</a:t>
            </a:r>
            <a:r>
              <a:rPr lang="en-US" dirty="0"/>
              <a:t>, </a:t>
            </a:r>
            <a:r>
              <a:rPr lang="tr-TR" dirty="0"/>
              <a:t>referans </a:t>
            </a:r>
            <a:r>
              <a:rPr lang="en-US" dirty="0" err="1"/>
              <a:t>değişken</a:t>
            </a:r>
            <a:r>
              <a:rPr lang="tr-TR" dirty="0" err="1"/>
              <a:t>leri</a:t>
            </a:r>
            <a:r>
              <a:rPr lang="tr-TR" dirty="0"/>
              <a:t> </a:t>
            </a:r>
            <a:r>
              <a:rPr lang="en-US" dirty="0"/>
              <a:t>(reference variable</a:t>
            </a:r>
            <a:r>
              <a:rPr lang="tr-TR" dirty="0"/>
              <a:t>s</a:t>
            </a:r>
            <a:r>
              <a:rPr lang="en-US" dirty="0"/>
              <a:t>), C </a:t>
            </a:r>
            <a:r>
              <a:rPr lang="en-US" dirty="0" err="1"/>
              <a:t>ve</a:t>
            </a:r>
            <a:r>
              <a:rPr lang="en-US" dirty="0"/>
              <a:t> C++ </a:t>
            </a:r>
            <a:r>
              <a:rPr lang="tr-TR" dirty="0"/>
              <a:t>bileşimleri (</a:t>
            </a:r>
            <a:r>
              <a:rPr lang="en-US" dirty="0"/>
              <a:t>unions</a:t>
            </a:r>
            <a:r>
              <a:rPr lang="tr-TR" dirty="0"/>
              <a:t>)</a:t>
            </a:r>
            <a:r>
              <a:rPr lang="en-US" dirty="0"/>
              <a:t>, (</a:t>
            </a:r>
            <a:r>
              <a:rPr lang="en-US" dirty="0" err="1"/>
              <a:t>ve</a:t>
            </a:r>
            <a:r>
              <a:rPr lang="en-US" dirty="0"/>
              <a:t> </a:t>
            </a:r>
            <a:r>
              <a:rPr lang="tr-TR" dirty="0"/>
              <a:t>geçiş parametrelerle</a:t>
            </a:r>
            <a:r>
              <a:rPr lang="en-US" dirty="0"/>
              <a:t>- </a:t>
            </a:r>
            <a:r>
              <a:rPr lang="en-US" dirty="0" err="1"/>
              <a:t>Bölüm</a:t>
            </a:r>
            <a:r>
              <a:rPr lang="en-US" dirty="0"/>
              <a:t> 9</a:t>
            </a:r>
            <a:r>
              <a:rPr lang="tr-TR" dirty="0"/>
              <a:t> da bahsedilecek</a:t>
            </a:r>
            <a:r>
              <a:rPr lang="en-US" dirty="0"/>
              <a:t>)</a:t>
            </a:r>
          </a:p>
          <a:p>
            <a:pPr lvl="1"/>
            <a:r>
              <a:rPr lang="tr-TR" dirty="0"/>
              <a:t>Takma adlar için orijinal gerekçelerin bazıları artık geçerli değildir</a:t>
            </a:r>
            <a:r>
              <a:rPr lang="en-US" dirty="0"/>
              <a:t>; </a:t>
            </a:r>
            <a:r>
              <a:rPr lang="tr-TR" dirty="0"/>
              <a:t>örn</a:t>
            </a:r>
            <a:r>
              <a:rPr lang="en-US" dirty="0"/>
              <a:t>.</a:t>
            </a:r>
            <a:r>
              <a:rPr lang="tr-TR" dirty="0"/>
              <a:t> </a:t>
            </a:r>
            <a:r>
              <a:rPr lang="en-US" dirty="0"/>
              <a:t>FORTRAN</a:t>
            </a:r>
            <a:r>
              <a:rPr lang="tr-TR" dirty="0"/>
              <a:t>’da belleğin yeniden kullanımı</a:t>
            </a:r>
            <a:endParaRPr lang="en-US" dirty="0"/>
          </a:p>
          <a:p>
            <a:pPr lvl="1"/>
            <a:r>
              <a:rPr lang="tr-TR" dirty="0"/>
              <a:t>Bunlar dinamik ayırma ile değiştirilir</a:t>
            </a:r>
            <a:endParaRPr lang="en-US" dirty="0"/>
          </a:p>
          <a:p>
            <a:endParaRPr lang="tr-TR" dirty="0"/>
          </a:p>
        </p:txBody>
      </p:sp>
      <p:sp>
        <p:nvSpPr>
          <p:cNvPr id="5" name="Rectangle 2"/>
          <p:cNvSpPr>
            <a:spLocks noGrp="1" noChangeArrowheads="1"/>
          </p:cNvSpPr>
          <p:nvPr>
            <p:ph type="title"/>
          </p:nvPr>
        </p:nvSpPr>
        <p:spPr>
          <a:xfrm>
            <a:off x="612648" y="228600"/>
            <a:ext cx="8153400" cy="990600"/>
          </a:xfrm>
        </p:spPr>
        <p:txBody>
          <a:bodyPr/>
          <a:lstStyle/>
          <a:p>
            <a:r>
              <a:rPr lang="tr-TR" dirty="0"/>
              <a:t>5.2. Değişkenler</a:t>
            </a:r>
            <a:endParaRPr lang="en-US"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p:cNvSpPr>
            <a:spLocks noChangeArrowheads="1"/>
          </p:cNvSpPr>
          <p:nvPr/>
        </p:nvSpPr>
        <p:spPr bwMode="auto">
          <a:xfrm>
            <a:off x="6934200" y="50387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7" name="Oval 3"/>
          <p:cNvSpPr>
            <a:spLocks noChangeArrowheads="1"/>
          </p:cNvSpPr>
          <p:nvPr/>
        </p:nvSpPr>
        <p:spPr bwMode="auto">
          <a:xfrm>
            <a:off x="5105400" y="43529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8" name="Oval 4"/>
          <p:cNvSpPr>
            <a:spLocks noChangeArrowheads="1"/>
          </p:cNvSpPr>
          <p:nvPr/>
        </p:nvSpPr>
        <p:spPr bwMode="auto">
          <a:xfrm>
            <a:off x="7848600" y="43529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9" name="Oval 5"/>
          <p:cNvSpPr>
            <a:spLocks noChangeArrowheads="1"/>
          </p:cNvSpPr>
          <p:nvPr/>
        </p:nvSpPr>
        <p:spPr bwMode="auto">
          <a:xfrm>
            <a:off x="5257800" y="56483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30" name="Oval 6"/>
          <p:cNvSpPr>
            <a:spLocks noChangeArrowheads="1"/>
          </p:cNvSpPr>
          <p:nvPr/>
        </p:nvSpPr>
        <p:spPr bwMode="auto">
          <a:xfrm>
            <a:off x="8229600" y="55721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32" name="Oval 9"/>
          <p:cNvSpPr>
            <a:spLocks noChangeArrowheads="1"/>
          </p:cNvSpPr>
          <p:nvPr/>
        </p:nvSpPr>
        <p:spPr bwMode="auto">
          <a:xfrm>
            <a:off x="1447800" y="4689498"/>
            <a:ext cx="390525" cy="390525"/>
          </a:xfrm>
          <a:prstGeom prst="ellipse">
            <a:avLst/>
          </a:prstGeom>
          <a:noFill/>
          <a:ln w="12700">
            <a:solidFill>
              <a:schemeClr val="tx1"/>
            </a:solidFill>
            <a:round/>
            <a:headEnd/>
            <a:tailEnd/>
          </a:ln>
        </p:spPr>
        <p:txBody>
          <a:bodyPr wrap="none" anchor="ctr"/>
          <a:lstStyle/>
          <a:p>
            <a:endParaRPr lang="tr-TR"/>
          </a:p>
        </p:txBody>
      </p:sp>
      <p:sp>
        <p:nvSpPr>
          <p:cNvPr id="52233" name="Oval 10"/>
          <p:cNvSpPr>
            <a:spLocks noChangeArrowheads="1"/>
          </p:cNvSpPr>
          <p:nvPr/>
        </p:nvSpPr>
        <p:spPr bwMode="auto">
          <a:xfrm>
            <a:off x="5313363" y="4657748"/>
            <a:ext cx="492125" cy="422275"/>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4" name="Oval 11"/>
          <p:cNvSpPr>
            <a:spLocks noChangeArrowheads="1"/>
          </p:cNvSpPr>
          <p:nvPr/>
        </p:nvSpPr>
        <p:spPr bwMode="auto">
          <a:xfrm>
            <a:off x="7643813" y="4681561"/>
            <a:ext cx="390525" cy="388937"/>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5" name="Oval 12"/>
          <p:cNvSpPr>
            <a:spLocks noChangeArrowheads="1"/>
          </p:cNvSpPr>
          <p:nvPr/>
        </p:nvSpPr>
        <p:spPr bwMode="auto">
          <a:xfrm>
            <a:off x="5516563" y="5402286"/>
            <a:ext cx="390525" cy="388937"/>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6" name="Oval 13"/>
          <p:cNvSpPr>
            <a:spLocks noChangeArrowheads="1"/>
          </p:cNvSpPr>
          <p:nvPr/>
        </p:nvSpPr>
        <p:spPr bwMode="auto">
          <a:xfrm>
            <a:off x="4295775" y="5402286"/>
            <a:ext cx="390525" cy="388937"/>
          </a:xfrm>
          <a:prstGeom prst="ellipse">
            <a:avLst/>
          </a:prstGeom>
          <a:noFill/>
          <a:ln w="12700">
            <a:solidFill>
              <a:schemeClr val="tx1"/>
            </a:solidFill>
            <a:round/>
            <a:headEnd/>
            <a:tailEnd/>
          </a:ln>
        </p:spPr>
        <p:txBody>
          <a:bodyPr wrap="none" anchor="ctr"/>
          <a:lstStyle/>
          <a:p>
            <a:endParaRPr lang="tr-TR"/>
          </a:p>
        </p:txBody>
      </p:sp>
      <p:sp>
        <p:nvSpPr>
          <p:cNvPr id="52237" name="Oval 14"/>
          <p:cNvSpPr>
            <a:spLocks noChangeArrowheads="1"/>
          </p:cNvSpPr>
          <p:nvPr/>
        </p:nvSpPr>
        <p:spPr bwMode="auto">
          <a:xfrm>
            <a:off x="1447800" y="5402286"/>
            <a:ext cx="390525" cy="388937"/>
          </a:xfrm>
          <a:prstGeom prst="ellipse">
            <a:avLst/>
          </a:prstGeom>
          <a:noFill/>
          <a:ln w="12700">
            <a:solidFill>
              <a:schemeClr val="tx1"/>
            </a:solidFill>
            <a:round/>
            <a:headEnd/>
            <a:tailEnd/>
          </a:ln>
        </p:spPr>
        <p:txBody>
          <a:bodyPr wrap="none" anchor="ctr"/>
          <a:lstStyle/>
          <a:p>
            <a:endParaRPr lang="tr-TR"/>
          </a:p>
        </p:txBody>
      </p:sp>
      <p:sp>
        <p:nvSpPr>
          <p:cNvPr id="52238" name="Oval 15"/>
          <p:cNvSpPr>
            <a:spLocks noChangeArrowheads="1"/>
          </p:cNvSpPr>
          <p:nvPr/>
        </p:nvSpPr>
        <p:spPr bwMode="auto">
          <a:xfrm>
            <a:off x="3889375" y="4689498"/>
            <a:ext cx="388938" cy="390525"/>
          </a:xfrm>
          <a:prstGeom prst="ellipse">
            <a:avLst/>
          </a:prstGeom>
          <a:noFill/>
          <a:ln w="12700">
            <a:solidFill>
              <a:schemeClr val="tx1"/>
            </a:solidFill>
            <a:round/>
            <a:headEnd/>
            <a:tailEnd/>
          </a:ln>
        </p:spPr>
        <p:txBody>
          <a:bodyPr wrap="none" anchor="ctr"/>
          <a:lstStyle/>
          <a:p>
            <a:endParaRPr lang="tr-TR"/>
          </a:p>
        </p:txBody>
      </p:sp>
      <p:sp>
        <p:nvSpPr>
          <p:cNvPr id="52239" name="Line 16"/>
          <p:cNvSpPr>
            <a:spLocks noChangeShapeType="1"/>
          </p:cNvSpPr>
          <p:nvPr/>
        </p:nvSpPr>
        <p:spPr bwMode="auto">
          <a:xfrm flipH="1">
            <a:off x="1744663" y="4200548"/>
            <a:ext cx="846137" cy="582613"/>
          </a:xfrm>
          <a:prstGeom prst="line">
            <a:avLst/>
          </a:prstGeom>
          <a:noFill/>
          <a:ln w="12700">
            <a:solidFill>
              <a:schemeClr val="tx1"/>
            </a:solidFill>
            <a:round/>
            <a:headEnd/>
            <a:tailEnd type="triangle" w="med" len="med"/>
          </a:ln>
        </p:spPr>
        <p:txBody>
          <a:bodyPr wrap="none" anchor="ctr"/>
          <a:lstStyle/>
          <a:p>
            <a:endParaRPr lang="tr-TR"/>
          </a:p>
        </p:txBody>
      </p:sp>
      <p:sp>
        <p:nvSpPr>
          <p:cNvPr id="52240" name="Line 17"/>
          <p:cNvSpPr>
            <a:spLocks noChangeShapeType="1"/>
          </p:cNvSpPr>
          <p:nvPr/>
        </p:nvSpPr>
        <p:spPr bwMode="auto">
          <a:xfrm flipH="1">
            <a:off x="1846263" y="4884761"/>
            <a:ext cx="2033587" cy="0"/>
          </a:xfrm>
          <a:prstGeom prst="line">
            <a:avLst/>
          </a:prstGeom>
          <a:noFill/>
          <a:ln w="12700">
            <a:solidFill>
              <a:schemeClr val="tx1"/>
            </a:solidFill>
            <a:round/>
            <a:headEnd/>
            <a:tailEnd type="triangle" w="med" len="med"/>
          </a:ln>
        </p:spPr>
        <p:txBody>
          <a:bodyPr wrap="none" anchor="ctr"/>
          <a:lstStyle/>
          <a:p>
            <a:endParaRPr lang="tr-TR"/>
          </a:p>
        </p:txBody>
      </p:sp>
      <p:sp>
        <p:nvSpPr>
          <p:cNvPr id="52241" name="Line 18"/>
          <p:cNvSpPr>
            <a:spLocks noChangeShapeType="1"/>
          </p:cNvSpPr>
          <p:nvPr/>
        </p:nvSpPr>
        <p:spPr bwMode="auto">
          <a:xfrm>
            <a:off x="1643063" y="5087961"/>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2" name="Line 19"/>
          <p:cNvSpPr>
            <a:spLocks noChangeShapeType="1"/>
          </p:cNvSpPr>
          <p:nvPr/>
        </p:nvSpPr>
        <p:spPr bwMode="auto">
          <a:xfrm>
            <a:off x="1744663" y="4986361"/>
            <a:ext cx="812800" cy="508000"/>
          </a:xfrm>
          <a:prstGeom prst="line">
            <a:avLst/>
          </a:prstGeom>
          <a:noFill/>
          <a:ln w="12700">
            <a:solidFill>
              <a:schemeClr val="tx1"/>
            </a:solidFill>
            <a:round/>
            <a:headEnd/>
            <a:tailEnd type="triangle" w="med" len="med"/>
          </a:ln>
        </p:spPr>
        <p:txBody>
          <a:bodyPr wrap="none" anchor="ctr"/>
          <a:lstStyle/>
          <a:p>
            <a:endParaRPr lang="tr-TR"/>
          </a:p>
        </p:txBody>
      </p:sp>
      <p:sp>
        <p:nvSpPr>
          <p:cNvPr id="52243" name="Line 20"/>
          <p:cNvSpPr>
            <a:spLocks noChangeShapeType="1"/>
          </p:cNvSpPr>
          <p:nvPr/>
        </p:nvSpPr>
        <p:spPr bwMode="auto">
          <a:xfrm>
            <a:off x="3371850" y="4171973"/>
            <a:ext cx="611188"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4" name="Line 21"/>
          <p:cNvSpPr>
            <a:spLocks noChangeShapeType="1"/>
          </p:cNvSpPr>
          <p:nvPr/>
        </p:nvSpPr>
        <p:spPr bwMode="auto">
          <a:xfrm>
            <a:off x="4186238" y="5087961"/>
            <a:ext cx="20320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5" name="Line 22"/>
          <p:cNvSpPr>
            <a:spLocks noChangeShapeType="1"/>
          </p:cNvSpPr>
          <p:nvPr/>
        </p:nvSpPr>
        <p:spPr bwMode="auto">
          <a:xfrm flipH="1">
            <a:off x="5711825" y="4171973"/>
            <a:ext cx="609600"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6" name="Line 23"/>
          <p:cNvSpPr>
            <a:spLocks noChangeShapeType="1"/>
          </p:cNvSpPr>
          <p:nvPr/>
        </p:nvSpPr>
        <p:spPr bwMode="auto">
          <a:xfrm>
            <a:off x="7034213" y="4171973"/>
            <a:ext cx="711200"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7" name="Line 24"/>
          <p:cNvSpPr>
            <a:spLocks noChangeShapeType="1"/>
          </p:cNvSpPr>
          <p:nvPr/>
        </p:nvSpPr>
        <p:spPr bwMode="auto">
          <a:xfrm flipV="1">
            <a:off x="5711825" y="5087961"/>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8" name="Line 25"/>
          <p:cNvSpPr>
            <a:spLocks noChangeShapeType="1"/>
          </p:cNvSpPr>
          <p:nvPr/>
        </p:nvSpPr>
        <p:spPr bwMode="auto">
          <a:xfrm>
            <a:off x="5508625" y="5087961"/>
            <a:ext cx="0" cy="406400"/>
          </a:xfrm>
          <a:prstGeom prst="line">
            <a:avLst/>
          </a:prstGeom>
          <a:noFill/>
          <a:ln w="12700">
            <a:solidFill>
              <a:schemeClr val="tx1"/>
            </a:solidFill>
            <a:round/>
            <a:headEnd/>
            <a:tailEnd type="triangle" w="med" len="med"/>
          </a:ln>
        </p:spPr>
        <p:txBody>
          <a:bodyPr wrap="none" anchor="ctr"/>
          <a:lstStyle/>
          <a:p>
            <a:endParaRPr lang="tr-TR"/>
          </a:p>
        </p:txBody>
      </p:sp>
      <p:sp>
        <p:nvSpPr>
          <p:cNvPr id="52249" name="Line 26"/>
          <p:cNvSpPr>
            <a:spLocks noChangeShapeType="1"/>
          </p:cNvSpPr>
          <p:nvPr/>
        </p:nvSpPr>
        <p:spPr bwMode="auto">
          <a:xfrm>
            <a:off x="7948613" y="4986361"/>
            <a:ext cx="509587" cy="406400"/>
          </a:xfrm>
          <a:prstGeom prst="line">
            <a:avLst/>
          </a:prstGeom>
          <a:noFill/>
          <a:ln w="12700">
            <a:solidFill>
              <a:schemeClr val="tx1"/>
            </a:solidFill>
            <a:round/>
            <a:headEnd/>
            <a:tailEnd type="triangle" w="med" len="med"/>
          </a:ln>
        </p:spPr>
        <p:txBody>
          <a:bodyPr wrap="none" anchor="ctr"/>
          <a:lstStyle/>
          <a:p>
            <a:endParaRPr lang="tr-TR"/>
          </a:p>
        </p:txBody>
      </p:sp>
      <p:sp>
        <p:nvSpPr>
          <p:cNvPr id="52250" name="Line 27"/>
          <p:cNvSpPr>
            <a:spLocks noChangeShapeType="1"/>
          </p:cNvSpPr>
          <p:nvPr/>
        </p:nvSpPr>
        <p:spPr bwMode="auto">
          <a:xfrm flipH="1" flipV="1">
            <a:off x="7847013" y="5087961"/>
            <a:ext cx="611187" cy="508000"/>
          </a:xfrm>
          <a:prstGeom prst="line">
            <a:avLst/>
          </a:prstGeom>
          <a:noFill/>
          <a:ln w="12700">
            <a:solidFill>
              <a:schemeClr val="tx1"/>
            </a:solidFill>
            <a:round/>
            <a:headEnd/>
            <a:tailEnd type="triangle" w="med" len="med"/>
          </a:ln>
        </p:spPr>
        <p:txBody>
          <a:bodyPr wrap="none" anchor="ctr"/>
          <a:lstStyle/>
          <a:p>
            <a:endParaRPr lang="tr-TR"/>
          </a:p>
        </p:txBody>
      </p:sp>
      <p:sp>
        <p:nvSpPr>
          <p:cNvPr id="52251" name="Oval 28"/>
          <p:cNvSpPr>
            <a:spLocks noChangeArrowheads="1"/>
          </p:cNvSpPr>
          <p:nvPr/>
        </p:nvSpPr>
        <p:spPr bwMode="auto">
          <a:xfrm>
            <a:off x="8356600" y="5392761"/>
            <a:ext cx="406400" cy="406400"/>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52" name="Line 29"/>
          <p:cNvSpPr>
            <a:spLocks noChangeShapeType="1"/>
          </p:cNvSpPr>
          <p:nvPr/>
        </p:nvSpPr>
        <p:spPr bwMode="auto">
          <a:xfrm flipH="1">
            <a:off x="5813425" y="4783161"/>
            <a:ext cx="1830388" cy="0"/>
          </a:xfrm>
          <a:prstGeom prst="line">
            <a:avLst/>
          </a:prstGeom>
          <a:noFill/>
          <a:ln w="12700">
            <a:solidFill>
              <a:schemeClr val="tx1"/>
            </a:solidFill>
            <a:round/>
            <a:headEnd/>
            <a:tailEnd type="triangle" w="med" len="med"/>
          </a:ln>
        </p:spPr>
        <p:txBody>
          <a:bodyPr wrap="none" anchor="ctr"/>
          <a:lstStyle/>
          <a:p>
            <a:endParaRPr lang="tr-TR"/>
          </a:p>
        </p:txBody>
      </p:sp>
      <p:sp>
        <p:nvSpPr>
          <p:cNvPr id="52253" name="Line 30"/>
          <p:cNvSpPr>
            <a:spLocks noChangeShapeType="1"/>
          </p:cNvSpPr>
          <p:nvPr/>
        </p:nvSpPr>
        <p:spPr bwMode="auto">
          <a:xfrm>
            <a:off x="5813425" y="4884761"/>
            <a:ext cx="1044575" cy="534987"/>
          </a:xfrm>
          <a:prstGeom prst="line">
            <a:avLst/>
          </a:prstGeom>
          <a:noFill/>
          <a:ln w="12700">
            <a:solidFill>
              <a:schemeClr val="tx1"/>
            </a:solidFill>
            <a:round/>
            <a:headEnd/>
            <a:tailEnd type="triangle" w="med" len="med"/>
          </a:ln>
        </p:spPr>
        <p:txBody>
          <a:bodyPr wrap="none" anchor="ctr"/>
          <a:lstStyle/>
          <a:p>
            <a:endParaRPr lang="tr-TR"/>
          </a:p>
        </p:txBody>
      </p:sp>
      <p:sp>
        <p:nvSpPr>
          <p:cNvPr id="52254" name="Line 31"/>
          <p:cNvSpPr>
            <a:spLocks noChangeShapeType="1"/>
          </p:cNvSpPr>
          <p:nvPr/>
        </p:nvSpPr>
        <p:spPr bwMode="auto">
          <a:xfrm flipH="1" flipV="1">
            <a:off x="5711825" y="4986361"/>
            <a:ext cx="1119188" cy="609600"/>
          </a:xfrm>
          <a:prstGeom prst="line">
            <a:avLst/>
          </a:prstGeom>
          <a:noFill/>
          <a:ln w="12700">
            <a:solidFill>
              <a:schemeClr val="tx1"/>
            </a:solidFill>
            <a:round/>
            <a:headEnd/>
            <a:tailEnd type="triangle" w="med" len="med"/>
          </a:ln>
        </p:spPr>
        <p:txBody>
          <a:bodyPr wrap="none" anchor="ctr"/>
          <a:lstStyle/>
          <a:p>
            <a:endParaRPr lang="tr-TR"/>
          </a:p>
        </p:txBody>
      </p:sp>
      <p:sp>
        <p:nvSpPr>
          <p:cNvPr id="52255" name="Oval 32"/>
          <p:cNvSpPr>
            <a:spLocks noChangeArrowheads="1"/>
          </p:cNvSpPr>
          <p:nvPr/>
        </p:nvSpPr>
        <p:spPr bwMode="auto">
          <a:xfrm>
            <a:off x="6831013" y="5392761"/>
            <a:ext cx="406400" cy="406400"/>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56" name="Line 33"/>
          <p:cNvSpPr>
            <a:spLocks noChangeShapeType="1"/>
          </p:cNvSpPr>
          <p:nvPr/>
        </p:nvSpPr>
        <p:spPr bwMode="auto">
          <a:xfrm flipH="1">
            <a:off x="5915025" y="5595961"/>
            <a:ext cx="915988" cy="0"/>
          </a:xfrm>
          <a:prstGeom prst="line">
            <a:avLst/>
          </a:prstGeom>
          <a:noFill/>
          <a:ln w="12700">
            <a:solidFill>
              <a:schemeClr val="tx1"/>
            </a:solidFill>
            <a:round/>
            <a:headEnd/>
            <a:tailEnd type="triangle" w="med" len="med"/>
          </a:ln>
        </p:spPr>
        <p:txBody>
          <a:bodyPr wrap="none" anchor="ctr"/>
          <a:lstStyle/>
          <a:p>
            <a:endParaRPr lang="tr-TR"/>
          </a:p>
        </p:txBody>
      </p:sp>
      <p:sp>
        <p:nvSpPr>
          <p:cNvPr id="52257" name="Oval 34"/>
          <p:cNvSpPr>
            <a:spLocks noChangeArrowheads="1"/>
          </p:cNvSpPr>
          <p:nvPr/>
        </p:nvSpPr>
        <p:spPr bwMode="auto">
          <a:xfrm>
            <a:off x="6219825" y="3765573"/>
            <a:ext cx="1017588" cy="509588"/>
          </a:xfrm>
          <a:prstGeom prst="ellipse">
            <a:avLst/>
          </a:prstGeom>
          <a:noFill/>
          <a:ln w="12700">
            <a:solidFill>
              <a:schemeClr val="tx1"/>
            </a:solidFill>
            <a:round/>
            <a:headEnd/>
            <a:tailEnd/>
          </a:ln>
        </p:spPr>
        <p:txBody>
          <a:bodyPr wrap="none" anchor="ctr"/>
          <a:lstStyle/>
          <a:p>
            <a:endParaRPr lang="tr-TR"/>
          </a:p>
        </p:txBody>
      </p:sp>
      <p:sp>
        <p:nvSpPr>
          <p:cNvPr id="52258" name="Oval 35"/>
          <p:cNvSpPr>
            <a:spLocks noChangeArrowheads="1"/>
          </p:cNvSpPr>
          <p:nvPr/>
        </p:nvSpPr>
        <p:spPr bwMode="auto">
          <a:xfrm>
            <a:off x="2455863" y="3765573"/>
            <a:ext cx="1017587" cy="509588"/>
          </a:xfrm>
          <a:prstGeom prst="ellipse">
            <a:avLst/>
          </a:prstGeom>
          <a:noFill/>
          <a:ln w="12700">
            <a:solidFill>
              <a:schemeClr val="tx1"/>
            </a:solidFill>
            <a:round/>
            <a:headEnd/>
            <a:tailEnd/>
          </a:ln>
        </p:spPr>
        <p:txBody>
          <a:bodyPr wrap="none" anchor="ctr"/>
          <a:lstStyle/>
          <a:p>
            <a:endParaRPr lang="tr-TR"/>
          </a:p>
        </p:txBody>
      </p:sp>
      <p:sp>
        <p:nvSpPr>
          <p:cNvPr id="52259" name="Oval 36"/>
          <p:cNvSpPr>
            <a:spLocks noChangeArrowheads="1"/>
          </p:cNvSpPr>
          <p:nvPr/>
        </p:nvSpPr>
        <p:spPr bwMode="auto">
          <a:xfrm>
            <a:off x="2557463" y="5392761"/>
            <a:ext cx="407987" cy="406400"/>
          </a:xfrm>
          <a:prstGeom prst="ellipse">
            <a:avLst/>
          </a:prstGeom>
          <a:noFill/>
          <a:ln w="12700">
            <a:solidFill>
              <a:schemeClr val="tx1"/>
            </a:solidFill>
            <a:round/>
            <a:headEnd/>
            <a:tailEnd/>
          </a:ln>
        </p:spPr>
        <p:txBody>
          <a:bodyPr wrap="none" anchor="ctr"/>
          <a:lstStyle/>
          <a:p>
            <a:endParaRPr lang="tr-TR"/>
          </a:p>
        </p:txBody>
      </p:sp>
      <p:sp>
        <p:nvSpPr>
          <p:cNvPr id="52260" name="Freeform 37"/>
          <p:cNvSpPr>
            <a:spLocks/>
          </p:cNvSpPr>
          <p:nvPr/>
        </p:nvSpPr>
        <p:spPr bwMode="auto">
          <a:xfrm>
            <a:off x="4559300" y="3260748"/>
            <a:ext cx="4241800" cy="2159000"/>
          </a:xfrm>
          <a:custGeom>
            <a:avLst/>
            <a:gdLst>
              <a:gd name="T0" fmla="*/ 4127500 w 2672"/>
              <a:gd name="T1" fmla="*/ 2159000 h 1360"/>
              <a:gd name="T2" fmla="*/ 4203700 w 2672"/>
              <a:gd name="T3" fmla="*/ 1854200 h 1360"/>
              <a:gd name="T4" fmla="*/ 4203700 w 2672"/>
              <a:gd name="T5" fmla="*/ 1473200 h 1360"/>
              <a:gd name="T6" fmla="*/ 3975100 w 2672"/>
              <a:gd name="T7" fmla="*/ 787400 h 1360"/>
              <a:gd name="T8" fmla="*/ 3441700 w 2672"/>
              <a:gd name="T9" fmla="*/ 406400 h 1360"/>
              <a:gd name="T10" fmla="*/ 2755900 w 2672"/>
              <a:gd name="T11" fmla="*/ 177800 h 1360"/>
              <a:gd name="T12" fmla="*/ 1841500 w 2672"/>
              <a:gd name="T13" fmla="*/ 25400 h 1360"/>
              <a:gd name="T14" fmla="*/ 622300 w 2672"/>
              <a:gd name="T15" fmla="*/ 101600 h 1360"/>
              <a:gd name="T16" fmla="*/ 88900 w 2672"/>
              <a:gd name="T17" fmla="*/ 635000 h 1360"/>
              <a:gd name="T18" fmla="*/ 88900 w 2672"/>
              <a:gd name="T19" fmla="*/ 1168400 h 1360"/>
              <a:gd name="T20" fmla="*/ 241300 w 2672"/>
              <a:gd name="T21" fmla="*/ 1549400 h 1360"/>
              <a:gd name="T22" fmla="*/ 622300 w 2672"/>
              <a:gd name="T23" fmla="*/ 1778000 h 1360"/>
              <a:gd name="T24" fmla="*/ 774700 w 2672"/>
              <a:gd name="T25" fmla="*/ 1701800 h 13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72"/>
              <a:gd name="T40" fmla="*/ 0 h 1360"/>
              <a:gd name="T41" fmla="*/ 2672 w 2672"/>
              <a:gd name="T42" fmla="*/ 1360 h 13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72" h="1360">
                <a:moveTo>
                  <a:pt x="2600" y="1360"/>
                </a:moveTo>
                <a:cubicBezTo>
                  <a:pt x="2620" y="1300"/>
                  <a:pt x="2640" y="1240"/>
                  <a:pt x="2648" y="1168"/>
                </a:cubicBezTo>
                <a:cubicBezTo>
                  <a:pt x="2656" y="1096"/>
                  <a:pt x="2672" y="1040"/>
                  <a:pt x="2648" y="928"/>
                </a:cubicBezTo>
                <a:cubicBezTo>
                  <a:pt x="2624" y="816"/>
                  <a:pt x="2584" y="608"/>
                  <a:pt x="2504" y="496"/>
                </a:cubicBezTo>
                <a:cubicBezTo>
                  <a:pt x="2424" y="384"/>
                  <a:pt x="2296" y="320"/>
                  <a:pt x="2168" y="256"/>
                </a:cubicBezTo>
                <a:cubicBezTo>
                  <a:pt x="2040" y="192"/>
                  <a:pt x="1904" y="152"/>
                  <a:pt x="1736" y="112"/>
                </a:cubicBezTo>
                <a:cubicBezTo>
                  <a:pt x="1568" y="72"/>
                  <a:pt x="1384" y="24"/>
                  <a:pt x="1160" y="16"/>
                </a:cubicBezTo>
                <a:cubicBezTo>
                  <a:pt x="936" y="8"/>
                  <a:pt x="576" y="0"/>
                  <a:pt x="392" y="64"/>
                </a:cubicBezTo>
                <a:cubicBezTo>
                  <a:pt x="208" y="128"/>
                  <a:pt x="112" y="288"/>
                  <a:pt x="56" y="400"/>
                </a:cubicBezTo>
                <a:cubicBezTo>
                  <a:pt x="0" y="512"/>
                  <a:pt x="40" y="640"/>
                  <a:pt x="56" y="736"/>
                </a:cubicBezTo>
                <a:cubicBezTo>
                  <a:pt x="72" y="832"/>
                  <a:pt x="96" y="912"/>
                  <a:pt x="152" y="976"/>
                </a:cubicBezTo>
                <a:cubicBezTo>
                  <a:pt x="208" y="1040"/>
                  <a:pt x="336" y="1104"/>
                  <a:pt x="392" y="1120"/>
                </a:cubicBezTo>
                <a:cubicBezTo>
                  <a:pt x="448" y="1136"/>
                  <a:pt x="468" y="1104"/>
                  <a:pt x="488" y="1072"/>
                </a:cubicBezTo>
              </a:path>
            </a:pathLst>
          </a:custGeom>
          <a:noFill/>
          <a:ln w="12700" cap="sq">
            <a:solidFill>
              <a:schemeClr val="tx1"/>
            </a:solidFill>
            <a:round/>
            <a:headEnd type="none" w="sm" len="sm"/>
            <a:tailEnd type="triangle" w="med" len="med"/>
          </a:ln>
        </p:spPr>
        <p:txBody>
          <a:bodyPr wrap="none"/>
          <a:lstStyle/>
          <a:p>
            <a:endParaRPr lang="tr-TR"/>
          </a:p>
        </p:txBody>
      </p:sp>
      <p:sp>
        <p:nvSpPr>
          <p:cNvPr id="52261" name="Line 39"/>
          <p:cNvSpPr>
            <a:spLocks noChangeShapeType="1"/>
          </p:cNvSpPr>
          <p:nvPr/>
        </p:nvSpPr>
        <p:spPr bwMode="auto">
          <a:xfrm>
            <a:off x="4419600" y="6715148"/>
            <a:ext cx="152400" cy="0"/>
          </a:xfrm>
          <a:prstGeom prst="line">
            <a:avLst/>
          </a:prstGeom>
          <a:noFill/>
          <a:ln w="12700" cap="sq">
            <a:noFill/>
            <a:round/>
            <a:headEnd type="none" w="sm" len="sm"/>
            <a:tailEnd type="triangle" w="sm" len="sm"/>
          </a:ln>
        </p:spPr>
        <p:txBody>
          <a:bodyPr/>
          <a:lstStyle/>
          <a:p>
            <a:endParaRPr lang="tr-TR"/>
          </a:p>
        </p:txBody>
      </p:sp>
      <p:sp>
        <p:nvSpPr>
          <p:cNvPr id="52262" name="Line 40"/>
          <p:cNvSpPr>
            <a:spLocks noChangeShapeType="1"/>
          </p:cNvSpPr>
          <p:nvPr/>
        </p:nvSpPr>
        <p:spPr bwMode="auto">
          <a:xfrm rot="2225800">
            <a:off x="5181600" y="4810148"/>
            <a:ext cx="152400" cy="1588"/>
          </a:xfrm>
          <a:prstGeom prst="line">
            <a:avLst/>
          </a:prstGeom>
          <a:noFill/>
          <a:ln w="19050" cap="sq">
            <a:solidFill>
              <a:schemeClr val="tx1"/>
            </a:solidFill>
            <a:round/>
            <a:headEnd type="none" w="sm" len="sm"/>
            <a:tailEnd type="triangle" w="med" len="med"/>
          </a:ln>
        </p:spPr>
        <p:txBody>
          <a:bodyPr/>
          <a:lstStyle/>
          <a:p>
            <a:endParaRPr lang="tr-TR"/>
          </a:p>
        </p:txBody>
      </p:sp>
      <p:sp>
        <p:nvSpPr>
          <p:cNvPr id="52263" name="Line 41"/>
          <p:cNvSpPr>
            <a:spLocks noChangeShapeType="1"/>
          </p:cNvSpPr>
          <p:nvPr/>
        </p:nvSpPr>
        <p:spPr bwMode="auto">
          <a:xfrm rot="683502" flipV="1">
            <a:off x="5413375" y="5626123"/>
            <a:ext cx="69850" cy="19050"/>
          </a:xfrm>
          <a:prstGeom prst="line">
            <a:avLst/>
          </a:prstGeom>
          <a:noFill/>
          <a:ln w="19050" cap="sq">
            <a:solidFill>
              <a:schemeClr val="tx1"/>
            </a:solidFill>
            <a:round/>
            <a:headEnd type="none" w="sm" len="sm"/>
            <a:tailEnd type="triangle" w="med" len="med"/>
          </a:ln>
        </p:spPr>
        <p:txBody>
          <a:bodyPr/>
          <a:lstStyle/>
          <a:p>
            <a:endParaRPr lang="tr-TR"/>
          </a:p>
        </p:txBody>
      </p:sp>
      <p:sp>
        <p:nvSpPr>
          <p:cNvPr id="52264" name="Line 42"/>
          <p:cNvSpPr>
            <a:spLocks noChangeShapeType="1"/>
          </p:cNvSpPr>
          <p:nvPr/>
        </p:nvSpPr>
        <p:spPr bwMode="auto">
          <a:xfrm rot="5218446">
            <a:off x="6857207" y="5344342"/>
            <a:ext cx="152400" cy="1587"/>
          </a:xfrm>
          <a:prstGeom prst="line">
            <a:avLst/>
          </a:prstGeom>
          <a:noFill/>
          <a:ln w="19050" cap="sq">
            <a:solidFill>
              <a:schemeClr val="tx1"/>
            </a:solidFill>
            <a:round/>
            <a:headEnd type="none" w="sm" len="sm"/>
            <a:tailEnd type="triangle" w="med" len="med"/>
          </a:ln>
        </p:spPr>
        <p:txBody>
          <a:bodyPr/>
          <a:lstStyle/>
          <a:p>
            <a:endParaRPr lang="tr-TR"/>
          </a:p>
        </p:txBody>
      </p:sp>
      <p:sp>
        <p:nvSpPr>
          <p:cNvPr id="52265" name="Line 43"/>
          <p:cNvSpPr>
            <a:spLocks noChangeShapeType="1"/>
          </p:cNvSpPr>
          <p:nvPr/>
        </p:nvSpPr>
        <p:spPr bwMode="auto">
          <a:xfrm rot="19492830" flipV="1">
            <a:off x="8234363" y="5621361"/>
            <a:ext cx="144462" cy="20637"/>
          </a:xfrm>
          <a:prstGeom prst="line">
            <a:avLst/>
          </a:prstGeom>
          <a:noFill/>
          <a:ln w="19050" cap="sq">
            <a:solidFill>
              <a:schemeClr val="tx1"/>
            </a:solidFill>
            <a:round/>
            <a:headEnd type="none" w="sm" len="sm"/>
            <a:tailEnd type="triangle" w="med" len="med"/>
          </a:ln>
        </p:spPr>
        <p:txBody>
          <a:bodyPr/>
          <a:lstStyle/>
          <a:p>
            <a:endParaRPr lang="tr-TR"/>
          </a:p>
        </p:txBody>
      </p:sp>
      <p:sp>
        <p:nvSpPr>
          <p:cNvPr id="52266" name="Line 44"/>
          <p:cNvSpPr>
            <a:spLocks noChangeShapeType="1"/>
          </p:cNvSpPr>
          <p:nvPr/>
        </p:nvSpPr>
        <p:spPr bwMode="auto">
          <a:xfrm rot="5755891">
            <a:off x="7773194" y="4580754"/>
            <a:ext cx="152400" cy="1588"/>
          </a:xfrm>
          <a:prstGeom prst="line">
            <a:avLst/>
          </a:prstGeom>
          <a:noFill/>
          <a:ln w="19050" cap="sq">
            <a:solidFill>
              <a:schemeClr val="tx1"/>
            </a:solidFill>
            <a:round/>
            <a:headEnd type="none" w="sm" len="sm"/>
            <a:tailEnd type="triangle" w="med" len="med"/>
          </a:ln>
        </p:spPr>
        <p:txBody>
          <a:bodyPr/>
          <a:lstStyle/>
          <a:p>
            <a:endParaRPr lang="tr-TR"/>
          </a:p>
        </p:txBody>
      </p:sp>
      <p:sp>
        <p:nvSpPr>
          <p:cNvPr id="52267" name="Rectangle 45"/>
          <p:cNvSpPr>
            <a:spLocks noChangeArrowheads="1"/>
          </p:cNvSpPr>
          <p:nvPr/>
        </p:nvSpPr>
        <p:spPr bwMode="auto">
          <a:xfrm>
            <a:off x="2667000" y="3895748"/>
            <a:ext cx="6731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MAIN</a:t>
            </a:r>
          </a:p>
        </p:txBody>
      </p:sp>
      <p:sp>
        <p:nvSpPr>
          <p:cNvPr id="52268" name="Rectangle 46"/>
          <p:cNvSpPr>
            <a:spLocks noChangeArrowheads="1"/>
          </p:cNvSpPr>
          <p:nvPr/>
        </p:nvSpPr>
        <p:spPr bwMode="auto">
          <a:xfrm>
            <a:off x="6400800" y="3895748"/>
            <a:ext cx="6731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MAIN</a:t>
            </a:r>
          </a:p>
        </p:txBody>
      </p:sp>
      <p:sp>
        <p:nvSpPr>
          <p:cNvPr id="52269" name="Rectangle 47"/>
          <p:cNvSpPr>
            <a:spLocks noChangeArrowheads="1"/>
          </p:cNvSpPr>
          <p:nvPr/>
        </p:nvSpPr>
        <p:spPr bwMode="auto">
          <a:xfrm>
            <a:off x="1524000" y="4733948"/>
            <a:ext cx="2540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2270" name="Rectangle 48"/>
          <p:cNvSpPr>
            <a:spLocks noChangeArrowheads="1"/>
          </p:cNvSpPr>
          <p:nvPr/>
        </p:nvSpPr>
        <p:spPr bwMode="auto">
          <a:xfrm>
            <a:off x="3962400" y="47339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B</a:t>
            </a:r>
          </a:p>
        </p:txBody>
      </p:sp>
      <p:sp>
        <p:nvSpPr>
          <p:cNvPr id="52271" name="Rectangle 49"/>
          <p:cNvSpPr>
            <a:spLocks noChangeArrowheads="1"/>
          </p:cNvSpPr>
          <p:nvPr/>
        </p:nvSpPr>
        <p:spPr bwMode="auto">
          <a:xfrm>
            <a:off x="15240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2272" name="Rectangle 50"/>
          <p:cNvSpPr>
            <a:spLocks noChangeArrowheads="1"/>
          </p:cNvSpPr>
          <p:nvPr/>
        </p:nvSpPr>
        <p:spPr bwMode="auto">
          <a:xfrm>
            <a:off x="26670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2273" name="Rectangle 51"/>
          <p:cNvSpPr>
            <a:spLocks noChangeArrowheads="1"/>
          </p:cNvSpPr>
          <p:nvPr/>
        </p:nvSpPr>
        <p:spPr bwMode="auto">
          <a:xfrm>
            <a:off x="4343400" y="5419748"/>
            <a:ext cx="2476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52274" name="Rectangle 52"/>
          <p:cNvSpPr>
            <a:spLocks noChangeArrowheads="1"/>
          </p:cNvSpPr>
          <p:nvPr/>
        </p:nvSpPr>
        <p:spPr bwMode="auto">
          <a:xfrm>
            <a:off x="5410200" y="4733948"/>
            <a:ext cx="2540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2275" name="Rectangle 53"/>
          <p:cNvSpPr>
            <a:spLocks noChangeArrowheads="1"/>
          </p:cNvSpPr>
          <p:nvPr/>
        </p:nvSpPr>
        <p:spPr bwMode="auto">
          <a:xfrm>
            <a:off x="55626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2276" name="Rectangle 54"/>
          <p:cNvSpPr>
            <a:spLocks noChangeArrowheads="1"/>
          </p:cNvSpPr>
          <p:nvPr/>
        </p:nvSpPr>
        <p:spPr bwMode="auto">
          <a:xfrm>
            <a:off x="7696200" y="47339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B</a:t>
            </a:r>
          </a:p>
        </p:txBody>
      </p:sp>
      <p:sp>
        <p:nvSpPr>
          <p:cNvPr id="52277" name="Rectangle 55"/>
          <p:cNvSpPr>
            <a:spLocks noChangeArrowheads="1"/>
          </p:cNvSpPr>
          <p:nvPr/>
        </p:nvSpPr>
        <p:spPr bwMode="auto">
          <a:xfrm>
            <a:off x="8458200" y="5419748"/>
            <a:ext cx="2476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52278" name="Rectangle 56"/>
          <p:cNvSpPr>
            <a:spLocks noChangeArrowheads="1"/>
          </p:cNvSpPr>
          <p:nvPr/>
        </p:nvSpPr>
        <p:spPr bwMode="auto">
          <a:xfrm>
            <a:off x="69342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6" name="Rectangle 2"/>
          <p:cNvSpPr txBox="1">
            <a:spLocks noChangeArrowheads="1"/>
          </p:cNvSpPr>
          <p:nvPr/>
        </p:nvSpPr>
        <p:spPr>
          <a:xfrm>
            <a:off x="571472" y="1571612"/>
            <a:ext cx="3643338" cy="642942"/>
          </a:xfrm>
          <a:prstGeom prst="rect">
            <a:avLst/>
          </a:prstGeom>
        </p:spPr>
        <p:txBody>
          <a:bodyPr vert="horz"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dirty="0">
                <a:ln>
                  <a:noFill/>
                </a:ln>
                <a:solidFill>
                  <a:schemeClr val="tx2"/>
                </a:solidFill>
                <a:effectLst/>
                <a:uLnTx/>
                <a:uFillTx/>
                <a:latin typeface="+mj-lt"/>
                <a:ea typeface="+mj-ea"/>
                <a:cs typeface="+mj-cs"/>
              </a:rPr>
              <a:t>Durağan Kapsam Örneği</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58"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a:ln>
                  <a:noFill/>
                </a:ln>
                <a:solidFill>
                  <a:schemeClr val="tx2"/>
                </a:solidFill>
                <a:effectLst/>
                <a:uLnTx/>
                <a:uFillTx/>
                <a:latin typeface="+mj-lt"/>
                <a:ea typeface="+mj-ea"/>
                <a:cs typeface="+mj-cs"/>
              </a:rPr>
              <a:t>5.8.1. Durağan Kapsam Bağlama </a:t>
            </a:r>
          </a:p>
        </p:txBody>
      </p:sp>
      <p:sp>
        <p:nvSpPr>
          <p:cNvPr id="57" name="5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130</a:t>
            </a:fld>
            <a:endParaRPr lang="tr-TR"/>
          </a:p>
        </p:txBody>
      </p:sp>
      <p:sp>
        <p:nvSpPr>
          <p:cNvPr id="59" name="58 Dikdörtgen"/>
          <p:cNvSpPr/>
          <p:nvPr/>
        </p:nvSpPr>
        <p:spPr>
          <a:xfrm>
            <a:off x="1071538" y="2928934"/>
            <a:ext cx="3045706" cy="646331"/>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tr-TR" b="1" dirty="0"/>
              <a:t>Programın istenen altprogram</a:t>
            </a:r>
          </a:p>
          <a:p>
            <a:pPr algn="ctr"/>
            <a:r>
              <a:rPr lang="tr-TR" b="1" dirty="0"/>
              <a:t>çağırma yapısı</a:t>
            </a:r>
            <a:endParaRPr lang="tr-TR" dirty="0"/>
          </a:p>
        </p:txBody>
      </p:sp>
      <p:sp>
        <p:nvSpPr>
          <p:cNvPr id="60" name="59 Dikdörtgen"/>
          <p:cNvSpPr/>
          <p:nvPr/>
        </p:nvSpPr>
        <p:spPr>
          <a:xfrm>
            <a:off x="5072066" y="2500306"/>
            <a:ext cx="3333220" cy="646331"/>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none">
            <a:spAutoFit/>
          </a:bodyPr>
          <a:lstStyle/>
          <a:p>
            <a:pPr algn="ctr"/>
            <a:r>
              <a:rPr lang="tr-TR" b="1" dirty="0"/>
              <a:t>Programın potansiyel altprogram</a:t>
            </a:r>
          </a:p>
          <a:p>
            <a:pPr algn="ctr"/>
            <a:r>
              <a:rPr lang="tr-TR" b="1" dirty="0"/>
              <a:t>çağırma yapısı</a:t>
            </a:r>
            <a:endParaRPr lang="tr-TR"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142844" y="1428736"/>
            <a:ext cx="9001156" cy="5214974"/>
          </a:xfrm>
        </p:spPr>
        <p:txBody>
          <a:bodyPr/>
          <a:lstStyle/>
          <a:p>
            <a:pPr eaLnBrk="1" hangingPunct="1"/>
            <a:r>
              <a:rPr lang="tr-TR" sz="2400" dirty="0"/>
              <a:t>Şartın değiştiğini varsayalım öyle ki</a:t>
            </a:r>
            <a:r>
              <a:rPr lang="en-US" sz="2400" dirty="0"/>
              <a:t> D</a:t>
            </a:r>
            <a:r>
              <a:rPr lang="tr-TR" sz="2400" dirty="0"/>
              <a:t>,</a:t>
            </a:r>
            <a:r>
              <a:rPr lang="en-US" sz="2400" dirty="0"/>
              <a:t> B</a:t>
            </a:r>
            <a:r>
              <a:rPr lang="tr-TR" sz="2400" dirty="0"/>
              <a:t>’deki bazı veriye erişmek zorunda olsun</a:t>
            </a:r>
            <a:endParaRPr lang="en-US" sz="2400" dirty="0"/>
          </a:p>
          <a:p>
            <a:pPr eaLnBrk="1" hangingPunct="1"/>
            <a:r>
              <a:rPr lang="tr-TR" sz="2400" dirty="0"/>
              <a:t>Çözümler</a:t>
            </a:r>
            <a:r>
              <a:rPr lang="en-US" sz="2400" dirty="0"/>
              <a:t>:</a:t>
            </a:r>
          </a:p>
          <a:p>
            <a:pPr lvl="1" eaLnBrk="1" hangingPunct="1"/>
            <a:r>
              <a:rPr lang="en-US" sz="2000" dirty="0"/>
              <a:t>D</a:t>
            </a:r>
            <a:r>
              <a:rPr lang="tr-TR" sz="2000" dirty="0"/>
              <a:t>’</a:t>
            </a:r>
            <a:r>
              <a:rPr lang="tr-TR" sz="2000" dirty="0" err="1"/>
              <a:t>yi</a:t>
            </a:r>
            <a:r>
              <a:rPr lang="tr-TR" sz="2000" dirty="0"/>
              <a:t> </a:t>
            </a:r>
            <a:r>
              <a:rPr lang="en-US" sz="2000" dirty="0"/>
              <a:t>B</a:t>
            </a:r>
            <a:r>
              <a:rPr lang="tr-TR" sz="2000" dirty="0"/>
              <a:t>’</a:t>
            </a:r>
            <a:r>
              <a:rPr lang="tr-TR" sz="2000" dirty="0" err="1"/>
              <a:t>nin</a:t>
            </a:r>
            <a:r>
              <a:rPr lang="tr-TR" sz="2000" dirty="0"/>
              <a:t> içine koy</a:t>
            </a:r>
            <a:r>
              <a:rPr lang="en-US" sz="2000" dirty="0"/>
              <a:t> (</a:t>
            </a:r>
            <a:r>
              <a:rPr lang="tr-TR" sz="2000" dirty="0"/>
              <a:t>fakat o zaman</a:t>
            </a:r>
            <a:r>
              <a:rPr lang="en-US" sz="2000" dirty="0"/>
              <a:t> C </a:t>
            </a:r>
            <a:r>
              <a:rPr lang="tr-TR" sz="2000" dirty="0"/>
              <a:t>artık onu çağıramaz</a:t>
            </a:r>
            <a:r>
              <a:rPr lang="en-US" sz="2000" dirty="0"/>
              <a:t> </a:t>
            </a:r>
            <a:r>
              <a:rPr lang="en-US" sz="2000" dirty="0" err="1"/>
              <a:t>ve</a:t>
            </a:r>
            <a:r>
              <a:rPr lang="en-US" sz="2000" dirty="0"/>
              <a:t> D</a:t>
            </a:r>
            <a:r>
              <a:rPr lang="tr-TR" sz="2000" dirty="0"/>
              <a:t>, </a:t>
            </a:r>
            <a:r>
              <a:rPr lang="en-US" sz="2000" dirty="0"/>
              <a:t>A‘</a:t>
            </a:r>
            <a:r>
              <a:rPr lang="tr-TR" sz="2000" dirty="0" err="1"/>
              <a:t>nın</a:t>
            </a:r>
            <a:r>
              <a:rPr lang="en-US" sz="2000" dirty="0"/>
              <a:t> </a:t>
            </a:r>
            <a:r>
              <a:rPr lang="en-US" sz="2000" dirty="0" err="1"/>
              <a:t>değişken</a:t>
            </a:r>
            <a:r>
              <a:rPr lang="tr-TR" sz="2000" dirty="0" err="1"/>
              <a:t>lerine</a:t>
            </a:r>
            <a:r>
              <a:rPr lang="tr-TR" sz="2000" dirty="0"/>
              <a:t> erişemez</a:t>
            </a:r>
            <a:r>
              <a:rPr lang="en-US" sz="2000" dirty="0"/>
              <a:t>)</a:t>
            </a:r>
          </a:p>
          <a:p>
            <a:pPr lvl="1" eaLnBrk="1" hangingPunct="1"/>
            <a:r>
              <a:rPr lang="tr-TR" sz="2000" dirty="0" err="1"/>
              <a:t>D’nin</a:t>
            </a:r>
            <a:r>
              <a:rPr lang="tr-TR" sz="2000" dirty="0"/>
              <a:t> ihtiyacı olan veriyi </a:t>
            </a:r>
            <a:r>
              <a:rPr lang="tr-TR" sz="2000" dirty="0" err="1"/>
              <a:t>B’den</a:t>
            </a:r>
            <a:r>
              <a:rPr lang="tr-TR" sz="2000" dirty="0"/>
              <a:t> </a:t>
            </a:r>
            <a:r>
              <a:rPr lang="tr-TR" sz="2000" dirty="0" err="1"/>
              <a:t>MAIN’e</a:t>
            </a:r>
            <a:r>
              <a:rPr lang="tr-TR" sz="2000" dirty="0"/>
              <a:t> taşı</a:t>
            </a:r>
            <a:r>
              <a:rPr lang="en-US" sz="2000" dirty="0"/>
              <a:t> (</a:t>
            </a:r>
            <a:r>
              <a:rPr lang="tr-TR" sz="2000" dirty="0"/>
              <a:t>fakat o zaman</a:t>
            </a:r>
            <a:r>
              <a:rPr lang="en-US" sz="2000" dirty="0"/>
              <a:t> </a:t>
            </a:r>
            <a:r>
              <a:rPr lang="tr-TR" sz="2000" dirty="0"/>
              <a:t>bütün prosedürler</a:t>
            </a:r>
            <a:r>
              <a:rPr lang="en-US" sz="2000" dirty="0"/>
              <a:t> </a:t>
            </a:r>
            <a:r>
              <a:rPr lang="tr-TR" sz="2000" dirty="0"/>
              <a:t>onlara erişebilir</a:t>
            </a:r>
            <a:r>
              <a:rPr lang="en-US" sz="2000" dirty="0"/>
              <a:t>)</a:t>
            </a:r>
          </a:p>
          <a:p>
            <a:pPr eaLnBrk="1" hangingPunct="1"/>
            <a:r>
              <a:rPr lang="tr-TR" sz="2400" dirty="0"/>
              <a:t>Prosedür erişim için aynı problem</a:t>
            </a:r>
            <a:endParaRPr lang="en-US" sz="2400" dirty="0"/>
          </a:p>
          <a:p>
            <a:pPr eaLnBrk="1" hangingPunct="1"/>
            <a:r>
              <a:rPr lang="tr-TR" sz="2400" dirty="0"/>
              <a:t>Sonuçta</a:t>
            </a:r>
            <a:r>
              <a:rPr lang="en-US" sz="2400" dirty="0"/>
              <a:t>: </a:t>
            </a:r>
            <a:r>
              <a:rPr lang="tr-TR" sz="2400" dirty="0"/>
              <a:t>Durağan kapsam</a:t>
            </a:r>
            <a:r>
              <a:rPr lang="en-US" sz="2400" dirty="0"/>
              <a:t> </a:t>
            </a:r>
            <a:r>
              <a:rPr lang="tr-TR" sz="2400" dirty="0"/>
              <a:t>çoğunlukla birçok</a:t>
            </a:r>
            <a:r>
              <a:rPr lang="en-US" sz="2400" dirty="0"/>
              <a:t> global</a:t>
            </a:r>
            <a:r>
              <a:rPr lang="tr-TR" sz="2400" dirty="0"/>
              <a:t>e teşvik eder</a:t>
            </a:r>
            <a:endParaRPr lang="en-US" sz="2400" dirty="0"/>
          </a:p>
        </p:txBody>
      </p:sp>
      <p:sp>
        <p:nvSpPr>
          <p:cNvPr id="6"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a:ln>
                  <a:noFill/>
                </a:ln>
                <a:solidFill>
                  <a:schemeClr val="tx2"/>
                </a:solidFill>
                <a:effectLst/>
                <a:uLnTx/>
                <a:uFillTx/>
                <a:latin typeface="+mj-lt"/>
                <a:ea typeface="+mj-ea"/>
                <a:cs typeface="+mj-cs"/>
              </a:rPr>
              <a:t>5.8.1. Durağan Kapsam Bağlama </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131</a:t>
            </a:fld>
            <a:endParaRPr lang="tr-TR"/>
          </a:p>
        </p:txBody>
      </p:sp>
      <p:pic>
        <p:nvPicPr>
          <p:cNvPr id="1026" name="Picture 2"/>
          <p:cNvPicPr>
            <a:picLocks noChangeAspect="1" noChangeArrowheads="1"/>
          </p:cNvPicPr>
          <p:nvPr/>
        </p:nvPicPr>
        <p:blipFill>
          <a:blip r:embed="rId2"/>
          <a:srcRect/>
          <a:stretch>
            <a:fillRect/>
          </a:stretch>
        </p:blipFill>
        <p:spPr bwMode="auto">
          <a:xfrm>
            <a:off x="785786" y="4929198"/>
            <a:ext cx="7500933" cy="1877427"/>
          </a:xfrm>
          <a:prstGeom prst="rect">
            <a:avLst/>
          </a:prstGeom>
          <a:noFill/>
          <a:ln w="9525">
            <a:noFill/>
            <a:miter lim="800000"/>
            <a:headEnd/>
            <a:tailEnd/>
          </a:ln>
          <a:effec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428596" y="1500174"/>
            <a:ext cx="7848600" cy="4193456"/>
          </a:xfrm>
          <a:prstGeom prst="rect">
            <a:avLst/>
          </a:prstGeom>
          <a:noFill/>
          <a:ln w="9525">
            <a:noFill/>
            <a:miter lim="800000"/>
            <a:headEnd/>
            <a:tailEnd/>
          </a:ln>
          <a:effectLst/>
        </p:spPr>
        <p:txBody>
          <a:bodyPr wrap="square" lIns="47625" tIns="19050" rIns="47625" bIns="19050">
            <a:spAutoFit/>
          </a:bodyPr>
          <a:lstStyle/>
          <a:p>
            <a:endParaRPr lang="en-US" altLang="en-US" b="1" dirty="0">
              <a:solidFill>
                <a:srgbClr val="000000"/>
              </a:solidFill>
              <a:latin typeface="Helvetica" pitchFamily="34"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global_X</a:t>
            </a:r>
            <a:r>
              <a:rPr lang="en-US" altLang="en-US" b="1" dirty="0">
                <a:solidFill>
                  <a:srgbClr val="000000"/>
                </a:solidFill>
                <a:latin typeface="Courier New" pitchFamily="49" charset="0"/>
                <a:cs typeface="Courier New" pitchFamily="49" charset="0"/>
              </a:rPr>
              <a:t>;</a:t>
            </a:r>
          </a:p>
          <a:p>
            <a:endParaRPr lang="en-US" altLang="en-US" b="1" dirty="0">
              <a:solidFill>
                <a:srgbClr val="000000"/>
              </a:solidFill>
              <a:latin typeface="Courier New" pitchFamily="49" charset="0"/>
              <a:cs typeface="Courier New" pitchFamily="49"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main()</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x;</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y;</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a:t>
            </a:r>
          </a:p>
          <a:p>
            <a:endParaRPr lang="en-US" altLang="en-US" b="1" dirty="0">
              <a:solidFill>
                <a:srgbClr val="000000"/>
              </a:solidFill>
              <a:latin typeface="Courier New" pitchFamily="49" charset="0"/>
              <a:cs typeface="Courier New" pitchFamily="49" charset="0"/>
            </a:endParaRPr>
          </a:p>
          <a:p>
            <a:r>
              <a:rPr lang="en-US" altLang="en-US" b="1" dirty="0">
                <a:solidFill>
                  <a:srgbClr val="000000"/>
                </a:solidFill>
                <a:latin typeface="Courier New" pitchFamily="49" charset="0"/>
                <a:cs typeface="Courier New" pitchFamily="49" charset="0"/>
              </a:rPr>
              <a:t>}</a:t>
            </a:r>
            <a:r>
              <a:rPr lang="en-US" altLang="en-US" b="1" dirty="0">
                <a:solidFill>
                  <a:srgbClr val="000000"/>
                </a:solidFill>
                <a:latin typeface="Helvetica" pitchFamily="34" charset="0"/>
              </a:rPr>
              <a:t>        </a:t>
            </a:r>
          </a:p>
          <a:p>
            <a:r>
              <a:rPr lang="en-US" altLang="en-US" b="1" dirty="0">
                <a:solidFill>
                  <a:srgbClr val="000000"/>
                </a:solidFill>
                <a:latin typeface="Courier New" pitchFamily="49" charset="0"/>
                <a:cs typeface="Courier New" pitchFamily="49" charset="0"/>
              </a:rPr>
              <a:t>void f1()</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z;</a:t>
            </a:r>
          </a:p>
          <a:p>
            <a:r>
              <a:rPr lang="en-US" altLang="en-US" b="1" dirty="0">
                <a:solidFill>
                  <a:srgbClr val="000000"/>
                </a:solidFill>
                <a:latin typeface="Courier New" pitchFamily="49" charset="0"/>
                <a:cs typeface="Courier New" pitchFamily="49" charset="0"/>
              </a:rPr>
              <a:t>…</a:t>
            </a:r>
          </a:p>
          <a:p>
            <a:r>
              <a:rPr lang="en-US" altLang="en-US" b="1" dirty="0">
                <a:solidFill>
                  <a:srgbClr val="000000"/>
                </a:solidFill>
                <a:latin typeface="Courier New" pitchFamily="49" charset="0"/>
                <a:cs typeface="Courier New" pitchFamily="49" charset="0"/>
              </a:rPr>
              <a:t>}</a:t>
            </a:r>
          </a:p>
        </p:txBody>
      </p:sp>
      <p:sp>
        <p:nvSpPr>
          <p:cNvPr id="49156"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49157"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59"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61"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49163" name="TextBox 4"/>
          <p:cNvSpPr txBox="1">
            <a:spLocks noChangeArrowheads="1"/>
          </p:cNvSpPr>
          <p:nvPr/>
        </p:nvSpPr>
        <p:spPr bwMode="auto">
          <a:xfrm>
            <a:off x="6408738" y="3503613"/>
            <a:ext cx="381000" cy="460375"/>
          </a:xfrm>
          <a:prstGeom prst="rect">
            <a:avLst/>
          </a:prstGeom>
          <a:noFill/>
          <a:ln w="9525">
            <a:noFill/>
            <a:miter lim="800000"/>
            <a:headEnd/>
            <a:tailEnd/>
          </a:ln>
        </p:spPr>
        <p:txBody>
          <a:bodyPr>
            <a:spAutoFit/>
          </a:bodyPr>
          <a:lstStyle/>
          <a:p>
            <a:r>
              <a:rPr lang="en-US" altLang="en-US"/>
              <a:t>y</a:t>
            </a:r>
          </a:p>
        </p:txBody>
      </p:sp>
      <p:sp>
        <p:nvSpPr>
          <p:cNvPr id="49164"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a:t>
            </a:r>
          </a:p>
        </p:txBody>
      </p:sp>
      <p:sp>
        <p:nvSpPr>
          <p:cNvPr id="49165" name="TextBox 6"/>
          <p:cNvSpPr txBox="1">
            <a:spLocks noChangeArrowheads="1"/>
          </p:cNvSpPr>
          <p:nvPr/>
        </p:nvSpPr>
        <p:spPr bwMode="auto">
          <a:xfrm>
            <a:off x="5562600" y="4876800"/>
            <a:ext cx="533400" cy="458788"/>
          </a:xfrm>
          <a:prstGeom prst="rect">
            <a:avLst/>
          </a:prstGeom>
          <a:noFill/>
          <a:ln w="9525">
            <a:noFill/>
            <a:miter lim="800000"/>
            <a:headEnd/>
            <a:tailEnd/>
          </a:ln>
        </p:spPr>
        <p:txBody>
          <a:bodyPr>
            <a:spAutoFit/>
          </a:bodyPr>
          <a:lstStyle/>
          <a:p>
            <a:r>
              <a:rPr lang="en-US" altLang="en-US"/>
              <a:t>z</a:t>
            </a:r>
          </a:p>
        </p:txBody>
      </p:sp>
      <p:sp>
        <p:nvSpPr>
          <p:cNvPr id="15" name="14 Başlık"/>
          <p:cNvSpPr>
            <a:spLocks noGrp="1"/>
          </p:cNvSpPr>
          <p:nvPr>
            <p:ph type="title"/>
          </p:nvPr>
        </p:nvSpPr>
        <p:spPr/>
        <p:txBody>
          <a:bodyPr/>
          <a:lstStyle/>
          <a:p>
            <a:r>
              <a:rPr lang="tr-TR" dirty="0"/>
              <a:t>Durağan Kapsam: C++</a:t>
            </a:r>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428596" y="1525587"/>
            <a:ext cx="7848600" cy="5332413"/>
          </a:xfrm>
          <a:prstGeom prst="rect">
            <a:avLst/>
          </a:prstGeom>
          <a:noFill/>
          <a:ln w="9525">
            <a:noFill/>
            <a:miter lim="800000"/>
            <a:headEnd/>
            <a:tailEnd/>
          </a:ln>
          <a:effectLst/>
        </p:spPr>
        <p:txBody>
          <a:bodyPr lIns="47625" tIns="19050" rIns="47625" bIns="19050">
            <a:spAutoFit/>
          </a:bodyPr>
          <a:lstStyle/>
          <a:p>
            <a:endParaRPr lang="en-US" altLang="en-US" b="1" dirty="0">
              <a:solidFill>
                <a:srgbClr val="000000"/>
              </a:solidFill>
              <a:latin typeface="Helvetica" pitchFamily="34" charset="0"/>
            </a:endParaRPr>
          </a:p>
          <a:p>
            <a:endParaRPr lang="en-US" altLang="en-US" sz="2000" b="1" dirty="0">
              <a:solidFill>
                <a:srgbClr val="000000"/>
              </a:solidFill>
              <a:latin typeface="Courier New" pitchFamily="49" charset="0"/>
              <a:cs typeface="Courier New" pitchFamily="49" charset="0"/>
            </a:endParaRP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global_X</a:t>
            </a:r>
            <a:r>
              <a:rPr lang="en-US" altLang="en-US" sz="2000" b="1" dirty="0">
                <a:solidFill>
                  <a:srgbClr val="000000"/>
                </a:solidFill>
                <a:latin typeface="Courier New" pitchFamily="49" charset="0"/>
                <a:cs typeface="Courier New" pitchFamily="49" charset="0"/>
              </a:rPr>
              <a:t>;</a:t>
            </a: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main()</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x;</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y;</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a:t>
            </a:r>
          </a:p>
          <a:p>
            <a:endParaRPr lang="en-US" altLang="en-US" sz="2000" b="1" dirty="0">
              <a:solidFill>
                <a:srgbClr val="000000"/>
              </a:solidFill>
              <a:latin typeface="Courier New" pitchFamily="49" charset="0"/>
              <a:cs typeface="Courier New" pitchFamily="49" charset="0"/>
            </a:endParaRPr>
          </a:p>
          <a:p>
            <a:r>
              <a:rPr lang="en-US" altLang="en-US" sz="2000" b="1" dirty="0">
                <a:solidFill>
                  <a:srgbClr val="000000"/>
                </a:solidFill>
                <a:latin typeface="Courier New" pitchFamily="49" charset="0"/>
                <a:cs typeface="Courier New" pitchFamily="49" charset="0"/>
              </a:rPr>
              <a:t>}</a:t>
            </a:r>
            <a:r>
              <a:rPr lang="en-US" altLang="en-US" sz="2000" b="1" dirty="0">
                <a:solidFill>
                  <a:srgbClr val="000000"/>
                </a:solidFill>
                <a:latin typeface="Helvetica" pitchFamily="34" charset="0"/>
              </a:rPr>
              <a:t>        </a:t>
            </a:r>
          </a:p>
          <a:p>
            <a:r>
              <a:rPr lang="en-US" altLang="en-US" sz="2000" b="1" dirty="0">
                <a:solidFill>
                  <a:srgbClr val="000000"/>
                </a:solidFill>
                <a:latin typeface="Courier New" pitchFamily="49" charset="0"/>
                <a:cs typeface="Courier New" pitchFamily="49" charset="0"/>
              </a:rPr>
              <a:t>void f1()</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z;</a:t>
            </a:r>
          </a:p>
          <a:p>
            <a:r>
              <a:rPr lang="en-US" altLang="en-US" sz="2000" b="1" dirty="0">
                <a:solidFill>
                  <a:srgbClr val="000000"/>
                </a:solidFill>
                <a:latin typeface="Courier New" pitchFamily="49" charset="0"/>
                <a:cs typeface="Courier New" pitchFamily="49" charset="0"/>
              </a:rPr>
              <a:t>…</a:t>
            </a:r>
          </a:p>
          <a:p>
            <a:r>
              <a:rPr lang="en-US" altLang="en-US" sz="2000" b="1" dirty="0">
                <a:solidFill>
                  <a:srgbClr val="000000"/>
                </a:solidFill>
                <a:latin typeface="Courier New" pitchFamily="49" charset="0"/>
                <a:cs typeface="Courier New" pitchFamily="49" charset="0"/>
              </a:rPr>
              <a:t>}</a:t>
            </a:r>
          </a:p>
        </p:txBody>
      </p:sp>
      <p:sp>
        <p:nvSpPr>
          <p:cNvPr id="50180"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50181"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 </a:t>
            </a:r>
            <a:r>
              <a:rPr lang="en-US" altLang="en-US" sz="3200">
                <a:solidFill>
                  <a:srgbClr val="FF0000"/>
                </a:solidFill>
              </a:rPr>
              <a:t>(0)</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3"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5"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50187" name="TextBox 4"/>
          <p:cNvSpPr txBox="1">
            <a:spLocks noChangeArrowheads="1"/>
          </p:cNvSpPr>
          <p:nvPr/>
        </p:nvSpPr>
        <p:spPr bwMode="auto">
          <a:xfrm>
            <a:off x="6408738" y="3503613"/>
            <a:ext cx="906462" cy="460375"/>
          </a:xfrm>
          <a:prstGeom prst="rect">
            <a:avLst/>
          </a:prstGeom>
          <a:noFill/>
          <a:ln w="9525">
            <a:noFill/>
            <a:miter lim="800000"/>
            <a:headEnd/>
            <a:tailEnd/>
          </a:ln>
        </p:spPr>
        <p:txBody>
          <a:bodyPr>
            <a:spAutoFit/>
          </a:bodyPr>
          <a:lstStyle/>
          <a:p>
            <a:r>
              <a:rPr lang="en-US" altLang="en-US"/>
              <a:t>y </a:t>
            </a:r>
            <a:r>
              <a:rPr lang="en-US" altLang="en-US">
                <a:solidFill>
                  <a:srgbClr val="FF0000"/>
                </a:solidFill>
              </a:rPr>
              <a:t>(2)</a:t>
            </a:r>
          </a:p>
        </p:txBody>
      </p:sp>
      <p:sp>
        <p:nvSpPr>
          <p:cNvPr id="50188"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89" name="TextBox 6"/>
          <p:cNvSpPr txBox="1">
            <a:spLocks noChangeArrowheads="1"/>
          </p:cNvSpPr>
          <p:nvPr/>
        </p:nvSpPr>
        <p:spPr bwMode="auto">
          <a:xfrm>
            <a:off x="5562600" y="4876800"/>
            <a:ext cx="914400"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90" name="TextBox 1"/>
          <p:cNvSpPr txBox="1">
            <a:spLocks noChangeArrowheads="1"/>
          </p:cNvSpPr>
          <p:nvPr/>
        </p:nvSpPr>
        <p:spPr bwMode="auto">
          <a:xfrm>
            <a:off x="0" y="1500174"/>
            <a:ext cx="4286248" cy="923330"/>
          </a:xfrm>
          <a:prstGeom prst="rect">
            <a:avLst/>
          </a:prstGeom>
          <a:noFill/>
          <a:ln w="9525">
            <a:noFill/>
            <a:miter lim="800000"/>
            <a:headEnd/>
            <a:tailEnd/>
          </a:ln>
        </p:spPr>
        <p:txBody>
          <a:bodyPr wrap="square">
            <a:spAutoFit/>
          </a:bodyPr>
          <a:lstStyle/>
          <a:p>
            <a:r>
              <a:rPr lang="tr-TR" altLang="en-US" dirty="0"/>
              <a:t>Kapsamlar basitçe bir sayıyla işaretlenir.</a:t>
            </a:r>
            <a:endParaRPr lang="en-US" altLang="en-US" dirty="0"/>
          </a:p>
          <a:p>
            <a:r>
              <a:rPr lang="tr-TR" altLang="en-US" dirty="0"/>
              <a:t>Her </a:t>
            </a:r>
            <a:r>
              <a:rPr lang="en-US" altLang="en-US" b="1" dirty="0"/>
              <a:t>{</a:t>
            </a:r>
            <a:r>
              <a:rPr lang="en-US" altLang="en-US" dirty="0"/>
              <a:t> </a:t>
            </a:r>
            <a:r>
              <a:rPr lang="tr-TR" altLang="en-US" dirty="0"/>
              <a:t>yeni bir kapsam getirir </a:t>
            </a:r>
            <a:r>
              <a:rPr lang="en-US" altLang="en-US" dirty="0"/>
              <a:t>– </a:t>
            </a:r>
            <a:r>
              <a:rPr lang="tr-TR" altLang="en-US" dirty="0"/>
              <a:t>daha yüksek sayı</a:t>
            </a:r>
            <a:endParaRPr lang="en-US" altLang="en-US" dirty="0"/>
          </a:p>
        </p:txBody>
      </p:sp>
      <p:sp>
        <p:nvSpPr>
          <p:cNvPr id="16" name="15 Başlık"/>
          <p:cNvSpPr>
            <a:spLocks noGrp="1"/>
          </p:cNvSpPr>
          <p:nvPr>
            <p:ph type="title"/>
          </p:nvPr>
        </p:nvSpPr>
        <p:spPr/>
        <p:txBody>
          <a:bodyPr/>
          <a:lstStyle/>
          <a:p>
            <a:r>
              <a:rPr lang="tr-TR" dirty="0"/>
              <a:t>Durağan Kapsam: C++</a:t>
            </a: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Bağlama</a:t>
            </a:r>
          </a:p>
        </p:txBody>
      </p:sp>
      <p:sp>
        <p:nvSpPr>
          <p:cNvPr id="6" name="İçerik Yer Tutucusu 5"/>
          <p:cNvSpPr>
            <a:spLocks noGrp="1"/>
          </p:cNvSpPr>
          <p:nvPr>
            <p:ph sz="quarter" idx="1"/>
          </p:nvPr>
        </p:nvSpPr>
        <p:spPr>
          <a:xfrm>
            <a:off x="323528" y="1600200"/>
            <a:ext cx="8640960" cy="4495800"/>
          </a:xfrm>
        </p:spPr>
        <p:txBody>
          <a:bodyPr>
            <a:normAutofit fontScale="77500" lnSpcReduction="20000"/>
          </a:bodyPr>
          <a:lstStyle/>
          <a:p>
            <a:r>
              <a:rPr lang="tr-TR" sz="2800" dirty="0"/>
              <a:t>Bir ismin kapsamının, altprogramların fiziksel yakınlıklarına göre değil, altprogramların çağrılma sırasına göre çalışma zamanında belirlenmesi </a:t>
            </a:r>
            <a:r>
              <a:rPr lang="tr-TR" sz="2800" b="1" dirty="0"/>
              <a:t>dinamik kapsam bağlama</a:t>
            </a:r>
            <a:r>
              <a:rPr lang="tr-TR" sz="2800" dirty="0"/>
              <a:t> olarak adlandırılır. </a:t>
            </a:r>
          </a:p>
          <a:p>
            <a:endParaRPr lang="tr-TR" sz="2300" dirty="0"/>
          </a:p>
          <a:p>
            <a:r>
              <a:rPr lang="tr-TR" sz="2800" dirty="0"/>
              <a:t>Değişkenlere çağrılma sırasında ters yönde arama yapılarak başvurulur.</a:t>
            </a:r>
          </a:p>
          <a:p>
            <a:endParaRPr lang="tr-TR" sz="2300" dirty="0"/>
          </a:p>
          <a:p>
            <a:r>
              <a:rPr lang="tr-TR" sz="2800" dirty="0"/>
              <a:t>Bu durumda bir isim tanımı, çalışma sırasında aynı isimde yeni bir tanımlama bulunana kadar, kendisinden sonra çalıştırılan tüm komutlarda geçerlidir. </a:t>
            </a:r>
          </a:p>
          <a:p>
            <a:endParaRPr lang="tr-TR" sz="2300" dirty="0"/>
          </a:p>
          <a:p>
            <a:r>
              <a:rPr lang="tr-TR" sz="2800" dirty="0"/>
              <a:t>APL, SNOBOL4, </a:t>
            </a:r>
            <a:r>
              <a:rPr lang="tr-TR" sz="2800" dirty="0" err="1"/>
              <a:t>Perl</a:t>
            </a:r>
            <a:r>
              <a:rPr lang="tr-TR" sz="2800" dirty="0"/>
              <a:t> ve </a:t>
            </a:r>
            <a:r>
              <a:rPr lang="tr-TR" sz="2800" dirty="0" err="1"/>
              <a:t>LISP'in</a:t>
            </a:r>
            <a:r>
              <a:rPr lang="tr-TR" sz="2800" dirty="0"/>
              <a:t> ilk sürümleri, dinamik kapsam bağlamayı uygulayan dillerdir. </a:t>
            </a:r>
            <a:r>
              <a:rPr lang="tr-TR" sz="2800" dirty="0" err="1"/>
              <a:t>Perl</a:t>
            </a:r>
            <a:r>
              <a:rPr lang="tr-TR" sz="2800" dirty="0"/>
              <a:t> ve </a:t>
            </a:r>
            <a:r>
              <a:rPr lang="tr-TR" sz="2800" dirty="0" err="1"/>
              <a:t>Common</a:t>
            </a:r>
            <a:r>
              <a:rPr lang="tr-TR" sz="2800" dirty="0"/>
              <a:t> </a:t>
            </a:r>
            <a:r>
              <a:rPr lang="tr-TR" sz="2800" dirty="0" err="1"/>
              <a:t>Lisp</a:t>
            </a:r>
            <a:r>
              <a:rPr lang="tr-TR" sz="2800" dirty="0"/>
              <a:t> her iki kapsamı da kullanabilirler.</a:t>
            </a:r>
            <a:endParaRPr lang="tr-TR" sz="36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134</a:t>
            </a:fld>
            <a:endParaRPr lang="tr-TR"/>
          </a:p>
        </p:txBody>
      </p:sp>
    </p:spTree>
    <p:extLst>
      <p:ext uri="{BB962C8B-B14F-4D97-AF65-F5344CB8AC3E}">
        <p14:creationId xmlns:p14="http://schemas.microsoft.com/office/powerpoint/2010/main" val="11973202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Dinamik Kapsam</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135</a:t>
            </a:fld>
            <a:endParaRPr lang="tr-TR"/>
          </a:p>
        </p:txBody>
      </p:sp>
      <p:sp>
        <p:nvSpPr>
          <p:cNvPr id="5" name="Rectangle 5"/>
          <p:cNvSpPr>
            <a:spLocks noChangeArrowheads="1"/>
          </p:cNvSpPr>
          <p:nvPr/>
        </p:nvSpPr>
        <p:spPr bwMode="auto">
          <a:xfrm>
            <a:off x="4229100" y="5116513"/>
            <a:ext cx="4914900" cy="9144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Char char="n"/>
            </a:pPr>
            <a:r>
              <a:rPr lang="tr-TR" sz="2400" b="0" dirty="0">
                <a:solidFill>
                  <a:schemeClr val="tx2"/>
                </a:solidFill>
                <a:effectLst>
                  <a:outerShdw blurRad="38100" dist="38100" dir="2700000" algn="tl">
                    <a:srgbClr val="000000"/>
                  </a:outerShdw>
                </a:effectLst>
                <a:latin typeface="Arial" pitchFamily="34" charset="0"/>
              </a:rPr>
              <a:t>Avantaj</a:t>
            </a:r>
            <a:r>
              <a:rPr lang="en-US" sz="2400" b="0" dirty="0">
                <a:effectLst>
                  <a:outerShdw blurRad="38100" dist="38100" dir="2700000" algn="tl">
                    <a:srgbClr val="000000"/>
                  </a:outerShdw>
                </a:effectLst>
                <a:latin typeface="Arial" pitchFamily="34" charset="0"/>
              </a:rPr>
              <a:t>: </a:t>
            </a:r>
            <a:r>
              <a:rPr lang="tr-TR" sz="2400" b="0" dirty="0">
                <a:effectLst>
                  <a:outerShdw blurRad="38100" dist="38100" dir="2700000" algn="tl">
                    <a:srgbClr val="000000"/>
                  </a:outerShdw>
                </a:effectLst>
                <a:latin typeface="Arial" pitchFamily="34" charset="0"/>
              </a:rPr>
              <a:t>elverişlilik</a:t>
            </a:r>
            <a:endParaRPr lang="en-US" sz="2400" b="0" dirty="0">
              <a:effectLst>
                <a:outerShdw blurRad="38100" dist="38100" dir="2700000" algn="tl">
                  <a:srgbClr val="000000"/>
                </a:outerShdw>
              </a:effectLst>
              <a:latin typeface="Arial" pitchFamily="34" charset="0"/>
            </a:endParaRPr>
          </a:p>
          <a:p>
            <a:pPr marL="342900" indent="-342900" algn="l" eaLnBrk="1" hangingPunct="1">
              <a:spcBef>
                <a:spcPct val="20000"/>
              </a:spcBef>
              <a:buClr>
                <a:srgbClr val="FFFF00"/>
              </a:buClr>
              <a:buSzPct val="70000"/>
              <a:buFont typeface="Wingdings" pitchFamily="2" charset="2"/>
              <a:buChar char="n"/>
            </a:pPr>
            <a:r>
              <a:rPr lang="tr-TR" sz="2400" b="0" dirty="0">
                <a:solidFill>
                  <a:schemeClr val="tx2"/>
                </a:solidFill>
                <a:effectLst>
                  <a:outerShdw blurRad="38100" dist="38100" dir="2700000" algn="tl">
                    <a:srgbClr val="000000"/>
                  </a:outerShdw>
                </a:effectLst>
                <a:latin typeface="Arial" pitchFamily="34" charset="0"/>
              </a:rPr>
              <a:t>Dezavantaj</a:t>
            </a:r>
            <a:r>
              <a:rPr lang="en-US" sz="2400" b="0" dirty="0">
                <a:effectLst>
                  <a:outerShdw blurRad="38100" dist="38100" dir="2700000" algn="tl">
                    <a:srgbClr val="000000"/>
                  </a:outerShdw>
                </a:effectLst>
                <a:latin typeface="Arial" pitchFamily="34" charset="0"/>
              </a:rPr>
              <a:t>: </a:t>
            </a:r>
            <a:r>
              <a:rPr lang="tr-TR" sz="2400" b="0" dirty="0">
                <a:effectLst>
                  <a:outerShdw blurRad="38100" dist="38100" dir="2700000" algn="tl">
                    <a:srgbClr val="000000"/>
                  </a:outerShdw>
                </a:effectLst>
                <a:latin typeface="Arial" pitchFamily="34" charset="0"/>
              </a:rPr>
              <a:t>zayıf okunabilirlik</a:t>
            </a:r>
            <a:endParaRPr lang="en-US" sz="2400" b="0" dirty="0">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4229100" y="4202113"/>
            <a:ext cx="3685048" cy="461665"/>
          </a:xfrm>
          <a:prstGeom prst="rect">
            <a:avLst/>
          </a:prstGeom>
          <a:noFill/>
          <a:ln w="9525" algn="ctr">
            <a:noFill/>
            <a:miter lim="800000"/>
            <a:headEnd/>
            <a:tailEnd/>
          </a:ln>
          <a:effectLst/>
        </p:spPr>
        <p:txBody>
          <a:bodyPr wrap="none">
            <a:spAutoFit/>
          </a:bodyPr>
          <a:lstStyle/>
          <a:p>
            <a:r>
              <a:rPr lang="en-US" sz="2400" b="0" i="1" dirty="0">
                <a:solidFill>
                  <a:srgbClr val="FFFF00"/>
                </a:solidFill>
                <a:effectLst>
                  <a:outerShdw blurRad="38100" dist="38100" dir="2700000" algn="tl">
                    <a:srgbClr val="000000"/>
                  </a:outerShdw>
                </a:effectLst>
              </a:rPr>
              <a:t>X</a:t>
            </a:r>
            <a:r>
              <a:rPr lang="tr-TR" sz="2400" b="0" i="1" dirty="0">
                <a:solidFill>
                  <a:srgbClr val="FFFF00"/>
                </a:solidFill>
                <a:effectLst>
                  <a:outerShdw blurRad="38100" dist="38100" dir="2700000" algn="tl">
                    <a:srgbClr val="000000"/>
                  </a:outerShdw>
                </a:effectLst>
              </a:rPr>
              <a:t>’e referans</a:t>
            </a:r>
            <a:r>
              <a:rPr lang="en-US" sz="2400" b="0" i="1" dirty="0">
                <a:solidFill>
                  <a:srgbClr val="FFFF00"/>
                </a:solidFill>
                <a:effectLst>
                  <a:outerShdw blurRad="38100" dist="38100" dir="2700000" algn="tl">
                    <a:srgbClr val="000000"/>
                  </a:outerShdw>
                </a:effectLst>
              </a:rPr>
              <a:t> SUB1’</a:t>
            </a:r>
            <a:r>
              <a:rPr lang="tr-TR" sz="2400" b="0" i="1" dirty="0">
                <a:solidFill>
                  <a:srgbClr val="FFFF00"/>
                </a:solidFill>
                <a:effectLst>
                  <a:outerShdw blurRad="38100" dist="38100" dir="2700000" algn="tl">
                    <a:srgbClr val="000000"/>
                  </a:outerShdw>
                </a:effectLst>
              </a:rPr>
              <a:t>in</a:t>
            </a:r>
            <a:r>
              <a:rPr lang="en-US" sz="2400" b="0" i="1" dirty="0">
                <a:solidFill>
                  <a:srgbClr val="FFFF00"/>
                </a:solidFill>
                <a:effectLst>
                  <a:outerShdw blurRad="38100" dist="38100" dir="2700000" algn="tl">
                    <a:srgbClr val="000000"/>
                  </a:outerShdw>
                </a:effectLst>
              </a:rPr>
              <a:t> x</a:t>
            </a:r>
            <a:r>
              <a:rPr lang="tr-TR" sz="2400" b="0" i="1" dirty="0">
                <a:solidFill>
                  <a:srgbClr val="FFFF00"/>
                </a:solidFill>
                <a:effectLst>
                  <a:outerShdw blurRad="38100" dist="38100" dir="2700000" algn="tl">
                    <a:srgbClr val="000000"/>
                  </a:outerShdw>
                </a:effectLst>
              </a:rPr>
              <a:t>’inedir</a:t>
            </a:r>
            <a:endParaRPr lang="en-US" sz="2400" b="0" i="1" dirty="0">
              <a:solidFill>
                <a:srgbClr val="FFFF00"/>
              </a:solidFill>
              <a:effectLst>
                <a:outerShdw blurRad="38100" dist="38100" dir="2700000" algn="tl">
                  <a:srgbClr val="000000"/>
                </a:outerShdw>
              </a:effectLst>
            </a:endParaRPr>
          </a:p>
        </p:txBody>
      </p:sp>
      <p:sp>
        <p:nvSpPr>
          <p:cNvPr id="7" name="AutoShape 7"/>
          <p:cNvSpPr>
            <a:spLocks noChangeArrowheads="1"/>
          </p:cNvSpPr>
          <p:nvPr/>
        </p:nvSpPr>
        <p:spPr bwMode="auto">
          <a:xfrm>
            <a:off x="5657850" y="3930650"/>
            <a:ext cx="342900" cy="385763"/>
          </a:xfrm>
          <a:prstGeom prst="downArrow">
            <a:avLst>
              <a:gd name="adj1" fmla="val 55556"/>
              <a:gd name="adj2" fmla="val 47302"/>
            </a:avLst>
          </a:prstGeom>
          <a:solidFill>
            <a:schemeClr val="accent1"/>
          </a:solidFill>
          <a:ln w="9525" algn="ctr">
            <a:solidFill>
              <a:schemeClr val="tx1"/>
            </a:solidFill>
            <a:miter lim="800000"/>
            <a:headEnd/>
            <a:tailEnd/>
          </a:ln>
          <a:effectLst/>
        </p:spPr>
        <p:txBody>
          <a:bodyPr wrap="none" anchor="ctr"/>
          <a:lstStyle/>
          <a:p>
            <a:endParaRPr lang="tr-TR"/>
          </a:p>
        </p:txBody>
      </p:sp>
      <p:grpSp>
        <p:nvGrpSpPr>
          <p:cNvPr id="8" name="Group 8"/>
          <p:cNvGrpSpPr>
            <a:grpSpLocks/>
          </p:cNvGrpSpPr>
          <p:nvPr/>
        </p:nvGrpSpPr>
        <p:grpSpPr bwMode="auto">
          <a:xfrm>
            <a:off x="342900" y="2716213"/>
            <a:ext cx="8229600" cy="3684587"/>
            <a:chOff x="216" y="1711"/>
            <a:chExt cx="5184" cy="2321"/>
          </a:xfrm>
        </p:grpSpPr>
        <p:sp>
          <p:nvSpPr>
            <p:cNvPr id="9" name="Rectangle 9"/>
            <p:cNvSpPr>
              <a:spLocks noChangeArrowheads="1"/>
            </p:cNvSpPr>
            <p:nvPr/>
          </p:nvSpPr>
          <p:spPr bwMode="auto">
            <a:xfrm>
              <a:off x="528" y="1728"/>
              <a:ext cx="2136" cy="2304"/>
            </a:xfrm>
            <a:prstGeom prst="rect">
              <a:avLst/>
            </a:prstGeom>
            <a:noFill/>
            <a:ln w="9525">
              <a:noFill/>
              <a:miter lim="800000"/>
              <a:headEnd/>
              <a:tailEnd/>
            </a:ln>
            <a:effectLst/>
          </p:spPr>
          <p:txBody>
            <a:bodyPr/>
            <a:lstStyle/>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MAIN     - declaration of x</a:t>
              </a:r>
            </a:p>
            <a:p>
              <a:pPr marL="342900" indent="-342900" algn="l">
                <a:spcBef>
                  <a:spcPct val="30000"/>
                </a:spcBef>
                <a:buClr>
                  <a:srgbClr val="FFFF00"/>
                </a:buClr>
                <a:buSzPct val="70000"/>
              </a:pPr>
              <a:r>
                <a:rPr lang="en-US" sz="1600" b="1" dirty="0">
                  <a:solidFill>
                    <a:srgbClr val="66FFFF"/>
                  </a:solidFill>
                  <a:effectLst>
                    <a:outerShdw blurRad="38100" dist="38100" dir="2700000" algn="tl">
                      <a:srgbClr val="000000"/>
                    </a:outerShdw>
                  </a:effectLst>
                </a:rPr>
                <a:t>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declaration of x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endParaRPr lang="en-US" b="1" dirty="0">
                <a:solidFill>
                  <a:srgbClr val="66FFFF"/>
                </a:solidFill>
                <a:effectLst>
                  <a:outerShdw blurRad="38100" dist="38100" dir="2700000" algn="tl">
                    <a:srgbClr val="000000"/>
                  </a:outerShdw>
                </a:effectLst>
              </a:endParaRP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reference to x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endParaRPr lang="en-US" sz="2800" b="1" dirty="0">
                <a:solidFill>
                  <a:srgbClr val="66FFFF"/>
                </a:solidFill>
                <a:effectLst>
                  <a:outerShdw blurRad="38100" dist="38100" dir="2700000" algn="tl">
                    <a:srgbClr val="000000"/>
                  </a:outerShdw>
                </a:effectLst>
                <a:latin typeface="Arial" pitchFamily="34" charset="0"/>
              </a:endParaRPr>
            </a:p>
          </p:txBody>
        </p:sp>
        <p:sp>
          <p:nvSpPr>
            <p:cNvPr id="10" name="Line 10"/>
            <p:cNvSpPr>
              <a:spLocks noChangeShapeType="1"/>
            </p:cNvSpPr>
            <p:nvPr/>
          </p:nvSpPr>
          <p:spPr bwMode="auto">
            <a:xfrm flipH="1">
              <a:off x="960" y="1776"/>
              <a:ext cx="152" cy="0"/>
            </a:xfrm>
            <a:prstGeom prst="line">
              <a:avLst/>
            </a:prstGeom>
            <a:noFill/>
            <a:ln w="12700">
              <a:solidFill>
                <a:srgbClr val="66FFFF"/>
              </a:solidFill>
              <a:round/>
              <a:headEnd/>
              <a:tailEnd/>
            </a:ln>
            <a:effectLst/>
          </p:spPr>
          <p:txBody>
            <a:bodyPr wrap="none" anchor="ctr"/>
            <a:lstStyle/>
            <a:p>
              <a:endParaRPr lang="tr-TR"/>
            </a:p>
          </p:txBody>
        </p:sp>
        <p:sp>
          <p:nvSpPr>
            <p:cNvPr id="11" name="Line 11"/>
            <p:cNvSpPr>
              <a:spLocks noChangeShapeType="1"/>
            </p:cNvSpPr>
            <p:nvPr/>
          </p:nvSpPr>
          <p:spPr bwMode="auto">
            <a:xfrm>
              <a:off x="964" y="1780"/>
              <a:ext cx="0" cy="2180"/>
            </a:xfrm>
            <a:prstGeom prst="line">
              <a:avLst/>
            </a:prstGeom>
            <a:noFill/>
            <a:ln w="12700">
              <a:solidFill>
                <a:srgbClr val="66FFFF"/>
              </a:solidFill>
              <a:round/>
              <a:headEnd/>
              <a:tailEnd/>
            </a:ln>
            <a:effectLst/>
          </p:spPr>
          <p:txBody>
            <a:bodyPr wrap="none" anchor="ctr"/>
            <a:lstStyle/>
            <a:p>
              <a:endParaRPr lang="tr-TR"/>
            </a:p>
          </p:txBody>
        </p:sp>
        <p:sp>
          <p:nvSpPr>
            <p:cNvPr id="12" name="Line 12"/>
            <p:cNvSpPr>
              <a:spLocks noChangeShapeType="1"/>
            </p:cNvSpPr>
            <p:nvPr/>
          </p:nvSpPr>
          <p:spPr bwMode="auto">
            <a:xfrm flipH="1">
              <a:off x="1248" y="1968"/>
              <a:ext cx="104" cy="0"/>
            </a:xfrm>
            <a:prstGeom prst="line">
              <a:avLst/>
            </a:prstGeom>
            <a:noFill/>
            <a:ln w="12700">
              <a:solidFill>
                <a:srgbClr val="66FFFF"/>
              </a:solidFill>
              <a:round/>
              <a:headEnd/>
              <a:tailEnd/>
            </a:ln>
            <a:effectLst/>
          </p:spPr>
          <p:txBody>
            <a:bodyPr wrap="none" anchor="ctr"/>
            <a:lstStyle/>
            <a:p>
              <a:endParaRPr lang="tr-TR"/>
            </a:p>
          </p:txBody>
        </p:sp>
        <p:sp>
          <p:nvSpPr>
            <p:cNvPr id="13" name="Line 13"/>
            <p:cNvSpPr>
              <a:spLocks noChangeShapeType="1"/>
            </p:cNvSpPr>
            <p:nvPr/>
          </p:nvSpPr>
          <p:spPr bwMode="auto">
            <a:xfrm>
              <a:off x="1252" y="1972"/>
              <a:ext cx="0" cy="764"/>
            </a:xfrm>
            <a:prstGeom prst="line">
              <a:avLst/>
            </a:prstGeom>
            <a:noFill/>
            <a:ln w="12700">
              <a:solidFill>
                <a:srgbClr val="66FFFF"/>
              </a:solidFill>
              <a:round/>
              <a:headEnd/>
              <a:tailEnd/>
            </a:ln>
            <a:effectLst/>
          </p:spPr>
          <p:txBody>
            <a:bodyPr wrap="none" anchor="ctr"/>
            <a:lstStyle/>
            <a:p>
              <a:endParaRPr lang="tr-TR"/>
            </a:p>
          </p:txBody>
        </p:sp>
        <p:sp>
          <p:nvSpPr>
            <p:cNvPr id="14" name="Line 14"/>
            <p:cNvSpPr>
              <a:spLocks noChangeShapeType="1"/>
            </p:cNvSpPr>
            <p:nvPr/>
          </p:nvSpPr>
          <p:spPr bwMode="auto">
            <a:xfrm>
              <a:off x="1248" y="2736"/>
              <a:ext cx="136" cy="0"/>
            </a:xfrm>
            <a:prstGeom prst="line">
              <a:avLst/>
            </a:prstGeom>
            <a:noFill/>
            <a:ln w="12700">
              <a:solidFill>
                <a:srgbClr val="66FFFF"/>
              </a:solidFill>
              <a:round/>
              <a:headEnd/>
              <a:tailEnd/>
            </a:ln>
            <a:effectLst/>
          </p:spPr>
          <p:txBody>
            <a:bodyPr wrap="none" anchor="ctr"/>
            <a:lstStyle/>
            <a:p>
              <a:endParaRPr lang="tr-TR"/>
            </a:p>
          </p:txBody>
        </p:sp>
        <p:sp>
          <p:nvSpPr>
            <p:cNvPr id="15" name="Line 15"/>
            <p:cNvSpPr>
              <a:spLocks noChangeShapeType="1"/>
            </p:cNvSpPr>
            <p:nvPr/>
          </p:nvSpPr>
          <p:spPr bwMode="auto">
            <a:xfrm>
              <a:off x="1252" y="2860"/>
              <a:ext cx="0" cy="664"/>
            </a:xfrm>
            <a:prstGeom prst="line">
              <a:avLst/>
            </a:prstGeom>
            <a:noFill/>
            <a:ln w="12700">
              <a:solidFill>
                <a:srgbClr val="66FFFF"/>
              </a:solidFill>
              <a:round/>
              <a:headEnd/>
              <a:tailEnd/>
            </a:ln>
            <a:effectLst/>
          </p:spPr>
          <p:txBody>
            <a:bodyPr wrap="none" anchor="ctr"/>
            <a:lstStyle/>
            <a:p>
              <a:endParaRPr lang="tr-TR"/>
            </a:p>
          </p:txBody>
        </p:sp>
        <p:sp>
          <p:nvSpPr>
            <p:cNvPr id="16" name="Line 16"/>
            <p:cNvSpPr>
              <a:spLocks noChangeShapeType="1"/>
            </p:cNvSpPr>
            <p:nvPr/>
          </p:nvSpPr>
          <p:spPr bwMode="auto">
            <a:xfrm>
              <a:off x="1256" y="3528"/>
              <a:ext cx="136" cy="0"/>
            </a:xfrm>
            <a:prstGeom prst="line">
              <a:avLst/>
            </a:prstGeom>
            <a:noFill/>
            <a:ln w="12700">
              <a:solidFill>
                <a:srgbClr val="66FFFF"/>
              </a:solidFill>
              <a:round/>
              <a:headEnd/>
              <a:tailEnd/>
            </a:ln>
            <a:effectLst/>
          </p:spPr>
          <p:txBody>
            <a:bodyPr wrap="none" anchor="ctr"/>
            <a:lstStyle/>
            <a:p>
              <a:endParaRPr lang="tr-TR"/>
            </a:p>
          </p:txBody>
        </p:sp>
        <p:sp>
          <p:nvSpPr>
            <p:cNvPr id="17" name="Line 17"/>
            <p:cNvSpPr>
              <a:spLocks noChangeShapeType="1"/>
            </p:cNvSpPr>
            <p:nvPr/>
          </p:nvSpPr>
          <p:spPr bwMode="auto">
            <a:xfrm>
              <a:off x="1248" y="2856"/>
              <a:ext cx="144" cy="0"/>
            </a:xfrm>
            <a:prstGeom prst="line">
              <a:avLst/>
            </a:prstGeom>
            <a:noFill/>
            <a:ln w="12700">
              <a:solidFill>
                <a:srgbClr val="66FFFF"/>
              </a:solidFill>
              <a:round/>
              <a:headEnd/>
              <a:tailEnd/>
            </a:ln>
            <a:effectLst/>
          </p:spPr>
          <p:txBody>
            <a:bodyPr wrap="none" anchor="ctr"/>
            <a:lstStyle/>
            <a:p>
              <a:endParaRPr lang="tr-TR"/>
            </a:p>
          </p:txBody>
        </p:sp>
        <p:sp>
          <p:nvSpPr>
            <p:cNvPr id="18" name="Text Box 18"/>
            <p:cNvSpPr txBox="1">
              <a:spLocks noChangeArrowheads="1"/>
            </p:cNvSpPr>
            <p:nvPr/>
          </p:nvSpPr>
          <p:spPr bwMode="auto">
            <a:xfrm>
              <a:off x="2952" y="1783"/>
              <a:ext cx="1818" cy="640"/>
            </a:xfrm>
            <a:prstGeom prst="rect">
              <a:avLst/>
            </a:prstGeom>
            <a:noFill/>
            <a:ln w="12700" cap="sq">
              <a:noFill/>
              <a:miter lim="800000"/>
              <a:headEnd type="none" w="sm" len="sm"/>
              <a:tailEnd type="none" w="sm" len="sm"/>
            </a:ln>
            <a:effectLst/>
          </p:spPr>
          <p:txBody>
            <a:bodyPr wrap="square">
              <a:spAutoFit/>
            </a:bodyPr>
            <a:lstStyle/>
            <a:p>
              <a:pPr algn="l"/>
              <a:r>
                <a:rPr lang="en-US" sz="2000" b="0" dirty="0">
                  <a:solidFill>
                    <a:srgbClr val="00FF00"/>
                  </a:solidFill>
                  <a:effectLst/>
                  <a:latin typeface="Arial" pitchFamily="34" charset="0"/>
                </a:rPr>
                <a:t>MAIN</a:t>
              </a:r>
              <a:r>
                <a:rPr lang="tr-TR" sz="2000" b="0" dirty="0">
                  <a:solidFill>
                    <a:srgbClr val="00FF00"/>
                  </a:solidFill>
                  <a:effectLst/>
                  <a:latin typeface="Arial" pitchFamily="34" charset="0"/>
                </a:rPr>
                <a:t>,</a:t>
              </a:r>
              <a:r>
                <a:rPr lang="en-US" sz="2000" b="0" dirty="0">
                  <a:solidFill>
                    <a:srgbClr val="00FF00"/>
                  </a:solidFill>
                  <a:effectLst/>
                  <a:latin typeface="Arial" pitchFamily="34" charset="0"/>
                </a:rPr>
                <a:t> SUB1</a:t>
              </a:r>
              <a:r>
                <a:rPr lang="tr-TR" sz="2000" b="0" dirty="0">
                  <a:solidFill>
                    <a:srgbClr val="00FF00"/>
                  </a:solidFill>
                  <a:effectLst/>
                  <a:latin typeface="Arial" pitchFamily="34" charset="0"/>
                </a:rPr>
                <a:t>’i çağırır</a:t>
              </a:r>
              <a:endParaRPr lang="en-US" sz="2000" b="0" dirty="0">
                <a:solidFill>
                  <a:srgbClr val="00FF00"/>
                </a:solidFill>
                <a:effectLst/>
                <a:latin typeface="Arial" pitchFamily="34" charset="0"/>
              </a:endParaRPr>
            </a:p>
            <a:p>
              <a:pPr algn="l"/>
              <a:r>
                <a:rPr lang="en-US" sz="2000" b="0" dirty="0">
                  <a:solidFill>
                    <a:srgbClr val="00FF00"/>
                  </a:solidFill>
                  <a:effectLst/>
                  <a:latin typeface="Arial" pitchFamily="34" charset="0"/>
                </a:rPr>
                <a:t>SUB1</a:t>
              </a:r>
              <a:r>
                <a:rPr lang="tr-TR" sz="2000" b="0" dirty="0">
                  <a:solidFill>
                    <a:srgbClr val="00FF00"/>
                  </a:solidFill>
                  <a:effectLst/>
                  <a:latin typeface="Arial" pitchFamily="34" charset="0"/>
                </a:rPr>
                <a:t>,</a:t>
              </a:r>
              <a:r>
                <a:rPr lang="en-US" sz="2000" b="0" dirty="0">
                  <a:solidFill>
                    <a:srgbClr val="00FF00"/>
                  </a:solidFill>
                  <a:effectLst/>
                  <a:latin typeface="Arial" pitchFamily="34" charset="0"/>
                </a:rPr>
                <a:t> SUB2</a:t>
              </a:r>
              <a:r>
                <a:rPr lang="tr-TR" sz="2000" b="0" dirty="0">
                  <a:solidFill>
                    <a:srgbClr val="00FF00"/>
                  </a:solidFill>
                  <a:effectLst/>
                  <a:latin typeface="Arial" pitchFamily="34" charset="0"/>
                </a:rPr>
                <a:t>’</a:t>
              </a:r>
              <a:r>
                <a:rPr lang="tr-TR" sz="2000" b="0" dirty="0" err="1">
                  <a:solidFill>
                    <a:srgbClr val="00FF00"/>
                  </a:solidFill>
                  <a:effectLst/>
                  <a:latin typeface="Arial" pitchFamily="34" charset="0"/>
                </a:rPr>
                <a:t>yi</a:t>
              </a:r>
              <a:r>
                <a:rPr lang="tr-TR" sz="2000" b="0" dirty="0">
                  <a:solidFill>
                    <a:srgbClr val="00FF00"/>
                  </a:solidFill>
                  <a:effectLst/>
                  <a:latin typeface="Arial" pitchFamily="34" charset="0"/>
                </a:rPr>
                <a:t> çağırır</a:t>
              </a:r>
              <a:endParaRPr lang="en-US" sz="2000" b="0" dirty="0">
                <a:solidFill>
                  <a:srgbClr val="00FF00"/>
                </a:solidFill>
                <a:effectLst/>
                <a:latin typeface="Arial" pitchFamily="34" charset="0"/>
              </a:endParaRPr>
            </a:p>
            <a:p>
              <a:pPr algn="l"/>
              <a:r>
                <a:rPr lang="en-US" sz="2000" b="0" dirty="0">
                  <a:solidFill>
                    <a:srgbClr val="00FF00"/>
                  </a:solidFill>
                  <a:effectLst/>
                  <a:latin typeface="Arial" pitchFamily="34" charset="0"/>
                </a:rPr>
                <a:t>SUB2</a:t>
              </a:r>
              <a:r>
                <a:rPr lang="tr-TR" sz="2000" b="0" dirty="0">
                  <a:solidFill>
                    <a:srgbClr val="00FF00"/>
                  </a:solidFill>
                  <a:effectLst/>
                  <a:latin typeface="Arial" pitchFamily="34" charset="0"/>
                </a:rPr>
                <a:t>,</a:t>
              </a:r>
              <a:r>
                <a:rPr lang="en-US" sz="2000" b="0" dirty="0">
                  <a:solidFill>
                    <a:srgbClr val="00FF00"/>
                  </a:solidFill>
                  <a:effectLst/>
                  <a:latin typeface="Arial" pitchFamily="34" charset="0"/>
                </a:rPr>
                <a:t> x</a:t>
              </a:r>
              <a:r>
                <a:rPr lang="tr-TR" sz="2000" b="0" dirty="0">
                  <a:solidFill>
                    <a:srgbClr val="00FF00"/>
                  </a:solidFill>
                  <a:effectLst/>
                  <a:latin typeface="Arial" pitchFamily="34" charset="0"/>
                </a:rPr>
                <a:t>’i kullanır</a:t>
              </a:r>
              <a:endParaRPr lang="en-US" sz="2000" b="0" dirty="0">
                <a:solidFill>
                  <a:srgbClr val="00FF00"/>
                </a:solidFill>
                <a:effectLst/>
                <a:latin typeface="Arial" pitchFamily="34" charset="0"/>
              </a:endParaRPr>
            </a:p>
          </p:txBody>
        </p:sp>
        <p:sp>
          <p:nvSpPr>
            <p:cNvPr id="19" name="Line 19"/>
            <p:cNvSpPr>
              <a:spLocks noChangeShapeType="1"/>
            </p:cNvSpPr>
            <p:nvPr/>
          </p:nvSpPr>
          <p:spPr bwMode="auto">
            <a:xfrm flipH="1">
              <a:off x="960" y="3960"/>
              <a:ext cx="152" cy="0"/>
            </a:xfrm>
            <a:prstGeom prst="line">
              <a:avLst/>
            </a:prstGeom>
            <a:noFill/>
            <a:ln w="12700">
              <a:solidFill>
                <a:srgbClr val="66FFFF"/>
              </a:solidFill>
              <a:round/>
              <a:headEnd/>
              <a:tailEnd/>
            </a:ln>
            <a:effectLst/>
          </p:spPr>
          <p:txBody>
            <a:bodyPr wrap="none" anchor="ctr"/>
            <a:lstStyle/>
            <a:p>
              <a:endParaRPr lang="tr-TR"/>
            </a:p>
          </p:txBody>
        </p:sp>
        <p:sp>
          <p:nvSpPr>
            <p:cNvPr id="20" name="Rectangle 20"/>
            <p:cNvSpPr>
              <a:spLocks noChangeArrowheads="1"/>
            </p:cNvSpPr>
            <p:nvPr/>
          </p:nvSpPr>
          <p:spPr bwMode="auto">
            <a:xfrm>
              <a:off x="216" y="1728"/>
              <a:ext cx="302" cy="233"/>
            </a:xfrm>
            <a:prstGeom prst="rect">
              <a:avLst/>
            </a:prstGeom>
            <a:noFill/>
            <a:ln w="9525" algn="ctr">
              <a:noFill/>
              <a:miter lim="800000"/>
              <a:headEnd/>
              <a:tailEnd/>
            </a:ln>
            <a:effectLst/>
          </p:spPr>
          <p:txBody>
            <a:bodyPr wrap="none">
              <a:spAutoFit/>
            </a:bodyPr>
            <a:lstStyle/>
            <a:p>
              <a:r>
                <a:rPr lang="tr-TR" altLang="ko-KR" dirty="0">
                  <a:effectLst>
                    <a:outerShdw blurRad="38100" dist="38100" dir="2700000" algn="tl">
                      <a:srgbClr val="000000"/>
                    </a:outerShdw>
                  </a:effectLst>
                  <a:ea typeface="굴림" pitchFamily="50" charset="-127"/>
                </a:rPr>
                <a:t>Ör:</a:t>
              </a:r>
              <a:endParaRPr lang="en-US" dirty="0">
                <a:effectLst>
                  <a:outerShdw blurRad="38100" dist="38100" dir="2700000" algn="tl">
                    <a:srgbClr val="000000"/>
                  </a:outerShdw>
                </a:effectLst>
              </a:endParaRPr>
            </a:p>
          </p:txBody>
        </p:sp>
        <p:sp>
          <p:nvSpPr>
            <p:cNvPr id="21" name="Freeform 21"/>
            <p:cNvSpPr>
              <a:spLocks/>
            </p:cNvSpPr>
            <p:nvPr/>
          </p:nvSpPr>
          <p:spPr bwMode="auto">
            <a:xfrm>
              <a:off x="222" y="1711"/>
              <a:ext cx="5178" cy="2283"/>
            </a:xfrm>
            <a:custGeom>
              <a:avLst/>
              <a:gdLst/>
              <a:ahLst/>
              <a:cxnLst>
                <a:cxn ang="0">
                  <a:pos x="0" y="0"/>
                </a:cxn>
                <a:cxn ang="0">
                  <a:pos x="0" y="2232"/>
                </a:cxn>
                <a:cxn ang="0">
                  <a:pos x="2304" y="2232"/>
                </a:cxn>
                <a:cxn ang="0">
                  <a:pos x="2304" y="1296"/>
                </a:cxn>
                <a:cxn ang="0">
                  <a:pos x="5184" y="1296"/>
                </a:cxn>
                <a:cxn ang="0">
                  <a:pos x="5184" y="0"/>
                </a:cxn>
                <a:cxn ang="0">
                  <a:pos x="0" y="0"/>
                </a:cxn>
              </a:cxnLst>
              <a:rect l="0" t="0" r="r" b="b"/>
              <a:pathLst>
                <a:path w="5184" h="2232">
                  <a:moveTo>
                    <a:pt x="0" y="0"/>
                  </a:moveTo>
                  <a:lnTo>
                    <a:pt x="0" y="2232"/>
                  </a:lnTo>
                  <a:lnTo>
                    <a:pt x="2304" y="2232"/>
                  </a:lnTo>
                  <a:lnTo>
                    <a:pt x="2304" y="1296"/>
                  </a:lnTo>
                  <a:lnTo>
                    <a:pt x="5184" y="1296"/>
                  </a:lnTo>
                  <a:lnTo>
                    <a:pt x="5184" y="0"/>
                  </a:lnTo>
                  <a:lnTo>
                    <a:pt x="0" y="0"/>
                  </a:lnTo>
                  <a:close/>
                </a:path>
              </a:pathLst>
            </a:custGeom>
            <a:noFill/>
            <a:ln w="9525" cap="flat" cmpd="sng">
              <a:solidFill>
                <a:schemeClr val="accent2"/>
              </a:solidFill>
              <a:prstDash val="solid"/>
              <a:round/>
              <a:headEnd type="none" w="med" len="med"/>
              <a:tailEnd type="none" w="med" len="med"/>
            </a:ln>
            <a:effectLst/>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Bağlama</a:t>
            </a:r>
          </a:p>
        </p:txBody>
      </p:sp>
      <p:pic>
        <p:nvPicPr>
          <p:cNvPr id="29698"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467544" y="1968890"/>
            <a:ext cx="834278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136</a:t>
            </a:fld>
            <a:endParaRPr lang="tr-TR"/>
          </a:p>
        </p:txBody>
      </p:sp>
    </p:spTree>
    <p:extLst>
      <p:ext uri="{BB962C8B-B14F-4D97-AF65-F5344CB8AC3E}">
        <p14:creationId xmlns:p14="http://schemas.microsoft.com/office/powerpoint/2010/main" val="12989004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D</a:t>
            </a:r>
            <a:r>
              <a:rPr lang="tr-TR" dirty="0"/>
              <a:t>i</a:t>
            </a:r>
            <a:r>
              <a:rPr lang="en-US" dirty="0" err="1"/>
              <a:t>nami</a:t>
            </a:r>
            <a:r>
              <a:rPr lang="tr-TR" dirty="0"/>
              <a:t>k</a:t>
            </a:r>
            <a:r>
              <a:rPr lang="en-US" dirty="0"/>
              <a:t> </a:t>
            </a:r>
            <a:r>
              <a:rPr lang="tr-TR" dirty="0"/>
              <a:t>Kapsam</a:t>
            </a:r>
            <a:endParaRPr lang="en-US" dirty="0"/>
          </a:p>
        </p:txBody>
      </p:sp>
      <p:sp>
        <p:nvSpPr>
          <p:cNvPr id="3" name="Content Placeholder 2"/>
          <p:cNvSpPr>
            <a:spLocks noGrp="1"/>
          </p:cNvSpPr>
          <p:nvPr>
            <p:ph idx="1"/>
          </p:nvPr>
        </p:nvSpPr>
        <p:spPr>
          <a:xfrm>
            <a:off x="357158" y="1214461"/>
            <a:ext cx="3733800" cy="5410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0" indent="0">
              <a:buFont typeface="Arial" charset="0"/>
              <a:buNone/>
              <a:defRPr/>
            </a:pPr>
            <a:r>
              <a:rPr lang="en-US" sz="2000" b="1" dirty="0" err="1">
                <a:highlight>
                  <a:srgbClr val="FFFFFF"/>
                </a:highlight>
                <a:latin typeface="Consolas"/>
              </a:rPr>
              <a:t>int</a:t>
            </a:r>
            <a:r>
              <a:rPr lang="en-US" sz="2000" b="1" dirty="0">
                <a:highlight>
                  <a:srgbClr val="FFFFFF"/>
                </a:highlight>
                <a:latin typeface="Consolas"/>
              </a:rPr>
              <a:t> x = 10;</a:t>
            </a:r>
          </a:p>
          <a:p>
            <a:pPr marL="0" indent="0">
              <a:buFont typeface="Arial" charset="0"/>
              <a:buNone/>
              <a:defRPr/>
            </a:pPr>
            <a:r>
              <a:rPr lang="en-US" sz="2000" b="1" dirty="0">
                <a:highlight>
                  <a:srgbClr val="FFFFFF"/>
                </a:highlight>
                <a:latin typeface="Consolas"/>
              </a:rPr>
              <a:t>void f1();</a:t>
            </a:r>
          </a:p>
          <a:p>
            <a:pPr marL="0" indent="0">
              <a:buFont typeface="Arial" charset="0"/>
              <a:buNone/>
              <a:defRPr/>
            </a:pPr>
            <a:endParaRPr lang="en-US" sz="2000" b="1" dirty="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void main()</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r>
              <a:rPr lang="en-US" sz="2000" b="1" dirty="0" err="1">
                <a:highlight>
                  <a:srgbClr val="FFFFFF"/>
                </a:highlight>
                <a:latin typeface="Consolas"/>
              </a:rPr>
              <a:t>int</a:t>
            </a:r>
            <a:r>
              <a:rPr lang="en-US" sz="2000" b="1" dirty="0">
                <a:highlight>
                  <a:srgbClr val="FFFFFF"/>
                </a:highlight>
                <a:latin typeface="Consolas"/>
              </a:rPr>
              <a:t> x = 20;</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f1();</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r>
              <a:rPr lang="en-US" sz="2000" b="1" dirty="0" err="1">
                <a:highlight>
                  <a:srgbClr val="FFFFFF"/>
                </a:highlight>
                <a:latin typeface="Consolas"/>
              </a:rPr>
              <a:t>cout</a:t>
            </a:r>
            <a:r>
              <a:rPr lang="en-US" sz="2000" b="1" dirty="0">
                <a:highlight>
                  <a:srgbClr val="FFFFFF"/>
                </a:highlight>
                <a:latin typeface="Consolas"/>
              </a:rPr>
              <a:t> &lt;&lt; x;        </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p>
          <a:p>
            <a:pPr marL="0" indent="0">
              <a:buFont typeface="Arial" charset="0"/>
              <a:buNone/>
              <a:tabLst>
                <a:tab pos="228600" algn="l"/>
                <a:tab pos="457200" algn="l"/>
                <a:tab pos="685800" algn="l"/>
                <a:tab pos="914400" algn="l"/>
              </a:tabLst>
              <a:defRPr/>
            </a:pPr>
            <a:endParaRPr lang="en-US" sz="2000" b="1" dirty="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void f1()</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r>
              <a:rPr lang="en-US" sz="2000" b="1" dirty="0" err="1">
                <a:highlight>
                  <a:srgbClr val="FFFFFF"/>
                </a:highlight>
                <a:latin typeface="Consolas"/>
              </a:rPr>
              <a:t>cout</a:t>
            </a:r>
            <a:r>
              <a:rPr lang="en-US" sz="2000" b="1" dirty="0">
                <a:highlight>
                  <a:srgbClr val="FFFFFF"/>
                </a:highlight>
                <a:latin typeface="Consolas"/>
              </a:rPr>
              <a:t> &lt;&lt; x;</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endParaRPr lang="en-US" sz="2000" b="1" dirty="0"/>
          </a:p>
        </p:txBody>
      </p:sp>
      <p:sp>
        <p:nvSpPr>
          <p:cNvPr id="51204" name="TextBox 3"/>
          <p:cNvSpPr txBox="1">
            <a:spLocks noChangeArrowheads="1"/>
          </p:cNvSpPr>
          <p:nvPr/>
        </p:nvSpPr>
        <p:spPr bwMode="auto">
          <a:xfrm>
            <a:off x="4676746" y="1212874"/>
            <a:ext cx="3048000" cy="369332"/>
          </a:xfrm>
          <a:prstGeom prst="rect">
            <a:avLst/>
          </a:prstGeom>
          <a:noFill/>
          <a:ln w="9525">
            <a:noFill/>
            <a:miter lim="800000"/>
            <a:headEnd/>
            <a:tailEnd/>
          </a:ln>
        </p:spPr>
        <p:txBody>
          <a:bodyPr>
            <a:spAutoFit/>
          </a:bodyPr>
          <a:lstStyle/>
          <a:p>
            <a:r>
              <a:rPr lang="tr-TR" dirty="0"/>
              <a:t>Çıktı nedir</a:t>
            </a:r>
            <a:r>
              <a:rPr lang="en-US" dirty="0"/>
              <a:t>?</a:t>
            </a:r>
          </a:p>
        </p:txBody>
      </p:sp>
      <p:sp>
        <p:nvSpPr>
          <p:cNvPr id="8" name="Rectangle 7"/>
          <p:cNvSpPr/>
          <p:nvPr/>
        </p:nvSpPr>
        <p:spPr>
          <a:xfrm>
            <a:off x="4676746" y="1976461"/>
            <a:ext cx="2386012"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cxnSp>
        <p:nvCxnSpPr>
          <p:cNvPr id="11" name="Straight Connector 10"/>
          <p:cNvCxnSpPr/>
          <p:nvPr/>
        </p:nvCxnSpPr>
        <p:spPr>
          <a:xfrm>
            <a:off x="4676746" y="63198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76746" y="50244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76746" y="38052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09" name="TextBox 13"/>
          <p:cNvSpPr txBox="1">
            <a:spLocks noChangeArrowheads="1"/>
          </p:cNvSpPr>
          <p:nvPr/>
        </p:nvSpPr>
        <p:spPr bwMode="auto">
          <a:xfrm>
            <a:off x="3557558" y="6396061"/>
            <a:ext cx="1119188" cy="461963"/>
          </a:xfrm>
          <a:prstGeom prst="rect">
            <a:avLst/>
          </a:prstGeom>
          <a:noFill/>
          <a:ln w="9525">
            <a:noFill/>
            <a:miter lim="800000"/>
            <a:headEnd/>
            <a:tailEnd/>
          </a:ln>
        </p:spPr>
        <p:txBody>
          <a:bodyPr>
            <a:spAutoFit/>
          </a:bodyPr>
          <a:lstStyle/>
          <a:p>
            <a:r>
              <a:rPr lang="en-US"/>
              <a:t>Global</a:t>
            </a:r>
          </a:p>
        </p:txBody>
      </p:sp>
      <p:sp>
        <p:nvSpPr>
          <p:cNvPr id="51210" name="TextBox 14"/>
          <p:cNvSpPr txBox="1">
            <a:spLocks noChangeArrowheads="1"/>
          </p:cNvSpPr>
          <p:nvPr/>
        </p:nvSpPr>
        <p:spPr bwMode="auto">
          <a:xfrm>
            <a:off x="3405158" y="5329261"/>
            <a:ext cx="1219200" cy="461963"/>
          </a:xfrm>
          <a:prstGeom prst="rect">
            <a:avLst/>
          </a:prstGeom>
          <a:noFill/>
          <a:ln w="9525">
            <a:noFill/>
            <a:miter lim="800000"/>
            <a:headEnd/>
            <a:tailEnd/>
          </a:ln>
        </p:spPr>
        <p:txBody>
          <a:bodyPr>
            <a:spAutoFit/>
          </a:bodyPr>
          <a:lstStyle/>
          <a:p>
            <a:pPr algn="r"/>
            <a:r>
              <a:rPr lang="en-US"/>
              <a:t>Main</a:t>
            </a:r>
          </a:p>
        </p:txBody>
      </p:sp>
      <p:sp>
        <p:nvSpPr>
          <p:cNvPr id="51211" name="TextBox 15"/>
          <p:cNvSpPr txBox="1">
            <a:spLocks noChangeArrowheads="1"/>
          </p:cNvSpPr>
          <p:nvPr/>
        </p:nvSpPr>
        <p:spPr bwMode="auto">
          <a:xfrm>
            <a:off x="3557558" y="4110061"/>
            <a:ext cx="1066800" cy="461963"/>
          </a:xfrm>
          <a:prstGeom prst="rect">
            <a:avLst/>
          </a:prstGeom>
          <a:noFill/>
          <a:ln w="9525">
            <a:noFill/>
            <a:miter lim="800000"/>
            <a:headEnd/>
            <a:tailEnd/>
          </a:ln>
        </p:spPr>
        <p:txBody>
          <a:bodyPr>
            <a:spAutoFit/>
          </a:bodyPr>
          <a:lstStyle/>
          <a:p>
            <a:pPr algn="r"/>
            <a:r>
              <a:rPr lang="en-US"/>
              <a:t>f1</a:t>
            </a:r>
          </a:p>
        </p:txBody>
      </p:sp>
      <p:sp>
        <p:nvSpPr>
          <p:cNvPr id="51212" name="TextBox 16"/>
          <p:cNvSpPr txBox="1">
            <a:spLocks noChangeArrowheads="1"/>
          </p:cNvSpPr>
          <p:nvPr/>
        </p:nvSpPr>
        <p:spPr bwMode="auto">
          <a:xfrm>
            <a:off x="4992658" y="6323036"/>
            <a:ext cx="1752600" cy="461963"/>
          </a:xfrm>
          <a:prstGeom prst="rect">
            <a:avLst/>
          </a:prstGeom>
          <a:noFill/>
          <a:ln w="9525">
            <a:noFill/>
            <a:miter lim="800000"/>
            <a:headEnd/>
            <a:tailEnd/>
          </a:ln>
        </p:spPr>
        <p:txBody>
          <a:bodyPr>
            <a:spAutoFit/>
          </a:bodyPr>
          <a:lstStyle/>
          <a:p>
            <a:r>
              <a:rPr lang="en-US"/>
              <a:t>x      10</a:t>
            </a:r>
          </a:p>
        </p:txBody>
      </p:sp>
      <p:sp>
        <p:nvSpPr>
          <p:cNvPr id="51213" name="TextBox 17"/>
          <p:cNvSpPr txBox="1">
            <a:spLocks noChangeArrowheads="1"/>
          </p:cNvSpPr>
          <p:nvPr/>
        </p:nvSpPr>
        <p:spPr bwMode="auto">
          <a:xfrm>
            <a:off x="4992658" y="5176861"/>
            <a:ext cx="1752600" cy="461963"/>
          </a:xfrm>
          <a:prstGeom prst="rect">
            <a:avLst/>
          </a:prstGeom>
          <a:noFill/>
          <a:ln w="9525">
            <a:noFill/>
            <a:miter lim="800000"/>
            <a:headEnd/>
            <a:tailEnd/>
          </a:ln>
        </p:spPr>
        <p:txBody>
          <a:bodyPr>
            <a:spAutoFit/>
          </a:bodyPr>
          <a:lstStyle/>
          <a:p>
            <a:r>
              <a:rPr lang="en-US"/>
              <a:t>x      20</a:t>
            </a:r>
          </a:p>
        </p:txBody>
      </p:sp>
      <p:sp>
        <p:nvSpPr>
          <p:cNvPr id="51214" name="TextBox 18"/>
          <p:cNvSpPr txBox="1">
            <a:spLocks noChangeArrowheads="1"/>
          </p:cNvSpPr>
          <p:nvPr/>
        </p:nvSpPr>
        <p:spPr bwMode="auto">
          <a:xfrm>
            <a:off x="4992658" y="4033861"/>
            <a:ext cx="1536700" cy="369332"/>
          </a:xfrm>
          <a:prstGeom prst="rect">
            <a:avLst/>
          </a:prstGeom>
          <a:noFill/>
          <a:ln w="9525">
            <a:noFill/>
            <a:miter lim="800000"/>
            <a:headEnd/>
            <a:tailEnd/>
          </a:ln>
        </p:spPr>
        <p:txBody>
          <a:bodyPr>
            <a:spAutoFit/>
          </a:bodyPr>
          <a:lstStyle/>
          <a:p>
            <a:r>
              <a:rPr lang="tr-TR" dirty="0"/>
              <a:t>Hangi </a:t>
            </a:r>
            <a:r>
              <a:rPr lang="en-US" dirty="0"/>
              <a:t>x?</a:t>
            </a:r>
          </a:p>
        </p:txBody>
      </p:sp>
      <p:cxnSp>
        <p:nvCxnSpPr>
          <p:cNvPr id="22" name="Elbow Connector 21"/>
          <p:cNvCxnSpPr/>
          <p:nvPr/>
        </p:nvCxnSpPr>
        <p:spPr>
          <a:xfrm flipH="1">
            <a:off x="7062758" y="4495824"/>
            <a:ext cx="317500" cy="1030287"/>
          </a:xfrm>
          <a:prstGeom prst="bentConnector3">
            <a:avLst>
              <a:gd name="adj1" fmla="val -7211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062758" y="4495824"/>
            <a:ext cx="317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17" name="TextBox 26"/>
          <p:cNvSpPr txBox="1">
            <a:spLocks noChangeArrowheads="1"/>
          </p:cNvSpPr>
          <p:nvPr/>
        </p:nvSpPr>
        <p:spPr bwMode="auto">
          <a:xfrm>
            <a:off x="7443758" y="1716111"/>
            <a:ext cx="1447800" cy="1754326"/>
          </a:xfrm>
          <a:prstGeom prst="rect">
            <a:avLst/>
          </a:prstGeom>
          <a:noFill/>
          <a:ln w="9525">
            <a:noFill/>
            <a:miter lim="800000"/>
            <a:headEnd/>
            <a:tailEnd/>
          </a:ln>
        </p:spPr>
        <p:txBody>
          <a:bodyPr>
            <a:spAutoFit/>
          </a:bodyPr>
          <a:lstStyle/>
          <a:p>
            <a:r>
              <a:rPr lang="tr-TR" dirty="0"/>
              <a:t>Dinamik kapsam çağırma </a:t>
            </a:r>
            <a:r>
              <a:rPr lang="tr-TR" dirty="0" err="1"/>
              <a:t>stack’ında</a:t>
            </a:r>
            <a:r>
              <a:rPr lang="tr-TR" dirty="0"/>
              <a:t> en yakın </a:t>
            </a:r>
            <a:r>
              <a:rPr lang="tr-TR" dirty="0" err="1"/>
              <a:t>x’i</a:t>
            </a:r>
            <a:r>
              <a:rPr lang="tr-TR" dirty="0"/>
              <a:t> kullanır</a:t>
            </a:r>
            <a:endParaRPr lang="en-US" dirty="0"/>
          </a:p>
        </p:txBody>
      </p:sp>
      <p:sp>
        <p:nvSpPr>
          <p:cNvPr id="51218" name="TextBox 27"/>
          <p:cNvSpPr txBox="1">
            <a:spLocks noChangeArrowheads="1"/>
          </p:cNvSpPr>
          <p:nvPr/>
        </p:nvSpPr>
        <p:spPr bwMode="auto">
          <a:xfrm>
            <a:off x="7569171" y="4868886"/>
            <a:ext cx="1447800" cy="369332"/>
          </a:xfrm>
          <a:prstGeom prst="rect">
            <a:avLst/>
          </a:prstGeom>
          <a:noFill/>
          <a:ln w="9525">
            <a:noFill/>
            <a:miter lim="800000"/>
            <a:headEnd/>
            <a:tailEnd/>
          </a:ln>
        </p:spPr>
        <p:txBody>
          <a:bodyPr>
            <a:spAutoFit/>
          </a:bodyPr>
          <a:lstStyle/>
          <a:p>
            <a:r>
              <a:rPr lang="en-US" dirty="0">
                <a:solidFill>
                  <a:srgbClr val="FF0000"/>
                </a:solidFill>
              </a:rPr>
              <a:t>D</a:t>
            </a:r>
            <a:r>
              <a:rPr lang="tr-TR" dirty="0">
                <a:solidFill>
                  <a:srgbClr val="FF0000"/>
                </a:solidFill>
              </a:rPr>
              <a:t>i</a:t>
            </a:r>
            <a:r>
              <a:rPr lang="en-US" dirty="0" err="1">
                <a:solidFill>
                  <a:srgbClr val="FF0000"/>
                </a:solidFill>
              </a:rPr>
              <a:t>nami</a:t>
            </a:r>
            <a:r>
              <a:rPr lang="tr-TR" dirty="0">
                <a:solidFill>
                  <a:srgbClr val="FF0000"/>
                </a:solidFill>
              </a:rPr>
              <a:t>k</a:t>
            </a:r>
            <a:r>
              <a:rPr lang="en-US" dirty="0">
                <a:solidFill>
                  <a:srgbClr val="FF0000"/>
                </a:solidFill>
              </a:rPr>
              <a:t> link</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pt-BR" sz="3200" dirty="0"/>
              <a:t> 1. Pascal'da Dinamik Kapsam Bağlama</a:t>
            </a:r>
            <a:endParaRPr lang="tr-TR" sz="3200" dirty="0"/>
          </a:p>
        </p:txBody>
      </p:sp>
      <p:sp>
        <p:nvSpPr>
          <p:cNvPr id="6" name="İçerik Yer Tutucusu 5"/>
          <p:cNvSpPr>
            <a:spLocks noGrp="1"/>
          </p:cNvSpPr>
          <p:nvPr>
            <p:ph sz="quarter" idx="1"/>
          </p:nvPr>
        </p:nvSpPr>
        <p:spPr>
          <a:xfrm>
            <a:off x="2563044" y="1600200"/>
            <a:ext cx="6203004" cy="4495800"/>
          </a:xfrm>
        </p:spPr>
        <p:txBody>
          <a:bodyPr>
            <a:normAutofit fontScale="62500" lnSpcReduction="20000"/>
          </a:bodyPr>
          <a:lstStyle/>
          <a:p>
            <a:r>
              <a:rPr lang="tr-TR" sz="3600" dirty="0"/>
              <a:t>Durağan Kapsam Bağlama bölümünde incelenen yandaki </a:t>
            </a:r>
            <a:r>
              <a:rPr lang="tr-TR" sz="3600" i="1" dirty="0"/>
              <a:t>yazdır </a:t>
            </a:r>
            <a:r>
              <a:rPr lang="tr-TR" sz="3600" dirty="0"/>
              <a:t>altprogramını, dinamik kapsam bağlama kurallarına göre yeniden inceleyelim:</a:t>
            </a:r>
          </a:p>
          <a:p>
            <a:endParaRPr lang="tr-TR" sz="3600" dirty="0"/>
          </a:p>
          <a:p>
            <a:r>
              <a:rPr lang="tr-TR" sz="3600" i="1" dirty="0"/>
              <a:t>yazdır</a:t>
            </a:r>
            <a:r>
              <a:rPr lang="tr-TR" sz="3600" dirty="0"/>
              <a:t> altprogramda </a:t>
            </a:r>
            <a:r>
              <a:rPr lang="tr-TR" sz="3600" i="1" dirty="0" err="1"/>
              <a:t>sayac</a:t>
            </a:r>
            <a:r>
              <a:rPr lang="tr-TR" sz="3600" dirty="0"/>
              <a:t> değişkenine olan başvurunun hangi </a:t>
            </a:r>
            <a:r>
              <a:rPr lang="tr-TR" sz="3600" i="1" dirty="0" err="1"/>
              <a:t>sayac</a:t>
            </a:r>
            <a:r>
              <a:rPr lang="tr-TR" sz="3600" dirty="0"/>
              <a:t> değişkenine olduğu, çağrım sırasına bağlı olduğu için derleme zamanında belirlenemez. </a:t>
            </a:r>
          </a:p>
          <a:p>
            <a:endParaRPr lang="tr-TR" sz="3600" dirty="0"/>
          </a:p>
          <a:p>
            <a:r>
              <a:rPr lang="tr-TR" sz="3600" dirty="0"/>
              <a:t>Çalışma zamanında</a:t>
            </a:r>
            <a:r>
              <a:rPr lang="tr-TR" sz="3600" i="1" dirty="0"/>
              <a:t> yazdır</a:t>
            </a:r>
            <a:r>
              <a:rPr lang="tr-TR" sz="3600" dirty="0"/>
              <a:t> altprogramında bir deyimin </a:t>
            </a:r>
            <a:r>
              <a:rPr lang="tr-TR" sz="3600" i="1" dirty="0" err="1"/>
              <a:t>sayac</a:t>
            </a:r>
            <a:r>
              <a:rPr lang="tr-TR" sz="3600" dirty="0"/>
              <a:t> değişkenine başvuru yapması durumunda hangi </a:t>
            </a:r>
            <a:r>
              <a:rPr lang="tr-TR" sz="3600" i="1" dirty="0" err="1"/>
              <a:t>sayac</a:t>
            </a:r>
            <a:r>
              <a:rPr lang="tr-TR" sz="3600" dirty="0"/>
              <a:t> değişkenine başvuru yapıldığını belirlemek için;</a:t>
            </a:r>
          </a:p>
          <a:p>
            <a:endParaRPr lang="tr-TR"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5" y="1700808"/>
            <a:ext cx="250133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138</a:t>
            </a:fld>
            <a:endParaRPr lang="tr-TR"/>
          </a:p>
        </p:txBody>
      </p:sp>
    </p:spTree>
    <p:extLst>
      <p:ext uri="{BB962C8B-B14F-4D97-AF65-F5344CB8AC3E}">
        <p14:creationId xmlns:p14="http://schemas.microsoft.com/office/powerpoint/2010/main" val="4312688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pt-BR" sz="3200" dirty="0"/>
              <a:t> 1. Pascal'da Dinamik Kapsam Bağlama</a:t>
            </a:r>
            <a:endParaRPr lang="tr-TR" sz="3200" dirty="0"/>
          </a:p>
        </p:txBody>
      </p:sp>
      <p:sp>
        <p:nvSpPr>
          <p:cNvPr id="6" name="İçerik Yer Tutucusu 5"/>
          <p:cNvSpPr>
            <a:spLocks noGrp="1"/>
          </p:cNvSpPr>
          <p:nvPr>
            <p:ph sz="quarter" idx="1"/>
          </p:nvPr>
        </p:nvSpPr>
        <p:spPr>
          <a:xfrm>
            <a:off x="2563044" y="1600200"/>
            <a:ext cx="6438112" cy="4495800"/>
          </a:xfrm>
        </p:spPr>
        <p:txBody>
          <a:bodyPr>
            <a:noAutofit/>
          </a:bodyPr>
          <a:lstStyle/>
          <a:p>
            <a:pPr>
              <a:buNone/>
            </a:pPr>
            <a:r>
              <a:rPr lang="tr-TR" sz="2200" dirty="0"/>
              <a:t>1) Öncelikle yerel tanımlamalar aranmaya başlanır. </a:t>
            </a:r>
          </a:p>
          <a:p>
            <a:pPr>
              <a:buNone/>
            </a:pPr>
            <a:endParaRPr lang="tr-TR" sz="2200" dirty="0"/>
          </a:p>
          <a:p>
            <a:pPr>
              <a:buNone/>
            </a:pPr>
            <a:r>
              <a:rPr lang="tr-TR" sz="2200" dirty="0"/>
              <a:t>2) Eğer yerel değişkenlerde ilgili tanımlama bulunamazsa, çağıran altprogramın tanımlamaları incelenir. </a:t>
            </a:r>
          </a:p>
          <a:p>
            <a:pPr>
              <a:buNone/>
            </a:pPr>
            <a:endParaRPr lang="tr-TR" sz="2200" dirty="0"/>
          </a:p>
          <a:p>
            <a:pPr>
              <a:buNone/>
            </a:pPr>
            <a:r>
              <a:rPr lang="tr-TR" sz="2200" dirty="0"/>
              <a:t>3) Bu şekilde ilgili tanımlama bulunana kadar aramaya devam edilir. </a:t>
            </a:r>
          </a:p>
          <a:p>
            <a:pPr>
              <a:buNone/>
            </a:pPr>
            <a:endParaRPr lang="tr-TR" sz="2200" dirty="0"/>
          </a:p>
          <a:p>
            <a:pPr>
              <a:buNone/>
            </a:pPr>
            <a:r>
              <a:rPr lang="tr-TR" sz="2200" dirty="0"/>
              <a:t>4) Dinamik kapsam bağlama kurallarına göre hiçbir altprogramda tanımlama bulunamazsa, çalışma zamanı hatası verilir.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00808"/>
            <a:ext cx="255691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139</a:t>
            </a:fld>
            <a:endParaRPr lang="tr-TR"/>
          </a:p>
        </p:txBody>
      </p:sp>
    </p:spTree>
    <p:extLst>
      <p:ext uri="{BB962C8B-B14F-4D97-AF65-F5344CB8AC3E}">
        <p14:creationId xmlns:p14="http://schemas.microsoft.com/office/powerpoint/2010/main" val="314776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a:t>5.2. Değişkenler</a:t>
            </a:r>
            <a:endParaRPr lang="en-US" dirty="0"/>
          </a:p>
        </p:txBody>
      </p:sp>
      <p:sp>
        <p:nvSpPr>
          <p:cNvPr id="5" name="İçerik Yer Tutucusu 4"/>
          <p:cNvSpPr>
            <a:spLocks noGrp="1"/>
          </p:cNvSpPr>
          <p:nvPr>
            <p:ph sz="quarter" idx="1"/>
          </p:nvPr>
        </p:nvSpPr>
        <p:spPr/>
        <p:txBody>
          <a:bodyPr>
            <a:normAutofit fontScale="77500" lnSpcReduction="20000"/>
          </a:bodyPr>
          <a:lstStyle/>
          <a:p>
            <a:r>
              <a:rPr lang="tr-TR" b="1" dirty="0"/>
              <a:t>Değer: </a:t>
            </a:r>
            <a:r>
              <a:rPr lang="tr-TR" dirty="0"/>
              <a:t>Bir değişkenin değeri, bellekteki değişken ile ilgili adreste, belirli bir yönteme göre kodlanmış olarak saklanır. Değişkenlerin değerleri, bir programın çalıştırılması sırasında değiştirilebilirler.</a:t>
            </a:r>
            <a:endParaRPr lang="tr-TR" b="1" dirty="0"/>
          </a:p>
          <a:p>
            <a:endParaRPr lang="tr-TR" b="1" dirty="0"/>
          </a:p>
          <a:p>
            <a:r>
              <a:rPr lang="tr-TR" b="1" dirty="0"/>
              <a:t>Tip: </a:t>
            </a:r>
            <a:r>
              <a:rPr lang="tr-TR" dirty="0"/>
              <a:t>Bir değişkenin tipi, o değişkenin alabileceği değerleri ve o tip için belirlenmiş işlemleri belirler. K</a:t>
            </a:r>
            <a:r>
              <a:rPr lang="tr-TR" sz="2800" dirty="0"/>
              <a:t>ayan-nokta (</a:t>
            </a:r>
            <a:r>
              <a:rPr lang="en-US" sz="2800" dirty="0"/>
              <a:t>floating point</a:t>
            </a:r>
            <a:r>
              <a:rPr lang="tr-TR" sz="2800" dirty="0"/>
              <a:t>) olduğu durumda</a:t>
            </a:r>
            <a:r>
              <a:rPr lang="en-US" sz="2800" dirty="0"/>
              <a:t>, </a:t>
            </a:r>
            <a:r>
              <a:rPr lang="tr-TR" sz="2800" dirty="0"/>
              <a:t>tip</a:t>
            </a:r>
            <a:r>
              <a:rPr lang="en-US" sz="2800" dirty="0"/>
              <a:t> </a:t>
            </a:r>
            <a:r>
              <a:rPr lang="tr-TR" sz="2800" dirty="0"/>
              <a:t>aynı zamanda</a:t>
            </a:r>
            <a:r>
              <a:rPr lang="en-US" sz="2800" dirty="0"/>
              <a:t> </a:t>
            </a:r>
            <a:r>
              <a:rPr lang="tr-TR" sz="2800" dirty="0"/>
              <a:t>duyarlılığı da belirler.</a:t>
            </a:r>
          </a:p>
          <a:p>
            <a:endParaRPr lang="tr-TR" b="1" dirty="0"/>
          </a:p>
          <a:p>
            <a:r>
              <a:rPr lang="tr-TR" b="1" dirty="0"/>
              <a:t>Yaşam Süresi:</a:t>
            </a:r>
            <a:r>
              <a:rPr lang="tr-TR" dirty="0"/>
              <a:t> Bir değişkenin yaşam süresi, bir bellek adresinin bir değişken ile ilişkili kaldığı süredir. </a:t>
            </a:r>
          </a:p>
          <a:p>
            <a:endParaRPr lang="tr-TR" dirty="0"/>
          </a:p>
          <a:p>
            <a:r>
              <a:rPr lang="tr-TR" b="1" dirty="0"/>
              <a:t>Kapsam:</a:t>
            </a:r>
            <a:r>
              <a:rPr lang="tr-TR" dirty="0"/>
              <a:t> Bir değişkenin kapsamı, o değişkenin isminin tanımlı olduğu program deyimlerini göstermektedir. Değişkenlerin kapsamı, durağan veya dinamik olarak belirlenebilir.</a:t>
            </a: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Tree>
    <p:extLst>
      <p:ext uri="{BB962C8B-B14F-4D97-AF65-F5344CB8AC3E}">
        <p14:creationId xmlns:p14="http://schemas.microsoft.com/office/powerpoint/2010/main" val="8154799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pt-BR" sz="3200" dirty="0"/>
              <a:t> 1. Pascal'da Dinamik Kapsam Bağlama</a:t>
            </a:r>
            <a:endParaRPr lang="tr-TR"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34" y="1785926"/>
            <a:ext cx="8342921"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140</a:t>
            </a:fld>
            <a:endParaRPr lang="tr-TR"/>
          </a:p>
        </p:txBody>
      </p:sp>
    </p:spTree>
    <p:extLst>
      <p:ext uri="{BB962C8B-B14F-4D97-AF65-F5344CB8AC3E}">
        <p14:creationId xmlns:p14="http://schemas.microsoft.com/office/powerpoint/2010/main" val="318709993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pt-BR" sz="3200" dirty="0"/>
              <a:t> 1. Pascal'da Dinamik Kapsam Bağlama</a:t>
            </a:r>
            <a:endParaRPr lang="tr-TR"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628800"/>
            <a:ext cx="8225207"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141</a:t>
            </a:fld>
            <a:endParaRPr lang="tr-TR"/>
          </a:p>
        </p:txBody>
      </p:sp>
    </p:spTree>
    <p:extLst>
      <p:ext uri="{BB962C8B-B14F-4D97-AF65-F5344CB8AC3E}">
        <p14:creationId xmlns:p14="http://schemas.microsoft.com/office/powerpoint/2010/main" val="364407237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pt-BR" sz="3200" dirty="0"/>
              <a:t> 1. Pascal'da Dinamik Kapsam Bağlama</a:t>
            </a:r>
            <a:endParaRPr lang="tr-TR"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44575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142</a:t>
            </a:fld>
            <a:endParaRPr lang="tr-TR"/>
          </a:p>
        </p:txBody>
      </p:sp>
    </p:spTree>
    <p:extLst>
      <p:ext uri="{BB962C8B-B14F-4D97-AF65-F5344CB8AC3E}">
        <p14:creationId xmlns:p14="http://schemas.microsoft.com/office/powerpoint/2010/main" val="42584636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pt-BR" sz="3200" dirty="0"/>
              <a:t> 1. Pascal'da Dinamik Kapsam Bağlama</a:t>
            </a:r>
            <a:endParaRPr lang="tr-TR"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393006"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143</a:t>
            </a:fld>
            <a:endParaRPr lang="tr-TR"/>
          </a:p>
        </p:txBody>
      </p:sp>
    </p:spTree>
    <p:extLst>
      <p:ext uri="{BB962C8B-B14F-4D97-AF65-F5344CB8AC3E}">
        <p14:creationId xmlns:p14="http://schemas.microsoft.com/office/powerpoint/2010/main" val="3787026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pt-BR" sz="3200" dirty="0"/>
              <a:t> 1. Pascal'da Dinamik Kapsam Bağlama</a:t>
            </a:r>
            <a:endParaRPr lang="tr-TR"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556792"/>
            <a:ext cx="8457667"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144</a:t>
            </a:fld>
            <a:endParaRPr lang="tr-TR"/>
          </a:p>
        </p:txBody>
      </p:sp>
    </p:spTree>
    <p:extLst>
      <p:ext uri="{BB962C8B-B14F-4D97-AF65-F5344CB8AC3E}">
        <p14:creationId xmlns:p14="http://schemas.microsoft.com/office/powerpoint/2010/main" val="25976525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71406" y="142702"/>
          <a:ext cx="9001156" cy="6501008"/>
        </p:xfrm>
        <a:graphic>
          <a:graphicData uri="http://schemas.openxmlformats.org/drawingml/2006/table">
            <a:tbl>
              <a:tblPr firstRow="1" bandRow="1">
                <a:tableStyleId>{5C22544A-7EE6-4342-B048-85BDC9FD1C3A}</a:tableStyleId>
              </a:tblPr>
              <a:tblGrid>
                <a:gridCol w="4500578">
                  <a:extLst>
                    <a:ext uri="{9D8B030D-6E8A-4147-A177-3AD203B41FA5}">
                      <a16:colId xmlns:a16="http://schemas.microsoft.com/office/drawing/2014/main" val="20000"/>
                    </a:ext>
                  </a:extLst>
                </a:gridCol>
                <a:gridCol w="4500578">
                  <a:extLst>
                    <a:ext uri="{9D8B030D-6E8A-4147-A177-3AD203B41FA5}">
                      <a16:colId xmlns:a16="http://schemas.microsoft.com/office/drawing/2014/main" val="20001"/>
                    </a:ext>
                  </a:extLst>
                </a:gridCol>
              </a:tblGrid>
              <a:tr h="336313">
                <a:tc>
                  <a:txBody>
                    <a:bodyPr/>
                    <a:lstStyle/>
                    <a:p>
                      <a:r>
                        <a:rPr lang="tr-TR" sz="2100" dirty="0"/>
                        <a:t>Statik isim kapsam</a:t>
                      </a:r>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a:t>Dinamik Kapsam </a:t>
                      </a:r>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0"/>
                  </a:ext>
                </a:extLst>
              </a:tr>
              <a:tr h="1564713">
                <a:tc>
                  <a:txBody>
                    <a:bodyPr/>
                    <a:lstStyle/>
                    <a:p>
                      <a:r>
                        <a:rPr lang="tr-TR" sz="2100" dirty="0"/>
                        <a:t>Değişkenlerin kapsamları, programın metinsel düzenine göre, fiziksel yakınlığa göre,  belirlenir. </a:t>
                      </a:r>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a:t>Bir ismin kapsamının, altprogramların fiziksel yakınlıklarına göre değil, altprogramların çağrılma sırasına göre çalışma zamanında belirlenmesi </a:t>
                      </a:r>
                      <a:r>
                        <a:rPr lang="tr-TR" sz="2100" b="1" dirty="0"/>
                        <a:t>dinamik kapsam bağlama</a:t>
                      </a:r>
                      <a:r>
                        <a:rPr lang="tr-TR" sz="2100" dirty="0"/>
                        <a:t> olarak adlandırılır. </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1"/>
                  </a:ext>
                </a:extLst>
              </a:tr>
              <a:tr h="1070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a:t>ALGOL 60'ı izleyen çok sayıda dilde</a:t>
                      </a:r>
                      <a:r>
                        <a:rPr lang="tr-TR" sz="2100" baseline="0" dirty="0"/>
                        <a:t> tanımlıdır.</a:t>
                      </a:r>
                      <a:r>
                        <a:rPr lang="tr-TR" sz="2100" dirty="0"/>
                        <a:t> Altprogramlar iç içe yuvalanabilir. (C++ ve FORTRAN hariç)</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a:t>LISP, APL dillerinin ilk sürümleri</a:t>
                      </a:r>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2"/>
                  </a:ext>
                </a:extLst>
              </a:tr>
              <a:tr h="2386208">
                <a:tc>
                  <a:txBody>
                    <a:bodyPr/>
                    <a:lstStyle/>
                    <a:p>
                      <a:pPr marL="342900" indent="-342900">
                        <a:buAutoNum type="arabicPeriod"/>
                      </a:pPr>
                      <a:r>
                        <a:rPr lang="tr-TR" sz="2100" dirty="0"/>
                        <a:t>Altprogramların yuvalanması sonucu gereğinden fazla genel değişken kullanımı olabilir.</a:t>
                      </a:r>
                    </a:p>
                    <a:p>
                      <a:pPr marL="342900" indent="-342900">
                        <a:buAutoNum type="arabicPeriod"/>
                      </a:pPr>
                      <a:r>
                        <a:rPr lang="tr-TR" sz="2100" dirty="0"/>
                        <a:t> Bir programda genel olarak tanımlanan değişkenler tüm altprogramlara görünebilir olacakları için güvenilirlik azalmaktadır. </a:t>
                      </a:r>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342900" indent="-342900">
                        <a:buAutoNum type="arabicPeriod"/>
                      </a:pPr>
                      <a:r>
                        <a:rPr lang="tr-TR" sz="2100" dirty="0"/>
                        <a:t>Bir altprogramda bir değişkene yapılan başvuru, deyimin her çalışmasında farklı değişkenleri gösterebilir. </a:t>
                      </a:r>
                    </a:p>
                    <a:p>
                      <a:pPr marL="342900" indent="-342900">
                        <a:buAutoNum type="arabicPeriod"/>
                      </a:pPr>
                      <a:r>
                        <a:rPr lang="tr-TR" sz="2100" dirty="0"/>
                        <a:t> Programların anlaşılabilirliğini azaltmaktadır</a:t>
                      </a:r>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tr-TR" sz="3200" dirty="0"/>
              <a:t>Dinamik Kapsam Bağlama Örneği</a:t>
            </a:r>
            <a:endParaRPr lang="en-US" sz="3200" dirty="0"/>
          </a:p>
        </p:txBody>
      </p:sp>
      <p:sp>
        <p:nvSpPr>
          <p:cNvPr id="55299" name="Rectangle 3"/>
          <p:cNvSpPr>
            <a:spLocks noGrp="1" noChangeArrowheads="1"/>
          </p:cNvSpPr>
          <p:nvPr>
            <p:ph type="body" idx="1"/>
          </p:nvPr>
        </p:nvSpPr>
        <p:spPr>
          <a:xfrm>
            <a:off x="1195382" y="1447800"/>
            <a:ext cx="7162800" cy="4495800"/>
          </a:xfrm>
        </p:spPr>
        <p:txBody>
          <a:bodyPr/>
          <a:lstStyle/>
          <a:p>
            <a:pPr>
              <a:spcBef>
                <a:spcPct val="0"/>
              </a:spcBef>
              <a:buFontTx/>
              <a:buNone/>
            </a:pPr>
            <a:r>
              <a:rPr lang="en-US" sz="1600" b="1" dirty="0">
                <a:latin typeface="Helvetica" pitchFamily="34" charset="0"/>
              </a:rPr>
              <a:t>MAIN</a:t>
            </a:r>
          </a:p>
          <a:p>
            <a:pPr>
              <a:spcBef>
                <a:spcPct val="0"/>
              </a:spcBef>
              <a:buFontTx/>
              <a:buNone/>
            </a:pPr>
            <a:r>
              <a:rPr lang="en-US" sz="1600" b="1" dirty="0">
                <a:latin typeface="Helvetica" pitchFamily="34" charset="0"/>
              </a:rPr>
              <a:t>                - declaration of x</a:t>
            </a:r>
          </a:p>
          <a:p>
            <a:pPr>
              <a:spcBef>
                <a:spcPct val="0"/>
              </a:spcBef>
              <a:buFontTx/>
              <a:buNone/>
            </a:pPr>
            <a:r>
              <a:rPr lang="en-US" sz="1600" b="1" dirty="0">
                <a:latin typeface="Helvetica" pitchFamily="34" charset="0"/>
              </a:rPr>
              <a:t>                      SUB1</a:t>
            </a:r>
          </a:p>
          <a:p>
            <a:pPr>
              <a:spcBef>
                <a:spcPct val="0"/>
              </a:spcBef>
              <a:buFontTx/>
              <a:buNone/>
            </a:pPr>
            <a:r>
              <a:rPr lang="en-US" sz="1600" b="1" dirty="0">
                <a:latin typeface="Helvetica" pitchFamily="34" charset="0"/>
              </a:rPr>
              <a:t>                        - declaration of x -</a:t>
            </a:r>
          </a:p>
          <a:p>
            <a:pPr>
              <a:spcBef>
                <a:spcPct val="0"/>
              </a:spcBef>
              <a:buFontTx/>
              <a:buNone/>
            </a:pPr>
            <a:r>
              <a:rPr lang="en-US" sz="1600" b="1" dirty="0">
                <a:latin typeface="Helvetica" pitchFamily="34" charset="0"/>
              </a:rPr>
              <a:t>                        ...</a:t>
            </a:r>
          </a:p>
          <a:p>
            <a:pPr>
              <a:spcBef>
                <a:spcPct val="0"/>
              </a:spcBef>
              <a:buFontTx/>
              <a:buNone/>
            </a:pPr>
            <a:r>
              <a:rPr lang="en-US" sz="1600" b="1" dirty="0">
                <a:latin typeface="Helvetica" pitchFamily="34" charset="0"/>
              </a:rPr>
              <a:t>                        call SUB2</a:t>
            </a:r>
          </a:p>
          <a:p>
            <a:pPr>
              <a:spcBef>
                <a:spcPct val="0"/>
              </a:spcBef>
              <a:buFontTx/>
              <a:buNone/>
            </a:pPr>
            <a:r>
              <a:rPr lang="en-US" sz="1600" b="1" dirty="0">
                <a:latin typeface="Helvetica" pitchFamily="34" charset="0"/>
              </a:rPr>
              <a:t>                        ...</a:t>
            </a:r>
          </a:p>
          <a:p>
            <a:pPr>
              <a:spcBef>
                <a:spcPct val="0"/>
              </a:spcBef>
              <a:buFontTx/>
              <a:buNone/>
            </a:pPr>
            <a:endParaRPr lang="en-US" sz="3200" b="1" dirty="0">
              <a:latin typeface="Helvetica" pitchFamily="34" charset="0"/>
            </a:endParaRPr>
          </a:p>
          <a:p>
            <a:pPr>
              <a:spcBef>
                <a:spcPct val="0"/>
              </a:spcBef>
              <a:buFontTx/>
              <a:buNone/>
            </a:pPr>
            <a:r>
              <a:rPr lang="en-US" sz="1600" b="1" dirty="0">
                <a:latin typeface="Helvetica" pitchFamily="34" charset="0"/>
              </a:rPr>
              <a:t>                     SUB2</a:t>
            </a:r>
          </a:p>
          <a:p>
            <a:pPr>
              <a:spcBef>
                <a:spcPct val="0"/>
              </a:spcBef>
              <a:buFontTx/>
              <a:buNone/>
            </a:pPr>
            <a:r>
              <a:rPr lang="en-US" sz="1600" b="1" dirty="0">
                <a:latin typeface="Helvetica" pitchFamily="34" charset="0"/>
              </a:rPr>
              <a:t>                       ...</a:t>
            </a:r>
          </a:p>
          <a:p>
            <a:pPr>
              <a:spcBef>
                <a:spcPct val="0"/>
              </a:spcBef>
              <a:buFontTx/>
              <a:buNone/>
            </a:pPr>
            <a:r>
              <a:rPr lang="en-US" sz="1600" b="1" dirty="0">
                <a:latin typeface="Helvetica" pitchFamily="34" charset="0"/>
              </a:rPr>
              <a:t>                       - reference to x -</a:t>
            </a:r>
          </a:p>
          <a:p>
            <a:pPr>
              <a:spcBef>
                <a:spcPct val="0"/>
              </a:spcBef>
              <a:buFontTx/>
              <a:buNone/>
            </a:pPr>
            <a:r>
              <a:rPr lang="en-US" sz="1600" b="1" dirty="0">
                <a:latin typeface="Helvetica" pitchFamily="34" charset="0"/>
              </a:rPr>
              <a:t>                       ...  </a:t>
            </a:r>
          </a:p>
          <a:p>
            <a:pPr>
              <a:spcBef>
                <a:spcPct val="0"/>
              </a:spcBef>
              <a:buFontTx/>
              <a:buNone/>
            </a:pPr>
            <a:endParaRPr lang="en-US" sz="1600" b="1" dirty="0">
              <a:latin typeface="Helvetica" pitchFamily="34" charset="0"/>
            </a:endParaRPr>
          </a:p>
          <a:p>
            <a:pPr>
              <a:spcBef>
                <a:spcPct val="0"/>
              </a:spcBef>
              <a:buFontTx/>
              <a:buNone/>
            </a:pPr>
            <a:r>
              <a:rPr lang="en-US" sz="1600" b="1" dirty="0">
                <a:latin typeface="Helvetica" pitchFamily="34" charset="0"/>
              </a:rPr>
              <a:t>               ...</a:t>
            </a:r>
          </a:p>
          <a:p>
            <a:pPr>
              <a:spcBef>
                <a:spcPct val="0"/>
              </a:spcBef>
              <a:buFontTx/>
              <a:buNone/>
            </a:pPr>
            <a:r>
              <a:rPr lang="en-US" sz="1600" b="1" dirty="0">
                <a:latin typeface="Helvetica" pitchFamily="34" charset="0"/>
              </a:rPr>
              <a:t>               call SUB1</a:t>
            </a:r>
          </a:p>
          <a:p>
            <a:pPr>
              <a:spcBef>
                <a:spcPct val="0"/>
              </a:spcBef>
              <a:buFontTx/>
              <a:buNone/>
            </a:pPr>
            <a:r>
              <a:rPr lang="en-US" sz="1600" b="1" dirty="0">
                <a:latin typeface="Helvetica" pitchFamily="34" charset="0"/>
              </a:rPr>
              <a:t>               </a:t>
            </a:r>
            <a:r>
              <a:rPr lang="en-US" sz="1600" b="1" dirty="0"/>
              <a:t>…</a:t>
            </a:r>
            <a:endParaRPr lang="en-US" dirty="0"/>
          </a:p>
        </p:txBody>
      </p:sp>
      <p:sp>
        <p:nvSpPr>
          <p:cNvPr id="55300" name="Rectangle 4"/>
          <p:cNvSpPr>
            <a:spLocks noChangeArrowheads="1"/>
          </p:cNvSpPr>
          <p:nvPr/>
        </p:nvSpPr>
        <p:spPr bwMode="auto">
          <a:xfrm>
            <a:off x="2273265" y="5246688"/>
            <a:ext cx="222250" cy="312737"/>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  </a:t>
            </a:r>
          </a:p>
        </p:txBody>
      </p:sp>
      <p:sp>
        <p:nvSpPr>
          <p:cNvPr id="55301" name="Line 5"/>
          <p:cNvSpPr>
            <a:spLocks noChangeShapeType="1"/>
          </p:cNvSpPr>
          <p:nvPr/>
        </p:nvSpPr>
        <p:spPr bwMode="auto">
          <a:xfrm flipH="1">
            <a:off x="1857340" y="1524000"/>
            <a:ext cx="241300" cy="0"/>
          </a:xfrm>
          <a:prstGeom prst="line">
            <a:avLst/>
          </a:prstGeom>
          <a:noFill/>
          <a:ln w="12700">
            <a:solidFill>
              <a:schemeClr val="tx1"/>
            </a:solidFill>
            <a:round/>
            <a:headEnd/>
            <a:tailEnd/>
          </a:ln>
        </p:spPr>
        <p:txBody>
          <a:bodyPr wrap="none" anchor="ctr"/>
          <a:lstStyle/>
          <a:p>
            <a:endParaRPr lang="tr-TR"/>
          </a:p>
        </p:txBody>
      </p:sp>
      <p:sp>
        <p:nvSpPr>
          <p:cNvPr id="55302" name="Line 6"/>
          <p:cNvSpPr>
            <a:spLocks noChangeShapeType="1"/>
          </p:cNvSpPr>
          <p:nvPr/>
        </p:nvSpPr>
        <p:spPr bwMode="auto">
          <a:xfrm>
            <a:off x="1863690" y="1530350"/>
            <a:ext cx="0" cy="4254500"/>
          </a:xfrm>
          <a:prstGeom prst="line">
            <a:avLst/>
          </a:prstGeom>
          <a:noFill/>
          <a:ln w="12700">
            <a:solidFill>
              <a:schemeClr val="tx1"/>
            </a:solidFill>
            <a:round/>
            <a:headEnd/>
            <a:tailEnd/>
          </a:ln>
        </p:spPr>
        <p:txBody>
          <a:bodyPr wrap="none" anchor="ctr"/>
          <a:lstStyle/>
          <a:p>
            <a:endParaRPr lang="tr-TR"/>
          </a:p>
        </p:txBody>
      </p:sp>
      <p:sp>
        <p:nvSpPr>
          <p:cNvPr id="55303" name="Line 7"/>
          <p:cNvSpPr>
            <a:spLocks noChangeShapeType="1"/>
          </p:cNvSpPr>
          <p:nvPr/>
        </p:nvSpPr>
        <p:spPr bwMode="auto">
          <a:xfrm>
            <a:off x="1870040" y="5791200"/>
            <a:ext cx="139700" cy="0"/>
          </a:xfrm>
          <a:prstGeom prst="line">
            <a:avLst/>
          </a:prstGeom>
          <a:noFill/>
          <a:ln w="12700">
            <a:solidFill>
              <a:schemeClr val="tx1"/>
            </a:solidFill>
            <a:round/>
            <a:headEnd/>
            <a:tailEnd/>
          </a:ln>
        </p:spPr>
        <p:txBody>
          <a:bodyPr wrap="none" anchor="ctr"/>
          <a:lstStyle/>
          <a:p>
            <a:endParaRPr lang="tr-TR"/>
          </a:p>
        </p:txBody>
      </p:sp>
      <p:sp>
        <p:nvSpPr>
          <p:cNvPr id="55304" name="Line 8"/>
          <p:cNvSpPr>
            <a:spLocks noChangeShapeType="1"/>
          </p:cNvSpPr>
          <p:nvPr/>
        </p:nvSpPr>
        <p:spPr bwMode="auto">
          <a:xfrm flipH="1">
            <a:off x="2314540" y="2057400"/>
            <a:ext cx="165100" cy="0"/>
          </a:xfrm>
          <a:prstGeom prst="line">
            <a:avLst/>
          </a:prstGeom>
          <a:noFill/>
          <a:ln w="12700">
            <a:solidFill>
              <a:schemeClr val="tx1"/>
            </a:solidFill>
            <a:round/>
            <a:headEnd/>
            <a:tailEnd/>
          </a:ln>
        </p:spPr>
        <p:txBody>
          <a:bodyPr wrap="none" anchor="ctr"/>
          <a:lstStyle/>
          <a:p>
            <a:endParaRPr lang="tr-TR"/>
          </a:p>
        </p:txBody>
      </p:sp>
      <p:sp>
        <p:nvSpPr>
          <p:cNvPr id="55305" name="Line 9"/>
          <p:cNvSpPr>
            <a:spLocks noChangeShapeType="1"/>
          </p:cNvSpPr>
          <p:nvPr/>
        </p:nvSpPr>
        <p:spPr bwMode="auto">
          <a:xfrm>
            <a:off x="2320890" y="2063750"/>
            <a:ext cx="0" cy="1435100"/>
          </a:xfrm>
          <a:prstGeom prst="line">
            <a:avLst/>
          </a:prstGeom>
          <a:noFill/>
          <a:ln w="12700">
            <a:solidFill>
              <a:schemeClr val="tx1"/>
            </a:solidFill>
            <a:round/>
            <a:headEnd/>
            <a:tailEnd/>
          </a:ln>
        </p:spPr>
        <p:txBody>
          <a:bodyPr wrap="none" anchor="ctr"/>
          <a:lstStyle/>
          <a:p>
            <a:endParaRPr lang="tr-TR"/>
          </a:p>
        </p:txBody>
      </p:sp>
      <p:sp>
        <p:nvSpPr>
          <p:cNvPr id="55306" name="Line 10"/>
          <p:cNvSpPr>
            <a:spLocks noChangeShapeType="1"/>
          </p:cNvSpPr>
          <p:nvPr/>
        </p:nvSpPr>
        <p:spPr bwMode="auto">
          <a:xfrm>
            <a:off x="2327240" y="3505200"/>
            <a:ext cx="215900" cy="0"/>
          </a:xfrm>
          <a:prstGeom prst="line">
            <a:avLst/>
          </a:prstGeom>
          <a:noFill/>
          <a:ln w="12700">
            <a:solidFill>
              <a:schemeClr val="tx1"/>
            </a:solidFill>
            <a:round/>
            <a:headEnd/>
            <a:tailEnd/>
          </a:ln>
        </p:spPr>
        <p:txBody>
          <a:bodyPr wrap="none" anchor="ctr"/>
          <a:lstStyle/>
          <a:p>
            <a:endParaRPr lang="tr-TR"/>
          </a:p>
        </p:txBody>
      </p:sp>
      <p:sp>
        <p:nvSpPr>
          <p:cNvPr id="55307" name="Line 11"/>
          <p:cNvSpPr>
            <a:spLocks noChangeShapeType="1"/>
          </p:cNvSpPr>
          <p:nvPr/>
        </p:nvSpPr>
        <p:spPr bwMode="auto">
          <a:xfrm>
            <a:off x="2320890" y="3740150"/>
            <a:ext cx="0" cy="1054100"/>
          </a:xfrm>
          <a:prstGeom prst="line">
            <a:avLst/>
          </a:prstGeom>
          <a:noFill/>
          <a:ln w="12700">
            <a:solidFill>
              <a:schemeClr val="tx1"/>
            </a:solidFill>
            <a:round/>
            <a:headEnd/>
            <a:tailEnd/>
          </a:ln>
        </p:spPr>
        <p:txBody>
          <a:bodyPr wrap="none" anchor="ctr"/>
          <a:lstStyle/>
          <a:p>
            <a:endParaRPr lang="tr-TR"/>
          </a:p>
        </p:txBody>
      </p:sp>
      <p:sp>
        <p:nvSpPr>
          <p:cNvPr id="55308" name="Line 12"/>
          <p:cNvSpPr>
            <a:spLocks noChangeShapeType="1"/>
          </p:cNvSpPr>
          <p:nvPr/>
        </p:nvSpPr>
        <p:spPr bwMode="auto">
          <a:xfrm>
            <a:off x="2327240" y="4800600"/>
            <a:ext cx="292100" cy="0"/>
          </a:xfrm>
          <a:prstGeom prst="line">
            <a:avLst/>
          </a:prstGeom>
          <a:noFill/>
          <a:ln w="12700">
            <a:solidFill>
              <a:schemeClr val="tx1"/>
            </a:solidFill>
            <a:round/>
            <a:headEnd/>
            <a:tailEnd/>
          </a:ln>
        </p:spPr>
        <p:txBody>
          <a:bodyPr wrap="none" anchor="ctr"/>
          <a:lstStyle/>
          <a:p>
            <a:endParaRPr lang="tr-TR"/>
          </a:p>
        </p:txBody>
      </p:sp>
      <p:sp>
        <p:nvSpPr>
          <p:cNvPr id="55309" name="Line 13"/>
          <p:cNvSpPr>
            <a:spLocks noChangeShapeType="1"/>
          </p:cNvSpPr>
          <p:nvPr/>
        </p:nvSpPr>
        <p:spPr bwMode="auto">
          <a:xfrm>
            <a:off x="2327240" y="3733800"/>
            <a:ext cx="139700" cy="0"/>
          </a:xfrm>
          <a:prstGeom prst="line">
            <a:avLst/>
          </a:prstGeom>
          <a:noFill/>
          <a:ln w="12700">
            <a:solidFill>
              <a:schemeClr val="tx1"/>
            </a:solidFill>
            <a:round/>
            <a:headEnd/>
            <a:tailEnd/>
          </a:ln>
        </p:spPr>
        <p:txBody>
          <a:bodyPr wrap="none" anchor="ctr"/>
          <a:lstStyle/>
          <a:p>
            <a:endParaRPr lang="tr-TR"/>
          </a:p>
        </p:txBody>
      </p:sp>
      <p:sp>
        <p:nvSpPr>
          <p:cNvPr id="55310" name="Text Box 14"/>
          <p:cNvSpPr txBox="1">
            <a:spLocks noChangeArrowheads="1"/>
          </p:cNvSpPr>
          <p:nvPr/>
        </p:nvSpPr>
        <p:spPr bwMode="auto">
          <a:xfrm>
            <a:off x="0" y="2928934"/>
            <a:ext cx="1857355" cy="1754326"/>
          </a:xfrm>
          <a:prstGeom prst="rect">
            <a:avLst/>
          </a:prstGeom>
          <a:noFill/>
          <a:ln w="12700" cap="sq">
            <a:noFill/>
            <a:miter lim="800000"/>
            <a:headEnd type="none" w="sm" len="sm"/>
            <a:tailEnd type="none" w="sm" len="sm"/>
          </a:ln>
        </p:spPr>
        <p:txBody>
          <a:bodyPr wrap="square">
            <a:spAutoFit/>
          </a:bodyPr>
          <a:lstStyle/>
          <a:p>
            <a:r>
              <a:rPr lang="en-US" b="1" dirty="0">
                <a:latin typeface="Times New Roman" pitchFamily="18" charset="0"/>
              </a:rPr>
              <a:t>MAIN </a:t>
            </a:r>
            <a:r>
              <a:rPr lang="tr-TR" b="1" dirty="0">
                <a:latin typeface="Times New Roman" pitchFamily="18" charset="0"/>
              </a:rPr>
              <a:t> </a:t>
            </a:r>
            <a:r>
              <a:rPr lang="en-US" b="1" dirty="0">
                <a:latin typeface="Times New Roman" pitchFamily="18" charset="0"/>
              </a:rPr>
              <a:t>SUB1</a:t>
            </a:r>
            <a:r>
              <a:rPr lang="tr-TR" b="1" dirty="0">
                <a:latin typeface="Times New Roman" pitchFamily="18" charset="0"/>
              </a:rPr>
              <a:t>’i çağırır</a:t>
            </a:r>
            <a:endParaRPr lang="en-US" b="1" dirty="0">
              <a:latin typeface="Times New Roman" pitchFamily="18" charset="0"/>
            </a:endParaRPr>
          </a:p>
          <a:p>
            <a:r>
              <a:rPr lang="en-US" b="1" dirty="0">
                <a:latin typeface="Times New Roman" pitchFamily="18" charset="0"/>
              </a:rPr>
              <a:t>SUB1 </a:t>
            </a:r>
            <a:r>
              <a:rPr lang="tr-TR" b="1" dirty="0">
                <a:latin typeface="Times New Roman" pitchFamily="18" charset="0"/>
              </a:rPr>
              <a:t> </a:t>
            </a:r>
            <a:r>
              <a:rPr lang="en-US" b="1" dirty="0">
                <a:latin typeface="Times New Roman" pitchFamily="18" charset="0"/>
              </a:rPr>
              <a:t> SUB2</a:t>
            </a:r>
            <a:r>
              <a:rPr lang="tr-TR" b="1" dirty="0">
                <a:latin typeface="Times New Roman" pitchFamily="18" charset="0"/>
              </a:rPr>
              <a:t>’</a:t>
            </a:r>
            <a:r>
              <a:rPr lang="tr-TR" b="1" dirty="0" err="1">
                <a:latin typeface="Times New Roman" pitchFamily="18" charset="0"/>
              </a:rPr>
              <a:t>y</a:t>
            </a:r>
            <a:r>
              <a:rPr lang="tr-TR" b="1" dirty="0" err="1"/>
              <a:t>i</a:t>
            </a:r>
            <a:r>
              <a:rPr lang="tr-TR" b="1" dirty="0"/>
              <a:t> çağırır</a:t>
            </a:r>
            <a:endParaRPr lang="en-US" b="1" dirty="0">
              <a:latin typeface="Times New Roman" pitchFamily="18" charset="0"/>
            </a:endParaRPr>
          </a:p>
          <a:p>
            <a:r>
              <a:rPr lang="en-US" b="1" dirty="0">
                <a:latin typeface="Times New Roman" pitchFamily="18" charset="0"/>
              </a:rPr>
              <a:t>SUB2 </a:t>
            </a:r>
            <a:r>
              <a:rPr lang="tr-TR" b="1" dirty="0">
                <a:latin typeface="Times New Roman" pitchFamily="18" charset="0"/>
              </a:rPr>
              <a:t>  </a:t>
            </a:r>
            <a:r>
              <a:rPr lang="en-US" b="1" dirty="0">
                <a:latin typeface="Times New Roman" pitchFamily="18" charset="0"/>
              </a:rPr>
              <a:t>x</a:t>
            </a:r>
            <a:r>
              <a:rPr lang="tr-TR" b="1" dirty="0">
                <a:latin typeface="Times New Roman" pitchFamily="18" charset="0"/>
              </a:rPr>
              <a:t>’i kullanır</a:t>
            </a:r>
            <a:endParaRPr lang="en-US" dirty="0">
              <a:latin typeface="Times New Roman" pitchFamily="18" charset="0"/>
            </a:endParaRPr>
          </a:p>
        </p:txBody>
      </p:sp>
      <p:sp>
        <p:nvSpPr>
          <p:cNvPr id="18" name="Rectangle 3"/>
          <p:cNvSpPr txBox="1">
            <a:spLocks noChangeArrowheads="1"/>
          </p:cNvSpPr>
          <p:nvPr/>
        </p:nvSpPr>
        <p:spPr>
          <a:xfrm>
            <a:off x="4714876" y="1857364"/>
            <a:ext cx="4245104" cy="3500462"/>
          </a:xfrm>
          <a:prstGeom prst="rect">
            <a:avLst/>
          </a:prstGeom>
        </p:spPr>
        <p:txBody>
          <a:bodyPr vert="horz">
            <a:normAutofit fontScale="92500"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a:ln>
                  <a:noFill/>
                </a:ln>
                <a:solidFill>
                  <a:schemeClr val="tx1"/>
                </a:solidFill>
                <a:effectLst/>
                <a:uLnTx/>
                <a:uFillTx/>
                <a:latin typeface="+mn-lt"/>
                <a:ea typeface="+mn-ea"/>
                <a:cs typeface="+mn-cs"/>
              </a:rPr>
              <a:t>Durağan Kapsam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a:ln>
                  <a:noFill/>
                </a:ln>
                <a:solidFill>
                  <a:schemeClr val="tx1"/>
                </a:solidFill>
                <a:effectLst/>
                <a:uLnTx/>
                <a:uFillTx/>
                <a:latin typeface="+mn-lt"/>
                <a:ea typeface="+mn-ea"/>
                <a:cs typeface="+mn-cs"/>
              </a:rPr>
              <a:t>x’e</a:t>
            </a:r>
            <a:r>
              <a:rPr kumimoji="0" lang="tr-TR" sz="2000" b="0" i="0" u="none" strike="noStrike" kern="1200" cap="none" spc="0" normalizeH="0" baseline="0" noProof="0" dirty="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a:ln>
                  <a:noFill/>
                </a:ln>
                <a:solidFill>
                  <a:schemeClr val="tx1"/>
                </a:solidFill>
                <a:effectLst/>
                <a:uLnTx/>
                <a:uFillTx/>
                <a:latin typeface="+mn-lt"/>
                <a:ea typeface="+mn-ea"/>
                <a:cs typeface="+mn-cs"/>
              </a:rPr>
              <a:t> MAIN‘</a:t>
            </a:r>
            <a:r>
              <a:rPr kumimoji="0" lang="tr-TR" sz="2000" b="0" i="0" u="none" strike="noStrike" kern="1200" cap="none" spc="0" normalizeH="0" baseline="0" noProof="0" dirty="0">
                <a:ln>
                  <a:noFill/>
                </a:ln>
                <a:solidFill>
                  <a:schemeClr val="tx1"/>
                </a:solidFill>
                <a:effectLst/>
                <a:uLnTx/>
                <a:uFillTx/>
                <a:latin typeface="+mn-lt"/>
                <a:ea typeface="+mn-ea"/>
                <a:cs typeface="+mn-cs"/>
              </a:rPr>
              <a:t>in </a:t>
            </a:r>
            <a:r>
              <a:rPr kumimoji="0" lang="en-US" sz="2000" b="0" i="0" u="none" strike="noStrike" kern="1200" cap="none" spc="0" normalizeH="0" baseline="0" noProof="0" dirty="0">
                <a:ln>
                  <a:noFill/>
                </a:ln>
                <a:solidFill>
                  <a:schemeClr val="tx1"/>
                </a:solidFill>
                <a:effectLst/>
                <a:uLnTx/>
                <a:uFillTx/>
                <a:latin typeface="+mn-lt"/>
                <a:ea typeface="+mn-ea"/>
                <a:cs typeface="+mn-cs"/>
              </a:rPr>
              <a:t> x</a:t>
            </a:r>
            <a:r>
              <a:rPr kumimoji="0" lang="tr-TR" sz="2000" b="0" i="0" u="none" strike="noStrike" kern="1200" cap="none" spc="0" normalizeH="0" baseline="0" noProof="0" dirty="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a:ln>
                  <a:noFill/>
                </a:ln>
                <a:solidFill>
                  <a:schemeClr val="tx1"/>
                </a:solidFill>
                <a:effectLst/>
                <a:uLnTx/>
                <a:uFillTx/>
                <a:latin typeface="+mn-lt"/>
                <a:ea typeface="+mn-ea"/>
                <a:cs typeface="+mn-cs"/>
              </a:rPr>
              <a:t>Dinamik Kapsam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a:ln>
                  <a:noFill/>
                </a:ln>
                <a:solidFill>
                  <a:schemeClr val="tx1"/>
                </a:solidFill>
                <a:effectLst/>
                <a:uLnTx/>
                <a:uFillTx/>
                <a:latin typeface="+mn-lt"/>
                <a:ea typeface="+mn-ea"/>
                <a:cs typeface="+mn-cs"/>
              </a:rPr>
              <a:t>x’e</a:t>
            </a:r>
            <a:r>
              <a:rPr kumimoji="0" lang="tr-TR" sz="2000" b="0" i="0" u="none" strike="noStrike" kern="1200" cap="none" spc="0" normalizeH="0" baseline="0" noProof="0" dirty="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a:ln>
                  <a:noFill/>
                </a:ln>
                <a:solidFill>
                  <a:schemeClr val="tx1"/>
                </a:solidFill>
                <a:effectLst/>
                <a:uLnTx/>
                <a:uFillTx/>
                <a:latin typeface="+mn-lt"/>
                <a:ea typeface="+mn-ea"/>
                <a:cs typeface="+mn-cs"/>
              </a:rPr>
              <a:t> SUB1‘</a:t>
            </a:r>
            <a:r>
              <a:rPr kumimoji="0" lang="tr-TR" sz="2000" b="0" i="0" u="none" strike="noStrike" kern="1200" cap="none" spc="0" normalizeH="0" baseline="0" noProof="0" dirty="0">
                <a:ln>
                  <a:noFill/>
                </a:ln>
                <a:solidFill>
                  <a:schemeClr val="tx1"/>
                </a:solidFill>
                <a:effectLst/>
                <a:uLnTx/>
                <a:uFillTx/>
                <a:latin typeface="+mn-lt"/>
                <a:ea typeface="+mn-ea"/>
                <a:cs typeface="+mn-cs"/>
              </a:rPr>
              <a:t>in</a:t>
            </a:r>
            <a:r>
              <a:rPr kumimoji="0" lang="en-US" sz="2000" b="0" i="0" u="none" strike="noStrike" kern="1200" cap="none" spc="0" normalizeH="0" baseline="0" noProof="0" dirty="0">
                <a:ln>
                  <a:noFill/>
                </a:ln>
                <a:solidFill>
                  <a:schemeClr val="tx1"/>
                </a:solidFill>
                <a:effectLst/>
                <a:uLnTx/>
                <a:uFillTx/>
                <a:latin typeface="+mn-lt"/>
                <a:ea typeface="+mn-ea"/>
                <a:cs typeface="+mn-cs"/>
              </a:rPr>
              <a:t> x</a:t>
            </a:r>
            <a:r>
              <a:rPr kumimoji="0" lang="tr-TR" sz="2000" b="0" i="0" u="none" strike="noStrike" kern="1200" cap="none" spc="0" normalizeH="0" baseline="0" noProof="0" dirty="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a:ln>
                  <a:noFill/>
                </a:ln>
                <a:solidFill>
                  <a:schemeClr val="tx1"/>
                </a:solidFill>
                <a:effectLst/>
                <a:uLnTx/>
                <a:uFillTx/>
                <a:latin typeface="+mn-lt"/>
                <a:ea typeface="+mn-ea"/>
                <a:cs typeface="+mn-cs"/>
              </a:rPr>
              <a:t>Dinamik kapsamanın değerlendirilmesi</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a:ln>
                  <a:noFill/>
                </a:ln>
                <a:solidFill>
                  <a:schemeClr val="tx2"/>
                </a:solidFill>
                <a:effectLst/>
                <a:uLnTx/>
                <a:uFillTx/>
                <a:latin typeface="+mn-lt"/>
                <a:ea typeface="+mn-ea"/>
                <a:cs typeface="+mn-cs"/>
              </a:rPr>
              <a:t>Avantaj</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tr-TR" sz="2000" b="0" i="0" u="none" strike="noStrike" kern="1200" cap="none" spc="0" normalizeH="0" baseline="0" noProof="0" dirty="0">
                <a:ln>
                  <a:noFill/>
                </a:ln>
                <a:solidFill>
                  <a:schemeClr val="tx1"/>
                </a:solidFill>
                <a:effectLst/>
                <a:uLnTx/>
                <a:uFillTx/>
                <a:latin typeface="+mn-lt"/>
                <a:ea typeface="+mn-ea"/>
                <a:cs typeface="+mn-cs"/>
              </a:rPr>
              <a:t>elverişlilik</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a:ln>
                  <a:noFill/>
                </a:ln>
                <a:solidFill>
                  <a:schemeClr val="tx2"/>
                </a:solidFill>
                <a:effectLst/>
                <a:uLnTx/>
                <a:uFillTx/>
                <a:latin typeface="+mn-lt"/>
                <a:ea typeface="+mn-ea"/>
                <a:cs typeface="+mn-cs"/>
              </a:rPr>
              <a:t>Dez</a:t>
            </a:r>
            <a:r>
              <a:rPr kumimoji="0" lang="tr-TR" sz="2000" b="0" i="0" u="none" strike="noStrike" kern="1200" cap="none" spc="0" normalizeH="0" baseline="0" noProof="0" dirty="0">
                <a:ln>
                  <a:noFill/>
                </a:ln>
                <a:solidFill>
                  <a:schemeClr val="tx2"/>
                </a:solidFill>
                <a:effectLst/>
                <a:uLnTx/>
                <a:uFillTx/>
                <a:latin typeface="+mn-lt"/>
                <a:ea typeface="+mn-ea"/>
                <a:cs typeface="+mn-cs"/>
              </a:rPr>
              <a:t>a</a:t>
            </a:r>
            <a:r>
              <a:rPr kumimoji="0" lang="en-US" sz="2000" b="0" i="0" u="none" strike="noStrike" kern="1200" cap="none" spc="0" normalizeH="0" baseline="0" noProof="0" dirty="0" err="1">
                <a:ln>
                  <a:noFill/>
                </a:ln>
                <a:solidFill>
                  <a:schemeClr val="tx2"/>
                </a:solidFill>
                <a:effectLst/>
                <a:uLnTx/>
                <a:uFillTx/>
                <a:latin typeface="+mn-lt"/>
                <a:ea typeface="+mn-ea"/>
                <a:cs typeface="+mn-cs"/>
              </a:rPr>
              <a:t>vantaj</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tr-TR" sz="2000" b="0" i="0" u="none" strike="noStrike" kern="1200" cap="none" spc="0" normalizeH="0" baseline="0" noProof="0" dirty="0">
                <a:ln>
                  <a:noFill/>
                </a:ln>
                <a:solidFill>
                  <a:schemeClr val="tx1"/>
                </a:solidFill>
                <a:effectLst/>
                <a:uLnTx/>
                <a:uFillTx/>
                <a:latin typeface="+mn-lt"/>
                <a:ea typeface="+mn-ea"/>
                <a:cs typeface="+mn-cs"/>
              </a:rPr>
              <a:t>zayıf okunabilirlik</a:t>
            </a:r>
          </a:p>
          <a:p>
            <a:pPr marL="182880" indent="-274320">
              <a:spcBef>
                <a:spcPts val="550"/>
              </a:spcBef>
              <a:buClr>
                <a:schemeClr val="accent2"/>
              </a:buClr>
              <a:buSzPct val="70000"/>
              <a:buFont typeface="Wingdings" pitchFamily="2" charset="2"/>
              <a:buChar char="q"/>
            </a:pPr>
            <a:r>
              <a:rPr lang="tr-TR" sz="2000" dirty="0" err="1"/>
              <a:t>Perl</a:t>
            </a:r>
            <a:r>
              <a:rPr lang="tr-TR" sz="2000" dirty="0"/>
              <a:t> ve </a:t>
            </a:r>
            <a:r>
              <a:rPr lang="tr-TR" sz="2000" dirty="0" err="1"/>
              <a:t>Common</a:t>
            </a:r>
            <a:r>
              <a:rPr lang="tr-TR" sz="2000" dirty="0"/>
              <a:t> </a:t>
            </a:r>
            <a:r>
              <a:rPr lang="tr-TR" sz="2000" dirty="0" err="1"/>
              <a:t>Lisp’te</a:t>
            </a:r>
            <a:r>
              <a:rPr lang="tr-TR" sz="2000" dirty="0"/>
              <a:t> dinamik</a:t>
            </a:r>
          </a:p>
          <a:p>
            <a:pPr marL="182880" indent="-274320">
              <a:spcBef>
                <a:spcPts val="550"/>
              </a:spcBef>
              <a:buClr>
                <a:schemeClr val="accent2"/>
              </a:buClr>
              <a:buSzPct val="70000"/>
            </a:pPr>
            <a:r>
              <a:rPr lang="tr-TR" sz="2000" dirty="0"/>
              <a:t>	   kapsam vardır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857225" y="368048"/>
            <a:ext cx="4357714" cy="6204202"/>
          </a:xfrm>
          <a:prstGeom prst="rect">
            <a:avLst/>
          </a:prstGeom>
          <a:ln>
            <a:noFill/>
          </a:ln>
          <a:effectLst>
            <a:outerShdw blurRad="292100" dist="139700" dir="2700000" algn="tl" rotWithShape="0">
              <a:srgbClr val="333333">
                <a:alpha val="65000"/>
              </a:srgbClr>
            </a:outerShdw>
          </a:effectLst>
        </p:spPr>
      </p:pic>
      <p:sp>
        <p:nvSpPr>
          <p:cNvPr id="15363" name="4 Dikdörtgen"/>
          <p:cNvSpPr>
            <a:spLocks noChangeArrowheads="1"/>
          </p:cNvSpPr>
          <p:nvPr/>
        </p:nvSpPr>
        <p:spPr bwMode="auto">
          <a:xfrm>
            <a:off x="6960663" y="1149478"/>
            <a:ext cx="571500" cy="707886"/>
          </a:xfrm>
          <a:prstGeom prst="rect">
            <a:avLst/>
          </a:prstGeom>
          <a:noFill/>
          <a:ln w="9525">
            <a:noFill/>
            <a:miter lim="800000"/>
            <a:headEnd/>
            <a:tailEnd/>
          </a:ln>
        </p:spPr>
        <p:txBody>
          <a:bodyPr>
            <a:spAutoFit/>
          </a:bodyPr>
          <a:lstStyle/>
          <a:p>
            <a:r>
              <a:rPr lang="tr-TR" sz="2000" dirty="0"/>
              <a:t>L</a:t>
            </a:r>
          </a:p>
          <a:p>
            <a:r>
              <a:rPr lang="tr-TR" sz="2000" dirty="0"/>
              <a:t>L</a:t>
            </a:r>
          </a:p>
        </p:txBody>
      </p:sp>
      <p:sp>
        <p:nvSpPr>
          <p:cNvPr id="15364" name="5 Dikdörtgen"/>
          <p:cNvSpPr>
            <a:spLocks noChangeArrowheads="1"/>
          </p:cNvSpPr>
          <p:nvPr/>
        </p:nvSpPr>
        <p:spPr bwMode="auto">
          <a:xfrm>
            <a:off x="7106701" y="5929330"/>
            <a:ext cx="357187" cy="707886"/>
          </a:xfrm>
          <a:prstGeom prst="rect">
            <a:avLst/>
          </a:prstGeom>
          <a:noFill/>
          <a:ln w="9525">
            <a:noFill/>
            <a:miter lim="800000"/>
            <a:headEnd/>
            <a:tailEnd/>
          </a:ln>
        </p:spPr>
        <p:txBody>
          <a:bodyPr>
            <a:spAutoFit/>
          </a:bodyPr>
          <a:lstStyle/>
          <a:p>
            <a:r>
              <a:rPr lang="tr-TR" sz="2000" dirty="0"/>
              <a:t>L</a:t>
            </a:r>
          </a:p>
          <a:p>
            <a:r>
              <a:rPr lang="tr-TR" sz="2000" dirty="0"/>
              <a:t>D</a:t>
            </a:r>
          </a:p>
        </p:txBody>
      </p:sp>
      <p:sp>
        <p:nvSpPr>
          <p:cNvPr id="15365" name="6 Dikdörtgen"/>
          <p:cNvSpPr>
            <a:spLocks noChangeArrowheads="1"/>
          </p:cNvSpPr>
          <p:nvPr/>
        </p:nvSpPr>
        <p:spPr bwMode="auto">
          <a:xfrm>
            <a:off x="5527126" y="5429250"/>
            <a:ext cx="2902526" cy="707886"/>
          </a:xfrm>
          <a:prstGeom prst="rect">
            <a:avLst/>
          </a:prstGeom>
          <a:noFill/>
          <a:ln w="9525">
            <a:noFill/>
            <a:miter lim="800000"/>
            <a:headEnd/>
            <a:tailEnd/>
          </a:ln>
        </p:spPr>
        <p:txBody>
          <a:bodyPr wrap="none">
            <a:spAutoFit/>
          </a:bodyPr>
          <a:lstStyle/>
          <a:p>
            <a:r>
              <a:rPr lang="tr-TR" sz="2000" dirty="0"/>
              <a:t>Dinamik kapsam bağlama </a:t>
            </a:r>
          </a:p>
          <a:p>
            <a:r>
              <a:rPr lang="tr-TR" sz="2000" dirty="0"/>
              <a:t>kuralına göre </a:t>
            </a:r>
          </a:p>
        </p:txBody>
      </p:sp>
      <p:sp>
        <p:nvSpPr>
          <p:cNvPr id="15366" name="7 Dikdörtgen"/>
          <p:cNvSpPr>
            <a:spLocks noChangeArrowheads="1"/>
          </p:cNvSpPr>
          <p:nvPr/>
        </p:nvSpPr>
        <p:spPr bwMode="auto">
          <a:xfrm>
            <a:off x="5603341" y="506559"/>
            <a:ext cx="2611997" cy="707886"/>
          </a:xfrm>
          <a:prstGeom prst="rect">
            <a:avLst/>
          </a:prstGeom>
          <a:noFill/>
          <a:ln w="9525">
            <a:noFill/>
            <a:miter lim="800000"/>
            <a:headEnd/>
            <a:tailEnd/>
          </a:ln>
        </p:spPr>
        <p:txBody>
          <a:bodyPr wrap="none">
            <a:spAutoFit/>
          </a:bodyPr>
          <a:lstStyle/>
          <a:p>
            <a:r>
              <a:rPr lang="tr-TR" sz="2000" dirty="0"/>
              <a:t>Statik kapsam bağlama </a:t>
            </a:r>
          </a:p>
          <a:p>
            <a:r>
              <a:rPr lang="tr-TR" sz="2000" dirty="0"/>
              <a:t>kuralına göre </a:t>
            </a:r>
          </a:p>
        </p:txBody>
      </p:sp>
      <p:sp>
        <p:nvSpPr>
          <p:cNvPr id="15367" name="8 Dikdörtgen"/>
          <p:cNvSpPr>
            <a:spLocks noChangeArrowheads="1"/>
          </p:cNvSpPr>
          <p:nvPr/>
        </p:nvSpPr>
        <p:spPr bwMode="auto">
          <a:xfrm>
            <a:off x="82861" y="142875"/>
            <a:ext cx="917239" cy="40011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r>
              <a:rPr lang="tr-TR" sz="2000" dirty="0">
                <a:solidFill>
                  <a:srgbClr val="FFFF00"/>
                </a:solidFill>
              </a:rPr>
              <a:t>ÖRNEK</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000125" y="142875"/>
            <a:ext cx="5429250" cy="6429375"/>
          </a:xfrm>
          <a:prstGeom prst="rect">
            <a:avLst/>
          </a:prstGeom>
          <a:ln>
            <a:noFill/>
          </a:ln>
          <a:effectLst>
            <a:glow rad="228600">
              <a:schemeClr val="accent4">
                <a:satMod val="175000"/>
                <a:alpha val="40000"/>
              </a:schemeClr>
            </a:glow>
            <a:outerShdw blurRad="292100" dist="139700" dir="2700000" algn="tl" rotWithShape="0">
              <a:srgbClr val="333333">
                <a:alpha val="65000"/>
              </a:srgbClr>
            </a:outerShdw>
          </a:effec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Statik-dinamik kapsam örnek</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149</a:t>
            </a:fld>
            <a:endParaRPr lang="tr-TR"/>
          </a:p>
        </p:txBody>
      </p:sp>
      <p:sp>
        <p:nvSpPr>
          <p:cNvPr id="5" name="Rectangle 3"/>
          <p:cNvSpPr txBox="1">
            <a:spLocks noChangeArrowheads="1"/>
          </p:cNvSpPr>
          <p:nvPr/>
        </p:nvSpPr>
        <p:spPr>
          <a:xfrm>
            <a:off x="285720" y="1685948"/>
            <a:ext cx="2590800" cy="5029200"/>
          </a:xfrm>
          <a:prstGeom prst="rect">
            <a:avLst/>
          </a:prstGeom>
          <a:ln w="3175">
            <a:solidFill>
              <a:schemeClr val="tx1"/>
            </a:solidFill>
          </a:ln>
        </p:spPr>
        <p:txBody>
          <a:bodyPr vert="horz">
            <a:normAutofit fontScale="92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program MAIN;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procedure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print a;</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end; {of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procedure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 := 0;</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end; {of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 := 7;</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end. {of MAIN}</a:t>
            </a:r>
          </a:p>
        </p:txBody>
      </p:sp>
      <p:graphicFrame>
        <p:nvGraphicFramePr>
          <p:cNvPr id="6" name="Object 11"/>
          <p:cNvGraphicFramePr>
            <a:graphicFrameLocks noChangeAspect="1"/>
          </p:cNvGraphicFramePr>
          <p:nvPr/>
        </p:nvGraphicFramePr>
        <p:xfrm>
          <a:off x="6610320" y="2143148"/>
          <a:ext cx="2281238" cy="1239838"/>
        </p:xfrm>
        <a:graphic>
          <a:graphicData uri="http://schemas.openxmlformats.org/presentationml/2006/ole">
            <mc:AlternateContent xmlns:mc="http://schemas.openxmlformats.org/markup-compatibility/2006">
              <mc:Choice xmlns:v="urn:schemas-microsoft-com:vml" Requires="v">
                <p:oleObj spid="_x0000_s1028" name="VISIO" r:id="rId3" imgW="3167640" imgH="1693440" progId="Visio.Drawing.11">
                  <p:embed/>
                </p:oleObj>
              </mc:Choice>
              <mc:Fallback>
                <p:oleObj name="VISIO" r:id="rId3" imgW="3167640" imgH="169344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320" y="2143148"/>
                        <a:ext cx="2281238"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nvGraphicFramePr>
        <p:xfrm>
          <a:off x="7067520" y="4429148"/>
          <a:ext cx="1530350" cy="2120900"/>
        </p:xfrm>
        <a:graphic>
          <a:graphicData uri="http://schemas.openxmlformats.org/presentationml/2006/ole">
            <mc:AlternateContent xmlns:mc="http://schemas.openxmlformats.org/markup-compatibility/2006">
              <mc:Choice xmlns:v="urn:schemas-microsoft-com:vml" Requires="v">
                <p:oleObj spid="_x0000_s1029" name="VISIO" r:id="rId5" imgW="2086920" imgH="2961000" progId="Visio.Drawing.11">
                  <p:embed/>
                </p:oleObj>
              </mc:Choice>
              <mc:Fallback>
                <p:oleObj name="VISIO" r:id="rId5" imgW="2086920" imgH="2961000"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7520" y="4429148"/>
                        <a:ext cx="1530350" cy="212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3"/>
          <p:cNvSpPr>
            <a:spLocks noChangeArrowheads="1"/>
          </p:cNvSpPr>
          <p:nvPr/>
        </p:nvSpPr>
        <p:spPr bwMode="auto">
          <a:xfrm>
            <a:off x="3105120" y="1533548"/>
            <a:ext cx="3752896"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err="1">
                <a:solidFill>
                  <a:schemeClr val="accent2"/>
                </a:solidFill>
                <a:latin typeface="Arial Narrow" pitchFamily="34" charset="0"/>
              </a:rPr>
              <a:t>stati</a:t>
            </a:r>
            <a:r>
              <a:rPr lang="tr-TR" dirty="0">
                <a:solidFill>
                  <a:schemeClr val="accent2"/>
                </a:solidFill>
                <a:latin typeface="Arial Narrow" pitchFamily="34" charset="0"/>
              </a:rPr>
              <a:t>k</a:t>
            </a:r>
            <a:r>
              <a:rPr lang="en-US" dirty="0">
                <a:solidFill>
                  <a:schemeClr val="accent2"/>
                </a:solidFill>
                <a:latin typeface="Arial Narrow" pitchFamily="34" charset="0"/>
              </a:rPr>
              <a:t> (lexical)</a:t>
            </a:r>
          </a:p>
          <a:p>
            <a:pPr marL="342900" indent="-342900">
              <a:spcBef>
                <a:spcPct val="20000"/>
              </a:spcBef>
            </a:pPr>
            <a:r>
              <a:rPr lang="tr-TR" sz="2000" dirty="0">
                <a:latin typeface="Arial Narrow" pitchFamily="34" charset="0"/>
              </a:rPr>
              <a:t>Lokal olmayan değişkenler program yapısına bağlı olarak sınırlıdır</a:t>
            </a:r>
            <a:endParaRPr lang="en-US" sz="2000" dirty="0">
              <a:latin typeface="Arial Narrow" pitchFamily="34" charset="0"/>
            </a:endParaRPr>
          </a:p>
          <a:p>
            <a:pPr marL="342900" indent="-342900">
              <a:spcBef>
                <a:spcPct val="20000"/>
              </a:spcBef>
            </a:pPr>
            <a:r>
              <a:rPr lang="tr-TR" sz="2000" dirty="0">
                <a:latin typeface="Arial Narrow" pitchFamily="34" charset="0"/>
              </a:rPr>
              <a:t>Lokal değilse</a:t>
            </a:r>
            <a:r>
              <a:rPr lang="en-US" sz="2000" dirty="0">
                <a:latin typeface="Arial Narrow" pitchFamily="34" charset="0"/>
              </a:rPr>
              <a:t>, </a:t>
            </a:r>
            <a:r>
              <a:rPr lang="tr-TR" sz="2000" dirty="0">
                <a:latin typeface="Arial Narrow" pitchFamily="34" charset="0"/>
              </a:rPr>
              <a:t>“dışarı” bir seviyeye git</a:t>
            </a:r>
            <a:endParaRPr lang="en-US" sz="2000" dirty="0">
              <a:latin typeface="Arial Narrow" pitchFamily="34" charset="0"/>
            </a:endParaRPr>
          </a:p>
        </p:txBody>
      </p:sp>
      <p:sp>
        <p:nvSpPr>
          <p:cNvPr id="9" name="Rectangle 14"/>
          <p:cNvSpPr>
            <a:spLocks noChangeArrowheads="1"/>
          </p:cNvSpPr>
          <p:nvPr/>
        </p:nvSpPr>
        <p:spPr bwMode="auto">
          <a:xfrm>
            <a:off x="3181320" y="4276748"/>
            <a:ext cx="3505200"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a:solidFill>
                  <a:schemeClr val="accent2"/>
                </a:solidFill>
                <a:latin typeface="Arial Narrow" pitchFamily="34" charset="0"/>
              </a:rPr>
              <a:t>d</a:t>
            </a:r>
            <a:r>
              <a:rPr lang="tr-TR" dirty="0">
                <a:solidFill>
                  <a:schemeClr val="accent2"/>
                </a:solidFill>
                <a:latin typeface="Arial Narrow" pitchFamily="34" charset="0"/>
              </a:rPr>
              <a:t>i</a:t>
            </a:r>
            <a:r>
              <a:rPr lang="en-US" dirty="0" err="1">
                <a:solidFill>
                  <a:schemeClr val="accent2"/>
                </a:solidFill>
                <a:latin typeface="Arial Narrow" pitchFamily="34" charset="0"/>
              </a:rPr>
              <a:t>nami</a:t>
            </a:r>
            <a:r>
              <a:rPr lang="tr-TR" dirty="0">
                <a:solidFill>
                  <a:schemeClr val="accent2"/>
                </a:solidFill>
                <a:latin typeface="Arial Narrow" pitchFamily="34" charset="0"/>
              </a:rPr>
              <a:t>k</a:t>
            </a:r>
            <a:endParaRPr lang="en-US" dirty="0">
              <a:solidFill>
                <a:schemeClr val="accent2"/>
              </a:solidFill>
              <a:latin typeface="Arial Narrow" pitchFamily="34" charset="0"/>
            </a:endParaRPr>
          </a:p>
          <a:p>
            <a:pPr marL="342900" indent="-342900">
              <a:spcBef>
                <a:spcPct val="20000"/>
              </a:spcBef>
            </a:pPr>
            <a:r>
              <a:rPr lang="tr-TR" sz="2000" dirty="0">
                <a:latin typeface="Arial Narrow" pitchFamily="34" charset="0"/>
              </a:rPr>
              <a:t>Lokal olmayan değişkenler çağırma sırasına bağlı olarak sınırlıdır</a:t>
            </a:r>
            <a:endParaRPr lang="en-US" sz="2000" dirty="0">
              <a:latin typeface="Arial Narrow" pitchFamily="34" charset="0"/>
            </a:endParaRPr>
          </a:p>
          <a:p>
            <a:pPr marL="342900" indent="-342900">
              <a:spcBef>
                <a:spcPct val="20000"/>
              </a:spcBef>
            </a:pPr>
            <a:r>
              <a:rPr lang="tr-TR" sz="2000" dirty="0">
                <a:latin typeface="Arial Narrow" pitchFamily="34" charset="0"/>
              </a:rPr>
              <a:t>Lokal değilse</a:t>
            </a:r>
            <a:r>
              <a:rPr lang="en-US" sz="2000" dirty="0">
                <a:latin typeface="Arial Narrow" pitchFamily="34" charset="0"/>
              </a:rPr>
              <a:t>, </a:t>
            </a:r>
            <a:r>
              <a:rPr lang="tr-TR" sz="2000" dirty="0">
                <a:latin typeface="Arial Narrow" pitchFamily="34" charset="0"/>
              </a:rPr>
              <a:t>çağırma noktasına git</a:t>
            </a:r>
            <a:endParaRPr lang="en-US" sz="2000" dirty="0">
              <a:latin typeface="Arial Narrow" pitchFamily="34" charset="0"/>
            </a:endParaRPr>
          </a:p>
        </p:txBody>
      </p:sp>
      <p:sp>
        <p:nvSpPr>
          <p:cNvPr id="10" name="Rectangle 15"/>
          <p:cNvSpPr>
            <a:spLocks noChangeArrowheads="1"/>
          </p:cNvSpPr>
          <p:nvPr/>
        </p:nvSpPr>
        <p:spPr bwMode="auto">
          <a:xfrm>
            <a:off x="3181320" y="32099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a:latin typeface="Arial Narrow" pitchFamily="34" charset="0"/>
                <a:sym typeface="Wingdings" pitchFamily="2" charset="2"/>
              </a:rPr>
              <a:t>örnek</a:t>
            </a:r>
            <a:r>
              <a:rPr lang="en-US" sz="2000" dirty="0">
                <a:latin typeface="Arial Narrow" pitchFamily="34" charset="0"/>
                <a:sym typeface="Wingdings" pitchFamily="2" charset="2"/>
              </a:rPr>
              <a:t> </a:t>
            </a:r>
            <a:r>
              <a:rPr lang="en-US" sz="2000" dirty="0">
                <a:solidFill>
                  <a:srgbClr val="7030A0"/>
                </a:solidFill>
                <a:latin typeface="Arial Narrow" pitchFamily="34" charset="0"/>
                <a:sym typeface="Wingdings" pitchFamily="2" charset="2"/>
              </a:rPr>
              <a:t>7</a:t>
            </a:r>
            <a:r>
              <a:rPr lang="tr-TR" sz="2000" dirty="0">
                <a:latin typeface="Arial Narrow" pitchFamily="34" charset="0"/>
                <a:sym typeface="Wingdings" pitchFamily="2" charset="2"/>
              </a:rPr>
              <a:t> yazdırır</a:t>
            </a:r>
            <a:endParaRPr lang="en-US" sz="2000" dirty="0">
              <a:latin typeface="Arial Narrow" pitchFamily="34" charset="0"/>
            </a:endParaRPr>
          </a:p>
        </p:txBody>
      </p:sp>
      <p:sp>
        <p:nvSpPr>
          <p:cNvPr id="11" name="Rectangle 16"/>
          <p:cNvSpPr>
            <a:spLocks noChangeArrowheads="1"/>
          </p:cNvSpPr>
          <p:nvPr/>
        </p:nvSpPr>
        <p:spPr bwMode="auto">
          <a:xfrm>
            <a:off x="3257520" y="59531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a:latin typeface="Arial Narrow" pitchFamily="34" charset="0"/>
                <a:sym typeface="Wingdings" pitchFamily="2" charset="2"/>
              </a:rPr>
              <a:t>örnek </a:t>
            </a:r>
            <a:r>
              <a:rPr lang="en-US" sz="2000" dirty="0">
                <a:solidFill>
                  <a:srgbClr val="7030A0"/>
                </a:solidFill>
                <a:latin typeface="Arial Narrow" pitchFamily="34" charset="0"/>
                <a:sym typeface="Wingdings" pitchFamily="2" charset="2"/>
              </a:rPr>
              <a:t>0</a:t>
            </a:r>
            <a:r>
              <a:rPr lang="tr-TR" sz="2000" dirty="0">
                <a:latin typeface="Arial Narrow" pitchFamily="34" charset="0"/>
                <a:sym typeface="Wingdings" pitchFamily="2" charset="2"/>
              </a:rPr>
              <a:t> yazdırır</a:t>
            </a:r>
            <a:endParaRPr lang="en-US" sz="20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5.2. Değişkenler</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graphicFrame>
        <p:nvGraphicFramePr>
          <p:cNvPr id="5" name="Group 72"/>
          <p:cNvGraphicFramePr>
            <a:graphicFrameLocks noGrp="1"/>
          </p:cNvGraphicFramePr>
          <p:nvPr>
            <p:ph sz="half" idx="4294967295"/>
          </p:nvPr>
        </p:nvGraphicFramePr>
        <p:xfrm>
          <a:off x="214282" y="1800220"/>
          <a:ext cx="8715436" cy="3486168"/>
        </p:xfrm>
        <a:graphic>
          <a:graphicData uri="http://schemas.openxmlformats.org/drawingml/2006/table">
            <a:tbl>
              <a:tblPr>
                <a:tableStyleId>{284E427A-3D55-4303-BF80-6455036E1DE7}</a:tableStyleId>
              </a:tblPr>
              <a:tblGrid>
                <a:gridCol w="3482229">
                  <a:extLst>
                    <a:ext uri="{9D8B030D-6E8A-4147-A177-3AD203B41FA5}">
                      <a16:colId xmlns:a16="http://schemas.microsoft.com/office/drawing/2014/main" val="20000"/>
                    </a:ext>
                  </a:extLst>
                </a:gridCol>
                <a:gridCol w="5233207">
                  <a:extLst>
                    <a:ext uri="{9D8B030D-6E8A-4147-A177-3AD203B41FA5}">
                      <a16:colId xmlns:a16="http://schemas.microsoft.com/office/drawing/2014/main" val="20001"/>
                    </a:ext>
                  </a:extLst>
                </a:gridCol>
              </a:tblGrid>
              <a:tr h="56881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a:ln>
                            <a:noFill/>
                          </a:ln>
                          <a:effectLst/>
                        </a:rPr>
                        <a:t>DEĞİŞKEN ÖZELLİKLERİ</a:t>
                      </a:r>
                      <a:endParaRPr kumimoji="0" lang="tr-TR" sz="2400" b="0" i="0" u="none" strike="noStrike" cap="none" normalizeH="0" baseline="0" dirty="0">
                        <a:ln>
                          <a:noFill/>
                        </a:ln>
                        <a:solidFill>
                          <a:schemeClr val="tx1"/>
                        </a:solidFill>
                        <a:effectLst/>
                        <a:latin typeface="Arial" charset="0"/>
                      </a:endParaRPr>
                    </a:p>
                  </a:txBody>
                  <a:tcPr horzOverflow="overflow">
                    <a:cell3D prstMaterial="dkEdge">
                      <a:bevel prst="artDeco"/>
                      <a:lightRig rig="flood" dir="t"/>
                    </a:cell3D>
                    <a:solidFill>
                      <a:schemeClr val="accent5">
                        <a:lumMod val="75000"/>
                      </a:schemeClr>
                    </a:solidFill>
                  </a:tcPr>
                </a:tc>
                <a:tc hMerge="1">
                  <a:txBody>
                    <a:bodyPr/>
                    <a:lstStyle/>
                    <a:p>
                      <a:endParaRPr lang="tr-TR"/>
                    </a:p>
                  </a:txBody>
                  <a:tcPr/>
                </a:tc>
                <a:extLst>
                  <a:ext uri="{0D108BD9-81ED-4DB2-BD59-A6C34878D82A}">
                    <a16:rowId xmlns:a16="http://schemas.microsoft.com/office/drawing/2014/main" val="10000"/>
                  </a:ext>
                </a:extLst>
              </a:tr>
              <a:tr h="5027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a:ln>
                            <a:noFill/>
                          </a:ln>
                          <a:effectLst/>
                        </a:rPr>
                        <a:t>İSİM</a:t>
                      </a:r>
                      <a:endParaRPr kumimoji="0" lang="tr-TR" sz="2400" b="0" i="0" u="none" strike="noStrike" cap="none" normalizeH="0" baseline="0" dirty="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a:ln>
                            <a:noFill/>
                          </a:ln>
                          <a:effectLst/>
                        </a:rPr>
                        <a:t>Okunabilirlik</a:t>
                      </a:r>
                      <a:endParaRPr kumimoji="0" lang="tr-TR" sz="2400" b="0" i="0" u="none" strike="noStrike" cap="none" normalizeH="0" baseline="0" dirty="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1"/>
                  </a:ext>
                </a:extLst>
              </a:tr>
              <a:tr h="4846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a:ln>
                            <a:noFill/>
                          </a:ln>
                          <a:effectLst/>
                        </a:rPr>
                        <a:t>ADRES</a:t>
                      </a:r>
                      <a:endParaRPr kumimoji="0" lang="tr-TR" sz="2400" b="0" i="0" u="none" strike="noStrike" cap="none" normalizeH="0" baseline="0" dirty="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a:ln>
                            <a:noFill/>
                          </a:ln>
                          <a:effectLst/>
                        </a:rPr>
                        <a:t>Aliasing</a:t>
                      </a:r>
                      <a:endParaRPr kumimoji="0" lang="tr-TR" sz="2400" b="0" i="0" u="none" strike="noStrike" cap="none" normalizeH="0" baseline="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2"/>
                  </a:ext>
                </a:extLst>
              </a:tr>
              <a:tr h="515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a:ln>
                            <a:noFill/>
                          </a:ln>
                          <a:effectLst/>
                        </a:rPr>
                        <a:t>DEĞER</a:t>
                      </a:r>
                      <a:endParaRPr kumimoji="0" lang="tr-TR" sz="2400" b="0" i="0" u="none" strike="noStrike" cap="none" normalizeH="0" baseline="0" dirty="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a:ln>
                            <a:noFill/>
                          </a:ln>
                          <a:effectLst/>
                        </a:rPr>
                        <a:t>Bellekte belirli yönteme göre kodlanmış </a:t>
                      </a:r>
                      <a:endParaRPr kumimoji="0" lang="tr-TR" sz="2400" b="0" i="0" u="none" strike="noStrike" cap="none" normalizeH="0" baseline="0" dirty="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3"/>
                  </a:ext>
                </a:extLst>
              </a:tr>
              <a:tr h="5000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a:ln>
                            <a:noFill/>
                          </a:ln>
                          <a:effectLst/>
                        </a:rPr>
                        <a:t>TİP</a:t>
                      </a:r>
                      <a:endParaRPr kumimoji="0" lang="tr-TR" sz="2400" b="0" i="0" u="none" strike="noStrike" cap="none" normalizeH="0" baseline="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a:ln>
                            <a:noFill/>
                          </a:ln>
                          <a:effectLst/>
                        </a:rPr>
                        <a:t>Tip uyuşmazlığı, tip dönüşümü</a:t>
                      </a:r>
                      <a:endParaRPr kumimoji="0" lang="tr-TR" sz="2400" b="0" i="0" u="none" strike="noStrike" cap="none" normalizeH="0" baseline="0" dirty="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4"/>
                  </a:ext>
                </a:extLst>
              </a:tr>
              <a:tr h="428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a:ln>
                            <a:noFill/>
                          </a:ln>
                          <a:effectLst/>
                        </a:rPr>
                        <a:t>YAŞAM SÜRESİ</a:t>
                      </a:r>
                      <a:endParaRPr kumimoji="0" lang="tr-TR" sz="2400" b="0" i="0" u="none" strike="noStrike" cap="none" normalizeH="0" baseline="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a:ln>
                            <a:noFill/>
                          </a:ln>
                          <a:effectLst/>
                        </a:rPr>
                        <a:t>Bellekle ilişkili kaldığı süre</a:t>
                      </a:r>
                      <a:endParaRPr kumimoji="0" lang="tr-TR" sz="2400" b="0" i="0" u="none" strike="noStrike" cap="none" normalizeH="0" baseline="0" dirty="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5"/>
                  </a:ext>
                </a:extLst>
              </a:tr>
              <a:tr h="4000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a:ln>
                            <a:noFill/>
                          </a:ln>
                          <a:effectLst/>
                        </a:rPr>
                        <a:t>KAPSAM</a:t>
                      </a:r>
                      <a:endParaRPr kumimoji="0" lang="tr-TR" sz="2400" b="0" i="0" u="none" strike="noStrike" cap="none" normalizeH="0" baseline="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a:ln>
                            <a:noFill/>
                          </a:ln>
                          <a:effectLst/>
                        </a:rPr>
                        <a:t>Geçerli olduğu deyimler</a:t>
                      </a:r>
                      <a:endParaRPr kumimoji="0" lang="tr-TR" sz="2400" b="0" i="0" u="none" strike="noStrike" cap="none" normalizeH="0" baseline="0" dirty="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6"/>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İç içe kapsam örneği</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150</a:t>
            </a:fld>
            <a:endParaRPr lang="tr-TR"/>
          </a:p>
        </p:txBody>
      </p:sp>
      <p:sp>
        <p:nvSpPr>
          <p:cNvPr id="14" name="Rectangle 3"/>
          <p:cNvSpPr txBox="1">
            <a:spLocks noChangeArrowheads="1"/>
          </p:cNvSpPr>
          <p:nvPr/>
        </p:nvSpPr>
        <p:spPr>
          <a:xfrm>
            <a:off x="357158" y="1571612"/>
            <a:ext cx="3352800" cy="5286412"/>
          </a:xfrm>
          <a:prstGeom prst="rect">
            <a:avLst/>
          </a:prstGeom>
          <a:ln w="3175">
            <a:solidFill>
              <a:schemeClr val="tx1"/>
            </a:solidFill>
          </a:ln>
        </p:spPr>
        <p:txBody>
          <a:bodyPr vert="horz">
            <a:normAutofit fontScale="92500" lnSpcReduction="20000"/>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program MAIN;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procedure P1(x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procedure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begin </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print x, a;</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end; {of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end; {of P1}</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procedure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 := 0;</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P1(a+1);</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end; {of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a := 7;</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rPr>
              <a:t>  end. {of MAIN}</a:t>
            </a:r>
          </a:p>
        </p:txBody>
      </p:sp>
      <p:graphicFrame>
        <p:nvGraphicFramePr>
          <p:cNvPr id="15" name="Object 11"/>
          <p:cNvGraphicFramePr>
            <a:graphicFrameLocks noChangeAspect="1"/>
          </p:cNvGraphicFramePr>
          <p:nvPr/>
        </p:nvGraphicFramePr>
        <p:xfrm>
          <a:off x="7215206" y="4214818"/>
          <a:ext cx="1528762" cy="2684463"/>
        </p:xfrm>
        <a:graphic>
          <a:graphicData uri="http://schemas.openxmlformats.org/presentationml/2006/ole">
            <mc:AlternateContent xmlns:mc="http://schemas.openxmlformats.org/markup-compatibility/2006">
              <mc:Choice xmlns:v="urn:schemas-microsoft-com:vml" Requires="v">
                <p:oleObj spid="_x0000_s37894" name="VISIO" r:id="rId3" imgW="2086920" imgH="3771720" progId="Visio.Drawing.11">
                  <p:embed/>
                </p:oleObj>
              </mc:Choice>
              <mc:Fallback>
                <p:oleObj name="VISIO" r:id="rId3" imgW="2086920" imgH="3771720"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206" y="4214818"/>
                        <a:ext cx="1528762"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2"/>
          <p:cNvSpPr>
            <a:spLocks noChangeArrowheads="1"/>
          </p:cNvSpPr>
          <p:nvPr/>
        </p:nvSpPr>
        <p:spPr bwMode="auto">
          <a:xfrm>
            <a:off x="3714744" y="1514492"/>
            <a:ext cx="5486400" cy="685800"/>
          </a:xfrm>
          <a:prstGeom prst="rect">
            <a:avLst/>
          </a:prstGeom>
          <a:noFill/>
          <a:ln w="9525">
            <a:noFill/>
            <a:miter lim="800000"/>
            <a:headEnd/>
            <a:tailEnd/>
          </a:ln>
          <a:effectLst/>
        </p:spPr>
        <p:txBody>
          <a:bodyPr lIns="92075" tIns="46038" rIns="92075" bIns="46038"/>
          <a:lstStyle/>
          <a:p>
            <a:pPr marL="342900" indent="-342900">
              <a:spcBef>
                <a:spcPct val="20000"/>
              </a:spcBef>
            </a:pPr>
            <a:r>
              <a:rPr lang="tr-TR" dirty="0">
                <a:solidFill>
                  <a:schemeClr val="accent2"/>
                </a:solidFill>
                <a:latin typeface="Arial Narrow" pitchFamily="34" charset="0"/>
              </a:rPr>
              <a:t>Çoğu dil iç içe yuvalanmış prosedürlere izin verir</a:t>
            </a:r>
            <a:endParaRPr lang="en-US" dirty="0">
              <a:solidFill>
                <a:schemeClr val="accent2"/>
              </a:solidFill>
              <a:latin typeface="Arial Narrow" pitchFamily="34" charset="0"/>
            </a:endParaRPr>
          </a:p>
          <a:p>
            <a:pPr marL="342900" indent="-342900">
              <a:spcBef>
                <a:spcPct val="20000"/>
              </a:spcBef>
            </a:pPr>
            <a:endParaRPr lang="en-US" sz="2000" dirty="0">
              <a:latin typeface="Arial Narrow" pitchFamily="34" charset="0"/>
            </a:endParaRPr>
          </a:p>
          <a:p>
            <a:pPr marL="342900" indent="-342900">
              <a:spcBef>
                <a:spcPct val="20000"/>
              </a:spcBef>
            </a:pPr>
            <a:endParaRPr lang="en-US" sz="2000" dirty="0"/>
          </a:p>
        </p:txBody>
      </p:sp>
      <p:graphicFrame>
        <p:nvGraphicFramePr>
          <p:cNvPr id="17" name="Object 14"/>
          <p:cNvGraphicFramePr>
            <a:graphicFrameLocks noChangeAspect="1"/>
          </p:cNvGraphicFramePr>
          <p:nvPr/>
        </p:nvGraphicFramePr>
        <p:xfrm>
          <a:off x="6838944" y="2352692"/>
          <a:ext cx="2293938" cy="1862138"/>
        </p:xfrm>
        <a:graphic>
          <a:graphicData uri="http://schemas.openxmlformats.org/presentationml/2006/ole">
            <mc:AlternateContent xmlns:mc="http://schemas.openxmlformats.org/markup-compatibility/2006">
              <mc:Choice xmlns:v="urn:schemas-microsoft-com:vml" Requires="v">
                <p:oleObj spid="_x0000_s37895" name="VISIO" r:id="rId5" imgW="3167640" imgH="2607840" progId="Visio.Drawing.11">
                  <p:embed/>
                </p:oleObj>
              </mc:Choice>
              <mc:Fallback>
                <p:oleObj name="VISIO" r:id="rId5" imgW="3167640" imgH="2607840" progId="Visio.Drawing.11">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8944" y="2352692"/>
                        <a:ext cx="2293938" cy="186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5"/>
          <p:cNvSpPr>
            <a:spLocks noChangeArrowheads="1"/>
          </p:cNvSpPr>
          <p:nvPr/>
        </p:nvSpPr>
        <p:spPr bwMode="auto">
          <a:xfrm>
            <a:off x="3714744" y="26574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err="1">
                <a:solidFill>
                  <a:schemeClr val="accent2"/>
                </a:solidFill>
                <a:latin typeface="Arial Narrow" pitchFamily="34" charset="0"/>
              </a:rPr>
              <a:t>stati</a:t>
            </a:r>
            <a:r>
              <a:rPr lang="tr-TR" dirty="0">
                <a:solidFill>
                  <a:schemeClr val="accent2"/>
                </a:solidFill>
                <a:latin typeface="Arial Narrow" pitchFamily="34" charset="0"/>
              </a:rPr>
              <a:t>k</a:t>
            </a:r>
            <a:r>
              <a:rPr lang="en-US" dirty="0">
                <a:solidFill>
                  <a:schemeClr val="accent2"/>
                </a:solidFill>
                <a:latin typeface="Arial Narrow" pitchFamily="34" charset="0"/>
              </a:rPr>
              <a:t> </a:t>
            </a:r>
            <a:r>
              <a:rPr lang="tr-TR" dirty="0">
                <a:solidFill>
                  <a:schemeClr val="accent2"/>
                </a:solidFill>
                <a:latin typeface="Arial Narrow" pitchFamily="34" charset="0"/>
              </a:rPr>
              <a:t>kapsam</a:t>
            </a:r>
            <a:endParaRPr lang="en-US" sz="2000" dirty="0">
              <a:latin typeface="Arial Narrow" pitchFamily="34" charset="0"/>
            </a:endParaRPr>
          </a:p>
        </p:txBody>
      </p:sp>
      <p:sp>
        <p:nvSpPr>
          <p:cNvPr id="19" name="Rectangle 16"/>
          <p:cNvSpPr>
            <a:spLocks noChangeArrowheads="1"/>
          </p:cNvSpPr>
          <p:nvPr/>
        </p:nvSpPr>
        <p:spPr bwMode="auto">
          <a:xfrm>
            <a:off x="3714744" y="31908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a:latin typeface="Arial Narrow" pitchFamily="34" charset="0"/>
                <a:sym typeface="Wingdings" pitchFamily="2" charset="2"/>
              </a:rPr>
              <a:t>örnek </a:t>
            </a:r>
            <a:r>
              <a:rPr lang="en-US" sz="2000" dirty="0">
                <a:solidFill>
                  <a:srgbClr val="7030A0"/>
                </a:solidFill>
                <a:latin typeface="Arial Narrow" pitchFamily="34" charset="0"/>
                <a:sym typeface="Wingdings" pitchFamily="2" charset="2"/>
              </a:rPr>
              <a:t>1, 7</a:t>
            </a:r>
            <a:r>
              <a:rPr lang="tr-TR" sz="2000" dirty="0">
                <a:solidFill>
                  <a:srgbClr val="7030A0"/>
                </a:solidFill>
                <a:latin typeface="Arial Narrow" pitchFamily="34" charset="0"/>
                <a:sym typeface="Wingdings" pitchFamily="2" charset="2"/>
              </a:rPr>
              <a:t> </a:t>
            </a:r>
            <a:r>
              <a:rPr lang="tr-TR" sz="2000" dirty="0">
                <a:latin typeface="Arial Narrow" pitchFamily="34" charset="0"/>
                <a:sym typeface="Wingdings" pitchFamily="2" charset="2"/>
              </a:rPr>
              <a:t>yazdırır</a:t>
            </a:r>
            <a:endParaRPr lang="en-US" sz="2000" dirty="0">
              <a:latin typeface="Arial Narrow" pitchFamily="34" charset="0"/>
            </a:endParaRPr>
          </a:p>
        </p:txBody>
      </p:sp>
      <p:sp>
        <p:nvSpPr>
          <p:cNvPr id="20" name="Rectangle 17"/>
          <p:cNvSpPr>
            <a:spLocks noChangeArrowheads="1"/>
          </p:cNvSpPr>
          <p:nvPr/>
        </p:nvSpPr>
        <p:spPr bwMode="auto">
          <a:xfrm>
            <a:off x="3714744" y="49434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a:solidFill>
                  <a:schemeClr val="accent2"/>
                </a:solidFill>
                <a:latin typeface="Arial Narrow" pitchFamily="34" charset="0"/>
              </a:rPr>
              <a:t>d</a:t>
            </a:r>
            <a:r>
              <a:rPr lang="tr-TR" dirty="0">
                <a:solidFill>
                  <a:schemeClr val="accent2"/>
                </a:solidFill>
                <a:latin typeface="Arial Narrow" pitchFamily="34" charset="0"/>
              </a:rPr>
              <a:t>i</a:t>
            </a:r>
            <a:r>
              <a:rPr lang="en-US" dirty="0" err="1">
                <a:solidFill>
                  <a:schemeClr val="accent2"/>
                </a:solidFill>
                <a:latin typeface="Arial Narrow" pitchFamily="34" charset="0"/>
              </a:rPr>
              <a:t>nami</a:t>
            </a:r>
            <a:r>
              <a:rPr lang="tr-TR" dirty="0">
                <a:solidFill>
                  <a:schemeClr val="accent2"/>
                </a:solidFill>
                <a:latin typeface="Arial Narrow" pitchFamily="34" charset="0"/>
              </a:rPr>
              <a:t>k</a:t>
            </a:r>
            <a:r>
              <a:rPr lang="en-US" dirty="0">
                <a:solidFill>
                  <a:schemeClr val="accent2"/>
                </a:solidFill>
                <a:latin typeface="Arial Narrow" pitchFamily="34" charset="0"/>
              </a:rPr>
              <a:t> </a:t>
            </a:r>
            <a:r>
              <a:rPr lang="tr-TR" dirty="0">
                <a:solidFill>
                  <a:schemeClr val="accent2"/>
                </a:solidFill>
                <a:latin typeface="Arial Narrow" pitchFamily="34" charset="0"/>
              </a:rPr>
              <a:t>kapsam</a:t>
            </a:r>
            <a:endParaRPr lang="en-US" sz="2000" dirty="0">
              <a:latin typeface="Arial Narrow" pitchFamily="34" charset="0"/>
            </a:endParaRPr>
          </a:p>
        </p:txBody>
      </p:sp>
      <p:sp>
        <p:nvSpPr>
          <p:cNvPr id="21" name="Rectangle 18"/>
          <p:cNvSpPr>
            <a:spLocks noChangeArrowheads="1"/>
          </p:cNvSpPr>
          <p:nvPr/>
        </p:nvSpPr>
        <p:spPr bwMode="auto">
          <a:xfrm>
            <a:off x="3714744" y="54006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a:latin typeface="Arial Narrow" pitchFamily="34" charset="0"/>
                <a:sym typeface="Wingdings" pitchFamily="2" charset="2"/>
              </a:rPr>
              <a:t>örnek</a:t>
            </a:r>
            <a:r>
              <a:rPr lang="en-US" sz="2000" dirty="0">
                <a:latin typeface="Arial Narrow" pitchFamily="34" charset="0"/>
                <a:sym typeface="Wingdings" pitchFamily="2" charset="2"/>
              </a:rPr>
              <a:t> </a:t>
            </a:r>
            <a:r>
              <a:rPr lang="en-US" sz="2000" dirty="0">
                <a:solidFill>
                  <a:srgbClr val="7030A0"/>
                </a:solidFill>
                <a:latin typeface="Arial Narrow" pitchFamily="34" charset="0"/>
                <a:sym typeface="Wingdings" pitchFamily="2" charset="2"/>
              </a:rPr>
              <a:t>1, 0</a:t>
            </a:r>
            <a:r>
              <a:rPr lang="tr-TR" sz="2000" dirty="0">
                <a:solidFill>
                  <a:srgbClr val="7030A0"/>
                </a:solidFill>
                <a:latin typeface="Arial Narrow" pitchFamily="34" charset="0"/>
                <a:sym typeface="Wingdings" pitchFamily="2" charset="2"/>
              </a:rPr>
              <a:t> </a:t>
            </a:r>
            <a:r>
              <a:rPr lang="tr-TR" sz="2000" dirty="0">
                <a:latin typeface="Arial Narrow" pitchFamily="34" charset="0"/>
                <a:sym typeface="Wingdings" pitchFamily="2" charset="2"/>
              </a:rPr>
              <a:t>yazdırır</a:t>
            </a:r>
            <a:endParaRPr lang="en-US" sz="20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1"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Bağlama</a:t>
            </a:r>
          </a:p>
        </p:txBody>
      </p:sp>
      <p:sp>
        <p:nvSpPr>
          <p:cNvPr id="6" name="İçerik Yer Tutucusu 5"/>
          <p:cNvSpPr>
            <a:spLocks noGrp="1"/>
          </p:cNvSpPr>
          <p:nvPr>
            <p:ph sz="quarter" idx="1"/>
          </p:nvPr>
        </p:nvSpPr>
        <p:spPr/>
        <p:txBody>
          <a:bodyPr>
            <a:normAutofit fontScale="62500" lnSpcReduction="20000"/>
          </a:bodyPr>
          <a:lstStyle/>
          <a:p>
            <a:r>
              <a:rPr lang="tr-TR" sz="3600" b="1" dirty="0"/>
              <a:t>Dinamik Kapsam Bağlamanın Sorunları</a:t>
            </a:r>
          </a:p>
          <a:p>
            <a:pPr lvl="1"/>
            <a:endParaRPr lang="tr-TR" sz="3600" dirty="0"/>
          </a:p>
          <a:p>
            <a:pPr lvl="1"/>
            <a:r>
              <a:rPr lang="tr-TR" sz="3600" dirty="0"/>
              <a:t>Bir altprogramdaki içeride tanımlanmamış değişken programın sürecine göre farklı altprogramlardaki farklı tanımlara gönderme yapıyor olabilir.</a:t>
            </a:r>
          </a:p>
          <a:p>
            <a:pPr lvl="1"/>
            <a:r>
              <a:rPr lang="tr-TR" sz="3600" dirty="0"/>
              <a:t>Altprogramlardaki değişkenleri başka altprogramların beklenmedik değiştirmelerinden korumak çok zor. Güvenilirlik çok düşüyor.</a:t>
            </a:r>
          </a:p>
          <a:p>
            <a:pPr lvl="1"/>
            <a:r>
              <a:rPr lang="tr-TR" sz="3600" dirty="0"/>
              <a:t>Yerel olmayan değişkenlerin kullanım sırasında tip kontrolünü yapmak zor.</a:t>
            </a:r>
          </a:p>
          <a:p>
            <a:pPr lvl="1"/>
            <a:r>
              <a:rPr lang="tr-TR" sz="3600" dirty="0"/>
              <a:t>Dinamik kapsamlı bir programı okumak pratikte çok zor. Her türlü dinamik kapsam öngörülemez.</a:t>
            </a:r>
          </a:p>
          <a:p>
            <a:pPr lvl="1"/>
            <a:r>
              <a:rPr lang="tr-TR" sz="3600" dirty="0"/>
              <a:t>Yerel olmayan değişkenlere erişim çok fazla zaman aldığından, program yavaşlıyor. </a:t>
            </a:r>
            <a:endParaRPr lang="tr-TR" sz="44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151</a:t>
            </a:fld>
            <a:endParaRPr lang="tr-TR"/>
          </a:p>
        </p:txBody>
      </p:sp>
    </p:spTree>
    <p:extLst>
      <p:ext uri="{BB962C8B-B14F-4D97-AF65-F5344CB8AC3E}">
        <p14:creationId xmlns:p14="http://schemas.microsoft.com/office/powerpoint/2010/main" val="15893094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5.9. Tip Kontrolü</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152</a:t>
            </a:fld>
            <a:endParaRPr lang="tr-TR"/>
          </a:p>
        </p:txBody>
      </p:sp>
      <p:sp>
        <p:nvSpPr>
          <p:cNvPr id="4" name="3 İçerik Yer Tutucusu"/>
          <p:cNvSpPr>
            <a:spLocks noGrp="1"/>
          </p:cNvSpPr>
          <p:nvPr>
            <p:ph sz="quarter" idx="1"/>
          </p:nvPr>
        </p:nvSpPr>
        <p:spPr>
          <a:xfrm>
            <a:off x="612648" y="1600200"/>
            <a:ext cx="8153400" cy="5257800"/>
          </a:xfrm>
        </p:spPr>
        <p:txBody>
          <a:bodyPr>
            <a:normAutofit fontScale="77500" lnSpcReduction="20000"/>
          </a:bodyPr>
          <a:lstStyle/>
          <a:p>
            <a:r>
              <a:rPr lang="tr-TR" dirty="0"/>
              <a:t>İşlenen (</a:t>
            </a:r>
            <a:r>
              <a:rPr lang="tr-TR" dirty="0" err="1"/>
              <a:t>operands</a:t>
            </a:r>
            <a:r>
              <a:rPr lang="tr-TR" dirty="0"/>
              <a:t>) ve işleç (</a:t>
            </a:r>
            <a:r>
              <a:rPr lang="tr-TR" dirty="0" err="1"/>
              <a:t>operators</a:t>
            </a:r>
            <a:r>
              <a:rPr lang="tr-TR" dirty="0"/>
              <a:t>) tanımlarını genişletirsek: altprogramlar (</a:t>
            </a:r>
            <a:r>
              <a:rPr lang="tr-TR" dirty="0" err="1"/>
              <a:t>subprograms</a:t>
            </a:r>
            <a:r>
              <a:rPr lang="tr-TR" dirty="0"/>
              <a:t>) işletmen, parametreleri işlenenler; atamalar (</a:t>
            </a:r>
            <a:r>
              <a:rPr lang="tr-TR" dirty="0" err="1"/>
              <a:t>assignments</a:t>
            </a:r>
            <a:r>
              <a:rPr lang="tr-TR" dirty="0"/>
              <a:t>) işletmen, değişkenler ve ifadeler işlenenler şeklinde tanımlanabilir.</a:t>
            </a:r>
          </a:p>
          <a:p>
            <a:r>
              <a:rPr lang="tr-TR" dirty="0"/>
              <a:t>Tanım: İşlenenlerin işletmenlere uygunluğuna bakmak tip kontrolü (</a:t>
            </a:r>
            <a:r>
              <a:rPr lang="tr-TR" dirty="0" err="1">
                <a:solidFill>
                  <a:srgbClr val="FF0000"/>
                </a:solidFill>
              </a:rPr>
              <a:t>Type</a:t>
            </a:r>
            <a:r>
              <a:rPr lang="tr-TR" dirty="0">
                <a:solidFill>
                  <a:srgbClr val="FF0000"/>
                </a:solidFill>
              </a:rPr>
              <a:t> </a:t>
            </a:r>
            <a:r>
              <a:rPr lang="tr-TR" dirty="0" err="1">
                <a:solidFill>
                  <a:srgbClr val="FF0000"/>
                </a:solidFill>
              </a:rPr>
              <a:t>checking</a:t>
            </a:r>
            <a:r>
              <a:rPr lang="tr-TR" dirty="0"/>
              <a:t>) olarak adlandırılır.</a:t>
            </a:r>
          </a:p>
          <a:p>
            <a:r>
              <a:rPr lang="tr-TR" dirty="0"/>
              <a:t>Tanım : Bir uygun tipli işlenen, ya işletmenin tanımına uygundur veya dilin yapısı içinde örtülü olarak uygun tipe çevrilebilir.</a:t>
            </a:r>
          </a:p>
          <a:p>
            <a:r>
              <a:rPr lang="tr-TR" dirty="0"/>
              <a:t>Tanım : Tip hatası: işlenen işletmene uygun değilse tip hatası oluşur.</a:t>
            </a:r>
          </a:p>
          <a:p>
            <a:r>
              <a:rPr lang="tr-TR" dirty="0"/>
              <a:t>Örnek:</a:t>
            </a:r>
          </a:p>
          <a:p>
            <a:pPr>
              <a:buNone/>
            </a:pPr>
            <a:r>
              <a:rPr lang="tr-TR" b="1" dirty="0" err="1">
                <a:latin typeface="Courier New" pitchFamily="49" charset="0"/>
                <a:cs typeface="Courier New" pitchFamily="49" charset="0"/>
              </a:rPr>
              <a:t>int</a:t>
            </a:r>
            <a:r>
              <a:rPr lang="tr-TR" b="1" dirty="0">
                <a:latin typeface="Courier New" pitchFamily="49" charset="0"/>
                <a:cs typeface="Courier New" pitchFamily="49" charset="0"/>
              </a:rPr>
              <a:t> i; 			</a:t>
            </a:r>
            <a:r>
              <a:rPr lang="tr-TR" b="1" dirty="0" err="1">
                <a:latin typeface="Courier New" pitchFamily="49" charset="0"/>
                <a:cs typeface="Courier New" pitchFamily="49" charset="0"/>
              </a:rPr>
              <a:t>int</a:t>
            </a:r>
            <a:r>
              <a:rPr lang="tr-TR" b="1" dirty="0">
                <a:latin typeface="Courier New" pitchFamily="49" charset="0"/>
                <a:cs typeface="Courier New" pitchFamily="49" charset="0"/>
              </a:rPr>
              <a:t> *ip;</a:t>
            </a:r>
          </a:p>
          <a:p>
            <a:pPr>
              <a:buNone/>
            </a:pPr>
            <a:r>
              <a:rPr lang="tr-TR" b="1" dirty="0" err="1">
                <a:latin typeface="Courier New" pitchFamily="49" charset="0"/>
                <a:cs typeface="Courier New" pitchFamily="49" charset="0"/>
              </a:rPr>
              <a:t>float</a:t>
            </a:r>
            <a:r>
              <a:rPr lang="tr-TR" b="1" dirty="0">
                <a:latin typeface="Courier New" pitchFamily="49" charset="0"/>
                <a:cs typeface="Courier New" pitchFamily="49" charset="0"/>
              </a:rPr>
              <a:t> f; 			</a:t>
            </a:r>
            <a:r>
              <a:rPr lang="tr-TR" b="1" dirty="0" err="1">
                <a:latin typeface="Courier New" pitchFamily="49" charset="0"/>
                <a:cs typeface="Courier New" pitchFamily="49" charset="0"/>
              </a:rPr>
              <a:t>float</a:t>
            </a:r>
            <a:r>
              <a:rPr lang="tr-TR" b="1" dirty="0">
                <a:latin typeface="Courier New" pitchFamily="49" charset="0"/>
                <a:cs typeface="Courier New" pitchFamily="49" charset="0"/>
              </a:rPr>
              <a:t> f;</a:t>
            </a:r>
          </a:p>
          <a:p>
            <a:pPr>
              <a:buNone/>
            </a:pPr>
            <a:r>
              <a:rPr lang="tr-TR" b="1" dirty="0">
                <a:latin typeface="Courier New" pitchFamily="49" charset="0"/>
                <a:cs typeface="Courier New" pitchFamily="49" charset="0"/>
              </a:rPr>
              <a:t>… 				…</a:t>
            </a:r>
          </a:p>
          <a:p>
            <a:pPr>
              <a:buNone/>
            </a:pPr>
            <a:r>
              <a:rPr lang="nn-NO" b="1" dirty="0">
                <a:latin typeface="Courier New" pitchFamily="49" charset="0"/>
                <a:cs typeface="Courier New" pitchFamily="49" charset="0"/>
              </a:rPr>
              <a:t>f = 3.14 * i; </a:t>
            </a:r>
            <a:r>
              <a:rPr lang="tr-TR" b="1" dirty="0">
                <a:latin typeface="Courier New" pitchFamily="49" charset="0"/>
                <a:cs typeface="Courier New" pitchFamily="49" charset="0"/>
              </a:rPr>
              <a:t>		</a:t>
            </a:r>
            <a:r>
              <a:rPr lang="nn-NO" b="1" dirty="0">
                <a:latin typeface="Courier New" pitchFamily="49" charset="0"/>
                <a:cs typeface="Courier New" pitchFamily="49" charset="0"/>
              </a:rPr>
              <a:t>f = 3.14 * ip;</a:t>
            </a:r>
            <a:endParaRPr lang="tr-TR" b="1" dirty="0">
              <a:latin typeface="Courier New" pitchFamily="49" charset="0"/>
              <a:cs typeface="Courier New" pitchFamily="49"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153</a:t>
            </a:fld>
            <a:endParaRPr lang="tr-TR"/>
          </a:p>
        </p:txBody>
      </p:sp>
      <p:sp>
        <p:nvSpPr>
          <p:cNvPr id="4" name="3 İçerik Yer Tutucusu"/>
          <p:cNvSpPr>
            <a:spLocks noGrp="1"/>
          </p:cNvSpPr>
          <p:nvPr>
            <p:ph sz="quarter" idx="1"/>
          </p:nvPr>
        </p:nvSpPr>
        <p:spPr/>
        <p:txBody>
          <a:bodyPr>
            <a:normAutofit fontScale="92500"/>
          </a:bodyPr>
          <a:lstStyle/>
          <a:p>
            <a:r>
              <a:rPr lang="tr-TR" dirty="0"/>
              <a:t>Eğer tip bağlanmaları statikse, tip kontrolü de statiktir.</a:t>
            </a:r>
          </a:p>
          <a:p>
            <a:r>
              <a:rPr lang="tr-TR" dirty="0"/>
              <a:t>Eğer tip bağlanmaları dinamikse, tip kontrolü de dinamik olmak zorundadır.</a:t>
            </a:r>
          </a:p>
          <a:p>
            <a:r>
              <a:rPr lang="tr-TR" dirty="0"/>
              <a:t>Tanım: Bir programlama dili eğer tip hatalarının hepsini fark ediyorsa bu dile </a:t>
            </a:r>
            <a:r>
              <a:rPr lang="tr-TR" dirty="0">
                <a:solidFill>
                  <a:srgbClr val="FF0000"/>
                </a:solidFill>
              </a:rPr>
              <a:t>kesin tiplendirilmiş (</a:t>
            </a:r>
            <a:r>
              <a:rPr lang="tr-TR" dirty="0" err="1">
                <a:solidFill>
                  <a:srgbClr val="FF0000"/>
                </a:solidFill>
              </a:rPr>
              <a:t>strongly</a:t>
            </a:r>
            <a:r>
              <a:rPr lang="tr-TR" dirty="0">
                <a:solidFill>
                  <a:srgbClr val="FF0000"/>
                </a:solidFill>
              </a:rPr>
              <a:t> </a:t>
            </a:r>
            <a:r>
              <a:rPr lang="tr-TR" dirty="0" err="1">
                <a:solidFill>
                  <a:srgbClr val="FF0000"/>
                </a:solidFill>
              </a:rPr>
              <a:t>typed</a:t>
            </a:r>
            <a:r>
              <a:rPr lang="tr-TR" dirty="0">
                <a:solidFill>
                  <a:srgbClr val="FF0000"/>
                </a:solidFill>
              </a:rPr>
              <a:t>) </a:t>
            </a:r>
            <a:r>
              <a:rPr lang="tr-TR" dirty="0"/>
              <a:t>dil denir.</a:t>
            </a:r>
          </a:p>
          <a:p>
            <a:r>
              <a:rPr lang="tr-TR" dirty="0"/>
              <a:t>Bir dildeki bütün isimlerin önceden tanımlanmış olması kesin tiplendirilmiş olması için yeterli değildir. Çünkü programın yürütülmesi sırasında farklı veriler konulabilir.</a:t>
            </a:r>
          </a:p>
        </p:txBody>
      </p:sp>
      <p:sp>
        <p:nvSpPr>
          <p:cNvPr id="5" name="1 Başlık"/>
          <p:cNvSpPr>
            <a:spLocks noGrp="1"/>
          </p:cNvSpPr>
          <p:nvPr>
            <p:ph type="title"/>
          </p:nvPr>
        </p:nvSpPr>
        <p:spPr>
          <a:xfrm>
            <a:off x="612648" y="228600"/>
            <a:ext cx="8153400" cy="990600"/>
          </a:xfrm>
        </p:spPr>
        <p:txBody>
          <a:bodyPr>
            <a:normAutofit/>
          </a:bodyPr>
          <a:lstStyle/>
          <a:p>
            <a:r>
              <a:rPr lang="tr-TR" sz="3600" dirty="0"/>
              <a:t>5.9. Tip Kontrolü</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154</a:t>
            </a:fld>
            <a:endParaRPr lang="tr-TR"/>
          </a:p>
        </p:txBody>
      </p:sp>
      <p:sp>
        <p:nvSpPr>
          <p:cNvPr id="4" name="3 İçerik Yer Tutucusu"/>
          <p:cNvSpPr>
            <a:spLocks noGrp="1"/>
          </p:cNvSpPr>
          <p:nvPr>
            <p:ph sz="quarter" idx="1"/>
          </p:nvPr>
        </p:nvSpPr>
        <p:spPr/>
        <p:txBody>
          <a:bodyPr>
            <a:normAutofit fontScale="77500" lnSpcReduction="20000"/>
          </a:bodyPr>
          <a:lstStyle/>
          <a:p>
            <a:r>
              <a:rPr lang="tr-TR" dirty="0"/>
              <a:t>Kesin tiplendirmenin avantajı: değişkenlerin yanlış kullanımının fark edilmesini ve hatalı sonuçları engeller.</a:t>
            </a:r>
          </a:p>
          <a:p>
            <a:r>
              <a:rPr lang="es-ES" dirty="0" err="1"/>
              <a:t>Bazı</a:t>
            </a:r>
            <a:r>
              <a:rPr lang="es-ES" dirty="0"/>
              <a:t> </a:t>
            </a:r>
            <a:r>
              <a:rPr lang="es-ES" dirty="0" err="1"/>
              <a:t>dillerin</a:t>
            </a:r>
            <a:r>
              <a:rPr lang="es-ES" dirty="0"/>
              <a:t> </a:t>
            </a:r>
            <a:r>
              <a:rPr lang="es-ES" dirty="0" err="1"/>
              <a:t>kesin</a:t>
            </a:r>
            <a:r>
              <a:rPr lang="es-ES" dirty="0"/>
              <a:t> </a:t>
            </a:r>
            <a:r>
              <a:rPr lang="es-ES" dirty="0" err="1"/>
              <a:t>tiplendirme</a:t>
            </a:r>
            <a:r>
              <a:rPr lang="es-ES" dirty="0"/>
              <a:t> </a:t>
            </a:r>
            <a:r>
              <a:rPr lang="es-ES" dirty="0" err="1"/>
              <a:t>durumu</a:t>
            </a:r>
            <a:r>
              <a:rPr lang="es-ES" dirty="0"/>
              <a:t>:</a:t>
            </a:r>
          </a:p>
          <a:p>
            <a:pPr lvl="1"/>
            <a:r>
              <a:rPr lang="tr-TR" dirty="0"/>
              <a:t>FORTRAN 77 kesin diplendirilmiş değildir: parametreler, </a:t>
            </a:r>
            <a:r>
              <a:rPr lang="tr-TR" b="1" dirty="0"/>
              <a:t>EQUIVALENCE</a:t>
            </a:r>
          </a:p>
          <a:p>
            <a:pPr lvl="1"/>
            <a:r>
              <a:rPr lang="tr-TR" dirty="0" err="1"/>
              <a:t>Pascal</a:t>
            </a:r>
            <a:r>
              <a:rPr lang="tr-TR" dirty="0"/>
              <a:t> değildir.</a:t>
            </a:r>
          </a:p>
          <a:p>
            <a:pPr lvl="1"/>
            <a:r>
              <a:rPr lang="tr-TR" dirty="0"/>
              <a:t>C ve C++ değildir: parametre tip kontrolü engellenebilir, “</a:t>
            </a:r>
            <a:r>
              <a:rPr lang="tr-TR" dirty="0" err="1"/>
              <a:t>union</a:t>
            </a:r>
            <a:r>
              <a:rPr lang="tr-TR" dirty="0"/>
              <a:t>” tipler kontrol edilmez.</a:t>
            </a:r>
          </a:p>
          <a:p>
            <a:pPr lvl="1"/>
            <a:r>
              <a:rPr lang="tr-TR" dirty="0"/>
              <a:t>Ada hemen hemen (kontrol edilmeyen çevrimlerin istenebiliyor olması zayıflık) (Java, C# benzer şekilde)</a:t>
            </a:r>
          </a:p>
          <a:p>
            <a:r>
              <a:rPr lang="tr-TR" dirty="0"/>
              <a:t>Çevirme kuralları kesin tip kontrolünü zayıflatır. (C++ karşı Ada)</a:t>
            </a:r>
          </a:p>
          <a:p>
            <a:r>
              <a:rPr lang="tr-TR" dirty="0"/>
              <a:t>Java’nın çevirme kuralları C++’</a:t>
            </a:r>
            <a:r>
              <a:rPr lang="tr-TR" dirty="0" err="1"/>
              <a:t>ın</a:t>
            </a:r>
            <a:r>
              <a:rPr lang="tr-TR" dirty="0"/>
              <a:t> yarısı kadar olsa da, kesin tip kontrolü Ada’nın yanında zayıftır. Örneğin Java’da bir tam sayı değişkeni ile </a:t>
            </a:r>
            <a:r>
              <a:rPr lang="tr-TR" dirty="0" err="1"/>
              <a:t>gerçel</a:t>
            </a:r>
            <a:r>
              <a:rPr lang="tr-TR" dirty="0"/>
              <a:t> sayı değişkeni toplanırken tam sayı otomatik </a:t>
            </a:r>
            <a:r>
              <a:rPr lang="tr-TR" dirty="0" err="1"/>
              <a:t>gerçele</a:t>
            </a:r>
            <a:r>
              <a:rPr lang="tr-TR" dirty="0"/>
              <a:t> çevrilir ve bu yapılırken kesin tipleme bozulmuş olur.</a:t>
            </a:r>
          </a:p>
        </p:txBody>
      </p:sp>
      <p:sp>
        <p:nvSpPr>
          <p:cNvPr id="5" name="1 Başlık"/>
          <p:cNvSpPr>
            <a:spLocks noGrp="1"/>
          </p:cNvSpPr>
          <p:nvPr>
            <p:ph type="title"/>
          </p:nvPr>
        </p:nvSpPr>
        <p:spPr>
          <a:xfrm>
            <a:off x="612648" y="228600"/>
            <a:ext cx="8153400" cy="990600"/>
          </a:xfrm>
        </p:spPr>
        <p:txBody>
          <a:bodyPr>
            <a:normAutofit/>
          </a:bodyPr>
          <a:lstStyle/>
          <a:p>
            <a:r>
              <a:rPr lang="tr-TR" sz="3600" dirty="0"/>
              <a:t>5.9.1. Kesin tiplendirme</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155</a:t>
            </a:fld>
            <a:endParaRPr lang="tr-TR"/>
          </a:p>
        </p:txBody>
      </p:sp>
      <p:sp>
        <p:nvSpPr>
          <p:cNvPr id="4" name="3 İçerik Yer Tutucusu"/>
          <p:cNvSpPr>
            <a:spLocks noGrp="1"/>
          </p:cNvSpPr>
          <p:nvPr>
            <p:ph sz="quarter" idx="1"/>
          </p:nvPr>
        </p:nvSpPr>
        <p:spPr>
          <a:xfrm>
            <a:off x="612648" y="1600200"/>
            <a:ext cx="8153400" cy="4757758"/>
          </a:xfrm>
        </p:spPr>
        <p:txBody>
          <a:bodyPr>
            <a:normAutofit fontScale="77500" lnSpcReduction="20000"/>
          </a:bodyPr>
          <a:lstStyle/>
          <a:p>
            <a:r>
              <a:rPr lang="tr-TR" dirty="0"/>
              <a:t>İki tip ‘tip’ uyumluluğu bulunmaktadır:</a:t>
            </a:r>
          </a:p>
          <a:p>
            <a:pPr lvl="1"/>
            <a:r>
              <a:rPr lang="tr-TR" dirty="0"/>
              <a:t>İsim tipi uyumluluğu;</a:t>
            </a:r>
          </a:p>
          <a:p>
            <a:pPr lvl="1"/>
            <a:r>
              <a:rPr lang="tr-TR" dirty="0"/>
              <a:t>Yapısal tip uyumluluğu.</a:t>
            </a:r>
          </a:p>
          <a:p>
            <a:r>
              <a:rPr lang="tr-TR" u="sng" dirty="0">
                <a:solidFill>
                  <a:srgbClr val="7030A0"/>
                </a:solidFill>
              </a:rPr>
              <a:t>İsim tipi uyumluluğu: </a:t>
            </a:r>
            <a:r>
              <a:rPr lang="tr-TR" dirty="0"/>
              <a:t>eğer iki değişken aynı tanımlamada tanımlanmış veya tanımlamalarında aynı tip tanımlama kullanılmışsa.</a:t>
            </a:r>
          </a:p>
          <a:p>
            <a:r>
              <a:rPr lang="tr-TR" dirty="0"/>
              <a:t>Uygulanması kolay ancak hayli sınırlandırıcı, Ada örneğini inceleyelim:</a:t>
            </a:r>
          </a:p>
          <a:p>
            <a:pPr lvl="1"/>
            <a:r>
              <a:rPr lang="tr-TR" dirty="0"/>
              <a:t>Sınırlı tam sayılar ile tam sayılar uyumlu değil: </a:t>
            </a:r>
          </a:p>
          <a:p>
            <a:pPr lvl="2">
              <a:buNone/>
            </a:pPr>
            <a:r>
              <a:rPr lang="tr-TR" b="1" dirty="0" err="1">
                <a:latin typeface="Courier New" pitchFamily="49" charset="0"/>
                <a:cs typeface="Courier New" pitchFamily="49" charset="0"/>
              </a:rPr>
              <a:t>type</a:t>
            </a:r>
            <a:r>
              <a:rPr lang="tr-TR" b="1" dirty="0">
                <a:latin typeface="Courier New" pitchFamily="49" charset="0"/>
                <a:cs typeface="Courier New" pitchFamily="49" charset="0"/>
              </a:rPr>
              <a:t> </a:t>
            </a:r>
            <a:r>
              <a:rPr lang="tr-TR" b="1" dirty="0" err="1">
                <a:latin typeface="Courier New" pitchFamily="49" charset="0"/>
                <a:cs typeface="Courier New" pitchFamily="49" charset="0"/>
              </a:rPr>
              <a:t>indextype</a:t>
            </a:r>
            <a:r>
              <a:rPr lang="tr-TR" b="1" dirty="0">
                <a:latin typeface="Courier New" pitchFamily="49" charset="0"/>
                <a:cs typeface="Courier New" pitchFamily="49" charset="0"/>
              </a:rPr>
              <a:t> is 1..100;</a:t>
            </a:r>
          </a:p>
          <a:p>
            <a:pPr lvl="2">
              <a:buNone/>
            </a:pPr>
            <a:r>
              <a:rPr lang="tr-TR" b="1" dirty="0" err="1">
                <a:latin typeface="Courier New" pitchFamily="49" charset="0"/>
                <a:cs typeface="Courier New" pitchFamily="49" charset="0"/>
              </a:rPr>
              <a:t>count</a:t>
            </a:r>
            <a:r>
              <a:rPr lang="tr-TR" b="1" dirty="0">
                <a:latin typeface="Courier New" pitchFamily="49" charset="0"/>
                <a:cs typeface="Courier New" pitchFamily="49" charset="0"/>
              </a:rPr>
              <a:t>: </a:t>
            </a:r>
            <a:r>
              <a:rPr lang="tr-TR" b="1" dirty="0" err="1">
                <a:latin typeface="Courier New" pitchFamily="49" charset="0"/>
                <a:cs typeface="Courier New" pitchFamily="49" charset="0"/>
              </a:rPr>
              <a:t>integer</a:t>
            </a:r>
            <a:r>
              <a:rPr lang="tr-TR" b="1" dirty="0">
                <a:latin typeface="Courier New" pitchFamily="49" charset="0"/>
                <a:cs typeface="Courier New" pitchFamily="49" charset="0"/>
              </a:rPr>
              <a:t>;</a:t>
            </a:r>
          </a:p>
          <a:p>
            <a:pPr lvl="2">
              <a:buNone/>
            </a:pPr>
            <a:r>
              <a:rPr lang="tr-TR" b="1" dirty="0" err="1">
                <a:latin typeface="Courier New" pitchFamily="49" charset="0"/>
                <a:cs typeface="Courier New" pitchFamily="49" charset="0"/>
              </a:rPr>
              <a:t>index</a:t>
            </a:r>
            <a:r>
              <a:rPr lang="tr-TR" b="1" dirty="0">
                <a:latin typeface="Courier New" pitchFamily="49" charset="0"/>
                <a:cs typeface="Courier New" pitchFamily="49" charset="0"/>
              </a:rPr>
              <a:t>: </a:t>
            </a:r>
            <a:r>
              <a:rPr lang="tr-TR" b="1" dirty="0" err="1">
                <a:latin typeface="Courier New" pitchFamily="49" charset="0"/>
                <a:cs typeface="Courier New" pitchFamily="49" charset="0"/>
              </a:rPr>
              <a:t>indextype</a:t>
            </a:r>
            <a:r>
              <a:rPr lang="tr-TR" b="1" dirty="0">
                <a:latin typeface="Courier New" pitchFamily="49" charset="0"/>
                <a:cs typeface="Courier New" pitchFamily="49" charset="0"/>
              </a:rPr>
              <a:t>;</a:t>
            </a:r>
          </a:p>
          <a:p>
            <a:pPr lvl="1"/>
            <a:r>
              <a:rPr lang="tr-TR" dirty="0"/>
              <a:t>Fonksiyona geçirilen yapısal parametrelerin isim tipi uyumluluğu olması gerekirse, bu tanımlama her fonksiyonda yapılamayacağından, bir kez global tanımlanması gerekir (</a:t>
            </a:r>
            <a:r>
              <a:rPr lang="tr-TR" dirty="0" err="1"/>
              <a:t>Pascal</a:t>
            </a:r>
            <a:r>
              <a:rPr lang="tr-TR" dirty="0"/>
              <a:t>).</a:t>
            </a:r>
          </a:p>
        </p:txBody>
      </p:sp>
      <p:sp>
        <p:nvSpPr>
          <p:cNvPr id="5" name="1 Başlık"/>
          <p:cNvSpPr>
            <a:spLocks noGrp="1"/>
          </p:cNvSpPr>
          <p:nvPr>
            <p:ph type="title"/>
          </p:nvPr>
        </p:nvSpPr>
        <p:spPr>
          <a:xfrm>
            <a:off x="612648" y="228600"/>
            <a:ext cx="8153400" cy="990600"/>
          </a:xfrm>
        </p:spPr>
        <p:txBody>
          <a:bodyPr>
            <a:normAutofit/>
          </a:bodyPr>
          <a:lstStyle/>
          <a:p>
            <a:r>
              <a:rPr lang="tr-TR" sz="3600" dirty="0"/>
              <a:t>5.9.2. Tip Uyumluluğu</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156</a:t>
            </a:fld>
            <a:endParaRPr lang="tr-TR"/>
          </a:p>
        </p:txBody>
      </p:sp>
      <p:sp>
        <p:nvSpPr>
          <p:cNvPr id="4" name="3 İçerik Yer Tutucusu"/>
          <p:cNvSpPr>
            <a:spLocks noGrp="1"/>
          </p:cNvSpPr>
          <p:nvPr>
            <p:ph sz="quarter" idx="1"/>
          </p:nvPr>
        </p:nvSpPr>
        <p:spPr/>
        <p:txBody>
          <a:bodyPr/>
          <a:lstStyle/>
          <a:p>
            <a:r>
              <a:rPr lang="tr-TR" u="sng" dirty="0">
                <a:solidFill>
                  <a:srgbClr val="7030A0"/>
                </a:solidFill>
              </a:rPr>
              <a:t>Yapısal tip uyumluluğu (</a:t>
            </a:r>
            <a:r>
              <a:rPr lang="tr-TR" u="sng" dirty="0" err="1">
                <a:solidFill>
                  <a:srgbClr val="7030A0"/>
                </a:solidFill>
              </a:rPr>
              <a:t>Structure</a:t>
            </a:r>
            <a:r>
              <a:rPr lang="tr-TR" u="sng" dirty="0">
                <a:solidFill>
                  <a:srgbClr val="7030A0"/>
                </a:solidFill>
              </a:rPr>
              <a:t> </a:t>
            </a:r>
            <a:r>
              <a:rPr lang="tr-TR" u="sng" dirty="0" err="1">
                <a:solidFill>
                  <a:srgbClr val="7030A0"/>
                </a:solidFill>
              </a:rPr>
              <a:t>type</a:t>
            </a:r>
            <a:r>
              <a:rPr lang="tr-TR" u="sng" dirty="0">
                <a:solidFill>
                  <a:srgbClr val="7030A0"/>
                </a:solidFill>
              </a:rPr>
              <a:t> </a:t>
            </a:r>
            <a:r>
              <a:rPr lang="tr-TR" u="sng" dirty="0" err="1">
                <a:solidFill>
                  <a:srgbClr val="7030A0"/>
                </a:solidFill>
              </a:rPr>
              <a:t>compatibility</a:t>
            </a:r>
            <a:r>
              <a:rPr lang="tr-TR" u="sng" dirty="0">
                <a:solidFill>
                  <a:srgbClr val="7030A0"/>
                </a:solidFill>
              </a:rPr>
              <a:t>):</a:t>
            </a:r>
            <a:r>
              <a:rPr lang="tr-TR" dirty="0"/>
              <a:t> Eğer yapıları (</a:t>
            </a:r>
            <a:r>
              <a:rPr lang="tr-TR" dirty="0" err="1"/>
              <a:t>structure</a:t>
            </a:r>
            <a:r>
              <a:rPr lang="tr-TR" dirty="0"/>
              <a:t>) aynıysa, iki değişken uyumlu tiplerdir. </a:t>
            </a:r>
          </a:p>
          <a:p>
            <a:r>
              <a:rPr lang="tr-TR" dirty="0"/>
              <a:t>Daha esnek fakat uygulaması zor.</a:t>
            </a:r>
          </a:p>
        </p:txBody>
      </p:sp>
      <p:sp>
        <p:nvSpPr>
          <p:cNvPr id="7" name="1 Başlık"/>
          <p:cNvSpPr>
            <a:spLocks noGrp="1"/>
          </p:cNvSpPr>
          <p:nvPr>
            <p:ph type="title"/>
          </p:nvPr>
        </p:nvSpPr>
        <p:spPr>
          <a:xfrm>
            <a:off x="612648" y="228600"/>
            <a:ext cx="8153400" cy="990600"/>
          </a:xfrm>
        </p:spPr>
        <p:txBody>
          <a:bodyPr>
            <a:normAutofit/>
          </a:bodyPr>
          <a:lstStyle/>
          <a:p>
            <a:r>
              <a:rPr lang="tr-TR" sz="3600" dirty="0"/>
              <a:t>5.9.2. Tip Uyumluluğu</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157</a:t>
            </a:fld>
            <a:endParaRPr lang="tr-TR"/>
          </a:p>
        </p:txBody>
      </p:sp>
      <p:sp>
        <p:nvSpPr>
          <p:cNvPr id="4" name="3 İçerik Yer Tutucusu"/>
          <p:cNvSpPr>
            <a:spLocks noGrp="1"/>
          </p:cNvSpPr>
          <p:nvPr>
            <p:ph sz="quarter" idx="1"/>
          </p:nvPr>
        </p:nvSpPr>
        <p:spPr>
          <a:xfrm>
            <a:off x="612648" y="1600200"/>
            <a:ext cx="8153400" cy="4972072"/>
          </a:xfrm>
        </p:spPr>
        <p:txBody>
          <a:bodyPr>
            <a:normAutofit fontScale="70000" lnSpcReduction="20000"/>
          </a:bodyPr>
          <a:lstStyle/>
          <a:p>
            <a:r>
              <a:rPr lang="tr-TR" dirty="0"/>
              <a:t>Yapısal tiplerle ilgili aşağıdaki problemleri tartışalım:</a:t>
            </a:r>
          </a:p>
          <a:p>
            <a:pPr lvl="1"/>
            <a:r>
              <a:rPr lang="tr-TR" dirty="0"/>
              <a:t>Yapısal olarak aynı ama farklı alan adları kullanmış iki kayıt uyumlu mudur?</a:t>
            </a:r>
          </a:p>
          <a:p>
            <a:pPr lvl="1"/>
            <a:r>
              <a:rPr lang="tr-TR" dirty="0"/>
              <a:t>Diğer bütün özellikleri aynı ama indeksleri farklı iki dizilim aynı mıdır?</a:t>
            </a:r>
          </a:p>
          <a:p>
            <a:pPr lvl="1">
              <a:buNone/>
            </a:pPr>
            <a:r>
              <a:rPr lang="tr-TR" dirty="0"/>
              <a:t>	</a:t>
            </a:r>
            <a:r>
              <a:rPr lang="en-US" dirty="0"/>
              <a:t>(</a:t>
            </a:r>
            <a:r>
              <a:rPr lang="tr-TR" dirty="0"/>
              <a:t>Ö</a:t>
            </a:r>
            <a:r>
              <a:rPr lang="en-US" dirty="0" err="1"/>
              <a:t>rneğin</a:t>
            </a:r>
            <a:r>
              <a:rPr lang="en-US" dirty="0"/>
              <a:t> [1..10] and [0..9])</a:t>
            </a:r>
          </a:p>
          <a:p>
            <a:pPr lvl="1"/>
            <a:r>
              <a:rPr lang="tr-TR" dirty="0"/>
              <a:t>Elemanları farklı yazılmış iki </a:t>
            </a:r>
            <a:r>
              <a:rPr lang="tr-TR" dirty="0" err="1"/>
              <a:t>enumeration</a:t>
            </a:r>
            <a:r>
              <a:rPr lang="tr-TR" dirty="0"/>
              <a:t> tip uyumlu mudur?</a:t>
            </a:r>
          </a:p>
          <a:p>
            <a:pPr lvl="1"/>
            <a:r>
              <a:rPr lang="tr-TR" dirty="0"/>
              <a:t>Tip uyumluluğu ile aynı yapıdaki farklı tipleri ayırt edemezsiniz (Örneğin farklı birimlerde hız (</a:t>
            </a:r>
            <a:r>
              <a:rPr lang="tr-TR" dirty="0" err="1"/>
              <a:t>mph</a:t>
            </a:r>
            <a:r>
              <a:rPr lang="tr-TR" dirty="0"/>
              <a:t> – km/h), ikisi de </a:t>
            </a:r>
            <a:r>
              <a:rPr lang="tr-TR" dirty="0" err="1"/>
              <a:t>float</a:t>
            </a:r>
            <a:r>
              <a:rPr lang="tr-TR" dirty="0"/>
              <a:t> ).</a:t>
            </a:r>
          </a:p>
          <a:p>
            <a:pPr lvl="2"/>
            <a:r>
              <a:rPr lang="tr-TR" dirty="0"/>
              <a:t>Ada bu problemin üstesinden aşağıdaki gibi gelir:</a:t>
            </a:r>
          </a:p>
          <a:p>
            <a:pPr lvl="2">
              <a:buNone/>
            </a:pPr>
            <a:r>
              <a:rPr lang="en-US" b="1" dirty="0">
                <a:latin typeface="Courier New" pitchFamily="49" charset="0"/>
                <a:cs typeface="Courier New" pitchFamily="49" charset="0"/>
              </a:rPr>
              <a:t>type mph is new float;</a:t>
            </a:r>
          </a:p>
          <a:p>
            <a:pPr lvl="2">
              <a:buNone/>
            </a:pPr>
            <a:r>
              <a:rPr lang="en-US" b="1" dirty="0">
                <a:latin typeface="Courier New" pitchFamily="49" charset="0"/>
                <a:cs typeface="Courier New" pitchFamily="49" charset="0"/>
              </a:rPr>
              <a:t>type </a:t>
            </a:r>
            <a:r>
              <a:rPr lang="en-US" b="1" dirty="0" err="1">
                <a:latin typeface="Courier New" pitchFamily="49" charset="0"/>
                <a:cs typeface="Courier New" pitchFamily="49" charset="0"/>
              </a:rPr>
              <a:t>kmph</a:t>
            </a:r>
            <a:r>
              <a:rPr lang="en-US" b="1" dirty="0">
                <a:latin typeface="Courier New" pitchFamily="49" charset="0"/>
                <a:cs typeface="Courier New" pitchFamily="49" charset="0"/>
              </a:rPr>
              <a:t> is new float;</a:t>
            </a:r>
          </a:p>
          <a:p>
            <a:pPr lvl="1"/>
            <a:r>
              <a:rPr lang="tr-TR" dirty="0"/>
              <a:t>Uyumlu Ada örnekleri:</a:t>
            </a:r>
          </a:p>
          <a:p>
            <a:pPr lvl="2">
              <a:buNone/>
            </a:pPr>
            <a:r>
              <a:rPr lang="tr-TR" dirty="0"/>
              <a:t>Aşağıdaki örnek </a:t>
            </a:r>
            <a:r>
              <a:rPr lang="tr-TR" dirty="0" err="1"/>
              <a:t>integer</a:t>
            </a:r>
            <a:r>
              <a:rPr lang="tr-TR" dirty="0"/>
              <a:t> tipi ile uyumludur:</a:t>
            </a:r>
          </a:p>
          <a:p>
            <a:pPr lvl="2">
              <a:buNone/>
            </a:pPr>
            <a:r>
              <a:rPr lang="en-US" b="1" dirty="0">
                <a:latin typeface="Courier New" pitchFamily="49" charset="0"/>
                <a:cs typeface="Courier New" pitchFamily="49" charset="0"/>
              </a:rPr>
              <a:t>subtype </a:t>
            </a:r>
            <a:r>
              <a:rPr lang="en-US" b="1" dirty="0" err="1">
                <a:latin typeface="Courier New" pitchFamily="49" charset="0"/>
                <a:cs typeface="Courier New" pitchFamily="49" charset="0"/>
              </a:rPr>
              <a:t>small_int</a:t>
            </a:r>
            <a:r>
              <a:rPr lang="en-US" b="1" dirty="0">
                <a:latin typeface="Courier New" pitchFamily="49" charset="0"/>
                <a:cs typeface="Courier New" pitchFamily="49" charset="0"/>
              </a:rPr>
              <a:t> is integer range 1..99;</a:t>
            </a:r>
          </a:p>
          <a:p>
            <a:pPr lvl="2">
              <a:buNone/>
            </a:pPr>
            <a:r>
              <a:rPr lang="tr-TR" dirty="0"/>
              <a:t>Aşağıdaki iki </a:t>
            </a:r>
            <a:r>
              <a:rPr lang="tr-TR" dirty="0" err="1"/>
              <a:t>vector</a:t>
            </a:r>
            <a:r>
              <a:rPr lang="tr-TR" dirty="0"/>
              <a:t> de uyumludur.</a:t>
            </a:r>
          </a:p>
          <a:p>
            <a:pPr lvl="2">
              <a:buNone/>
            </a:pPr>
            <a:r>
              <a:rPr lang="en-US" b="1" dirty="0">
                <a:latin typeface="Courier New" pitchFamily="49" charset="0"/>
                <a:cs typeface="Courier New" pitchFamily="49" charset="0"/>
              </a:rPr>
              <a:t>type vector is array (integer range &lt;&gt;) of integer;</a:t>
            </a:r>
          </a:p>
          <a:p>
            <a:pPr lvl="2">
              <a:buNone/>
            </a:pPr>
            <a:r>
              <a:rPr lang="es-ES" b="1" dirty="0">
                <a:latin typeface="Courier New" pitchFamily="49" charset="0"/>
                <a:cs typeface="Courier New" pitchFamily="49" charset="0"/>
              </a:rPr>
              <a:t>vector 1: vector (1..10);</a:t>
            </a:r>
          </a:p>
          <a:p>
            <a:pPr lvl="2">
              <a:buNone/>
            </a:pPr>
            <a:r>
              <a:rPr lang="es-ES" b="1" dirty="0">
                <a:latin typeface="Courier New" pitchFamily="49" charset="0"/>
                <a:cs typeface="Courier New" pitchFamily="49" charset="0"/>
              </a:rPr>
              <a:t>vector 2: vector (11..20);</a:t>
            </a:r>
            <a:endParaRPr lang="tr-TR" b="1" dirty="0">
              <a:latin typeface="Courier New" pitchFamily="49" charset="0"/>
              <a:cs typeface="Courier New" pitchFamily="49" charset="0"/>
            </a:endParaRPr>
          </a:p>
        </p:txBody>
      </p:sp>
      <p:sp>
        <p:nvSpPr>
          <p:cNvPr id="7" name="1 Başlık"/>
          <p:cNvSpPr>
            <a:spLocks noGrp="1"/>
          </p:cNvSpPr>
          <p:nvPr>
            <p:ph type="title"/>
          </p:nvPr>
        </p:nvSpPr>
        <p:spPr>
          <a:xfrm>
            <a:off x="612648" y="228600"/>
            <a:ext cx="8153400" cy="990600"/>
          </a:xfrm>
        </p:spPr>
        <p:txBody>
          <a:bodyPr>
            <a:normAutofit/>
          </a:bodyPr>
          <a:lstStyle/>
          <a:p>
            <a:r>
              <a:rPr lang="tr-TR" sz="3600" dirty="0"/>
              <a:t>5.9.2. Tip Uyumluluğu</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158</a:t>
            </a:fld>
            <a:endParaRPr lang="tr-TR"/>
          </a:p>
        </p:txBody>
      </p:sp>
      <p:sp>
        <p:nvSpPr>
          <p:cNvPr id="4" name="3 İçerik Yer Tutucusu"/>
          <p:cNvSpPr>
            <a:spLocks noGrp="1"/>
          </p:cNvSpPr>
          <p:nvPr>
            <p:ph sz="quarter" idx="1"/>
          </p:nvPr>
        </p:nvSpPr>
        <p:spPr>
          <a:xfrm>
            <a:off x="142844" y="1600200"/>
            <a:ext cx="9001156" cy="4972072"/>
          </a:xfrm>
        </p:spPr>
        <p:txBody>
          <a:bodyPr>
            <a:normAutofit fontScale="85000" lnSpcReduction="10000"/>
          </a:bodyPr>
          <a:lstStyle/>
          <a:p>
            <a:r>
              <a:rPr lang="tr-TR" dirty="0"/>
              <a:t>Dil örnekleri:</a:t>
            </a:r>
          </a:p>
          <a:p>
            <a:pPr lvl="1"/>
            <a:r>
              <a:rPr lang="tr-TR" dirty="0" err="1"/>
              <a:t>Pascal</a:t>
            </a:r>
            <a:r>
              <a:rPr lang="tr-TR" dirty="0"/>
              <a:t>: genellikle yapısal tip uyumluluğu, fakat bazı durumlarda isim uyumluluğu da kullanılır (alt program parametrelerinde).</a:t>
            </a:r>
          </a:p>
          <a:p>
            <a:pPr lvl="1"/>
            <a:r>
              <a:rPr lang="en-US" dirty="0"/>
              <a:t>C: </a:t>
            </a:r>
            <a:r>
              <a:rPr lang="en-US" dirty="0" err="1"/>
              <a:t>yapısal</a:t>
            </a:r>
            <a:r>
              <a:rPr lang="en-US" dirty="0"/>
              <a:t>, “structure”, “union” </a:t>
            </a:r>
            <a:r>
              <a:rPr lang="en-US" dirty="0" err="1"/>
              <a:t>hariç</a:t>
            </a:r>
            <a:r>
              <a:rPr lang="en-US" dirty="0"/>
              <a:t>.</a:t>
            </a:r>
          </a:p>
          <a:p>
            <a:pPr lvl="1"/>
            <a:r>
              <a:rPr lang="tr-TR" dirty="0"/>
              <a:t>Ada: sınırlandırılmış isim uyumluluğu. Tanımlanmış yapılar uyumlu.</a:t>
            </a:r>
          </a:p>
          <a:p>
            <a:pPr lvl="2"/>
            <a:r>
              <a:rPr lang="tr-TR" dirty="0"/>
              <a:t>Türetilmiş tiplerde aynı yapıların farklı olması mümkün.</a:t>
            </a:r>
          </a:p>
          <a:p>
            <a:pPr lvl="2"/>
            <a:r>
              <a:rPr lang="nn-NO" dirty="0"/>
              <a:t>Genel tiplerin hepsi tek, hatta:</a:t>
            </a:r>
          </a:p>
          <a:p>
            <a:pPr>
              <a:buNone/>
            </a:pPr>
            <a:r>
              <a:rPr lang="tr-TR" b="1" dirty="0"/>
              <a:t>		</a:t>
            </a:r>
            <a:r>
              <a:rPr lang="en-US" dirty="0">
                <a:latin typeface="Courier New" pitchFamily="49" charset="0"/>
                <a:cs typeface="Courier New" pitchFamily="49" charset="0"/>
              </a:rPr>
              <a:t>A, B : array (1..10) of INTEGER:</a:t>
            </a:r>
          </a:p>
          <a:p>
            <a:pPr>
              <a:buNone/>
            </a:pPr>
            <a:r>
              <a:rPr lang="tr-TR" dirty="0"/>
              <a:t>		uyumlu değil.</a:t>
            </a:r>
          </a:p>
          <a:p>
            <a:pPr lvl="2"/>
            <a:r>
              <a:rPr lang="tr-TR" dirty="0"/>
              <a:t>Uyumlu olması için:</a:t>
            </a:r>
          </a:p>
          <a:p>
            <a:pPr>
              <a:buNone/>
            </a:pPr>
            <a:r>
              <a:rPr lang="tr-TR" dirty="0"/>
              <a:t>		</a:t>
            </a:r>
            <a:r>
              <a:rPr lang="en-US" dirty="0">
                <a:latin typeface="Courier New" pitchFamily="49" charset="0"/>
                <a:cs typeface="Courier New" pitchFamily="49" charset="0"/>
              </a:rPr>
              <a:t>type list10 is array (1 ..10) of Integer;</a:t>
            </a:r>
          </a:p>
          <a:p>
            <a:pPr>
              <a:buNone/>
            </a:pPr>
            <a:r>
              <a:rPr lang="tr-TR" dirty="0">
                <a:latin typeface="Courier New" pitchFamily="49" charset="0"/>
                <a:cs typeface="Courier New" pitchFamily="49" charset="0"/>
              </a:rPr>
              <a:t>		A, B : list10;</a:t>
            </a:r>
          </a:p>
        </p:txBody>
      </p:sp>
      <p:sp>
        <p:nvSpPr>
          <p:cNvPr id="7" name="1 Başlık"/>
          <p:cNvSpPr>
            <a:spLocks noGrp="1"/>
          </p:cNvSpPr>
          <p:nvPr>
            <p:ph type="title"/>
          </p:nvPr>
        </p:nvSpPr>
        <p:spPr>
          <a:xfrm>
            <a:off x="612775" y="228600"/>
            <a:ext cx="8153400" cy="990600"/>
          </a:xfrm>
        </p:spPr>
        <p:txBody>
          <a:bodyPr>
            <a:normAutofit/>
          </a:bodyPr>
          <a:lstStyle/>
          <a:p>
            <a:r>
              <a:rPr lang="tr-TR" sz="3600" dirty="0"/>
              <a:t>5.9.2. Tip Uyumluluğu</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159</a:t>
            </a:fld>
            <a:endParaRPr lang="tr-TR"/>
          </a:p>
        </p:txBody>
      </p:sp>
      <p:sp>
        <p:nvSpPr>
          <p:cNvPr id="4" name="3 İçerik Yer Tutucusu"/>
          <p:cNvSpPr>
            <a:spLocks noGrp="1"/>
          </p:cNvSpPr>
          <p:nvPr>
            <p:ph sz="quarter" idx="1"/>
          </p:nvPr>
        </p:nvSpPr>
        <p:spPr/>
        <p:txBody>
          <a:bodyPr>
            <a:normAutofit fontScale="92500" lnSpcReduction="20000"/>
          </a:bodyPr>
          <a:lstStyle/>
          <a:p>
            <a:r>
              <a:rPr lang="tr-TR" dirty="0"/>
              <a:t>C, C++, Java, vs, için toplama operatörünün iki işlecinin farklı nümerik tiplerde olması önemli değildir. Uygun şekilde örtülü olarak çevrilirler.</a:t>
            </a:r>
          </a:p>
          <a:p>
            <a:r>
              <a:rPr lang="tr-TR" dirty="0"/>
              <a:t>Ada’da aritmetik operatörler için örtülü çevirme yoktur.</a:t>
            </a:r>
          </a:p>
          <a:p>
            <a:r>
              <a:rPr lang="tr-TR" dirty="0"/>
              <a:t>C ‘</a:t>
            </a:r>
            <a:r>
              <a:rPr lang="tr-TR" dirty="0" err="1"/>
              <a:t>struct</a:t>
            </a:r>
            <a:r>
              <a:rPr lang="tr-TR" dirty="0"/>
              <a:t>’ ve ‘</a:t>
            </a:r>
            <a:r>
              <a:rPr lang="tr-TR" dirty="0" err="1"/>
              <a:t>union</a:t>
            </a:r>
            <a:r>
              <a:rPr lang="tr-TR" dirty="0"/>
              <a:t>’ hariç bütün tipler için yapısal uyumluluk kullanır. Her ‘</a:t>
            </a:r>
            <a:r>
              <a:rPr lang="tr-TR" dirty="0" err="1"/>
              <a:t>struct</a:t>
            </a:r>
            <a:r>
              <a:rPr lang="tr-TR" dirty="0"/>
              <a:t>’ ve ‘</a:t>
            </a:r>
            <a:r>
              <a:rPr lang="tr-TR" dirty="0" err="1"/>
              <a:t>union</a:t>
            </a:r>
            <a:r>
              <a:rPr lang="tr-TR" dirty="0"/>
              <a:t>’ ayrı bir tiptir ve dolayısıyla uyumlu değildir. ‘</a:t>
            </a:r>
            <a:r>
              <a:rPr lang="tr-TR" dirty="0" err="1"/>
              <a:t>typedef</a:t>
            </a:r>
            <a:r>
              <a:rPr lang="tr-TR" dirty="0"/>
              <a:t>’ yeni bir tip yaratmaz, sadece isimlendirir.</a:t>
            </a:r>
          </a:p>
          <a:p>
            <a:r>
              <a:rPr lang="tr-TR" dirty="0"/>
              <a:t>C++ isim tipi uyumluluğu kullanır.</a:t>
            </a:r>
          </a:p>
          <a:p>
            <a:r>
              <a:rPr lang="tr-TR" dirty="0"/>
              <a:t>Yeni tip tanımlamaya izin vermeyen dillerde (</a:t>
            </a:r>
            <a:r>
              <a:rPr lang="tr-TR" dirty="0" err="1"/>
              <a:t>Fortran</a:t>
            </a:r>
            <a:r>
              <a:rPr lang="tr-TR" dirty="0"/>
              <a:t>, </a:t>
            </a:r>
            <a:r>
              <a:rPr lang="tr-TR" dirty="0" err="1"/>
              <a:t>Cobol</a:t>
            </a:r>
            <a:r>
              <a:rPr lang="tr-TR" dirty="0"/>
              <a:t>) isim tipi uyumluluğu kullanılamaz.</a:t>
            </a:r>
          </a:p>
        </p:txBody>
      </p:sp>
      <p:sp>
        <p:nvSpPr>
          <p:cNvPr id="5" name="1 Başlık"/>
          <p:cNvSpPr>
            <a:spLocks noGrp="1"/>
          </p:cNvSpPr>
          <p:nvPr>
            <p:ph type="title"/>
          </p:nvPr>
        </p:nvSpPr>
        <p:spPr/>
        <p:txBody>
          <a:bodyPr>
            <a:normAutofit/>
          </a:bodyPr>
          <a:lstStyle/>
          <a:p>
            <a:r>
              <a:rPr lang="tr-TR" sz="3600" dirty="0"/>
              <a:t>5.9.2. Tip Uyumluluğu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a:t>5.2.1. İsimler</a:t>
            </a:r>
            <a:endParaRPr lang="en-US" dirty="0"/>
          </a:p>
        </p:txBody>
      </p:sp>
      <p:sp>
        <p:nvSpPr>
          <p:cNvPr id="5" name="İçerik Yer Tutucusu 4"/>
          <p:cNvSpPr>
            <a:spLocks noGrp="1"/>
          </p:cNvSpPr>
          <p:nvPr>
            <p:ph sz="quarter" idx="1"/>
          </p:nvPr>
        </p:nvSpPr>
        <p:spPr/>
        <p:txBody>
          <a:bodyPr>
            <a:normAutofit/>
          </a:bodyPr>
          <a:lstStyle/>
          <a:p>
            <a:r>
              <a:rPr lang="tr-TR" dirty="0"/>
              <a:t>İsimler programlama dillerinde, değişkenlerin yanı sıra; etiketler, altprogramlar, parametreler gibi program elemanlarını tanımlamak için kullanılırlar. </a:t>
            </a:r>
          </a:p>
          <a:p>
            <a:endParaRPr lang="tr-TR" sz="2000" dirty="0"/>
          </a:p>
          <a:p>
            <a:r>
              <a:rPr lang="tr-TR" dirty="0"/>
              <a:t>İsimleri tasarlamak için programlama dillerinde farklı yaklaşımlar uygulanmaktadır.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500570"/>
            <a:ext cx="2532102" cy="2232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Tree>
    <p:extLst>
      <p:ext uri="{BB962C8B-B14F-4D97-AF65-F5344CB8AC3E}">
        <p14:creationId xmlns:p14="http://schemas.microsoft.com/office/powerpoint/2010/main" val="16208704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3200" dirty="0"/>
              <a:t>5.</a:t>
            </a:r>
            <a:r>
              <a:rPr lang="tr-TR" sz="3200" dirty="0"/>
              <a:t>10.</a:t>
            </a:r>
            <a:r>
              <a:rPr lang="en-US" sz="3200" dirty="0"/>
              <a:t> </a:t>
            </a:r>
            <a:r>
              <a:rPr lang="en-US" sz="3200" dirty="0" err="1"/>
              <a:t>Kapsam</a:t>
            </a:r>
            <a:r>
              <a:rPr lang="tr-TR" sz="3200" dirty="0"/>
              <a:t> </a:t>
            </a:r>
            <a:r>
              <a:rPr lang="en-US" sz="3200" dirty="0" err="1"/>
              <a:t>ve</a:t>
            </a:r>
            <a:r>
              <a:rPr lang="en-US" sz="3200" dirty="0"/>
              <a:t> </a:t>
            </a:r>
            <a:r>
              <a:rPr lang="en-US" sz="3200" dirty="0" err="1"/>
              <a:t>Ömür</a:t>
            </a:r>
            <a:endParaRPr lang="en-US" sz="3200" dirty="0"/>
          </a:p>
        </p:txBody>
      </p:sp>
      <p:sp>
        <p:nvSpPr>
          <p:cNvPr id="57347" name="Rectangle 3"/>
          <p:cNvSpPr>
            <a:spLocks noGrp="1" noChangeArrowheads="1"/>
          </p:cNvSpPr>
          <p:nvPr>
            <p:ph type="body" idx="1"/>
          </p:nvPr>
        </p:nvSpPr>
        <p:spPr/>
        <p:txBody>
          <a:bodyPr/>
          <a:lstStyle/>
          <a:p>
            <a:pPr eaLnBrk="1" hangingPunct="1"/>
            <a:r>
              <a:rPr lang="en-US" dirty="0" err="1"/>
              <a:t>Kapsam</a:t>
            </a:r>
            <a:r>
              <a:rPr lang="tr-TR" dirty="0"/>
              <a:t> </a:t>
            </a:r>
            <a:r>
              <a:rPr lang="en-US" dirty="0"/>
              <a:t>(Scope) </a:t>
            </a:r>
            <a:r>
              <a:rPr lang="en-US" dirty="0" err="1"/>
              <a:t>ve</a:t>
            </a:r>
            <a:r>
              <a:rPr lang="en-US" dirty="0"/>
              <a:t> </a:t>
            </a:r>
            <a:r>
              <a:rPr lang="en-US" dirty="0" err="1"/>
              <a:t>Ömür</a:t>
            </a:r>
            <a:r>
              <a:rPr lang="tr-TR" dirty="0"/>
              <a:t> </a:t>
            </a:r>
            <a:r>
              <a:rPr lang="en-US" dirty="0"/>
              <a:t>(Lifetime) </a:t>
            </a:r>
            <a:r>
              <a:rPr lang="tr-TR" dirty="0"/>
              <a:t>bazen yakından ilişkilidir</a:t>
            </a:r>
            <a:r>
              <a:rPr lang="en-US" dirty="0"/>
              <a:t>, </a:t>
            </a:r>
            <a:r>
              <a:rPr lang="tr-TR" dirty="0"/>
              <a:t>fakat farklı kavramlardır</a:t>
            </a:r>
            <a:endParaRPr lang="en-US" dirty="0"/>
          </a:p>
          <a:p>
            <a:pPr eaLnBrk="1" hangingPunct="1"/>
            <a:r>
              <a:rPr lang="tr-TR" dirty="0"/>
              <a:t>Bir C veya C++ fonksiyonundaki bir </a:t>
            </a:r>
            <a:r>
              <a:rPr lang="en-US" b="1" dirty="0">
                <a:latin typeface="Courier New" pitchFamily="49" charset="0"/>
              </a:rPr>
              <a:t>static</a:t>
            </a:r>
            <a:r>
              <a:rPr lang="en-US" dirty="0"/>
              <a:t> </a:t>
            </a:r>
            <a:r>
              <a:rPr lang="en-US" dirty="0" err="1"/>
              <a:t>değişken</a:t>
            </a:r>
            <a:r>
              <a:rPr lang="tr-TR" dirty="0"/>
              <a:t>i</a:t>
            </a:r>
            <a:r>
              <a:rPr lang="en-US" dirty="0"/>
              <a:t> </a:t>
            </a:r>
            <a:r>
              <a:rPr lang="tr-TR" dirty="0"/>
              <a:t>düşünelim</a:t>
            </a:r>
            <a:endParaRPr lang="en-US"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160</a:t>
            </a:fld>
            <a:endParaRPr lang="tr-T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142852"/>
            <a:ext cx="8153400" cy="1295400"/>
          </a:xfrm>
        </p:spPr>
        <p:txBody>
          <a:bodyPr/>
          <a:lstStyle/>
          <a:p>
            <a:pPr marL="685800" indent="-685800" eaLnBrk="1" hangingPunct="1"/>
            <a:r>
              <a:rPr lang="en-US" sz="3200" dirty="0"/>
              <a:t>5.1</a:t>
            </a:r>
            <a:r>
              <a:rPr lang="tr-TR" sz="3200" dirty="0"/>
              <a:t>1.</a:t>
            </a:r>
            <a:r>
              <a:rPr lang="en-US" sz="3200" dirty="0"/>
              <a:t> </a:t>
            </a:r>
            <a:r>
              <a:rPr lang="tr-TR" sz="3200" dirty="0"/>
              <a:t>Referans Çevreleri</a:t>
            </a:r>
            <a:endParaRPr lang="en-US" sz="3200" dirty="0"/>
          </a:p>
        </p:txBody>
      </p:sp>
      <p:sp>
        <p:nvSpPr>
          <p:cNvPr id="58371" name="Rectangle 3"/>
          <p:cNvSpPr>
            <a:spLocks noGrp="1" noChangeArrowheads="1"/>
          </p:cNvSpPr>
          <p:nvPr>
            <p:ph type="body" idx="1"/>
          </p:nvPr>
        </p:nvSpPr>
        <p:spPr>
          <a:xfrm>
            <a:off x="612648" y="1600200"/>
            <a:ext cx="8153400" cy="5257800"/>
          </a:xfrm>
        </p:spPr>
        <p:txBody>
          <a:bodyPr>
            <a:normAutofit/>
          </a:bodyPr>
          <a:lstStyle/>
          <a:p>
            <a:pPr eaLnBrk="1" hangingPunct="1">
              <a:lnSpc>
                <a:spcPct val="90000"/>
              </a:lnSpc>
            </a:pPr>
            <a:r>
              <a:rPr lang="en-US" sz="2800" dirty="0" err="1"/>
              <a:t>Tanım</a:t>
            </a:r>
            <a:r>
              <a:rPr lang="en-US" sz="2800" dirty="0"/>
              <a:t>: </a:t>
            </a:r>
            <a:r>
              <a:rPr lang="tr-TR" sz="2800" dirty="0"/>
              <a:t>Bir ifadenin referans çevresi</a:t>
            </a:r>
            <a:r>
              <a:rPr lang="en-US" sz="2800" dirty="0"/>
              <a:t> </a:t>
            </a:r>
            <a:r>
              <a:rPr lang="tr-TR" sz="2800" dirty="0"/>
              <a:t>ifadede görünen bütün isimlerin</a:t>
            </a:r>
            <a:r>
              <a:rPr lang="en-US" sz="2800" dirty="0"/>
              <a:t> </a:t>
            </a:r>
            <a:r>
              <a:rPr lang="tr-TR" sz="2800" dirty="0"/>
              <a:t>koleksiyonudur</a:t>
            </a:r>
            <a:endParaRPr lang="en-US" sz="2800" dirty="0"/>
          </a:p>
          <a:p>
            <a:pPr eaLnBrk="1" hangingPunct="1">
              <a:lnSpc>
                <a:spcPct val="90000"/>
              </a:lnSpc>
            </a:pPr>
            <a:r>
              <a:rPr lang="tr-TR" sz="2800" dirty="0"/>
              <a:t>Bir statik kapsamlı dil, lokal değişkenler artı bütün çevreleyen kapsamlardaki görünür değişkenlerin tümüdür</a:t>
            </a:r>
          </a:p>
          <a:p>
            <a:pPr eaLnBrk="1" hangingPunct="1">
              <a:lnSpc>
                <a:spcPct val="90000"/>
              </a:lnSpc>
            </a:pPr>
            <a:r>
              <a:rPr lang="tr-TR" sz="2800" dirty="0"/>
              <a:t>Bir altprogramın çalıştırılması başlamış, ama henüz bitmemişse o altprogram aktiftir</a:t>
            </a:r>
          </a:p>
          <a:p>
            <a:pPr eaLnBrk="1" hangingPunct="1">
              <a:lnSpc>
                <a:spcPct val="90000"/>
              </a:lnSpc>
            </a:pPr>
            <a:r>
              <a:rPr lang="tr-TR" sz="2800" dirty="0"/>
              <a:t>Bir dinamik kapsamlı dilde, referans platformu lokal değişkenler artı tüm aktif altprogramlardaki bütün görünür değişkenlerdir.</a:t>
            </a: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161</a:t>
            </a:fld>
            <a:endParaRPr lang="tr-T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err="1"/>
              <a:t>Özet</a:t>
            </a:r>
            <a:endParaRPr lang="en-US" dirty="0"/>
          </a:p>
        </p:txBody>
      </p:sp>
      <p:sp>
        <p:nvSpPr>
          <p:cNvPr id="55302" name="Rectangle 6"/>
          <p:cNvSpPr>
            <a:spLocks noGrp="1" noChangeArrowheads="1"/>
          </p:cNvSpPr>
          <p:nvPr>
            <p:ph type="body" idx="1"/>
          </p:nvPr>
        </p:nvSpPr>
        <p:spPr>
          <a:xfrm>
            <a:off x="609600" y="1635968"/>
            <a:ext cx="8153400" cy="5105400"/>
          </a:xfrm>
          <a:noFill/>
          <a:ln/>
        </p:spPr>
        <p:txBody>
          <a:bodyPr>
            <a:normAutofit lnSpcReduction="10000"/>
          </a:bodyPr>
          <a:lstStyle/>
          <a:p>
            <a:r>
              <a:rPr lang="tr-TR" sz="2400" dirty="0"/>
              <a:t>Bu bölümde temel programlama elemanları incelenmiştir. Bu kapsamda, değişkenler, sabitler, işlemciler, ifadeler ve deyimler ele alınmıştır. </a:t>
            </a:r>
          </a:p>
          <a:p>
            <a:r>
              <a:rPr lang="tr-TR" sz="2400" dirty="0"/>
              <a:t>İşlemcilerin alt bölümleri olan sayısal işlemciler, ilişkisel işlemciler, mantıksal işlemciler ve işlemci yükleme konuları açıklanmıştır.</a:t>
            </a:r>
          </a:p>
          <a:p>
            <a:r>
              <a:rPr lang="tr-TR" sz="2400" dirty="0"/>
              <a:t>Ayrıca bu bölümde, programlama elemanlarıyla çeşitli özelliklerinin ilişkilendirilmesini sağlayan bağlama kavramı incelenmiştir. Bu kapsamda; durağan bağlama, dinamik bağlama, tip bağlama, bellek bağlama kavramları açıklanmıştır.</a:t>
            </a:r>
          </a:p>
          <a:p>
            <a:r>
              <a:rPr lang="tr-TR" sz="2400" dirty="0"/>
              <a:t>İsim kapsamları konusu açıklanmış ve isim kapsamları içinde durağan kapsam bağlama ile dinamik kapsam bağlama alt konuları ele alınmıştır.</a:t>
            </a:r>
            <a:endParaRPr lang="en-US" sz="24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162</a:t>
            </a:fld>
            <a:endParaRPr lang="tr-TR"/>
          </a:p>
        </p:txBody>
      </p:sp>
    </p:spTree>
    <p:extLst>
      <p:ext uri="{BB962C8B-B14F-4D97-AF65-F5344CB8AC3E}">
        <p14:creationId xmlns:p14="http://schemas.microsoft.com/office/powerpoint/2010/main" val="315203167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a:solidFill>
                  <a:schemeClr val="tx2"/>
                </a:solidFill>
              </a:rPr>
              <a:t>Kaynaklar</a:t>
            </a:r>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a:t>Roberto</a:t>
            </a:r>
            <a:r>
              <a:rPr lang="tr-TR" dirty="0"/>
              <a:t> </a:t>
            </a:r>
            <a:r>
              <a:rPr lang="tr-TR" dirty="0" err="1"/>
              <a:t>Sebesta</a:t>
            </a:r>
            <a:r>
              <a:rPr lang="tr-TR" dirty="0"/>
              <a:t>, </a:t>
            </a:r>
            <a:r>
              <a:rPr lang="en-US" dirty="0"/>
              <a:t>Concepts Of Programming Languages</a:t>
            </a:r>
            <a:r>
              <a:rPr lang="tr-TR" dirty="0"/>
              <a:t>,</a:t>
            </a:r>
            <a:r>
              <a:rPr lang="en-US" dirty="0"/>
              <a:t> International 10th Edition </a:t>
            </a:r>
            <a:r>
              <a:rPr lang="tr-TR" dirty="0"/>
              <a:t>2013</a:t>
            </a:r>
          </a:p>
          <a:p>
            <a:r>
              <a:rPr lang="tr-TR" dirty="0" err="1"/>
              <a:t>David</a:t>
            </a:r>
            <a:r>
              <a:rPr lang="tr-TR" dirty="0"/>
              <a:t> </a:t>
            </a:r>
            <a:r>
              <a:rPr lang="tr-TR" dirty="0" err="1"/>
              <a:t>Watt</a:t>
            </a:r>
            <a:r>
              <a:rPr lang="tr-TR" dirty="0"/>
              <a:t>, </a:t>
            </a:r>
            <a:r>
              <a:rPr lang="tr-TR" dirty="0" err="1"/>
              <a:t>Programming</a:t>
            </a:r>
            <a:r>
              <a:rPr lang="tr-TR" dirty="0"/>
              <a:t> </a:t>
            </a:r>
            <a:r>
              <a:rPr lang="tr-TR" dirty="0" err="1"/>
              <a:t>Language</a:t>
            </a:r>
            <a:r>
              <a:rPr lang="tr-TR" dirty="0"/>
              <a:t> </a:t>
            </a:r>
            <a:r>
              <a:rPr lang="tr-TR" dirty="0" err="1"/>
              <a:t>Design</a:t>
            </a:r>
            <a:r>
              <a:rPr lang="tr-TR" dirty="0"/>
              <a:t> </a:t>
            </a:r>
            <a:r>
              <a:rPr lang="tr-TR" dirty="0" err="1"/>
              <a:t>Concepts</a:t>
            </a:r>
            <a:r>
              <a:rPr lang="tr-TR" dirty="0"/>
              <a:t>, 2004</a:t>
            </a:r>
          </a:p>
          <a:p>
            <a:r>
              <a:rPr lang="tr-TR" dirty="0"/>
              <a:t>Michael </a:t>
            </a:r>
            <a:r>
              <a:rPr lang="tr-TR" dirty="0" err="1"/>
              <a:t>Scott</a:t>
            </a:r>
            <a:r>
              <a:rPr lang="tr-TR" dirty="0"/>
              <a:t>, </a:t>
            </a:r>
            <a:r>
              <a:rPr lang="tr-TR" dirty="0" err="1"/>
              <a:t>Programming</a:t>
            </a:r>
            <a:r>
              <a:rPr lang="tr-TR" dirty="0"/>
              <a:t> </a:t>
            </a:r>
            <a:r>
              <a:rPr lang="tr-TR" dirty="0" err="1"/>
              <a:t>Languages</a:t>
            </a:r>
            <a:r>
              <a:rPr lang="tr-TR" dirty="0"/>
              <a:t> </a:t>
            </a:r>
            <a:r>
              <a:rPr lang="tr-TR" dirty="0" err="1"/>
              <a:t>Pragmatics</a:t>
            </a:r>
            <a:r>
              <a:rPr lang="tr-TR" dirty="0"/>
              <a:t>, </a:t>
            </a:r>
            <a:r>
              <a:rPr lang="tr-TR" dirty="0" err="1"/>
              <a:t>Third</a:t>
            </a:r>
            <a:r>
              <a:rPr lang="tr-TR" dirty="0"/>
              <a:t> </a:t>
            </a:r>
            <a:r>
              <a:rPr lang="tr-TR" dirty="0" err="1"/>
              <a:t>Edition</a:t>
            </a:r>
            <a:r>
              <a:rPr lang="tr-TR" dirty="0"/>
              <a:t>, 2009</a:t>
            </a:r>
          </a:p>
          <a:p>
            <a:r>
              <a:rPr lang="tr-TR" dirty="0"/>
              <a:t>Zeynep Orhan, Programlama Dilleri Ders Notları</a:t>
            </a:r>
          </a:p>
          <a:p>
            <a:r>
              <a:rPr lang="tr-TR" dirty="0"/>
              <a:t>Mustafa Şahin, Programlama Dilleri Ders Notları</a:t>
            </a:r>
          </a:p>
          <a:p>
            <a:r>
              <a:rPr lang="tr-TR" dirty="0"/>
              <a:t>Ahmet </a:t>
            </a:r>
            <a:r>
              <a:rPr lang="tr-TR" dirty="0" err="1"/>
              <a:t>Yesevi</a:t>
            </a:r>
            <a:r>
              <a:rPr lang="tr-TR" dirty="0"/>
              <a:t> Üniversitesi, Programlama Dilleri Uzaktan Eğitim Notları</a:t>
            </a:r>
          </a:p>
          <a:p>
            <a:r>
              <a:rPr lang="tr-TR"/>
              <a:t>Tuğrul Yılmaz, Programlama Dilleri Ders Notları</a:t>
            </a:r>
          </a:p>
          <a:p>
            <a:r>
              <a:rPr lang="tr-TR"/>
              <a:t>Erkan </a:t>
            </a:r>
            <a:r>
              <a:rPr lang="tr-TR" dirty="0" err="1"/>
              <a:t>Tanyıldızı</a:t>
            </a:r>
            <a:r>
              <a:rPr lang="tr-TR" dirty="0"/>
              <a:t>, Programlama Dilleri Ders Notları</a:t>
            </a:r>
          </a:p>
          <a:p>
            <a:r>
              <a:rPr lang="en-US" dirty="0"/>
              <a:t>David Evans</a:t>
            </a:r>
            <a:r>
              <a:rPr lang="tr-TR" dirty="0"/>
              <a:t>, </a:t>
            </a:r>
            <a:r>
              <a:rPr lang="tr-TR" dirty="0" err="1"/>
              <a:t>Programming</a:t>
            </a:r>
            <a:r>
              <a:rPr lang="tr-TR" dirty="0"/>
              <a:t> </a:t>
            </a:r>
            <a:r>
              <a:rPr lang="tr-TR" dirty="0" err="1"/>
              <a:t>Languages</a:t>
            </a:r>
            <a:r>
              <a:rPr lang="tr-TR" dirty="0"/>
              <a:t> </a:t>
            </a:r>
            <a:r>
              <a:rPr lang="tr-TR" dirty="0" err="1"/>
              <a:t>Lecture</a:t>
            </a:r>
            <a:r>
              <a:rPr lang="tr-TR" dirty="0"/>
              <a:t> </a:t>
            </a:r>
            <a:r>
              <a:rPr lang="tr-TR" dirty="0" err="1"/>
              <a:t>Notes</a:t>
            </a:r>
            <a:endParaRPr lang="tr-TR" dirty="0"/>
          </a:p>
          <a:p>
            <a:r>
              <a:rPr lang="de-CH" dirty="0"/>
              <a:t>O</a:t>
            </a:r>
            <a:r>
              <a:rPr lang="tr-TR" dirty="0" err="1"/>
              <a:t>scar</a:t>
            </a:r>
            <a:r>
              <a:rPr lang="de-CH" dirty="0"/>
              <a:t> Nierstrasz</a:t>
            </a:r>
            <a:r>
              <a:rPr lang="tr-TR" dirty="0"/>
              <a:t>, </a:t>
            </a:r>
            <a:r>
              <a:rPr lang="tr-TR" dirty="0" err="1"/>
              <a:t>Programming</a:t>
            </a:r>
            <a:r>
              <a:rPr lang="tr-TR" dirty="0"/>
              <a:t> </a:t>
            </a:r>
            <a:r>
              <a:rPr lang="tr-TR" dirty="0" err="1"/>
              <a:t>Languages</a:t>
            </a:r>
            <a:r>
              <a:rPr lang="tr-TR" dirty="0"/>
              <a:t> </a:t>
            </a:r>
            <a:r>
              <a:rPr lang="tr-TR" dirty="0" err="1"/>
              <a:t>Lecture</a:t>
            </a:r>
            <a:r>
              <a:rPr lang="tr-TR" dirty="0"/>
              <a:t> </a:t>
            </a:r>
            <a:r>
              <a:rPr lang="tr-TR" dirty="0" err="1"/>
              <a:t>Notes</a:t>
            </a:r>
            <a:endParaRPr lang="en-US" dirty="0"/>
          </a:p>
          <a:p>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a:t>5.2.1.1. En Fazla Uzunluk</a:t>
            </a:r>
            <a:endParaRPr lang="en-US" dirty="0"/>
          </a:p>
        </p:txBody>
      </p:sp>
      <p:sp>
        <p:nvSpPr>
          <p:cNvPr id="5" name="İçerik Yer Tutucusu 4"/>
          <p:cNvSpPr>
            <a:spLocks noGrp="1"/>
          </p:cNvSpPr>
          <p:nvPr>
            <p:ph sz="quarter" idx="1"/>
          </p:nvPr>
        </p:nvSpPr>
        <p:spPr/>
        <p:txBody>
          <a:bodyPr>
            <a:normAutofit/>
          </a:bodyPr>
          <a:lstStyle/>
          <a:p>
            <a:r>
              <a:rPr lang="tr-TR" dirty="0"/>
              <a:t>Programlama dillerinde bir ismin en fazla kaç karakter uzunluğunda olabileceği konusunda farklı yaklaşımlar uygulanmıştır.</a:t>
            </a:r>
          </a:p>
          <a:p>
            <a:r>
              <a:rPr lang="tr-TR" dirty="0"/>
              <a:t>Önceleri programlama dillerinde bir isim için izin verilen karakter sayısı daha sınırlı iken, günümüzdeki yaklaşım, en fazla uzunluğu kullanışlı bir sayıyla sınırlamak ve çoklu isimler oluşturmak için altçizgi "_" karakterini kullanmaktır.</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5373216"/>
            <a:ext cx="2511279" cy="12961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Tree>
    <p:extLst>
      <p:ext uri="{BB962C8B-B14F-4D97-AF65-F5344CB8AC3E}">
        <p14:creationId xmlns:p14="http://schemas.microsoft.com/office/powerpoint/2010/main" val="288079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a:xfrm>
            <a:off x="0" y="1643050"/>
            <a:ext cx="2816344" cy="4495800"/>
          </a:xfrm>
        </p:spPr>
        <p:txBody>
          <a:bodyPr/>
          <a:lstStyle/>
          <a:p>
            <a:r>
              <a:rPr lang="tr-TR" dirty="0">
                <a:solidFill>
                  <a:schemeClr val="tx2"/>
                </a:solidFill>
              </a:rPr>
              <a:t>Uzunluk</a:t>
            </a:r>
          </a:p>
          <a:p>
            <a:pPr>
              <a:buNone/>
            </a:pPr>
            <a:r>
              <a:rPr lang="tr-TR" dirty="0">
                <a:solidFill>
                  <a:schemeClr val="tx2"/>
                </a:solidFill>
              </a:rPr>
              <a:t>	</a:t>
            </a:r>
            <a:r>
              <a:rPr lang="tr-TR" sz="2800" dirty="0"/>
              <a:t>Eğer çok kısa </a:t>
            </a:r>
          </a:p>
          <a:p>
            <a:pPr lvl="1">
              <a:buNone/>
            </a:pPr>
            <a:r>
              <a:rPr lang="tr-TR" sz="2800" dirty="0"/>
              <a:t>ise</a:t>
            </a:r>
            <a:r>
              <a:rPr lang="en-US" sz="2800" dirty="0"/>
              <a:t>, </a:t>
            </a:r>
            <a:r>
              <a:rPr lang="tr-TR" sz="2800" dirty="0"/>
              <a:t>anlaşılmaz</a:t>
            </a:r>
            <a:endParaRPr lang="en-US" sz="2800" dirty="0"/>
          </a:p>
          <a:p>
            <a:endParaRPr lang="tr-TR" dirty="0"/>
          </a:p>
        </p:txBody>
      </p:sp>
      <p:sp>
        <p:nvSpPr>
          <p:cNvPr id="6" name="Rectangle 2"/>
          <p:cNvSpPr>
            <a:spLocks noGrp="1" noChangeArrowheads="1"/>
          </p:cNvSpPr>
          <p:nvPr>
            <p:ph type="title"/>
          </p:nvPr>
        </p:nvSpPr>
        <p:spPr>
          <a:xfrm>
            <a:off x="612648" y="228600"/>
            <a:ext cx="8153400" cy="990600"/>
          </a:xfrm>
        </p:spPr>
        <p:txBody>
          <a:bodyPr/>
          <a:lstStyle/>
          <a:p>
            <a:r>
              <a:rPr lang="tr-TR" dirty="0"/>
              <a:t>5.2.1.1. En Fazla Uzunluk</a:t>
            </a:r>
            <a:endParaRPr lang="en-US"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graphicFrame>
        <p:nvGraphicFramePr>
          <p:cNvPr id="7" name="Group 85"/>
          <p:cNvGraphicFramePr>
            <a:graphicFrameLocks/>
          </p:cNvGraphicFramePr>
          <p:nvPr/>
        </p:nvGraphicFramePr>
        <p:xfrm>
          <a:off x="2571736" y="1714488"/>
          <a:ext cx="6329378" cy="4754880"/>
        </p:xfrm>
        <a:graphic>
          <a:graphicData uri="http://schemas.openxmlformats.org/drawingml/2006/table">
            <a:tbl>
              <a:tblPr>
                <a:effectLst>
                  <a:innerShdw blurRad="114300">
                    <a:prstClr val="black"/>
                  </a:innerShdw>
                </a:effectLst>
                <a:tableStyleId>{22838BEF-8BB2-4498-84A7-C5851F593DF1}</a:tableStyleId>
              </a:tblPr>
              <a:tblGrid>
                <a:gridCol w="2299039">
                  <a:extLst>
                    <a:ext uri="{9D8B030D-6E8A-4147-A177-3AD203B41FA5}">
                      <a16:colId xmlns:a16="http://schemas.microsoft.com/office/drawing/2014/main" val="20000"/>
                    </a:ext>
                  </a:extLst>
                </a:gridCol>
                <a:gridCol w="4030339">
                  <a:extLst>
                    <a:ext uri="{9D8B030D-6E8A-4147-A177-3AD203B41FA5}">
                      <a16:colId xmlns:a16="http://schemas.microsoft.com/office/drawing/2014/main" val="20001"/>
                    </a:ext>
                  </a:extLst>
                </a:gridCol>
              </a:tblGrid>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b="1" u="none" strike="noStrike" cap="none" normalizeH="0" baseline="0" dirty="0">
                          <a:ln>
                            <a:noFill/>
                          </a:ln>
                          <a:solidFill>
                            <a:srgbClr val="FF0000"/>
                          </a:solidFill>
                          <a:effectLst/>
                        </a:rPr>
                        <a:t>Programlama Dili</a:t>
                      </a:r>
                      <a:endParaRPr kumimoji="0" lang="tr-TR" sz="2200" b="1" i="0" u="none" strike="noStrike" cap="none" normalizeH="0" baseline="0" dirty="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b="1" u="none" strike="noStrike" cap="none" normalizeH="0" baseline="0" dirty="0">
                          <a:ln>
                            <a:noFill/>
                          </a:ln>
                          <a:solidFill>
                            <a:srgbClr val="FF0000"/>
                          </a:solidFill>
                          <a:effectLst/>
                        </a:rPr>
                        <a:t>İzin Verilen Maksimum İsim Uzunluğu</a:t>
                      </a:r>
                      <a:endParaRPr kumimoji="0" lang="tr-TR" sz="2200" b="1" i="0" u="none" strike="noStrike" cap="none" normalizeH="0" baseline="0" dirty="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0"/>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FORTRAN I</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maksimum 6</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1"/>
                  </a:ext>
                </a:extLst>
              </a:tr>
              <a:tr h="3365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COBOL</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30</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2"/>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FORTRAN 90,  ANSI C</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31</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3"/>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Ada </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a:ln>
                            <a:noFill/>
                          </a:ln>
                          <a:effectLst/>
                        </a:rPr>
                        <a:t>limit yoktur ve hepsi anlamlıdır (</a:t>
                      </a:r>
                      <a:r>
                        <a:rPr kumimoji="0" lang="tr-TR" sz="2200" u="none" strike="noStrike" cap="none" normalizeH="0" baseline="0" dirty="0" err="1">
                          <a:ln>
                            <a:noFill/>
                          </a:ln>
                          <a:effectLst/>
                        </a:rPr>
                        <a:t>significant</a:t>
                      </a:r>
                      <a:r>
                        <a:rPr kumimoji="0" lang="tr-TR" sz="2200" u="none" strike="noStrike" cap="none" normalizeH="0" baseline="0" dirty="0">
                          <a:ln>
                            <a:noFill/>
                          </a:ln>
                          <a:effectLst/>
                        </a:rPr>
                        <a:t>)</a:t>
                      </a:r>
                      <a:endParaRPr kumimoji="0" lang="tr-TR" sz="22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4"/>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Java</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a:ln>
                            <a:noFill/>
                          </a:ln>
                          <a:effectLst/>
                        </a:rPr>
                        <a:t>limit yoktur ve hepsi anlamlıdır (</a:t>
                      </a:r>
                      <a:r>
                        <a:rPr kumimoji="0" lang="tr-TR" sz="2200" u="none" strike="noStrike" cap="none" normalizeH="0" baseline="0" dirty="0" err="1">
                          <a:ln>
                            <a:noFill/>
                          </a:ln>
                          <a:effectLst/>
                        </a:rPr>
                        <a:t>significant</a:t>
                      </a:r>
                      <a:r>
                        <a:rPr kumimoji="0" lang="tr-TR" sz="2200" u="none" strike="noStrike" cap="none" normalizeH="0" baseline="0" dirty="0">
                          <a:ln>
                            <a:noFill/>
                          </a:ln>
                          <a:effectLst/>
                        </a:rPr>
                        <a:t>)</a:t>
                      </a:r>
                      <a:endParaRPr kumimoji="0" lang="tr-TR" sz="22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5"/>
                  </a:ext>
                </a:extLst>
              </a:tr>
              <a:tr h="3365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ANSI C</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a:ln>
                            <a:noFill/>
                          </a:ln>
                          <a:effectLst/>
                        </a:rPr>
                        <a:t>31</a:t>
                      </a:r>
                      <a:endParaRPr kumimoji="0" lang="tr-TR" sz="22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6"/>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a:ln>
                            <a:noFill/>
                          </a:ln>
                          <a:effectLst/>
                        </a:rPr>
                        <a:t>C++</a:t>
                      </a:r>
                      <a:endParaRPr kumimoji="0" lang="tr-TR" sz="22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a:ln>
                            <a:noFill/>
                          </a:ln>
                          <a:effectLst/>
                        </a:rPr>
                        <a:t>limit yoktur fakat konabilir</a:t>
                      </a:r>
                      <a:endParaRPr kumimoji="0" lang="tr-TR" sz="22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5.2.1.2. Küçük-Büyük Harf Duyarlılığı (Case </a:t>
            </a:r>
            <a:r>
              <a:rPr lang="tr-TR" sz="3600" dirty="0" err="1"/>
              <a:t>Sensitivity</a:t>
            </a:r>
            <a:r>
              <a:rPr lang="tr-TR" sz="3600" dirty="0"/>
              <a:t>)</a:t>
            </a:r>
            <a:endParaRPr lang="en-US" sz="3600" dirty="0"/>
          </a:p>
        </p:txBody>
      </p:sp>
      <p:sp>
        <p:nvSpPr>
          <p:cNvPr id="5" name="İçerik Yer Tutucusu 4"/>
          <p:cNvSpPr>
            <a:spLocks noGrp="1"/>
          </p:cNvSpPr>
          <p:nvPr>
            <p:ph sz="quarter" idx="1"/>
          </p:nvPr>
        </p:nvSpPr>
        <p:spPr>
          <a:xfrm>
            <a:off x="2754216" y="1600200"/>
            <a:ext cx="6426296" cy="4495800"/>
          </a:xfrm>
        </p:spPr>
        <p:txBody>
          <a:bodyPr>
            <a:normAutofit fontScale="85000" lnSpcReduction="20000"/>
          </a:bodyPr>
          <a:lstStyle/>
          <a:p>
            <a:r>
              <a:rPr lang="tr-TR" dirty="0"/>
              <a:t>Birçok programlama dilinde, isimler için kullanılan küçük ve büyük harfler arasında ayrım yapılmazken, bazı programlama dilleri (Örneğin; C, C++, Java) isimlerde küçük-büyük harf duyarlılığını uygulamaktadır. </a:t>
            </a:r>
          </a:p>
          <a:p>
            <a:endParaRPr lang="tr-TR" dirty="0"/>
          </a:p>
          <a:p>
            <a:r>
              <a:rPr lang="tr-TR" dirty="0"/>
              <a:t>Bu durumda, aynı harflerden oluşmuş isimler derleyici tarafından farklı olarak algılanmaktadır. </a:t>
            </a:r>
          </a:p>
          <a:p>
            <a:endParaRPr lang="tr-TR" dirty="0"/>
          </a:p>
          <a:p>
            <a:r>
              <a:rPr lang="tr-TR" dirty="0"/>
              <a:t>Yandaki örnekte görüldüğü gibi; </a:t>
            </a:r>
            <a:r>
              <a:rPr lang="tr-TR" i="1" dirty="0"/>
              <a:t>TOPLAM, toplam,</a:t>
            </a:r>
            <a:r>
              <a:rPr lang="tr-TR" dirty="0"/>
              <a:t> ve </a:t>
            </a:r>
            <a:r>
              <a:rPr lang="tr-TR" i="1" dirty="0" err="1"/>
              <a:t>ToPlaM</a:t>
            </a:r>
            <a:r>
              <a:rPr lang="tr-TR" dirty="0"/>
              <a:t>, üç ayrı değişkeni göstermektedir. </a:t>
            </a:r>
          </a:p>
          <a:p>
            <a:endParaRPr lang="tr-TR" dirty="0"/>
          </a:p>
          <a:p>
            <a:endParaRPr lang="tr-TR" dirty="0"/>
          </a:p>
        </p:txBody>
      </p:sp>
      <p:pic>
        <p:nvPicPr>
          <p:cNvPr id="16386" name="Picture 2"/>
          <p:cNvPicPr>
            <a:picLocks noChangeAspect="1" noChangeArrowheads="1"/>
          </p:cNvPicPr>
          <p:nvPr/>
        </p:nvPicPr>
        <p:blipFill>
          <a:blip r:embed="rId2">
            <a:clrChange>
              <a:clrFrom>
                <a:srgbClr val="DFEAF4"/>
              </a:clrFrom>
              <a:clrTo>
                <a:srgbClr val="DFEAF4">
                  <a:alpha val="0"/>
                </a:srgbClr>
              </a:clrTo>
            </a:clrChange>
            <a:extLst>
              <a:ext uri="{28A0092B-C50C-407E-A947-70E740481C1C}">
                <a14:useLocalDpi xmlns:a14="http://schemas.microsoft.com/office/drawing/2010/main" val="0"/>
              </a:ext>
            </a:extLst>
          </a:blip>
          <a:srcRect/>
          <a:stretch>
            <a:fillRect/>
          </a:stretch>
        </p:blipFill>
        <p:spPr bwMode="auto">
          <a:xfrm>
            <a:off x="142844" y="1857364"/>
            <a:ext cx="247245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Tree>
    <p:extLst>
      <p:ext uri="{BB962C8B-B14F-4D97-AF65-F5344CB8AC3E}">
        <p14:creationId xmlns:p14="http://schemas.microsoft.com/office/powerpoint/2010/main" val="350442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dirty="0">
                <a:solidFill>
                  <a:schemeClr val="tx2"/>
                </a:solidFill>
                <a:latin typeface="+mj-lt"/>
                <a:ea typeface="+mj-ea"/>
                <a:cs typeface="+mj-cs"/>
              </a:rPr>
              <a:t>BÖLÜM 5 - Konular</a:t>
            </a:r>
          </a:p>
        </p:txBody>
      </p:sp>
      <p:sp>
        <p:nvSpPr>
          <p:cNvPr id="3" name="İçerik Yer Tutucusu 2"/>
          <p:cNvSpPr>
            <a:spLocks noGrp="1"/>
          </p:cNvSpPr>
          <p:nvPr>
            <p:ph sz="quarter" idx="1"/>
          </p:nvPr>
        </p:nvSpPr>
        <p:spPr/>
        <p:txBody>
          <a:bodyPr>
            <a:normAutofit fontScale="92500" lnSpcReduction="20000"/>
          </a:bodyPr>
          <a:lstStyle/>
          <a:p>
            <a:pPr marL="533400" indent="-533400">
              <a:buFontTx/>
              <a:buAutoNum type="arabicPeriod"/>
            </a:pPr>
            <a:r>
              <a:rPr lang="en-US" dirty="0" err="1"/>
              <a:t>Giriş</a:t>
            </a:r>
            <a:endParaRPr lang="en-US" dirty="0"/>
          </a:p>
          <a:p>
            <a:pPr marL="533400" indent="-533400">
              <a:buFontTx/>
              <a:buAutoNum type="arabicPeriod"/>
            </a:pPr>
            <a:r>
              <a:rPr lang="en-US" dirty="0" err="1"/>
              <a:t>Değişkenler</a:t>
            </a:r>
            <a:endParaRPr lang="en-US" dirty="0"/>
          </a:p>
          <a:p>
            <a:pPr marL="533400" indent="-533400">
              <a:buFontTx/>
              <a:buAutoNum type="arabicPeriod"/>
            </a:pPr>
            <a:r>
              <a:rPr lang="en-US" dirty="0" err="1"/>
              <a:t>Sabitler</a:t>
            </a:r>
            <a:endParaRPr lang="en-US" dirty="0"/>
          </a:p>
          <a:p>
            <a:pPr marL="533400" indent="-533400">
              <a:buFontTx/>
              <a:buAutoNum type="arabicPeriod"/>
            </a:pPr>
            <a:r>
              <a:rPr lang="en-US" dirty="0" err="1"/>
              <a:t>İşlemciler</a:t>
            </a:r>
            <a:endParaRPr lang="en-US" dirty="0"/>
          </a:p>
          <a:p>
            <a:pPr marL="533400" indent="-533400">
              <a:buFontTx/>
              <a:buAutoNum type="arabicPeriod"/>
            </a:pPr>
            <a:r>
              <a:rPr lang="en-US" dirty="0" err="1"/>
              <a:t>İfadeler</a:t>
            </a:r>
            <a:endParaRPr lang="en-US" dirty="0"/>
          </a:p>
          <a:p>
            <a:pPr marL="533400" indent="-533400">
              <a:buFontTx/>
              <a:buAutoNum type="arabicPeriod"/>
            </a:pPr>
            <a:r>
              <a:rPr lang="en-US" dirty="0" err="1"/>
              <a:t>Deyimler</a:t>
            </a:r>
            <a:endParaRPr lang="tr-TR" dirty="0"/>
          </a:p>
          <a:p>
            <a:pPr marL="533400" indent="-533400">
              <a:buFontTx/>
              <a:buAutoNum type="arabicPeriod"/>
            </a:pPr>
            <a:r>
              <a:rPr lang="tr-TR" dirty="0"/>
              <a:t>Bağlama (B</a:t>
            </a:r>
            <a:r>
              <a:rPr lang="en-US" dirty="0" err="1"/>
              <a:t>inding</a:t>
            </a:r>
            <a:r>
              <a:rPr lang="tr-TR" dirty="0"/>
              <a:t>) Kavramı</a:t>
            </a:r>
          </a:p>
          <a:p>
            <a:pPr marL="533400" indent="-533400">
              <a:buFontTx/>
              <a:buAutoNum type="arabicPeriod"/>
            </a:pPr>
            <a:r>
              <a:rPr lang="tr-TR" dirty="0"/>
              <a:t>Tip Kontrolü</a:t>
            </a:r>
          </a:p>
          <a:p>
            <a:pPr marL="533400" indent="-533400">
              <a:buFontTx/>
              <a:buAutoNum type="arabicPeriod"/>
            </a:pPr>
            <a:r>
              <a:rPr lang="tr-TR" dirty="0"/>
              <a:t>İsim Kapsamları</a:t>
            </a:r>
          </a:p>
          <a:p>
            <a:pPr marL="533400" indent="-533400">
              <a:buFontTx/>
              <a:buAutoNum type="arabicPeriod"/>
            </a:pPr>
            <a:r>
              <a:rPr lang="tr-TR" dirty="0"/>
              <a:t>Referans Çevreleri</a:t>
            </a:r>
            <a:endParaRPr lang="en-US"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val="37252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dirty="0">
                <a:solidFill>
                  <a:schemeClr val="tx2"/>
                </a:solidFill>
              </a:rPr>
              <a:t>Büyük küçük harf duyarlılığı</a:t>
            </a:r>
            <a:endParaRPr lang="en-US" dirty="0">
              <a:solidFill>
                <a:schemeClr val="tx2"/>
              </a:solidFill>
            </a:endParaRPr>
          </a:p>
          <a:p>
            <a:pPr lvl="1"/>
            <a:r>
              <a:rPr lang="en-US" dirty="0"/>
              <a:t>D</a:t>
            </a:r>
            <a:r>
              <a:rPr lang="tr-TR" dirty="0" err="1"/>
              <a:t>ezavantaj</a:t>
            </a:r>
            <a:r>
              <a:rPr lang="en-US" dirty="0"/>
              <a:t>: </a:t>
            </a:r>
            <a:r>
              <a:rPr lang="tr-TR" dirty="0"/>
              <a:t>okunabilirlik</a:t>
            </a:r>
            <a:r>
              <a:rPr lang="en-US" dirty="0"/>
              <a:t> (</a:t>
            </a:r>
            <a:r>
              <a:rPr lang="tr-TR" dirty="0"/>
              <a:t>benzer görünen isimler</a:t>
            </a:r>
            <a:r>
              <a:rPr lang="en-US" dirty="0"/>
              <a:t> </a:t>
            </a:r>
            <a:r>
              <a:rPr lang="tr-TR" dirty="0"/>
              <a:t>farklıdır</a:t>
            </a:r>
            <a:r>
              <a:rPr lang="en-US" dirty="0"/>
              <a:t>)</a:t>
            </a:r>
          </a:p>
          <a:p>
            <a:pPr lvl="2"/>
            <a:r>
              <a:rPr lang="en-US" dirty="0"/>
              <a:t>C++ </a:t>
            </a:r>
            <a:r>
              <a:rPr lang="en-US" dirty="0" err="1"/>
              <a:t>ve</a:t>
            </a:r>
            <a:r>
              <a:rPr lang="en-US" dirty="0"/>
              <a:t> Java</a:t>
            </a:r>
            <a:r>
              <a:rPr lang="tr-TR" dirty="0"/>
              <a:t>‘da daha kötüdür,</a:t>
            </a:r>
            <a:r>
              <a:rPr lang="en-US" dirty="0"/>
              <a:t> </a:t>
            </a:r>
            <a:r>
              <a:rPr lang="tr-TR" dirty="0"/>
              <a:t>çünkü</a:t>
            </a:r>
            <a:r>
              <a:rPr lang="en-US" dirty="0"/>
              <a:t> </a:t>
            </a:r>
            <a:r>
              <a:rPr lang="tr-TR" dirty="0"/>
              <a:t>önceden tanımlanmış </a:t>
            </a:r>
            <a:r>
              <a:rPr lang="en-US" dirty="0"/>
              <a:t> </a:t>
            </a:r>
            <a:r>
              <a:rPr lang="tr-TR" dirty="0"/>
              <a:t>isimler </a:t>
            </a:r>
            <a:r>
              <a:rPr lang="en-US" dirty="0" err="1"/>
              <a:t>kar</a:t>
            </a:r>
            <a:r>
              <a:rPr lang="tr-TR" dirty="0"/>
              <a:t>ışık büyük-küçüklüktedir </a:t>
            </a:r>
            <a:r>
              <a:rPr lang="en-US" dirty="0"/>
              <a:t>(</a:t>
            </a:r>
            <a:r>
              <a:rPr lang="en-US" dirty="0" err="1"/>
              <a:t>örn</a:t>
            </a:r>
            <a:r>
              <a:rPr lang="en-US" dirty="0"/>
              <a:t>. </a:t>
            </a:r>
            <a:r>
              <a:rPr lang="en-US" b="1" dirty="0" err="1">
                <a:latin typeface="Courier New" pitchFamily="49" charset="0"/>
              </a:rPr>
              <a:t>IndexOutOfBoundsException</a:t>
            </a:r>
            <a:r>
              <a:rPr lang="en-US" dirty="0"/>
              <a:t>)</a:t>
            </a:r>
          </a:p>
          <a:p>
            <a:pPr lvl="1"/>
            <a:r>
              <a:rPr lang="en-US" dirty="0"/>
              <a:t>C, C++, </a:t>
            </a:r>
            <a:r>
              <a:rPr lang="en-US" dirty="0" err="1"/>
              <a:t>ve</a:t>
            </a:r>
            <a:r>
              <a:rPr lang="en-US" dirty="0"/>
              <a:t> Java </a:t>
            </a:r>
            <a:r>
              <a:rPr lang="tr-TR" dirty="0"/>
              <a:t>isimleri</a:t>
            </a:r>
            <a:r>
              <a:rPr lang="en-US" dirty="0"/>
              <a:t> </a:t>
            </a:r>
            <a:r>
              <a:rPr lang="tr-TR" dirty="0"/>
              <a:t>büyük küçük harfe duyarlıdır</a:t>
            </a:r>
            <a:endParaRPr lang="en-US" dirty="0"/>
          </a:p>
          <a:p>
            <a:pPr lvl="1"/>
            <a:r>
              <a:rPr lang="tr-TR" dirty="0"/>
              <a:t>Diğer dillerdeki isimler değildir</a:t>
            </a:r>
            <a:endParaRPr lang="en-US" dirty="0"/>
          </a:p>
          <a:p>
            <a:endParaRPr lang="tr-TR" dirty="0"/>
          </a:p>
        </p:txBody>
      </p:sp>
      <p:sp>
        <p:nvSpPr>
          <p:cNvPr id="5" name="Rectangle 2"/>
          <p:cNvSpPr>
            <a:spLocks noGrp="1" noChangeArrowheads="1"/>
          </p:cNvSpPr>
          <p:nvPr>
            <p:ph type="title"/>
          </p:nvPr>
        </p:nvSpPr>
        <p:spPr>
          <a:xfrm>
            <a:off x="612648" y="228600"/>
            <a:ext cx="8153400" cy="990600"/>
          </a:xfrm>
        </p:spPr>
        <p:txBody>
          <a:bodyPr>
            <a:noAutofit/>
          </a:bodyPr>
          <a:lstStyle/>
          <a:p>
            <a:r>
              <a:rPr lang="tr-TR" sz="3600" dirty="0"/>
              <a:t>5.2.1.2. Küçük-Büyük Harf Duyarlılığı (Case </a:t>
            </a:r>
            <a:r>
              <a:rPr lang="tr-TR" sz="3600" dirty="0" err="1"/>
              <a:t>Sensitivity</a:t>
            </a:r>
            <a:r>
              <a:rPr lang="tr-TR" sz="3600" dirty="0"/>
              <a:t>)</a:t>
            </a:r>
            <a:endParaRPr lang="en-US" sz="36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5.2.1.3. Özel Kelimeler</a:t>
            </a:r>
            <a:endParaRPr lang="en-US" sz="3600" dirty="0"/>
          </a:p>
        </p:txBody>
      </p:sp>
      <p:sp>
        <p:nvSpPr>
          <p:cNvPr id="5" name="İçerik Yer Tutucusu 4"/>
          <p:cNvSpPr>
            <a:spLocks noGrp="1"/>
          </p:cNvSpPr>
          <p:nvPr>
            <p:ph sz="quarter" idx="1"/>
          </p:nvPr>
        </p:nvSpPr>
        <p:spPr>
          <a:xfrm>
            <a:off x="2555776" y="1600200"/>
            <a:ext cx="6624736" cy="4495800"/>
          </a:xfrm>
        </p:spPr>
        <p:txBody>
          <a:bodyPr>
            <a:normAutofit fontScale="70000" lnSpcReduction="20000"/>
          </a:bodyPr>
          <a:lstStyle/>
          <a:p>
            <a:r>
              <a:rPr lang="tr-TR" dirty="0"/>
              <a:t>Özel kelimeler, bir programlama dilindeki temel yapılar tarafından kullanılan kelimeleri göstermektedir. </a:t>
            </a:r>
          </a:p>
          <a:p>
            <a:pPr marL="320040" lvl="1" indent="-320040">
              <a:spcBef>
                <a:spcPts val="700"/>
              </a:spcBef>
              <a:buClr>
                <a:schemeClr val="accent2"/>
              </a:buClr>
              <a:buSzPct val="60000"/>
              <a:buFont typeface="Wingdings"/>
              <a:buChar char=""/>
            </a:pPr>
            <a:r>
              <a:rPr lang="en-US" sz="2900" dirty="0" err="1"/>
              <a:t>Okunabilirli</a:t>
            </a:r>
            <a:r>
              <a:rPr lang="tr-TR" sz="2900" dirty="0" err="1"/>
              <a:t>ğe</a:t>
            </a:r>
            <a:r>
              <a:rPr lang="tr-TR" sz="2900" dirty="0"/>
              <a:t> yardımcı olmak için</a:t>
            </a:r>
            <a:r>
              <a:rPr lang="en-US" sz="2900" dirty="0"/>
              <a:t>; </a:t>
            </a:r>
            <a:r>
              <a:rPr lang="tr-TR" sz="2900" dirty="0"/>
              <a:t>ifade cümlelerini sınırlamak ve ayırmak için kullanılır</a:t>
            </a:r>
            <a:endParaRPr lang="en-US" sz="2900" dirty="0"/>
          </a:p>
          <a:p>
            <a:endParaRPr lang="tr-TR" dirty="0"/>
          </a:p>
          <a:p>
            <a:r>
              <a:rPr lang="tr-TR" b="1" dirty="0"/>
              <a:t>Anahtar Kelime</a:t>
            </a:r>
            <a:endParaRPr lang="tr-TR" dirty="0"/>
          </a:p>
          <a:p>
            <a:r>
              <a:rPr lang="tr-TR" dirty="0"/>
              <a:t>Bir anahtar kelime (</a:t>
            </a:r>
            <a:r>
              <a:rPr lang="tr-TR" i="1" dirty="0" err="1"/>
              <a:t>keyword</a:t>
            </a:r>
            <a:r>
              <a:rPr lang="tr-TR" dirty="0"/>
              <a:t>), bir programlama dilinin sadece belirli içeriklerde özel anlam taşıyan kelimelerini göstermektedir. </a:t>
            </a:r>
          </a:p>
          <a:p>
            <a:pPr lvl="1"/>
            <a:r>
              <a:rPr lang="tr-TR" dirty="0"/>
              <a:t>Örneğin FORTRAN'da </a:t>
            </a:r>
            <a:r>
              <a:rPr lang="tr-TR" i="1" dirty="0"/>
              <a:t>REAL </a:t>
            </a:r>
            <a:r>
              <a:rPr lang="tr-TR" dirty="0"/>
              <a:t>kelimesi, bir deyimin başında yer alıp, bir isim tarafından izlenirse, o deyimin tanımlama deyimi olduğunu gösterir.  </a:t>
            </a:r>
            <a:r>
              <a:rPr lang="tr-TR" i="1" dirty="0"/>
              <a:t>REAL ELMA</a:t>
            </a:r>
            <a:r>
              <a:rPr lang="tr-TR" dirty="0"/>
              <a:t> gibi. Eğer </a:t>
            </a:r>
            <a:r>
              <a:rPr lang="tr-TR" i="1" dirty="0"/>
              <a:t>REAL</a:t>
            </a:r>
            <a:r>
              <a:rPr lang="tr-TR" dirty="0"/>
              <a:t> kelimesi, atama işlemcisi "=" tarafından izlenirse, bir değişken ismi olarak görülür. </a:t>
            </a:r>
            <a:r>
              <a:rPr lang="tr-TR" i="1" dirty="0"/>
              <a:t>REAL = 87.6</a:t>
            </a:r>
            <a:r>
              <a:rPr lang="tr-TR" dirty="0"/>
              <a:t> gibi. Bu durum dilin okunabilirliğini azaltır.</a:t>
            </a:r>
          </a:p>
          <a:p>
            <a:endParaRPr lang="tr-TR" dirty="0"/>
          </a:p>
          <a:p>
            <a:endParaRPr lang="tr-TR" dirty="0"/>
          </a:p>
        </p:txBody>
      </p:sp>
      <p:pic>
        <p:nvPicPr>
          <p:cNvPr id="17410" name="Picture 2"/>
          <p:cNvPicPr>
            <a:picLocks noChangeAspect="1" noChangeArrowheads="1"/>
          </p:cNvPicPr>
          <p:nvPr/>
        </p:nvPicPr>
        <p:blipFill>
          <a:blip r:embed="rId2">
            <a:clrChange>
              <a:clrFrom>
                <a:srgbClr val="E3ECFB"/>
              </a:clrFrom>
              <a:clrTo>
                <a:srgbClr val="E3ECFB">
                  <a:alpha val="0"/>
                </a:srgbClr>
              </a:clrTo>
            </a:clrChange>
            <a:extLst>
              <a:ext uri="{28A0092B-C50C-407E-A947-70E740481C1C}">
                <a14:useLocalDpi xmlns:a14="http://schemas.microsoft.com/office/drawing/2010/main" val="0"/>
              </a:ext>
            </a:extLst>
          </a:blip>
          <a:srcRect/>
          <a:stretch>
            <a:fillRect/>
          </a:stretch>
        </p:blipFill>
        <p:spPr bwMode="auto">
          <a:xfrm>
            <a:off x="81315" y="3052192"/>
            <a:ext cx="2474461"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Tree>
    <p:extLst>
      <p:ext uri="{BB962C8B-B14F-4D97-AF65-F5344CB8AC3E}">
        <p14:creationId xmlns:p14="http://schemas.microsoft.com/office/powerpoint/2010/main" val="334792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5.2.1.3. Özel Kelimeler</a:t>
            </a:r>
            <a:endParaRPr lang="en-US" sz="3600" dirty="0"/>
          </a:p>
        </p:txBody>
      </p:sp>
      <p:sp>
        <p:nvSpPr>
          <p:cNvPr id="5" name="İçerik Yer Tutucusu 4"/>
          <p:cNvSpPr>
            <a:spLocks noGrp="1"/>
          </p:cNvSpPr>
          <p:nvPr>
            <p:ph sz="quarter" idx="1"/>
          </p:nvPr>
        </p:nvSpPr>
        <p:spPr>
          <a:xfrm>
            <a:off x="2898232" y="1600200"/>
            <a:ext cx="6426296" cy="4495800"/>
          </a:xfrm>
        </p:spPr>
        <p:txBody>
          <a:bodyPr>
            <a:normAutofit/>
          </a:bodyPr>
          <a:lstStyle/>
          <a:p>
            <a:r>
              <a:rPr lang="tr-TR" b="1" dirty="0"/>
              <a:t>Ayrılmış Kelime:</a:t>
            </a:r>
            <a:endParaRPr lang="tr-TR" dirty="0"/>
          </a:p>
          <a:p>
            <a:r>
              <a:rPr lang="tr-TR" dirty="0"/>
              <a:t>Ayrılmış kelime (</a:t>
            </a:r>
            <a:r>
              <a:rPr lang="tr-TR" i="1" dirty="0" err="1"/>
              <a:t>reserved</a:t>
            </a:r>
            <a:r>
              <a:rPr lang="tr-TR" i="1" dirty="0"/>
              <a:t> </a:t>
            </a:r>
            <a:r>
              <a:rPr lang="tr-TR" i="1" dirty="0" err="1"/>
              <a:t>word</a:t>
            </a:r>
            <a:r>
              <a:rPr lang="tr-TR" dirty="0"/>
              <a:t>), bir programlama dilinde bir isim olarak kullanılamayacak özel kelimeleri göstermektedir. Örneğin </a:t>
            </a:r>
            <a:r>
              <a:rPr lang="tr-TR" dirty="0" err="1"/>
              <a:t>Pascal'da</a:t>
            </a:r>
            <a:r>
              <a:rPr lang="tr-TR" dirty="0"/>
              <a:t>, </a:t>
            </a:r>
            <a:r>
              <a:rPr lang="tr-TR" i="1" dirty="0" err="1"/>
              <a:t>for</a:t>
            </a:r>
            <a:r>
              <a:rPr lang="tr-TR" i="1" dirty="0"/>
              <a:t>, </a:t>
            </a:r>
            <a:r>
              <a:rPr lang="tr-TR" i="1" dirty="0" err="1"/>
              <a:t>begin</a:t>
            </a:r>
            <a:r>
              <a:rPr lang="tr-TR" i="1" dirty="0"/>
              <a:t>, </a:t>
            </a:r>
            <a:r>
              <a:rPr lang="tr-TR" i="1" dirty="0" err="1"/>
              <a:t>end</a:t>
            </a:r>
            <a:r>
              <a:rPr lang="tr-TR" dirty="0"/>
              <a:t> gibi kelimeler, isim olarak kullanılamaz ve ayrılmış kelime olarak nitelendirilir. </a:t>
            </a:r>
          </a:p>
          <a:p>
            <a:endParaRPr lang="tr-TR" dirty="0"/>
          </a:p>
          <a:p>
            <a:endParaRPr lang="tr-TR" dirty="0"/>
          </a:p>
        </p:txBody>
      </p:sp>
      <p:pic>
        <p:nvPicPr>
          <p:cNvPr id="18434" name="Picture 2"/>
          <p:cNvPicPr>
            <a:picLocks noChangeAspect="1" noChangeArrowheads="1"/>
          </p:cNvPicPr>
          <p:nvPr/>
        </p:nvPicPr>
        <p:blipFill>
          <a:blip r:embed="rId2">
            <a:clrChange>
              <a:clrFrom>
                <a:srgbClr val="E3ECFB"/>
              </a:clrFrom>
              <a:clrTo>
                <a:srgbClr val="E3ECFB">
                  <a:alpha val="0"/>
                </a:srgbClr>
              </a:clrTo>
            </a:clrChange>
            <a:extLst>
              <a:ext uri="{28A0092B-C50C-407E-A947-70E740481C1C}">
                <a14:useLocalDpi xmlns:a14="http://schemas.microsoft.com/office/drawing/2010/main" val="0"/>
              </a:ext>
            </a:extLst>
          </a:blip>
          <a:srcRect/>
          <a:stretch>
            <a:fillRect/>
          </a:stretch>
        </p:blipFill>
        <p:spPr bwMode="auto">
          <a:xfrm>
            <a:off x="107504" y="2420888"/>
            <a:ext cx="287795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Tree>
    <p:extLst>
      <p:ext uri="{BB962C8B-B14F-4D97-AF65-F5344CB8AC3E}">
        <p14:creationId xmlns:p14="http://schemas.microsoft.com/office/powerpoint/2010/main" val="971070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5.2.2. Veri Tipi Kavramı</a:t>
            </a:r>
            <a:endParaRPr lang="en-US" sz="3600" dirty="0"/>
          </a:p>
        </p:txBody>
      </p:sp>
      <p:sp>
        <p:nvSpPr>
          <p:cNvPr id="6" name="İçerik Yer Tutucusu 5"/>
          <p:cNvSpPr>
            <a:spLocks noGrp="1"/>
          </p:cNvSpPr>
          <p:nvPr>
            <p:ph sz="quarter" idx="1"/>
          </p:nvPr>
        </p:nvSpPr>
        <p:spPr>
          <a:xfrm>
            <a:off x="251520" y="1600200"/>
            <a:ext cx="8784976" cy="4495800"/>
          </a:xfrm>
        </p:spPr>
        <p:txBody>
          <a:bodyPr>
            <a:normAutofit fontScale="77500" lnSpcReduction="20000"/>
          </a:bodyPr>
          <a:lstStyle/>
          <a:p>
            <a:r>
              <a:rPr lang="tr-TR" dirty="0"/>
              <a:t>Bir </a:t>
            </a:r>
            <a:r>
              <a:rPr lang="tr-TR" b="1" dirty="0"/>
              <a:t>veri tipi</a:t>
            </a:r>
            <a:r>
              <a:rPr lang="tr-TR" dirty="0"/>
              <a:t>, aynı işlemlerin tanımlı olduğu değerler kümesini göstermektedir.  Bir değişkenin tipi, değişkenin tutabileceği değerleri ve o değerlere uygulanabilecek işlemleri gösterir. </a:t>
            </a:r>
          </a:p>
          <a:p>
            <a:endParaRPr lang="tr-TR" dirty="0"/>
          </a:p>
          <a:p>
            <a:r>
              <a:rPr lang="tr-TR" dirty="0"/>
              <a:t>Örneğin; tamsayı (</a:t>
            </a:r>
            <a:r>
              <a:rPr lang="tr-TR" i="1" dirty="0" err="1"/>
              <a:t>integer</a:t>
            </a:r>
            <a:r>
              <a:rPr lang="tr-TR" dirty="0"/>
              <a:t>) tipi, dile bağımlı olarak belirlenen en küçük ve en büyük değerler arasında tamsayılar içerebilir ve sayısal işlemlerde yer alabilir. </a:t>
            </a:r>
            <a:br>
              <a:rPr lang="tr-TR" dirty="0"/>
            </a:br>
            <a:endParaRPr lang="tr-TR" dirty="0"/>
          </a:p>
          <a:p>
            <a:r>
              <a:rPr lang="tr-TR" dirty="0"/>
              <a:t>Veri tipleri, programlama dillerinde önemli gelişmelerin gerçekleştiği bir alan olmuş ve bunun sonucu olarak, programlama dillerinde çeşitli veri tipleri tanıtılmıştır. </a:t>
            </a:r>
          </a:p>
          <a:p>
            <a:endParaRPr lang="tr-TR" dirty="0"/>
          </a:p>
          <a:p>
            <a:r>
              <a:rPr lang="tr-TR" dirty="0"/>
              <a:t>Tipler </a:t>
            </a:r>
            <a:r>
              <a:rPr lang="tr-TR" b="1" i="1" dirty="0"/>
              <a:t>ilkel (temel-</a:t>
            </a:r>
            <a:r>
              <a:rPr lang="tr-TR" b="1" i="1" dirty="0" err="1"/>
              <a:t>primitive</a:t>
            </a:r>
            <a:r>
              <a:rPr lang="tr-TR" b="1" i="1" dirty="0"/>
              <a:t>)</a:t>
            </a:r>
            <a:r>
              <a:rPr lang="tr-TR" dirty="0"/>
              <a:t> ve </a:t>
            </a:r>
            <a:r>
              <a:rPr lang="tr-TR" b="1" i="1" dirty="0"/>
              <a:t>yapısal (</a:t>
            </a:r>
            <a:r>
              <a:rPr lang="tr-TR" b="1" i="1" dirty="0" err="1"/>
              <a:t>composite</a:t>
            </a:r>
            <a:r>
              <a:rPr lang="tr-TR" b="1" i="1" dirty="0"/>
              <a:t>)</a:t>
            </a:r>
            <a:r>
              <a:rPr lang="tr-TR" dirty="0"/>
              <a:t> olarak gruplandırılabilir. </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Tree>
    <p:extLst>
      <p:ext uri="{BB962C8B-B14F-4D97-AF65-F5344CB8AC3E}">
        <p14:creationId xmlns:p14="http://schemas.microsoft.com/office/powerpoint/2010/main" val="44956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5.2.2. Veri Tipi Kavramı</a:t>
            </a:r>
            <a:endParaRPr lang="en-US" sz="3600" dirty="0"/>
          </a:p>
        </p:txBody>
      </p:sp>
      <p:sp>
        <p:nvSpPr>
          <p:cNvPr id="6" name="İçerik Yer Tutucusu 5"/>
          <p:cNvSpPr>
            <a:spLocks noGrp="1"/>
          </p:cNvSpPr>
          <p:nvPr>
            <p:ph sz="quarter" idx="1"/>
          </p:nvPr>
        </p:nvSpPr>
        <p:spPr>
          <a:xfrm>
            <a:off x="142844" y="1600200"/>
            <a:ext cx="8858312" cy="4495800"/>
          </a:xfrm>
        </p:spPr>
        <p:txBody>
          <a:bodyPr>
            <a:normAutofit fontScale="92500"/>
          </a:bodyPr>
          <a:lstStyle/>
          <a:p>
            <a:r>
              <a:rPr lang="tr-TR" b="1" dirty="0"/>
              <a:t>İlkel tipler</a:t>
            </a:r>
            <a:r>
              <a:rPr lang="tr-TR" dirty="0"/>
              <a:t>, çoğu programlama dilinde yer alan ve diğer tiplerden oluşmamış veri tiplerini göstermektedir.</a:t>
            </a:r>
          </a:p>
          <a:p>
            <a:endParaRPr lang="tr-TR" dirty="0"/>
          </a:p>
          <a:p>
            <a:endParaRPr lang="tr-TR" dirty="0"/>
          </a:p>
          <a:p>
            <a:endParaRPr lang="tr-TR" dirty="0"/>
          </a:p>
          <a:p>
            <a:pPr>
              <a:buNone/>
            </a:pPr>
            <a:r>
              <a:rPr lang="tr-TR" dirty="0"/>
              <a:t>	 </a:t>
            </a:r>
            <a:r>
              <a:rPr lang="tr-TR" sz="2200" b="1" dirty="0">
                <a:solidFill>
                  <a:srgbClr val="FF0000"/>
                </a:solidFill>
              </a:rPr>
              <a:t>C               	Ada                              </a:t>
            </a:r>
          </a:p>
          <a:p>
            <a:r>
              <a:rPr lang="tr-TR" sz="2200" dirty="0"/>
              <a:t> </a:t>
            </a:r>
            <a:r>
              <a:rPr lang="tr-TR" sz="2200" dirty="0" err="1"/>
              <a:t>bool</a:t>
            </a:r>
            <a:r>
              <a:rPr lang="tr-TR" sz="2200" dirty="0"/>
              <a:t>		</a:t>
            </a:r>
            <a:r>
              <a:rPr lang="tr-TR" sz="2200" dirty="0" err="1"/>
              <a:t>Boolean</a:t>
            </a:r>
            <a:r>
              <a:rPr lang="tr-TR" sz="2200" dirty="0"/>
              <a:t> = {</a:t>
            </a:r>
            <a:r>
              <a:rPr lang="tr-TR" sz="2200" dirty="0" err="1"/>
              <a:t>false</a:t>
            </a:r>
            <a:r>
              <a:rPr lang="tr-TR" sz="2200" dirty="0"/>
              <a:t>, </a:t>
            </a:r>
            <a:r>
              <a:rPr lang="tr-TR" sz="2200" dirty="0" err="1"/>
              <a:t>true</a:t>
            </a:r>
            <a:r>
              <a:rPr lang="tr-TR" sz="2200" dirty="0"/>
              <a:t>}</a:t>
            </a:r>
          </a:p>
          <a:p>
            <a:r>
              <a:rPr lang="tr-TR" sz="2200" dirty="0"/>
              <a:t> </a:t>
            </a:r>
            <a:r>
              <a:rPr lang="tr-TR" sz="2200" dirty="0" err="1"/>
              <a:t>char</a:t>
            </a:r>
            <a:r>
              <a:rPr lang="tr-TR" sz="2200" dirty="0"/>
              <a:t> 		</a:t>
            </a:r>
            <a:r>
              <a:rPr lang="tr-TR" sz="2200" dirty="0" err="1"/>
              <a:t>Character</a:t>
            </a:r>
            <a:r>
              <a:rPr lang="tr-TR" sz="2200" dirty="0"/>
              <a:t> = {. . . , ‘a’, . . . , ‘z’, . . . , ‘0’, . . . , ‘9’, . . . , ‘?’, . . .}</a:t>
            </a:r>
          </a:p>
          <a:p>
            <a:r>
              <a:rPr lang="tr-TR" sz="2200" dirty="0"/>
              <a:t> </a:t>
            </a:r>
            <a:r>
              <a:rPr lang="tr-TR" sz="2200" dirty="0" err="1"/>
              <a:t>int</a:t>
            </a:r>
            <a:r>
              <a:rPr lang="tr-TR" sz="2200" dirty="0"/>
              <a:t> 		</a:t>
            </a:r>
            <a:r>
              <a:rPr lang="tr-TR" sz="2200" dirty="0" err="1"/>
              <a:t>Integer</a:t>
            </a:r>
            <a:r>
              <a:rPr lang="tr-TR" sz="2200" dirty="0"/>
              <a:t> = </a:t>
            </a:r>
            <a:r>
              <a:rPr lang="tr-TR" sz="1700" dirty="0"/>
              <a:t>{. . . ,−2,−1, 0,+1,+2, . . .}-&gt; {−2 147 483 648, . . . ,+2 147 483 647}</a:t>
            </a:r>
            <a:endParaRPr lang="tr-TR" sz="1500" dirty="0"/>
          </a:p>
          <a:p>
            <a:r>
              <a:rPr lang="tr-TR" sz="2200" dirty="0"/>
              <a:t> </a:t>
            </a:r>
            <a:r>
              <a:rPr lang="tr-TR" sz="2200" dirty="0" err="1"/>
              <a:t>float</a:t>
            </a:r>
            <a:r>
              <a:rPr lang="tr-TR" sz="2200" dirty="0"/>
              <a:t> 		</a:t>
            </a:r>
            <a:r>
              <a:rPr lang="tr-TR" sz="2200" dirty="0" err="1"/>
              <a:t>Float</a:t>
            </a:r>
            <a:r>
              <a:rPr lang="tr-TR" sz="2200" dirty="0"/>
              <a:t> = {. . . ,−1.0, . . . , 0.0, . . . ,+1.0, . . .} </a:t>
            </a:r>
          </a:p>
          <a:p>
            <a:endParaRPr lang="tr-TR" dirty="0"/>
          </a:p>
        </p:txBody>
      </p:sp>
      <p:pic>
        <p:nvPicPr>
          <p:cNvPr id="20483" name="Picture 3"/>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322952" y="2571744"/>
            <a:ext cx="5820816" cy="1228151"/>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w="114300" prst="artDeco"/>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Tree>
    <p:extLst>
      <p:ext uri="{BB962C8B-B14F-4D97-AF65-F5344CB8AC3E}">
        <p14:creationId xmlns:p14="http://schemas.microsoft.com/office/powerpoint/2010/main" val="1971832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graphicFrame>
        <p:nvGraphicFramePr>
          <p:cNvPr id="5" name="Group 292"/>
          <p:cNvGraphicFramePr>
            <a:graphicFrameLocks noGrp="1"/>
          </p:cNvGraphicFramePr>
          <p:nvPr>
            <p:ph/>
          </p:nvPr>
        </p:nvGraphicFramePr>
        <p:xfrm>
          <a:off x="571472" y="1570586"/>
          <a:ext cx="8143933" cy="4802633"/>
        </p:xfrm>
        <a:graphic>
          <a:graphicData uri="http://schemas.openxmlformats.org/drawingml/2006/table">
            <a:tbl>
              <a:tblPr>
                <a:effectLst>
                  <a:innerShdw blurRad="114300">
                    <a:prstClr val="black"/>
                  </a:innerShdw>
                </a:effectLst>
                <a:tableStyleId>{8A107856-5554-42FB-B03E-39F5DBC370BA}</a:tableStyleId>
              </a:tblPr>
              <a:tblGrid>
                <a:gridCol w="1683674">
                  <a:extLst>
                    <a:ext uri="{9D8B030D-6E8A-4147-A177-3AD203B41FA5}">
                      <a16:colId xmlns:a16="http://schemas.microsoft.com/office/drawing/2014/main" val="20000"/>
                    </a:ext>
                  </a:extLst>
                </a:gridCol>
                <a:gridCol w="2104592">
                  <a:extLst>
                    <a:ext uri="{9D8B030D-6E8A-4147-A177-3AD203B41FA5}">
                      <a16:colId xmlns:a16="http://schemas.microsoft.com/office/drawing/2014/main" val="20001"/>
                    </a:ext>
                  </a:extLst>
                </a:gridCol>
                <a:gridCol w="1753826">
                  <a:extLst>
                    <a:ext uri="{9D8B030D-6E8A-4147-A177-3AD203B41FA5}">
                      <a16:colId xmlns:a16="http://schemas.microsoft.com/office/drawing/2014/main" val="20002"/>
                    </a:ext>
                  </a:extLst>
                </a:gridCol>
                <a:gridCol w="1101642">
                  <a:extLst>
                    <a:ext uri="{9D8B030D-6E8A-4147-A177-3AD203B41FA5}">
                      <a16:colId xmlns:a16="http://schemas.microsoft.com/office/drawing/2014/main" val="20003"/>
                    </a:ext>
                  </a:extLst>
                </a:gridCol>
                <a:gridCol w="1500199">
                  <a:extLst>
                    <a:ext uri="{9D8B030D-6E8A-4147-A177-3AD203B41FA5}">
                      <a16:colId xmlns:a16="http://schemas.microsoft.com/office/drawing/2014/main" val="20004"/>
                    </a:ext>
                  </a:extLst>
                </a:gridCol>
              </a:tblGrid>
              <a:tr h="424333">
                <a:tc grid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a:ln>
                            <a:noFill/>
                          </a:ln>
                          <a:solidFill>
                            <a:srgbClr val="0070C0"/>
                          </a:solidFill>
                          <a:effectLst>
                            <a:innerShdw blurRad="63500" dist="50800" dir="5400000">
                              <a:prstClr val="black">
                                <a:alpha val="50000"/>
                              </a:prstClr>
                            </a:innerShdw>
                          </a:effectLst>
                        </a:rPr>
                        <a:t>Temel  C++  değişken tipleri</a:t>
                      </a:r>
                      <a:endParaRPr kumimoji="0" lang="tr-TR" sz="2000" b="1" i="0" u="none" strike="noStrike" cap="none" normalizeH="0" baseline="0" dirty="0">
                        <a:ln>
                          <a:noFill/>
                        </a:ln>
                        <a:solidFill>
                          <a:srgbClr val="0070C0"/>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4339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ndParaRPr>
                    </a:p>
                  </a:txBody>
                  <a:tcPr horzOverflow="overflow">
                    <a:cell3D prstMaterial="dkEdge">
                      <a:bevel prst="riblet"/>
                      <a:lightRig rig="flood" dir="t"/>
                    </a:cell3D>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        Numerik aralık</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h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innerShdw blurRad="63500" dist="50800" dir="5400000">
                              <a:prstClr val="black">
                                <a:alpha val="50000"/>
                              </a:prstClr>
                            </a:innerShdw>
                          </a:effectLst>
                        </a:rPr>
                        <a:t> </a:t>
                      </a:r>
                      <a:endParaRPr kumimoji="0" lang="tr-TR" sz="2000" b="0" i="0" u="none" strike="noStrike" cap="none" normalizeH="0" baseline="0" dirty="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innerShdw blurRad="63500" dist="50800" dir="5400000">
                              <a:prstClr val="black">
                                <a:alpha val="50000"/>
                              </a:prstClr>
                            </a:innerShdw>
                          </a:effectLst>
                        </a:rPr>
                        <a:t>Bellek alanı</a:t>
                      </a:r>
                      <a:endParaRPr kumimoji="0" lang="tr-TR" sz="2000" b="0" i="0" u="none" strike="noStrike" cap="none" normalizeH="0" baseline="0" dirty="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1"/>
                  </a:ext>
                </a:extLst>
              </a:tr>
              <a:tr h="7000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Keyword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Alt sınır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Üst sınır</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innerShdw blurRad="63500" dist="50800" dir="5400000">
                              <a:prstClr val="black">
                                <a:alpha val="50000"/>
                              </a:prstClr>
                            </a:innerShdw>
                          </a:effectLst>
                        </a:rPr>
                        <a:t>Ondalık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innerShdw blurRad="63500" dist="50800" dir="5400000">
                              <a:prstClr val="black">
                                <a:alpha val="50000"/>
                              </a:prstClr>
                            </a:innerShdw>
                          </a:effectLst>
                        </a:rPr>
                        <a:t>kısım</a:t>
                      </a:r>
                      <a:endParaRPr kumimoji="0" lang="tr-TR" sz="2000" b="0" i="0" u="none" strike="noStrike" cap="none" normalizeH="0" baseline="0" dirty="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byte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2"/>
                  </a:ext>
                </a:extLst>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char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–128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127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yok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1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3"/>
                  </a:ext>
                </a:extLst>
              </a:tr>
              <a:tr h="42298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short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–32,768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32,767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yok</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2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4"/>
                  </a:ext>
                </a:extLst>
              </a:tr>
              <a:tr h="5621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int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–2,147,483,648</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2,147,483,647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yok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4</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5"/>
                  </a:ext>
                </a:extLst>
              </a:tr>
              <a:tr h="5621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long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–2,147,483,648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2,147,483,647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yok</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4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6"/>
                  </a:ext>
                </a:extLst>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float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3.4 x 10–38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3.4 x 1038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7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4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7"/>
                  </a:ext>
                </a:extLst>
              </a:tr>
              <a:tr h="42298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double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1.7 x 10–308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innerShdw blurRad="63500" dist="50800" dir="5400000">
                              <a:prstClr val="black">
                                <a:alpha val="50000"/>
                              </a:prstClr>
                            </a:innerShdw>
                          </a:effectLst>
                        </a:rPr>
                        <a:t>1.7 x 10308 </a:t>
                      </a:r>
                      <a:endParaRPr kumimoji="0" lang="tr-TR" sz="2000" b="0" i="0" u="none" strike="noStrike" cap="none" normalizeH="0" baseline="0" dirty="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15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8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8"/>
                  </a:ext>
                </a:extLst>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err="1">
                          <a:ln>
                            <a:noFill/>
                          </a:ln>
                          <a:effectLst>
                            <a:innerShdw blurRad="63500" dist="50800" dir="5400000">
                              <a:prstClr val="black">
                                <a:alpha val="50000"/>
                              </a:prstClr>
                            </a:innerShdw>
                          </a:effectLst>
                        </a:rPr>
                        <a:t>long</a:t>
                      </a:r>
                      <a:r>
                        <a:rPr kumimoji="0" lang="tr-TR" sz="2000" u="none" strike="noStrike" cap="none" normalizeH="0" baseline="0" dirty="0">
                          <a:ln>
                            <a:noFill/>
                          </a:ln>
                          <a:effectLst>
                            <a:innerShdw blurRad="63500" dist="50800" dir="5400000">
                              <a:prstClr val="black">
                                <a:alpha val="50000"/>
                              </a:prstClr>
                            </a:innerShdw>
                          </a:effectLst>
                        </a:rPr>
                        <a:t> </a:t>
                      </a:r>
                      <a:r>
                        <a:rPr kumimoji="0" lang="tr-TR" sz="2000" u="none" strike="noStrike" cap="none" normalizeH="0" baseline="0" dirty="0" err="1">
                          <a:ln>
                            <a:noFill/>
                          </a:ln>
                          <a:effectLst>
                            <a:innerShdw blurRad="63500" dist="50800" dir="5400000">
                              <a:prstClr val="black">
                                <a:alpha val="50000"/>
                              </a:prstClr>
                            </a:innerShdw>
                          </a:effectLst>
                        </a:rPr>
                        <a:t>double</a:t>
                      </a:r>
                      <a:r>
                        <a:rPr kumimoji="0" lang="tr-TR" sz="2000" u="none" strike="noStrike" cap="none" normalizeH="0" baseline="0" dirty="0">
                          <a:ln>
                            <a:noFill/>
                          </a:ln>
                          <a:effectLst>
                            <a:innerShdw blurRad="63500" dist="50800" dir="5400000">
                              <a:prstClr val="black">
                                <a:alpha val="50000"/>
                              </a:prstClr>
                            </a:innerShdw>
                          </a:effectLst>
                        </a:rPr>
                        <a:t> </a:t>
                      </a:r>
                      <a:endParaRPr kumimoji="0" lang="tr-TR" sz="2000" b="0" i="0" u="none" strike="noStrike" cap="none" normalizeH="0" baseline="0" dirty="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3.4 x 10–4932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1.1 x 104932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innerShdw blurRad="63500" dist="50800" dir="5400000">
                              <a:prstClr val="black">
                                <a:alpha val="50000"/>
                              </a:prstClr>
                            </a:innerShdw>
                          </a:effectLst>
                        </a:rPr>
                        <a:t>19 </a:t>
                      </a:r>
                      <a:endParaRPr kumimoji="0" lang="tr-TR" sz="2000" b="0" i="0" u="none" strike="noStrike" cap="none" normalizeH="0" baseline="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innerShdw blurRad="63500" dist="50800" dir="5400000">
                              <a:prstClr val="black">
                                <a:alpha val="50000"/>
                              </a:prstClr>
                            </a:innerShdw>
                          </a:effectLst>
                        </a:rPr>
                        <a:t>10 </a:t>
                      </a:r>
                      <a:endParaRPr kumimoji="0" lang="tr-TR" sz="2000" b="0" i="0" u="none" strike="noStrike" cap="none" normalizeH="0" baseline="0" dirty="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9"/>
                  </a:ext>
                </a:extLst>
              </a:tr>
            </a:tbl>
          </a:graphicData>
        </a:graphic>
      </p:graphicFrame>
      <p:sp>
        <p:nvSpPr>
          <p:cNvPr id="6" name="Rectangle 2"/>
          <p:cNvSpPr txBox="1">
            <a:spLocks noChangeArrowheads="1"/>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a:ln>
                  <a:noFill/>
                </a:ln>
                <a:solidFill>
                  <a:schemeClr val="tx2"/>
                </a:solidFill>
                <a:effectLst/>
                <a:uLnTx/>
                <a:uFillTx/>
                <a:latin typeface="+mj-lt"/>
                <a:ea typeface="+mj-ea"/>
                <a:cs typeface="+mj-cs"/>
              </a:rPr>
              <a:t>5.2.2. Veri Tipi Kavramı</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5.2.2. Veri Tipi Kavramı</a:t>
            </a:r>
            <a:endParaRPr lang="en-US" sz="3600" dirty="0"/>
          </a:p>
        </p:txBody>
      </p:sp>
      <p:sp>
        <p:nvSpPr>
          <p:cNvPr id="6" name="İçerik Yer Tutucusu 5"/>
          <p:cNvSpPr>
            <a:spLocks noGrp="1"/>
          </p:cNvSpPr>
          <p:nvPr>
            <p:ph sz="quarter" idx="1"/>
          </p:nvPr>
        </p:nvSpPr>
        <p:spPr/>
        <p:txBody>
          <a:bodyPr>
            <a:normAutofit/>
          </a:bodyPr>
          <a:lstStyle/>
          <a:p>
            <a:r>
              <a:rPr lang="tr-TR" b="1" dirty="0"/>
              <a:t>Yapısal tipler</a:t>
            </a:r>
            <a:r>
              <a:rPr lang="tr-TR" dirty="0"/>
              <a:t> ise çeşitli veri tiplerinde olabilen bileşenlerden oluşmuştur. Bir yapısal tipin elemanları, tipin bileşenlerini oluşturmaktadır. Bir yapısal tipteki her bileşenin, tip ve değer özellikleri bulunmaktadır.</a:t>
            </a:r>
          </a:p>
          <a:p>
            <a:endParaRPr lang="tr-TR" dirty="0"/>
          </a:p>
        </p:txBody>
      </p:sp>
      <p:pic>
        <p:nvPicPr>
          <p:cNvPr id="21506"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2051720" y="4149080"/>
            <a:ext cx="5372100" cy="1095375"/>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Tree>
    <p:extLst>
      <p:ext uri="{BB962C8B-B14F-4D97-AF65-F5344CB8AC3E}">
        <p14:creationId xmlns:p14="http://schemas.microsoft.com/office/powerpoint/2010/main" val="2359515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5.2.2. Veri Tipi Kavramı-Yapısal Tipler</a:t>
            </a:r>
            <a:endParaRPr lang="en-US" sz="3600" dirty="0"/>
          </a:p>
        </p:txBody>
      </p:sp>
      <p:sp>
        <p:nvSpPr>
          <p:cNvPr id="5" name="İçerik Yer Tutucusu 4"/>
          <p:cNvSpPr>
            <a:spLocks noGrp="1"/>
          </p:cNvSpPr>
          <p:nvPr>
            <p:ph sz="quarter" idx="1"/>
          </p:nvPr>
        </p:nvSpPr>
        <p:spPr/>
        <p:txBody>
          <a:bodyPr/>
          <a:lstStyle/>
          <a:p>
            <a:r>
              <a:rPr lang="tr-TR" dirty="0"/>
              <a:t>Örnek</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8460432" cy="330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Tree>
    <p:extLst>
      <p:ext uri="{BB962C8B-B14F-4D97-AF65-F5344CB8AC3E}">
        <p14:creationId xmlns:p14="http://schemas.microsoft.com/office/powerpoint/2010/main" val="2686395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5.3. Sabitler</a:t>
            </a:r>
            <a:endParaRPr lang="en-US" sz="3600" dirty="0"/>
          </a:p>
        </p:txBody>
      </p:sp>
      <p:sp>
        <p:nvSpPr>
          <p:cNvPr id="5" name="İçerik Yer Tutucusu 4"/>
          <p:cNvSpPr>
            <a:spLocks noGrp="1"/>
          </p:cNvSpPr>
          <p:nvPr>
            <p:ph sz="quarter" idx="1"/>
          </p:nvPr>
        </p:nvSpPr>
        <p:spPr>
          <a:xfrm>
            <a:off x="612648" y="1571612"/>
            <a:ext cx="8207824" cy="4495800"/>
          </a:xfrm>
        </p:spPr>
        <p:txBody>
          <a:bodyPr>
            <a:noAutofit/>
          </a:bodyPr>
          <a:lstStyle/>
          <a:p>
            <a:r>
              <a:rPr lang="tr-TR" sz="2400" dirty="0"/>
              <a:t>Bir </a:t>
            </a:r>
            <a:r>
              <a:rPr lang="tr-TR" sz="2400" b="1" dirty="0"/>
              <a:t>sabit</a:t>
            </a:r>
            <a:r>
              <a:rPr lang="tr-TR" sz="2400" dirty="0"/>
              <a:t>, belirli bir tipteki bir değerin kodlanmış gösterimini içeren ancak programın çalıştırılması sırasında değiştirilemeyen bellek hücresine veya hücrelerine verilen isimdir. Bir sabit genellikle ilkel tipte bir değerdir. Örneğin 568, bir tamsayı sabittir. </a:t>
            </a:r>
          </a:p>
          <a:p>
            <a:endParaRPr lang="tr-TR" sz="100" dirty="0"/>
          </a:p>
          <a:p>
            <a:r>
              <a:rPr lang="tr-TR" sz="2400" dirty="0"/>
              <a:t>Bir değişken, bir bellek yerine bağlandığında bir değere de bağlanıyorsa ve daha sonra bu değer değiştirilemiyorsa o değişkene </a:t>
            </a:r>
            <a:r>
              <a:rPr lang="tr-TR" sz="2400" b="1" dirty="0"/>
              <a:t>isimlendirilmiş sabit </a:t>
            </a:r>
            <a:r>
              <a:rPr lang="tr-TR" sz="2400" dirty="0"/>
              <a:t>denir.  İsimlendirilmiş sabitlerin tanımlanması için, bir çok dilde (örneğin Pascal, C# </a:t>
            </a:r>
            <a:r>
              <a:rPr lang="tr-TR" sz="2400" dirty="0" err="1"/>
              <a:t>vs</a:t>
            </a:r>
            <a:r>
              <a:rPr lang="tr-TR" sz="2400" dirty="0"/>
              <a:t>) </a:t>
            </a:r>
            <a:r>
              <a:rPr lang="tr-TR" sz="2400" b="1" i="1" dirty="0" err="1"/>
              <a:t>const</a:t>
            </a:r>
            <a:r>
              <a:rPr lang="tr-TR" sz="2400" b="1" dirty="0"/>
              <a:t> </a:t>
            </a:r>
            <a:r>
              <a:rPr lang="tr-TR" sz="2400" dirty="0"/>
              <a:t>tanımlayıcısı kullanılır. C'de ise isimlendirilmiş sabit tanımlamak için </a:t>
            </a:r>
            <a:r>
              <a:rPr lang="tr-TR" sz="2400" b="1" i="1" dirty="0"/>
              <a:t>#define</a:t>
            </a:r>
            <a:r>
              <a:rPr lang="tr-TR" sz="2400" b="1" dirty="0"/>
              <a:t> </a:t>
            </a:r>
            <a:r>
              <a:rPr lang="tr-TR" sz="2400" dirty="0"/>
              <a:t>kullanılır.</a:t>
            </a:r>
          </a:p>
          <a:p>
            <a:endParaRPr lang="tr-TR" sz="2400" dirty="0"/>
          </a:p>
        </p:txBody>
      </p:sp>
      <p:pic>
        <p:nvPicPr>
          <p:cNvPr id="23554" name="Picture 2"/>
          <p:cNvPicPr>
            <a:picLocks noChangeAspect="1" noChangeArrowheads="1"/>
          </p:cNvPicPr>
          <p:nvPr/>
        </p:nvPicPr>
        <p:blipFill>
          <a:blip r:embed="rId2">
            <a:clrChange>
              <a:clrFrom>
                <a:srgbClr val="D7DCFD"/>
              </a:clrFrom>
              <a:clrTo>
                <a:srgbClr val="D7DCFD">
                  <a:alpha val="0"/>
                </a:srgbClr>
              </a:clrTo>
            </a:clrChange>
            <a:extLst>
              <a:ext uri="{28A0092B-C50C-407E-A947-70E740481C1C}">
                <a14:useLocalDpi xmlns:a14="http://schemas.microsoft.com/office/drawing/2010/main" val="0"/>
              </a:ext>
            </a:extLst>
          </a:blip>
          <a:srcRect/>
          <a:stretch>
            <a:fillRect/>
          </a:stretch>
        </p:blipFill>
        <p:spPr bwMode="auto">
          <a:xfrm>
            <a:off x="2643174" y="5786454"/>
            <a:ext cx="50958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Tree>
    <p:extLst>
      <p:ext uri="{BB962C8B-B14F-4D97-AF65-F5344CB8AC3E}">
        <p14:creationId xmlns:p14="http://schemas.microsoft.com/office/powerpoint/2010/main" val="3402277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5.3. Sabitler</a:t>
            </a:r>
            <a:endParaRPr lang="en-US" sz="3600" dirty="0"/>
          </a:p>
        </p:txBody>
      </p:sp>
      <p:sp>
        <p:nvSpPr>
          <p:cNvPr id="5" name="İçerik Yer Tutucusu 4"/>
          <p:cNvSpPr>
            <a:spLocks noGrp="1"/>
          </p:cNvSpPr>
          <p:nvPr>
            <p:ph sz="quarter" idx="1"/>
          </p:nvPr>
        </p:nvSpPr>
        <p:spPr>
          <a:xfrm>
            <a:off x="285720" y="1600200"/>
            <a:ext cx="8858280" cy="4495800"/>
          </a:xfrm>
        </p:spPr>
        <p:txBody>
          <a:bodyPr>
            <a:noAutofit/>
          </a:bodyPr>
          <a:lstStyle/>
          <a:p>
            <a:r>
              <a:rPr lang="tr-TR" sz="2400" dirty="0"/>
              <a:t>Sabit bir değerin programda birçok kez yinelenmesi durumunda, isimlendirilmiş sabitlerin kullanılması okunabilirlik ve değiştirilebilirlik açısından yararlıdır. Örneğin 3.14159 değeri yerine </a:t>
            </a:r>
            <a:r>
              <a:rPr lang="tr-TR" sz="2400" i="1" dirty="0"/>
              <a:t>pi</a:t>
            </a:r>
            <a:r>
              <a:rPr lang="tr-TR" sz="2400" dirty="0"/>
              <a:t> isminin kullanılması, programın okunabilirliğini artırır. </a:t>
            </a:r>
          </a:p>
          <a:p>
            <a:r>
              <a:rPr lang="tr-TR" sz="2400" dirty="0"/>
              <a:t>Bir başka örnek olarak, 50 elemanlı bir diziyi işleyen bir programı düşünelim. Bu programda birçok kez (örneğin, dizi tanımlamada, döngülerde vb.) dizi sınırına başvuru yer alır. Bu değerin programın başında isimlendirilmiş sabit olarak tanımlanması, programın okunabilirliğini ve güvenilirliğini artırır.</a:t>
            </a:r>
          </a:p>
          <a:p>
            <a:r>
              <a:rPr lang="tr-TR" sz="2400" dirty="0"/>
              <a:t>Programları </a:t>
            </a:r>
            <a:r>
              <a:rPr lang="en-US" sz="2400" dirty="0" err="1"/>
              <a:t>parametr</a:t>
            </a:r>
            <a:r>
              <a:rPr lang="tr-TR" sz="2400" dirty="0"/>
              <a:t>elerle ifade</a:t>
            </a:r>
            <a:r>
              <a:rPr lang="en-US" sz="2400" dirty="0"/>
              <a:t> </a:t>
            </a:r>
            <a:r>
              <a:rPr lang="tr-TR" sz="2400" dirty="0"/>
              <a:t>etmek için kullanılır.</a:t>
            </a:r>
          </a:p>
          <a:p>
            <a:r>
              <a:rPr lang="tr-TR" sz="2400" dirty="0"/>
              <a:t>İsimlendirilmiş sabitlere değer b</a:t>
            </a:r>
            <a:r>
              <a:rPr lang="en-US" sz="2400" dirty="0" err="1"/>
              <a:t>ağlama</a:t>
            </a:r>
            <a:r>
              <a:rPr lang="tr-TR" sz="2400" dirty="0"/>
              <a:t> </a:t>
            </a:r>
            <a:r>
              <a:rPr lang="en-US" sz="2400" dirty="0"/>
              <a:t>(binding) </a:t>
            </a:r>
            <a:r>
              <a:rPr lang="tr-TR" sz="2400" dirty="0"/>
              <a:t>statik </a:t>
            </a:r>
            <a:r>
              <a:rPr lang="en-US" sz="2400" dirty="0"/>
              <a:t>(</a:t>
            </a:r>
            <a:r>
              <a:rPr lang="en-US" sz="2400" dirty="0">
                <a:solidFill>
                  <a:schemeClr val="accent2"/>
                </a:solidFill>
              </a:rPr>
              <a:t>manifest constants</a:t>
            </a:r>
            <a:r>
              <a:rPr lang="en-US" sz="2400" dirty="0"/>
              <a:t>) </a:t>
            </a:r>
            <a:r>
              <a:rPr lang="tr-TR" sz="2400" dirty="0"/>
              <a:t>veya</a:t>
            </a:r>
            <a:r>
              <a:rPr lang="en-US" sz="2400" dirty="0"/>
              <a:t> d</a:t>
            </a:r>
            <a:r>
              <a:rPr lang="tr-TR" sz="2400" dirty="0"/>
              <a:t>i</a:t>
            </a:r>
            <a:r>
              <a:rPr lang="en-US" sz="2400" dirty="0" err="1"/>
              <a:t>nam</a:t>
            </a:r>
            <a:r>
              <a:rPr lang="tr-TR" sz="2400" dirty="0" err="1"/>
              <a:t>ik</a:t>
            </a:r>
            <a:r>
              <a:rPr lang="tr-TR" sz="2400" dirty="0"/>
              <a:t> olabilir (5.7.’de anlatılacak)</a:t>
            </a:r>
            <a:endParaRPr lang="en-US" sz="2400" dirty="0"/>
          </a:p>
          <a:p>
            <a:endParaRPr lang="en-US" sz="2400" dirty="0"/>
          </a:p>
          <a:p>
            <a:endParaRPr lang="tr-TR" sz="24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Tree>
    <p:extLst>
      <p:ext uri="{BB962C8B-B14F-4D97-AF65-F5344CB8AC3E}">
        <p14:creationId xmlns:p14="http://schemas.microsoft.com/office/powerpoint/2010/main" val="99773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a:t>5</a:t>
            </a:r>
            <a:r>
              <a:rPr lang="en-US" dirty="0"/>
              <a:t>.1</a:t>
            </a:r>
            <a:r>
              <a:rPr lang="tr-TR" dirty="0"/>
              <a:t>.</a:t>
            </a:r>
            <a:r>
              <a:rPr lang="en-US" dirty="0"/>
              <a:t> </a:t>
            </a:r>
            <a:r>
              <a:rPr lang="en-US" dirty="0" err="1"/>
              <a:t>Giriş</a:t>
            </a:r>
            <a:endParaRPr lang="en-US" dirty="0"/>
          </a:p>
        </p:txBody>
      </p:sp>
      <p:sp>
        <p:nvSpPr>
          <p:cNvPr id="5" name="İçerik Yer Tutucusu 4"/>
          <p:cNvSpPr>
            <a:spLocks noGrp="1"/>
          </p:cNvSpPr>
          <p:nvPr>
            <p:ph sz="quarter" idx="1"/>
          </p:nvPr>
        </p:nvSpPr>
        <p:spPr/>
        <p:txBody>
          <a:bodyPr>
            <a:normAutofit/>
          </a:bodyPr>
          <a:lstStyle/>
          <a:p>
            <a:r>
              <a:rPr lang="tr-TR" dirty="0"/>
              <a:t>Geleneksel bilgisayar mimarisi </a:t>
            </a:r>
            <a:r>
              <a:rPr lang="tr-TR" b="1" i="1" dirty="0" err="1"/>
              <a:t>von</a:t>
            </a:r>
            <a:r>
              <a:rPr lang="tr-TR" b="1" i="1" dirty="0"/>
              <a:t> </a:t>
            </a:r>
            <a:r>
              <a:rPr lang="tr-TR" b="1" i="1" dirty="0" err="1"/>
              <a:t>Neumann</a:t>
            </a:r>
            <a:r>
              <a:rPr lang="tr-TR" b="1" i="1" dirty="0"/>
              <a:t> </a:t>
            </a:r>
            <a:r>
              <a:rPr lang="tr-TR" dirty="0"/>
              <a:t>mimarisi olarak adlandırılır.</a:t>
            </a:r>
            <a:r>
              <a:rPr lang="tr-TR" b="1" dirty="0"/>
              <a:t> </a:t>
            </a:r>
            <a:r>
              <a:rPr lang="tr-TR" dirty="0" err="1"/>
              <a:t>von</a:t>
            </a:r>
            <a:r>
              <a:rPr lang="tr-TR" dirty="0"/>
              <a:t> </a:t>
            </a:r>
            <a:r>
              <a:rPr lang="tr-TR" dirty="0" err="1"/>
              <a:t>Neumann</a:t>
            </a:r>
            <a:r>
              <a:rPr lang="tr-TR" dirty="0"/>
              <a:t> mimarisi, veri ve komutları tek bir depolama biriminde bulunduran bilgisayar tasarı örneğidir.  </a:t>
            </a:r>
          </a:p>
          <a:p>
            <a:r>
              <a:rPr lang="tr-TR" dirty="0"/>
              <a:t>Bu mimari, her bellek hücresinin özgün bir adres ile tanımlandığı ana bellek kavramına dayanmaktadır. </a:t>
            </a:r>
          </a:p>
          <a:p>
            <a:endParaRPr lang="tr-TR" dirty="0"/>
          </a:p>
        </p:txBody>
      </p:sp>
      <p:pic>
        <p:nvPicPr>
          <p:cNvPr id="2050" name="Picture 2" descr="Dosya:VonNeumannMimari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216" y="4429132"/>
            <a:ext cx="2806602" cy="2383793"/>
          </a:xfrm>
          <a:prstGeom prst="rect">
            <a:avLst/>
          </a:prstGeom>
          <a:noFill/>
          <a:extLst>
            <a:ext uri="{909E8E84-426E-40DD-AFC4-6F175D3DCCD1}">
              <a14:hiddenFill xmlns:a14="http://schemas.microsoft.com/office/drawing/2010/main">
                <a:solidFill>
                  <a:srgbClr val="FFFFFF"/>
                </a:solidFill>
              </a14:hiddenFill>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Tree>
    <p:extLst>
      <p:ext uri="{BB962C8B-B14F-4D97-AF65-F5344CB8AC3E}">
        <p14:creationId xmlns:p14="http://schemas.microsoft.com/office/powerpoint/2010/main" val="100166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 İşlemciler (Operatörler)</a:t>
            </a:r>
            <a:endParaRPr lang="en-US" sz="3600" dirty="0"/>
          </a:p>
        </p:txBody>
      </p:sp>
      <p:sp>
        <p:nvSpPr>
          <p:cNvPr id="5" name="İçerik Yer Tutucusu 4"/>
          <p:cNvSpPr>
            <a:spLocks noGrp="1"/>
          </p:cNvSpPr>
          <p:nvPr>
            <p:ph sz="quarter" idx="1"/>
          </p:nvPr>
        </p:nvSpPr>
        <p:spPr>
          <a:xfrm>
            <a:off x="612648" y="1600200"/>
            <a:ext cx="8207824" cy="4495800"/>
          </a:xfrm>
        </p:spPr>
        <p:txBody>
          <a:bodyPr>
            <a:noAutofit/>
          </a:bodyPr>
          <a:lstStyle/>
          <a:p>
            <a:r>
              <a:rPr lang="tr-TR" sz="2800" dirty="0"/>
              <a:t>İşlemciler, genel özelliklerine ve işlenenlerin niteliğine göre iki şekilde sınıflandırılabilirler.</a:t>
            </a:r>
          </a:p>
          <a:p>
            <a:pPr lvl="1"/>
            <a:r>
              <a:rPr lang="tr-TR" sz="2500" b="1" dirty="0"/>
              <a:t>İşlemcilerin Genel Özelliklerine Göre </a:t>
            </a:r>
          </a:p>
          <a:p>
            <a:pPr lvl="2"/>
            <a:r>
              <a:rPr lang="tr-TR" sz="2200" dirty="0"/>
              <a:t>İşlenen sayısı, </a:t>
            </a:r>
          </a:p>
          <a:p>
            <a:pPr lvl="2"/>
            <a:r>
              <a:rPr lang="tr-TR" sz="2200" dirty="0"/>
              <a:t>İşlemcinin yeri, </a:t>
            </a:r>
          </a:p>
          <a:p>
            <a:pPr lvl="2"/>
            <a:r>
              <a:rPr lang="tr-TR" sz="2200" dirty="0"/>
              <a:t>Öncelik </a:t>
            </a:r>
          </a:p>
          <a:p>
            <a:pPr lvl="2"/>
            <a:r>
              <a:rPr lang="tr-TR" sz="2200" dirty="0" err="1"/>
              <a:t>Birleşmelilik</a:t>
            </a:r>
            <a:r>
              <a:rPr lang="tr-TR" sz="2200" dirty="0"/>
              <a:t> (</a:t>
            </a:r>
            <a:r>
              <a:rPr lang="tr-TR" sz="2200" dirty="0" err="1"/>
              <a:t>associativity</a:t>
            </a:r>
            <a:r>
              <a:rPr lang="tr-TR" sz="2200" dirty="0"/>
              <a:t>)</a:t>
            </a:r>
          </a:p>
          <a:p>
            <a:pPr lvl="1"/>
            <a:r>
              <a:rPr lang="tr-TR" sz="2500" b="1" dirty="0"/>
              <a:t>İşlenenlerin Niteliğine Göre; </a:t>
            </a:r>
          </a:p>
          <a:p>
            <a:pPr lvl="2"/>
            <a:r>
              <a:rPr lang="tr-TR" sz="2200" dirty="0"/>
              <a:t>Sayısal işlemciler, </a:t>
            </a:r>
          </a:p>
          <a:p>
            <a:pPr lvl="2"/>
            <a:r>
              <a:rPr lang="tr-TR" sz="2200" dirty="0"/>
              <a:t>İlişkisel işlemciler </a:t>
            </a:r>
          </a:p>
          <a:p>
            <a:pPr lvl="2"/>
            <a:r>
              <a:rPr lang="tr-TR" sz="2200" dirty="0"/>
              <a:t>Mantıksal işlemciler</a:t>
            </a: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Tree>
    <p:extLst>
      <p:ext uri="{BB962C8B-B14F-4D97-AF65-F5344CB8AC3E}">
        <p14:creationId xmlns:p14="http://schemas.microsoft.com/office/powerpoint/2010/main" val="2248834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5.4.1. İşlemcilerin Genel Özellikleri</a:t>
            </a:r>
            <a:endParaRPr lang="en-US" sz="3600" dirty="0"/>
          </a:p>
        </p:txBody>
      </p:sp>
      <p:sp>
        <p:nvSpPr>
          <p:cNvPr id="5" name="İçerik Yer Tutucusu 4"/>
          <p:cNvSpPr>
            <a:spLocks noGrp="1"/>
          </p:cNvSpPr>
          <p:nvPr>
            <p:ph sz="quarter" idx="1"/>
          </p:nvPr>
        </p:nvSpPr>
        <p:spPr>
          <a:xfrm>
            <a:off x="612648" y="1600200"/>
            <a:ext cx="8207824" cy="4495800"/>
          </a:xfrm>
        </p:spPr>
        <p:txBody>
          <a:bodyPr>
            <a:noAutofit/>
          </a:bodyPr>
          <a:lstStyle/>
          <a:p>
            <a:r>
              <a:rPr lang="tr-TR" sz="2800" b="1" dirty="0"/>
              <a:t>İşlenen Sayısı (</a:t>
            </a:r>
            <a:r>
              <a:rPr lang="tr-TR" sz="2800" b="1" dirty="0" err="1"/>
              <a:t>arity</a:t>
            </a:r>
            <a:r>
              <a:rPr lang="tr-TR" sz="2800" b="1" dirty="0"/>
              <a:t>) : </a:t>
            </a:r>
            <a:r>
              <a:rPr lang="tr-TR" sz="2800" dirty="0"/>
              <a:t>Bir işlemci, alabileceği işlenen sayısına göre </a:t>
            </a:r>
            <a:r>
              <a:rPr lang="tr-TR" sz="2800" b="1" dirty="0"/>
              <a:t>tekli</a:t>
            </a:r>
            <a:r>
              <a:rPr lang="tr-TR" sz="2800" dirty="0"/>
              <a:t> (</a:t>
            </a:r>
            <a:r>
              <a:rPr lang="tr-TR" sz="2800" dirty="0" err="1"/>
              <a:t>unary</a:t>
            </a:r>
            <a:r>
              <a:rPr lang="tr-TR" sz="2800" dirty="0"/>
              <a:t>), </a:t>
            </a:r>
            <a:r>
              <a:rPr lang="tr-TR" sz="2800" b="1" dirty="0"/>
              <a:t>ikili </a:t>
            </a:r>
            <a:r>
              <a:rPr lang="tr-TR" sz="2800" dirty="0"/>
              <a:t>(</a:t>
            </a:r>
            <a:r>
              <a:rPr lang="tr-TR" sz="2800" dirty="0" err="1"/>
              <a:t>binary</a:t>
            </a:r>
            <a:r>
              <a:rPr lang="tr-TR" sz="2800" dirty="0"/>
              <a:t>), </a:t>
            </a:r>
            <a:r>
              <a:rPr lang="tr-TR" sz="2800" b="1" dirty="0"/>
              <a:t>üçlü</a:t>
            </a:r>
            <a:r>
              <a:rPr lang="tr-TR" sz="2800" dirty="0"/>
              <a:t> (</a:t>
            </a:r>
            <a:r>
              <a:rPr lang="tr-TR" sz="2800" dirty="0" err="1"/>
              <a:t>ternary</a:t>
            </a:r>
            <a:r>
              <a:rPr lang="tr-TR" sz="2800" dirty="0"/>
              <a:t>) veya </a:t>
            </a:r>
            <a:r>
              <a:rPr lang="tr-TR" sz="2800" b="1" dirty="0"/>
              <a:t>çoklu</a:t>
            </a:r>
            <a:r>
              <a:rPr lang="tr-TR" sz="2800" dirty="0"/>
              <a:t> (n-</a:t>
            </a:r>
            <a:r>
              <a:rPr lang="tr-TR" sz="2800" dirty="0" err="1"/>
              <a:t>ary</a:t>
            </a:r>
            <a:r>
              <a:rPr lang="tr-TR" sz="2800" dirty="0"/>
              <a:t>) olabilir.  </a:t>
            </a:r>
          </a:p>
          <a:p>
            <a:pPr lvl="1"/>
            <a:r>
              <a:rPr lang="tr-TR" sz="2500" dirty="0"/>
              <a:t>p = &amp;a; (C – </a:t>
            </a:r>
            <a:r>
              <a:rPr lang="tr-TR" sz="2500" dirty="0" err="1"/>
              <a:t>unary</a:t>
            </a:r>
            <a:r>
              <a:rPr lang="tr-TR" sz="2500" dirty="0"/>
              <a:t>, </a:t>
            </a:r>
            <a:r>
              <a:rPr lang="tr-TR" sz="2500" dirty="0" err="1"/>
              <a:t>prefix</a:t>
            </a:r>
            <a:r>
              <a:rPr lang="tr-TR" sz="2500" dirty="0"/>
              <a:t>)</a:t>
            </a:r>
          </a:p>
          <a:p>
            <a:pPr lvl="1"/>
            <a:r>
              <a:rPr lang="tr-TR" sz="2500" dirty="0"/>
              <a:t>i = -5; (C – </a:t>
            </a:r>
            <a:r>
              <a:rPr lang="tr-TR" sz="2500" dirty="0" err="1"/>
              <a:t>unary</a:t>
            </a:r>
            <a:r>
              <a:rPr lang="tr-TR" sz="2500" dirty="0"/>
              <a:t>, </a:t>
            </a:r>
            <a:r>
              <a:rPr lang="tr-TR" sz="2500" dirty="0" err="1"/>
              <a:t>prefix</a:t>
            </a:r>
            <a:r>
              <a:rPr lang="tr-TR" sz="2500" dirty="0"/>
              <a:t>)</a:t>
            </a:r>
          </a:p>
          <a:p>
            <a:pPr lvl="1"/>
            <a:r>
              <a:rPr lang="tr-TR" sz="2500" dirty="0"/>
              <a:t>i++; (C – </a:t>
            </a:r>
            <a:r>
              <a:rPr lang="tr-TR" sz="2500" dirty="0" err="1"/>
              <a:t>unary</a:t>
            </a:r>
            <a:r>
              <a:rPr lang="tr-TR" sz="2500" dirty="0"/>
              <a:t>, </a:t>
            </a:r>
            <a:r>
              <a:rPr lang="tr-TR" sz="2500" dirty="0" err="1"/>
              <a:t>postfix</a:t>
            </a:r>
            <a:r>
              <a:rPr lang="tr-TR" sz="2500" dirty="0"/>
              <a:t>)</a:t>
            </a:r>
          </a:p>
          <a:p>
            <a:pPr lvl="1"/>
            <a:r>
              <a:rPr lang="tr-TR" sz="2500" dirty="0"/>
              <a:t>i = i + j; (C – </a:t>
            </a:r>
            <a:r>
              <a:rPr lang="tr-TR" sz="2500" dirty="0" err="1"/>
              <a:t>binary</a:t>
            </a:r>
            <a:r>
              <a:rPr lang="tr-TR" sz="2500" dirty="0"/>
              <a:t>, </a:t>
            </a:r>
            <a:r>
              <a:rPr lang="tr-TR" sz="2500" dirty="0" err="1"/>
              <a:t>infix</a:t>
            </a:r>
            <a:r>
              <a:rPr lang="tr-TR" sz="2500" dirty="0"/>
              <a:t>)</a:t>
            </a:r>
          </a:p>
          <a:p>
            <a:pPr lvl="1"/>
            <a:r>
              <a:rPr lang="tr-TR" sz="2500" dirty="0"/>
              <a:t>i = i + j + 5; (C – </a:t>
            </a:r>
            <a:r>
              <a:rPr lang="tr-TR" sz="2500" dirty="0" err="1"/>
              <a:t>binary</a:t>
            </a:r>
            <a:r>
              <a:rPr lang="tr-TR" sz="2500" dirty="0"/>
              <a:t>, </a:t>
            </a:r>
            <a:r>
              <a:rPr lang="tr-TR" sz="2500" dirty="0" err="1"/>
              <a:t>infix</a:t>
            </a:r>
            <a:r>
              <a:rPr lang="tr-TR" sz="2500" dirty="0"/>
              <a:t>)</a:t>
            </a:r>
          </a:p>
          <a:p>
            <a:pPr lvl="1"/>
            <a:r>
              <a:rPr lang="tr-TR" sz="2500" dirty="0"/>
              <a:t>(</a:t>
            </a:r>
            <a:r>
              <a:rPr lang="tr-TR" sz="2500" dirty="0" err="1"/>
              <a:t>plus</a:t>
            </a:r>
            <a:r>
              <a:rPr lang="tr-TR" sz="2500" dirty="0"/>
              <a:t> i j 5) (LISP – </a:t>
            </a:r>
            <a:r>
              <a:rPr lang="tr-TR" sz="2500" dirty="0" err="1"/>
              <a:t>nary</a:t>
            </a:r>
            <a:r>
              <a:rPr lang="tr-TR" sz="2500" dirty="0"/>
              <a:t>, </a:t>
            </a:r>
            <a:r>
              <a:rPr lang="tr-TR" sz="2500" dirty="0" err="1"/>
              <a:t>prefix</a:t>
            </a:r>
            <a:r>
              <a:rPr lang="tr-TR" sz="2500" dirty="0"/>
              <a:t>)</a:t>
            </a:r>
          </a:p>
          <a:p>
            <a:pPr lvl="1"/>
            <a:r>
              <a:rPr lang="tr-TR" sz="2400" dirty="0" err="1"/>
              <a:t>sonuc</a:t>
            </a:r>
            <a:r>
              <a:rPr lang="tr-TR" sz="2400" dirty="0"/>
              <a:t> = ( sayi_1 % 2 == 1 ) ?  ”tek” : “</a:t>
            </a:r>
            <a:r>
              <a:rPr lang="tr-TR" sz="2400" dirty="0" err="1"/>
              <a:t>cift</a:t>
            </a:r>
            <a:r>
              <a:rPr lang="tr-TR" sz="2400" dirty="0"/>
              <a:t>” ; (</a:t>
            </a:r>
            <a:r>
              <a:rPr lang="tr-TR" sz="2400" dirty="0" err="1"/>
              <a:t>java</a:t>
            </a:r>
            <a:r>
              <a:rPr lang="tr-TR" sz="2400" dirty="0"/>
              <a:t>,C, </a:t>
            </a:r>
            <a:r>
              <a:rPr lang="tr-TR" sz="2400" dirty="0" err="1"/>
              <a:t>ternary</a:t>
            </a:r>
            <a:r>
              <a:rPr lang="tr-TR" sz="2400" dirty="0"/>
              <a:t>)</a:t>
            </a:r>
            <a:br>
              <a:rPr lang="tr-TR" sz="2500" dirty="0"/>
            </a:br>
            <a:endParaRPr lang="tr-TR" sz="25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Tree>
    <p:extLst>
      <p:ext uri="{BB962C8B-B14F-4D97-AF65-F5344CB8AC3E}">
        <p14:creationId xmlns:p14="http://schemas.microsoft.com/office/powerpoint/2010/main" val="203327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5.4.1. İşlemcilerin Genel Özellikleri</a:t>
            </a:r>
            <a:endParaRPr lang="en-US" sz="3600" dirty="0"/>
          </a:p>
        </p:txBody>
      </p:sp>
      <p:sp>
        <p:nvSpPr>
          <p:cNvPr id="5" name="İçerik Yer Tutucusu 4"/>
          <p:cNvSpPr>
            <a:spLocks noGrp="1"/>
          </p:cNvSpPr>
          <p:nvPr>
            <p:ph sz="quarter" idx="1"/>
          </p:nvPr>
        </p:nvSpPr>
        <p:spPr>
          <a:xfrm>
            <a:off x="3643306" y="1600200"/>
            <a:ext cx="5177166" cy="4495800"/>
          </a:xfrm>
        </p:spPr>
        <p:txBody>
          <a:bodyPr>
            <a:noAutofit/>
          </a:bodyPr>
          <a:lstStyle/>
          <a:p>
            <a:r>
              <a:rPr lang="tr-TR" sz="2400" b="1" dirty="0"/>
              <a:t>İşlemcinin Yeri : </a:t>
            </a:r>
            <a:r>
              <a:rPr lang="tr-TR" sz="2400" dirty="0"/>
              <a:t>Çoğu işlemci işlenenleri arasına yazılmakla birlikte, bazı işlemciler, işlenenlerinden önce veya sonra da yazılabilirler. </a:t>
            </a:r>
            <a:br>
              <a:rPr lang="tr-TR" sz="2400" dirty="0"/>
            </a:br>
            <a:r>
              <a:rPr lang="tr-TR" sz="2400" dirty="0"/>
              <a:t>İşlemciler bir ifadede, işlenenlerden önce (</a:t>
            </a:r>
            <a:r>
              <a:rPr lang="tr-TR" sz="2400" i="1" dirty="0" err="1"/>
              <a:t>prefix</a:t>
            </a:r>
            <a:r>
              <a:rPr lang="tr-TR" sz="2400" dirty="0"/>
              <a:t>), işlenenler arasında (</a:t>
            </a:r>
            <a:r>
              <a:rPr lang="tr-TR" sz="2400" i="1" dirty="0" err="1"/>
              <a:t>infix</a:t>
            </a:r>
            <a:r>
              <a:rPr lang="tr-TR" sz="2400" dirty="0"/>
              <a:t>) ve işlenenlerden sonra (</a:t>
            </a:r>
            <a:r>
              <a:rPr lang="tr-TR" sz="2400" i="1" dirty="0" err="1"/>
              <a:t>postfix</a:t>
            </a:r>
            <a:r>
              <a:rPr lang="tr-TR" sz="2400" dirty="0"/>
              <a:t>) olmak üzere üç şekilde yer alabilirler.</a:t>
            </a:r>
            <a:br>
              <a:rPr lang="tr-TR" sz="2400" dirty="0"/>
            </a:br>
            <a:endParaRPr lang="tr-TR" sz="2400" dirty="0"/>
          </a:p>
        </p:txBody>
      </p:sp>
      <p:pic>
        <p:nvPicPr>
          <p:cNvPr id="24578" name="Picture 2"/>
          <p:cNvPicPr>
            <a:picLocks noChangeAspect="1" noChangeArrowheads="1"/>
          </p:cNvPicPr>
          <p:nvPr/>
        </p:nvPicPr>
        <p:blipFill>
          <a:blip r:embed="rId2">
            <a:clrChange>
              <a:clrFrom>
                <a:srgbClr val="E3F9FF"/>
              </a:clrFrom>
              <a:clrTo>
                <a:srgbClr val="E3F9FF">
                  <a:alpha val="0"/>
                </a:srgbClr>
              </a:clrTo>
            </a:clrChange>
            <a:extLst>
              <a:ext uri="{28A0092B-C50C-407E-A947-70E740481C1C}">
                <a14:useLocalDpi xmlns:a14="http://schemas.microsoft.com/office/drawing/2010/main" val="0"/>
              </a:ext>
            </a:extLst>
          </a:blip>
          <a:srcRect/>
          <a:stretch>
            <a:fillRect/>
          </a:stretch>
        </p:blipFill>
        <p:spPr bwMode="auto">
          <a:xfrm>
            <a:off x="214282" y="1571612"/>
            <a:ext cx="20193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clrChange>
              <a:clrFrom>
                <a:srgbClr val="BEDBF5"/>
              </a:clrFrom>
              <a:clrTo>
                <a:srgbClr val="BEDBF5">
                  <a:alpha val="0"/>
                </a:srgbClr>
              </a:clrTo>
            </a:clrChange>
            <a:extLst>
              <a:ext uri="{28A0092B-C50C-407E-A947-70E740481C1C}">
                <a14:useLocalDpi xmlns:a14="http://schemas.microsoft.com/office/drawing/2010/main" val="0"/>
              </a:ext>
            </a:extLst>
          </a:blip>
          <a:srcRect/>
          <a:stretch>
            <a:fillRect/>
          </a:stretch>
        </p:blipFill>
        <p:spPr bwMode="auto">
          <a:xfrm>
            <a:off x="395536" y="5060138"/>
            <a:ext cx="8064896" cy="175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graphicFrame>
        <p:nvGraphicFramePr>
          <p:cNvPr id="8" name="Group 26"/>
          <p:cNvGraphicFramePr>
            <a:graphicFrameLocks/>
          </p:cNvGraphicFramePr>
          <p:nvPr/>
        </p:nvGraphicFramePr>
        <p:xfrm>
          <a:off x="2428860" y="1571612"/>
          <a:ext cx="1285884" cy="3400807"/>
        </p:xfrm>
        <a:graphic>
          <a:graphicData uri="http://schemas.openxmlformats.org/drawingml/2006/table">
            <a:tbl>
              <a:tblPr>
                <a:tableStyleId>{69C7853C-536D-4A76-A0AE-DD22124D55A5}</a:tableStyleId>
              </a:tblPr>
              <a:tblGrid>
                <a:gridCol w="1285884">
                  <a:extLst>
                    <a:ext uri="{9D8B030D-6E8A-4147-A177-3AD203B41FA5}">
                      <a16:colId xmlns:a16="http://schemas.microsoft.com/office/drawing/2014/main" val="20000"/>
                    </a:ext>
                  </a:extLst>
                </a:gridCol>
              </a:tblGrid>
              <a:tr h="7858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a:ln>
                            <a:noFill/>
                          </a:ln>
                          <a:effectLst/>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a:ln>
                            <a:noFill/>
                          </a:ln>
                          <a:effectLst/>
                        </a:rPr>
                        <a:t>&amp;</a:t>
                      </a:r>
                      <a:r>
                        <a:rPr kumimoji="0" lang="tr-TR" sz="1800" u="none" strike="noStrike" cap="none" normalizeH="0" baseline="0" dirty="0" err="1">
                          <a:ln>
                            <a:noFill/>
                          </a:ln>
                          <a:effectLst/>
                        </a:rPr>
                        <a:t>sum</a:t>
                      </a:r>
                      <a:endParaRPr kumimoji="0" lang="tr-TR" sz="18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a:ln>
                            <a:noFill/>
                          </a:ln>
                          <a:effectLst/>
                        </a:rPr>
                        <a:t>d=++b</a:t>
                      </a:r>
                      <a:endParaRPr kumimoji="0" lang="tr-TR" sz="1800" b="1" i="0" u="none" strike="noStrike" cap="none" normalizeH="0" baseline="0" dirty="0">
                        <a:ln>
                          <a:noFill/>
                        </a:ln>
                        <a:solidFill>
                          <a:schemeClr val="tx1"/>
                        </a:solidFill>
                        <a:effectLst/>
                        <a:latin typeface="Arial" charset="0"/>
                        <a:cs typeface="Times New Roman" pitchFamily="18" charset="0"/>
                      </a:endParaRPr>
                    </a:p>
                  </a:txBody>
                  <a:tcPr horzOverflow="overflow">
                    <a:cell3D prstMaterial="dkEdge">
                      <a:bevel/>
                      <a:lightRig rig="flood" dir="t"/>
                    </a:cell3D>
                  </a:tcPr>
                </a:tc>
                <a:extLst>
                  <a:ext uri="{0D108BD9-81ED-4DB2-BD59-A6C34878D82A}">
                    <a16:rowId xmlns:a16="http://schemas.microsoft.com/office/drawing/2014/main" val="10000"/>
                  </a:ext>
                </a:extLst>
              </a:tr>
              <a:tr h="7618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a:ln>
                            <a:noFill/>
                          </a:ln>
                          <a:effectLst/>
                        </a:rPr>
                        <a:t>A+B</a:t>
                      </a:r>
                      <a:endParaRPr kumimoji="0" lang="tr-TR" sz="1800" b="0" i="0" u="none" strike="noStrike" cap="none" normalizeH="0" baseline="0" dirty="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1"/>
                  </a:ext>
                </a:extLst>
              </a:tr>
              <a:tr h="8561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err="1">
                          <a:ln>
                            <a:noFill/>
                          </a:ln>
                          <a:effectLst/>
                        </a:rPr>
                        <a:t>ptr</a:t>
                      </a:r>
                      <a:r>
                        <a:rPr kumimoji="0" lang="tr-TR" sz="1800" u="none" strike="noStrike" cap="none" normalizeH="0" baseline="0" dirty="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a:ln>
                            <a:noFill/>
                          </a:ln>
                          <a:effectLst/>
                        </a:rPr>
                        <a:t>a++</a:t>
                      </a:r>
                      <a:endParaRPr kumimoji="0" lang="tr-TR" sz="1800" b="0" i="0" u="none" strike="noStrike" cap="none" normalizeH="0" baseline="0" dirty="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2"/>
                  </a:ext>
                </a:extLst>
              </a:tr>
              <a:tr h="7587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200" u="none" strike="noStrike" cap="none" normalizeH="0" baseline="0" dirty="0">
                          <a:ln>
                            <a:noFill/>
                          </a:ln>
                          <a:effectLst/>
                        </a:rPr>
                        <a:t>İkili işlemciler işlenenler arasındadır</a:t>
                      </a:r>
                      <a:endParaRPr kumimoji="0" lang="tr-TR" sz="1200" b="0" i="0" u="none" strike="noStrike" cap="none" normalizeH="0" baseline="0" dirty="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7095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5.4.1. İşlemcilerin Genel Özellikleri</a:t>
            </a:r>
            <a:endParaRPr lang="en-US" sz="3600" dirty="0"/>
          </a:p>
        </p:txBody>
      </p:sp>
      <p:sp>
        <p:nvSpPr>
          <p:cNvPr id="5" name="İçerik Yer Tutucusu 4"/>
          <p:cNvSpPr>
            <a:spLocks noGrp="1"/>
          </p:cNvSpPr>
          <p:nvPr>
            <p:ph sz="quarter" idx="1"/>
          </p:nvPr>
        </p:nvSpPr>
        <p:spPr>
          <a:xfrm>
            <a:off x="251520" y="1600200"/>
            <a:ext cx="8568952" cy="4495800"/>
          </a:xfrm>
        </p:spPr>
        <p:txBody>
          <a:bodyPr>
            <a:noAutofit/>
          </a:bodyPr>
          <a:lstStyle/>
          <a:p>
            <a:r>
              <a:rPr lang="tr-TR" sz="2400" b="1" dirty="0"/>
              <a:t>Öncelik: </a:t>
            </a:r>
            <a:r>
              <a:rPr lang="tr-TR" sz="2400" dirty="0"/>
              <a:t>İşlemcilerin öncelikleri, birden çok işlemcinin yer aldığı bir ifadede, parantez kullanılmadığında, bir ifadenin bileşenlerinin değerlendirilme sırasını belirler. </a:t>
            </a:r>
          </a:p>
          <a:p>
            <a:r>
              <a:rPr lang="tr-TR" sz="2400" dirty="0"/>
              <a:t>İkili işlemciler, </a:t>
            </a:r>
            <a:r>
              <a:rPr lang="tr-TR" sz="2400" i="1" dirty="0" err="1"/>
              <a:t>infix</a:t>
            </a:r>
            <a:r>
              <a:rPr lang="tr-TR" sz="2400" dirty="0"/>
              <a:t> gösterimde, "</a:t>
            </a:r>
            <a:r>
              <a:rPr lang="tr-TR" sz="2400" i="1" dirty="0" err="1"/>
              <a:t>a+b</a:t>
            </a:r>
            <a:r>
              <a:rPr lang="tr-TR" sz="2400" dirty="0"/>
              <a:t>" de olduğu gibi işlenenleri arasına yazılır. Ancak </a:t>
            </a:r>
            <a:r>
              <a:rPr lang="tr-TR" sz="2400" i="1" dirty="0" err="1"/>
              <a:t>infix</a:t>
            </a:r>
            <a:r>
              <a:rPr lang="tr-TR" sz="2400" dirty="0"/>
              <a:t> gösterimdeki sorun, birden çok işlemcinin birlikte yer aldığı bir ifadede görülür. </a:t>
            </a:r>
          </a:p>
          <a:p>
            <a:r>
              <a:rPr lang="tr-TR" sz="2400" dirty="0"/>
              <a:t>Örneğin; "</a:t>
            </a:r>
            <a:r>
              <a:rPr lang="tr-TR" sz="2400" i="1" dirty="0" err="1"/>
              <a:t>a+b</a:t>
            </a:r>
            <a:r>
              <a:rPr lang="tr-TR" sz="2400" i="1" dirty="0"/>
              <a:t>*c</a:t>
            </a:r>
            <a:r>
              <a:rPr lang="tr-TR" sz="2400" dirty="0"/>
              <a:t>" gibi bir ifadenin değerlendirilmesi nasıl olacaktır? Sonuç, "</a:t>
            </a:r>
            <a:r>
              <a:rPr lang="tr-TR" sz="2400" i="1" dirty="0"/>
              <a:t>a</a:t>
            </a:r>
            <a:r>
              <a:rPr lang="tr-TR" sz="2400" dirty="0"/>
              <a:t>" ve "</a:t>
            </a:r>
            <a:r>
              <a:rPr lang="tr-TR" sz="2400" i="1" dirty="0"/>
              <a:t>b*c</a:t>
            </a:r>
            <a:r>
              <a:rPr lang="tr-TR" sz="2400" dirty="0"/>
              <a:t>" </a:t>
            </a:r>
            <a:r>
              <a:rPr lang="tr-TR" sz="2400" dirty="0" err="1"/>
              <a:t>nin</a:t>
            </a:r>
            <a:r>
              <a:rPr lang="tr-TR" sz="2400" dirty="0"/>
              <a:t> toplamı mı; yoksa "</a:t>
            </a:r>
            <a:r>
              <a:rPr lang="tr-TR" sz="2400" i="1" dirty="0"/>
              <a:t>a+b</a:t>
            </a:r>
            <a:r>
              <a:rPr lang="tr-TR" sz="2400" dirty="0"/>
              <a:t>" ve "</a:t>
            </a:r>
            <a:r>
              <a:rPr lang="tr-TR" sz="2400" i="1" dirty="0"/>
              <a:t>c</a:t>
            </a:r>
            <a:r>
              <a:rPr lang="tr-TR" sz="2400" dirty="0"/>
              <a:t>" </a:t>
            </a:r>
            <a:r>
              <a:rPr lang="tr-TR" sz="2400" dirty="0" err="1"/>
              <a:t>nin</a:t>
            </a:r>
            <a:r>
              <a:rPr lang="tr-TR" sz="2400" dirty="0"/>
              <a:t> çarpımı mıdır? Bu soruların yanıtları işlemcilerin </a:t>
            </a:r>
            <a:r>
              <a:rPr lang="tr-TR" sz="2400" b="1" dirty="0"/>
              <a:t>öncelik</a:t>
            </a:r>
            <a:r>
              <a:rPr lang="tr-TR" sz="2400" dirty="0"/>
              <a:t> ve </a:t>
            </a:r>
            <a:r>
              <a:rPr lang="tr-TR" sz="2400" b="1" dirty="0" err="1"/>
              <a:t>birleşmelilik</a:t>
            </a:r>
            <a:r>
              <a:rPr lang="tr-TR" sz="2400" b="1" dirty="0"/>
              <a:t> (</a:t>
            </a:r>
            <a:r>
              <a:rPr lang="tr-TR" sz="2400" b="1" dirty="0" err="1"/>
              <a:t>associativity</a:t>
            </a:r>
            <a:r>
              <a:rPr lang="tr-TR" sz="2400" b="1" dirty="0"/>
              <a:t>)</a:t>
            </a:r>
            <a:r>
              <a:rPr lang="tr-TR" sz="2400" dirty="0"/>
              <a:t> kavramları ile açıklanabilir.</a:t>
            </a: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Tree>
    <p:extLst>
      <p:ext uri="{BB962C8B-B14F-4D97-AF65-F5344CB8AC3E}">
        <p14:creationId xmlns:p14="http://schemas.microsoft.com/office/powerpoint/2010/main" val="2340394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5.4.1. İşlemcilerin Genel Özellikleri</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
        <p:nvSpPr>
          <p:cNvPr id="4" name="3 İçerik Yer Tutucusu"/>
          <p:cNvSpPr>
            <a:spLocks noGrp="1"/>
          </p:cNvSpPr>
          <p:nvPr>
            <p:ph sz="quarter" idx="1"/>
          </p:nvPr>
        </p:nvSpPr>
        <p:spPr>
          <a:xfrm>
            <a:off x="612648" y="1600200"/>
            <a:ext cx="8388508" cy="4495800"/>
          </a:xfrm>
        </p:spPr>
        <p:txBody>
          <a:bodyPr>
            <a:normAutofit fontScale="85000" lnSpcReduction="20000"/>
          </a:bodyPr>
          <a:lstStyle/>
          <a:p>
            <a:r>
              <a:rPr lang="tr-TR" sz="3200" dirty="0">
                <a:solidFill>
                  <a:srgbClr val="FF0000"/>
                </a:solidFill>
              </a:rPr>
              <a:t>Öncelik:</a:t>
            </a:r>
          </a:p>
          <a:p>
            <a:r>
              <a:rPr lang="tr-TR" sz="3200" dirty="0"/>
              <a:t>Sayısal ifadeler, ilişkisel ifadelerin işlenenleri olabileceği ve ilişkisel ifadeler de </a:t>
            </a:r>
            <a:r>
              <a:rPr lang="tr-TR" sz="3200" dirty="0" err="1"/>
              <a:t>Boolean</a:t>
            </a:r>
            <a:r>
              <a:rPr lang="tr-TR" sz="3200" dirty="0"/>
              <a:t> ifadelerin işlenenleri olabileceği için, üç işlemci grubunun kendi aralarında öncelikleri vardır. </a:t>
            </a:r>
          </a:p>
          <a:p>
            <a:r>
              <a:rPr lang="tr-TR" sz="3200" dirty="0">
                <a:solidFill>
                  <a:srgbClr val="00B0F0"/>
                </a:solidFill>
              </a:rPr>
              <a:t>İlişkisel işlemcilerin önceliği, her zaman sayısal işlemcilerden düşüktür.</a:t>
            </a:r>
          </a:p>
          <a:p>
            <a:pPr algn="ctr">
              <a:buNone/>
            </a:pPr>
            <a:r>
              <a:rPr lang="tr-TR" sz="3200" dirty="0">
                <a:solidFill>
                  <a:srgbClr val="00B0F0"/>
                </a:solidFill>
              </a:rPr>
              <a:t>X+20&lt;= k*2</a:t>
            </a:r>
          </a:p>
          <a:p>
            <a:pPr algn="ctr"/>
            <a:endParaRPr lang="tr-TR" sz="3200" dirty="0">
              <a:solidFill>
                <a:srgbClr val="FF0000"/>
              </a:solidFill>
            </a:endParaRPr>
          </a:p>
          <a:p>
            <a:pPr algn="just"/>
            <a:r>
              <a:rPr lang="tr-TR" sz="3200" dirty="0"/>
              <a:t>İlişkisel ifadeler ise mantıksal ifadeler için bir </a:t>
            </a:r>
            <a:r>
              <a:rPr lang="tr-TR" sz="3200" dirty="0" err="1"/>
              <a:t>operand</a:t>
            </a:r>
            <a:r>
              <a:rPr lang="tr-TR" sz="3200" dirty="0"/>
              <a:t> olabileceğinden ilişkisel ifadeler mantıksal ifadelerden önce yapılmalıdır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5.4.1. İşlemcilerin Genel Özellikleri</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graphicFrame>
        <p:nvGraphicFramePr>
          <p:cNvPr id="5" name="Group 213"/>
          <p:cNvGraphicFramePr>
            <a:graphicFrameLocks noGrp="1"/>
          </p:cNvGraphicFramePr>
          <p:nvPr>
            <p:ph idx="1"/>
          </p:nvPr>
        </p:nvGraphicFramePr>
        <p:xfrm>
          <a:off x="142843" y="1643050"/>
          <a:ext cx="8858314" cy="4926744"/>
        </p:xfrm>
        <a:graphic>
          <a:graphicData uri="http://schemas.openxmlformats.org/drawingml/2006/table">
            <a:tbl>
              <a:tblPr>
                <a:effectLst>
                  <a:innerShdw blurRad="114300">
                    <a:prstClr val="black"/>
                  </a:innerShdw>
                </a:effectLst>
                <a:tableStyleId>{C4B1156A-380E-4F78-BDF5-A606A8083BF9}</a:tableStyleId>
              </a:tblPr>
              <a:tblGrid>
                <a:gridCol w="1857652">
                  <a:extLst>
                    <a:ext uri="{9D8B030D-6E8A-4147-A177-3AD203B41FA5}">
                      <a16:colId xmlns:a16="http://schemas.microsoft.com/office/drawing/2014/main" val="20000"/>
                    </a:ext>
                  </a:extLst>
                </a:gridCol>
                <a:gridCol w="2082475">
                  <a:extLst>
                    <a:ext uri="{9D8B030D-6E8A-4147-A177-3AD203B41FA5}">
                      <a16:colId xmlns:a16="http://schemas.microsoft.com/office/drawing/2014/main" val="20001"/>
                    </a:ext>
                  </a:extLst>
                </a:gridCol>
                <a:gridCol w="1639396">
                  <a:extLst>
                    <a:ext uri="{9D8B030D-6E8A-4147-A177-3AD203B41FA5}">
                      <a16:colId xmlns:a16="http://schemas.microsoft.com/office/drawing/2014/main" val="20002"/>
                    </a:ext>
                  </a:extLst>
                </a:gridCol>
                <a:gridCol w="1639395">
                  <a:extLst>
                    <a:ext uri="{9D8B030D-6E8A-4147-A177-3AD203B41FA5}">
                      <a16:colId xmlns:a16="http://schemas.microsoft.com/office/drawing/2014/main" val="20003"/>
                    </a:ext>
                  </a:extLst>
                </a:gridCol>
                <a:gridCol w="1639396">
                  <a:extLst>
                    <a:ext uri="{9D8B030D-6E8A-4147-A177-3AD203B41FA5}">
                      <a16:colId xmlns:a16="http://schemas.microsoft.com/office/drawing/2014/main" val="20004"/>
                    </a:ext>
                  </a:extLst>
                </a:gridCol>
              </a:tblGrid>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dirty="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a:ln>
                            <a:noFill/>
                          </a:ln>
                          <a:solidFill>
                            <a:srgbClr val="0070C0"/>
                          </a:solidFill>
                          <a:effectLst/>
                        </a:rPr>
                        <a:t>FORTRAN</a:t>
                      </a:r>
                      <a:endParaRPr kumimoji="0" lang="tr-TR" sz="1700" b="1" i="0" u="none" strike="noStrike" cap="none" normalizeH="0" baseline="0" dirty="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a:ln>
                            <a:noFill/>
                          </a:ln>
                          <a:solidFill>
                            <a:srgbClr val="0070C0"/>
                          </a:solidFill>
                          <a:effectLst/>
                        </a:rPr>
                        <a:t>PASCAL</a:t>
                      </a:r>
                      <a:endParaRPr kumimoji="0" lang="tr-TR" sz="1700" b="1" i="0" u="none" strike="noStrike" cap="none" normalizeH="0" baseline="0" dirty="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a:ln>
                            <a:noFill/>
                          </a:ln>
                          <a:solidFill>
                            <a:srgbClr val="0070C0"/>
                          </a:solidFill>
                          <a:effectLst/>
                        </a:rPr>
                        <a:t>C</a:t>
                      </a:r>
                      <a:endParaRPr kumimoji="0" lang="tr-TR" sz="1700" b="1" i="0" u="none" strike="noStrike" cap="none" normalizeH="0" baseline="0" dirty="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a:ln>
                            <a:noFill/>
                          </a:ln>
                          <a:solidFill>
                            <a:srgbClr val="0070C0"/>
                          </a:solidFill>
                          <a:effectLst/>
                        </a:rPr>
                        <a:t>ADA</a:t>
                      </a:r>
                      <a:endParaRPr kumimoji="0" lang="tr-TR" sz="1700" b="1" i="0" u="none" strike="noStrike" cap="none" normalizeH="0" baseline="0" dirty="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0"/>
                  </a:ext>
                </a:extLst>
              </a:tr>
              <a:tr h="550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En yüksek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öncelik</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a:ln>
                            <a:noFill/>
                          </a:ln>
                          <a:effectLst/>
                        </a:rPr>
                        <a:t>** (</a:t>
                      </a:r>
                      <a:r>
                        <a:rPr kumimoji="0" lang="tr-TR" sz="1700" u="none" strike="noStrike" cap="none" normalizeH="0" baseline="0" dirty="0" err="1">
                          <a:ln>
                            <a:noFill/>
                          </a:ln>
                          <a:effectLst/>
                        </a:rPr>
                        <a:t>exponentation</a:t>
                      </a:r>
                      <a:r>
                        <a:rPr kumimoji="0" lang="tr-TR" sz="1700" u="none" strike="noStrike" cap="none" normalizeH="0" baseline="0" dirty="0">
                          <a:ln>
                            <a:noFill/>
                          </a:ln>
                          <a:effectLst/>
                        </a:rPr>
                        <a:t>)</a:t>
                      </a:r>
                      <a:endParaRPr kumimoji="0" lang="tr-TR" sz="17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a:ln>
                            <a:noFill/>
                          </a:ln>
                          <a:effectLst/>
                        </a:rPr>
                        <a:t>*, / , div , mod</a:t>
                      </a:r>
                      <a:endParaRPr kumimoji="0" lang="tr-TR" sz="17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a:ln>
                            <a:noFill/>
                          </a:ln>
                          <a:effectLst/>
                        </a:rPr>
                        <a:t>++, --  (postfix)</a:t>
                      </a:r>
                      <a:endParaRPr kumimoji="0" lang="tr-TR" sz="17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a:ln>
                            <a:noFill/>
                          </a:ln>
                          <a:effectLst/>
                        </a:rPr>
                        <a:t>** , abs</a:t>
                      </a:r>
                      <a:endParaRPr kumimoji="0" lang="tr-TR" sz="17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1"/>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a:ln>
                            <a:noFill/>
                          </a:ln>
                          <a:effectLst/>
                        </a:rPr>
                        <a:t>* ,  /</a:t>
                      </a:r>
                      <a:endParaRPr kumimoji="0" lang="tr-TR" sz="17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a:ln>
                            <a:noFill/>
                          </a:ln>
                          <a:effectLst/>
                        </a:rPr>
                        <a:t>+  ,  - </a:t>
                      </a:r>
                      <a:endParaRPr kumimoji="0" lang="tr-TR" sz="17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a:ln>
                            <a:noFill/>
                          </a:ln>
                          <a:effectLst/>
                        </a:rPr>
                        <a:t>++, -- (prefix)</a:t>
                      </a:r>
                      <a:endParaRPr kumimoji="0" lang="tr-TR" sz="17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a:ln>
                            <a:noFill/>
                          </a:ln>
                          <a:effectLst/>
                        </a:rPr>
                        <a:t>*, /, mod</a:t>
                      </a:r>
                      <a:endParaRPr kumimoji="0" lang="tr-TR" sz="17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2"/>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a:ln>
                            <a:noFill/>
                          </a:ln>
                          <a:effectLst/>
                        </a:rPr>
                        <a:t>+ , -</a:t>
                      </a:r>
                      <a:endParaRPr kumimoji="0" lang="tr-TR" sz="17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dirty="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a:ln>
                            <a:noFill/>
                          </a:ln>
                          <a:effectLst/>
                        </a:rPr>
                        <a:t>Tekli (</a:t>
                      </a:r>
                      <a:r>
                        <a:rPr kumimoji="0" lang="tr-TR" sz="1700" u="none" strike="noStrike" cap="none" normalizeH="0" baseline="0" dirty="0" err="1">
                          <a:ln>
                            <a:noFill/>
                          </a:ln>
                          <a:effectLst/>
                        </a:rPr>
                        <a:t>unary</a:t>
                      </a:r>
                      <a:r>
                        <a:rPr kumimoji="0" lang="tr-TR" sz="1700" u="none" strike="noStrike" cap="none" normalizeH="0" baseline="0" dirty="0">
                          <a:ln>
                            <a:noFill/>
                          </a:ln>
                          <a:effectLst/>
                        </a:rPr>
                        <a:t>) +, - </a:t>
                      </a:r>
                      <a:endParaRPr kumimoji="0" lang="tr-TR" sz="17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a:ln>
                            <a:noFill/>
                          </a:ln>
                          <a:effectLst/>
                        </a:rPr>
                        <a:t>Tekli (</a:t>
                      </a:r>
                      <a:r>
                        <a:rPr kumimoji="0" lang="tr-TR" sz="1700" u="none" strike="noStrike" cap="none" normalizeH="0" baseline="0" dirty="0" err="1">
                          <a:ln>
                            <a:noFill/>
                          </a:ln>
                          <a:effectLst/>
                        </a:rPr>
                        <a:t>unary</a:t>
                      </a:r>
                      <a:r>
                        <a:rPr kumimoji="0" lang="tr-TR" sz="1700" u="none" strike="noStrike" cap="none" normalizeH="0" baseline="0" dirty="0">
                          <a:ln>
                            <a:noFill/>
                          </a:ln>
                          <a:effectLst/>
                        </a:rPr>
                        <a:t>)  +, -</a:t>
                      </a:r>
                      <a:endParaRPr kumimoji="0" lang="tr-TR" sz="17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3"/>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a:ln>
                            <a:noFill/>
                          </a:ln>
                          <a:effectLst/>
                        </a:rPr>
                        <a:t>*, /, %</a:t>
                      </a:r>
                      <a:endParaRPr kumimoji="0" lang="tr-TR" sz="17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a:ln>
                            <a:noFill/>
                          </a:ln>
                          <a:effectLst/>
                        </a:rPr>
                        <a:t>İkili (</a:t>
                      </a:r>
                      <a:r>
                        <a:rPr kumimoji="0" lang="tr-TR" sz="1700" u="none" strike="noStrike" cap="none" normalizeH="0" baseline="0" dirty="0" err="1">
                          <a:ln>
                            <a:noFill/>
                          </a:ln>
                          <a:effectLst/>
                        </a:rPr>
                        <a:t>Binary</a:t>
                      </a:r>
                      <a:r>
                        <a:rPr kumimoji="0" lang="tr-TR" sz="1700" u="none" strike="noStrike" cap="none" normalizeH="0" baseline="0" dirty="0">
                          <a:ln>
                            <a:noFill/>
                          </a:ln>
                          <a:effectLst/>
                        </a:rPr>
                        <a:t> )+, -</a:t>
                      </a:r>
                      <a:endParaRPr kumimoji="0" lang="tr-TR" sz="17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4"/>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a:ln>
                            <a:noFill/>
                          </a:ln>
                          <a:effectLst/>
                        </a:rPr>
                        <a:t>İkili (</a:t>
                      </a:r>
                      <a:r>
                        <a:rPr kumimoji="0" lang="tr-TR" sz="1700" u="none" strike="noStrike" cap="none" normalizeH="0" baseline="0" dirty="0" err="1">
                          <a:ln>
                            <a:noFill/>
                          </a:ln>
                          <a:effectLst/>
                        </a:rPr>
                        <a:t>Binary</a:t>
                      </a:r>
                      <a:r>
                        <a:rPr kumimoji="0" lang="tr-TR" sz="1700" u="none" strike="noStrike" cap="none" normalizeH="0" baseline="0" dirty="0">
                          <a:ln>
                            <a:noFill/>
                          </a:ln>
                          <a:effectLst/>
                        </a:rPr>
                        <a:t> )+, -</a:t>
                      </a:r>
                      <a:endParaRPr kumimoji="0" lang="tr-TR" sz="17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dirty="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5"/>
                  </a:ext>
                </a:extLst>
              </a:tr>
              <a:tr h="7042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En düşük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öncelik</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dirty="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6"/>
                  </a:ext>
                </a:extLst>
              </a:tr>
            </a:tbl>
          </a:graphicData>
        </a:graphic>
      </p:graphicFrame>
      <p:sp>
        <p:nvSpPr>
          <p:cNvPr id="6" name="Line 214"/>
          <p:cNvSpPr>
            <a:spLocks noChangeShapeType="1"/>
          </p:cNvSpPr>
          <p:nvPr/>
        </p:nvSpPr>
        <p:spPr bwMode="auto">
          <a:xfrm rot="-60000" flipH="1">
            <a:off x="1714481" y="1857364"/>
            <a:ext cx="71438" cy="4572032"/>
          </a:xfrm>
          <a:prstGeom prst="line">
            <a:avLst/>
          </a:prstGeom>
          <a:ln>
            <a:headEnd type="oval" w="med" len="med"/>
            <a:tailEnd type="stealth" w="lg" len="lg"/>
          </a:ln>
          <a:scene3d>
            <a:camera prst="orthographicFront"/>
            <a:lightRig rig="threePt" dir="t"/>
          </a:scene3d>
          <a:sp3d>
            <a:bevelT prst="angle"/>
          </a:sp3d>
        </p:spPr>
        <p:style>
          <a:lnRef idx="3">
            <a:schemeClr val="accent6"/>
          </a:lnRef>
          <a:fillRef idx="0">
            <a:schemeClr val="accent6"/>
          </a:fillRef>
          <a:effectRef idx="2">
            <a:schemeClr val="accent6"/>
          </a:effectRef>
          <a:fontRef idx="minor">
            <a:schemeClr val="tx1"/>
          </a:fontRef>
        </p:style>
        <p:txBody>
          <a:bodyPr/>
          <a:lstStyle/>
          <a:p>
            <a:pPr>
              <a:defRPr/>
            </a:pPr>
            <a:endParaRPr lang="tr-T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5.4.1. İşlemcilerin Genel Özellikleri</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graphicFrame>
        <p:nvGraphicFramePr>
          <p:cNvPr id="5" name="Group 78"/>
          <p:cNvGraphicFramePr>
            <a:graphicFrameLocks noGrp="1"/>
          </p:cNvGraphicFramePr>
          <p:nvPr>
            <p:ph/>
          </p:nvPr>
        </p:nvGraphicFramePr>
        <p:xfrm>
          <a:off x="1071538" y="1714488"/>
          <a:ext cx="7072362" cy="3572528"/>
        </p:xfrm>
        <a:graphic>
          <a:graphicData uri="http://schemas.openxmlformats.org/drawingml/2006/table">
            <a:tbl>
              <a:tblPr>
                <a:tableStyleId>{775DCB02-9BB8-47FD-8907-85C794F793BA}</a:tableStyleId>
              </a:tblPr>
              <a:tblGrid>
                <a:gridCol w="2143140">
                  <a:extLst>
                    <a:ext uri="{9D8B030D-6E8A-4147-A177-3AD203B41FA5}">
                      <a16:colId xmlns:a16="http://schemas.microsoft.com/office/drawing/2014/main" val="20000"/>
                    </a:ext>
                  </a:extLst>
                </a:gridCol>
                <a:gridCol w="4929222">
                  <a:extLst>
                    <a:ext uri="{9D8B030D-6E8A-4147-A177-3AD203B41FA5}">
                      <a16:colId xmlns:a16="http://schemas.microsoft.com/office/drawing/2014/main" val="20001"/>
                    </a:ext>
                  </a:extLst>
                </a:gridCol>
              </a:tblGrid>
              <a:tr h="395926">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ADA Programlama Dili</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c hMerge="1">
                  <a:txBody>
                    <a:bodyPr/>
                    <a:lstStyle/>
                    <a:p>
                      <a:endParaRPr lang="tr-TR"/>
                    </a:p>
                  </a:txBody>
                  <a:tcPr/>
                </a:tc>
                <a:extLst>
                  <a:ext uri="{0D108BD9-81ED-4DB2-BD59-A6C34878D82A}">
                    <a16:rowId xmlns:a16="http://schemas.microsoft.com/office/drawing/2014/main" val="10000"/>
                  </a:ext>
                </a:extLst>
              </a:tr>
              <a:tr h="3959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En yüksek</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  </a:t>
                      </a:r>
                      <a:r>
                        <a:rPr kumimoji="0" lang="tr-TR" sz="2000" u="none" strike="noStrike" cap="none" normalizeH="0" baseline="0" dirty="0" err="1">
                          <a:ln>
                            <a:noFill/>
                          </a:ln>
                          <a:effectLst/>
                        </a:rPr>
                        <a:t>abs</a:t>
                      </a:r>
                      <a:r>
                        <a:rPr kumimoji="0" lang="tr-TR" sz="2000" u="none" strike="noStrike" cap="none" normalizeH="0" baseline="0" dirty="0">
                          <a:ln>
                            <a:noFill/>
                          </a:ln>
                          <a:effectLst/>
                        </a:rPr>
                        <a:t>,  not</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1"/>
                  </a:ext>
                </a:extLst>
              </a:tr>
              <a:tr h="52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  /,  </a:t>
                      </a:r>
                      <a:r>
                        <a:rPr kumimoji="0" lang="tr-TR" sz="2000" u="none" strike="noStrike" cap="none" normalizeH="0" baseline="0" dirty="0" err="1">
                          <a:ln>
                            <a:noFill/>
                          </a:ln>
                          <a:effectLst/>
                        </a:rPr>
                        <a:t>mod</a:t>
                      </a:r>
                      <a:r>
                        <a:rPr kumimoji="0" lang="tr-TR" sz="2000" u="none" strike="noStrike" cap="none" normalizeH="0" baseline="0" dirty="0">
                          <a:ln>
                            <a:noFill/>
                          </a:ln>
                          <a:effectLst/>
                        </a:rPr>
                        <a:t>,  </a:t>
                      </a:r>
                      <a:r>
                        <a:rPr kumimoji="0" lang="tr-TR" sz="2000" u="none" strike="noStrike" cap="none" normalizeH="0" baseline="0" dirty="0" err="1">
                          <a:ln>
                            <a:noFill/>
                          </a:ln>
                          <a:effectLst/>
                        </a:rPr>
                        <a:t>rem</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2"/>
                  </a:ext>
                </a:extLst>
              </a:tr>
              <a:tr h="5187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  -  (tekli)</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3"/>
                  </a:ext>
                </a:extLst>
              </a:tr>
              <a:tr h="52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 -, &amp; (ikili)</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4"/>
                  </a:ext>
                </a:extLst>
              </a:tr>
              <a:tr h="52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 /=,  &gt;, &lt;, &lt;=, &gt;=, in, not in</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5"/>
                  </a:ext>
                </a:extLst>
              </a:tr>
              <a:tr h="70048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En düşük</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AND, OR, XOR, AND THEN, OR ELSE</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extLst>
                  <a:ext uri="{0D108BD9-81ED-4DB2-BD59-A6C34878D82A}">
                    <a16:rowId xmlns:a16="http://schemas.microsoft.com/office/drawing/2014/main" val="10006"/>
                  </a:ext>
                </a:extLst>
              </a:tr>
            </a:tbl>
          </a:graphicData>
        </a:graphic>
      </p:graphicFrame>
      <p:sp>
        <p:nvSpPr>
          <p:cNvPr id="6" name="Rectangle 79"/>
          <p:cNvSpPr>
            <a:spLocks noChangeArrowheads="1"/>
          </p:cNvSpPr>
          <p:nvPr/>
        </p:nvSpPr>
        <p:spPr bwMode="auto">
          <a:xfrm>
            <a:off x="2143108" y="5357826"/>
            <a:ext cx="4357718" cy="1384995"/>
          </a:xfrm>
          <a:prstGeom prst="rect">
            <a:avLst/>
          </a:prstGeom>
          <a:noFill/>
          <a:ln w="9525">
            <a:noFill/>
            <a:miter lim="800000"/>
            <a:headEnd/>
            <a:tailEnd/>
          </a:ln>
        </p:spPr>
        <p:txBody>
          <a:bodyPr wrap="square" anchor="ctr">
            <a:spAutoFit/>
          </a:bodyPr>
          <a:lstStyle/>
          <a:p>
            <a:r>
              <a:rPr lang="tr-TR" sz="2200" dirty="0">
                <a:solidFill>
                  <a:srgbClr val="7030A0"/>
                </a:solidFill>
              </a:rPr>
              <a:t>(A&lt;B) </a:t>
            </a:r>
            <a:r>
              <a:rPr lang="tr-TR" sz="2200" dirty="0" err="1">
                <a:solidFill>
                  <a:srgbClr val="7030A0"/>
                </a:solidFill>
              </a:rPr>
              <a:t>and</a:t>
            </a:r>
            <a:r>
              <a:rPr lang="tr-TR" sz="2200" dirty="0">
                <a:solidFill>
                  <a:srgbClr val="7030A0"/>
                </a:solidFill>
              </a:rPr>
              <a:t> (A&gt;C) </a:t>
            </a:r>
            <a:r>
              <a:rPr lang="tr-TR" sz="2200" dirty="0" err="1">
                <a:solidFill>
                  <a:srgbClr val="7030A0"/>
                </a:solidFill>
              </a:rPr>
              <a:t>or</a:t>
            </a:r>
            <a:r>
              <a:rPr lang="tr-TR" sz="2200" dirty="0">
                <a:solidFill>
                  <a:srgbClr val="7030A0"/>
                </a:solidFill>
              </a:rPr>
              <a:t> X=0  Doğru </a:t>
            </a:r>
          </a:p>
          <a:p>
            <a:endParaRPr lang="tr-TR" sz="2200" dirty="0">
              <a:solidFill>
                <a:srgbClr val="7030A0"/>
              </a:solidFill>
            </a:endParaRPr>
          </a:p>
          <a:p>
            <a:r>
              <a:rPr lang="tr-TR" sz="2200" dirty="0">
                <a:solidFill>
                  <a:srgbClr val="7030A0"/>
                </a:solidFill>
              </a:rPr>
              <a:t>A&lt;B </a:t>
            </a:r>
            <a:r>
              <a:rPr lang="tr-TR" sz="2200" dirty="0" err="1">
                <a:solidFill>
                  <a:srgbClr val="7030A0"/>
                </a:solidFill>
              </a:rPr>
              <a:t>and</a:t>
            </a:r>
            <a:r>
              <a:rPr lang="tr-TR" sz="2200" dirty="0">
                <a:solidFill>
                  <a:srgbClr val="7030A0"/>
                </a:solidFill>
              </a:rPr>
              <a:t> A&gt;C </a:t>
            </a:r>
            <a:r>
              <a:rPr lang="tr-TR" sz="2200" dirty="0" err="1">
                <a:solidFill>
                  <a:srgbClr val="7030A0"/>
                </a:solidFill>
              </a:rPr>
              <a:t>or</a:t>
            </a:r>
            <a:r>
              <a:rPr lang="tr-TR" sz="2200" dirty="0">
                <a:solidFill>
                  <a:srgbClr val="7030A0"/>
                </a:solidFill>
              </a:rPr>
              <a:t> X=0       Yanlış</a:t>
            </a:r>
          </a:p>
          <a:p>
            <a:pPr algn="ctr"/>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5.4.1. İşlemcilerin Genel Özellikleri</a:t>
            </a:r>
            <a:endParaRPr lang="en-US" sz="3600" dirty="0"/>
          </a:p>
        </p:txBody>
      </p:sp>
      <p:sp>
        <p:nvSpPr>
          <p:cNvPr id="5" name="İçerik Yer Tutucusu 4"/>
          <p:cNvSpPr>
            <a:spLocks noGrp="1"/>
          </p:cNvSpPr>
          <p:nvPr>
            <p:ph sz="quarter" idx="1"/>
          </p:nvPr>
        </p:nvSpPr>
        <p:spPr>
          <a:xfrm>
            <a:off x="3563888" y="1600200"/>
            <a:ext cx="5472608" cy="4495800"/>
          </a:xfrm>
        </p:spPr>
        <p:txBody>
          <a:bodyPr>
            <a:noAutofit/>
          </a:bodyPr>
          <a:lstStyle/>
          <a:p>
            <a:r>
              <a:rPr lang="tr-TR" sz="2400" dirty="0"/>
              <a:t>Her işlemcinin, programlama dili tasarlanırken önceden belirlenmiş bir önceliği vardır. Daha yüksek bir öncelik düzeyinde yer alan bir işlemci, işlenenlerini daha düşük bir düzeydeki bir işlemciden önce alır. </a:t>
            </a:r>
          </a:p>
          <a:p>
            <a:r>
              <a:rPr lang="tr-TR" sz="2400" dirty="0"/>
              <a:t>Geleneksel bir kural olarak, sayısal işlemcilerden "*" ve "/", toplama "+" ve çıkarmadan "-" daha yüksek önceliğe sahiptir. Bu nedenle yukarıdaki ifadede, "*" işlemcisi, işlenenlerini "+" dan önce alır ve "</a:t>
            </a:r>
            <a:r>
              <a:rPr lang="tr-TR" sz="2400" i="1" dirty="0" err="1"/>
              <a:t>a+b</a:t>
            </a:r>
            <a:r>
              <a:rPr lang="tr-TR" sz="2400" i="1" dirty="0"/>
              <a:t>*c</a:t>
            </a:r>
            <a:r>
              <a:rPr lang="tr-TR" sz="2400" dirty="0"/>
              <a:t>", "</a:t>
            </a:r>
            <a:r>
              <a:rPr lang="tr-TR" sz="2400" i="1" dirty="0"/>
              <a:t>a+(b*c)</a:t>
            </a:r>
            <a:r>
              <a:rPr lang="tr-TR" sz="2400" dirty="0"/>
              <a:t>" ye eşittir.</a:t>
            </a:r>
            <a:br>
              <a:rPr lang="tr-TR" sz="2400" dirty="0"/>
            </a:br>
            <a:br>
              <a:rPr lang="tr-TR" sz="2400" dirty="0"/>
            </a:br>
            <a:endParaRPr lang="tr-TR" sz="2400" dirty="0"/>
          </a:p>
        </p:txBody>
      </p:sp>
      <p:pic>
        <p:nvPicPr>
          <p:cNvPr id="25602"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0" y="1571612"/>
            <a:ext cx="3600400" cy="220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etin kutusu"/>
          <p:cNvSpPr txBox="1"/>
          <p:nvPr/>
        </p:nvSpPr>
        <p:spPr>
          <a:xfrm>
            <a:off x="71438" y="3714752"/>
            <a:ext cx="3786182" cy="259917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buFont typeface="Wingdings" pitchFamily="2" charset="2"/>
              <a:buChar char="q"/>
            </a:pPr>
            <a:r>
              <a:rPr lang="tr-TR" sz="2300" dirty="0"/>
              <a:t>Klasik öncelik seviyeleri</a:t>
            </a:r>
            <a:endParaRPr lang="en-US" sz="2300" dirty="0"/>
          </a:p>
          <a:p>
            <a:pPr lvl="1">
              <a:lnSpc>
                <a:spcPct val="90000"/>
              </a:lnSpc>
              <a:buFont typeface="Wingdings" pitchFamily="2" charset="2"/>
              <a:buChar char="ü"/>
            </a:pPr>
            <a:r>
              <a:rPr lang="en-US" sz="2300" dirty="0"/>
              <a:t> </a:t>
            </a:r>
            <a:r>
              <a:rPr lang="tr-TR" sz="2300" dirty="0"/>
              <a:t>Parantezler</a:t>
            </a:r>
            <a:endParaRPr lang="en-US" sz="2300" dirty="0"/>
          </a:p>
          <a:p>
            <a:pPr lvl="1">
              <a:lnSpc>
                <a:spcPct val="90000"/>
              </a:lnSpc>
              <a:buFont typeface="Wingdings" pitchFamily="2" charset="2"/>
              <a:buChar char="ü"/>
            </a:pPr>
            <a:r>
              <a:rPr lang="en-US" sz="2300" dirty="0"/>
              <a:t> </a:t>
            </a:r>
            <a:r>
              <a:rPr lang="tr-TR" sz="2300" dirty="0"/>
              <a:t>Tekli </a:t>
            </a:r>
            <a:r>
              <a:rPr lang="en-US" sz="2300" dirty="0" err="1"/>
              <a:t>operat</a:t>
            </a:r>
            <a:r>
              <a:rPr lang="tr-TR" sz="2300" dirty="0"/>
              <a:t>ö</a:t>
            </a:r>
            <a:r>
              <a:rPr lang="en-US" sz="2300" dirty="0"/>
              <a:t>r</a:t>
            </a:r>
            <a:r>
              <a:rPr lang="tr-TR" sz="2300" dirty="0" err="1"/>
              <a:t>ler</a:t>
            </a:r>
            <a:endParaRPr lang="en-US" sz="2300" dirty="0"/>
          </a:p>
          <a:p>
            <a:pPr lvl="1">
              <a:lnSpc>
                <a:spcPct val="90000"/>
              </a:lnSpc>
              <a:buFont typeface="Wingdings" pitchFamily="2" charset="2"/>
              <a:buChar char="ü"/>
            </a:pPr>
            <a:r>
              <a:rPr lang="en-US" sz="2300" dirty="0"/>
              <a:t> ** (</a:t>
            </a:r>
            <a:r>
              <a:rPr lang="tr-TR" sz="2300" dirty="0"/>
              <a:t>Eğer dil destekliyorsa, üs alma</a:t>
            </a:r>
            <a:r>
              <a:rPr lang="en-US" sz="2300" dirty="0"/>
              <a:t>)</a:t>
            </a:r>
          </a:p>
          <a:p>
            <a:pPr lvl="1">
              <a:lnSpc>
                <a:spcPct val="90000"/>
              </a:lnSpc>
              <a:buFont typeface="Wingdings" pitchFamily="2" charset="2"/>
              <a:buChar char="ü"/>
            </a:pPr>
            <a:r>
              <a:rPr lang="en-US" sz="2300" dirty="0"/>
              <a:t> *, /</a:t>
            </a:r>
            <a:r>
              <a:rPr lang="tr-TR" sz="2300" dirty="0"/>
              <a:t>(çarpma,bölme)</a:t>
            </a:r>
            <a:endParaRPr lang="en-US" sz="2300" dirty="0"/>
          </a:p>
          <a:p>
            <a:pPr lvl="1">
              <a:lnSpc>
                <a:spcPct val="90000"/>
              </a:lnSpc>
              <a:buFont typeface="Wingdings" pitchFamily="2" charset="2"/>
              <a:buChar char="ü"/>
            </a:pPr>
            <a:r>
              <a:rPr lang="en-US" sz="2300" dirty="0"/>
              <a:t> +, -</a:t>
            </a:r>
            <a:r>
              <a:rPr lang="tr-TR" sz="2300" dirty="0"/>
              <a:t>(toplama,çıkarma )</a:t>
            </a:r>
            <a:endParaRPr lang="en-US" sz="2300" dirty="0"/>
          </a:p>
          <a:p>
            <a:pPr>
              <a:buFont typeface="Wingdings" pitchFamily="2" charset="2"/>
              <a:buChar char="q"/>
            </a:pPr>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Tree>
    <p:extLst>
      <p:ext uri="{BB962C8B-B14F-4D97-AF65-F5344CB8AC3E}">
        <p14:creationId xmlns:p14="http://schemas.microsoft.com/office/powerpoint/2010/main" val="4076292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5.4.1. İşlemcilerin Genel Özellikleri</a:t>
            </a:r>
            <a:endParaRPr lang="en-US" sz="3600" dirty="0"/>
          </a:p>
        </p:txBody>
      </p:sp>
      <p:sp>
        <p:nvSpPr>
          <p:cNvPr id="5" name="İçerik Yer Tutucusu 4"/>
          <p:cNvSpPr>
            <a:spLocks noGrp="1"/>
          </p:cNvSpPr>
          <p:nvPr>
            <p:ph sz="quarter" idx="1"/>
          </p:nvPr>
        </p:nvSpPr>
        <p:spPr>
          <a:xfrm>
            <a:off x="2339752" y="1453480"/>
            <a:ext cx="6696744" cy="4495800"/>
          </a:xfrm>
        </p:spPr>
        <p:txBody>
          <a:bodyPr>
            <a:noAutofit/>
          </a:bodyPr>
          <a:lstStyle/>
          <a:p>
            <a:r>
              <a:rPr lang="tr-TR" sz="2400" b="1" dirty="0"/>
              <a:t>Birleşmelilik (</a:t>
            </a:r>
            <a:r>
              <a:rPr lang="tr-TR" sz="2400" b="1" dirty="0" err="1"/>
              <a:t>Associativity</a:t>
            </a:r>
            <a:r>
              <a:rPr lang="tr-TR" sz="2400" b="1" dirty="0"/>
              <a:t>): </a:t>
            </a:r>
            <a:r>
              <a:rPr lang="tr-TR" sz="2400" dirty="0"/>
              <a:t>Bir ifadede aynı öncelik düzeyinde iki işlemci bulunuyorsa, hangi işlemcinin önce değerlendirileceği dilin birleşmelilik kuralları ile belirlenir. Bir işlemci, sağ veya sol birleşmeli olabilir.</a:t>
            </a:r>
          </a:p>
          <a:p>
            <a:pPr lvl="1"/>
            <a:r>
              <a:rPr lang="tr-TR" sz="2100" b="1" dirty="0"/>
              <a:t>Sol birleşmeli: </a:t>
            </a:r>
            <a:r>
              <a:rPr lang="tr-TR" sz="2100" dirty="0"/>
              <a:t>Bir işlemcinin birden çok kez yer aldığı bir ifadedeki alt ifadeler, soldan sağa olarak gruplanırsa, işlemci sol birleşmeli olarak adlandırılır.  Aritmetik işlemcilerden "+","-","*" ve "/" sol birleşmelidir.</a:t>
            </a:r>
          </a:p>
          <a:p>
            <a:pPr lvl="1"/>
            <a:r>
              <a:rPr lang="tr-TR" sz="2100" b="1" dirty="0"/>
              <a:t>Sağ birleşmeli: </a:t>
            </a:r>
            <a:r>
              <a:rPr lang="tr-TR" sz="2100" dirty="0"/>
              <a:t>Öte yandan, eğer bir işlemcinin birden çok kez yer aldığı bir ifadedeki alt ifadeler, sağdan sola gruplanırsa işlemci, sağ birleşmeli olarak adlandırılır. Üs alma işlemcisi sağ birleşmelidir. </a:t>
            </a: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501008"/>
            <a:ext cx="22764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53" y="5157192"/>
            <a:ext cx="22288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Tree>
    <p:extLst>
      <p:ext uri="{BB962C8B-B14F-4D97-AF65-F5344CB8AC3E}">
        <p14:creationId xmlns:p14="http://schemas.microsoft.com/office/powerpoint/2010/main" val="2725341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5.4.1. İşlemcilerin Genel Özellikleri</a:t>
            </a:r>
          </a:p>
        </p:txBody>
      </p:sp>
      <p:sp>
        <p:nvSpPr>
          <p:cNvPr id="4" name="3 İçerik Yer Tutucusu"/>
          <p:cNvSpPr>
            <a:spLocks noGrp="1"/>
          </p:cNvSpPr>
          <p:nvPr>
            <p:ph sz="quarter" idx="1"/>
          </p:nvPr>
        </p:nvSpPr>
        <p:spPr/>
        <p:txBody>
          <a:bodyPr>
            <a:normAutofit lnSpcReduction="10000"/>
          </a:bodyPr>
          <a:lstStyle/>
          <a:p>
            <a:pPr>
              <a:lnSpc>
                <a:spcPct val="90000"/>
              </a:lnSpc>
            </a:pPr>
            <a:r>
              <a:rPr lang="tr-TR" sz="3200" b="1" dirty="0"/>
              <a:t>Birleşmelilik (</a:t>
            </a:r>
            <a:r>
              <a:rPr lang="tr-TR" sz="3200" b="1" dirty="0" err="1"/>
              <a:t>Associativity</a:t>
            </a:r>
            <a:r>
              <a:rPr lang="tr-TR" sz="3200" b="1" dirty="0"/>
              <a:t>)</a:t>
            </a:r>
            <a:endParaRPr lang="tr-TR" sz="3200" dirty="0"/>
          </a:p>
          <a:p>
            <a:pPr>
              <a:lnSpc>
                <a:spcPct val="90000"/>
              </a:lnSpc>
            </a:pPr>
            <a:r>
              <a:rPr lang="tr-TR" sz="3200" dirty="0"/>
              <a:t>Tipik birleşmelilik kuralları</a:t>
            </a:r>
            <a:endParaRPr lang="en-US" sz="3200" dirty="0"/>
          </a:p>
          <a:p>
            <a:pPr lvl="1">
              <a:lnSpc>
                <a:spcPct val="90000"/>
              </a:lnSpc>
            </a:pPr>
            <a:r>
              <a:rPr lang="tr-TR" sz="3000" dirty="0"/>
              <a:t>Soldan sağa</a:t>
            </a:r>
            <a:r>
              <a:rPr lang="en-US" sz="3000" dirty="0"/>
              <a:t>,  **</a:t>
            </a:r>
            <a:r>
              <a:rPr lang="tr-TR" sz="3000" dirty="0"/>
              <a:t>(hariç, burada sağdan sola)</a:t>
            </a:r>
            <a:r>
              <a:rPr lang="en-US" sz="3000" dirty="0"/>
              <a:t>, </a:t>
            </a:r>
          </a:p>
          <a:p>
            <a:pPr lvl="1">
              <a:lnSpc>
                <a:spcPct val="90000"/>
              </a:lnSpc>
            </a:pPr>
            <a:r>
              <a:rPr lang="tr-TR" sz="3000" dirty="0"/>
              <a:t>Zaman zaman tekli operatörlerin birleşmeliliği sağdan sola olabilir</a:t>
            </a:r>
            <a:r>
              <a:rPr lang="en-US" sz="3000" dirty="0"/>
              <a:t> (</a:t>
            </a:r>
            <a:r>
              <a:rPr lang="tr-TR" sz="3000" dirty="0"/>
              <a:t>ör</a:t>
            </a:r>
            <a:r>
              <a:rPr lang="en-US" sz="3000" dirty="0"/>
              <a:t>.,  FORTRAN)</a:t>
            </a:r>
          </a:p>
          <a:p>
            <a:pPr>
              <a:lnSpc>
                <a:spcPct val="90000"/>
              </a:lnSpc>
            </a:pPr>
            <a:r>
              <a:rPr lang="en-US" sz="3200" dirty="0"/>
              <a:t>APL </a:t>
            </a:r>
            <a:r>
              <a:rPr lang="tr-TR" sz="3200" dirty="0"/>
              <a:t>dili farklıdır</a:t>
            </a:r>
            <a:r>
              <a:rPr lang="en-US" sz="3200" dirty="0"/>
              <a:t>; </a:t>
            </a:r>
            <a:r>
              <a:rPr lang="tr-TR" sz="3200" dirty="0"/>
              <a:t>bu dilde tüm operatörler eşit önceliklere sahiptir ve operatörlerin birleşmeliliği sağdan soladır.</a:t>
            </a:r>
            <a:endParaRPr lang="en-US" sz="3200" dirty="0"/>
          </a:p>
          <a:p>
            <a:pPr>
              <a:lnSpc>
                <a:spcPct val="90000"/>
              </a:lnSpc>
            </a:pPr>
            <a:r>
              <a:rPr lang="tr-TR" sz="3200" dirty="0"/>
              <a:t>Öncelik ve birleşmelilik kuralları parantezlerle geçersiz kılınabilir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 </a:t>
            </a:r>
            <a:r>
              <a:rPr lang="tr-TR" dirty="0"/>
              <a:t>V</a:t>
            </a:r>
            <a:r>
              <a:rPr lang="en-US" dirty="0"/>
              <a:t>on Neumann </a:t>
            </a:r>
            <a:r>
              <a:rPr lang="tr-TR" dirty="0"/>
              <a:t>Mimarisi</a:t>
            </a:r>
            <a:endParaRPr lang="en-US" dirty="0"/>
          </a:p>
        </p:txBody>
      </p:sp>
      <p:pic>
        <p:nvPicPr>
          <p:cNvPr id="15" name="Picture 4"/>
          <p:cNvPicPr>
            <a:picLocks noChangeAspect="1" noChangeArrowheads="1"/>
          </p:cNvPicPr>
          <p:nvPr/>
        </p:nvPicPr>
        <p:blipFill>
          <a:blip r:embed="rId2"/>
          <a:srcRect/>
          <a:stretch>
            <a:fillRect/>
          </a:stretch>
        </p:blipFill>
        <p:spPr bwMode="auto">
          <a:xfrm>
            <a:off x="1066800" y="1719282"/>
            <a:ext cx="7086600" cy="4491038"/>
          </a:xfrm>
          <a:prstGeom prst="round2DiagRect">
            <a:avLst>
              <a:gd name="adj1" fmla="val 16667"/>
              <a:gd name="adj2" fmla="val 0"/>
            </a:avLst>
          </a:prstGeom>
          <a:solidFill>
            <a:schemeClr val="bg1"/>
          </a:solidFill>
          <a:ln w="88900" cap="sq">
            <a:solidFill>
              <a:srgbClr val="FFFFFF"/>
            </a:solidFill>
            <a:miter lim="800000"/>
          </a:ln>
          <a:effectLst>
            <a:outerShdw blurRad="254000" algn="tl" rotWithShape="0">
              <a:srgbClr val="000000">
                <a:alpha val="43000"/>
              </a:srgbClr>
            </a:outerShdw>
          </a:effectLst>
        </p:spPr>
      </p:pic>
      <p:sp>
        <p:nvSpPr>
          <p:cNvPr id="16" name="Text Box 5"/>
          <p:cNvSpPr txBox="1">
            <a:spLocks noChangeArrowheads="1"/>
          </p:cNvSpPr>
          <p:nvPr/>
        </p:nvSpPr>
        <p:spPr bwMode="auto">
          <a:xfrm>
            <a:off x="3733800" y="2252682"/>
            <a:ext cx="3733800" cy="304800"/>
          </a:xfrm>
          <a:prstGeom prst="rect">
            <a:avLst/>
          </a:prstGeom>
          <a:solidFill>
            <a:schemeClr val="bg1"/>
          </a:solidFill>
          <a:ln w="9525" algn="ctr">
            <a:noFill/>
            <a:miter lim="800000"/>
            <a:headEnd/>
            <a:tailEnd/>
          </a:ln>
        </p:spPr>
        <p:txBody>
          <a:bodyPr wrap="none" lIns="0" tIns="0" rIns="0" bIns="0"/>
          <a:lstStyle/>
          <a:p>
            <a:pPr marL="742950" indent="-285750"/>
            <a:r>
              <a:rPr lang="tr-TR" sz="1400" dirty="0">
                <a:latin typeface="Arial" pitchFamily="34" charset="0"/>
                <a:cs typeface="Arial" pitchFamily="34" charset="0"/>
              </a:rPr>
              <a:t>Bellek (Komutları ve Veriyi saklar)</a:t>
            </a:r>
            <a:endParaRPr lang="en-US" sz="1400" dirty="0">
              <a:latin typeface="Arial" pitchFamily="34" charset="0"/>
              <a:cs typeface="Arial" pitchFamily="34" charset="0"/>
            </a:endParaRPr>
          </a:p>
        </p:txBody>
      </p:sp>
      <p:sp>
        <p:nvSpPr>
          <p:cNvPr id="17" name="Text Box 8"/>
          <p:cNvSpPr txBox="1">
            <a:spLocks noChangeArrowheads="1"/>
          </p:cNvSpPr>
          <p:nvPr/>
        </p:nvSpPr>
        <p:spPr bwMode="auto">
          <a:xfrm>
            <a:off x="3505200" y="3548082"/>
            <a:ext cx="2438400" cy="381000"/>
          </a:xfrm>
          <a:prstGeom prst="rect">
            <a:avLst/>
          </a:prstGeom>
          <a:solidFill>
            <a:schemeClr val="bg1"/>
          </a:solidFill>
          <a:ln w="9525" algn="ctr">
            <a:noFill/>
            <a:miter lim="800000"/>
            <a:headEnd/>
            <a:tailEnd/>
          </a:ln>
        </p:spPr>
        <p:txBody>
          <a:bodyPr lIns="0" tIns="0" rIns="0" bIns="0"/>
          <a:lstStyle/>
          <a:p>
            <a:pPr marL="742950" indent="-285750"/>
            <a:r>
              <a:rPr lang="tr-TR" sz="1400" dirty="0">
                <a:latin typeface="Arial" pitchFamily="34" charset="0"/>
                <a:cs typeface="Arial" pitchFamily="34" charset="0"/>
              </a:rPr>
              <a:t>Veri ve Komutlar</a:t>
            </a:r>
            <a:endParaRPr lang="en-US" sz="1400" dirty="0">
              <a:latin typeface="Arial" pitchFamily="34" charset="0"/>
              <a:cs typeface="Arial" pitchFamily="34" charset="0"/>
            </a:endParaRPr>
          </a:p>
        </p:txBody>
      </p:sp>
      <p:sp>
        <p:nvSpPr>
          <p:cNvPr id="18" name="Rectangle 9"/>
          <p:cNvSpPr>
            <a:spLocks noChangeArrowheads="1"/>
          </p:cNvSpPr>
          <p:nvPr/>
        </p:nvSpPr>
        <p:spPr bwMode="auto">
          <a:xfrm>
            <a:off x="1066800" y="3471882"/>
            <a:ext cx="1905000" cy="560388"/>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İşlemlerin</a:t>
            </a:r>
          </a:p>
          <a:p>
            <a:pPr marL="742950" indent="-285750">
              <a:spcBef>
                <a:spcPct val="20000"/>
              </a:spcBef>
            </a:pPr>
            <a:r>
              <a:rPr lang="tr-TR" sz="1400" dirty="0">
                <a:latin typeface="Arial" pitchFamily="34" charset="0"/>
                <a:cs typeface="Arial" pitchFamily="34" charset="0"/>
              </a:rPr>
              <a:t> Sonuçları</a:t>
            </a:r>
            <a:endParaRPr lang="en-US" sz="1400" dirty="0">
              <a:latin typeface="Arial" pitchFamily="34" charset="0"/>
              <a:cs typeface="Arial" pitchFamily="34" charset="0"/>
            </a:endParaRPr>
          </a:p>
        </p:txBody>
      </p:sp>
      <p:sp>
        <p:nvSpPr>
          <p:cNvPr id="19" name="Rectangle 10"/>
          <p:cNvSpPr>
            <a:spLocks noChangeArrowheads="1"/>
          </p:cNvSpPr>
          <p:nvPr/>
        </p:nvSpPr>
        <p:spPr bwMode="auto">
          <a:xfrm>
            <a:off x="6172200" y="4691082"/>
            <a:ext cx="1971700" cy="4572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Giriş ve Çıkış Aygıtları</a:t>
            </a:r>
            <a:endParaRPr lang="en-US" sz="1400" dirty="0">
              <a:latin typeface="Arial" pitchFamily="34" charset="0"/>
              <a:cs typeface="Arial" pitchFamily="34" charset="0"/>
            </a:endParaRPr>
          </a:p>
        </p:txBody>
      </p:sp>
      <p:sp>
        <p:nvSpPr>
          <p:cNvPr id="20" name="Rectangle 10"/>
          <p:cNvSpPr>
            <a:spLocks noChangeArrowheads="1"/>
          </p:cNvSpPr>
          <p:nvPr/>
        </p:nvSpPr>
        <p:spPr bwMode="auto">
          <a:xfrm>
            <a:off x="1447800" y="4538682"/>
            <a:ext cx="1524000" cy="6858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Aritmetik </a:t>
            </a:r>
          </a:p>
          <a:p>
            <a:pPr marL="742950" indent="-285750">
              <a:spcBef>
                <a:spcPct val="20000"/>
              </a:spcBef>
            </a:pPr>
            <a:r>
              <a:rPr lang="tr-TR" sz="1400" dirty="0">
                <a:latin typeface="Arial" pitchFamily="34" charset="0"/>
                <a:cs typeface="Arial" pitchFamily="34" charset="0"/>
              </a:rPr>
              <a:t>ve Mantık </a:t>
            </a:r>
          </a:p>
          <a:p>
            <a:pPr marL="742950" indent="-285750">
              <a:spcBef>
                <a:spcPct val="20000"/>
              </a:spcBef>
            </a:pPr>
            <a:r>
              <a:rPr lang="tr-TR" sz="1400" dirty="0">
                <a:latin typeface="Arial" pitchFamily="34" charset="0"/>
                <a:cs typeface="Arial" pitchFamily="34" charset="0"/>
              </a:rPr>
              <a:t>Birimi </a:t>
            </a:r>
            <a:endParaRPr lang="en-US" sz="1400" dirty="0">
              <a:latin typeface="Arial" pitchFamily="34" charset="0"/>
              <a:cs typeface="Arial" pitchFamily="34" charset="0"/>
            </a:endParaRPr>
          </a:p>
        </p:txBody>
      </p:sp>
      <p:sp>
        <p:nvSpPr>
          <p:cNvPr id="21" name="Rectangle 10"/>
          <p:cNvSpPr>
            <a:spLocks noChangeArrowheads="1"/>
          </p:cNvSpPr>
          <p:nvPr/>
        </p:nvSpPr>
        <p:spPr bwMode="auto">
          <a:xfrm>
            <a:off x="3581400" y="4614882"/>
            <a:ext cx="1524000" cy="6858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Kontrol</a:t>
            </a:r>
          </a:p>
          <a:p>
            <a:pPr marL="742950" indent="-285750">
              <a:spcBef>
                <a:spcPct val="20000"/>
              </a:spcBef>
            </a:pPr>
            <a:r>
              <a:rPr lang="tr-TR" sz="1400" dirty="0">
                <a:latin typeface="Arial" pitchFamily="34" charset="0"/>
                <a:cs typeface="Arial" pitchFamily="34" charset="0"/>
              </a:rPr>
              <a:t>Birimi </a:t>
            </a:r>
            <a:endParaRPr lang="en-US" sz="1400" dirty="0">
              <a:latin typeface="Arial" pitchFamily="34" charset="0"/>
              <a:cs typeface="Arial" pitchFamily="34" charset="0"/>
            </a:endParaRPr>
          </a:p>
        </p:txBody>
      </p:sp>
      <p:sp>
        <p:nvSpPr>
          <p:cNvPr id="22" name="Text Box 5"/>
          <p:cNvSpPr txBox="1">
            <a:spLocks noChangeArrowheads="1"/>
          </p:cNvSpPr>
          <p:nvPr/>
        </p:nvSpPr>
        <p:spPr bwMode="auto">
          <a:xfrm>
            <a:off x="2133600" y="5910282"/>
            <a:ext cx="3733800" cy="304800"/>
          </a:xfrm>
          <a:prstGeom prst="rect">
            <a:avLst/>
          </a:prstGeom>
          <a:solidFill>
            <a:schemeClr val="bg1"/>
          </a:solidFill>
          <a:ln w="9525" algn="ctr">
            <a:noFill/>
            <a:miter lim="800000"/>
            <a:headEnd/>
            <a:tailEnd/>
          </a:ln>
        </p:spPr>
        <p:txBody>
          <a:bodyPr wrap="none" lIns="0" tIns="0" rIns="0" bIns="0"/>
          <a:lstStyle/>
          <a:p>
            <a:pPr marL="742950" indent="-285750"/>
            <a:r>
              <a:rPr lang="tr-TR" sz="1400" dirty="0">
                <a:latin typeface="Arial" pitchFamily="34" charset="0"/>
                <a:cs typeface="Arial" pitchFamily="34" charset="0"/>
              </a:rPr>
              <a:t>Merkezi İşlem Birimi</a:t>
            </a:r>
            <a:endParaRPr lang="en-US" sz="1400" dirty="0">
              <a:latin typeface="Arial" pitchFamily="34" charset="0"/>
              <a:cs typeface="Arial" pitchFamily="34" charset="0"/>
            </a:endParaRPr>
          </a:p>
        </p:txBody>
      </p:sp>
      <p:sp>
        <p:nvSpPr>
          <p:cNvPr id="12" name="11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Tree>
    <p:extLst>
      <p:ext uri="{BB962C8B-B14F-4D97-AF65-F5344CB8AC3E}">
        <p14:creationId xmlns:p14="http://schemas.microsoft.com/office/powerpoint/2010/main" val="3626870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5.4.1. İşlemcilerin Genel Özellikleri</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graphicFrame>
        <p:nvGraphicFramePr>
          <p:cNvPr id="5" name="Group 177"/>
          <p:cNvGraphicFramePr>
            <a:graphicFrameLocks noGrp="1"/>
          </p:cNvGraphicFramePr>
          <p:nvPr>
            <p:ph idx="1"/>
          </p:nvPr>
        </p:nvGraphicFramePr>
        <p:xfrm>
          <a:off x="428596" y="1978769"/>
          <a:ext cx="8320117" cy="4358640"/>
        </p:xfrm>
        <a:graphic>
          <a:graphicData uri="http://schemas.openxmlformats.org/drawingml/2006/table">
            <a:tbl>
              <a:tblPr>
                <a:effectLst>
                  <a:innerShdw blurRad="114300">
                    <a:prstClr val="black"/>
                  </a:innerShdw>
                </a:effectLst>
                <a:tableStyleId>{C4B1156A-380E-4F78-BDF5-A606A8083BF9}</a:tableStyleId>
              </a:tblPr>
              <a:tblGrid>
                <a:gridCol w="2072463">
                  <a:extLst>
                    <a:ext uri="{9D8B030D-6E8A-4147-A177-3AD203B41FA5}">
                      <a16:colId xmlns:a16="http://schemas.microsoft.com/office/drawing/2014/main" val="20000"/>
                    </a:ext>
                  </a:extLst>
                </a:gridCol>
                <a:gridCol w="1964140">
                  <a:extLst>
                    <a:ext uri="{9D8B030D-6E8A-4147-A177-3AD203B41FA5}">
                      <a16:colId xmlns:a16="http://schemas.microsoft.com/office/drawing/2014/main" val="20001"/>
                    </a:ext>
                  </a:extLst>
                </a:gridCol>
                <a:gridCol w="4283514">
                  <a:extLst>
                    <a:ext uri="{9D8B030D-6E8A-4147-A177-3AD203B41FA5}">
                      <a16:colId xmlns:a16="http://schemas.microsoft.com/office/drawing/2014/main" val="20002"/>
                    </a:ext>
                  </a:extLst>
                </a:gridCol>
              </a:tblGrid>
              <a:tr h="3860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a:ln>
                            <a:noFill/>
                          </a:ln>
                          <a:solidFill>
                            <a:srgbClr val="0070C0"/>
                          </a:solidFill>
                          <a:effectLst/>
                        </a:rPr>
                        <a:t>Programlama Dili</a:t>
                      </a:r>
                      <a:endParaRPr kumimoji="0" lang="tr-TR" sz="2000" b="1" i="0" u="none" strike="noStrike" cap="none" normalizeH="0" baseline="0" dirty="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a:ln>
                            <a:noFill/>
                          </a:ln>
                          <a:solidFill>
                            <a:srgbClr val="0070C0"/>
                          </a:solidFill>
                          <a:effectLst/>
                        </a:rPr>
                        <a:t>Birleşme Kuralı</a:t>
                      </a:r>
                      <a:endParaRPr kumimoji="0" lang="tr-TR" sz="2000" b="1" i="0" u="none" strike="noStrike" cap="none" normalizeH="0" baseline="0" dirty="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a:ln>
                            <a:noFill/>
                          </a:ln>
                          <a:solidFill>
                            <a:srgbClr val="0070C0"/>
                          </a:solidFill>
                          <a:effectLst/>
                        </a:rPr>
                        <a:t>İşlemciler</a:t>
                      </a:r>
                      <a:endParaRPr kumimoji="0" lang="tr-TR" sz="2000" b="1" i="0" u="none" strike="noStrike" cap="none" normalizeH="0" baseline="0" dirty="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0"/>
                  </a:ext>
                </a:extLst>
              </a:tr>
              <a:tr h="38607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FORTRAN</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Sol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 /, +, -</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1"/>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Sağ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2"/>
                  </a:ext>
                </a:extLst>
              </a:tr>
              <a:tr h="38739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PASCAL</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Sol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Bütün işlemciler</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3"/>
                  </a:ext>
                </a:extLst>
              </a:tr>
              <a:tr h="365337">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Sağ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a:ln>
                          <a:noFill/>
                        </a:ln>
                        <a:solidFill>
                          <a:schemeClr val="tx1"/>
                        </a:solidFill>
                        <a:effectLst/>
                        <a:latin typeface="Arial" charset="0"/>
                      </a:endParaRPr>
                    </a:p>
                  </a:txBody>
                  <a:tcPr horzOverflow="overflow">
                    <a:cell3D prstMaterial="dkEdge">
                      <a:bevel prst="riblet"/>
                      <a:lightRig rig="flood" dir="t"/>
                    </a:cell3D>
                  </a:tcPr>
                </a:tc>
                <a:extLst>
                  <a:ext uri="{0D108BD9-81ED-4DB2-BD59-A6C34878D82A}">
                    <a16:rowId xmlns:a16="http://schemas.microsoft.com/office/drawing/2014/main" val="10004"/>
                  </a:ext>
                </a:extLst>
              </a:tr>
              <a:tr h="37935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C</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Sol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Postfix++, postfix--, *, /, %, ikili +, ikili-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5"/>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Sağ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Prefix++, pretfix--,tekli +, tekli-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6"/>
                  </a:ext>
                </a:extLst>
              </a:tr>
              <a:tr h="38739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C++</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Sol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 /, %, ikili +, ikili-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7"/>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Sağ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 --,tekli +, tekli-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8"/>
                  </a:ext>
                </a:extLst>
              </a:tr>
              <a:tr h="38607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ADA</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Sol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 dışındakiler</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9"/>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a:ln>
                            <a:noFill/>
                          </a:ln>
                          <a:effectLst/>
                        </a:rPr>
                        <a:t>Sağ Birleşmeli</a:t>
                      </a:r>
                      <a:endParaRPr kumimoji="0" lang="tr-TR" sz="20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a:ln>
                            <a:noFill/>
                          </a:ln>
                          <a:effectLst/>
                        </a:rPr>
                        <a:t>** birleşme özelliği yok</a:t>
                      </a:r>
                      <a:endParaRPr kumimoji="0" lang="tr-TR" sz="20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10"/>
                  </a:ext>
                </a:extLst>
              </a:tr>
            </a:tbl>
          </a:graphicData>
        </a:graphic>
      </p:graphicFrame>
      <p:sp>
        <p:nvSpPr>
          <p:cNvPr id="6" name="5 Dikdörtgen"/>
          <p:cNvSpPr/>
          <p:nvPr/>
        </p:nvSpPr>
        <p:spPr>
          <a:xfrm>
            <a:off x="2786050" y="1504070"/>
            <a:ext cx="3857652" cy="424732"/>
          </a:xfrm>
          <a:prstGeom prst="rect">
            <a:avLst/>
          </a:prstGeom>
        </p:spPr>
        <p:txBody>
          <a:bodyPr wrap="square">
            <a:spAutoFit/>
          </a:bodyPr>
          <a:lstStyle/>
          <a:p>
            <a:pPr>
              <a:lnSpc>
                <a:spcPct val="90000"/>
              </a:lnSpc>
            </a:pPr>
            <a:r>
              <a:rPr lang="tr-TR" sz="2400" b="1" dirty="0">
                <a:solidFill>
                  <a:srgbClr val="0070C0"/>
                </a:solidFill>
              </a:rPr>
              <a:t>Birleşmelilik (</a:t>
            </a:r>
            <a:r>
              <a:rPr lang="tr-TR" sz="2400" b="1" dirty="0" err="1">
                <a:solidFill>
                  <a:srgbClr val="0070C0"/>
                </a:solidFill>
              </a:rPr>
              <a:t>Associativity</a:t>
            </a:r>
            <a:r>
              <a:rPr lang="tr-TR" sz="2400" b="1" dirty="0">
                <a:solidFill>
                  <a:srgbClr val="0070C0"/>
                </a:solidFill>
              </a:rPr>
              <a:t>)</a:t>
            </a:r>
            <a:endParaRPr lang="tr-TR" sz="2400" dirty="0">
              <a:solidFill>
                <a:srgbClr val="0070C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5.4.2. Niteliğine Göre 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dirty="0"/>
              <a:t>İşlemciler, işlenenlerin niteliğine göre </a:t>
            </a:r>
            <a:r>
              <a:rPr lang="tr-TR" sz="2400" i="1" dirty="0"/>
              <a:t>sayısal</a:t>
            </a:r>
            <a:r>
              <a:rPr lang="tr-TR" sz="2400" dirty="0"/>
              <a:t>, </a:t>
            </a:r>
            <a:r>
              <a:rPr lang="tr-TR" sz="2400" i="1" dirty="0"/>
              <a:t>ilişkisel</a:t>
            </a:r>
            <a:r>
              <a:rPr lang="tr-TR" sz="2400" dirty="0"/>
              <a:t> veya </a:t>
            </a:r>
            <a:r>
              <a:rPr lang="tr-TR" sz="2400" i="1" dirty="0"/>
              <a:t>mantıksal işlemciler</a:t>
            </a:r>
            <a:r>
              <a:rPr lang="tr-TR" sz="2400" dirty="0"/>
              <a:t> olabilirler.</a:t>
            </a:r>
          </a:p>
          <a:p>
            <a:r>
              <a:rPr lang="tr-TR" sz="2100" b="1" dirty="0"/>
              <a:t>Sayısal işlemciler</a:t>
            </a:r>
            <a:r>
              <a:rPr lang="tr-TR" sz="2100" dirty="0"/>
              <a:t>, sayısal işlenenlere uygulanan işlemcilerdir. Kullanılan semboller programlama dillerinde farklılık gösterebilmekle birlikte, genel olarak üs alma, toplama, çıkarma, </a:t>
            </a:r>
            <a:r>
              <a:rPr lang="tr-TR" sz="2100" dirty="0" err="1"/>
              <a:t>mod</a:t>
            </a:r>
            <a:r>
              <a:rPr lang="tr-TR" sz="2100" dirty="0"/>
              <a:t>, çarpma, bölme gibi işlemcilerdir.</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282" y="3645024"/>
            <a:ext cx="50196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Tree>
    <p:extLst>
      <p:ext uri="{BB962C8B-B14F-4D97-AF65-F5344CB8AC3E}">
        <p14:creationId xmlns:p14="http://schemas.microsoft.com/office/powerpoint/2010/main" val="226553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5.4.2. Niteliğine Göre 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b="1" dirty="0"/>
              <a:t>İlişkisel işlemciler</a:t>
            </a:r>
            <a:r>
              <a:rPr lang="tr-TR" sz="2400" dirty="0"/>
              <a:t>, Bir ilişkisel işlemci, iki işleneninin değerlerini karşılaştırır ve eğer mantıksal (</a:t>
            </a:r>
            <a:r>
              <a:rPr lang="tr-TR" sz="2400" i="1" dirty="0" err="1"/>
              <a:t>Boolean</a:t>
            </a:r>
            <a:r>
              <a:rPr lang="tr-TR" sz="2400" dirty="0"/>
              <a:t>) tipi dilde tanımlı bir veri tipi ise mantıksal tipte bir sonuç oluşturur. </a:t>
            </a:r>
          </a:p>
          <a:p>
            <a:pPr lvl="1"/>
            <a:r>
              <a:rPr lang="tr-TR" sz="2100" dirty="0"/>
              <a:t>Genellikle, ilişkisel işlemcilerle kullanılabilen işlenenler; sayısal, karakter veya sıralı (</a:t>
            </a:r>
            <a:r>
              <a:rPr lang="tr-TR" sz="2100" i="1" dirty="0" err="1"/>
              <a:t>ordinal</a:t>
            </a:r>
            <a:r>
              <a:rPr lang="tr-TR" sz="2100" dirty="0"/>
              <a:t>) tiplerde olurlar. </a:t>
            </a:r>
            <a:br>
              <a:rPr lang="tr-TR" sz="2100" dirty="0"/>
            </a:br>
            <a:endParaRPr lang="tr-TR" sz="21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324135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Tree>
    <p:extLst>
      <p:ext uri="{BB962C8B-B14F-4D97-AF65-F5344CB8AC3E}">
        <p14:creationId xmlns:p14="http://schemas.microsoft.com/office/powerpoint/2010/main" val="3252394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5.4.2. Niteliğine Göre 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b="1" dirty="0"/>
              <a:t>Mantıksal İşlemciler</a:t>
            </a:r>
            <a:r>
              <a:rPr lang="tr-TR" sz="2400" dirty="0"/>
              <a:t>, sadece mantıksal (</a:t>
            </a:r>
            <a:r>
              <a:rPr lang="tr-TR" sz="2400" dirty="0" err="1"/>
              <a:t>Boolean</a:t>
            </a:r>
            <a:r>
              <a:rPr lang="tr-TR" sz="2400" dirty="0"/>
              <a:t>) işlenenleri alırlar ve mantıksal değerler, DOĞRU ve YANLIŞ üretirler. </a:t>
            </a:r>
          </a:p>
          <a:p>
            <a:pPr lvl="1"/>
            <a:r>
              <a:rPr lang="tr-TR" sz="2100" dirty="0"/>
              <a:t>Mantıksal işlemciler, </a:t>
            </a:r>
            <a:r>
              <a:rPr lang="tr-TR" sz="2100" b="1" dirty="0"/>
              <a:t>AND-&amp; </a:t>
            </a:r>
            <a:r>
              <a:rPr lang="tr-TR" sz="2100" dirty="0"/>
              <a:t>(ve), </a:t>
            </a:r>
            <a:r>
              <a:rPr lang="tr-TR" sz="2100" b="1" dirty="0"/>
              <a:t>OR-|</a:t>
            </a:r>
            <a:r>
              <a:rPr lang="tr-TR" sz="2100" dirty="0"/>
              <a:t>(veya), </a:t>
            </a:r>
            <a:r>
              <a:rPr lang="tr-TR" sz="2100" b="1" dirty="0"/>
              <a:t>NOT-~</a:t>
            </a:r>
            <a:r>
              <a:rPr lang="tr-TR" sz="2100" dirty="0"/>
              <a:t> (değil), </a:t>
            </a:r>
            <a:r>
              <a:rPr lang="tr-TR" sz="2100" b="1" dirty="0"/>
              <a:t>XOR-^ </a:t>
            </a:r>
            <a:r>
              <a:rPr lang="tr-TR" sz="2100" dirty="0"/>
              <a:t>(dışlayan veya– aynı ise 0, farklı ise 1) gibi işlemleri de içerebilirler. Mantıksal işlemcilerde öncelik sıralaması genellikle NOT, AND ve OR şeklindedir.</a:t>
            </a:r>
          </a:p>
          <a:p>
            <a:pPr lvl="1"/>
            <a:r>
              <a:rPr lang="tr-TR" sz="2100" dirty="0"/>
              <a:t> İlişkisel işlemcilerin önceliği, her zaman sayısal işlemcilerden düşüktür.</a:t>
            </a:r>
          </a:p>
          <a:p>
            <a:pPr lvl="1"/>
            <a:endParaRPr lang="tr-TR" sz="2100" dirty="0"/>
          </a:p>
          <a:p>
            <a:pPr lvl="1"/>
            <a:endParaRPr lang="tr-TR" sz="2100" dirty="0"/>
          </a:p>
          <a:p>
            <a:pPr lvl="1"/>
            <a:endParaRPr lang="tr-TR" sz="2100" dirty="0"/>
          </a:p>
          <a:p>
            <a:pPr lvl="1"/>
            <a:endParaRPr lang="tr-TR" sz="2100"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52" y="4572008"/>
            <a:ext cx="6625524" cy="15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Tree>
    <p:extLst>
      <p:ext uri="{BB962C8B-B14F-4D97-AF65-F5344CB8AC3E}">
        <p14:creationId xmlns:p14="http://schemas.microsoft.com/office/powerpoint/2010/main" val="370236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5.4.2. Niteliğine Göre 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pPr lvl="1"/>
            <a:r>
              <a:rPr lang="tr-TR" sz="2100" dirty="0"/>
              <a:t>Diğer dillerden farklı olarak </a:t>
            </a:r>
            <a:r>
              <a:rPr lang="tr-TR" sz="2100" dirty="0" err="1"/>
              <a:t>Pascal'da</a:t>
            </a:r>
            <a:r>
              <a:rPr lang="tr-TR" sz="2100" dirty="0"/>
              <a:t>, mantıksal işlemcilerin önceliği, ilişkisel işlemcilerden yüksektir.</a:t>
            </a:r>
          </a:p>
          <a:p>
            <a:pPr lvl="1"/>
            <a:endParaRPr lang="tr-TR" sz="2100" dirty="0"/>
          </a:p>
          <a:p>
            <a:pPr lvl="1"/>
            <a:endParaRPr lang="tr-TR" sz="2100" dirty="0"/>
          </a:p>
          <a:p>
            <a:pPr lvl="1"/>
            <a:endParaRPr lang="tr-TR" sz="2100"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87799"/>
            <a:ext cx="7904160" cy="188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Tree>
    <p:extLst>
      <p:ext uri="{BB962C8B-B14F-4D97-AF65-F5344CB8AC3E}">
        <p14:creationId xmlns:p14="http://schemas.microsoft.com/office/powerpoint/2010/main" val="565799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5.4.2. Niteliğine Göre İşlemciler (Özet)</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graphicFrame>
        <p:nvGraphicFramePr>
          <p:cNvPr id="5" name="Group 381"/>
          <p:cNvGraphicFramePr>
            <a:graphicFrameLocks noGrp="1"/>
          </p:cNvGraphicFramePr>
          <p:nvPr>
            <p:ph sz="half" idx="1"/>
          </p:nvPr>
        </p:nvGraphicFramePr>
        <p:xfrm>
          <a:off x="5754718" y="2054239"/>
          <a:ext cx="3246438" cy="3232147"/>
        </p:xfrm>
        <a:graphic>
          <a:graphicData uri="http://schemas.openxmlformats.org/drawingml/2006/table">
            <a:tbl>
              <a:tblPr>
                <a:effectLst>
                  <a:innerShdw blurRad="114300">
                    <a:prstClr val="black"/>
                  </a:innerShdw>
                </a:effectLst>
                <a:tableStyleId>{22838BEF-8BB2-4498-84A7-C5851F593DF1}</a:tableStyleId>
              </a:tblPr>
              <a:tblGrid>
                <a:gridCol w="156051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968375">
                  <a:extLst>
                    <a:ext uri="{9D8B030D-6E8A-4147-A177-3AD203B41FA5}">
                      <a16:colId xmlns:a16="http://schemas.microsoft.com/office/drawing/2014/main" val="20002"/>
                    </a:ext>
                  </a:extLst>
                </a:gridCol>
              </a:tblGrid>
              <a:tr h="4229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Anlamı</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C++</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PASCAL</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extLst>
                  <a:ext uri="{0D108BD9-81ED-4DB2-BD59-A6C34878D82A}">
                    <a16:rowId xmlns:a16="http://schemas.microsoft.com/office/drawing/2014/main" val="10000"/>
                  </a:ext>
                </a:extLst>
              </a:tr>
              <a:tr h="4215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Büyüktür</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&gt;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&gt;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1"/>
                  </a:ext>
                </a:extLst>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Küçüktür</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&lt;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&lt;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2"/>
                  </a:ext>
                </a:extLst>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Eşittir</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 =</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3"/>
                  </a:ext>
                </a:extLst>
              </a:tr>
              <a:tr h="4215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Eşit değildir</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&lt;&gt;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4"/>
                  </a:ext>
                </a:extLst>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Büyük veya eşititr</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&gt;=</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&gt;=</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5"/>
                  </a:ext>
                </a:extLst>
              </a:tr>
              <a:tr h="6971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Küçüktür veya</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err="1">
                          <a:ln>
                            <a:noFill/>
                          </a:ln>
                          <a:effectLst/>
                        </a:rPr>
                        <a:t>eşititr</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&lt;=</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&lt;=</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6"/>
                  </a:ext>
                </a:extLst>
              </a:tr>
            </a:tbl>
          </a:graphicData>
        </a:graphic>
      </p:graphicFrame>
      <p:graphicFrame>
        <p:nvGraphicFramePr>
          <p:cNvPr id="6" name="Group 446"/>
          <p:cNvGraphicFramePr>
            <a:graphicFrameLocks/>
          </p:cNvGraphicFramePr>
          <p:nvPr/>
        </p:nvGraphicFramePr>
        <p:xfrm>
          <a:off x="246093" y="2111065"/>
          <a:ext cx="4427538" cy="2522857"/>
        </p:xfrm>
        <a:graphic>
          <a:graphicData uri="http://schemas.openxmlformats.org/drawingml/2006/table">
            <a:tbl>
              <a:tblPr>
                <a:effectLst>
                  <a:innerShdw blurRad="114300">
                    <a:prstClr val="black"/>
                  </a:innerShdw>
                </a:effectLst>
                <a:tableStyleId>{0505E3EF-67EA-436B-97B2-0124C06EBD24}</a:tableStyleId>
              </a:tblPr>
              <a:tblGrid>
                <a:gridCol w="906463">
                  <a:extLst>
                    <a:ext uri="{9D8B030D-6E8A-4147-A177-3AD203B41FA5}">
                      <a16:colId xmlns:a16="http://schemas.microsoft.com/office/drawing/2014/main" val="20000"/>
                    </a:ext>
                  </a:extLst>
                </a:gridCol>
                <a:gridCol w="1427162">
                  <a:extLst>
                    <a:ext uri="{9D8B030D-6E8A-4147-A177-3AD203B41FA5}">
                      <a16:colId xmlns:a16="http://schemas.microsoft.com/office/drawing/2014/main" val="20001"/>
                    </a:ext>
                  </a:extLst>
                </a:gridCol>
                <a:gridCol w="1046163">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4302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Sembol</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İşlev</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Formül</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Sonuç</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extLst>
                  <a:ext uri="{0D108BD9-81ED-4DB2-BD59-A6C34878D82A}">
                    <a16:rowId xmlns:a16="http://schemas.microsoft.com/office/drawing/2014/main" val="10000"/>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Çarpma</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4*2</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8</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1"/>
                  </a:ext>
                </a:extLst>
              </a:tr>
              <a:tr h="428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Bölme ve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tamsayı bölme</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64/4</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16</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2"/>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Modül </a:t>
                      </a:r>
                      <a:r>
                        <a:rPr kumimoji="0" lang="tr-TR" sz="1500" u="none" strike="noStrike" cap="none" normalizeH="0" baseline="0" dirty="0">
                          <a:ln>
                            <a:noFill/>
                          </a:ln>
                          <a:effectLst/>
                        </a:rPr>
                        <a:t>veya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kalan</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13%6</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1</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3"/>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Toplama</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12+9</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21</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4"/>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Çıkarma</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80-15</a:t>
                      </a:r>
                      <a:endParaRPr kumimoji="0" lang="tr-TR" sz="1500" b="0" i="0" u="none" strike="noStrike" cap="none" normalizeH="0" baseline="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65</a:t>
                      </a:r>
                      <a:endParaRPr kumimoji="0" lang="tr-TR" sz="15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5"/>
                  </a:ext>
                </a:extLst>
              </a:tr>
            </a:tbl>
          </a:graphicData>
        </a:graphic>
      </p:graphicFrame>
      <p:pic>
        <p:nvPicPr>
          <p:cNvPr id="7" name="Picture 12"/>
          <p:cNvPicPr>
            <a:picLocks noChangeAspect="1" noChangeArrowheads="1"/>
          </p:cNvPicPr>
          <p:nvPr/>
        </p:nvPicPr>
        <p:blipFill>
          <a:blip r:embed="rId2"/>
          <a:srcRect/>
          <a:stretch>
            <a:fillRect/>
          </a:stretch>
        </p:blipFill>
        <p:spPr bwMode="auto">
          <a:xfrm>
            <a:off x="5105431" y="5889647"/>
            <a:ext cx="2952750" cy="871537"/>
          </a:xfrm>
          <a:prstGeom prst="rect">
            <a:avLst/>
          </a:prstGeom>
          <a:noFill/>
          <a:ln w="9525">
            <a:noFill/>
            <a:miter lim="800000"/>
            <a:headEnd/>
            <a:tailEnd/>
          </a:ln>
        </p:spPr>
      </p:pic>
      <p:sp>
        <p:nvSpPr>
          <p:cNvPr id="8" name="Text Box 14"/>
          <p:cNvSpPr txBox="1">
            <a:spLocks noChangeArrowheads="1"/>
          </p:cNvSpPr>
          <p:nvPr/>
        </p:nvSpPr>
        <p:spPr bwMode="auto">
          <a:xfrm>
            <a:off x="425481" y="1562089"/>
            <a:ext cx="2952750" cy="366713"/>
          </a:xfrm>
          <a:prstGeom prst="rect">
            <a:avLst/>
          </a:prstGeom>
          <a:noFill/>
          <a:ln w="9525">
            <a:noFill/>
            <a:miter lim="800000"/>
            <a:headEnd/>
            <a:tailEnd/>
          </a:ln>
        </p:spPr>
        <p:txBody>
          <a:bodyPr>
            <a:spAutoFit/>
          </a:bodyPr>
          <a:lstStyle/>
          <a:p>
            <a:pPr>
              <a:spcBef>
                <a:spcPct val="50000"/>
              </a:spcBef>
            </a:pPr>
            <a:r>
              <a:rPr lang="tr-TR" dirty="0"/>
              <a:t>SAYISAL İŞLEMCİLER</a:t>
            </a:r>
          </a:p>
        </p:txBody>
      </p:sp>
      <p:sp>
        <p:nvSpPr>
          <p:cNvPr id="9" name="Text Box 15"/>
          <p:cNvSpPr txBox="1">
            <a:spLocks noChangeArrowheads="1"/>
          </p:cNvSpPr>
          <p:nvPr/>
        </p:nvSpPr>
        <p:spPr bwMode="auto">
          <a:xfrm>
            <a:off x="6042056" y="1562089"/>
            <a:ext cx="2952750" cy="366713"/>
          </a:xfrm>
          <a:prstGeom prst="rect">
            <a:avLst/>
          </a:prstGeom>
          <a:noFill/>
          <a:ln w="9525">
            <a:noFill/>
            <a:miter lim="800000"/>
            <a:headEnd/>
            <a:tailEnd/>
          </a:ln>
        </p:spPr>
        <p:txBody>
          <a:bodyPr>
            <a:spAutoFit/>
          </a:bodyPr>
          <a:lstStyle/>
          <a:p>
            <a:pPr>
              <a:spcBef>
                <a:spcPct val="50000"/>
              </a:spcBef>
            </a:pPr>
            <a:r>
              <a:rPr lang="tr-TR" dirty="0"/>
              <a:t>İLİŞKİSEL İŞLEMCİLER</a:t>
            </a:r>
          </a:p>
        </p:txBody>
      </p:sp>
      <p:sp>
        <p:nvSpPr>
          <p:cNvPr id="10" name="Text Box 16"/>
          <p:cNvSpPr txBox="1">
            <a:spLocks noChangeArrowheads="1"/>
          </p:cNvSpPr>
          <p:nvPr/>
        </p:nvSpPr>
        <p:spPr bwMode="auto">
          <a:xfrm>
            <a:off x="2071670" y="4929198"/>
            <a:ext cx="2952750" cy="366712"/>
          </a:xfrm>
          <a:prstGeom prst="rect">
            <a:avLst/>
          </a:prstGeom>
          <a:noFill/>
          <a:ln w="9525">
            <a:noFill/>
            <a:miter lim="800000"/>
            <a:headEnd/>
            <a:tailEnd/>
          </a:ln>
        </p:spPr>
        <p:txBody>
          <a:bodyPr>
            <a:spAutoFit/>
          </a:bodyPr>
          <a:lstStyle/>
          <a:p>
            <a:pPr>
              <a:spcBef>
                <a:spcPct val="50000"/>
              </a:spcBef>
            </a:pPr>
            <a:r>
              <a:rPr lang="tr-TR" dirty="0"/>
              <a:t>MANTIKSAL İŞLEMCİLER</a:t>
            </a:r>
          </a:p>
        </p:txBody>
      </p:sp>
      <p:graphicFrame>
        <p:nvGraphicFramePr>
          <p:cNvPr id="11" name="Group 442"/>
          <p:cNvGraphicFramePr>
            <a:graphicFrameLocks/>
          </p:cNvGraphicFramePr>
          <p:nvPr/>
        </p:nvGraphicFramePr>
        <p:xfrm>
          <a:off x="1928794" y="5429264"/>
          <a:ext cx="2876550" cy="1328739"/>
        </p:xfrm>
        <a:graphic>
          <a:graphicData uri="http://schemas.openxmlformats.org/drawingml/2006/table">
            <a:tbl>
              <a:tblPr>
                <a:effectLst>
                  <a:innerShdw blurRad="114300">
                    <a:prstClr val="black"/>
                  </a:innerShdw>
                </a:effectLst>
                <a:tableStyleId>{16D9F66E-5EB9-4882-86FB-DCBF35E3C3E4}</a:tableStyleId>
              </a:tblPr>
              <a:tblGrid>
                <a:gridCol w="792163">
                  <a:extLst>
                    <a:ext uri="{9D8B030D-6E8A-4147-A177-3AD203B41FA5}">
                      <a16:colId xmlns:a16="http://schemas.microsoft.com/office/drawing/2014/main" val="20000"/>
                    </a:ext>
                  </a:extLst>
                </a:gridCol>
                <a:gridCol w="992187">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tblGrid>
              <a:tr h="331788">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C Dili Mantıksal İşlemcileri</a:t>
                      </a:r>
                      <a:endParaRPr kumimoji="0" lang="tr-TR" sz="1500" b="0" i="0" u="none" strike="noStrike" cap="none" normalizeH="0" baseline="0" dirty="0">
                        <a:ln>
                          <a:noFill/>
                        </a:ln>
                        <a:solidFill>
                          <a:schemeClr val="tx1"/>
                        </a:solidFill>
                        <a:effectLst/>
                        <a:latin typeface="Arial" charset="0"/>
                      </a:endParaRPr>
                    </a:p>
                  </a:txBody>
                  <a:tcPr horzOverflow="overflow">
                    <a:cell3D prstMaterial="dkEdge">
                      <a:bevel w="25400" h="25400" prst="angle"/>
                      <a:lightRig rig="flood" dir="t"/>
                    </a:cell3D>
                    <a:solidFill>
                      <a:schemeClr val="accent2">
                        <a:lumMod val="60000"/>
                        <a:lumOff val="40000"/>
                      </a:schemeClr>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333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&amp;&amp;</a:t>
                      </a:r>
                      <a:endParaRPr kumimoji="0" lang="tr-TR" sz="1500" b="0" i="0" u="none" strike="noStrike" cap="none" normalizeH="0" baseline="0" dirty="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VE</a:t>
                      </a:r>
                      <a:endParaRPr kumimoji="0" lang="tr-TR" sz="1500" b="0" i="0" u="none" strike="noStrike" cap="none" normalizeH="0" baseline="0" dirty="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AND</a:t>
                      </a:r>
                      <a:endParaRPr kumimoji="0" lang="tr-TR" sz="1500" b="0" i="0" u="none" strike="noStrike" cap="none" normalizeH="0" baseline="0">
                        <a:ln>
                          <a:noFill/>
                        </a:ln>
                        <a:solidFill>
                          <a:schemeClr val="tx1"/>
                        </a:solidFill>
                        <a:effectLst/>
                        <a:latin typeface="Arial" charset="0"/>
                      </a:endParaRPr>
                    </a:p>
                  </a:txBody>
                  <a:tcPr horzOverflow="overflow">
                    <a:cell3D prstMaterial="dkEdge">
                      <a:bevel w="25400" h="25400" prst="angle"/>
                      <a:lightRig rig="flood" dir="t"/>
                    </a:cell3D>
                  </a:tcPr>
                </a:tc>
                <a:extLst>
                  <a:ext uri="{0D108BD9-81ED-4DB2-BD59-A6C34878D82A}">
                    <a16:rowId xmlns:a16="http://schemas.microsoft.com/office/drawing/2014/main" val="10001"/>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a:ln>
                            <a:noFill/>
                          </a:ln>
                          <a:effectLst/>
                        </a:rPr>
                        <a:t>||</a:t>
                      </a:r>
                      <a:endParaRPr kumimoji="0" lang="tr-TR" sz="1500" b="0" i="0" u="none" strike="noStrike" cap="none" normalizeH="0" baseline="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VEYA</a:t>
                      </a:r>
                      <a:endParaRPr kumimoji="0" lang="tr-TR" sz="1500" b="0" i="0" u="none" strike="noStrike" cap="none" normalizeH="0" baseline="0" dirty="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OR</a:t>
                      </a:r>
                      <a:endParaRPr kumimoji="0" lang="tr-TR" sz="1500" b="0" i="0" u="none" strike="noStrike" cap="none" normalizeH="0" baseline="0" dirty="0">
                        <a:ln>
                          <a:noFill/>
                        </a:ln>
                        <a:solidFill>
                          <a:schemeClr val="tx1"/>
                        </a:solidFill>
                        <a:effectLst/>
                        <a:latin typeface="Arial" charset="0"/>
                      </a:endParaRPr>
                    </a:p>
                  </a:txBody>
                  <a:tcPr horzOverflow="overflow">
                    <a:cell3D prstMaterial="dkEdge">
                      <a:bevel w="25400" h="25400" prst="angle"/>
                      <a:lightRig rig="flood" dir="t"/>
                    </a:cell3D>
                  </a:tcPr>
                </a:tc>
                <a:extLst>
                  <a:ext uri="{0D108BD9-81ED-4DB2-BD59-A6C34878D82A}">
                    <a16:rowId xmlns:a16="http://schemas.microsoft.com/office/drawing/2014/main" val="10002"/>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a:t>
                      </a:r>
                      <a:endParaRPr kumimoji="0" lang="tr-TR" sz="1500" b="0" i="0" u="none" strike="noStrike" cap="none" normalizeH="0" baseline="0" dirty="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DEĞİL</a:t>
                      </a:r>
                      <a:endParaRPr kumimoji="0" lang="tr-TR" sz="1500" b="0" i="0" u="none" strike="noStrike" cap="none" normalizeH="0" baseline="0" dirty="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a:ln>
                            <a:noFill/>
                          </a:ln>
                          <a:effectLst/>
                        </a:rPr>
                        <a:t>NOT</a:t>
                      </a:r>
                      <a:endParaRPr kumimoji="0" lang="tr-TR" sz="1500" b="0" i="0" u="none" strike="noStrike" cap="none" normalizeH="0" baseline="0" dirty="0">
                        <a:ln>
                          <a:noFill/>
                        </a:ln>
                        <a:solidFill>
                          <a:schemeClr val="tx1"/>
                        </a:solidFill>
                        <a:effectLst/>
                        <a:latin typeface="Arial" charset="0"/>
                      </a:endParaRPr>
                    </a:p>
                  </a:txBody>
                  <a:tcPr horzOverflow="overflow">
                    <a:cell3D prstMaterial="dkEdge">
                      <a:bevel w="25400" h="25400" prst="angle"/>
                      <a:lightRig rig="flood" dir="t"/>
                    </a:cell3D>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5.4.3. İşlemci Yükleme</a:t>
            </a:r>
            <a:endParaRPr lang="en-US" sz="3600" dirty="0"/>
          </a:p>
        </p:txBody>
      </p:sp>
      <p:sp>
        <p:nvSpPr>
          <p:cNvPr id="6" name="İçerik Yer Tutucusu 5"/>
          <p:cNvSpPr>
            <a:spLocks noGrp="1"/>
          </p:cNvSpPr>
          <p:nvPr>
            <p:ph sz="quarter" idx="1"/>
          </p:nvPr>
        </p:nvSpPr>
        <p:spPr/>
        <p:txBody>
          <a:bodyPr>
            <a:normAutofit fontScale="85000" lnSpcReduction="20000"/>
          </a:bodyPr>
          <a:lstStyle/>
          <a:p>
            <a:r>
              <a:rPr lang="tr-TR" sz="2800" dirty="0"/>
              <a:t>İşlemcilerin anlamlarının, işlenenlerin sayısına ve tipine bağlı olarak belirlenmesine </a:t>
            </a:r>
            <a:r>
              <a:rPr lang="tr-TR" sz="2800" b="1" dirty="0"/>
              <a:t>işlemci yüklemesi</a:t>
            </a:r>
            <a:r>
              <a:rPr lang="tr-TR" sz="2800" dirty="0"/>
              <a:t> (</a:t>
            </a:r>
            <a:r>
              <a:rPr lang="tr-TR" sz="2800" i="1" dirty="0" err="1"/>
              <a:t>operator</a:t>
            </a:r>
            <a:r>
              <a:rPr lang="tr-TR" sz="2800" i="1" dirty="0"/>
              <a:t> </a:t>
            </a:r>
            <a:r>
              <a:rPr lang="tr-TR" sz="2800" i="1" dirty="0" err="1"/>
              <a:t>overloading</a:t>
            </a:r>
            <a:r>
              <a:rPr lang="tr-TR" sz="2800" dirty="0"/>
              <a:t>) denir. </a:t>
            </a:r>
          </a:p>
          <a:p>
            <a:pPr lvl="2"/>
            <a:r>
              <a:rPr lang="tr-TR" sz="2400" dirty="0"/>
              <a:t>Sayısal işlemciler, programlama dillerinde sıklıkla birden çok anlamda kullanılırlar. Örneğin "+", hem tamsayı hem de kayan-noktalı toplama için kullanılır ve bazı dillerde, sayısal işlemlere ek olarak karakter dizgilerin birleştirilmesi için de kullanılır. İşlemci yüklemelerinde, "+" da olduğu gibi, benzer anlamlarda olmayabilir.</a:t>
            </a:r>
          </a:p>
          <a:p>
            <a:pPr lvl="2"/>
            <a:r>
              <a:rPr lang="tr-TR" sz="2400" dirty="0"/>
              <a:t>Bir diğer örnek olan '-' işlemcisi, hem bir sayısal değerin negatif olduğunu belirtmek için tekli işlemci olarak, hem de ikili bir işlemci olan sayısal çıkarma işlemini göstermek için kullanılır. Her ne kadar işlemcinin iki kullanımında anlamsal yakınlık varsa da, bir ifadede yanlışlıkla birinci işlenenin unutulması, derleyici tarafından hata olarak algılanmayacak ve ikinci işlenen negatif değer olarak kabul edilecektir. Bu ve benzeri işlemci yüklemeleri, fark edilmesi güç hatalara neden olabilmektedir.</a:t>
            </a:r>
            <a:endParaRPr lang="tr-TR"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46</a:t>
            </a:fld>
            <a:endParaRPr lang="tr-TR"/>
          </a:p>
        </p:txBody>
      </p:sp>
    </p:spTree>
    <p:extLst>
      <p:ext uri="{BB962C8B-B14F-4D97-AF65-F5344CB8AC3E}">
        <p14:creationId xmlns:p14="http://schemas.microsoft.com/office/powerpoint/2010/main" val="911053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5.4.3. İşlemci Yükleme</a:t>
            </a:r>
            <a:endParaRPr lang="en-US" sz="36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844824"/>
            <a:ext cx="53435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7" y="4149080"/>
            <a:ext cx="780061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Tree>
    <p:extLst>
      <p:ext uri="{BB962C8B-B14F-4D97-AF65-F5344CB8AC3E}">
        <p14:creationId xmlns:p14="http://schemas.microsoft.com/office/powerpoint/2010/main" val="2352508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5.4.3. İşlemci Yükleme</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
        <p:nvSpPr>
          <p:cNvPr id="4" name="3 İçerik Yer Tutucusu"/>
          <p:cNvSpPr>
            <a:spLocks noGrp="1"/>
          </p:cNvSpPr>
          <p:nvPr>
            <p:ph sz="quarter" idx="1"/>
          </p:nvPr>
        </p:nvSpPr>
        <p:spPr>
          <a:xfrm>
            <a:off x="612648" y="1600200"/>
            <a:ext cx="8153400" cy="5043510"/>
          </a:xfrm>
        </p:spPr>
        <p:txBody>
          <a:bodyPr>
            <a:normAutofit fontScale="92500" lnSpcReduction="10000"/>
          </a:bodyPr>
          <a:lstStyle/>
          <a:p>
            <a:pPr>
              <a:lnSpc>
                <a:spcPct val="90000"/>
              </a:lnSpc>
            </a:pPr>
            <a:r>
              <a:rPr lang="tr-TR" dirty="0"/>
              <a:t>Bazısı potansiyel olarak sorunludur </a:t>
            </a:r>
            <a:r>
              <a:rPr lang="en-US" dirty="0"/>
              <a:t>(</a:t>
            </a:r>
            <a:r>
              <a:rPr lang="tr-TR" dirty="0"/>
              <a:t>örn</a:t>
            </a:r>
            <a:r>
              <a:rPr lang="en-US" dirty="0"/>
              <a:t>.,</a:t>
            </a:r>
            <a:r>
              <a:rPr lang="tr-TR" dirty="0"/>
              <a:t> C ve C++ da</a:t>
            </a:r>
            <a:r>
              <a:rPr lang="en-US" dirty="0"/>
              <a:t> </a:t>
            </a:r>
            <a:r>
              <a:rPr lang="tr-TR" dirty="0"/>
              <a:t>‘</a:t>
            </a:r>
            <a:r>
              <a:rPr lang="en-US" dirty="0">
                <a:latin typeface="Courier New" pitchFamily="49" charset="0"/>
                <a:cs typeface="Courier New" pitchFamily="49" charset="0"/>
              </a:rPr>
              <a:t>*</a:t>
            </a:r>
            <a:r>
              <a:rPr lang="tr-TR" dirty="0">
                <a:latin typeface="Courier New" pitchFamily="49" charset="0"/>
                <a:cs typeface="Courier New" pitchFamily="49" charset="0"/>
              </a:rPr>
              <a:t>’</a:t>
            </a:r>
            <a:r>
              <a:rPr lang="en-US" dirty="0"/>
              <a:t> </a:t>
            </a:r>
            <a:r>
              <a:rPr lang="tr-TR" dirty="0"/>
              <a:t>ikili olarak çarpı, tekli olarak adresleme (</a:t>
            </a:r>
            <a:r>
              <a:rPr lang="tr-TR" dirty="0" err="1"/>
              <a:t>pointer</a:t>
            </a:r>
            <a:r>
              <a:rPr lang="tr-TR" dirty="0"/>
              <a:t>)</a:t>
            </a:r>
            <a:r>
              <a:rPr lang="en-US" dirty="0"/>
              <a:t>)</a:t>
            </a:r>
          </a:p>
          <a:p>
            <a:pPr lvl="1">
              <a:lnSpc>
                <a:spcPct val="90000"/>
              </a:lnSpc>
            </a:pPr>
            <a:r>
              <a:rPr lang="tr-TR" dirty="0"/>
              <a:t>Derleyicinin hata belirlemesindeki kayıplar (derleyici </a:t>
            </a:r>
            <a:r>
              <a:rPr lang="tr-TR" dirty="0" err="1"/>
              <a:t>operant</a:t>
            </a:r>
            <a:r>
              <a:rPr lang="tr-TR" dirty="0"/>
              <a:t> eksiklerini fark etmeli</a:t>
            </a:r>
            <a:r>
              <a:rPr lang="en-US" dirty="0"/>
              <a:t>)</a:t>
            </a:r>
            <a:r>
              <a:rPr lang="tr-TR" dirty="0"/>
              <a:t> (a*b yerine *b yazmak gibi)</a:t>
            </a:r>
            <a:endParaRPr lang="en-US" dirty="0"/>
          </a:p>
          <a:p>
            <a:pPr lvl="1">
              <a:lnSpc>
                <a:spcPct val="90000"/>
              </a:lnSpc>
            </a:pPr>
            <a:r>
              <a:rPr lang="tr-TR" dirty="0"/>
              <a:t>Bazı okunabilirlik kayıpları (okunabilirliği zorlaştırır)</a:t>
            </a:r>
          </a:p>
          <a:p>
            <a:r>
              <a:rPr lang="en-US" dirty="0"/>
              <a:t>C++, C#, </a:t>
            </a:r>
            <a:r>
              <a:rPr lang="tr-TR" dirty="0"/>
              <a:t>ve </a:t>
            </a:r>
            <a:r>
              <a:rPr lang="en-US" dirty="0"/>
              <a:t>F# </a:t>
            </a:r>
            <a:r>
              <a:rPr lang="tr-TR" dirty="0"/>
              <a:t>kullanıcı tarafından tanımlanan operatörlere izin verir.</a:t>
            </a:r>
            <a:endParaRPr lang="en-US" dirty="0"/>
          </a:p>
          <a:p>
            <a:pPr lvl="1"/>
            <a:r>
              <a:rPr lang="tr-TR" dirty="0"/>
              <a:t>Böyle operatörler anlamlı kullanıldığında, okunabilirliğe bir yardımı olabilir  </a:t>
            </a:r>
            <a:r>
              <a:rPr lang="en-US" dirty="0"/>
              <a:t>(</a:t>
            </a:r>
            <a:r>
              <a:rPr lang="en-US" dirty="0" err="1"/>
              <a:t>meto</a:t>
            </a:r>
            <a:r>
              <a:rPr lang="tr-TR" dirty="0"/>
              <a:t>t</a:t>
            </a:r>
            <a:r>
              <a:rPr lang="en-US" dirty="0"/>
              <a:t> </a:t>
            </a:r>
            <a:r>
              <a:rPr lang="tr-TR" dirty="0"/>
              <a:t>çağrılarından kaçınmak</a:t>
            </a:r>
            <a:r>
              <a:rPr lang="en-US" dirty="0"/>
              <a:t>, </a:t>
            </a:r>
            <a:r>
              <a:rPr lang="tr-TR" dirty="0"/>
              <a:t>ifadeler  doğal görünür</a:t>
            </a:r>
            <a:r>
              <a:rPr lang="en-US" dirty="0"/>
              <a:t>)</a:t>
            </a:r>
          </a:p>
          <a:p>
            <a:pPr lvl="1"/>
            <a:r>
              <a:rPr lang="tr-TR" dirty="0"/>
              <a:t>Potansiyel </a:t>
            </a:r>
            <a:r>
              <a:rPr lang="en-US" dirty="0"/>
              <a:t>problem</a:t>
            </a:r>
            <a:r>
              <a:rPr lang="tr-TR" dirty="0" err="1"/>
              <a:t>ler</a:t>
            </a:r>
            <a:r>
              <a:rPr lang="en-US" dirty="0"/>
              <a:t>: </a:t>
            </a:r>
          </a:p>
          <a:p>
            <a:pPr lvl="2"/>
            <a:r>
              <a:rPr lang="tr-TR" dirty="0"/>
              <a:t>Kullanıcılar</a:t>
            </a:r>
            <a:r>
              <a:rPr lang="en-US" dirty="0"/>
              <a:t> </a:t>
            </a:r>
            <a:r>
              <a:rPr lang="tr-TR" dirty="0"/>
              <a:t>anlamsız işlemler tanımlayabilir</a:t>
            </a:r>
            <a:endParaRPr lang="en-US" dirty="0"/>
          </a:p>
          <a:p>
            <a:pPr lvl="2"/>
            <a:r>
              <a:rPr lang="tr-TR" dirty="0"/>
              <a:t>Operatörler anlamlı bile olsa, okunabilirlik zarar görebilir</a:t>
            </a:r>
            <a:endParaRPr lang="en-US" dirty="0"/>
          </a:p>
          <a:p>
            <a:pPr>
              <a:lnSpc>
                <a:spcPct val="90000"/>
              </a:lnSpc>
            </a:pPr>
            <a:endParaRPr lang="en-US" dirty="0"/>
          </a:p>
          <a:p>
            <a:endParaRPr lang="tr-T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5.5. İfadeler</a:t>
            </a:r>
          </a:p>
        </p:txBody>
      </p:sp>
      <p:sp>
        <p:nvSpPr>
          <p:cNvPr id="4" name="3 İçerik Yer Tutucusu"/>
          <p:cNvSpPr>
            <a:spLocks noGrp="1"/>
          </p:cNvSpPr>
          <p:nvPr>
            <p:ph sz="quarter" idx="1"/>
          </p:nvPr>
        </p:nvSpPr>
        <p:spPr/>
        <p:txBody>
          <a:bodyPr/>
          <a:lstStyle/>
          <a:p>
            <a:r>
              <a:rPr lang="tr-TR" dirty="0"/>
              <a:t>İfadeler bir programlama dilinde hesaplamaları belirtmede temel araçtır.</a:t>
            </a:r>
            <a:endParaRPr lang="en-US" dirty="0"/>
          </a:p>
          <a:p>
            <a:r>
              <a:rPr lang="tr-TR" dirty="0"/>
              <a:t>İfadelerin değerlendirmesini anlamak için</a:t>
            </a:r>
            <a:r>
              <a:rPr lang="en-US" dirty="0"/>
              <a:t>, </a:t>
            </a:r>
            <a:r>
              <a:rPr lang="tr-TR" dirty="0"/>
              <a:t>operatörlerin sırası ve işlenenlerin (</a:t>
            </a:r>
            <a:r>
              <a:rPr lang="tr-TR" dirty="0" err="1"/>
              <a:t>operant</a:t>
            </a:r>
            <a:r>
              <a:rPr lang="tr-TR" dirty="0"/>
              <a:t>) değerlendirmesine aşina olmamız gerekir.</a:t>
            </a:r>
            <a:endParaRPr lang="en-US" dirty="0"/>
          </a:p>
          <a:p>
            <a:r>
              <a:rPr lang="tr-TR" dirty="0"/>
              <a:t>Emirsel dillerin temeli atama ifadeleridir.</a:t>
            </a:r>
            <a:endParaRPr lang="en-US"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a:t>5</a:t>
            </a:r>
            <a:r>
              <a:rPr lang="en-US" dirty="0"/>
              <a:t>.1</a:t>
            </a:r>
            <a:r>
              <a:rPr lang="tr-TR" dirty="0"/>
              <a:t>.</a:t>
            </a:r>
            <a:r>
              <a:rPr lang="en-US" dirty="0"/>
              <a:t> </a:t>
            </a:r>
            <a:r>
              <a:rPr lang="en-US" dirty="0" err="1"/>
              <a:t>Giriş</a:t>
            </a:r>
            <a:endParaRPr lang="en-US" dirty="0"/>
          </a:p>
        </p:txBody>
      </p:sp>
      <p:sp>
        <p:nvSpPr>
          <p:cNvPr id="5" name="İçerik Yer Tutucusu 4"/>
          <p:cNvSpPr>
            <a:spLocks noGrp="1"/>
          </p:cNvSpPr>
          <p:nvPr>
            <p:ph sz="quarter" idx="1"/>
          </p:nvPr>
        </p:nvSpPr>
        <p:spPr/>
        <p:txBody>
          <a:bodyPr>
            <a:normAutofit lnSpcReduction="10000"/>
          </a:bodyPr>
          <a:lstStyle/>
          <a:p>
            <a:r>
              <a:rPr lang="tr-TR" dirty="0"/>
              <a:t>Bir bellek hücresinin içeriği, bir değerin belirli bir yönteme göre kodlanmış gösterimidir. </a:t>
            </a:r>
          </a:p>
          <a:p>
            <a:endParaRPr lang="tr-TR" dirty="0"/>
          </a:p>
          <a:p>
            <a:r>
              <a:rPr lang="tr-TR" dirty="0"/>
              <a:t>Bu içerik, programların çalışması sırasında okunabilir ve değiştirilebilir.</a:t>
            </a:r>
          </a:p>
          <a:p>
            <a:endParaRPr lang="tr-TR" i="1" dirty="0"/>
          </a:p>
          <a:p>
            <a:r>
              <a:rPr lang="tr-TR" i="1" dirty="0" err="1"/>
              <a:t>Imperative</a:t>
            </a:r>
            <a:r>
              <a:rPr lang="tr-TR" i="1" dirty="0"/>
              <a:t> (zorunlu) </a:t>
            </a:r>
            <a:r>
              <a:rPr lang="tr-TR" dirty="0"/>
              <a:t>programlama, </a:t>
            </a:r>
            <a:r>
              <a:rPr lang="tr-TR" i="1" dirty="0" err="1"/>
              <a:t>von</a:t>
            </a:r>
            <a:r>
              <a:rPr lang="tr-TR" i="1" dirty="0"/>
              <a:t> </a:t>
            </a:r>
            <a:r>
              <a:rPr lang="tr-TR" i="1" dirty="0" err="1"/>
              <a:t>Neumann</a:t>
            </a:r>
            <a:r>
              <a:rPr lang="tr-TR" dirty="0"/>
              <a:t> mimarisindeki bilgisayarlara uygun olarak programların işlem deyimleri ile bellekteki değerleri değiştirmesine dayanır. </a:t>
            </a:r>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Tree>
    <p:extLst>
      <p:ext uri="{BB962C8B-B14F-4D97-AF65-F5344CB8AC3E}">
        <p14:creationId xmlns:p14="http://schemas.microsoft.com/office/powerpoint/2010/main" val="3130453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5.5. İfadeler</a:t>
            </a:r>
            <a:endParaRPr lang="en-US" sz="3600" dirty="0"/>
          </a:p>
        </p:txBody>
      </p:sp>
      <p:sp>
        <p:nvSpPr>
          <p:cNvPr id="6" name="İçerik Yer Tutucusu 5"/>
          <p:cNvSpPr>
            <a:spLocks noGrp="1"/>
          </p:cNvSpPr>
          <p:nvPr>
            <p:ph sz="quarter" idx="1"/>
          </p:nvPr>
        </p:nvSpPr>
        <p:spPr/>
        <p:txBody>
          <a:bodyPr>
            <a:normAutofit fontScale="92500"/>
          </a:bodyPr>
          <a:lstStyle/>
          <a:p>
            <a:r>
              <a:rPr lang="tr-TR" b="1" dirty="0"/>
              <a:t>İfadeler</a:t>
            </a:r>
            <a:r>
              <a:rPr lang="tr-TR" dirty="0"/>
              <a:t>, yeni değerler oluşturmak için değerleri ve işlemcileri birleştirmeye yarayan sözdizimsel yapılardır. </a:t>
            </a:r>
          </a:p>
          <a:p>
            <a:pPr lvl="1"/>
            <a:r>
              <a:rPr lang="tr-TR" dirty="0"/>
              <a:t>Bir ifade; bir sabit, bir değişken, parantezler, bir değer döndüren bir fonksiyon çağrımı veya bir işlemciden oluşabilir. Bir dilin tip sistemi, bir tipi dildeki ifadelerle ilişkilendirmek için bir dizi kural sunar. Bu kurallar, dildeki her işlemcinin doğru kullanımının belirlenmesini sağlar.</a:t>
            </a:r>
          </a:p>
          <a:p>
            <a:pPr lvl="1"/>
            <a:r>
              <a:rPr lang="tr-TR" dirty="0"/>
              <a:t>Sayısal ifadeler, programlarda atama deyimlerinde, altprogram parametrelerinde vb. birçok deyimde, mantıksal ifadeler ve ilişkisel ifadeler ise özellikle seçimli deyimlerde olmak üzere birçok deyimde yer alabilir.</a:t>
            </a:r>
          </a:p>
          <a:p>
            <a:pPr lvl="1"/>
            <a:endParaRPr lang="tr-TR"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Tree>
    <p:extLst>
      <p:ext uri="{BB962C8B-B14F-4D97-AF65-F5344CB8AC3E}">
        <p14:creationId xmlns:p14="http://schemas.microsoft.com/office/powerpoint/2010/main" val="1822440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5.5. İfadeler</a:t>
            </a:r>
            <a:endParaRPr lang="en-US" sz="3600" dirty="0"/>
          </a:p>
        </p:txBody>
      </p:sp>
      <p:pic>
        <p:nvPicPr>
          <p:cNvPr id="33794"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39552" y="1628800"/>
            <a:ext cx="55054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4">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850827" y="3086125"/>
            <a:ext cx="55245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5">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2863924" y="4581128"/>
            <a:ext cx="55245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Tree>
    <p:extLst>
      <p:ext uri="{BB962C8B-B14F-4D97-AF65-F5344CB8AC3E}">
        <p14:creationId xmlns:p14="http://schemas.microsoft.com/office/powerpoint/2010/main" val="1930048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5.5. İfadeler</a:t>
            </a:r>
          </a:p>
        </p:txBody>
      </p:sp>
      <p:sp>
        <p:nvSpPr>
          <p:cNvPr id="4" name="3 İçerik Yer Tutucusu"/>
          <p:cNvSpPr>
            <a:spLocks noGrp="1"/>
          </p:cNvSpPr>
          <p:nvPr>
            <p:ph sz="quarter" idx="1"/>
          </p:nvPr>
        </p:nvSpPr>
        <p:spPr/>
        <p:txBody>
          <a:bodyPr/>
          <a:lstStyle/>
          <a:p>
            <a:pPr marL="533400" indent="-533400"/>
            <a:r>
              <a:rPr lang="tr-TR" dirty="0"/>
              <a:t>Aritmetik İfadeler için Tasarım Sorunları</a:t>
            </a:r>
            <a:endParaRPr lang="en-US" dirty="0"/>
          </a:p>
          <a:p>
            <a:pPr marL="914400" lvl="1" indent="-457200"/>
            <a:r>
              <a:rPr lang="tr-TR" dirty="0"/>
              <a:t>İşlemcilerin (Operatörlerin) öncelik kuralları</a:t>
            </a:r>
            <a:r>
              <a:rPr lang="en-US" dirty="0"/>
              <a:t>?</a:t>
            </a:r>
          </a:p>
          <a:p>
            <a:pPr marL="914400" lvl="1" indent="-457200"/>
            <a:r>
              <a:rPr lang="tr-TR" dirty="0"/>
              <a:t>İşlemcilerin (Operatörlerin) birleşmelilik kuralları</a:t>
            </a:r>
            <a:r>
              <a:rPr lang="en-US" dirty="0"/>
              <a:t>?</a:t>
            </a:r>
          </a:p>
          <a:p>
            <a:pPr marL="914400" lvl="1" indent="-457200"/>
            <a:r>
              <a:rPr lang="tr-TR" dirty="0" err="1"/>
              <a:t>Operantların</a:t>
            </a:r>
            <a:r>
              <a:rPr lang="tr-TR" dirty="0"/>
              <a:t> sırasının değerlendirilmesi</a:t>
            </a:r>
            <a:r>
              <a:rPr lang="en-US" dirty="0"/>
              <a:t>?</a:t>
            </a:r>
          </a:p>
          <a:p>
            <a:pPr marL="914400" lvl="1" indent="-457200"/>
            <a:r>
              <a:rPr lang="tr-TR" dirty="0"/>
              <a:t>O</a:t>
            </a:r>
            <a:r>
              <a:rPr lang="en-US" dirty="0" err="1"/>
              <a:t>perant</a:t>
            </a:r>
            <a:r>
              <a:rPr lang="en-US" dirty="0"/>
              <a:t> </a:t>
            </a:r>
            <a:r>
              <a:rPr lang="tr-TR" dirty="0"/>
              <a:t>değerlendirmenin yan etkileri</a:t>
            </a:r>
            <a:r>
              <a:rPr lang="en-US" dirty="0"/>
              <a:t>?</a:t>
            </a:r>
          </a:p>
          <a:p>
            <a:pPr marL="914400" lvl="1" indent="-457200"/>
            <a:r>
              <a:rPr lang="tr-TR" dirty="0"/>
              <a:t>İşlemci (Operatör) yükleme</a:t>
            </a:r>
            <a:r>
              <a:rPr lang="en-US" dirty="0"/>
              <a:t>?</a:t>
            </a:r>
          </a:p>
          <a:p>
            <a:pPr marL="914400" lvl="1" indent="-457200"/>
            <a:r>
              <a:rPr lang="tr-TR" dirty="0"/>
              <a:t>İfadelerdeki tip karıştırılması</a:t>
            </a:r>
            <a:r>
              <a:rPr lang="en-US" dirty="0"/>
              <a:t>?</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11269" name="Rectangle 3"/>
          <p:cNvSpPr>
            <a:spLocks noGrp="1" noChangeArrowheads="1"/>
          </p:cNvSpPr>
          <p:nvPr>
            <p:ph type="body" idx="1"/>
          </p:nvPr>
        </p:nvSpPr>
        <p:spPr>
          <a:xfrm>
            <a:off x="571472" y="1643050"/>
            <a:ext cx="8153400" cy="4800600"/>
          </a:xfrm>
        </p:spPr>
        <p:txBody>
          <a:bodyPr/>
          <a:lstStyle/>
          <a:p>
            <a:pPr eaLnBrk="1" hangingPunct="1"/>
            <a:r>
              <a:rPr lang="en-US" dirty="0"/>
              <a:t>Ruby</a:t>
            </a:r>
            <a:r>
              <a:rPr lang="tr-TR" dirty="0"/>
              <a:t>’de ifadeler</a:t>
            </a:r>
            <a:endParaRPr lang="en-US" dirty="0"/>
          </a:p>
          <a:p>
            <a:pPr lvl="1" eaLnBrk="1" hangingPunct="1"/>
            <a:r>
              <a:rPr lang="tr-TR" dirty="0"/>
              <a:t>Tüm aritmetik</a:t>
            </a:r>
            <a:r>
              <a:rPr lang="en-US" dirty="0"/>
              <a:t>, </a:t>
            </a:r>
            <a:r>
              <a:rPr lang="tr-TR" dirty="0"/>
              <a:t>ilişkisel</a:t>
            </a:r>
            <a:r>
              <a:rPr lang="en-US" dirty="0"/>
              <a:t>, </a:t>
            </a:r>
            <a:r>
              <a:rPr lang="tr-TR" dirty="0"/>
              <a:t>atama </a:t>
            </a:r>
            <a:r>
              <a:rPr lang="en-US" dirty="0" err="1"/>
              <a:t>operat</a:t>
            </a:r>
            <a:r>
              <a:rPr lang="tr-TR" dirty="0"/>
              <a:t>ö</a:t>
            </a:r>
            <a:r>
              <a:rPr lang="en-US" dirty="0"/>
              <a:t>r</a:t>
            </a:r>
            <a:r>
              <a:rPr lang="tr-TR" dirty="0" err="1"/>
              <a:t>leri</a:t>
            </a:r>
            <a:r>
              <a:rPr lang="en-US" dirty="0"/>
              <a:t>, </a:t>
            </a:r>
            <a:r>
              <a:rPr lang="tr-TR" dirty="0"/>
              <a:t>ve hatta  dizi indeksleme, kaydırma ve bit şeklindeki mantık operatörleri metotlar olarak sağlanır</a:t>
            </a:r>
          </a:p>
          <a:p>
            <a:pPr lvl="2"/>
            <a:r>
              <a:rPr lang="tr-TR" sz="2100" dirty="0"/>
              <a:t>Bunun sonuçlarından biri bu operatörlerin uygulama programları tarafından geçersiz kılınabilmesidir.</a:t>
            </a:r>
            <a:endParaRPr lang="en-US" sz="2100" dirty="0"/>
          </a:p>
          <a:p>
            <a:pPr eaLnBrk="1" hangingPunct="1"/>
            <a:r>
              <a:rPr lang="en-US" dirty="0"/>
              <a:t>Scheme (</a:t>
            </a:r>
            <a:r>
              <a:rPr lang="tr-TR" dirty="0"/>
              <a:t>ve </a:t>
            </a:r>
            <a:r>
              <a:rPr lang="en-US" dirty="0"/>
              <a:t>Common LISP)</a:t>
            </a:r>
            <a:r>
              <a:rPr lang="tr-TR" dirty="0"/>
              <a:t> de ifadeler</a:t>
            </a:r>
            <a:endParaRPr lang="en-US" dirty="0"/>
          </a:p>
          <a:p>
            <a:pPr lvl="1" eaLnBrk="1" hangingPunct="1">
              <a:buFontTx/>
              <a:buChar char="-"/>
            </a:pPr>
            <a:r>
              <a:rPr lang="tr-TR" dirty="0"/>
              <a:t>Tüm </a:t>
            </a:r>
            <a:r>
              <a:rPr lang="en-US" dirty="0" err="1"/>
              <a:t>aritmeti</a:t>
            </a:r>
            <a:r>
              <a:rPr lang="tr-TR" dirty="0"/>
              <a:t>k</a:t>
            </a:r>
            <a:r>
              <a:rPr lang="en-US" dirty="0"/>
              <a:t> </a:t>
            </a:r>
            <a:r>
              <a:rPr lang="tr-TR" dirty="0"/>
              <a:t>ve</a:t>
            </a:r>
            <a:r>
              <a:rPr lang="en-US" dirty="0"/>
              <a:t> </a:t>
            </a:r>
            <a:r>
              <a:rPr lang="tr-TR" dirty="0"/>
              <a:t>mantık</a:t>
            </a:r>
            <a:r>
              <a:rPr lang="en-US" dirty="0"/>
              <a:t> </a:t>
            </a:r>
            <a:r>
              <a:rPr lang="tr-TR" dirty="0"/>
              <a:t>işlemleri</a:t>
            </a:r>
            <a:r>
              <a:rPr lang="en-US" dirty="0"/>
              <a:t> </a:t>
            </a:r>
            <a:r>
              <a:rPr lang="tr-TR" dirty="0"/>
              <a:t>belirgin  bir şekilde alt programlar tarafından çağrılır.</a:t>
            </a:r>
            <a:endParaRPr lang="en-US" dirty="0"/>
          </a:p>
          <a:p>
            <a:pPr lvl="1" eaLnBrk="1" hangingPunct="1">
              <a:buFontTx/>
              <a:buChar char="-"/>
            </a:pPr>
            <a:r>
              <a:rPr lang="en-US" sz="2000" dirty="0">
                <a:latin typeface="Courier New" pitchFamily="49" charset="0"/>
                <a:cs typeface="Courier New" pitchFamily="49" charset="0"/>
              </a:rPr>
              <a:t>a + b * c</a:t>
            </a:r>
            <a:r>
              <a:rPr lang="en-US" dirty="0"/>
              <a:t> </a:t>
            </a:r>
            <a:r>
              <a:rPr lang="tr-TR" dirty="0"/>
              <a:t> ifadesi </a:t>
            </a:r>
            <a:r>
              <a:rPr lang="en-US" sz="2000" dirty="0">
                <a:latin typeface="Courier New" pitchFamily="49" charset="0"/>
                <a:cs typeface="Courier New" pitchFamily="49" charset="0"/>
              </a:rPr>
              <a:t>(+ a (* b c))</a:t>
            </a:r>
            <a:r>
              <a:rPr lang="tr-TR" sz="2000" dirty="0">
                <a:latin typeface="Courier New" pitchFamily="49" charset="0"/>
                <a:cs typeface="Courier New" pitchFamily="49" charset="0"/>
              </a:rPr>
              <a:t> olarak kodlanır.</a:t>
            </a:r>
            <a:endParaRPr lang="en-US" sz="2000" dirty="0">
              <a:latin typeface="Courier New" pitchFamily="49" charset="0"/>
              <a:cs typeface="Courier New" pitchFamily="49" charset="0"/>
            </a:endParaRPr>
          </a:p>
          <a:p>
            <a:pPr eaLnBrk="1" hangingPunct="1">
              <a:buFontTx/>
              <a:buNone/>
            </a:pPr>
            <a:endParaRPr lang="en-US" sz="2400" dirty="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09600" y="228600"/>
            <a:ext cx="8153400" cy="1143000"/>
          </a:xfrm>
        </p:spPr>
        <p:txBody>
          <a:bodyPr/>
          <a:lstStyle/>
          <a:p>
            <a:r>
              <a:rPr lang="tr-TR" sz="3200" dirty="0"/>
              <a:t>5.5. İfadeler</a:t>
            </a:r>
            <a:endParaRPr lang="en-US" sz="3200" dirty="0"/>
          </a:p>
        </p:txBody>
      </p:sp>
      <p:sp>
        <p:nvSpPr>
          <p:cNvPr id="12293" name="Rectangle 3"/>
          <p:cNvSpPr>
            <a:spLocks noGrp="1" noChangeArrowheads="1"/>
          </p:cNvSpPr>
          <p:nvPr>
            <p:ph type="body" idx="1"/>
          </p:nvPr>
        </p:nvSpPr>
        <p:spPr/>
        <p:txBody>
          <a:bodyPr>
            <a:normAutofit lnSpcReduction="10000"/>
          </a:bodyPr>
          <a:lstStyle/>
          <a:p>
            <a:pPr eaLnBrk="1" hangingPunct="1"/>
            <a:r>
              <a:rPr lang="tr-TR"/>
              <a:t>Şartlı İfadeler</a:t>
            </a:r>
            <a:endParaRPr lang="en-US"/>
          </a:p>
          <a:p>
            <a:pPr lvl="1" eaLnBrk="1" hangingPunct="1"/>
            <a:r>
              <a:rPr lang="en-US"/>
              <a:t>C-</a:t>
            </a:r>
            <a:r>
              <a:rPr lang="tr-TR"/>
              <a:t>tabanlı diller</a:t>
            </a:r>
            <a:r>
              <a:rPr lang="en-US"/>
              <a:t> (</a:t>
            </a:r>
            <a:r>
              <a:rPr lang="tr-TR"/>
              <a:t>ör</a:t>
            </a:r>
            <a:r>
              <a:rPr lang="en-US"/>
              <a:t>., C, C++)</a:t>
            </a:r>
          </a:p>
          <a:p>
            <a:pPr lvl="1" eaLnBrk="1" hangingPunct="1"/>
            <a:r>
              <a:rPr lang="tr-TR"/>
              <a:t>Bir örnek</a:t>
            </a:r>
            <a:r>
              <a:rPr lang="en-US"/>
              <a:t>:</a:t>
            </a:r>
          </a:p>
          <a:p>
            <a:pPr eaLnBrk="1" hangingPunct="1">
              <a:buFontTx/>
              <a:buNone/>
            </a:pPr>
            <a:r>
              <a:rPr lang="en-US" sz="2000" b="1">
                <a:latin typeface="Courier New" pitchFamily="49" charset="0"/>
              </a:rPr>
              <a:t>		</a:t>
            </a:r>
            <a:r>
              <a:rPr lang="en-US" sz="1800" b="1">
                <a:latin typeface="Courier New" pitchFamily="49" charset="0"/>
              </a:rPr>
              <a:t>average = (count == 0)? 0 : sum / count</a:t>
            </a:r>
          </a:p>
          <a:p>
            <a:pPr eaLnBrk="1" hangingPunct="1">
              <a:buFontTx/>
              <a:buNone/>
            </a:pPr>
            <a:endParaRPr lang="en-US"/>
          </a:p>
          <a:p>
            <a:pPr lvl="1" eaLnBrk="1" hangingPunct="1"/>
            <a:r>
              <a:rPr lang="tr-TR"/>
              <a:t>Aşağıdakine eş değerdir</a:t>
            </a:r>
            <a:r>
              <a:rPr lang="en-US"/>
              <a:t>:</a:t>
            </a:r>
            <a:endParaRPr lang="en-US" sz="1800" b="1">
              <a:latin typeface="Courier New" pitchFamily="49" charset="0"/>
            </a:endParaRPr>
          </a:p>
          <a:p>
            <a:pPr lvl="1" eaLnBrk="1" hangingPunct="1">
              <a:buFontTx/>
              <a:buNone/>
            </a:pPr>
            <a:r>
              <a:rPr lang="en-US" sz="1800" b="1">
                <a:latin typeface="Courier New" pitchFamily="49" charset="0"/>
              </a:rPr>
              <a:t>		if (count == 0) </a:t>
            </a:r>
          </a:p>
          <a:p>
            <a:pPr lvl="1" eaLnBrk="1" hangingPunct="1">
              <a:buFontTx/>
              <a:buNone/>
            </a:pPr>
            <a:r>
              <a:rPr lang="en-US" sz="1800" b="1">
                <a:latin typeface="Courier New" pitchFamily="49" charset="0"/>
              </a:rPr>
              <a:t>      average = 0</a:t>
            </a:r>
          </a:p>
          <a:p>
            <a:pPr lvl="1" eaLnBrk="1" hangingPunct="1">
              <a:buFontTx/>
              <a:buNone/>
            </a:pPr>
            <a:r>
              <a:rPr lang="en-US" sz="1800" b="1">
                <a:latin typeface="Courier New" pitchFamily="49" charset="0"/>
              </a:rPr>
              <a:t>		else </a:t>
            </a:r>
          </a:p>
          <a:p>
            <a:pPr lvl="1" eaLnBrk="1" hangingPunct="1">
              <a:buFontTx/>
              <a:buNone/>
            </a:pPr>
            <a:r>
              <a:rPr lang="en-US" sz="1800" b="1">
                <a:latin typeface="Courier New" pitchFamily="49" charset="0"/>
              </a:rPr>
              <a:t>      average = sum /count</a:t>
            </a:r>
          </a:p>
          <a:p>
            <a:pPr eaLnBrk="1" hangingPunct="1">
              <a:buFontTx/>
              <a:buNone/>
            </a:pPr>
            <a:r>
              <a:rPr lang="en-US" sz="2000" b="1">
                <a:latin typeface="Courier New" pitchFamily="49" charset="0"/>
              </a:rPr>
              <a:t>			</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09600" y="228600"/>
            <a:ext cx="8153400" cy="1143000"/>
          </a:xfrm>
        </p:spPr>
        <p:txBody>
          <a:bodyPr/>
          <a:lstStyle/>
          <a:p>
            <a:r>
              <a:rPr lang="tr-TR" sz="3200" dirty="0"/>
              <a:t>5.5. İfadeler</a:t>
            </a:r>
            <a:endParaRPr lang="en-US" sz="3200" dirty="0"/>
          </a:p>
        </p:txBody>
      </p:sp>
      <p:sp>
        <p:nvSpPr>
          <p:cNvPr id="13317" name="Rectangle 3"/>
          <p:cNvSpPr>
            <a:spLocks noGrp="1" noChangeArrowheads="1"/>
          </p:cNvSpPr>
          <p:nvPr>
            <p:ph type="body" idx="1"/>
          </p:nvPr>
        </p:nvSpPr>
        <p:spPr/>
        <p:txBody>
          <a:bodyPr/>
          <a:lstStyle/>
          <a:p>
            <a:pPr marL="533400" indent="-533400" eaLnBrk="1" hangingPunct="1"/>
            <a:r>
              <a:rPr lang="en-US" b="1" i="1" dirty="0"/>
              <a:t>operant </a:t>
            </a:r>
            <a:r>
              <a:rPr lang="tr-TR" b="1" i="1" dirty="0"/>
              <a:t>değerlendirme sırası</a:t>
            </a:r>
            <a:endParaRPr lang="en-US" b="1" i="1" dirty="0"/>
          </a:p>
          <a:p>
            <a:pPr marL="914400" lvl="1" indent="-457200" eaLnBrk="1" hangingPunct="1">
              <a:buFontTx/>
              <a:buAutoNum type="arabicPeriod"/>
            </a:pPr>
            <a:r>
              <a:rPr lang="tr-TR" dirty="0"/>
              <a:t>Değişkenler</a:t>
            </a:r>
            <a:r>
              <a:rPr lang="en-US" dirty="0"/>
              <a:t>: </a:t>
            </a:r>
            <a:r>
              <a:rPr lang="tr-TR" dirty="0"/>
              <a:t>Bellekten değerini al</a:t>
            </a:r>
            <a:endParaRPr lang="en-US" dirty="0"/>
          </a:p>
          <a:p>
            <a:pPr marL="914400" lvl="1" indent="-457200" eaLnBrk="1" hangingPunct="1">
              <a:buFontTx/>
              <a:buAutoNum type="arabicPeriod"/>
            </a:pPr>
            <a:r>
              <a:rPr lang="tr-TR" dirty="0"/>
              <a:t>Sabitler</a:t>
            </a:r>
            <a:r>
              <a:rPr lang="en-US" dirty="0"/>
              <a:t>:</a:t>
            </a:r>
            <a:r>
              <a:rPr lang="tr-TR" dirty="0"/>
              <a:t> bazen bellekten alınır bazen de makine kodunun içine konulmuş olur ve kendiliğinden gelir.</a:t>
            </a:r>
            <a:r>
              <a:rPr lang="en-US" dirty="0"/>
              <a:t> </a:t>
            </a:r>
          </a:p>
          <a:p>
            <a:pPr marL="914400" lvl="1" indent="-457200" eaLnBrk="1" hangingPunct="1">
              <a:buFontTx/>
              <a:buAutoNum type="arabicPeriod"/>
            </a:pPr>
            <a:r>
              <a:rPr lang="tr-TR" dirty="0"/>
              <a:t>Parantezli ifadeler</a:t>
            </a:r>
            <a:r>
              <a:rPr lang="en-US" dirty="0"/>
              <a:t>: </a:t>
            </a:r>
            <a:r>
              <a:rPr lang="tr-TR" dirty="0"/>
              <a:t>İçindeki tüm </a:t>
            </a:r>
            <a:r>
              <a:rPr lang="tr-TR" dirty="0" err="1"/>
              <a:t>operant</a:t>
            </a:r>
            <a:r>
              <a:rPr lang="tr-TR" dirty="0"/>
              <a:t> ve operatörler ilk olarak işlenir</a:t>
            </a:r>
            <a:endParaRPr lang="en-US" dirty="0"/>
          </a:p>
          <a:p>
            <a:pPr marL="914400" lvl="1" indent="-457200" eaLnBrk="1" hangingPunct="1">
              <a:buFontTx/>
              <a:buAutoNum type="arabicPeriod"/>
            </a:pPr>
            <a:r>
              <a:rPr lang="tr-TR" dirty="0"/>
              <a:t>Fonksiyonlara referanslar: En ilginç durum bir </a:t>
            </a:r>
            <a:r>
              <a:rPr lang="tr-TR" dirty="0" err="1"/>
              <a:t>operantın</a:t>
            </a:r>
            <a:r>
              <a:rPr lang="tr-TR" dirty="0"/>
              <a:t> bir fonksiyon çağrısı yapması durumudur (İşlenme sırası çok önemli) (yan etkilerinden dolayı önemli)</a:t>
            </a:r>
            <a:endParaRPr lang="en-US" dirty="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09600" y="152400"/>
            <a:ext cx="8153400" cy="1143000"/>
          </a:xfrm>
        </p:spPr>
        <p:txBody>
          <a:bodyPr/>
          <a:lstStyle/>
          <a:p>
            <a:r>
              <a:rPr lang="tr-TR" sz="3200" dirty="0"/>
              <a:t>5.5. İfadeler</a:t>
            </a:r>
            <a:endParaRPr lang="en-US" sz="3200" dirty="0"/>
          </a:p>
        </p:txBody>
      </p:sp>
      <p:sp>
        <p:nvSpPr>
          <p:cNvPr id="14341" name="Rectangle 3"/>
          <p:cNvSpPr>
            <a:spLocks noGrp="1" noChangeArrowheads="1"/>
          </p:cNvSpPr>
          <p:nvPr>
            <p:ph type="body" idx="1"/>
          </p:nvPr>
        </p:nvSpPr>
        <p:spPr>
          <a:xfrm>
            <a:off x="612648" y="1600200"/>
            <a:ext cx="8317070" cy="5043510"/>
          </a:xfrm>
        </p:spPr>
        <p:txBody>
          <a:bodyPr>
            <a:normAutofit fontScale="92500" lnSpcReduction="10000"/>
          </a:bodyPr>
          <a:lstStyle/>
          <a:p>
            <a:pPr eaLnBrk="1" hangingPunct="1"/>
            <a:r>
              <a:rPr lang="tr-TR" sz="2600" b="1" dirty="0"/>
              <a:t>Fonksiyonel Yan Etkiler</a:t>
            </a:r>
            <a:endParaRPr lang="tr-TR" sz="2600" b="1" dirty="0">
              <a:solidFill>
                <a:schemeClr val="tx2"/>
              </a:solidFill>
            </a:endParaRPr>
          </a:p>
          <a:p>
            <a:pPr eaLnBrk="1" hangingPunct="1"/>
            <a:r>
              <a:rPr lang="tr-TR" sz="2600" dirty="0"/>
              <a:t>Bir fonksiyon iki yönlü bir parametreyi veya lokal olmayan bir değişkeni değiştirdiğinde meydana gelir.</a:t>
            </a:r>
            <a:endParaRPr lang="en-US" sz="2600" dirty="0"/>
          </a:p>
          <a:p>
            <a:pPr eaLnBrk="1" hangingPunct="1"/>
            <a:r>
              <a:rPr lang="tr-TR" sz="2600" dirty="0"/>
              <a:t>Örnek</a:t>
            </a:r>
            <a:r>
              <a:rPr lang="en-US" sz="2600" dirty="0"/>
              <a:t>: </a:t>
            </a:r>
          </a:p>
          <a:p>
            <a:pPr lvl="1" eaLnBrk="1" hangingPunct="1"/>
            <a:r>
              <a:rPr lang="tr-TR" sz="2400" dirty="0"/>
              <a:t>Bir ifadede çağrılmış bir fonksiyon ifadenin başka bir </a:t>
            </a:r>
            <a:r>
              <a:rPr lang="tr-TR" sz="2400" dirty="0" err="1"/>
              <a:t>operantını</a:t>
            </a:r>
            <a:r>
              <a:rPr lang="tr-TR" sz="2400" dirty="0"/>
              <a:t> değiştirdiğinde ortaya çıkar;</a:t>
            </a:r>
            <a:r>
              <a:rPr lang="en-US" sz="2400" dirty="0"/>
              <a:t> </a:t>
            </a:r>
            <a:r>
              <a:rPr lang="tr-TR" sz="2400" dirty="0"/>
              <a:t>bir parametre değişim örneği:</a:t>
            </a:r>
          </a:p>
          <a:p>
            <a:pPr lvl="1" eaLnBrk="1" hangingPunct="1"/>
            <a:endParaRPr lang="tr-TR" sz="2400" dirty="0"/>
          </a:p>
          <a:p>
            <a:pPr>
              <a:buNone/>
            </a:pPr>
            <a:r>
              <a:rPr lang="tr-TR" sz="3200" dirty="0"/>
              <a:t>	</a:t>
            </a:r>
            <a:r>
              <a:rPr lang="tr-TR" sz="2100" dirty="0" err="1">
                <a:latin typeface="Courier New" pitchFamily="49" charset="0"/>
                <a:cs typeface="Courier New" pitchFamily="49" charset="0"/>
              </a:rPr>
              <a:t>int</a:t>
            </a:r>
            <a:r>
              <a:rPr lang="tr-TR" sz="2100" dirty="0">
                <a:latin typeface="Courier New" pitchFamily="49" charset="0"/>
                <a:cs typeface="Courier New" pitchFamily="49" charset="0"/>
              </a:rPr>
              <a:t> </a:t>
            </a:r>
            <a:r>
              <a:rPr lang="tr-TR" sz="2100" dirty="0" err="1">
                <a:latin typeface="Courier New" pitchFamily="49" charset="0"/>
                <a:cs typeface="Courier New" pitchFamily="49" charset="0"/>
              </a:rPr>
              <a:t>fun</a:t>
            </a:r>
            <a:r>
              <a:rPr lang="tr-TR" sz="2100" dirty="0">
                <a:latin typeface="Courier New" pitchFamily="49" charset="0"/>
                <a:cs typeface="Courier New" pitchFamily="49" charset="0"/>
              </a:rPr>
              <a:t>(</a:t>
            </a:r>
            <a:r>
              <a:rPr lang="tr-TR" sz="2100" dirty="0" err="1">
                <a:latin typeface="Courier New" pitchFamily="49" charset="0"/>
                <a:cs typeface="Courier New" pitchFamily="49" charset="0"/>
              </a:rPr>
              <a:t>int</a:t>
            </a:r>
            <a:r>
              <a:rPr lang="tr-TR" sz="2100" dirty="0">
                <a:latin typeface="Courier New" pitchFamily="49" charset="0"/>
                <a:cs typeface="Courier New" pitchFamily="49" charset="0"/>
              </a:rPr>
              <a:t> *u)</a:t>
            </a:r>
          </a:p>
          <a:p>
            <a:pPr>
              <a:buNone/>
            </a:pPr>
            <a:r>
              <a:rPr lang="tr-TR" sz="2100" dirty="0">
                <a:latin typeface="Courier New" pitchFamily="49" charset="0"/>
                <a:cs typeface="Courier New" pitchFamily="49" charset="0"/>
              </a:rPr>
              <a:t>		{ 	*u = *u/2;</a:t>
            </a:r>
          </a:p>
          <a:p>
            <a:pPr>
              <a:buNone/>
            </a:pPr>
            <a:r>
              <a:rPr lang="tr-TR" sz="2100" dirty="0">
                <a:latin typeface="Courier New" pitchFamily="49" charset="0"/>
                <a:cs typeface="Courier New" pitchFamily="49" charset="0"/>
              </a:rPr>
              <a:t>			</a:t>
            </a:r>
            <a:r>
              <a:rPr lang="tr-TR" sz="2100" dirty="0" err="1">
                <a:latin typeface="Courier New" pitchFamily="49" charset="0"/>
                <a:cs typeface="Courier New" pitchFamily="49" charset="0"/>
              </a:rPr>
              <a:t>return</a:t>
            </a:r>
            <a:r>
              <a:rPr lang="tr-TR" sz="2100" dirty="0">
                <a:latin typeface="Courier New" pitchFamily="49" charset="0"/>
                <a:cs typeface="Courier New" pitchFamily="49" charset="0"/>
              </a:rPr>
              <a:t> *u; } 	</a:t>
            </a:r>
          </a:p>
          <a:p>
            <a:pPr lvl="1" eaLnBrk="1" hangingPunct="1">
              <a:buNone/>
            </a:pPr>
            <a:r>
              <a:rPr lang="en-US" sz="2100" dirty="0">
                <a:latin typeface="Courier New" pitchFamily="49" charset="0"/>
                <a:cs typeface="Courier New" pitchFamily="49" charset="0"/>
              </a:rPr>
              <a:t>a = 10;</a:t>
            </a:r>
          </a:p>
          <a:p>
            <a:pPr>
              <a:buNone/>
            </a:pPr>
            <a:r>
              <a:rPr lang="en-US" sz="2100" dirty="0">
                <a:latin typeface="Courier New" pitchFamily="49" charset="0"/>
                <a:cs typeface="Courier New" pitchFamily="49" charset="0"/>
              </a:rPr>
              <a:t> 	b = a + fun(&amp;a);</a:t>
            </a:r>
            <a:r>
              <a:rPr lang="en-US" sz="2100" b="1" dirty="0">
                <a:latin typeface="Courier New" pitchFamily="49" charset="0"/>
                <a:cs typeface="Courier New" pitchFamily="49" charset="0"/>
              </a:rPr>
              <a:t> </a:t>
            </a:r>
            <a:r>
              <a:rPr lang="en-US" sz="2100" dirty="0">
                <a:latin typeface="Courier New" pitchFamily="49" charset="0"/>
                <a:cs typeface="Courier New" pitchFamily="49" charset="0"/>
              </a:rPr>
              <a:t>/* </a:t>
            </a:r>
            <a:r>
              <a:rPr lang="tr-TR" sz="2100" dirty="0" err="1">
                <a:latin typeface="Courier New" pitchFamily="49" charset="0"/>
                <a:cs typeface="Courier New" pitchFamily="49" charset="0"/>
              </a:rPr>
              <a:t>fun</a:t>
            </a:r>
            <a:r>
              <a:rPr lang="tr-TR" sz="2100" dirty="0">
                <a:latin typeface="Courier New" pitchFamily="49" charset="0"/>
                <a:cs typeface="Courier New" pitchFamily="49" charset="0"/>
              </a:rPr>
              <a:t>, parametresini değiştiriyor</a:t>
            </a:r>
            <a:r>
              <a:rPr lang="en-US" sz="2100" dirty="0">
                <a:latin typeface="Courier New" pitchFamily="49" charset="0"/>
                <a:cs typeface="Courier New" pitchFamily="49" charset="0"/>
              </a:rPr>
              <a:t> */</a:t>
            </a:r>
            <a:endParaRPr lang="en-US" sz="2100" b="1" dirty="0">
              <a:latin typeface="Courier New" pitchFamily="49" charset="0"/>
              <a:cs typeface="Courier New" pitchFamily="49" charset="0"/>
            </a:endParaRPr>
          </a:p>
          <a:p>
            <a:pPr eaLnBrk="1" hangingPunct="1">
              <a:buFontTx/>
              <a:buNone/>
            </a:pPr>
            <a:r>
              <a:rPr lang="en-US" sz="2400" b="1" dirty="0">
                <a:latin typeface="Courier New" pitchFamily="49" charset="0"/>
              </a:rPr>
              <a:t>    </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normAutofit fontScale="92500"/>
          </a:bodyPr>
          <a:lstStyle/>
          <a:p>
            <a:r>
              <a:rPr lang="tr-TR" dirty="0"/>
              <a:t>Global değişkenlerle de aynı sorun.</a:t>
            </a:r>
          </a:p>
          <a:p>
            <a:r>
              <a:rPr lang="tr-TR" dirty="0"/>
              <a:t>Fonksiyonların birden çok değer dönmeleri gerektiğinden, fonksiyonları parametrelerini değiştiremez veya global değişkenleri değiştiremez yapmak pratik değil.</a:t>
            </a:r>
          </a:p>
          <a:p>
            <a:r>
              <a:rPr lang="tr-TR" dirty="0"/>
              <a:t>İşlenenlerin işlenmesi sırasını belirlemek de derleyicilerin optimizasyonlarını bozacağından pratik değil.</a:t>
            </a:r>
          </a:p>
          <a:p>
            <a:r>
              <a:rPr lang="tr-TR" dirty="0"/>
              <a:t>Bununla birlikte, Java’da işlenenler soldan sağa işlenirler ki, burada bahsettiğimiz sorunla karşılaşılmaz</a:t>
            </a:r>
          </a:p>
          <a:p>
            <a:endParaRPr lang="tr-TR" dirty="0"/>
          </a:p>
        </p:txBody>
      </p:sp>
      <p:sp>
        <p:nvSpPr>
          <p:cNvPr id="3" name="2 Başlık"/>
          <p:cNvSpPr>
            <a:spLocks noGrp="1"/>
          </p:cNvSpPr>
          <p:nvPr>
            <p:ph type="title"/>
          </p:nvPr>
        </p:nvSpPr>
        <p:spPr/>
        <p:txBody>
          <a:bodyPr/>
          <a:lstStyle/>
          <a:p>
            <a:endParaRPr lang="tr-TR"/>
          </a:p>
        </p:txBody>
      </p:sp>
      <p:sp>
        <p:nvSpPr>
          <p:cNvPr id="4" name="3 Slayt Numarası Yer Tutucusu"/>
          <p:cNvSpPr>
            <a:spLocks noGrp="1"/>
          </p:cNvSpPr>
          <p:nvPr>
            <p:ph type="sldNum" sz="quarter" idx="11"/>
          </p:nvPr>
        </p:nvSpPr>
        <p:spPr/>
        <p:txBody>
          <a:bodyPr>
            <a:normAutofit fontScale="85000" lnSpcReduction="20000"/>
          </a:bodyPr>
          <a:lstStyle/>
          <a:p>
            <a:pPr>
              <a:defRPr/>
            </a:pPr>
            <a:r>
              <a:rPr lang="en-US"/>
              <a:t>1-</a:t>
            </a:r>
            <a:fld id="{61F6C101-87AB-4ACE-85A2-0A8B8F53F357}"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15365" name="Rectangle 3"/>
          <p:cNvSpPr>
            <a:spLocks noGrp="1" noChangeArrowheads="1"/>
          </p:cNvSpPr>
          <p:nvPr>
            <p:ph type="body" idx="1"/>
          </p:nvPr>
        </p:nvSpPr>
        <p:spPr/>
        <p:txBody>
          <a:bodyPr>
            <a:noAutofit/>
          </a:bodyPr>
          <a:lstStyle/>
          <a:p>
            <a:pPr marL="533400" indent="-533400"/>
            <a:r>
              <a:rPr lang="tr-TR" sz="2400" b="1" dirty="0">
                <a:solidFill>
                  <a:srgbClr val="FF0000"/>
                </a:solidFill>
              </a:rPr>
              <a:t>Fonksiyonel Yan Etkiler Problemi için 2 muhtemel çözüm:</a:t>
            </a:r>
            <a:endParaRPr lang="en-US" sz="2400" b="1" dirty="0">
              <a:solidFill>
                <a:srgbClr val="FF0000"/>
              </a:solidFill>
            </a:endParaRPr>
          </a:p>
          <a:p>
            <a:pPr marL="914400" lvl="1" indent="-457200" eaLnBrk="1" hangingPunct="1">
              <a:buFontTx/>
              <a:buAutoNum type="arabicPeriod"/>
            </a:pPr>
            <a:r>
              <a:rPr lang="tr-TR" sz="2000" dirty="0"/>
              <a:t>Fonksiyonel yan etkileri iptal etmek için dil tanımlaması yapılır</a:t>
            </a:r>
            <a:endParaRPr lang="en-US" sz="2000" dirty="0"/>
          </a:p>
          <a:p>
            <a:pPr marL="1314450" lvl="2" indent="-400050" eaLnBrk="1" hangingPunct="1"/>
            <a:r>
              <a:rPr lang="tr-TR" sz="1800" dirty="0"/>
              <a:t>Fonksiyonlarda 2 yönlü parametre olmayacak</a:t>
            </a:r>
            <a:endParaRPr lang="en-US" sz="1800" dirty="0"/>
          </a:p>
          <a:p>
            <a:pPr marL="1314450" lvl="2" indent="-400050" eaLnBrk="1" hangingPunct="1"/>
            <a:r>
              <a:rPr lang="tr-TR" sz="1800" dirty="0"/>
              <a:t>Fonksiyonlarda global değişken olmayacak</a:t>
            </a:r>
            <a:endParaRPr lang="en-US" sz="1800" dirty="0"/>
          </a:p>
          <a:p>
            <a:pPr marL="1314450" lvl="2" indent="-400050" eaLnBrk="1" hangingPunct="1"/>
            <a:r>
              <a:rPr lang="tr-TR" sz="1800" b="1" dirty="0"/>
              <a:t>Avantajı</a:t>
            </a:r>
            <a:r>
              <a:rPr lang="en-US" sz="1800" b="1" dirty="0"/>
              <a:t>:</a:t>
            </a:r>
            <a:r>
              <a:rPr lang="en-US" sz="1800" dirty="0"/>
              <a:t> </a:t>
            </a:r>
            <a:r>
              <a:rPr lang="tr-TR" sz="1800" dirty="0"/>
              <a:t> Çalışması</a:t>
            </a:r>
            <a:endParaRPr lang="en-US" sz="1800" dirty="0"/>
          </a:p>
          <a:p>
            <a:pPr marL="1314450" lvl="2" indent="-400050" eaLnBrk="1" hangingPunct="1"/>
            <a:r>
              <a:rPr lang="tr-TR" sz="1800" b="1" dirty="0"/>
              <a:t>Dezavantajı</a:t>
            </a:r>
            <a:r>
              <a:rPr lang="en-US" sz="1800" b="1" dirty="0"/>
              <a:t>:</a:t>
            </a:r>
            <a:r>
              <a:rPr lang="en-US" sz="1800" dirty="0"/>
              <a:t> </a:t>
            </a:r>
            <a:r>
              <a:rPr lang="tr-TR" sz="1800" dirty="0"/>
              <a:t>Tek yönlü parametrelerin kararlılığı ve global değişkenlerin olmayışı (fonksiyonların birden çok değer döndürmeleri ihtiyacından dolayı pratik değil)</a:t>
            </a:r>
            <a:endParaRPr lang="en-US" sz="1800" dirty="0"/>
          </a:p>
          <a:p>
            <a:pPr marL="914400" lvl="1" indent="-457200" eaLnBrk="1" hangingPunct="1">
              <a:buFontTx/>
              <a:buAutoNum type="arabicPeriod"/>
            </a:pPr>
            <a:r>
              <a:rPr lang="tr-TR" sz="2000" dirty="0" err="1"/>
              <a:t>Operantların</a:t>
            </a:r>
            <a:r>
              <a:rPr lang="tr-TR" sz="2000" dirty="0"/>
              <a:t> işlem sırasını belirlemek için dil tanımlaması yapılır</a:t>
            </a:r>
            <a:endParaRPr lang="en-US" sz="2000" dirty="0"/>
          </a:p>
          <a:p>
            <a:pPr marL="1314450" lvl="2" indent="-400050" eaLnBrk="1" hangingPunct="1"/>
            <a:r>
              <a:rPr lang="tr-TR" sz="1800" b="1" dirty="0"/>
              <a:t>Dezavantajı </a:t>
            </a:r>
            <a:r>
              <a:rPr lang="en-US" sz="1800" dirty="0"/>
              <a:t>: </a:t>
            </a:r>
            <a:r>
              <a:rPr lang="tr-TR" sz="1800" dirty="0"/>
              <a:t>Bazı derleyicilerin optimizasyonunu sınırlar</a:t>
            </a:r>
            <a:endParaRPr lang="en-US" sz="1800" dirty="0"/>
          </a:p>
          <a:p>
            <a:pPr marL="1314450" lvl="2" indent="-400050" eaLnBrk="1" hangingPunct="1"/>
            <a:r>
              <a:rPr lang="en-US" sz="1800" dirty="0"/>
              <a:t>Java </a:t>
            </a:r>
            <a:r>
              <a:rPr lang="tr-TR" sz="1800" dirty="0" err="1"/>
              <a:t>operantların</a:t>
            </a:r>
            <a:r>
              <a:rPr lang="tr-TR" sz="1800" dirty="0"/>
              <a:t> soldan sağa işlenmesine izin verdiğinden bu problem oluşmaz.</a:t>
            </a:r>
            <a:endParaRPr lang="en-US" sz="1800" dirty="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23557" name="Rectangle 3"/>
          <p:cNvSpPr>
            <a:spLocks noGrp="1" noChangeArrowheads="1"/>
          </p:cNvSpPr>
          <p:nvPr>
            <p:ph type="body" idx="1"/>
          </p:nvPr>
        </p:nvSpPr>
        <p:spPr>
          <a:xfrm>
            <a:off x="571472" y="2000240"/>
            <a:ext cx="8153400" cy="4526280"/>
          </a:xfrm>
        </p:spPr>
        <p:txBody>
          <a:bodyPr/>
          <a:lstStyle/>
          <a:p>
            <a:r>
              <a:rPr lang="tr-TR" sz="2800" b="1" dirty="0"/>
              <a:t>İfadelerdeki Hatalar</a:t>
            </a:r>
            <a:endParaRPr lang="tr-TR" b="1" dirty="0"/>
          </a:p>
          <a:p>
            <a:pPr eaLnBrk="1" hangingPunct="1"/>
            <a:r>
              <a:rPr lang="tr-TR" dirty="0"/>
              <a:t>Sebepler</a:t>
            </a:r>
            <a:endParaRPr lang="en-US" dirty="0"/>
          </a:p>
          <a:p>
            <a:pPr lvl="1" eaLnBrk="1" hangingPunct="1"/>
            <a:r>
              <a:rPr lang="tr-TR" dirty="0"/>
              <a:t>Aritmetiğin doğal sınırları örn: sıfıra bölme</a:t>
            </a:r>
            <a:r>
              <a:rPr lang="en-US" dirty="0"/>
              <a:t> </a:t>
            </a:r>
          </a:p>
          <a:p>
            <a:pPr lvl="1" eaLnBrk="1" hangingPunct="1"/>
            <a:r>
              <a:rPr lang="tr-TR" dirty="0"/>
              <a:t>Bilgisayar aritmetik sınırları örn:</a:t>
            </a:r>
            <a:r>
              <a:rPr lang="en-US" dirty="0"/>
              <a:t> </a:t>
            </a:r>
            <a:r>
              <a:rPr lang="tr-TR" dirty="0"/>
              <a:t>taşma (</a:t>
            </a:r>
            <a:r>
              <a:rPr lang="tr-TR" dirty="0" err="1"/>
              <a:t>overflow</a:t>
            </a:r>
            <a:r>
              <a:rPr lang="tr-TR" dirty="0"/>
              <a:t>)</a:t>
            </a:r>
            <a:endParaRPr lang="en-US" dirty="0"/>
          </a:p>
          <a:p>
            <a:pPr eaLnBrk="1" hangingPunct="1"/>
            <a:r>
              <a:rPr lang="en-US" dirty="0"/>
              <a:t> </a:t>
            </a:r>
            <a:r>
              <a:rPr lang="tr-TR" dirty="0"/>
              <a:t>Çalışma zamanında sık sık ihmal edilir.</a:t>
            </a:r>
            <a:endParaRPr lang="en-US" dirty="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a:t>5</a:t>
            </a:r>
            <a:r>
              <a:rPr lang="en-US" dirty="0"/>
              <a:t>.1</a:t>
            </a:r>
            <a:r>
              <a:rPr lang="tr-TR" dirty="0"/>
              <a:t>.</a:t>
            </a:r>
            <a:r>
              <a:rPr lang="en-US" dirty="0"/>
              <a:t> </a:t>
            </a:r>
            <a:r>
              <a:rPr lang="en-US" dirty="0" err="1"/>
              <a:t>Giriş</a:t>
            </a:r>
            <a:endParaRPr lang="en-US" dirty="0"/>
          </a:p>
        </p:txBody>
      </p:sp>
      <p:pic>
        <p:nvPicPr>
          <p:cNvPr id="11266"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611560" y="1587624"/>
            <a:ext cx="42100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3824313" y="3786207"/>
            <a:ext cx="43910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Tree>
    <p:extLst>
      <p:ext uri="{BB962C8B-B14F-4D97-AF65-F5344CB8AC3E}">
        <p14:creationId xmlns:p14="http://schemas.microsoft.com/office/powerpoint/2010/main" val="3438909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24581" name="Rectangle 3"/>
          <p:cNvSpPr>
            <a:spLocks noGrp="1" noChangeArrowheads="1"/>
          </p:cNvSpPr>
          <p:nvPr>
            <p:ph type="body" idx="1"/>
          </p:nvPr>
        </p:nvSpPr>
        <p:spPr>
          <a:xfrm>
            <a:off x="609600" y="1609748"/>
            <a:ext cx="8153400" cy="5105400"/>
          </a:xfrm>
        </p:spPr>
        <p:txBody>
          <a:bodyPr/>
          <a:lstStyle/>
          <a:p>
            <a:pPr eaLnBrk="1" hangingPunct="1"/>
            <a:r>
              <a:rPr lang="tr-TR" dirty="0">
                <a:solidFill>
                  <a:srgbClr val="FF0000"/>
                </a:solidFill>
              </a:rPr>
              <a:t>İlişkisel İfadeler</a:t>
            </a:r>
            <a:endParaRPr lang="en-US" dirty="0">
              <a:solidFill>
                <a:srgbClr val="FF0000"/>
              </a:solidFill>
            </a:endParaRPr>
          </a:p>
          <a:p>
            <a:pPr lvl="1" eaLnBrk="1" hangingPunct="1"/>
            <a:r>
              <a:rPr lang="tr-TR" dirty="0"/>
              <a:t>İlişkisel operatörler ve çeşitli tipteki </a:t>
            </a:r>
            <a:r>
              <a:rPr lang="tr-TR" dirty="0" err="1"/>
              <a:t>operantların</a:t>
            </a:r>
            <a:r>
              <a:rPr lang="tr-TR" dirty="0"/>
              <a:t> kullanımı</a:t>
            </a:r>
            <a:endParaRPr lang="en-US" dirty="0"/>
          </a:p>
          <a:p>
            <a:pPr lvl="1" eaLnBrk="1" hangingPunct="1"/>
            <a:r>
              <a:rPr lang="tr-TR" dirty="0"/>
              <a:t>Bazı mantıksal işaretlerin ölçümü</a:t>
            </a:r>
            <a:r>
              <a:rPr lang="en-US" dirty="0"/>
              <a:t> </a:t>
            </a:r>
            <a:endParaRPr lang="tr-TR" dirty="0"/>
          </a:p>
          <a:p>
            <a:pPr lvl="1" eaLnBrk="1" hangingPunct="1"/>
            <a:r>
              <a:rPr lang="tr-TR" dirty="0"/>
              <a:t>Operatör sembolleri dillere göre değişiklik gösterir.</a:t>
            </a:r>
            <a:r>
              <a:rPr lang="en-US" dirty="0"/>
              <a:t> (</a:t>
            </a:r>
            <a:r>
              <a:rPr lang="en-US" dirty="0">
                <a:latin typeface="Courier New" pitchFamily="49" charset="0"/>
              </a:rPr>
              <a:t>!=</a:t>
            </a:r>
            <a:r>
              <a:rPr lang="en-US" dirty="0"/>
              <a:t>, </a:t>
            </a:r>
            <a:r>
              <a:rPr lang="en-US" dirty="0">
                <a:latin typeface="Courier New" pitchFamily="49" charset="0"/>
              </a:rPr>
              <a:t>/=</a:t>
            </a:r>
            <a:r>
              <a:rPr lang="en-US" dirty="0"/>
              <a:t>, </a:t>
            </a:r>
            <a:r>
              <a:rPr lang="en-US" dirty="0">
                <a:latin typeface="Courier New" pitchFamily="49" charset="0"/>
              </a:rPr>
              <a:t>~=</a:t>
            </a:r>
            <a:r>
              <a:rPr lang="en-US" dirty="0"/>
              <a:t>, </a:t>
            </a:r>
            <a:r>
              <a:rPr lang="en-US" dirty="0">
                <a:latin typeface="Courier New" pitchFamily="49" charset="0"/>
              </a:rPr>
              <a:t>.NE.</a:t>
            </a:r>
            <a:r>
              <a:rPr lang="en-US" dirty="0"/>
              <a:t>, </a:t>
            </a:r>
            <a:r>
              <a:rPr lang="en-US" dirty="0">
                <a:latin typeface="Courier New" pitchFamily="49" charset="0"/>
              </a:rPr>
              <a:t>&lt;&gt;</a:t>
            </a:r>
            <a:r>
              <a:rPr lang="en-US" dirty="0"/>
              <a:t>, </a:t>
            </a:r>
            <a:r>
              <a:rPr lang="en-US" dirty="0">
                <a:latin typeface="Courier New" pitchFamily="49" charset="0"/>
              </a:rPr>
              <a:t>#</a:t>
            </a:r>
            <a:r>
              <a:rPr lang="en-US" dirty="0"/>
              <a:t>)</a:t>
            </a:r>
          </a:p>
          <a:p>
            <a:pPr eaLnBrk="1" hangingPunct="1"/>
            <a:r>
              <a:rPr lang="en-US" dirty="0"/>
              <a:t>JavaScript </a:t>
            </a:r>
            <a:r>
              <a:rPr lang="tr-TR" dirty="0"/>
              <a:t>ve </a:t>
            </a:r>
            <a:r>
              <a:rPr lang="en-US" dirty="0"/>
              <a:t>PHP </a:t>
            </a:r>
            <a:r>
              <a:rPr lang="tr-TR" dirty="0"/>
              <a:t>2 ek İlişkisel </a:t>
            </a:r>
            <a:r>
              <a:rPr lang="en-US" dirty="0" err="1"/>
              <a:t>operat</a:t>
            </a:r>
            <a:r>
              <a:rPr lang="tr-TR" dirty="0"/>
              <a:t>ö</a:t>
            </a:r>
            <a:r>
              <a:rPr lang="en-US" dirty="0"/>
              <a:t>r</a:t>
            </a:r>
            <a:r>
              <a:rPr lang="tr-TR" dirty="0"/>
              <a:t>e sahiptir</a:t>
            </a:r>
            <a:r>
              <a:rPr lang="en-US" dirty="0"/>
              <a:t>, </a:t>
            </a:r>
            <a:r>
              <a:rPr lang="en-US" sz="2400" dirty="0">
                <a:latin typeface="Courier New" pitchFamily="49" charset="0"/>
              </a:rPr>
              <a:t>===</a:t>
            </a:r>
            <a:r>
              <a:rPr lang="en-US" dirty="0"/>
              <a:t> and </a:t>
            </a:r>
            <a:r>
              <a:rPr lang="en-US" sz="2400" dirty="0">
                <a:latin typeface="Courier New" pitchFamily="49" charset="0"/>
              </a:rPr>
              <a:t>!==</a:t>
            </a:r>
          </a:p>
          <a:p>
            <a:pPr lvl="1" eaLnBrk="1" hangingPunct="1">
              <a:buFontTx/>
              <a:buChar char="-"/>
            </a:pPr>
            <a:r>
              <a:rPr lang="tr-TR" dirty="0" err="1"/>
              <a:t>Operantlarını</a:t>
            </a:r>
            <a:r>
              <a:rPr lang="tr-TR" dirty="0"/>
              <a:t> zorlamamaları dışında kuzenlerine benzer</a:t>
            </a:r>
            <a:r>
              <a:rPr lang="en-US" dirty="0"/>
              <a:t>, </a:t>
            </a:r>
            <a:r>
              <a:rPr lang="en-US" dirty="0">
                <a:latin typeface="Courier New" pitchFamily="49" charset="0"/>
              </a:rPr>
              <a:t>==</a:t>
            </a:r>
            <a:r>
              <a:rPr lang="en-US" dirty="0"/>
              <a:t> </a:t>
            </a:r>
            <a:r>
              <a:rPr lang="tr-TR" dirty="0"/>
              <a:t>ve </a:t>
            </a:r>
            <a:r>
              <a:rPr lang="en-US" dirty="0">
                <a:latin typeface="Courier New" pitchFamily="49" charset="0"/>
              </a:rPr>
              <a:t>!=</a:t>
            </a:r>
            <a:r>
              <a:rPr lang="en-US" dirty="0"/>
              <a:t>, </a:t>
            </a:r>
            <a:endParaRPr lang="tr-TR" dirty="0"/>
          </a:p>
          <a:p>
            <a:pPr lvl="1" eaLnBrk="1" hangingPunct="1">
              <a:buFontTx/>
              <a:buChar char="-"/>
            </a:pPr>
            <a:r>
              <a:rPr lang="en-US" dirty="0"/>
              <a:t>Ruby </a:t>
            </a:r>
            <a:r>
              <a:rPr lang="tr-TR" dirty="0"/>
              <a:t>eşitlik ilişki operatörü için </a:t>
            </a:r>
            <a:r>
              <a:rPr lang="en-US" sz="2000" dirty="0">
                <a:latin typeface="Courier New" pitchFamily="49" charset="0"/>
                <a:cs typeface="Courier New" pitchFamily="49" charset="0"/>
              </a:rPr>
              <a:t>==</a:t>
            </a:r>
            <a:r>
              <a:rPr lang="en-US" dirty="0"/>
              <a:t> </a:t>
            </a:r>
            <a:r>
              <a:rPr lang="tr-TR" dirty="0"/>
              <a:t> kullanır</a:t>
            </a:r>
            <a:endParaRPr lang="en-US" dirty="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09600" y="228600"/>
            <a:ext cx="8153400" cy="1143000"/>
          </a:xfrm>
        </p:spPr>
        <p:txBody>
          <a:bodyPr>
            <a:normAutofit/>
          </a:bodyPr>
          <a:lstStyle/>
          <a:p>
            <a:r>
              <a:rPr lang="tr-TR" sz="3600" dirty="0"/>
              <a:t>5.5. İfadeler</a:t>
            </a:r>
            <a:endParaRPr lang="en-US" sz="3600" dirty="0"/>
          </a:p>
        </p:txBody>
      </p:sp>
      <p:sp>
        <p:nvSpPr>
          <p:cNvPr id="25605" name="Rectangle 3"/>
          <p:cNvSpPr>
            <a:spLocks noGrp="1" noChangeArrowheads="1"/>
          </p:cNvSpPr>
          <p:nvPr>
            <p:ph type="body" idx="1"/>
          </p:nvPr>
        </p:nvSpPr>
        <p:spPr>
          <a:xfrm>
            <a:off x="609600" y="1614510"/>
            <a:ext cx="8153400" cy="5029200"/>
          </a:xfrm>
        </p:spPr>
        <p:txBody>
          <a:bodyPr>
            <a:normAutofit/>
          </a:bodyPr>
          <a:lstStyle/>
          <a:p>
            <a:pPr eaLnBrk="1" hangingPunct="1"/>
            <a:r>
              <a:rPr lang="tr-TR" dirty="0">
                <a:solidFill>
                  <a:srgbClr val="FF0000"/>
                </a:solidFill>
              </a:rPr>
              <a:t>Mantıksal İfadeler</a:t>
            </a:r>
            <a:endParaRPr lang="en-US" dirty="0">
              <a:solidFill>
                <a:srgbClr val="FF0000"/>
              </a:solidFill>
            </a:endParaRPr>
          </a:p>
          <a:p>
            <a:pPr lvl="1" eaLnBrk="1" hangingPunct="1"/>
            <a:r>
              <a:rPr lang="tr-TR" dirty="0"/>
              <a:t>Hem o</a:t>
            </a:r>
            <a:r>
              <a:rPr lang="en-US" dirty="0" err="1"/>
              <a:t>perant</a:t>
            </a:r>
            <a:r>
              <a:rPr lang="tr-TR" dirty="0" err="1"/>
              <a:t>lar</a:t>
            </a:r>
            <a:r>
              <a:rPr lang="en-US" dirty="0"/>
              <a:t> </a:t>
            </a:r>
            <a:r>
              <a:rPr lang="tr-TR" dirty="0"/>
              <a:t>hem de sonuçlar mantıksaldır</a:t>
            </a:r>
            <a:endParaRPr lang="en-US" dirty="0"/>
          </a:p>
          <a:p>
            <a:pPr eaLnBrk="1" hangingPunct="1"/>
            <a:r>
              <a:rPr lang="en-US" dirty="0"/>
              <a:t>C </a:t>
            </a:r>
            <a:r>
              <a:rPr lang="tr-TR" dirty="0"/>
              <a:t>mantıksal tipe sahip değil ve bunun için </a:t>
            </a:r>
            <a:r>
              <a:rPr lang="tr-TR" dirty="0" err="1"/>
              <a:t>int</a:t>
            </a:r>
            <a:r>
              <a:rPr lang="tr-TR" dirty="0"/>
              <a:t> tipini kullanır.(0</a:t>
            </a:r>
            <a:r>
              <a:rPr lang="tr-TR" dirty="0">
                <a:sym typeface="Wingdings" pitchFamily="2" charset="2"/>
              </a:rPr>
              <a:t>yanlış</a:t>
            </a:r>
            <a:r>
              <a:rPr lang="tr-TR" dirty="0"/>
              <a:t>, değilse doğru)</a:t>
            </a:r>
            <a:endParaRPr lang="en-US" dirty="0"/>
          </a:p>
          <a:p>
            <a:pPr eaLnBrk="1" hangingPunct="1"/>
            <a:r>
              <a:rPr lang="tr-TR" dirty="0"/>
              <a:t>C ifadelerinin tuhaf bir özelliği:</a:t>
            </a:r>
          </a:p>
          <a:p>
            <a:pPr eaLnBrk="1" hangingPunct="1"/>
            <a:r>
              <a:rPr lang="en-US" dirty="0"/>
              <a:t> </a:t>
            </a:r>
            <a:r>
              <a:rPr lang="en-US" sz="2400" b="1" dirty="0">
                <a:latin typeface="Courier New" pitchFamily="49" charset="0"/>
              </a:rPr>
              <a:t>a &lt; b &lt; c</a:t>
            </a:r>
            <a:r>
              <a:rPr lang="en-US" dirty="0"/>
              <a:t> </a:t>
            </a:r>
            <a:r>
              <a:rPr lang="tr-TR" dirty="0"/>
              <a:t> doğru bir ifade, ama sonuç umduğumuz şeyi vermeyebilir</a:t>
            </a:r>
            <a:r>
              <a:rPr lang="en-US" dirty="0"/>
              <a:t>:</a:t>
            </a:r>
          </a:p>
          <a:p>
            <a:pPr lvl="1" eaLnBrk="1" hangingPunct="1"/>
            <a:r>
              <a:rPr lang="tr-TR" dirty="0"/>
              <a:t>Soldaki operatörler işlendiğinde, </a:t>
            </a:r>
            <a:r>
              <a:rPr lang="en-US" dirty="0"/>
              <a:t>0 </a:t>
            </a:r>
            <a:r>
              <a:rPr lang="tr-TR" dirty="0"/>
              <a:t>veya</a:t>
            </a:r>
            <a:r>
              <a:rPr lang="en-US" dirty="0"/>
              <a:t> 1</a:t>
            </a:r>
            <a:r>
              <a:rPr lang="tr-TR" dirty="0"/>
              <a:t> üretir</a:t>
            </a:r>
            <a:endParaRPr lang="en-US" dirty="0"/>
          </a:p>
          <a:p>
            <a:pPr lvl="1" eaLnBrk="1" hangingPunct="1"/>
            <a:r>
              <a:rPr lang="tr-TR" dirty="0"/>
              <a:t>Ölçülen sonuç o zaman 3. </a:t>
            </a:r>
            <a:r>
              <a:rPr lang="tr-TR" dirty="0" err="1"/>
              <a:t>operant</a:t>
            </a:r>
            <a:r>
              <a:rPr lang="tr-TR" dirty="0"/>
              <a:t> ile karşılaştırılır</a:t>
            </a:r>
            <a:r>
              <a:rPr lang="en-US" dirty="0"/>
              <a:t> (</a:t>
            </a:r>
            <a:r>
              <a:rPr lang="tr-TR" dirty="0"/>
              <a:t>ör:</a:t>
            </a:r>
            <a:r>
              <a:rPr lang="en-US" dirty="0"/>
              <a:t>, </a:t>
            </a:r>
            <a:r>
              <a:rPr lang="en-US" b="1" dirty="0">
                <a:latin typeface="Courier New" pitchFamily="49" charset="0"/>
                <a:cs typeface="Courier New" pitchFamily="49" charset="0"/>
              </a:rPr>
              <a:t>c</a:t>
            </a:r>
            <a:r>
              <a:rPr lang="en-US" dirty="0"/>
              <a:t>)</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26629" name="Rectangle 3"/>
          <p:cNvSpPr>
            <a:spLocks noGrp="1" noChangeArrowheads="1"/>
          </p:cNvSpPr>
          <p:nvPr>
            <p:ph type="body" idx="1"/>
          </p:nvPr>
        </p:nvSpPr>
        <p:spPr>
          <a:xfrm>
            <a:off x="612648" y="2100266"/>
            <a:ext cx="8153400" cy="4829196"/>
          </a:xfrm>
        </p:spPr>
        <p:txBody>
          <a:bodyPr>
            <a:normAutofit fontScale="92500"/>
          </a:bodyPr>
          <a:lstStyle/>
          <a:p>
            <a:pPr>
              <a:lnSpc>
                <a:spcPct val="90000"/>
              </a:lnSpc>
            </a:pPr>
            <a:r>
              <a:rPr lang="tr-TR" sz="3100" dirty="0">
                <a:solidFill>
                  <a:srgbClr val="FF0000"/>
                </a:solidFill>
              </a:rPr>
              <a:t>Kısa Devre Tespiti</a:t>
            </a:r>
          </a:p>
          <a:p>
            <a:pPr eaLnBrk="1" hangingPunct="1">
              <a:lnSpc>
                <a:spcPct val="90000"/>
              </a:lnSpc>
            </a:pPr>
            <a:r>
              <a:rPr lang="tr-TR" dirty="0"/>
              <a:t>Bir ifadede </a:t>
            </a:r>
            <a:r>
              <a:rPr lang="tr-TR" dirty="0" err="1"/>
              <a:t>operant</a:t>
            </a:r>
            <a:r>
              <a:rPr lang="tr-TR" dirty="0"/>
              <a:t>/operatörlerin tüm hesaplamalarını yapmaksızın sonucun bulunmasıdır.</a:t>
            </a:r>
            <a:endParaRPr lang="en-US" dirty="0"/>
          </a:p>
          <a:p>
            <a:pPr eaLnBrk="1" hangingPunct="1">
              <a:lnSpc>
                <a:spcPct val="90000"/>
              </a:lnSpc>
            </a:pPr>
            <a:r>
              <a:rPr lang="tr-TR" dirty="0"/>
              <a:t>Örnek</a:t>
            </a:r>
            <a:r>
              <a:rPr lang="en-US" dirty="0"/>
              <a:t>: </a:t>
            </a:r>
            <a:r>
              <a:rPr lang="en-US" sz="2400" dirty="0">
                <a:latin typeface="Courier New" pitchFamily="49" charset="0"/>
                <a:cs typeface="Courier New" pitchFamily="49" charset="0"/>
              </a:rPr>
              <a:t>(13 * a) * (b / 13 – 1)</a:t>
            </a:r>
          </a:p>
          <a:p>
            <a:pPr lvl="1" eaLnBrk="1" hangingPunct="1">
              <a:lnSpc>
                <a:spcPct val="90000"/>
              </a:lnSpc>
              <a:buFontTx/>
              <a:buNone/>
            </a:pPr>
            <a:r>
              <a:rPr lang="tr-TR" dirty="0"/>
              <a:t>Eğer</a:t>
            </a:r>
            <a:r>
              <a:rPr lang="en-US" dirty="0"/>
              <a:t> </a:t>
            </a:r>
            <a:r>
              <a:rPr lang="en-US" dirty="0">
                <a:latin typeface="Courier New" pitchFamily="49" charset="0"/>
                <a:cs typeface="Courier New" pitchFamily="49" charset="0"/>
              </a:rPr>
              <a:t>a</a:t>
            </a:r>
            <a:r>
              <a:rPr lang="tr-TR" dirty="0">
                <a:latin typeface="Courier New" pitchFamily="49" charset="0"/>
                <a:cs typeface="Courier New" pitchFamily="49" charset="0"/>
              </a:rPr>
              <a:t>==0 ise</a:t>
            </a:r>
            <a:r>
              <a:rPr lang="en-US" dirty="0"/>
              <a:t>, </a:t>
            </a:r>
            <a:r>
              <a:rPr lang="tr-TR" dirty="0"/>
              <a:t>diğer kısmı hesaplamaya gerek yok</a:t>
            </a:r>
            <a:r>
              <a:rPr lang="en-US" dirty="0"/>
              <a:t> </a:t>
            </a:r>
            <a:r>
              <a:rPr lang="en-US" dirty="0">
                <a:latin typeface="Courier New" pitchFamily="49" charset="0"/>
                <a:cs typeface="Courier New" pitchFamily="49" charset="0"/>
              </a:rPr>
              <a:t>(b  /13 - 1) </a:t>
            </a:r>
          </a:p>
          <a:p>
            <a:pPr eaLnBrk="1" hangingPunct="1">
              <a:lnSpc>
                <a:spcPct val="90000"/>
              </a:lnSpc>
            </a:pPr>
            <a:r>
              <a:rPr lang="tr-TR" dirty="0"/>
              <a:t>Kısa Devre Olmayan </a:t>
            </a:r>
            <a:r>
              <a:rPr lang="en-US" dirty="0"/>
              <a:t>Problem </a:t>
            </a:r>
          </a:p>
          <a:p>
            <a:pPr lvl="1" eaLnBrk="1" hangingPunct="1">
              <a:lnSpc>
                <a:spcPct val="90000"/>
              </a:lnSpc>
              <a:buFontTx/>
              <a:buNone/>
            </a:pPr>
            <a:r>
              <a:rPr lang="en-US" sz="2000" dirty="0">
                <a:latin typeface="Courier New" pitchFamily="49" charset="0"/>
              </a:rPr>
              <a:t>index = 0;</a:t>
            </a:r>
          </a:p>
          <a:p>
            <a:pPr lvl="1" eaLnBrk="1" hangingPunct="1">
              <a:lnSpc>
                <a:spcPct val="90000"/>
              </a:lnSpc>
              <a:buFontTx/>
              <a:buNone/>
            </a:pPr>
            <a:r>
              <a:rPr lang="en-US" sz="2000" b="1" dirty="0">
                <a:latin typeface="Courier New" pitchFamily="49" charset="0"/>
              </a:rPr>
              <a:t>while</a:t>
            </a:r>
            <a:r>
              <a:rPr lang="en-US" sz="2000" dirty="0">
                <a:latin typeface="Courier New" pitchFamily="49" charset="0"/>
              </a:rPr>
              <a:t> (index &lt;= length) &amp;&amp; (LIST[index] != value)</a:t>
            </a:r>
          </a:p>
          <a:p>
            <a:pPr lvl="1" eaLnBrk="1" hangingPunct="1">
              <a:lnSpc>
                <a:spcPct val="90000"/>
              </a:lnSpc>
              <a:buFontTx/>
              <a:buNone/>
            </a:pPr>
            <a:r>
              <a:rPr lang="en-US" dirty="0">
                <a:latin typeface="Courier New" pitchFamily="49" charset="0"/>
              </a:rPr>
              <a:t>     </a:t>
            </a:r>
            <a:r>
              <a:rPr lang="en-US" sz="2000" dirty="0">
                <a:latin typeface="Courier New" pitchFamily="49" charset="0"/>
              </a:rPr>
              <a:t>index++;</a:t>
            </a:r>
          </a:p>
          <a:p>
            <a:pPr lvl="1" eaLnBrk="1" hangingPunct="1">
              <a:lnSpc>
                <a:spcPct val="90000"/>
              </a:lnSpc>
            </a:pPr>
            <a:r>
              <a:rPr lang="en-US" sz="2000" dirty="0">
                <a:latin typeface="Courier New" pitchFamily="49" charset="0"/>
                <a:cs typeface="Courier New" pitchFamily="49" charset="0"/>
              </a:rPr>
              <a:t>index=length</a:t>
            </a:r>
            <a:r>
              <a:rPr lang="tr-TR" sz="2000" dirty="0">
                <a:latin typeface="Courier New" pitchFamily="49" charset="0"/>
                <a:cs typeface="Courier New" pitchFamily="49" charset="0"/>
              </a:rPr>
              <a:t> </a:t>
            </a:r>
            <a:r>
              <a:rPr lang="tr-TR" sz="2000" b="1" dirty="0">
                <a:latin typeface="Courier New" pitchFamily="49" charset="0"/>
                <a:cs typeface="Courier New" pitchFamily="49" charset="0"/>
              </a:rPr>
              <a:t>olduğunda</a:t>
            </a:r>
            <a:r>
              <a:rPr lang="en-US" sz="2000" dirty="0">
                <a:latin typeface="Courier New" pitchFamily="49" charset="0"/>
                <a:cs typeface="Courier New" pitchFamily="49" charset="0"/>
              </a:rPr>
              <a:t>, LIST[index]</a:t>
            </a:r>
            <a:r>
              <a:rPr lang="en-US" sz="2000" dirty="0"/>
              <a:t> </a:t>
            </a:r>
            <a:r>
              <a:rPr lang="tr-TR" sz="2000" b="1" dirty="0"/>
              <a:t>indeksleme problemi ortaya çıkaracak </a:t>
            </a:r>
            <a:r>
              <a:rPr lang="tr-TR" sz="2000" dirty="0"/>
              <a:t>(</a:t>
            </a:r>
            <a:r>
              <a:rPr lang="en-US" sz="2000" dirty="0">
                <a:latin typeface="Courier New" pitchFamily="49" charset="0"/>
                <a:cs typeface="Courier New" pitchFamily="49" charset="0"/>
              </a:rPr>
              <a:t>LIST</a:t>
            </a:r>
            <a:r>
              <a:rPr lang="en-US" sz="2000" dirty="0"/>
              <a:t> </a:t>
            </a:r>
            <a:r>
              <a:rPr lang="tr-TR" sz="2000" dirty="0"/>
              <a:t>dizisi</a:t>
            </a:r>
            <a:r>
              <a:rPr lang="en-US" sz="2000" dirty="0"/>
              <a:t> </a:t>
            </a:r>
            <a:r>
              <a:rPr lang="en-US" sz="2000" dirty="0">
                <a:latin typeface="Courier New" pitchFamily="49" charset="0"/>
                <a:cs typeface="Courier New" pitchFamily="49" charset="0"/>
              </a:rPr>
              <a:t>length</a:t>
            </a:r>
            <a:r>
              <a:rPr lang="en-US" sz="2000" dirty="0"/>
              <a:t> </a:t>
            </a:r>
            <a:r>
              <a:rPr lang="en-US" sz="2000" dirty="0">
                <a:latin typeface="Courier New" pitchFamily="49" charset="0"/>
                <a:cs typeface="Courier New" pitchFamily="49" charset="0"/>
              </a:rPr>
              <a:t>- 1</a:t>
            </a:r>
            <a:r>
              <a:rPr lang="en-US" sz="2000" dirty="0"/>
              <a:t> </a:t>
            </a:r>
            <a:r>
              <a:rPr lang="tr-TR" sz="2000" dirty="0"/>
              <a:t>uzunluğunda varsayılmış</a:t>
            </a:r>
            <a:r>
              <a:rPr lang="en-US" sz="2000" dirty="0"/>
              <a:t>)</a:t>
            </a:r>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a:t>57</a:t>
            </a:r>
            <a:endParaRPr lang="en-US" dirty="0"/>
          </a:p>
        </p:txBody>
      </p:sp>
      <p:sp>
        <p:nvSpPr>
          <p:cNvPr id="7" name="Rectangle 4"/>
          <p:cNvSpPr>
            <a:spLocks noChangeArrowheads="1"/>
          </p:cNvSpPr>
          <p:nvPr/>
        </p:nvSpPr>
        <p:spPr bwMode="auto">
          <a:xfrm>
            <a:off x="398463" y="1143000"/>
            <a:ext cx="3944937" cy="928678"/>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(13 * a) * (b / 13 – 1)</a:t>
            </a:r>
          </a:p>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(a &gt;= 0) &amp;&amp; (b &lt; 10)</a:t>
            </a:r>
            <a:endParaRPr lang="en-US" altLang="ko-KR" sz="2600" dirty="0">
              <a:solidFill>
                <a:srgbClr val="7030A0"/>
              </a:solidFill>
              <a:effectLst>
                <a:outerShdw blurRad="38100" dist="38100" dir="2700000" algn="tl">
                  <a:srgbClr val="000000"/>
                </a:outerShdw>
              </a:effectLst>
              <a:ea typeface="굴림" pitchFamily="50" charset="-127"/>
            </a:endParaRPr>
          </a:p>
        </p:txBody>
      </p:sp>
      <p:sp>
        <p:nvSpPr>
          <p:cNvPr id="8" name="Rectangle 5"/>
          <p:cNvSpPr>
            <a:spLocks noChangeArrowheads="1"/>
          </p:cNvSpPr>
          <p:nvPr/>
        </p:nvSpPr>
        <p:spPr bwMode="auto">
          <a:xfrm>
            <a:off x="342900" y="1123950"/>
            <a:ext cx="8343900" cy="1019166"/>
          </a:xfrm>
          <a:prstGeom prst="rect">
            <a:avLst/>
          </a:prstGeom>
          <a:noFill/>
          <a:ln w="9525" algn="ctr">
            <a:solidFill>
              <a:schemeClr val="tx1"/>
            </a:solidFill>
            <a:miter lim="800000"/>
            <a:headEnd/>
            <a:tailEnd/>
          </a:ln>
          <a:effectLst/>
        </p:spPr>
        <p:txBody>
          <a:bodyPr wrap="none" anchor="ctr"/>
          <a:lstStyle/>
          <a:p>
            <a:endParaRPr lang="tr-TR"/>
          </a:p>
        </p:txBody>
      </p:sp>
      <p:sp>
        <p:nvSpPr>
          <p:cNvPr id="9" name="Rectangle 8"/>
          <p:cNvSpPr>
            <a:spLocks noChangeArrowheads="1"/>
          </p:cNvSpPr>
          <p:nvPr/>
        </p:nvSpPr>
        <p:spPr bwMode="auto">
          <a:xfrm>
            <a:off x="4572000" y="1143000"/>
            <a:ext cx="4040188" cy="1000116"/>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if (</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&lt; </a:t>
            </a:r>
            <a:r>
              <a:rPr lang="en-US" altLang="ko-KR" sz="2600" b="0" dirty="0" err="1">
                <a:solidFill>
                  <a:srgbClr val="7030A0"/>
                </a:solidFill>
                <a:effectLst>
                  <a:outerShdw blurRad="38100" dist="38100" dir="2700000" algn="tl">
                    <a:srgbClr val="000000"/>
                  </a:outerShdw>
                </a:effectLst>
                <a:ea typeface="굴림" pitchFamily="50" charset="-127"/>
              </a:rPr>
              <a:t>len</a:t>
            </a:r>
            <a:r>
              <a:rPr lang="en-US" altLang="ko-KR" sz="2600" b="0" dirty="0">
                <a:solidFill>
                  <a:srgbClr val="7030A0"/>
                </a:solidFill>
                <a:effectLst>
                  <a:outerShdw blurRad="38100" dist="38100" dir="2700000" algn="tl">
                    <a:srgbClr val="000000"/>
                  </a:outerShdw>
                </a:effectLst>
                <a:ea typeface="굴림" pitchFamily="50" charset="-127"/>
              </a:rPr>
              <a:t> &amp;&amp; a[</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 0)</a:t>
            </a:r>
          </a:p>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	a[</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 2;</a:t>
            </a:r>
            <a:endParaRPr lang="en-US" altLang="ko-KR" sz="2600" dirty="0">
              <a:solidFill>
                <a:srgbClr val="7030A0"/>
              </a:solidFill>
              <a:effectLst>
                <a:outerShdw blurRad="38100" dist="38100" dir="2700000" algn="tl">
                  <a:srgbClr val="000000"/>
                </a:outerShdw>
              </a:effectLst>
              <a:ea typeface="굴림" pitchFamily="50" charset="-127"/>
            </a:endParaRPr>
          </a:p>
        </p:txBody>
      </p:sp>
      <p:cxnSp>
        <p:nvCxnSpPr>
          <p:cNvPr id="12" name="11 Düz Bağlayıcı"/>
          <p:cNvCxnSpPr>
            <a:stCxn id="8" idx="0"/>
            <a:endCxn id="8" idx="2"/>
          </p:cNvCxnSpPr>
          <p:nvPr/>
        </p:nvCxnSpPr>
        <p:spPr>
          <a:xfrm rot="16200000" flipH="1">
            <a:off x="4005267" y="1633533"/>
            <a:ext cx="101916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27653" name="Rectangle 3"/>
          <p:cNvSpPr>
            <a:spLocks noGrp="1" noChangeArrowheads="1"/>
          </p:cNvSpPr>
          <p:nvPr>
            <p:ph type="body" idx="1"/>
          </p:nvPr>
        </p:nvSpPr>
        <p:spPr>
          <a:xfrm>
            <a:off x="612648" y="1600200"/>
            <a:ext cx="8153400" cy="4972072"/>
          </a:xfrm>
        </p:spPr>
        <p:txBody>
          <a:bodyPr>
            <a:normAutofit/>
          </a:bodyPr>
          <a:lstStyle/>
          <a:p>
            <a:r>
              <a:rPr lang="tr-TR" sz="2600" dirty="0">
                <a:solidFill>
                  <a:srgbClr val="FF0000"/>
                </a:solidFill>
              </a:rPr>
              <a:t>Kısa Devre Tespiti(devam</a:t>
            </a:r>
            <a:r>
              <a:rPr lang="en-US" sz="2600" dirty="0">
                <a:solidFill>
                  <a:srgbClr val="FF0000"/>
                </a:solidFill>
              </a:rPr>
              <a:t>)</a:t>
            </a:r>
            <a:endParaRPr lang="tr-TR" sz="2600" dirty="0">
              <a:solidFill>
                <a:srgbClr val="FF0000"/>
              </a:solidFill>
            </a:endParaRPr>
          </a:p>
          <a:p>
            <a:pPr eaLnBrk="1" hangingPunct="1"/>
            <a:r>
              <a:rPr lang="en-US" sz="2400" dirty="0"/>
              <a:t>C, C++, </a:t>
            </a:r>
            <a:r>
              <a:rPr lang="tr-TR" sz="2400" dirty="0"/>
              <a:t>ve </a:t>
            </a:r>
            <a:r>
              <a:rPr lang="en-US" sz="2400" dirty="0"/>
              <a:t>Java: </a:t>
            </a:r>
            <a:r>
              <a:rPr lang="tr-TR" sz="2400" dirty="0"/>
              <a:t>kısa devre tespitinin bütün mantıksal operatörler </a:t>
            </a:r>
            <a:r>
              <a:rPr lang="en-US" sz="2400" dirty="0"/>
              <a:t>(</a:t>
            </a:r>
            <a:r>
              <a:rPr lang="en-US" sz="2400" dirty="0">
                <a:latin typeface="Courier New" pitchFamily="49" charset="0"/>
              </a:rPr>
              <a:t>&amp;&amp;</a:t>
            </a:r>
            <a:r>
              <a:rPr lang="en-US" sz="2400" dirty="0"/>
              <a:t> </a:t>
            </a:r>
            <a:r>
              <a:rPr lang="tr-TR" sz="2400" dirty="0"/>
              <a:t>ve</a:t>
            </a:r>
            <a:r>
              <a:rPr lang="en-US" sz="2400" dirty="0">
                <a:latin typeface="Courier New" pitchFamily="49" charset="0"/>
              </a:rPr>
              <a:t>||</a:t>
            </a:r>
            <a:r>
              <a:rPr lang="en-US" sz="2400" dirty="0"/>
              <a:t>)</a:t>
            </a:r>
            <a:r>
              <a:rPr lang="tr-TR" sz="2400" dirty="0"/>
              <a:t> için yapar, ama bit düzeyinde mantıksal operatörler </a:t>
            </a:r>
            <a:r>
              <a:rPr lang="en-US" sz="2400" dirty="0"/>
              <a:t>(</a:t>
            </a:r>
            <a:r>
              <a:rPr lang="en-US" sz="2400" dirty="0">
                <a:latin typeface="Courier New" pitchFamily="49" charset="0"/>
              </a:rPr>
              <a:t>&amp;</a:t>
            </a:r>
            <a:r>
              <a:rPr lang="en-US" sz="2400" dirty="0"/>
              <a:t> </a:t>
            </a:r>
            <a:r>
              <a:rPr lang="tr-TR" sz="2400" dirty="0"/>
              <a:t>ve</a:t>
            </a:r>
            <a:r>
              <a:rPr lang="en-US" sz="2400" dirty="0"/>
              <a:t> </a:t>
            </a:r>
            <a:r>
              <a:rPr lang="en-US" sz="2400" dirty="0">
                <a:latin typeface="Courier New" pitchFamily="49" charset="0"/>
              </a:rPr>
              <a:t>|</a:t>
            </a:r>
            <a:r>
              <a:rPr lang="en-US" sz="2400" dirty="0"/>
              <a:t>)</a:t>
            </a:r>
            <a:r>
              <a:rPr lang="tr-TR" sz="2400" dirty="0"/>
              <a:t> için yapmaz.</a:t>
            </a:r>
            <a:endParaRPr lang="en-US" sz="2400" dirty="0"/>
          </a:p>
          <a:p>
            <a:pPr eaLnBrk="1" hangingPunct="1"/>
            <a:r>
              <a:rPr lang="en-US" sz="2400" dirty="0"/>
              <a:t>Ruby, Perl, ML, F#, </a:t>
            </a:r>
            <a:r>
              <a:rPr lang="tr-TR" sz="2400" dirty="0"/>
              <a:t>ve </a:t>
            </a:r>
            <a:r>
              <a:rPr lang="en-US" sz="2400" dirty="0"/>
              <a:t>Python</a:t>
            </a:r>
            <a:r>
              <a:rPr lang="tr-TR" sz="2400" dirty="0"/>
              <a:t>’da tüm mantık operatörleri için kısa devre tespiti yapılır.</a:t>
            </a:r>
            <a:endParaRPr lang="en-US" sz="2400" dirty="0"/>
          </a:p>
          <a:p>
            <a:pPr eaLnBrk="1" hangingPunct="1"/>
            <a:r>
              <a:rPr lang="en-US" sz="2400" dirty="0" err="1"/>
              <a:t>Ada</a:t>
            </a:r>
            <a:r>
              <a:rPr lang="en-US" sz="2400" dirty="0"/>
              <a:t>: </a:t>
            </a:r>
            <a:r>
              <a:rPr lang="tr-TR" sz="2400" dirty="0"/>
              <a:t>Programcının isteğine bağlıdır </a:t>
            </a:r>
            <a:r>
              <a:rPr lang="en-US" sz="2400" dirty="0"/>
              <a:t>(</a:t>
            </a:r>
            <a:r>
              <a:rPr lang="tr-TR" sz="2400" dirty="0"/>
              <a:t>kısa devre</a:t>
            </a:r>
            <a:r>
              <a:rPr lang="en-US" sz="2400" dirty="0"/>
              <a:t> </a:t>
            </a:r>
            <a:r>
              <a:rPr lang="tr-TR" sz="2400" dirty="0"/>
              <a:t>‘</a:t>
            </a:r>
            <a:r>
              <a:rPr lang="en-US" sz="2400" b="1" dirty="0">
                <a:latin typeface="Courier New" pitchFamily="49" charset="0"/>
                <a:cs typeface="Courier New" pitchFamily="49" charset="0"/>
              </a:rPr>
              <a:t>and then</a:t>
            </a:r>
            <a:r>
              <a:rPr lang="tr-TR" sz="2400" b="1" dirty="0">
                <a:latin typeface="Courier New" pitchFamily="49" charset="0"/>
                <a:cs typeface="Courier New" pitchFamily="49" charset="0"/>
              </a:rPr>
              <a:t>’</a:t>
            </a:r>
            <a:r>
              <a:rPr lang="en-US" sz="2400" b="1" dirty="0"/>
              <a:t> </a:t>
            </a:r>
            <a:r>
              <a:rPr lang="tr-TR" sz="2400" dirty="0"/>
              <a:t>ve</a:t>
            </a:r>
            <a:r>
              <a:rPr lang="en-US" sz="2400" dirty="0"/>
              <a:t> </a:t>
            </a:r>
            <a:r>
              <a:rPr lang="tr-TR" sz="2400" dirty="0"/>
              <a:t>‘</a:t>
            </a:r>
            <a:r>
              <a:rPr lang="en-US" sz="2400" b="1" dirty="0">
                <a:latin typeface="Courier New" pitchFamily="49" charset="0"/>
                <a:cs typeface="Courier New" pitchFamily="49" charset="0"/>
              </a:rPr>
              <a:t>or else</a:t>
            </a:r>
            <a:r>
              <a:rPr lang="tr-TR" sz="2400" b="1" dirty="0">
                <a:latin typeface="Courier New" pitchFamily="49" charset="0"/>
                <a:cs typeface="Courier New" pitchFamily="49" charset="0"/>
              </a:rPr>
              <a:t>’ </a:t>
            </a:r>
            <a:r>
              <a:rPr lang="tr-TR" sz="2400" dirty="0"/>
              <a:t>ile belirtilir</a:t>
            </a:r>
            <a:r>
              <a:rPr lang="en-US" sz="2400" dirty="0"/>
              <a:t>)</a:t>
            </a:r>
          </a:p>
          <a:p>
            <a:pPr eaLnBrk="1" hangingPunct="1"/>
            <a:r>
              <a:rPr lang="tr-TR" sz="2400" dirty="0"/>
              <a:t>Kısa devre tespiti ifadelerdeki potansiyel yan etki problemini ortaya çıkarabilir</a:t>
            </a:r>
            <a:r>
              <a:rPr lang="en-US" sz="2400" dirty="0"/>
              <a:t>                </a:t>
            </a:r>
            <a:br>
              <a:rPr lang="en-US" sz="2400" dirty="0"/>
            </a:br>
            <a:r>
              <a:rPr lang="tr-TR" sz="2400" dirty="0"/>
              <a:t>örnek</a:t>
            </a:r>
            <a:r>
              <a:rPr lang="en-US" sz="2400" dirty="0"/>
              <a:t>. </a:t>
            </a:r>
            <a:r>
              <a:rPr lang="en-US" sz="2400" dirty="0">
                <a:latin typeface="Courier New" pitchFamily="49" charset="0"/>
              </a:rPr>
              <a:t>(a &gt; b) || (b++ / 3)</a:t>
            </a:r>
            <a:endParaRPr lang="tr-TR" sz="2400" dirty="0">
              <a:latin typeface="Courier New" pitchFamily="49" charset="0"/>
            </a:endParaRPr>
          </a:p>
          <a:p>
            <a:pPr eaLnBrk="1" hangingPunct="1"/>
            <a:r>
              <a:rPr lang="tr-TR" sz="2400" dirty="0"/>
              <a:t>a&gt;b olduğu sürece b artmayacak </a:t>
            </a:r>
            <a:endParaRPr lang="en-US" sz="2400" dirty="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28677" name="Rectangle 3"/>
          <p:cNvSpPr>
            <a:spLocks noGrp="1" noChangeArrowheads="1"/>
          </p:cNvSpPr>
          <p:nvPr>
            <p:ph type="body" idx="1"/>
          </p:nvPr>
        </p:nvSpPr>
        <p:spPr/>
        <p:txBody>
          <a:bodyPr/>
          <a:lstStyle/>
          <a:p>
            <a:r>
              <a:rPr lang="tr-TR" sz="3200" dirty="0">
                <a:solidFill>
                  <a:srgbClr val="FF0000"/>
                </a:solidFill>
              </a:rPr>
              <a:t>Atama İfadeleri</a:t>
            </a:r>
          </a:p>
          <a:p>
            <a:pPr eaLnBrk="1" hangingPunct="1"/>
            <a:r>
              <a:rPr lang="tr-TR" dirty="0"/>
              <a:t>Genel Sentaks</a:t>
            </a:r>
            <a:endParaRPr lang="en-US" dirty="0"/>
          </a:p>
          <a:p>
            <a:pPr lvl="1" eaLnBrk="1" hangingPunct="1">
              <a:buFontTx/>
              <a:buNone/>
            </a:pPr>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target_var</a:t>
            </a:r>
            <a:r>
              <a:rPr lang="en-US" sz="2000" dirty="0">
                <a:latin typeface="Courier New" pitchFamily="49" charset="0"/>
                <a:cs typeface="Courier New" pitchFamily="49" charset="0"/>
              </a:rPr>
              <a:t>&gt; &lt;</a:t>
            </a:r>
            <a:r>
              <a:rPr lang="en-US" sz="2000" dirty="0" err="1">
                <a:latin typeface="Courier New" pitchFamily="49" charset="0"/>
                <a:cs typeface="Courier New" pitchFamily="49" charset="0"/>
              </a:rPr>
              <a:t>assign_operator</a:t>
            </a:r>
            <a:r>
              <a:rPr lang="en-US" sz="2000" dirty="0">
                <a:latin typeface="Courier New" pitchFamily="49" charset="0"/>
                <a:cs typeface="Courier New" pitchFamily="49" charset="0"/>
              </a:rPr>
              <a:t>&gt; &lt;expression&gt;</a:t>
            </a:r>
          </a:p>
          <a:p>
            <a:pPr eaLnBrk="1" hangingPunct="1"/>
            <a:r>
              <a:rPr lang="tr-TR" dirty="0"/>
              <a:t>Atama operatörü</a:t>
            </a:r>
            <a:endParaRPr lang="en-US" dirty="0"/>
          </a:p>
          <a:p>
            <a:pPr lvl="1" eaLnBrk="1" hangingPunct="1">
              <a:buFontTx/>
              <a:buNone/>
            </a:pPr>
            <a:r>
              <a:rPr lang="en-US" dirty="0">
                <a:latin typeface="Courier New" pitchFamily="49" charset="0"/>
                <a:cs typeface="Courier New" pitchFamily="49" charset="0"/>
              </a:rPr>
              <a:t>=</a:t>
            </a:r>
            <a:r>
              <a:rPr lang="en-US" dirty="0"/>
              <a:t>   Fortran, BASIC, C-</a:t>
            </a:r>
            <a:r>
              <a:rPr lang="tr-TR" dirty="0"/>
              <a:t>tabanlı diller</a:t>
            </a:r>
            <a:endParaRPr lang="en-US" dirty="0"/>
          </a:p>
          <a:p>
            <a:pPr lvl="1" eaLnBrk="1" hangingPunct="1">
              <a:buFontTx/>
              <a:buNone/>
            </a:pPr>
            <a:r>
              <a:rPr lang="en-US" dirty="0">
                <a:latin typeface="Courier New" pitchFamily="49" charset="0"/>
                <a:cs typeface="Courier New" pitchFamily="49" charset="0"/>
              </a:rPr>
              <a:t>:=</a:t>
            </a:r>
            <a:r>
              <a:rPr lang="en-US" dirty="0"/>
              <a:t>  </a:t>
            </a:r>
            <a:r>
              <a:rPr lang="en-US" dirty="0" err="1"/>
              <a:t>Ada</a:t>
            </a:r>
            <a:endParaRPr lang="en-US" dirty="0"/>
          </a:p>
          <a:p>
            <a:pPr eaLnBrk="1" hangingPunct="1"/>
            <a:r>
              <a:rPr lang="en-US" dirty="0"/>
              <a:t>=  </a:t>
            </a:r>
            <a:r>
              <a:rPr lang="tr-TR" dirty="0"/>
              <a:t>eşitlik için ilişkisel operatörler aşırı yüklendiğinde kötü olabilir </a:t>
            </a:r>
            <a:r>
              <a:rPr lang="en-US" dirty="0"/>
              <a:t>(</a:t>
            </a:r>
            <a:r>
              <a:rPr lang="tr-TR" dirty="0"/>
              <a:t>o zaman C-tabanlı diller ilişkisel operatör olarak neden ‘==‘ kullanır?</a:t>
            </a:r>
            <a:r>
              <a:rPr lang="en-US" dirty="0"/>
              <a:t>)</a:t>
            </a:r>
            <a:endParaRPr lang="en-US" b="1" dirty="0">
              <a:latin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09600" y="228600"/>
            <a:ext cx="8153400" cy="1143000"/>
          </a:xfrm>
        </p:spPr>
        <p:txBody>
          <a:bodyPr>
            <a:normAutofit/>
          </a:bodyPr>
          <a:lstStyle/>
          <a:p>
            <a:r>
              <a:rPr lang="tr-TR" sz="3600" dirty="0"/>
              <a:t>5.5. İfadeler</a:t>
            </a:r>
            <a:endParaRPr lang="en-US" sz="3600" dirty="0"/>
          </a:p>
        </p:txBody>
      </p:sp>
      <p:sp>
        <p:nvSpPr>
          <p:cNvPr id="29701" name="Rectangle 3"/>
          <p:cNvSpPr>
            <a:spLocks noGrp="1" noChangeArrowheads="1"/>
          </p:cNvSpPr>
          <p:nvPr>
            <p:ph type="body" idx="1"/>
          </p:nvPr>
        </p:nvSpPr>
        <p:spPr>
          <a:xfrm>
            <a:off x="609600" y="1714520"/>
            <a:ext cx="7543800" cy="4572000"/>
          </a:xfrm>
        </p:spPr>
        <p:txBody>
          <a:bodyPr>
            <a:normAutofit lnSpcReduction="10000"/>
          </a:bodyPr>
          <a:lstStyle/>
          <a:p>
            <a:r>
              <a:rPr lang="tr-TR" sz="2800" dirty="0">
                <a:solidFill>
                  <a:srgbClr val="FF0000"/>
                </a:solidFill>
              </a:rPr>
              <a:t>Atama İfadeleri: </a:t>
            </a:r>
            <a:r>
              <a:rPr lang="tr-TR" dirty="0">
                <a:solidFill>
                  <a:srgbClr val="FF0000"/>
                </a:solidFill>
              </a:rPr>
              <a:t>Şartlı Amaçlar </a:t>
            </a:r>
            <a:r>
              <a:rPr lang="en-US" dirty="0">
                <a:solidFill>
                  <a:srgbClr val="FF0000"/>
                </a:solidFill>
              </a:rPr>
              <a:t>(Perl)</a:t>
            </a:r>
            <a:endParaRPr lang="tr-TR" dirty="0">
              <a:solidFill>
                <a:srgbClr val="FF0000"/>
              </a:solidFill>
            </a:endParaRPr>
          </a:p>
          <a:p>
            <a:pPr eaLnBrk="1" hangingPunct="1">
              <a:buNone/>
            </a:pPr>
            <a:br>
              <a:rPr lang="en-US" dirty="0"/>
            </a:br>
            <a:r>
              <a:rPr lang="en-US" sz="2400" dirty="0">
                <a:latin typeface="Courier New" pitchFamily="49" charset="0"/>
              </a:rPr>
              <a:t>($flag ? $total : $subtotal) = 0</a:t>
            </a:r>
          </a:p>
          <a:p>
            <a:pPr eaLnBrk="1" hangingPunct="1"/>
            <a:endParaRPr lang="en-US" sz="2400" b="1" dirty="0">
              <a:latin typeface="Courier New" pitchFamily="49" charset="0"/>
            </a:endParaRPr>
          </a:p>
          <a:p>
            <a:pPr lvl="1" eaLnBrk="1" hangingPunct="1">
              <a:buFontTx/>
              <a:buNone/>
            </a:pPr>
            <a:r>
              <a:rPr lang="tr-TR" dirty="0"/>
              <a:t>Hangisi eşittir</a:t>
            </a:r>
            <a:endParaRPr lang="en-US" dirty="0"/>
          </a:p>
          <a:p>
            <a:pPr lvl="1" eaLnBrk="1" hangingPunct="1">
              <a:buFontTx/>
              <a:buNone/>
            </a:pPr>
            <a:endParaRPr lang="en-US" dirty="0"/>
          </a:p>
          <a:p>
            <a:pPr lvl="1" eaLnBrk="1" hangingPunct="1">
              <a:buFontTx/>
              <a:buNone/>
            </a:pPr>
            <a:r>
              <a:rPr lang="en-US" sz="2000" dirty="0">
                <a:latin typeface="Courier New" pitchFamily="49" charset="0"/>
              </a:rPr>
              <a:t>if ($flag){</a:t>
            </a:r>
          </a:p>
          <a:p>
            <a:pPr lvl="1" eaLnBrk="1" hangingPunct="1">
              <a:buFontTx/>
              <a:buNone/>
            </a:pPr>
            <a:r>
              <a:rPr lang="en-US" sz="2000" dirty="0">
                <a:latin typeface="Courier New" pitchFamily="49" charset="0"/>
              </a:rPr>
              <a:t>	$total = 0</a:t>
            </a:r>
          </a:p>
          <a:p>
            <a:pPr lvl="1" eaLnBrk="1" hangingPunct="1">
              <a:buFontTx/>
              <a:buNone/>
            </a:pPr>
            <a:r>
              <a:rPr lang="en-US" sz="2000" dirty="0">
                <a:latin typeface="Courier New" pitchFamily="49" charset="0"/>
              </a:rPr>
              <a:t>} else {</a:t>
            </a:r>
          </a:p>
          <a:p>
            <a:pPr lvl="1" eaLnBrk="1" hangingPunct="1">
              <a:buFontTx/>
              <a:buNone/>
            </a:pPr>
            <a:r>
              <a:rPr lang="en-US" sz="2000" dirty="0">
                <a:latin typeface="Courier New" pitchFamily="49" charset="0"/>
              </a:rPr>
              <a:t>	$subtotal = 0</a:t>
            </a:r>
          </a:p>
          <a:p>
            <a:pPr lvl="1" eaLnBrk="1" hangingPunct="1">
              <a:buFontTx/>
              <a:buNone/>
            </a:pPr>
            <a:r>
              <a:rPr lang="en-US" sz="2000" dirty="0">
                <a:latin typeface="Courier New" pitchFamily="49" charset="0"/>
              </a:rPr>
              <a:t>}</a:t>
            </a:r>
          </a:p>
          <a:p>
            <a:pPr lvl="1" eaLnBrk="1" hangingPunct="1">
              <a:buFontTx/>
              <a:buNone/>
            </a:pPr>
            <a:endParaRPr lang="en-US" sz="2000" dirty="0">
              <a:latin typeface="Courier New" pitchFamily="49" charset="0"/>
            </a:endParaRPr>
          </a:p>
          <a:p>
            <a:pPr lvl="1" eaLnBrk="1" hangingPunct="1">
              <a:buFontTx/>
              <a:buNone/>
            </a:pPr>
            <a:endParaRPr lang="en-US" sz="2000" b="1" dirty="0">
              <a:latin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609600" y="228600"/>
            <a:ext cx="8153400" cy="1143000"/>
          </a:xfrm>
        </p:spPr>
        <p:txBody>
          <a:bodyPr>
            <a:normAutofit/>
          </a:bodyPr>
          <a:lstStyle/>
          <a:p>
            <a:r>
              <a:rPr lang="tr-TR" sz="3600" dirty="0"/>
              <a:t>5.5. İfadeler</a:t>
            </a:r>
            <a:endParaRPr lang="en-US" sz="3600" dirty="0"/>
          </a:p>
        </p:txBody>
      </p:sp>
      <p:sp>
        <p:nvSpPr>
          <p:cNvPr id="30725" name="Rectangle 3"/>
          <p:cNvSpPr>
            <a:spLocks noGrp="1" noChangeArrowheads="1"/>
          </p:cNvSpPr>
          <p:nvPr>
            <p:ph type="body" idx="1"/>
          </p:nvPr>
        </p:nvSpPr>
        <p:spPr>
          <a:xfrm>
            <a:off x="612648" y="1600200"/>
            <a:ext cx="8153400" cy="4829196"/>
          </a:xfrm>
        </p:spPr>
        <p:txBody>
          <a:bodyPr>
            <a:normAutofit lnSpcReduction="10000"/>
          </a:bodyPr>
          <a:lstStyle/>
          <a:p>
            <a:pPr>
              <a:lnSpc>
                <a:spcPct val="90000"/>
              </a:lnSpc>
            </a:pPr>
            <a:r>
              <a:rPr lang="tr-TR" sz="3200" dirty="0">
                <a:solidFill>
                  <a:srgbClr val="FF0000"/>
                </a:solidFill>
              </a:rPr>
              <a:t>Atama İfadeleri</a:t>
            </a:r>
            <a:r>
              <a:rPr lang="en-US" sz="3200" dirty="0">
                <a:solidFill>
                  <a:srgbClr val="FF0000"/>
                </a:solidFill>
              </a:rPr>
              <a:t>: </a:t>
            </a:r>
            <a:r>
              <a:rPr lang="tr-TR" sz="3200" dirty="0">
                <a:solidFill>
                  <a:srgbClr val="FF0000"/>
                </a:solidFill>
              </a:rPr>
              <a:t>Birleşik Atama Operatörleri</a:t>
            </a:r>
          </a:p>
          <a:p>
            <a:pPr eaLnBrk="1" hangingPunct="1">
              <a:lnSpc>
                <a:spcPct val="90000"/>
              </a:lnSpc>
            </a:pPr>
            <a:r>
              <a:rPr lang="tr-TR" dirty="0"/>
              <a:t>Atama  formu için yaygın olarak bir stenografi metodu belirtmek gerekir</a:t>
            </a:r>
            <a:endParaRPr lang="en-US" dirty="0"/>
          </a:p>
          <a:p>
            <a:pPr eaLnBrk="1" hangingPunct="1">
              <a:lnSpc>
                <a:spcPct val="90000"/>
              </a:lnSpc>
            </a:pPr>
            <a:r>
              <a:rPr lang="en-US" dirty="0"/>
              <a:t>ALGOL</a:t>
            </a:r>
            <a:r>
              <a:rPr lang="tr-TR" dirty="0"/>
              <a:t>’de tanımlı</a:t>
            </a:r>
            <a:r>
              <a:rPr lang="en-US" dirty="0"/>
              <a:t>; C </a:t>
            </a:r>
            <a:r>
              <a:rPr lang="tr-TR" dirty="0"/>
              <a:t>ve</a:t>
            </a:r>
            <a:r>
              <a:rPr lang="en-US" dirty="0"/>
              <a:t> C-</a:t>
            </a:r>
            <a:r>
              <a:rPr lang="tr-TR" dirty="0"/>
              <a:t>tabanlı diller de benimsemiş.</a:t>
            </a:r>
            <a:endParaRPr lang="en-US" dirty="0"/>
          </a:p>
          <a:p>
            <a:pPr lvl="1" eaLnBrk="1" hangingPunct="1">
              <a:lnSpc>
                <a:spcPct val="90000"/>
              </a:lnSpc>
            </a:pPr>
            <a:r>
              <a:rPr lang="tr-TR" dirty="0"/>
              <a:t>Örnek:</a:t>
            </a:r>
            <a:endParaRPr lang="en-US" dirty="0"/>
          </a:p>
          <a:p>
            <a:pPr lvl="2" eaLnBrk="1" hangingPunct="1">
              <a:lnSpc>
                <a:spcPct val="90000"/>
              </a:lnSpc>
              <a:buFontTx/>
              <a:buNone/>
            </a:pPr>
            <a:endParaRPr lang="en-US" dirty="0"/>
          </a:p>
          <a:p>
            <a:pPr lvl="2" eaLnBrk="1" hangingPunct="1">
              <a:lnSpc>
                <a:spcPct val="90000"/>
              </a:lnSpc>
              <a:buFontTx/>
              <a:buNone/>
            </a:pPr>
            <a:r>
              <a:rPr lang="en-US" dirty="0">
                <a:latin typeface="Courier New" pitchFamily="49" charset="0"/>
                <a:cs typeface="Courier New" pitchFamily="49" charset="0"/>
              </a:rPr>
              <a:t>a = </a:t>
            </a:r>
            <a:r>
              <a:rPr lang="en-US" dirty="0" err="1">
                <a:latin typeface="Courier New" pitchFamily="49" charset="0"/>
                <a:cs typeface="Courier New" pitchFamily="49" charset="0"/>
              </a:rPr>
              <a:t>a</a:t>
            </a:r>
            <a:r>
              <a:rPr lang="en-US" dirty="0">
                <a:latin typeface="Courier New" pitchFamily="49" charset="0"/>
                <a:cs typeface="Courier New" pitchFamily="49" charset="0"/>
              </a:rPr>
              <a:t> + b</a:t>
            </a:r>
          </a:p>
          <a:p>
            <a:pPr lvl="2" eaLnBrk="1" hangingPunct="1">
              <a:lnSpc>
                <a:spcPct val="90000"/>
              </a:lnSpc>
              <a:buFontTx/>
              <a:buNone/>
            </a:pPr>
            <a:endParaRPr lang="en-US" dirty="0">
              <a:latin typeface="Courier New" pitchFamily="49" charset="0"/>
              <a:cs typeface="Courier New" pitchFamily="49" charset="0"/>
            </a:endParaRPr>
          </a:p>
          <a:p>
            <a:pPr lvl="2" eaLnBrk="1" hangingPunct="1">
              <a:lnSpc>
                <a:spcPct val="90000"/>
              </a:lnSpc>
              <a:buFontTx/>
              <a:buNone/>
            </a:pPr>
            <a:r>
              <a:rPr lang="tr-TR" dirty="0"/>
              <a:t>Aşağıdaki gibi yazılabilir.</a:t>
            </a:r>
            <a:endParaRPr lang="en-US" dirty="0"/>
          </a:p>
          <a:p>
            <a:pPr lvl="2" eaLnBrk="1" hangingPunct="1">
              <a:lnSpc>
                <a:spcPct val="90000"/>
              </a:lnSpc>
              <a:buFontTx/>
              <a:buNone/>
            </a:pPr>
            <a:endParaRPr lang="en-US" dirty="0"/>
          </a:p>
          <a:p>
            <a:pPr lvl="2" eaLnBrk="1" hangingPunct="1">
              <a:lnSpc>
                <a:spcPct val="90000"/>
              </a:lnSpc>
              <a:buFontTx/>
              <a:buNone/>
            </a:pPr>
            <a:r>
              <a:rPr lang="en-US" dirty="0">
                <a:latin typeface="Courier New" pitchFamily="49" charset="0"/>
                <a:cs typeface="Courier New" pitchFamily="49" charset="0"/>
              </a:rPr>
              <a:t>a += b</a:t>
            </a:r>
          </a:p>
          <a:p>
            <a:pPr eaLnBrk="1" hangingPunct="1">
              <a:lnSpc>
                <a:spcPct val="90000"/>
              </a:lnSpc>
            </a:pPr>
            <a:endParaRPr lang="en-US" dirty="0">
              <a:latin typeface="Courier New" pitchFamily="49" charset="0"/>
              <a:cs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a:t>6</a:t>
            </a:r>
            <a:r>
              <a:rPr lang="en-US" dirty="0"/>
              <a:t>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09600" y="228600"/>
            <a:ext cx="8153400" cy="1143000"/>
          </a:xfrm>
        </p:spPr>
        <p:txBody>
          <a:bodyPr>
            <a:normAutofit/>
          </a:bodyPr>
          <a:lstStyle/>
          <a:p>
            <a:r>
              <a:rPr lang="tr-TR" sz="3600" dirty="0"/>
              <a:t>5.5. İfadeler</a:t>
            </a:r>
            <a:endParaRPr lang="en-US" sz="3600" dirty="0"/>
          </a:p>
        </p:txBody>
      </p:sp>
      <p:sp>
        <p:nvSpPr>
          <p:cNvPr id="31749" name="Rectangle 3"/>
          <p:cNvSpPr>
            <a:spLocks noGrp="1" noChangeArrowheads="1"/>
          </p:cNvSpPr>
          <p:nvPr>
            <p:ph type="body" idx="1"/>
          </p:nvPr>
        </p:nvSpPr>
        <p:spPr>
          <a:xfrm>
            <a:off x="457200" y="1524000"/>
            <a:ext cx="8382000" cy="4572000"/>
          </a:xfrm>
        </p:spPr>
        <p:txBody>
          <a:bodyPr>
            <a:normAutofit lnSpcReduction="10000"/>
          </a:bodyPr>
          <a:lstStyle/>
          <a:p>
            <a:r>
              <a:rPr lang="tr-TR" sz="3200" dirty="0">
                <a:solidFill>
                  <a:srgbClr val="FF0000"/>
                </a:solidFill>
              </a:rPr>
              <a:t>Atama İfadeleri </a:t>
            </a:r>
            <a:r>
              <a:rPr lang="en-US" sz="3200" dirty="0">
                <a:solidFill>
                  <a:srgbClr val="FF0000"/>
                </a:solidFill>
              </a:rPr>
              <a:t>: </a:t>
            </a:r>
            <a:r>
              <a:rPr lang="tr-TR" sz="3200" dirty="0">
                <a:solidFill>
                  <a:srgbClr val="FF0000"/>
                </a:solidFill>
              </a:rPr>
              <a:t>Tekli Atama Operatörleri</a:t>
            </a:r>
          </a:p>
          <a:p>
            <a:pPr eaLnBrk="1" hangingPunct="1"/>
            <a:r>
              <a:rPr lang="tr-TR" dirty="0"/>
              <a:t>C-tabanlı dillerdeki tekli atama operatörleri atama ile artış ve azalış işlemlerini birleştirir</a:t>
            </a:r>
            <a:endParaRPr lang="en-US" dirty="0"/>
          </a:p>
          <a:p>
            <a:pPr eaLnBrk="1" hangingPunct="1"/>
            <a:r>
              <a:rPr lang="tr-TR" dirty="0"/>
              <a:t>Örnekler</a:t>
            </a:r>
            <a:endParaRPr lang="en-US" dirty="0"/>
          </a:p>
          <a:p>
            <a:pPr lvl="1" eaLnBrk="1" hangingPunct="1">
              <a:buFontTx/>
              <a:buNone/>
            </a:pPr>
            <a:r>
              <a:rPr lang="en-US" dirty="0">
                <a:latin typeface="Courier New" pitchFamily="49" charset="0"/>
                <a:cs typeface="Courier New" pitchFamily="49" charset="0"/>
              </a:rPr>
              <a:t>sum = ++count</a:t>
            </a:r>
            <a:r>
              <a:rPr lang="en-US" dirty="0"/>
              <a:t> (</a:t>
            </a:r>
            <a:r>
              <a:rPr lang="en-US" dirty="0">
                <a:latin typeface="Courier New" pitchFamily="49" charset="0"/>
                <a:cs typeface="Courier New" pitchFamily="49" charset="0"/>
              </a:rPr>
              <a:t>count</a:t>
            </a:r>
            <a:r>
              <a:rPr lang="en-US" dirty="0"/>
              <a:t> </a:t>
            </a:r>
            <a:r>
              <a:rPr lang="tr-TR" dirty="0"/>
              <a:t>arttırıldı</a:t>
            </a:r>
            <a:r>
              <a:rPr lang="en-US" dirty="0"/>
              <a:t>, </a:t>
            </a:r>
            <a:r>
              <a:rPr lang="tr-TR" dirty="0"/>
              <a:t>daha sonra </a:t>
            </a:r>
            <a:r>
              <a:rPr lang="en-US" dirty="0">
                <a:latin typeface="Courier New" pitchFamily="49" charset="0"/>
                <a:cs typeface="Courier New" pitchFamily="49" charset="0"/>
              </a:rPr>
              <a:t>sum</a:t>
            </a:r>
            <a:r>
              <a:rPr lang="tr-TR" dirty="0">
                <a:latin typeface="Courier New" pitchFamily="49" charset="0"/>
                <a:cs typeface="Courier New" pitchFamily="49" charset="0"/>
              </a:rPr>
              <a:t>’a </a:t>
            </a:r>
            <a:r>
              <a:rPr lang="tr-TR" b="1" dirty="0">
                <a:latin typeface="Courier New" pitchFamily="49" charset="0"/>
                <a:cs typeface="Courier New" pitchFamily="49" charset="0"/>
              </a:rPr>
              <a:t>aktarıldı</a:t>
            </a:r>
            <a:r>
              <a:rPr lang="en-US" dirty="0"/>
              <a:t>)</a:t>
            </a:r>
          </a:p>
          <a:p>
            <a:pPr lvl="1" eaLnBrk="1" hangingPunct="1">
              <a:buFontTx/>
              <a:buNone/>
            </a:pPr>
            <a:r>
              <a:rPr lang="en-US" dirty="0">
                <a:latin typeface="Courier New" pitchFamily="49" charset="0"/>
                <a:cs typeface="Courier New" pitchFamily="49" charset="0"/>
              </a:rPr>
              <a:t>sum = count++</a:t>
            </a:r>
            <a:r>
              <a:rPr lang="en-US" dirty="0"/>
              <a:t> (</a:t>
            </a:r>
            <a:r>
              <a:rPr lang="en-US" dirty="0">
                <a:latin typeface="Courier New" pitchFamily="49" charset="0"/>
                <a:cs typeface="Courier New" pitchFamily="49" charset="0"/>
              </a:rPr>
              <a:t>count</a:t>
            </a:r>
            <a:r>
              <a:rPr lang="en-US" dirty="0"/>
              <a:t> </a:t>
            </a:r>
            <a:r>
              <a:rPr lang="en-US" dirty="0">
                <a:latin typeface="Courier New" pitchFamily="49" charset="0"/>
                <a:cs typeface="Courier New" pitchFamily="49" charset="0"/>
              </a:rPr>
              <a:t>sum</a:t>
            </a:r>
            <a:r>
              <a:rPr lang="tr-TR" dirty="0">
                <a:latin typeface="Courier New" pitchFamily="49" charset="0"/>
                <a:cs typeface="Courier New" pitchFamily="49" charset="0"/>
              </a:rPr>
              <a:t>’a </a:t>
            </a:r>
            <a:r>
              <a:rPr lang="tr-TR" b="1" dirty="0">
                <a:latin typeface="Courier New" pitchFamily="49" charset="0"/>
                <a:cs typeface="Courier New" pitchFamily="49" charset="0"/>
              </a:rPr>
              <a:t>aktarıldı</a:t>
            </a:r>
            <a:r>
              <a:rPr lang="en-US" dirty="0"/>
              <a:t>, </a:t>
            </a:r>
            <a:r>
              <a:rPr lang="tr-TR" dirty="0"/>
              <a:t>ondan sonra arttırıldı</a:t>
            </a:r>
            <a:endParaRPr lang="en-US" dirty="0"/>
          </a:p>
          <a:p>
            <a:pPr lvl="1" eaLnBrk="1" hangingPunct="1">
              <a:buFontTx/>
              <a:buNone/>
            </a:pPr>
            <a:r>
              <a:rPr lang="en-US" dirty="0">
                <a:latin typeface="Courier New" pitchFamily="49" charset="0"/>
                <a:cs typeface="Courier New" pitchFamily="49" charset="0"/>
              </a:rPr>
              <a:t>count++</a:t>
            </a:r>
            <a:r>
              <a:rPr lang="en-US" dirty="0"/>
              <a:t> (</a:t>
            </a:r>
            <a:r>
              <a:rPr lang="en-US" dirty="0">
                <a:latin typeface="Courier New" pitchFamily="49" charset="0"/>
                <a:cs typeface="Courier New" pitchFamily="49" charset="0"/>
              </a:rPr>
              <a:t>count</a:t>
            </a:r>
            <a:r>
              <a:rPr lang="en-US" dirty="0"/>
              <a:t> </a:t>
            </a:r>
            <a:r>
              <a:rPr lang="tr-TR" dirty="0"/>
              <a:t>arttırıldı</a:t>
            </a:r>
            <a:r>
              <a:rPr lang="en-US" dirty="0"/>
              <a:t>)</a:t>
            </a:r>
          </a:p>
          <a:p>
            <a:pPr lvl="1" eaLnBrk="1" hangingPunct="1">
              <a:buFontTx/>
              <a:buNone/>
            </a:pPr>
            <a:r>
              <a:rPr lang="en-US" dirty="0">
                <a:latin typeface="Courier New" pitchFamily="49" charset="0"/>
                <a:cs typeface="Courier New" pitchFamily="49" charset="0"/>
              </a:rPr>
              <a:t>-count++</a:t>
            </a:r>
            <a:r>
              <a:rPr lang="en-US" dirty="0"/>
              <a:t> (</a:t>
            </a:r>
            <a:r>
              <a:rPr lang="en-US" dirty="0">
                <a:latin typeface="Courier New" pitchFamily="49" charset="0"/>
                <a:cs typeface="Courier New" pitchFamily="49" charset="0"/>
              </a:rPr>
              <a:t>count</a:t>
            </a:r>
            <a:r>
              <a:rPr lang="en-US" dirty="0"/>
              <a:t> </a:t>
            </a:r>
            <a:r>
              <a:rPr lang="tr-TR" dirty="0"/>
              <a:t>ar</a:t>
            </a:r>
            <a:r>
              <a:rPr lang="en-US" dirty="0"/>
              <a:t>t</a:t>
            </a:r>
            <a:r>
              <a:rPr lang="tr-TR" dirty="0"/>
              <a:t>tırıldı ondan sonra</a:t>
            </a:r>
            <a:r>
              <a:rPr lang="en-US" dirty="0"/>
              <a:t> </a:t>
            </a:r>
            <a:r>
              <a:rPr lang="tr-TR" dirty="0"/>
              <a:t>negatifi alındı</a:t>
            </a:r>
            <a:r>
              <a:rPr lang="en-US" dirty="0"/>
              <a:t>)</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32773" name="Rectangle 3"/>
          <p:cNvSpPr>
            <a:spLocks noGrp="1" noChangeArrowheads="1"/>
          </p:cNvSpPr>
          <p:nvPr>
            <p:ph type="body" idx="1"/>
          </p:nvPr>
        </p:nvSpPr>
        <p:spPr>
          <a:xfrm>
            <a:off x="381000" y="1643082"/>
            <a:ext cx="8153400" cy="4572000"/>
          </a:xfrm>
        </p:spPr>
        <p:txBody>
          <a:bodyPr/>
          <a:lstStyle/>
          <a:p>
            <a:r>
              <a:rPr lang="tr-TR" sz="3300" dirty="0">
                <a:solidFill>
                  <a:srgbClr val="FF0000"/>
                </a:solidFill>
              </a:rPr>
              <a:t>Bir İfade olarak Atama</a:t>
            </a:r>
          </a:p>
          <a:p>
            <a:pPr eaLnBrk="1" hangingPunct="1"/>
            <a:r>
              <a:rPr lang="tr-TR" dirty="0"/>
              <a:t>C-tabanlı diller</a:t>
            </a:r>
            <a:r>
              <a:rPr lang="en-US" dirty="0"/>
              <a:t>, Perl, </a:t>
            </a:r>
            <a:r>
              <a:rPr lang="tr-TR" dirty="0"/>
              <a:t>ve</a:t>
            </a:r>
            <a:r>
              <a:rPr lang="en-US" dirty="0"/>
              <a:t> JavaScript</a:t>
            </a:r>
            <a:r>
              <a:rPr lang="tr-TR" dirty="0"/>
              <a:t>’</a:t>
            </a:r>
            <a:r>
              <a:rPr lang="tr-TR" dirty="0" err="1"/>
              <a:t>te</a:t>
            </a:r>
            <a:r>
              <a:rPr lang="tr-TR" dirty="0"/>
              <a:t> atama durumu bir sonuç üretir ve bir </a:t>
            </a:r>
            <a:r>
              <a:rPr lang="tr-TR" dirty="0" err="1"/>
              <a:t>operant</a:t>
            </a:r>
            <a:r>
              <a:rPr lang="tr-TR" dirty="0"/>
              <a:t> olarak kullanılabilir</a:t>
            </a:r>
            <a:r>
              <a:rPr lang="en-US" dirty="0"/>
              <a:t>, </a:t>
            </a:r>
          </a:p>
          <a:p>
            <a:pPr eaLnBrk="1" hangingPunct="1">
              <a:buFontTx/>
              <a:buNone/>
            </a:pPr>
            <a:r>
              <a:rPr lang="en-US" dirty="0"/>
              <a:t>	 </a:t>
            </a:r>
            <a:r>
              <a:rPr lang="en-US" sz="2000" b="1" dirty="0">
                <a:latin typeface="Courier New" pitchFamily="49" charset="0"/>
              </a:rPr>
              <a:t>while</a:t>
            </a:r>
            <a:r>
              <a:rPr lang="en-US" sz="2000" dirty="0">
                <a:latin typeface="Courier New" pitchFamily="49" charset="0"/>
              </a:rPr>
              <a:t> ((</a:t>
            </a:r>
            <a:r>
              <a:rPr lang="en-US" sz="2000" dirty="0" err="1">
                <a:latin typeface="Courier New" pitchFamily="49" charset="0"/>
              </a:rPr>
              <a:t>ch</a:t>
            </a:r>
            <a:r>
              <a:rPr lang="en-US" sz="2000" dirty="0">
                <a:latin typeface="Courier New" pitchFamily="49" charset="0"/>
              </a:rPr>
              <a:t> = </a:t>
            </a:r>
            <a:r>
              <a:rPr lang="en-US" sz="2000" dirty="0" err="1">
                <a:latin typeface="Courier New" pitchFamily="49" charset="0"/>
              </a:rPr>
              <a:t>getchar</a:t>
            </a:r>
            <a:r>
              <a:rPr lang="en-US" sz="2000" dirty="0">
                <a:latin typeface="Courier New" pitchFamily="49" charset="0"/>
              </a:rPr>
              <a:t>())!= EOF){</a:t>
            </a:r>
            <a:r>
              <a:rPr lang="en-US" sz="2000" dirty="0">
                <a:cs typeface="Courier New" pitchFamily="49" charset="0"/>
              </a:rPr>
              <a:t>…</a:t>
            </a:r>
            <a:r>
              <a:rPr lang="en-US" sz="2000" dirty="0">
                <a:latin typeface="Courier New" pitchFamily="49" charset="0"/>
              </a:rPr>
              <a:t>}</a:t>
            </a:r>
          </a:p>
          <a:p>
            <a:pPr eaLnBrk="1" hangingPunct="1">
              <a:buFontTx/>
              <a:buNone/>
            </a:pPr>
            <a:r>
              <a:rPr lang="en-US" b="1" dirty="0">
                <a:latin typeface="Courier New" pitchFamily="49" charset="0"/>
              </a:rPr>
              <a:t>	</a:t>
            </a:r>
            <a:r>
              <a:rPr lang="en-US" sz="2000" dirty="0" err="1">
                <a:latin typeface="Courier New" pitchFamily="49" charset="0"/>
              </a:rPr>
              <a:t>ch</a:t>
            </a:r>
            <a:r>
              <a:rPr lang="en-US" sz="2000" dirty="0">
                <a:latin typeface="Courier New" pitchFamily="49" charset="0"/>
              </a:rPr>
              <a:t> = </a:t>
            </a:r>
            <a:r>
              <a:rPr lang="en-US" sz="2000" dirty="0" err="1">
                <a:latin typeface="Courier New" pitchFamily="49" charset="0"/>
              </a:rPr>
              <a:t>getchar</a:t>
            </a:r>
            <a:r>
              <a:rPr lang="en-US" sz="2000" dirty="0">
                <a:latin typeface="Courier New" pitchFamily="49" charset="0"/>
              </a:rPr>
              <a:t>()</a:t>
            </a:r>
            <a:r>
              <a:rPr lang="en-US" b="1" dirty="0">
                <a:latin typeface="Courier New" pitchFamily="49" charset="0"/>
              </a:rPr>
              <a:t> </a:t>
            </a:r>
            <a:r>
              <a:rPr lang="tr-TR" dirty="0"/>
              <a:t>başarılı</a:t>
            </a:r>
            <a:r>
              <a:rPr lang="en-US" dirty="0"/>
              <a:t>; </a:t>
            </a:r>
            <a:r>
              <a:rPr lang="tr-TR" dirty="0"/>
              <a:t>sonuç (</a:t>
            </a:r>
            <a:r>
              <a:rPr lang="en-US" sz="2000" dirty="0" err="1">
                <a:latin typeface="Courier New" pitchFamily="49" charset="0"/>
                <a:cs typeface="Courier New" pitchFamily="49" charset="0"/>
              </a:rPr>
              <a:t>ch</a:t>
            </a:r>
            <a:r>
              <a:rPr lang="tr-TR" sz="2000" dirty="0">
                <a:latin typeface="Courier New" pitchFamily="49" charset="0"/>
                <a:cs typeface="Courier New" pitchFamily="49" charset="0"/>
              </a:rPr>
              <a:t> a aktar</a:t>
            </a:r>
            <a:r>
              <a:rPr lang="en-US" dirty="0"/>
              <a:t>) </a:t>
            </a:r>
            <a:r>
              <a:rPr lang="tr-TR" dirty="0" err="1"/>
              <a:t>while</a:t>
            </a:r>
            <a:r>
              <a:rPr lang="tr-TR" dirty="0"/>
              <a:t> döngüsü için şartsal bir değer olarak kullanılır</a:t>
            </a:r>
            <a:endParaRPr lang="en-US" dirty="0"/>
          </a:p>
          <a:p>
            <a:pPr eaLnBrk="1" hangingPunct="1"/>
            <a:r>
              <a:rPr lang="tr-TR" dirty="0"/>
              <a:t>Dezavantaj</a:t>
            </a:r>
            <a:r>
              <a:rPr lang="en-US" dirty="0"/>
              <a:t>: </a:t>
            </a:r>
            <a:r>
              <a:rPr lang="tr-TR" dirty="0"/>
              <a:t>Başka tip yan etkiler.</a:t>
            </a:r>
            <a:endParaRPr lang="en-US" dirty="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33797" name="Rectangle 3"/>
          <p:cNvSpPr>
            <a:spLocks noGrp="1" noChangeArrowheads="1"/>
          </p:cNvSpPr>
          <p:nvPr>
            <p:ph type="body" idx="1"/>
          </p:nvPr>
        </p:nvSpPr>
        <p:spPr>
          <a:xfrm>
            <a:off x="285720" y="1600200"/>
            <a:ext cx="8480328" cy="4526280"/>
          </a:xfrm>
        </p:spPr>
        <p:txBody>
          <a:bodyPr/>
          <a:lstStyle/>
          <a:p>
            <a:r>
              <a:rPr lang="tr-TR" sz="3300" dirty="0">
                <a:solidFill>
                  <a:srgbClr val="FF0000"/>
                </a:solidFill>
              </a:rPr>
              <a:t>Çoklu Atamalar</a:t>
            </a:r>
          </a:p>
          <a:p>
            <a:pPr eaLnBrk="1" hangingPunct="1"/>
            <a:r>
              <a:rPr lang="en-US" sz="3200" dirty="0"/>
              <a:t>Perl, Ruby, </a:t>
            </a:r>
            <a:r>
              <a:rPr lang="tr-TR" sz="3200" dirty="0"/>
              <a:t>ve </a:t>
            </a:r>
            <a:r>
              <a:rPr lang="en-US" sz="3200" dirty="0" err="1"/>
              <a:t>Lua</a:t>
            </a:r>
            <a:r>
              <a:rPr lang="en-US" sz="3200" dirty="0"/>
              <a:t> </a:t>
            </a:r>
            <a:r>
              <a:rPr lang="tr-TR" sz="3200" dirty="0"/>
              <a:t>çok hedefli ve çok kaynaklı atamalara izin verir</a:t>
            </a:r>
            <a:endParaRPr lang="en-US" sz="3200" dirty="0"/>
          </a:p>
          <a:p>
            <a:pPr eaLnBrk="1" hangingPunct="1">
              <a:buFontTx/>
              <a:buNone/>
            </a:pPr>
            <a:r>
              <a:rPr lang="en-US" sz="3200" dirty="0"/>
              <a:t>      </a:t>
            </a:r>
            <a:r>
              <a:rPr lang="en-US" sz="2400" dirty="0">
                <a:latin typeface="Courier New" pitchFamily="49" charset="0"/>
              </a:rPr>
              <a:t>($first, $second, $third) = (20, 30, 40);</a:t>
            </a:r>
          </a:p>
          <a:p>
            <a:pPr eaLnBrk="1" hangingPunct="1">
              <a:buFontTx/>
              <a:buNone/>
            </a:pPr>
            <a:endParaRPr lang="en-US" sz="2400" dirty="0">
              <a:latin typeface="Courier New" pitchFamily="49" charset="0"/>
            </a:endParaRPr>
          </a:p>
          <a:p>
            <a:pPr eaLnBrk="1" hangingPunct="1">
              <a:buFontTx/>
              <a:buNone/>
            </a:pPr>
            <a:r>
              <a:rPr lang="en-US" sz="2400" dirty="0">
                <a:latin typeface="Courier New" pitchFamily="49" charset="0"/>
              </a:rPr>
              <a:t>    </a:t>
            </a:r>
            <a:r>
              <a:rPr lang="tr-TR" sz="2400" dirty="0"/>
              <a:t>Hatta</a:t>
            </a:r>
            <a:r>
              <a:rPr lang="en-US" sz="2400" dirty="0"/>
              <a:t>,</a:t>
            </a:r>
            <a:r>
              <a:rPr lang="tr-TR" sz="2400" dirty="0"/>
              <a:t> aşağıdaki geçerlidir ve bir yer değiştirme uygulanır:</a:t>
            </a:r>
          </a:p>
          <a:p>
            <a:pPr eaLnBrk="1" hangingPunct="1">
              <a:buFontTx/>
              <a:buNone/>
            </a:pPr>
            <a:endParaRPr lang="en-US" sz="2400" dirty="0"/>
          </a:p>
          <a:p>
            <a:pPr eaLnBrk="1" hangingPunct="1">
              <a:buFontTx/>
              <a:buNone/>
            </a:pPr>
            <a:r>
              <a:rPr lang="en-US" sz="2400" dirty="0">
                <a:latin typeface="Courier New" pitchFamily="49" charset="0"/>
              </a:rPr>
              <a:t>     ($first, $second) = ($second, $first);</a:t>
            </a:r>
          </a:p>
          <a:p>
            <a:pPr eaLnBrk="1" hangingPunct="1">
              <a:buFontTx/>
              <a:buNone/>
            </a:pPr>
            <a:endParaRPr lang="en-US" dirty="0"/>
          </a:p>
          <a:p>
            <a:pPr eaLnBrk="1" hangingPunct="1">
              <a:buFontTx/>
              <a:buNone/>
            </a:pPr>
            <a:endParaRPr lang="en-US" dirty="0"/>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a:t>64</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a:t>5</a:t>
            </a:r>
            <a:r>
              <a:rPr lang="en-US" dirty="0"/>
              <a:t>.1</a:t>
            </a:r>
            <a:r>
              <a:rPr lang="tr-TR" dirty="0"/>
              <a:t>.</a:t>
            </a:r>
            <a:r>
              <a:rPr lang="en-US" dirty="0"/>
              <a:t> </a:t>
            </a:r>
            <a:r>
              <a:rPr lang="en-US" dirty="0" err="1"/>
              <a:t>Giriş</a:t>
            </a:r>
            <a:endParaRPr lang="en-US" dirty="0"/>
          </a:p>
        </p:txBody>
      </p:sp>
      <p:sp>
        <p:nvSpPr>
          <p:cNvPr id="5" name="İçerik Yer Tutucusu 4"/>
          <p:cNvSpPr>
            <a:spLocks noGrp="1"/>
          </p:cNvSpPr>
          <p:nvPr>
            <p:ph sz="quarter" idx="1"/>
          </p:nvPr>
        </p:nvSpPr>
        <p:spPr/>
        <p:txBody>
          <a:bodyPr>
            <a:normAutofit/>
          </a:bodyPr>
          <a:lstStyle/>
          <a:p>
            <a:r>
              <a:rPr lang="tr-TR" b="1" dirty="0"/>
              <a:t>Atama İşlemi</a:t>
            </a:r>
            <a:endParaRPr lang="tr-TR" dirty="0"/>
          </a:p>
          <a:p>
            <a:r>
              <a:rPr lang="tr-TR" dirty="0" err="1"/>
              <a:t>Imperative</a:t>
            </a:r>
            <a:r>
              <a:rPr lang="tr-TR" dirty="0"/>
              <a:t> programlamada en temel işlem atama işlemidir. Atama sembolü programlama dillerinde farklı şekilde gösterilebilir, ancak tüm programlama dillerinde atama sembolünün anlamı, sağ taraftaki değerin sol taraftaki değişkene aktarılmasıdır.</a:t>
            </a:r>
          </a:p>
          <a:p>
            <a:r>
              <a:rPr lang="tr-TR" dirty="0"/>
              <a:t>a</a:t>
            </a:r>
            <a:r>
              <a:rPr lang="pt-BR" dirty="0"/>
              <a:t>= </a:t>
            </a:r>
            <a:r>
              <a:rPr lang="tr-TR" dirty="0"/>
              <a:t>1</a:t>
            </a:r>
            <a:r>
              <a:rPr lang="pt-BR" dirty="0"/>
              <a:t>0; </a:t>
            </a:r>
            <a:r>
              <a:rPr lang="tr-TR" dirty="0"/>
              <a:t>J</a:t>
            </a:r>
            <a:r>
              <a:rPr lang="pt-BR" dirty="0"/>
              <a:t>ava, C, C++</a:t>
            </a:r>
            <a:r>
              <a:rPr lang="tr-TR" dirty="0"/>
              <a:t>,C#, PL/I, BASIC, </a:t>
            </a:r>
            <a:r>
              <a:rPr lang="tr-TR" dirty="0" err="1"/>
              <a:t>Fortran</a:t>
            </a:r>
            <a:r>
              <a:rPr lang="pt-BR" dirty="0"/>
              <a:t> vs.</a:t>
            </a:r>
          </a:p>
          <a:p>
            <a:r>
              <a:rPr lang="tr-TR" dirty="0"/>
              <a:t>a</a:t>
            </a:r>
            <a:r>
              <a:rPr lang="pt-BR" dirty="0"/>
              <a:t>:= </a:t>
            </a:r>
            <a:r>
              <a:rPr lang="tr-TR" dirty="0"/>
              <a:t>1</a:t>
            </a:r>
            <a:r>
              <a:rPr lang="pt-BR" dirty="0"/>
              <a:t>0; </a:t>
            </a:r>
            <a:r>
              <a:rPr lang="tr-TR" dirty="0"/>
              <a:t>P</a:t>
            </a:r>
            <a:r>
              <a:rPr lang="pt-BR" dirty="0"/>
              <a:t>ascal, </a:t>
            </a:r>
            <a:r>
              <a:rPr lang="tr-TR" dirty="0"/>
              <a:t>A</a:t>
            </a:r>
            <a:r>
              <a:rPr lang="pt-BR" dirty="0"/>
              <a:t>lgol</a:t>
            </a:r>
            <a:r>
              <a:rPr lang="tr-TR" dirty="0"/>
              <a:t>, Ada</a:t>
            </a:r>
            <a:r>
              <a:rPr lang="pt-BR" dirty="0"/>
              <a:t> vs.</a:t>
            </a:r>
            <a:endParaRPr lang="tr-TR" dirty="0"/>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Tree>
    <p:extLst>
      <p:ext uri="{BB962C8B-B14F-4D97-AF65-F5344CB8AC3E}">
        <p14:creationId xmlns:p14="http://schemas.microsoft.com/office/powerpoint/2010/main" val="2527171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612648" y="1600200"/>
            <a:ext cx="8153400" cy="4972072"/>
          </a:xfrm>
        </p:spPr>
        <p:txBody>
          <a:bodyPr>
            <a:normAutofit fontScale="92500" lnSpcReduction="10000"/>
          </a:bodyPr>
          <a:lstStyle/>
          <a:p>
            <a:r>
              <a:rPr lang="tr-TR" sz="3500" dirty="0">
                <a:solidFill>
                  <a:srgbClr val="FF0000"/>
                </a:solidFill>
              </a:rPr>
              <a:t>Fonksiyonel Dillerde Atama</a:t>
            </a:r>
          </a:p>
          <a:p>
            <a:r>
              <a:rPr lang="tr-TR" dirty="0"/>
              <a:t>Fonksiyonel dillerde tanıtıcılar (</a:t>
            </a:r>
            <a:r>
              <a:rPr lang="tr-TR" dirty="0" err="1"/>
              <a:t>identifier</a:t>
            </a:r>
            <a:r>
              <a:rPr lang="tr-TR" dirty="0"/>
              <a:t>) sadece değer adlarıdır.</a:t>
            </a:r>
            <a:endParaRPr lang="en-US" dirty="0"/>
          </a:p>
          <a:p>
            <a:r>
              <a:rPr lang="en-US" dirty="0"/>
              <a:t>ML</a:t>
            </a:r>
          </a:p>
          <a:p>
            <a:pPr lvl="1"/>
            <a:r>
              <a:rPr lang="tr-TR" dirty="0"/>
              <a:t>İsimler </a:t>
            </a:r>
            <a:r>
              <a:rPr lang="en-US" sz="2000" b="1" dirty="0" err="1">
                <a:latin typeface="Courier New" pitchFamily="49" charset="0"/>
                <a:cs typeface="Courier New" pitchFamily="49" charset="0"/>
              </a:rPr>
              <a:t>val</a:t>
            </a:r>
            <a:r>
              <a:rPr lang="tr-TR" sz="2000" b="1" dirty="0">
                <a:latin typeface="Courier New" pitchFamily="49" charset="0"/>
                <a:cs typeface="Courier New" pitchFamily="49" charset="0"/>
              </a:rPr>
              <a:t> </a:t>
            </a:r>
            <a:r>
              <a:rPr lang="tr-TR" dirty="0">
                <a:cs typeface="Courier New" pitchFamily="49" charset="0"/>
              </a:rPr>
              <a:t>ve</a:t>
            </a:r>
            <a:r>
              <a:rPr lang="tr-TR" sz="2000" b="1" dirty="0">
                <a:latin typeface="Courier New" pitchFamily="49" charset="0"/>
                <a:cs typeface="Courier New" pitchFamily="49" charset="0"/>
              </a:rPr>
              <a:t> </a:t>
            </a:r>
            <a:r>
              <a:rPr lang="tr-TR" dirty="0">
                <a:cs typeface="Courier New" pitchFamily="49" charset="0"/>
              </a:rPr>
              <a:t>değer ile sınırlıdır</a:t>
            </a:r>
            <a:r>
              <a:rPr lang="tr-TR" dirty="0"/>
              <a:t> İsimler</a:t>
            </a:r>
            <a:endParaRPr lang="en-US" dirty="0">
              <a:cs typeface="Courier New" pitchFamily="49" charset="0"/>
            </a:endParaRPr>
          </a:p>
          <a:p>
            <a:pPr lvl="1">
              <a:buFontTx/>
              <a:buNone/>
            </a:pPr>
            <a:r>
              <a:rPr lang="en-US" dirty="0"/>
              <a:t>     </a:t>
            </a:r>
            <a:r>
              <a:rPr lang="en-US" sz="2000" b="1" dirty="0" err="1">
                <a:latin typeface="Courier New" pitchFamily="49" charset="0"/>
                <a:cs typeface="Courier New" pitchFamily="49" charset="0"/>
              </a:rPr>
              <a:t>val</a:t>
            </a:r>
            <a:r>
              <a:rPr lang="en-US" sz="2000" dirty="0">
                <a:latin typeface="Courier New" pitchFamily="49" charset="0"/>
                <a:cs typeface="Courier New" pitchFamily="49" charset="0"/>
              </a:rPr>
              <a:t> fruit = apples + oranges;</a:t>
            </a:r>
          </a:p>
          <a:p>
            <a:pPr lvl="1">
              <a:buFontTx/>
              <a:buChar char="-"/>
            </a:pPr>
            <a:r>
              <a:rPr lang="tr-TR" dirty="0"/>
              <a:t>Eğer </a:t>
            </a:r>
            <a:r>
              <a:rPr lang="tr-TR" dirty="0" err="1"/>
              <a:t>fruit</a:t>
            </a:r>
            <a:r>
              <a:rPr lang="tr-TR" dirty="0"/>
              <a:t> için başka bir </a:t>
            </a:r>
            <a:r>
              <a:rPr lang="tr-TR" dirty="0" err="1"/>
              <a:t>val</a:t>
            </a:r>
            <a:r>
              <a:rPr lang="tr-TR" dirty="0"/>
              <a:t> izlenecekse</a:t>
            </a:r>
            <a:r>
              <a:rPr lang="en-US" dirty="0"/>
              <a:t>, </a:t>
            </a:r>
            <a:r>
              <a:rPr lang="tr-TR" dirty="0"/>
              <a:t>o yeni ve farklı bir isimde olmalıdır.</a:t>
            </a:r>
            <a:endParaRPr lang="en-US" dirty="0"/>
          </a:p>
          <a:p>
            <a:r>
              <a:rPr lang="en-US" dirty="0"/>
              <a:t>F#</a:t>
            </a:r>
          </a:p>
          <a:p>
            <a:pPr lvl="1"/>
            <a:r>
              <a:rPr lang="en-US" dirty="0"/>
              <a:t>F#’ </a:t>
            </a:r>
            <a:r>
              <a:rPr lang="tr-TR" dirty="0"/>
              <a:t>yeni bir </a:t>
            </a:r>
            <a:r>
              <a:rPr lang="tr-TR" dirty="0" err="1"/>
              <a:t>skop</a:t>
            </a:r>
            <a:r>
              <a:rPr lang="tr-TR" dirty="0"/>
              <a:t> (</a:t>
            </a:r>
            <a:r>
              <a:rPr lang="tr-TR" dirty="0" err="1"/>
              <a:t>scope</a:t>
            </a:r>
            <a:r>
              <a:rPr lang="tr-TR" dirty="0"/>
              <a:t>) yaratmanın dışında ML ‘in </a:t>
            </a:r>
            <a:r>
              <a:rPr lang="en-US" b="1" dirty="0" err="1">
                <a:latin typeface="Courier New" pitchFamily="49" charset="0"/>
                <a:cs typeface="Courier New" pitchFamily="49" charset="0"/>
              </a:rPr>
              <a:t>val</a:t>
            </a:r>
            <a:r>
              <a:rPr lang="tr-TR" b="1" dirty="0">
                <a:latin typeface="Courier New" pitchFamily="49" charset="0"/>
                <a:cs typeface="Courier New" pitchFamily="49" charset="0"/>
              </a:rPr>
              <a:t> </a:t>
            </a:r>
            <a:r>
              <a:rPr lang="tr-TR" dirty="0">
                <a:cs typeface="Courier New" pitchFamily="49" charset="0"/>
              </a:rPr>
              <a:t>ile aynıdır</a:t>
            </a:r>
            <a:r>
              <a:rPr lang="tr-TR" b="1" dirty="0">
                <a:latin typeface="Courier New" pitchFamily="49" charset="0"/>
                <a:cs typeface="Courier New" pitchFamily="49" charset="0"/>
              </a:rPr>
              <a:t>.</a:t>
            </a:r>
            <a:endParaRPr lang="en-US" dirty="0"/>
          </a:p>
          <a:p>
            <a:pPr lvl="1">
              <a:buFontTx/>
              <a:buChar char="-"/>
            </a:pPr>
            <a:endParaRPr lang="en-US" dirty="0"/>
          </a:p>
        </p:txBody>
      </p:sp>
      <p:sp>
        <p:nvSpPr>
          <p:cNvPr id="34819" name="Title 2"/>
          <p:cNvSpPr>
            <a:spLocks noGrp="1"/>
          </p:cNvSpPr>
          <p:nvPr>
            <p:ph type="title"/>
          </p:nvPr>
        </p:nvSpPr>
        <p:spPr/>
        <p:txBody>
          <a:bodyPr>
            <a:normAutofit/>
          </a:bodyPr>
          <a:lstStyle/>
          <a:p>
            <a:r>
              <a:rPr lang="tr-TR" sz="3600" dirty="0"/>
              <a:t>5.5. İfadeler</a:t>
            </a:r>
            <a:endParaRPr lang="en-US" sz="3600" dirty="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a:bodyPr>
          <a:lstStyle/>
          <a:p>
            <a:r>
              <a:rPr lang="tr-TR" sz="3600" dirty="0"/>
              <a:t>5.5. İfadeler</a:t>
            </a:r>
            <a:endParaRPr lang="en-US" sz="3600" dirty="0"/>
          </a:p>
        </p:txBody>
      </p:sp>
      <p:sp>
        <p:nvSpPr>
          <p:cNvPr id="35845" name="Rectangle 3"/>
          <p:cNvSpPr>
            <a:spLocks noGrp="1" noChangeArrowheads="1"/>
          </p:cNvSpPr>
          <p:nvPr>
            <p:ph type="body" idx="1"/>
          </p:nvPr>
        </p:nvSpPr>
        <p:spPr>
          <a:xfrm>
            <a:off x="533400" y="1700234"/>
            <a:ext cx="7772400" cy="4800600"/>
          </a:xfrm>
        </p:spPr>
        <p:txBody>
          <a:bodyPr/>
          <a:lstStyle/>
          <a:p>
            <a:r>
              <a:rPr lang="tr-TR" sz="3300" dirty="0">
                <a:solidFill>
                  <a:srgbClr val="FF0000"/>
                </a:solidFill>
              </a:rPr>
              <a:t>Karışık Biçim Ataması</a:t>
            </a:r>
          </a:p>
          <a:p>
            <a:pPr eaLnBrk="1" hangingPunct="1"/>
            <a:r>
              <a:rPr lang="tr-TR" dirty="0"/>
              <a:t>Atama ifadeleri karışık biçimde olabilir</a:t>
            </a:r>
            <a:endParaRPr lang="en-US" dirty="0">
              <a:latin typeface="Courier New" pitchFamily="49" charset="0"/>
              <a:cs typeface="Courier New" pitchFamily="49" charset="0"/>
            </a:endParaRPr>
          </a:p>
          <a:p>
            <a:pPr eaLnBrk="1" hangingPunct="1"/>
            <a:r>
              <a:rPr lang="en-US" dirty="0"/>
              <a:t>Fortran, C, Perl, </a:t>
            </a:r>
            <a:r>
              <a:rPr lang="tr-TR" dirty="0"/>
              <a:t>ve</a:t>
            </a:r>
            <a:r>
              <a:rPr lang="en-US" dirty="0"/>
              <a:t> C++</a:t>
            </a:r>
            <a:r>
              <a:rPr lang="tr-TR" dirty="0"/>
              <a:t>’ta</a:t>
            </a:r>
            <a:r>
              <a:rPr lang="en-US" dirty="0"/>
              <a:t>,</a:t>
            </a:r>
            <a:r>
              <a:rPr lang="tr-TR" dirty="0"/>
              <a:t> her tip sayısal değer her tip sayısal değişkene atanabilir</a:t>
            </a:r>
            <a:endParaRPr lang="en-US" dirty="0"/>
          </a:p>
          <a:p>
            <a:pPr eaLnBrk="1" hangingPunct="1"/>
            <a:r>
              <a:rPr lang="en-US" dirty="0"/>
              <a:t>Java </a:t>
            </a:r>
            <a:r>
              <a:rPr lang="tr-TR" dirty="0"/>
              <a:t>ve </a:t>
            </a:r>
            <a:r>
              <a:rPr lang="en-US" dirty="0"/>
              <a:t>C#</a:t>
            </a:r>
            <a:r>
              <a:rPr lang="tr-TR" dirty="0"/>
              <a:t>’ta</a:t>
            </a:r>
            <a:r>
              <a:rPr lang="en-US" dirty="0"/>
              <a:t>, </a:t>
            </a:r>
            <a:r>
              <a:rPr lang="tr-TR" dirty="0"/>
              <a:t>sadece genişletici atama zorlaması yapılır</a:t>
            </a:r>
            <a:endParaRPr lang="en-US" dirty="0"/>
          </a:p>
          <a:p>
            <a:pPr eaLnBrk="1" hangingPunct="1"/>
            <a:r>
              <a:rPr lang="en-US" dirty="0" err="1"/>
              <a:t>Ada</a:t>
            </a:r>
            <a:r>
              <a:rPr lang="tr-TR" dirty="0"/>
              <a:t>’da</a:t>
            </a:r>
            <a:r>
              <a:rPr lang="en-US" dirty="0"/>
              <a:t>, </a:t>
            </a:r>
            <a:r>
              <a:rPr lang="tr-TR" dirty="0"/>
              <a:t>atama zorlaması yoktur.</a:t>
            </a:r>
            <a:endParaRPr lang="en-US" dirty="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142844" y="1643050"/>
            <a:ext cx="1244708" cy="1214446"/>
          </a:xfrm>
        </p:spPr>
        <p:txBody>
          <a:bodyPr/>
          <a:lstStyle/>
          <a:p>
            <a:pPr>
              <a:buNone/>
            </a:pPr>
            <a:r>
              <a:rPr lang="tr-TR" dirty="0">
                <a:solidFill>
                  <a:srgbClr val="7030A0"/>
                </a:solidFill>
              </a:rPr>
              <a:t>Atama </a:t>
            </a:r>
          </a:p>
          <a:p>
            <a:pPr>
              <a:buNone/>
            </a:pPr>
            <a:r>
              <a:rPr lang="tr-TR" dirty="0">
                <a:solidFill>
                  <a:srgbClr val="7030A0"/>
                </a:solidFill>
              </a:rPr>
              <a:t>deyimi</a:t>
            </a:r>
          </a:p>
        </p:txBody>
      </p:sp>
      <p:sp>
        <p:nvSpPr>
          <p:cNvPr id="3" name="2 Başlık"/>
          <p:cNvSpPr>
            <a:spLocks noGrp="1"/>
          </p:cNvSpPr>
          <p:nvPr>
            <p:ph type="title"/>
          </p:nvPr>
        </p:nvSpPr>
        <p:spPr/>
        <p:txBody>
          <a:bodyPr>
            <a:normAutofit/>
          </a:bodyPr>
          <a:lstStyle/>
          <a:p>
            <a:r>
              <a:rPr lang="tr-TR" sz="3600" dirty="0"/>
              <a:t>5.5. İfadeler</a:t>
            </a:r>
          </a:p>
        </p:txBody>
      </p:sp>
      <p:sp>
        <p:nvSpPr>
          <p:cNvPr id="4" name="3 Slayt Numarası Yer Tutucusu"/>
          <p:cNvSpPr>
            <a:spLocks noGrp="1"/>
          </p:cNvSpPr>
          <p:nvPr>
            <p:ph type="sldNum" sz="quarter" idx="11"/>
          </p:nvPr>
        </p:nvSpPr>
        <p:spPr/>
        <p:txBody>
          <a:bodyPr>
            <a:normAutofit fontScale="85000" lnSpcReduction="20000"/>
          </a:bodyPr>
          <a:lstStyle/>
          <a:p>
            <a:pPr>
              <a:defRPr/>
            </a:pPr>
            <a:r>
              <a:rPr lang="en-US"/>
              <a:t>1-</a:t>
            </a:r>
            <a:fld id="{61F6C101-87AB-4ACE-85A2-0A8B8F53F357}" type="slidenum">
              <a:rPr lang="en-US" smtClean="0"/>
              <a:pPr>
                <a:defRPr/>
              </a:pPr>
              <a:t>72</a:t>
            </a:fld>
            <a:endParaRPr lang="en-US"/>
          </a:p>
        </p:txBody>
      </p:sp>
      <p:sp>
        <p:nvSpPr>
          <p:cNvPr id="5" name="Rectangle 3"/>
          <p:cNvSpPr txBox="1">
            <a:spLocks noChangeArrowheads="1"/>
          </p:cNvSpPr>
          <p:nvPr/>
        </p:nvSpPr>
        <p:spPr>
          <a:xfrm>
            <a:off x="1547813" y="1466555"/>
            <a:ext cx="6624637" cy="360362"/>
          </a:xfrm>
          <a:prstGeom prst="rect">
            <a:avLst/>
          </a:prstGeom>
        </p:spPr>
        <p:txBody>
          <a:bodyPr vert="horz">
            <a:noAutofit/>
          </a:bodyPr>
          <a:lstStyle/>
          <a:p>
            <a:pPr marL="320040" marR="0" lvl="0" indent="-320040" algn="ctr" defTabSz="914400" rtl="0" eaLnBrk="1" fontAlgn="auto" latinLnBrk="0" hangingPunct="1">
              <a:lnSpc>
                <a:spcPct val="100000"/>
              </a:lnSpc>
              <a:spcBef>
                <a:spcPts val="700"/>
              </a:spcBef>
              <a:spcAft>
                <a:spcPts val="0"/>
              </a:spcAft>
              <a:buClr>
                <a:schemeClr val="accent2"/>
              </a:buClr>
              <a:buSzPct val="60000"/>
              <a:tabLst/>
              <a:defRPr/>
            </a:pPr>
            <a:r>
              <a:rPr kumimoji="0" lang="tr-TR" sz="2300" b="0" i="0" u="none" strike="noStrike" kern="1200" cap="none" spc="0" normalizeH="0" baseline="0" noProof="0" dirty="0">
                <a:ln>
                  <a:noFill/>
                </a:ln>
                <a:solidFill>
                  <a:schemeClr val="tx1"/>
                </a:solidFill>
                <a:effectLst/>
                <a:uLnTx/>
                <a:uFillTx/>
                <a:latin typeface="+mn-lt"/>
                <a:ea typeface="+mn-ea"/>
                <a:cs typeface="+mn-cs"/>
              </a:rPr>
              <a:t>&lt;hedef_değişken&gt; &lt;atama_işlemcisi&gt; &lt;ifade&gt;</a:t>
            </a:r>
          </a:p>
        </p:txBody>
      </p:sp>
      <p:graphicFrame>
        <p:nvGraphicFramePr>
          <p:cNvPr id="6" name="Group 55"/>
          <p:cNvGraphicFramePr>
            <a:graphicFrameLocks/>
          </p:cNvGraphicFramePr>
          <p:nvPr/>
        </p:nvGraphicFramePr>
        <p:xfrm>
          <a:off x="2771775" y="2042817"/>
          <a:ext cx="4038600" cy="640080"/>
        </p:xfrm>
        <a:graphic>
          <a:graphicData uri="http://schemas.openxmlformats.org/drawingml/2006/table">
            <a:tbl>
              <a:tblPr/>
              <a:tblGrid>
                <a:gridCol w="1887538">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tblGrid>
              <a:tr h="388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a:ln>
                            <a:noFill/>
                          </a:ln>
                          <a:solidFill>
                            <a:schemeClr val="tx1"/>
                          </a:solidFill>
                          <a:effectLst/>
                          <a:latin typeface="Arial" charset="0"/>
                          <a:ea typeface="Times New Roman" pitchFamily="18" charset="0"/>
                          <a:cs typeface="Calibri" pitchFamily="34" charset="0"/>
                        </a:rPr>
                        <a:t>Sum</a:t>
                      </a:r>
                      <a:r>
                        <a:rPr kumimoji="0" lang="tr-TR" sz="1800" b="0" i="0" u="none" strike="noStrike" cap="none" normalizeH="0" baseline="0" dirty="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a:ln>
                            <a:noFill/>
                          </a:ln>
                          <a:solidFill>
                            <a:schemeClr val="tx1"/>
                          </a:solidFill>
                          <a:effectLst/>
                          <a:latin typeface="Arial" charset="0"/>
                          <a:ea typeface="Times New Roman" pitchFamily="18" charset="0"/>
                          <a:cs typeface="Calibri" pitchFamily="34" charset="0"/>
                        </a:rPr>
                        <a:t> </a:t>
                      </a: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a:ln>
                            <a:noFill/>
                          </a:ln>
                          <a:solidFill>
                            <a:schemeClr val="tx1"/>
                          </a:solidFill>
                          <a:effectLst/>
                          <a:latin typeface="Arial" charset="0"/>
                          <a:ea typeface="Times New Roman" pitchFamily="18" charset="0"/>
                          <a:cs typeface="Calibri" pitchFamily="34" charset="0"/>
                        </a:rPr>
                        <a:t>+1</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a:ln>
                            <a:noFill/>
                          </a:ln>
                          <a:solidFill>
                            <a:schemeClr val="tx1"/>
                          </a:solidFill>
                          <a:effectLst/>
                          <a:latin typeface="Arial" charset="0"/>
                          <a:ea typeface="Times New Roman" pitchFamily="18" charset="0"/>
                          <a:cs typeface="Calibri" pitchFamily="34" charset="0"/>
                        </a:rPr>
                        <a:t>Sum</a:t>
                      </a:r>
                      <a:r>
                        <a:rPr kumimoji="0" lang="tr-TR" sz="1800" b="0" i="0" u="none" strike="noStrike" cap="none" normalizeH="0" baseline="0" dirty="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a:ln>
                            <a:noFill/>
                          </a:ln>
                          <a:solidFill>
                            <a:schemeClr val="tx1"/>
                          </a:solidFill>
                          <a:effectLst/>
                          <a:latin typeface="Arial" charset="0"/>
                          <a:ea typeface="Times New Roman" pitchFamily="18" charset="0"/>
                          <a:cs typeface="Calibri" pitchFamily="34" charset="0"/>
                        </a:rPr>
                        <a:t>count</a:t>
                      </a:r>
                      <a:endParaRPr kumimoji="0" lang="tr-TR" sz="1800" b="0" i="0" u="none" strike="noStrike" cap="none" normalizeH="0" baseline="0" dirty="0">
                        <a:ln>
                          <a:noFill/>
                        </a:ln>
                        <a:solidFill>
                          <a:schemeClr val="tx1"/>
                        </a:solidFill>
                        <a:effectLst/>
                        <a:latin typeface="Arial" charset="0"/>
                        <a:ea typeface="Times New Roman" pitchFamily="18" charset="0"/>
                        <a:cs typeface="Calibri" pitchFamily="34" charset="0"/>
                      </a:endParaRP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7" name="Group 58"/>
          <p:cNvGraphicFramePr>
            <a:graphicFrameLocks/>
          </p:cNvGraphicFramePr>
          <p:nvPr/>
        </p:nvGraphicFramePr>
        <p:xfrm>
          <a:off x="1835150" y="4346280"/>
          <a:ext cx="6121400" cy="640080"/>
        </p:xfrm>
        <a:graphic>
          <a:graphicData uri="http://schemas.openxmlformats.org/drawingml/2006/table">
            <a:tbl>
              <a:tblPr/>
              <a:tblGrid>
                <a:gridCol w="3541713">
                  <a:extLst>
                    <a:ext uri="{9D8B030D-6E8A-4147-A177-3AD203B41FA5}">
                      <a16:colId xmlns:a16="http://schemas.microsoft.com/office/drawing/2014/main" val="20000"/>
                    </a:ext>
                  </a:extLst>
                </a:gridCol>
                <a:gridCol w="2579687">
                  <a:extLst>
                    <a:ext uri="{9D8B030D-6E8A-4147-A177-3AD203B41FA5}">
                      <a16:colId xmlns:a16="http://schemas.microsoft.com/office/drawing/2014/main" val="20001"/>
                    </a:ext>
                  </a:extLst>
                </a:gridCol>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charset="0"/>
                          <a:ea typeface="Times New Roman" pitchFamily="18" charset="0"/>
                          <a:cs typeface="Calibri" pitchFamily="34" charset="0"/>
                        </a:rPr>
                        <a:t>Sum=count ++</a:t>
                      </a: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charset="0"/>
                          <a:ea typeface="Times New Roman" pitchFamily="18" charset="0"/>
                          <a:cs typeface="Calibri" pitchFamily="34" charset="0"/>
                        </a:rPr>
                        <a:t>Sum=count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charset="0"/>
                          <a:ea typeface="Times New Roman" pitchFamily="18" charset="0"/>
                          <a:cs typeface="Calibri" pitchFamily="34" charset="0"/>
                        </a:rPr>
                        <a:t>Count=count+1</a:t>
                      </a: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8" name="Group 44"/>
          <p:cNvGraphicFramePr>
            <a:graphicFrameLocks noGrp="1"/>
          </p:cNvGraphicFramePr>
          <p:nvPr/>
        </p:nvGraphicFramePr>
        <p:xfrm>
          <a:off x="2771775" y="2834980"/>
          <a:ext cx="4038600" cy="388938"/>
        </p:xfrm>
        <a:graphic>
          <a:graphicData uri="http://schemas.openxmlformats.org/drawingml/2006/table">
            <a:tbl>
              <a:tblPr/>
              <a:tblGrid>
                <a:gridCol w="1887538">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tblGrid>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charset="0"/>
                        </a:rPr>
                        <a:t>Sum, total=0</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charset="0"/>
                        </a:rPr>
                        <a:t>Sum=0 ve total=0</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9" name="Group 54"/>
          <p:cNvGraphicFramePr>
            <a:graphicFrameLocks noGrp="1"/>
          </p:cNvGraphicFramePr>
          <p:nvPr/>
        </p:nvGraphicFramePr>
        <p:xfrm>
          <a:off x="2771775" y="3554117"/>
          <a:ext cx="4038600" cy="388938"/>
        </p:xfrm>
        <a:graphic>
          <a:graphicData uri="http://schemas.openxmlformats.org/drawingml/2006/table">
            <a:tbl>
              <a:tblPr/>
              <a:tblGrid>
                <a:gridCol w="1887538">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tblGrid>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charset="0"/>
                        </a:rPr>
                        <a:t>puan+=500;</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charset="0"/>
                        </a:rPr>
                        <a:t>Puan=Puan+500</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10" name="Group 68"/>
          <p:cNvGraphicFramePr>
            <a:graphicFrameLocks noGrp="1"/>
          </p:cNvGraphicFramePr>
          <p:nvPr/>
        </p:nvGraphicFramePr>
        <p:xfrm>
          <a:off x="1979613" y="5282905"/>
          <a:ext cx="5689600" cy="365760"/>
        </p:xfrm>
        <a:graphic>
          <a:graphicData uri="http://schemas.openxmlformats.org/drawingml/2006/table">
            <a:tbl>
              <a:tblPr/>
              <a:tblGrid>
                <a:gridCol w="3290887">
                  <a:extLst>
                    <a:ext uri="{9D8B030D-6E8A-4147-A177-3AD203B41FA5}">
                      <a16:colId xmlns:a16="http://schemas.microsoft.com/office/drawing/2014/main" val="20000"/>
                    </a:ext>
                  </a:extLst>
                </a:gridCol>
                <a:gridCol w="2398713">
                  <a:extLst>
                    <a:ext uri="{9D8B030D-6E8A-4147-A177-3AD203B41FA5}">
                      <a16:colId xmlns:a16="http://schemas.microsoft.com/office/drawing/2014/main" val="20001"/>
                    </a:ext>
                  </a:extLst>
                </a:gridCol>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charset="0"/>
                          <a:ea typeface="Times New Roman" pitchFamily="18" charset="0"/>
                          <a:cs typeface="Calibri" pitchFamily="34" charset="0"/>
                        </a:rPr>
                        <a:t>count ++</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charset="0"/>
                          <a:ea typeface="Times New Roman" pitchFamily="18" charset="0"/>
                          <a:cs typeface="Calibri" pitchFamily="34" charset="0"/>
                        </a:rPr>
                        <a:t>count+1</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11" name="Group 78"/>
          <p:cNvGraphicFramePr>
            <a:graphicFrameLocks noGrp="1"/>
          </p:cNvGraphicFramePr>
          <p:nvPr/>
        </p:nvGraphicFramePr>
        <p:xfrm>
          <a:off x="1447825" y="6003630"/>
          <a:ext cx="6696075" cy="640080"/>
        </p:xfrm>
        <a:graphic>
          <a:graphicData uri="http://schemas.openxmlformats.org/drawingml/2006/table">
            <a:tbl>
              <a:tblPr/>
              <a:tblGrid>
                <a:gridCol w="3873500">
                  <a:extLst>
                    <a:ext uri="{9D8B030D-6E8A-4147-A177-3AD203B41FA5}">
                      <a16:colId xmlns:a16="http://schemas.microsoft.com/office/drawing/2014/main" val="20000"/>
                    </a:ext>
                  </a:extLst>
                </a:gridCol>
                <a:gridCol w="2822575">
                  <a:extLst>
                    <a:ext uri="{9D8B030D-6E8A-4147-A177-3AD203B41FA5}">
                      <a16:colId xmlns:a16="http://schemas.microsoft.com/office/drawing/2014/main" val="20001"/>
                    </a:ext>
                  </a:extLst>
                </a:gridCol>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Arial" charset="0"/>
                        </a:rPr>
                        <a:t>F ? count1:count2=0</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a:ln>
                          <a:noFill/>
                        </a:ln>
                        <a:solidFill>
                          <a:schemeClr val="tx1"/>
                        </a:solidFill>
                        <a:effectLst/>
                        <a:latin typeface="Arial" charset="0"/>
                      </a:endParaRP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Arial" charset="0"/>
                        </a:rPr>
                        <a:t>F=1 ise count1=0</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Arial" charset="0"/>
                        </a:rPr>
                        <a:t>F=0 ise count2=0</a:t>
                      </a: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5.6. Deyimler</a:t>
            </a:r>
            <a:endParaRPr lang="en-US" sz="3600" dirty="0"/>
          </a:p>
        </p:txBody>
      </p:sp>
      <p:sp>
        <p:nvSpPr>
          <p:cNvPr id="6" name="İçerik Yer Tutucusu 5"/>
          <p:cNvSpPr>
            <a:spLocks noGrp="1"/>
          </p:cNvSpPr>
          <p:nvPr>
            <p:ph sz="quarter" idx="1"/>
          </p:nvPr>
        </p:nvSpPr>
        <p:spPr/>
        <p:txBody>
          <a:bodyPr>
            <a:normAutofit fontScale="85000" lnSpcReduction="20000"/>
          </a:bodyPr>
          <a:lstStyle/>
          <a:p>
            <a:r>
              <a:rPr lang="tr-TR" b="1" dirty="0"/>
              <a:t>Deyimler</a:t>
            </a:r>
            <a:r>
              <a:rPr lang="tr-TR" dirty="0"/>
              <a:t>, bir programdaki işlemleri göstermek ve akışı yönlendirmek için kullanılan yapılardır. </a:t>
            </a:r>
          </a:p>
          <a:p>
            <a:endParaRPr lang="tr-TR" dirty="0"/>
          </a:p>
          <a:p>
            <a:pPr lvl="1"/>
            <a:r>
              <a:rPr lang="tr-TR" dirty="0"/>
              <a:t>Deyimler </a:t>
            </a:r>
            <a:r>
              <a:rPr lang="tr-TR" b="1" dirty="0"/>
              <a:t>basit</a:t>
            </a:r>
            <a:r>
              <a:rPr lang="tr-TR" dirty="0"/>
              <a:t> veya </a:t>
            </a:r>
            <a:r>
              <a:rPr lang="tr-TR" b="1" dirty="0"/>
              <a:t>birleşik </a:t>
            </a:r>
            <a:r>
              <a:rPr lang="tr-TR" dirty="0"/>
              <a:t>olabilirler. </a:t>
            </a:r>
          </a:p>
          <a:p>
            <a:pPr lvl="1"/>
            <a:r>
              <a:rPr lang="tr-TR" dirty="0"/>
              <a:t>Basit deyimlere örnek olarak atama deyimi verilebilir. </a:t>
            </a:r>
          </a:p>
          <a:p>
            <a:pPr lvl="1"/>
            <a:r>
              <a:rPr lang="tr-TR" dirty="0"/>
              <a:t>Birleşik deyimler ise, bir dizi deyimin tek bir deyime soyutlanmasını sağlarlar. Birleşik bir deyimde yer alan deyimleri belirlemek için basit deyimlerden ayrı bir </a:t>
            </a:r>
            <a:r>
              <a:rPr lang="tr-TR" dirty="0" err="1"/>
              <a:t>sözdizime</a:t>
            </a:r>
            <a:r>
              <a:rPr lang="tr-TR" dirty="0"/>
              <a:t> gereksinim vardır. Örneğin </a:t>
            </a:r>
            <a:r>
              <a:rPr lang="tr-TR" dirty="0" err="1"/>
              <a:t>Pascal'da</a:t>
            </a:r>
            <a:r>
              <a:rPr lang="tr-TR" dirty="0"/>
              <a:t>, birleşik deyimler </a:t>
            </a:r>
            <a:r>
              <a:rPr lang="tr-TR" i="1" dirty="0" err="1"/>
              <a:t>begin</a:t>
            </a:r>
            <a:r>
              <a:rPr lang="tr-TR" dirty="0"/>
              <a:t> ve </a:t>
            </a:r>
            <a:r>
              <a:rPr lang="tr-TR" i="1" dirty="0" err="1"/>
              <a:t>end</a:t>
            </a:r>
            <a:r>
              <a:rPr lang="tr-TR" dirty="0"/>
              <a:t> anahtar kelimeleri arasında, C de “{}” parantezleri arasında  gruplanır.</a:t>
            </a:r>
          </a:p>
          <a:p>
            <a:pPr lvl="1"/>
            <a:r>
              <a:rPr lang="tr-TR" dirty="0"/>
              <a:t>Programlarda akışı yönlendirmek için seçimli deyimler (</a:t>
            </a:r>
            <a:r>
              <a:rPr lang="tr-TR" i="1" dirty="0" err="1"/>
              <a:t>if-then</a:t>
            </a:r>
            <a:r>
              <a:rPr lang="tr-TR" i="1" dirty="0"/>
              <a:t>- else</a:t>
            </a:r>
            <a:r>
              <a:rPr lang="tr-TR" dirty="0"/>
              <a:t> ve </a:t>
            </a:r>
            <a:r>
              <a:rPr lang="tr-TR" i="1" dirty="0" err="1"/>
              <a:t>case</a:t>
            </a:r>
            <a:r>
              <a:rPr lang="tr-TR" i="1" dirty="0"/>
              <a:t> </a:t>
            </a:r>
            <a:r>
              <a:rPr lang="tr-TR" dirty="0"/>
              <a:t>deyimleri gibi) ve yinelemeli deyimler (</a:t>
            </a:r>
            <a:r>
              <a:rPr lang="tr-TR" i="1" dirty="0" err="1"/>
              <a:t>while</a:t>
            </a:r>
            <a:r>
              <a:rPr lang="tr-TR" dirty="0"/>
              <a:t> ve </a:t>
            </a:r>
            <a:r>
              <a:rPr lang="tr-TR" i="1" dirty="0" err="1"/>
              <a:t>for</a:t>
            </a:r>
            <a:r>
              <a:rPr lang="tr-TR" dirty="0"/>
              <a:t> deyimleri gibi) kullanılabilir.</a:t>
            </a:r>
          </a:p>
          <a:p>
            <a:endParaRPr lang="tr-TR"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73</a:t>
            </a:fld>
            <a:endParaRPr lang="tr-TR"/>
          </a:p>
        </p:txBody>
      </p:sp>
    </p:spTree>
    <p:extLst>
      <p:ext uri="{BB962C8B-B14F-4D97-AF65-F5344CB8AC3E}">
        <p14:creationId xmlns:p14="http://schemas.microsoft.com/office/powerpoint/2010/main" val="14989263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5.6. Deyimler</a:t>
            </a:r>
            <a:endParaRPr lang="en-US" sz="3600" dirty="0"/>
          </a:p>
        </p:txBody>
      </p:sp>
      <p:sp>
        <p:nvSpPr>
          <p:cNvPr id="6" name="İçerik Yer Tutucusu 5"/>
          <p:cNvSpPr>
            <a:spLocks noGrp="1"/>
          </p:cNvSpPr>
          <p:nvPr>
            <p:ph sz="quarter" idx="1"/>
          </p:nvPr>
        </p:nvSpPr>
        <p:spPr/>
        <p:txBody>
          <a:bodyPr>
            <a:normAutofit/>
          </a:bodyPr>
          <a:lstStyle/>
          <a:p>
            <a:r>
              <a:rPr lang="tr-TR" b="1" dirty="0"/>
              <a:t>Altprogramlar, </a:t>
            </a:r>
            <a:r>
              <a:rPr lang="tr-TR" dirty="0"/>
              <a:t>bir dizi deyimin gruplanmasını ve bir isim ile gösterilmesini sağlarlar. </a:t>
            </a:r>
          </a:p>
          <a:p>
            <a:pPr lvl="1"/>
            <a:r>
              <a:rPr lang="tr-TR" dirty="0"/>
              <a:t>Altprogramlar, bir başlık, yerel tanımlamalar bölümü ve işlemlerin yer aldığı bir gövde ile tanımlanır. </a:t>
            </a:r>
          </a:p>
          <a:p>
            <a:pPr lvl="2"/>
            <a:r>
              <a:rPr lang="tr-TR" dirty="0"/>
              <a:t>Altprogram başlığı, altprogram ismini ve varsa tipleriyle birlikte altprogramın parametrelerini belirtir. </a:t>
            </a:r>
          </a:p>
          <a:p>
            <a:pPr lvl="2"/>
            <a:r>
              <a:rPr lang="tr-TR" dirty="0"/>
              <a:t>Altprogram gövdesi, altprogram etkin olduğunda çalıştırılacak deyimlerden oluşur. Altprogramlar ve parametre aktarımları daha sonra incelenecektir.</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74</a:t>
            </a:fld>
            <a:endParaRPr lang="tr-TR"/>
          </a:p>
        </p:txBody>
      </p:sp>
    </p:spTree>
    <p:extLst>
      <p:ext uri="{BB962C8B-B14F-4D97-AF65-F5344CB8AC3E}">
        <p14:creationId xmlns:p14="http://schemas.microsoft.com/office/powerpoint/2010/main" val="3520885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a:t>
            </a:r>
            <a:r>
              <a:rPr lang="en-US" sz="3600" dirty="0"/>
              <a:t> </a:t>
            </a:r>
            <a:r>
              <a:rPr lang="en-US" sz="3600" dirty="0" err="1"/>
              <a:t>Bağlama</a:t>
            </a:r>
            <a:r>
              <a:rPr lang="tr-TR" sz="3600" dirty="0"/>
              <a:t> </a:t>
            </a:r>
            <a:r>
              <a:rPr lang="en-US" sz="3600" dirty="0"/>
              <a:t>(</a:t>
            </a:r>
            <a:r>
              <a:rPr lang="tr-TR" sz="3600" dirty="0"/>
              <a:t>B</a:t>
            </a:r>
            <a:r>
              <a:rPr lang="en-US" sz="3600" dirty="0" err="1"/>
              <a:t>inding</a:t>
            </a:r>
            <a:r>
              <a:rPr lang="en-US" sz="3600" dirty="0"/>
              <a:t>)</a:t>
            </a:r>
            <a:r>
              <a:rPr lang="tr-TR" sz="3600" dirty="0"/>
              <a:t> kavramı</a:t>
            </a:r>
            <a:endParaRPr lang="en-US" sz="3600" dirty="0"/>
          </a:p>
        </p:txBody>
      </p:sp>
      <p:sp>
        <p:nvSpPr>
          <p:cNvPr id="6" name="İçerik Yer Tutucusu 5"/>
          <p:cNvSpPr>
            <a:spLocks noGrp="1"/>
          </p:cNvSpPr>
          <p:nvPr>
            <p:ph sz="quarter" idx="1"/>
          </p:nvPr>
        </p:nvSpPr>
        <p:spPr/>
        <p:txBody>
          <a:bodyPr>
            <a:normAutofit/>
          </a:bodyPr>
          <a:lstStyle/>
          <a:p>
            <a:r>
              <a:rPr lang="tr-TR" sz="2300" dirty="0"/>
              <a:t>Bir program elemanı ile bir özellik arasında ilişki kurulmasına </a:t>
            </a:r>
            <a:r>
              <a:rPr lang="tr-TR" sz="2300" b="1" dirty="0"/>
              <a:t>bağlama</a:t>
            </a:r>
            <a:r>
              <a:rPr lang="tr-TR" sz="2300" dirty="0"/>
              <a:t> (</a:t>
            </a:r>
            <a:r>
              <a:rPr lang="tr-TR" sz="2300" i="1" dirty="0" err="1"/>
              <a:t>binding</a:t>
            </a:r>
            <a:r>
              <a:rPr lang="tr-TR" sz="2300" dirty="0"/>
              <a:t>) denir.</a:t>
            </a:r>
          </a:p>
          <a:p>
            <a:r>
              <a:rPr lang="tr-TR" sz="2300" dirty="0"/>
              <a:t>Çeşitli programlama dillerinde, özelliklerin program elemanlarına </a:t>
            </a:r>
            <a:r>
              <a:rPr lang="tr-TR" sz="2300" b="1" dirty="0"/>
              <a:t>bağlanma zamanı</a:t>
            </a:r>
            <a:r>
              <a:rPr lang="tr-TR" sz="2300" dirty="0"/>
              <a:t> ve bu özelliklerin </a:t>
            </a:r>
            <a:r>
              <a:rPr lang="tr-TR" sz="2300" b="1" dirty="0"/>
              <a:t>durağan</a:t>
            </a:r>
            <a:r>
              <a:rPr lang="tr-TR" sz="2300" dirty="0"/>
              <a:t> (</a:t>
            </a:r>
            <a:r>
              <a:rPr lang="tr-TR" sz="2300" i="1" dirty="0" err="1"/>
              <a:t>static</a:t>
            </a:r>
            <a:r>
              <a:rPr lang="tr-TR" sz="2300" dirty="0"/>
              <a:t>) veya </a:t>
            </a:r>
            <a:r>
              <a:rPr lang="tr-TR" sz="2300" b="1" dirty="0"/>
              <a:t>dinamik</a:t>
            </a:r>
            <a:r>
              <a:rPr lang="tr-TR" sz="2300" dirty="0"/>
              <a:t> (</a:t>
            </a:r>
            <a:r>
              <a:rPr lang="tr-TR" sz="2300" i="1" dirty="0" err="1"/>
              <a:t>dynamic</a:t>
            </a:r>
            <a:r>
              <a:rPr lang="tr-TR" sz="2300" dirty="0"/>
              <a:t>) olması açısından farklılıklar göstermektedir.</a:t>
            </a:r>
          </a:p>
          <a:p>
            <a:endParaRPr lang="tr-TR" sz="23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268" y="4221088"/>
            <a:ext cx="6874780" cy="1800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75</a:t>
            </a:fld>
            <a:endParaRPr lang="tr-TR"/>
          </a:p>
        </p:txBody>
      </p:sp>
    </p:spTree>
    <p:extLst>
      <p:ext uri="{BB962C8B-B14F-4D97-AF65-F5344CB8AC3E}">
        <p14:creationId xmlns:p14="http://schemas.microsoft.com/office/powerpoint/2010/main" val="35385612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sz="3200" dirty="0"/>
              <a:t>Bir </a:t>
            </a:r>
            <a:r>
              <a:rPr lang="en-US" sz="3200" dirty="0" err="1"/>
              <a:t>değişken</a:t>
            </a:r>
            <a:r>
              <a:rPr lang="tr-TR" sz="3200" dirty="0"/>
              <a:t>in</a:t>
            </a:r>
            <a:r>
              <a:rPr lang="en-US" sz="3200" dirty="0"/>
              <a:t> </a:t>
            </a:r>
            <a:r>
              <a:rPr lang="en-US" sz="3200" i="1" dirty="0">
                <a:solidFill>
                  <a:schemeClr val="accent2"/>
                </a:solidFill>
              </a:rPr>
              <a:t>l</a:t>
            </a:r>
            <a:r>
              <a:rPr lang="en-US" sz="3200" dirty="0">
                <a:solidFill>
                  <a:schemeClr val="accent2"/>
                </a:solidFill>
              </a:rPr>
              <a:t>-</a:t>
            </a:r>
            <a:r>
              <a:rPr lang="tr-TR" sz="3200" dirty="0">
                <a:solidFill>
                  <a:schemeClr val="accent2"/>
                </a:solidFill>
              </a:rPr>
              <a:t>değeri</a:t>
            </a:r>
            <a:r>
              <a:rPr lang="en-US" sz="3200" dirty="0"/>
              <a:t> </a:t>
            </a:r>
            <a:r>
              <a:rPr lang="tr-TR" sz="3200" dirty="0"/>
              <a:t>onun</a:t>
            </a:r>
            <a:r>
              <a:rPr lang="en-US" sz="3200" dirty="0"/>
              <a:t> </a:t>
            </a:r>
            <a:r>
              <a:rPr lang="tr-TR" sz="3200" dirty="0"/>
              <a:t>adresidir</a:t>
            </a:r>
            <a:endParaRPr lang="en-US" sz="3200" dirty="0"/>
          </a:p>
          <a:p>
            <a:r>
              <a:rPr lang="tr-TR" sz="3200" dirty="0"/>
              <a:t>Bir </a:t>
            </a:r>
            <a:r>
              <a:rPr lang="en-US" sz="3200" dirty="0" err="1"/>
              <a:t>değişken</a:t>
            </a:r>
            <a:r>
              <a:rPr lang="tr-TR" sz="3200" dirty="0"/>
              <a:t>in </a:t>
            </a:r>
            <a:r>
              <a:rPr lang="en-US" sz="3200" i="1" dirty="0">
                <a:solidFill>
                  <a:schemeClr val="accent2"/>
                </a:solidFill>
              </a:rPr>
              <a:t>r</a:t>
            </a:r>
            <a:r>
              <a:rPr lang="en-US" sz="3200" dirty="0">
                <a:solidFill>
                  <a:schemeClr val="accent2"/>
                </a:solidFill>
              </a:rPr>
              <a:t>-</a:t>
            </a:r>
            <a:r>
              <a:rPr lang="tr-TR" sz="3200" dirty="0">
                <a:solidFill>
                  <a:schemeClr val="accent2"/>
                </a:solidFill>
              </a:rPr>
              <a:t>değeri</a:t>
            </a:r>
            <a:r>
              <a:rPr lang="en-US" sz="3200" dirty="0"/>
              <a:t> </a:t>
            </a:r>
            <a:r>
              <a:rPr lang="tr-TR" sz="3200" dirty="0"/>
              <a:t>onun değeridir</a:t>
            </a:r>
            <a:endParaRPr lang="en-US" sz="3200" dirty="0"/>
          </a:p>
          <a:p>
            <a:r>
              <a:rPr lang="tr-TR" sz="3200" dirty="0"/>
              <a:t>Tanım</a:t>
            </a:r>
            <a:r>
              <a:rPr lang="en-US" sz="3200" dirty="0"/>
              <a:t>: </a:t>
            </a:r>
            <a:r>
              <a:rPr lang="tr-TR" sz="3200" dirty="0"/>
              <a:t>Bağlama bir ilişkilendirmedir</a:t>
            </a:r>
            <a:r>
              <a:rPr lang="en-US" sz="3200" dirty="0"/>
              <a:t>, </a:t>
            </a:r>
            <a:r>
              <a:rPr lang="tr-TR" sz="3200" dirty="0"/>
              <a:t>bir özellik  ve bir varlık arasında</a:t>
            </a:r>
            <a:r>
              <a:rPr lang="en-US" sz="3200" dirty="0"/>
              <a:t>, </a:t>
            </a:r>
            <a:r>
              <a:rPr lang="tr-TR" sz="3200" dirty="0"/>
              <a:t>veya</a:t>
            </a:r>
            <a:r>
              <a:rPr lang="en-US" sz="3200" dirty="0"/>
              <a:t> </a:t>
            </a:r>
            <a:r>
              <a:rPr lang="tr-TR" sz="3200" dirty="0"/>
              <a:t>bir işlem</a:t>
            </a:r>
            <a:r>
              <a:rPr lang="en-US" sz="3200" dirty="0"/>
              <a:t> </a:t>
            </a:r>
            <a:r>
              <a:rPr lang="en-US" sz="3200" dirty="0" err="1"/>
              <a:t>ve</a:t>
            </a:r>
            <a:r>
              <a:rPr lang="en-US" sz="3200" dirty="0"/>
              <a:t> </a:t>
            </a:r>
            <a:r>
              <a:rPr lang="tr-TR" sz="3200" dirty="0"/>
              <a:t>bir sembol arasındaki gibi.</a:t>
            </a:r>
            <a:endParaRPr lang="en-US" sz="3200" dirty="0"/>
          </a:p>
          <a:p>
            <a:endParaRPr lang="tr-TR" dirty="0"/>
          </a:p>
        </p:txBody>
      </p:sp>
      <p:sp>
        <p:nvSpPr>
          <p:cNvPr id="5" name="Rectangle 2"/>
          <p:cNvSpPr>
            <a:spLocks noGrp="1" noChangeArrowheads="1"/>
          </p:cNvSpPr>
          <p:nvPr>
            <p:ph type="title"/>
          </p:nvPr>
        </p:nvSpPr>
        <p:spPr>
          <a:xfrm>
            <a:off x="612648" y="228600"/>
            <a:ext cx="8153400" cy="990600"/>
          </a:xfrm>
        </p:spPr>
        <p:txBody>
          <a:bodyPr>
            <a:noAutofit/>
          </a:bodyPr>
          <a:lstStyle/>
          <a:p>
            <a:r>
              <a:rPr lang="tr-TR" sz="3600" dirty="0"/>
              <a:t>5.7.</a:t>
            </a:r>
            <a:r>
              <a:rPr lang="en-US" sz="3600" dirty="0"/>
              <a:t> </a:t>
            </a:r>
            <a:r>
              <a:rPr lang="en-US" sz="3600" dirty="0" err="1"/>
              <a:t>Bağlama</a:t>
            </a:r>
            <a:r>
              <a:rPr lang="tr-TR" sz="3600" dirty="0"/>
              <a:t> </a:t>
            </a:r>
            <a:r>
              <a:rPr lang="en-US" sz="3600" dirty="0"/>
              <a:t>(</a:t>
            </a:r>
            <a:r>
              <a:rPr lang="tr-TR" sz="3600" dirty="0"/>
              <a:t>B</a:t>
            </a:r>
            <a:r>
              <a:rPr lang="en-US" sz="3600" dirty="0" err="1"/>
              <a:t>inding</a:t>
            </a:r>
            <a:r>
              <a:rPr lang="en-US" sz="3600" dirty="0"/>
              <a:t>)</a:t>
            </a:r>
            <a:r>
              <a:rPr lang="tr-TR" sz="3600" dirty="0"/>
              <a:t> kavramı</a:t>
            </a:r>
            <a:endParaRPr lang="en-US" sz="36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76</a:t>
            </a:fld>
            <a:endParaRPr lang="tr-T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77</a:t>
            </a:fld>
            <a:endParaRPr lang="tr-TR"/>
          </a:p>
        </p:txBody>
      </p:sp>
      <p:sp>
        <p:nvSpPr>
          <p:cNvPr id="5" name="Rectangle 3"/>
          <p:cNvSpPr txBox="1">
            <a:spLocks noChangeArrowheads="1"/>
          </p:cNvSpPr>
          <p:nvPr/>
        </p:nvSpPr>
        <p:spPr>
          <a:xfrm>
            <a:off x="342900" y="1992330"/>
            <a:ext cx="3657600" cy="64611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3200" b="1" i="0" u="none" strike="noStrike" kern="1200" cap="none" spc="0" normalizeH="0" baseline="0" noProof="0">
                <a:ln>
                  <a:noFill/>
                </a:ln>
                <a:solidFill>
                  <a:schemeClr val="tx1"/>
                </a:solidFill>
                <a:effectLst/>
                <a:uLnTx/>
                <a:uFillTx/>
                <a:latin typeface="+mn-lt"/>
                <a:ea typeface="굴림" pitchFamily="50" charset="-127"/>
                <a:cs typeface="+mn-cs"/>
              </a:rPr>
              <a:t>int counter = 100;</a:t>
            </a:r>
            <a:endParaRPr kumimoji="0" 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6" name="Text Box 13"/>
          <p:cNvSpPr txBox="1">
            <a:spLocks noChangeArrowheads="1"/>
          </p:cNvSpPr>
          <p:nvPr/>
        </p:nvSpPr>
        <p:spPr bwMode="auto">
          <a:xfrm>
            <a:off x="6858000" y="28098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100</a:t>
            </a:r>
            <a:endParaRPr lang="en-US">
              <a:effectLst>
                <a:outerShdw blurRad="38100" dist="38100" dir="2700000" algn="tl">
                  <a:srgbClr val="000000"/>
                </a:outerShdw>
              </a:effectLst>
            </a:endParaRPr>
          </a:p>
        </p:txBody>
      </p:sp>
      <p:sp>
        <p:nvSpPr>
          <p:cNvPr id="7" name="Text Box 14"/>
          <p:cNvSpPr txBox="1">
            <a:spLocks noChangeArrowheads="1"/>
          </p:cNvSpPr>
          <p:nvPr/>
        </p:nvSpPr>
        <p:spPr bwMode="auto">
          <a:xfrm>
            <a:off x="6858000" y="312421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8" name="Text Box 15"/>
          <p:cNvSpPr txBox="1">
            <a:spLocks noChangeArrowheads="1"/>
          </p:cNvSpPr>
          <p:nvPr/>
        </p:nvSpPr>
        <p:spPr bwMode="auto">
          <a:xfrm>
            <a:off x="6858000" y="34385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9" name="Text Box 16"/>
          <p:cNvSpPr txBox="1">
            <a:spLocks noChangeArrowheads="1"/>
          </p:cNvSpPr>
          <p:nvPr/>
        </p:nvSpPr>
        <p:spPr bwMode="auto">
          <a:xfrm>
            <a:off x="6858000" y="24955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0" name="Text Box 17"/>
          <p:cNvSpPr txBox="1">
            <a:spLocks noChangeArrowheads="1"/>
          </p:cNvSpPr>
          <p:nvPr/>
        </p:nvSpPr>
        <p:spPr bwMode="auto">
          <a:xfrm>
            <a:off x="6858000" y="21812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1" name="Text Box 18"/>
          <p:cNvSpPr txBox="1">
            <a:spLocks noChangeArrowheads="1"/>
          </p:cNvSpPr>
          <p:nvPr/>
        </p:nvSpPr>
        <p:spPr bwMode="auto">
          <a:xfrm>
            <a:off x="6858000" y="37528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2" name="Text Box 19"/>
          <p:cNvSpPr txBox="1">
            <a:spLocks noChangeArrowheads="1"/>
          </p:cNvSpPr>
          <p:nvPr/>
        </p:nvSpPr>
        <p:spPr bwMode="auto">
          <a:xfrm>
            <a:off x="6858000" y="40671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a:t>
            </a:r>
            <a:endParaRPr lang="en-US">
              <a:effectLst>
                <a:outerShdw blurRad="38100" dist="38100" dir="2700000" algn="tl">
                  <a:srgbClr val="000000"/>
                </a:outerShdw>
              </a:effectLst>
            </a:endParaRPr>
          </a:p>
        </p:txBody>
      </p:sp>
      <p:sp>
        <p:nvSpPr>
          <p:cNvPr id="13" name="Text Box 20"/>
          <p:cNvSpPr txBox="1">
            <a:spLocks noChangeArrowheads="1"/>
          </p:cNvSpPr>
          <p:nvPr/>
        </p:nvSpPr>
        <p:spPr bwMode="auto">
          <a:xfrm>
            <a:off x="5500694" y="2809892"/>
            <a:ext cx="1357306" cy="369332"/>
          </a:xfrm>
          <a:prstGeom prst="rect">
            <a:avLst/>
          </a:prstGeom>
          <a:noFill/>
          <a:ln w="9525" algn="ctr">
            <a:noFill/>
            <a:miter lim="800000"/>
            <a:headEnd/>
            <a:tailEnd/>
          </a:ln>
          <a:effectLst/>
        </p:spPr>
        <p:txBody>
          <a:bodyPr wrap="square">
            <a:spAutoFit/>
          </a:bodyPr>
          <a:lstStyle/>
          <a:p>
            <a:pPr>
              <a:spcBef>
                <a:spcPct val="50000"/>
              </a:spcBef>
            </a:pPr>
            <a:r>
              <a:rPr lang="en-US" altLang="ko-KR" i="1" dirty="0">
                <a:effectLst>
                  <a:outerShdw blurRad="38100" dist="38100" dir="2700000" algn="tl">
                    <a:srgbClr val="000000"/>
                  </a:outerShdw>
                </a:effectLst>
                <a:ea typeface="굴림" pitchFamily="50" charset="-127"/>
              </a:rPr>
              <a:t>0x0023FF01</a:t>
            </a:r>
            <a:endParaRPr lang="en-US" i="1" dirty="0">
              <a:effectLst>
                <a:outerShdw blurRad="38100" dist="38100" dir="2700000" algn="tl">
                  <a:srgbClr val="000000"/>
                </a:outerShdw>
              </a:effectLst>
            </a:endParaRPr>
          </a:p>
        </p:txBody>
      </p:sp>
      <p:sp>
        <p:nvSpPr>
          <p:cNvPr id="14" name="Text Box 21"/>
          <p:cNvSpPr txBox="1">
            <a:spLocks noChangeArrowheads="1"/>
          </p:cNvSpPr>
          <p:nvPr/>
        </p:nvSpPr>
        <p:spPr bwMode="auto">
          <a:xfrm>
            <a:off x="7086600" y="4505342"/>
            <a:ext cx="1257300" cy="369332"/>
          </a:xfrm>
          <a:prstGeom prst="rect">
            <a:avLst/>
          </a:prstGeom>
          <a:noFill/>
          <a:ln w="9525" algn="ctr">
            <a:noFill/>
            <a:miter lim="800000"/>
            <a:headEnd/>
            <a:tailEnd/>
          </a:ln>
          <a:effectLst/>
        </p:spPr>
        <p:txBody>
          <a:bodyPr>
            <a:spAutoFit/>
          </a:bodyPr>
          <a:lstStyle/>
          <a:p>
            <a:pPr algn="ctr">
              <a:spcBef>
                <a:spcPct val="50000"/>
              </a:spcBef>
            </a:pPr>
            <a:r>
              <a:rPr lang="tr-TR" altLang="ko-KR" i="1" dirty="0">
                <a:effectLst>
                  <a:outerShdw blurRad="38100" dist="38100" dir="2700000" algn="tl">
                    <a:srgbClr val="000000"/>
                  </a:outerShdw>
                </a:effectLst>
                <a:ea typeface="굴림" pitchFamily="50" charset="-127"/>
              </a:rPr>
              <a:t>Hafıza</a:t>
            </a:r>
            <a:endParaRPr lang="en-US" i="1" dirty="0">
              <a:effectLst>
                <a:outerShdw blurRad="38100" dist="38100" dir="2700000" algn="tl">
                  <a:srgbClr val="000000"/>
                </a:outerShdw>
              </a:effectLst>
            </a:endParaRPr>
          </a:p>
        </p:txBody>
      </p:sp>
      <p:sp>
        <p:nvSpPr>
          <p:cNvPr id="15" name="Line 22"/>
          <p:cNvSpPr>
            <a:spLocks noChangeShapeType="1"/>
          </p:cNvSpPr>
          <p:nvPr/>
        </p:nvSpPr>
        <p:spPr bwMode="auto">
          <a:xfrm>
            <a:off x="1028700" y="2581292"/>
            <a:ext cx="1485900"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6" name="Line 23"/>
          <p:cNvSpPr>
            <a:spLocks noChangeShapeType="1"/>
          </p:cNvSpPr>
          <p:nvPr/>
        </p:nvSpPr>
        <p:spPr bwMode="auto">
          <a:xfrm>
            <a:off x="1714500" y="2581292"/>
            <a:ext cx="0" cy="628650"/>
          </a:xfrm>
          <a:prstGeom prst="line">
            <a:avLst/>
          </a:prstGeom>
          <a:ln>
            <a:headEnd/>
            <a:tailEnd type="arrow" w="lg" len="lg"/>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7" name="Text Box 24"/>
          <p:cNvSpPr txBox="1">
            <a:spLocks noChangeArrowheads="1"/>
          </p:cNvSpPr>
          <p:nvPr/>
        </p:nvSpPr>
        <p:spPr bwMode="auto">
          <a:xfrm>
            <a:off x="914400" y="3219467"/>
            <a:ext cx="5257800" cy="2739211"/>
          </a:xfrm>
          <a:prstGeom prst="rect">
            <a:avLst/>
          </a:prstGeom>
          <a:noFill/>
          <a:ln w="9525" algn="ctr">
            <a:noFill/>
            <a:miter lim="800000"/>
            <a:headEnd/>
            <a:tailEnd/>
          </a:ln>
          <a:effectLst/>
        </p:spPr>
        <p:txBody>
          <a:bodyPr>
            <a:spAutoFit/>
          </a:bodyPr>
          <a:lstStyle/>
          <a:p>
            <a:pPr algn="l">
              <a:spcBef>
                <a:spcPct val="50000"/>
              </a:spcBef>
            </a:pPr>
            <a:r>
              <a:rPr lang="tr-TR" altLang="ko-KR" sz="2800" i="1" dirty="0">
                <a:solidFill>
                  <a:srgbClr val="7030A0"/>
                </a:solidFill>
                <a:effectLst>
                  <a:outerShdw blurRad="38100" dist="38100" dir="2700000" algn="tl">
                    <a:srgbClr val="000000"/>
                  </a:outerShdw>
                </a:effectLst>
                <a:ea typeface="굴림" pitchFamily="50" charset="-127"/>
              </a:rPr>
              <a:t>Değişken</a:t>
            </a:r>
            <a:endParaRPr lang="en-US" altLang="ko-KR" sz="2800" i="1" dirty="0">
              <a:solidFill>
                <a:srgbClr val="7030A0"/>
              </a:solidFill>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a:solidFill>
                  <a:srgbClr val="00FF00"/>
                </a:solidFill>
                <a:effectLst>
                  <a:outerShdw blurRad="38100" dist="38100" dir="2700000" algn="tl">
                    <a:srgbClr val="000000"/>
                  </a:outerShdw>
                </a:effectLst>
                <a:ea typeface="굴림" pitchFamily="50" charset="-127"/>
              </a:rPr>
              <a:t>İsim</a:t>
            </a:r>
            <a:r>
              <a:rPr lang="en-US" altLang="ko-KR" sz="2400" i="1" dirty="0">
                <a:solidFill>
                  <a:srgbClr val="00FF00"/>
                </a:solidFill>
                <a:effectLst>
                  <a:outerShdw blurRad="38100" dist="38100" dir="2700000" algn="tl">
                    <a:srgbClr val="000000"/>
                  </a:outerShdw>
                </a:effectLst>
                <a:ea typeface="굴림" pitchFamily="50" charset="-127"/>
              </a:rPr>
              <a:t> (Identifier): </a:t>
            </a:r>
            <a:r>
              <a:rPr lang="en-US" altLang="ko-KR" sz="2400" i="1" dirty="0">
                <a:effectLst>
                  <a:outerShdw blurRad="38100" dist="38100" dir="2700000" algn="tl">
                    <a:srgbClr val="000000"/>
                  </a:outerShdw>
                </a:effectLst>
                <a:ea typeface="굴림" pitchFamily="50" charset="-127"/>
              </a:rPr>
              <a:t>“counter”</a:t>
            </a:r>
          </a:p>
          <a:p>
            <a:pPr lvl="1" indent="-276225" algn="l">
              <a:spcBef>
                <a:spcPct val="50000"/>
              </a:spcBef>
              <a:buFontTx/>
              <a:buChar char="•"/>
            </a:pPr>
            <a:r>
              <a:rPr lang="tr-TR" altLang="ko-KR" sz="2400" i="1" dirty="0">
                <a:solidFill>
                  <a:srgbClr val="00FF00"/>
                </a:solidFill>
                <a:effectLst>
                  <a:outerShdw blurRad="38100" dist="38100" dir="2700000" algn="tl">
                    <a:srgbClr val="000000"/>
                  </a:outerShdw>
                </a:effectLst>
                <a:ea typeface="굴림" pitchFamily="50" charset="-127"/>
              </a:rPr>
              <a:t>Tip</a:t>
            </a:r>
            <a:r>
              <a:rPr lang="en-US" altLang="ko-KR" sz="2400" i="1" dirty="0">
                <a:solidFill>
                  <a:srgbClr val="00FF00"/>
                </a:solidFill>
                <a:effectLst>
                  <a:outerShdw blurRad="38100" dist="38100" dir="2700000" algn="tl">
                    <a:srgbClr val="000000"/>
                  </a:outerShdw>
                </a:effectLst>
                <a:ea typeface="굴림" pitchFamily="50" charset="-127"/>
              </a:rPr>
              <a:t>: </a:t>
            </a:r>
            <a:r>
              <a:rPr lang="en-US" altLang="ko-KR" sz="2400" i="1" dirty="0" err="1">
                <a:effectLst>
                  <a:outerShdw blurRad="38100" dist="38100" dir="2700000" algn="tl">
                    <a:srgbClr val="000000"/>
                  </a:outerShdw>
                </a:effectLst>
                <a:ea typeface="굴림" pitchFamily="50" charset="-127"/>
              </a:rPr>
              <a:t>int</a:t>
            </a:r>
            <a:endParaRPr lang="en-US" altLang="ko-KR" sz="2400" i="1" dirty="0">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a:solidFill>
                  <a:srgbClr val="00FF00"/>
                </a:solidFill>
                <a:effectLst>
                  <a:outerShdw blurRad="38100" dist="38100" dir="2700000" algn="tl">
                    <a:srgbClr val="000000"/>
                  </a:outerShdw>
                </a:effectLst>
                <a:ea typeface="굴림" pitchFamily="50" charset="-127"/>
              </a:rPr>
              <a:t>Değer</a:t>
            </a:r>
            <a:r>
              <a:rPr lang="en-US" altLang="ko-KR" sz="2400" i="1" dirty="0">
                <a:solidFill>
                  <a:srgbClr val="00FF00"/>
                </a:solidFill>
                <a:effectLst>
                  <a:outerShdw blurRad="38100" dist="38100" dir="2700000" algn="tl">
                    <a:srgbClr val="000000"/>
                  </a:outerShdw>
                </a:effectLst>
                <a:ea typeface="굴림" pitchFamily="50" charset="-127"/>
              </a:rPr>
              <a:t>(R-</a:t>
            </a:r>
            <a:r>
              <a:rPr lang="tr-TR" altLang="ko-KR" sz="2400" i="1" dirty="0">
                <a:solidFill>
                  <a:srgbClr val="00FF00"/>
                </a:solidFill>
                <a:effectLst>
                  <a:outerShdw blurRad="38100" dist="38100" dir="2700000" algn="tl">
                    <a:srgbClr val="000000"/>
                  </a:outerShdw>
                </a:effectLst>
                <a:ea typeface="굴림" pitchFamily="50" charset="-127"/>
              </a:rPr>
              <a:t>değeri</a:t>
            </a:r>
            <a:r>
              <a:rPr lang="en-US" altLang="ko-KR" sz="2400" i="1" dirty="0">
                <a:solidFill>
                  <a:srgbClr val="00FF00"/>
                </a:solidFill>
                <a:effectLst>
                  <a:outerShdw blurRad="38100" dist="38100" dir="2700000" algn="tl">
                    <a:srgbClr val="000000"/>
                  </a:outerShdw>
                </a:effectLst>
                <a:ea typeface="굴림" pitchFamily="50" charset="-127"/>
              </a:rPr>
              <a:t>): </a:t>
            </a:r>
            <a:r>
              <a:rPr lang="en-US" altLang="ko-KR" sz="2400" i="1" dirty="0">
                <a:effectLst>
                  <a:outerShdw blurRad="38100" dist="38100" dir="2700000" algn="tl">
                    <a:srgbClr val="000000"/>
                  </a:outerShdw>
                </a:effectLst>
                <a:ea typeface="굴림" pitchFamily="50" charset="-127"/>
              </a:rPr>
              <a:t>100</a:t>
            </a:r>
          </a:p>
          <a:p>
            <a:pPr lvl="1" indent="-276225" algn="l">
              <a:spcBef>
                <a:spcPct val="50000"/>
              </a:spcBef>
              <a:buFontTx/>
              <a:buChar char="•"/>
            </a:pPr>
            <a:r>
              <a:rPr lang="en-US" altLang="ko-KR" sz="2400" i="1" dirty="0" err="1">
                <a:solidFill>
                  <a:srgbClr val="00FF00"/>
                </a:solidFill>
                <a:effectLst>
                  <a:outerShdw blurRad="38100" dist="38100" dir="2700000" algn="tl">
                    <a:srgbClr val="000000"/>
                  </a:outerShdw>
                </a:effectLst>
                <a:ea typeface="굴림" pitchFamily="50" charset="-127"/>
              </a:rPr>
              <a:t>Adres</a:t>
            </a:r>
            <a:r>
              <a:rPr lang="en-US" altLang="ko-KR" sz="2400" i="1" dirty="0">
                <a:solidFill>
                  <a:srgbClr val="00FF00"/>
                </a:solidFill>
                <a:effectLst>
                  <a:outerShdw blurRad="38100" dist="38100" dir="2700000" algn="tl">
                    <a:srgbClr val="000000"/>
                  </a:outerShdw>
                </a:effectLst>
                <a:ea typeface="굴림" pitchFamily="50" charset="-127"/>
              </a:rPr>
              <a:t> (L-</a:t>
            </a:r>
            <a:r>
              <a:rPr lang="tr-TR" altLang="ko-KR" sz="2400" i="1" dirty="0">
                <a:solidFill>
                  <a:srgbClr val="00FF00"/>
                </a:solidFill>
                <a:effectLst>
                  <a:outerShdw blurRad="38100" dist="38100" dir="2700000" algn="tl">
                    <a:srgbClr val="000000"/>
                  </a:outerShdw>
                </a:effectLst>
                <a:ea typeface="굴림" pitchFamily="50" charset="-127"/>
              </a:rPr>
              <a:t>değeri</a:t>
            </a:r>
            <a:r>
              <a:rPr lang="en-US" altLang="ko-KR" sz="2400" i="1" dirty="0">
                <a:solidFill>
                  <a:srgbClr val="00FF00"/>
                </a:solidFill>
                <a:effectLst>
                  <a:outerShdw blurRad="38100" dist="38100" dir="2700000" algn="tl">
                    <a:srgbClr val="000000"/>
                  </a:outerShdw>
                </a:effectLst>
                <a:ea typeface="굴림" pitchFamily="50" charset="-127"/>
              </a:rPr>
              <a:t>):</a:t>
            </a:r>
            <a:r>
              <a:rPr lang="en-US" altLang="ko-KR" sz="2400" i="1" dirty="0">
                <a:effectLst>
                  <a:outerShdw blurRad="38100" dist="38100" dir="2700000" algn="tl">
                    <a:srgbClr val="000000"/>
                  </a:outerShdw>
                </a:effectLst>
                <a:ea typeface="굴림" pitchFamily="50" charset="-127"/>
              </a:rPr>
              <a:t> 0x0023FF01</a:t>
            </a:r>
            <a:endParaRPr lang="en-US" sz="2400" i="1" dirty="0">
              <a:effectLst>
                <a:outerShdw blurRad="38100" dist="38100" dir="2700000" algn="tl">
                  <a:srgbClr val="000000"/>
                </a:outerShdw>
              </a:effectLst>
            </a:endParaRPr>
          </a:p>
        </p:txBody>
      </p:sp>
      <p:cxnSp>
        <p:nvCxnSpPr>
          <p:cNvPr id="18" name="AutoShape 27"/>
          <p:cNvCxnSpPr>
            <a:cxnSpLocks noChangeShapeType="1"/>
            <a:stCxn id="5" idx="3"/>
            <a:endCxn id="13" idx="1"/>
          </p:cNvCxnSpPr>
          <p:nvPr/>
        </p:nvCxnSpPr>
        <p:spPr bwMode="auto">
          <a:xfrm>
            <a:off x="4000500" y="2315386"/>
            <a:ext cx="1500194" cy="679172"/>
          </a:xfrm>
          <a:prstGeom prst="bentConnector3">
            <a:avLst>
              <a:gd name="adj1" fmla="val 50000"/>
            </a:avLst>
          </a:prstGeom>
          <a:ln>
            <a:headEnd/>
            <a:tailEnd type="triangle" w="lg" len="lg"/>
          </a:ln>
        </p:spPr>
        <p:style>
          <a:lnRef idx="3">
            <a:schemeClr val="accent2"/>
          </a:lnRef>
          <a:fillRef idx="0">
            <a:schemeClr val="accent2"/>
          </a:fillRef>
          <a:effectRef idx="2">
            <a:schemeClr val="accent2"/>
          </a:effectRef>
          <a:fontRef idx="minor">
            <a:schemeClr val="tx1"/>
          </a:fontRef>
        </p:style>
      </p:cxnSp>
      <p:sp>
        <p:nvSpPr>
          <p:cNvPr id="19" name="Rectangle 28"/>
          <p:cNvSpPr>
            <a:spLocks noChangeArrowheads="1"/>
          </p:cNvSpPr>
          <p:nvPr/>
        </p:nvSpPr>
        <p:spPr bwMode="auto">
          <a:xfrm>
            <a:off x="4206875" y="1838342"/>
            <a:ext cx="1483098" cy="523220"/>
          </a:xfrm>
          <a:prstGeom prst="rect">
            <a:avLst/>
          </a:prstGeom>
          <a:noFill/>
          <a:ln w="9525" algn="ctr">
            <a:noFill/>
            <a:miter lim="800000"/>
            <a:headEnd/>
            <a:tailEnd/>
          </a:ln>
          <a:effectLst/>
        </p:spPr>
        <p:txBody>
          <a:bodyPr wrap="none">
            <a:spAutoFit/>
          </a:bodyPr>
          <a:lstStyle/>
          <a:p>
            <a:pPr>
              <a:spcBef>
                <a:spcPct val="50000"/>
              </a:spcBef>
            </a:pPr>
            <a:r>
              <a:rPr lang="tr-TR" altLang="ko-KR" sz="2800" i="1" dirty="0">
                <a:solidFill>
                  <a:srgbClr val="7030A0"/>
                </a:solidFill>
                <a:effectLst>
                  <a:outerShdw blurRad="38100" dist="38100" dir="2700000" algn="tl">
                    <a:srgbClr val="000000"/>
                  </a:outerShdw>
                </a:effectLst>
                <a:ea typeface="굴림" pitchFamily="50" charset="-127"/>
              </a:rPr>
              <a:t>Bağlama</a:t>
            </a:r>
            <a:endParaRPr lang="en-US" altLang="ko-KR" sz="2800" i="1" dirty="0">
              <a:solidFill>
                <a:srgbClr val="7030A0"/>
              </a:solidFill>
              <a:effectLst>
                <a:outerShdw blurRad="38100" dist="38100" dir="2700000" algn="tl">
                  <a:srgbClr val="000000"/>
                </a:outerShdw>
              </a:effectLst>
              <a:ea typeface="굴림" pitchFamily="50" charset="-127"/>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sz="quarter" idx="1"/>
          </p:nvPr>
        </p:nvSpPr>
        <p:spPr/>
        <p:txBody>
          <a:bodyPr>
            <a:noAutofit/>
          </a:bodyPr>
          <a:lstStyle/>
          <a:p>
            <a:r>
              <a:rPr lang="tr-TR" sz="2400" dirty="0"/>
              <a:t>Bir programlama dilinde çeşitli bağlamalar farklı zamanlarda gerçekleşebilir.</a:t>
            </a:r>
          </a:p>
          <a:p>
            <a:r>
              <a:rPr lang="tr-TR" sz="2400" b="1" dirty="0"/>
              <a:t>Durağan (Statik) Bağlama:</a:t>
            </a:r>
          </a:p>
          <a:p>
            <a:pPr marL="822960" lvl="1" indent="-457200">
              <a:buFont typeface="+mj-lt"/>
              <a:buAutoNum type="arabicPeriod"/>
            </a:pPr>
            <a:r>
              <a:rPr lang="tr-TR" sz="2400" b="1" dirty="0"/>
              <a:t>Dil Tasarım Zamanında Bağlama:</a:t>
            </a:r>
            <a:r>
              <a:rPr lang="tr-TR" sz="2400" dirty="0"/>
              <a:t> Bazı özellikler dil tasarımı sırasında bağlanır. Örneğin, </a:t>
            </a:r>
            <a:r>
              <a:rPr lang="tr-TR" sz="2400" dirty="0">
                <a:latin typeface="+mj-lt"/>
                <a:cs typeface="Arial" pitchFamily="34" charset="0"/>
              </a:rPr>
              <a:t>" * "</a:t>
            </a:r>
            <a:r>
              <a:rPr lang="tr-TR" sz="2400" dirty="0"/>
              <a:t> sembolünün çarpım sembolü olması dil tasarım sırasında belirlenen bir özelliktir.</a:t>
            </a:r>
          </a:p>
          <a:p>
            <a:pPr marL="822960" lvl="1" indent="-457200">
              <a:buFont typeface="+mj-lt"/>
              <a:buAutoNum type="arabicPeriod"/>
            </a:pPr>
            <a:r>
              <a:rPr lang="tr-TR" sz="2400" b="1" dirty="0"/>
              <a:t>Dil Gerçekleştirim </a:t>
            </a:r>
            <a:r>
              <a:rPr lang="tr-TR" sz="2400" dirty="0"/>
              <a:t>(</a:t>
            </a:r>
            <a:r>
              <a:rPr lang="tr-TR" sz="2400" dirty="0" err="1"/>
              <a:t>implemantation</a:t>
            </a:r>
            <a:r>
              <a:rPr lang="tr-TR" sz="2400" dirty="0"/>
              <a:t>)</a:t>
            </a:r>
            <a:r>
              <a:rPr lang="tr-TR" sz="2400" b="1" dirty="0"/>
              <a:t> Zamanında Bağlama:</a:t>
            </a:r>
            <a:r>
              <a:rPr lang="tr-TR" sz="2400" dirty="0"/>
              <a:t> Dil gerçekleştirim zamanı, bir programlama dili için derleyicinin hazırlandığı zamandır. Örneğin, bir çok programlama dilinde</a:t>
            </a:r>
            <a:r>
              <a:rPr lang="tr-TR" sz="2400" dirty="0">
                <a:cs typeface="Arial" pitchFamily="34" charset="0"/>
              </a:rPr>
              <a:t> " </a:t>
            </a:r>
            <a:r>
              <a:rPr lang="tr-TR" sz="2400" dirty="0" err="1">
                <a:cs typeface="Arial" pitchFamily="34" charset="0"/>
              </a:rPr>
              <a:t>integer</a:t>
            </a:r>
            <a:r>
              <a:rPr lang="tr-TR" sz="2400" dirty="0">
                <a:cs typeface="Arial" pitchFamily="34" charset="0"/>
              </a:rPr>
              <a:t> "</a:t>
            </a:r>
            <a:r>
              <a:rPr lang="tr-TR" sz="2400" dirty="0"/>
              <a:t> tipinin alabileceği değerler dil gerçekleştirim sırasında belirlenir.</a:t>
            </a:r>
            <a:endParaRPr lang="tr-TR" sz="24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78</a:t>
            </a:fld>
            <a:endParaRPr lang="tr-TR"/>
          </a:p>
        </p:txBody>
      </p:sp>
    </p:spTree>
    <p:extLst>
      <p:ext uri="{BB962C8B-B14F-4D97-AF65-F5344CB8AC3E}">
        <p14:creationId xmlns:p14="http://schemas.microsoft.com/office/powerpoint/2010/main" val="40107494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sz="quarter" idx="1"/>
          </p:nvPr>
        </p:nvSpPr>
        <p:spPr/>
        <p:txBody>
          <a:bodyPr>
            <a:normAutofit/>
          </a:bodyPr>
          <a:lstStyle/>
          <a:p>
            <a:r>
              <a:rPr lang="tr-TR" sz="2300" b="1" dirty="0"/>
              <a:t>Durağan (Statik) Bağlama:</a:t>
            </a:r>
          </a:p>
          <a:p>
            <a:pPr marL="822960" lvl="1" indent="-457200">
              <a:buFont typeface="+mj-lt"/>
              <a:buAutoNum type="arabicPeriod" startAt="3"/>
            </a:pPr>
            <a:r>
              <a:rPr lang="tr-TR" sz="2000" b="1" dirty="0"/>
              <a:t>Derleme Zamanında Bağlama:</a:t>
            </a:r>
            <a:r>
              <a:rPr lang="tr-TR" sz="2000" dirty="0"/>
              <a:t> Derleme zamanı, bir programın makine koduna çevrildiği zamanı göstermektedir. Bir programın derlenmesi sırasında kaynak koda göre çeşitli bağlamalar gerçekleşebilir. Örneğin, C veya </a:t>
            </a:r>
            <a:r>
              <a:rPr lang="tr-TR" sz="2000" dirty="0" err="1"/>
              <a:t>Pascal’da</a:t>
            </a:r>
            <a:r>
              <a:rPr lang="tr-TR" sz="2000" dirty="0"/>
              <a:t> bir değişkenin, bir veri tipi ile bağlanması derleme zamanında yapılır.</a:t>
            </a:r>
          </a:p>
          <a:p>
            <a:r>
              <a:rPr lang="tr-TR" sz="2300" b="1" dirty="0"/>
              <a:t>Dinamik  Bağlama:</a:t>
            </a:r>
          </a:p>
          <a:p>
            <a:pPr marL="822960" lvl="1" indent="-457200">
              <a:buFont typeface="+mj-lt"/>
              <a:buAutoNum type="arabicPeriod" startAt="4"/>
            </a:pPr>
            <a:r>
              <a:rPr lang="tr-TR" sz="2000" b="1" dirty="0"/>
              <a:t>Çalışma Zamanında Bağlama: </a:t>
            </a:r>
            <a:r>
              <a:rPr lang="tr-TR" sz="2000" dirty="0"/>
              <a:t>Çalışma zamanı, bir programın çalışması sırasında geçen zamanı göstermektedir. Örneğin, değişkenlerin değerler ile bağlanması çalışma zamanında gerçekleşir ve bu bağlama, çalışma süresince bir çok kez değişebilir.</a:t>
            </a:r>
            <a:endParaRPr lang="tr-TR" sz="2000" b="1" dirty="0"/>
          </a:p>
          <a:p>
            <a:pPr lvl="1"/>
            <a:endParaRPr lang="tr-TR" sz="20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79</a:t>
            </a:fld>
            <a:endParaRPr lang="tr-TR"/>
          </a:p>
        </p:txBody>
      </p:sp>
    </p:spTree>
    <p:extLst>
      <p:ext uri="{BB962C8B-B14F-4D97-AF65-F5344CB8AC3E}">
        <p14:creationId xmlns:p14="http://schemas.microsoft.com/office/powerpoint/2010/main" val="303322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4" name="3 İçerik Yer Tutucusu"/>
          <p:cNvSpPr>
            <a:spLocks noGrp="1"/>
          </p:cNvSpPr>
          <p:nvPr>
            <p:ph sz="quarter" idx="1"/>
          </p:nvPr>
        </p:nvSpPr>
        <p:spPr>
          <a:xfrm>
            <a:off x="612648" y="1600200"/>
            <a:ext cx="8153400" cy="5043510"/>
          </a:xfrm>
        </p:spPr>
        <p:txBody>
          <a:bodyPr>
            <a:normAutofit fontScale="62500" lnSpcReduction="20000"/>
          </a:bodyPr>
          <a:lstStyle/>
          <a:p>
            <a:pPr>
              <a:buNone/>
            </a:pPr>
            <a:r>
              <a:rPr lang="tr-TR" sz="3200" dirty="0">
                <a:solidFill>
                  <a:srgbClr val="FF0000"/>
                </a:solidFill>
              </a:rPr>
              <a:t>	Daha karmaşık atamalar:</a:t>
            </a:r>
          </a:p>
          <a:p>
            <a:r>
              <a:rPr lang="tr-TR" sz="3200" dirty="0"/>
              <a:t>1. Çok hedefe(PL/I)</a:t>
            </a:r>
          </a:p>
          <a:p>
            <a:pPr lvl="1">
              <a:buNone/>
            </a:pPr>
            <a:r>
              <a:rPr lang="tr-TR" b="1" dirty="0"/>
              <a:t>	A, B = 10 </a:t>
            </a:r>
          </a:p>
          <a:p>
            <a:r>
              <a:rPr lang="tr-TR" sz="3200" dirty="0"/>
              <a:t>2. Koşullu hedefler(C, C++, ve Java)</a:t>
            </a:r>
          </a:p>
          <a:p>
            <a:pPr lvl="1">
              <a:buNone/>
            </a:pPr>
            <a:r>
              <a:rPr lang="tr-TR" b="1" dirty="0"/>
              <a:t>	</a:t>
            </a:r>
            <a:r>
              <a:rPr lang="en-US" b="1" dirty="0"/>
              <a:t>(first==1)? total : subtotal = 0</a:t>
            </a:r>
          </a:p>
          <a:p>
            <a:r>
              <a:rPr lang="tr-TR" sz="3200" dirty="0"/>
              <a:t>3. Birleşik atama komutları(C, C++, ve Java)</a:t>
            </a:r>
          </a:p>
          <a:p>
            <a:pPr lvl="1">
              <a:buNone/>
            </a:pPr>
            <a:r>
              <a:rPr lang="tr-TR" b="1" dirty="0"/>
              <a:t>	</a:t>
            </a:r>
            <a:r>
              <a:rPr lang="tr-TR" b="1" dirty="0" err="1"/>
              <a:t>sum</a:t>
            </a:r>
            <a:r>
              <a:rPr lang="tr-TR" b="1" dirty="0"/>
              <a:t> += </a:t>
            </a:r>
            <a:r>
              <a:rPr lang="tr-TR" b="1" dirty="0" err="1"/>
              <a:t>next</a:t>
            </a:r>
            <a:r>
              <a:rPr lang="tr-TR" b="1" dirty="0"/>
              <a:t>;</a:t>
            </a:r>
          </a:p>
          <a:p>
            <a:r>
              <a:rPr lang="fi-FI" sz="3200" dirty="0"/>
              <a:t>4. Tekli atama komutu(C, C++, veJava)</a:t>
            </a:r>
          </a:p>
          <a:p>
            <a:pPr lvl="1">
              <a:buNone/>
            </a:pPr>
            <a:r>
              <a:rPr lang="tr-TR" b="1" dirty="0"/>
              <a:t>	a++;</a:t>
            </a:r>
          </a:p>
          <a:p>
            <a:pPr lvl="1">
              <a:buNone/>
            </a:pPr>
            <a:r>
              <a:rPr lang="tr-TR" b="1" dirty="0"/>
              <a:t>	-a++ : iki tekli işleç bir değişkene uygulandığında değerlendirme, sağdan soladır. Bu nedenle:</a:t>
            </a:r>
          </a:p>
          <a:p>
            <a:pPr lvl="1">
              <a:buNone/>
            </a:pPr>
            <a:r>
              <a:rPr lang="tr-TR" b="1" dirty="0"/>
              <a:t>	-a++ →-(a++) şeklinde değerlendirilir.</a:t>
            </a:r>
          </a:p>
          <a:p>
            <a:r>
              <a:rPr lang="tr-TR" sz="3200" dirty="0"/>
              <a:t>5. C, C++, ve Java "=" işlecini aritmetik işlemci olarak görürler.</a:t>
            </a:r>
          </a:p>
          <a:p>
            <a:pPr lvl="1">
              <a:buNone/>
            </a:pPr>
            <a:r>
              <a:rPr lang="tr-TR" dirty="0"/>
              <a:t>	Örneğin:</a:t>
            </a:r>
          </a:p>
          <a:p>
            <a:pPr lvl="1">
              <a:buNone/>
            </a:pPr>
            <a:r>
              <a:rPr lang="tr-TR" sz="2800" b="1" dirty="0"/>
              <a:t>	</a:t>
            </a:r>
            <a:r>
              <a:rPr lang="pt-BR" sz="2800" b="1" dirty="0"/>
              <a:t>a = b * (c = d * 2 + 1) + 1</a:t>
            </a:r>
          </a:p>
          <a:p>
            <a:pPr lvl="1">
              <a:buNone/>
            </a:pPr>
            <a:r>
              <a:rPr lang="tr-TR" dirty="0"/>
              <a:t>	Bu yapı ALGOL 68’den alınmıştır.</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sz="quarter" idx="1"/>
          </p:nvPr>
        </p:nvSpPr>
        <p:spPr/>
        <p:txBody>
          <a:bodyPr>
            <a:normAutofit/>
          </a:bodyPr>
          <a:lstStyle/>
          <a:p>
            <a:r>
              <a:rPr lang="tr-TR" sz="2300" dirty="0"/>
              <a:t>İlk üç grupta olduğu gibi bağlamanın çalışma zamanından önce gerçekleştiği durumda bağlama, çalışma zamanında değiştirilemez ve durağan (</a:t>
            </a:r>
            <a:r>
              <a:rPr lang="tr-TR" sz="2300" dirty="0" err="1"/>
              <a:t>static</a:t>
            </a:r>
            <a:r>
              <a:rPr lang="tr-TR" sz="2300" dirty="0"/>
              <a:t>) bağlama olarak adlandırılır. </a:t>
            </a:r>
          </a:p>
          <a:p>
            <a:r>
              <a:rPr lang="tr-TR" sz="2300" dirty="0"/>
              <a:t>Çalışma zamanında gerçekleşen bağlamalar ise, çalışma süresince değiştirilebilirler ve dinamik (</a:t>
            </a:r>
            <a:r>
              <a:rPr lang="tr-TR" sz="2300" dirty="0" err="1"/>
              <a:t>dynamic</a:t>
            </a:r>
            <a:r>
              <a:rPr lang="tr-TR" sz="2300" dirty="0"/>
              <a:t>) bağlama olarak adlandırılırlar. </a:t>
            </a:r>
          </a:p>
          <a:p>
            <a:r>
              <a:rPr lang="tr-TR" sz="2400" dirty="0"/>
              <a:t>Aşağıda, C'deki bir atama deyimi için gerçekleşen bağlamalar ve bağlama zamanları örneklenmiştir.</a:t>
            </a:r>
            <a:endParaRPr lang="tr-TR" sz="2300" dirty="0"/>
          </a:p>
          <a:p>
            <a:endParaRPr lang="tr-TR" sz="20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80</a:t>
            </a:fld>
            <a:endParaRPr lang="tr-TR"/>
          </a:p>
        </p:txBody>
      </p:sp>
    </p:spTree>
    <p:extLst>
      <p:ext uri="{BB962C8B-B14F-4D97-AF65-F5344CB8AC3E}">
        <p14:creationId xmlns:p14="http://schemas.microsoft.com/office/powerpoint/2010/main" val="33074481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72" y="1928802"/>
            <a:ext cx="822740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81</a:t>
            </a:fld>
            <a:endParaRPr lang="tr-TR"/>
          </a:p>
        </p:txBody>
      </p:sp>
    </p:spTree>
    <p:extLst>
      <p:ext uri="{BB962C8B-B14F-4D97-AF65-F5344CB8AC3E}">
        <p14:creationId xmlns:p14="http://schemas.microsoft.com/office/powerpoint/2010/main" val="40790738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a:t>5.7.1.</a:t>
            </a:r>
            <a:r>
              <a:rPr lang="en-US" sz="3600" dirty="0"/>
              <a:t> </a:t>
            </a:r>
            <a:r>
              <a:rPr lang="en-US" sz="3600" dirty="0" err="1"/>
              <a:t>Bağlama</a:t>
            </a:r>
            <a:r>
              <a:rPr lang="tr-TR" sz="3600" dirty="0"/>
              <a:t> Zamanı</a:t>
            </a: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82</a:t>
            </a:fld>
            <a:endParaRPr lang="tr-TR"/>
          </a:p>
        </p:txBody>
      </p:sp>
      <p:pic>
        <p:nvPicPr>
          <p:cNvPr id="5" name="Picture 5"/>
          <p:cNvPicPr>
            <a:picLocks noChangeAspect="1" noChangeArrowheads="1"/>
          </p:cNvPicPr>
          <p:nvPr/>
        </p:nvPicPr>
        <p:blipFill>
          <a:blip r:embed="rId2"/>
          <a:srcRect/>
          <a:stretch>
            <a:fillRect/>
          </a:stretch>
        </p:blipFill>
        <p:spPr bwMode="auto">
          <a:xfrm>
            <a:off x="642910" y="1571612"/>
            <a:ext cx="7500938" cy="1047750"/>
          </a:xfrm>
          <a:prstGeom prst="rect">
            <a:avLst/>
          </a:prstGeom>
          <a:noFill/>
          <a:ln w="9525">
            <a:noFill/>
            <a:miter lim="800000"/>
            <a:headEnd/>
            <a:tailEnd/>
          </a:ln>
        </p:spPr>
      </p:pic>
      <p:graphicFrame>
        <p:nvGraphicFramePr>
          <p:cNvPr id="6" name="5 Tablo"/>
          <p:cNvGraphicFramePr>
            <a:graphicFrameLocks noGrp="1"/>
          </p:cNvGraphicFramePr>
          <p:nvPr/>
        </p:nvGraphicFramePr>
        <p:xfrm>
          <a:off x="928661" y="2786058"/>
          <a:ext cx="7215260" cy="3786210"/>
        </p:xfrm>
        <a:graphic>
          <a:graphicData uri="http://schemas.openxmlformats.org/drawingml/2006/table">
            <a:tbl>
              <a:tblPr>
                <a:tableStyleId>{3C2FFA5D-87B4-456A-9821-1D502468CF0F}</a:tableStyleId>
              </a:tblPr>
              <a:tblGrid>
                <a:gridCol w="3607630">
                  <a:extLst>
                    <a:ext uri="{9D8B030D-6E8A-4147-A177-3AD203B41FA5}">
                      <a16:colId xmlns:a16="http://schemas.microsoft.com/office/drawing/2014/main" val="20000"/>
                    </a:ext>
                  </a:extLst>
                </a:gridCol>
                <a:gridCol w="3607630">
                  <a:extLst>
                    <a:ext uri="{9D8B030D-6E8A-4147-A177-3AD203B41FA5}">
                      <a16:colId xmlns:a16="http://schemas.microsoft.com/office/drawing/2014/main" val="20001"/>
                    </a:ext>
                  </a:extLst>
                </a:gridCol>
              </a:tblGrid>
              <a:tr h="420690">
                <a:tc gridSpan="2">
                  <a:txBody>
                    <a:bodyPr/>
                    <a:lstStyle/>
                    <a:p>
                      <a:pPr algn="ctr">
                        <a:lnSpc>
                          <a:spcPct val="115000"/>
                        </a:lnSpc>
                        <a:spcAft>
                          <a:spcPts val="1000"/>
                        </a:spcAft>
                      </a:pPr>
                      <a:r>
                        <a:rPr lang="tr-TR" sz="1800" b="1" dirty="0" err="1">
                          <a:solidFill>
                            <a:srgbClr val="7030A0"/>
                          </a:solidFill>
                        </a:rPr>
                        <a:t>int</a:t>
                      </a:r>
                      <a:r>
                        <a:rPr lang="tr-TR" sz="1800" b="1" dirty="0">
                          <a:solidFill>
                            <a:srgbClr val="7030A0"/>
                          </a:solidFill>
                        </a:rPr>
                        <a:t> hesap;  … hesap=hesap+10;</a:t>
                      </a:r>
                      <a:endParaRPr lang="tr-TR" sz="1800" b="1" dirty="0">
                        <a:solidFill>
                          <a:srgbClr val="7030A0"/>
                        </a:solidFill>
                        <a:latin typeface="Calibri"/>
                        <a:ea typeface="Times New Roman"/>
                        <a:cs typeface="Calibri"/>
                      </a:endParaRPr>
                    </a:p>
                  </a:txBody>
                  <a:tcPr marL="68580" marR="68580" marT="0" marB="0">
                    <a:cell3D prstMaterial="dkEdge">
                      <a:bevel/>
                      <a:lightRig rig="flood" dir="t"/>
                    </a:cell3D>
                  </a:tcPr>
                </a:tc>
                <a:tc hMerge="1">
                  <a:txBody>
                    <a:bodyPr/>
                    <a:lstStyle/>
                    <a:p>
                      <a:endParaRPr lang="tr-TR"/>
                    </a:p>
                  </a:txBody>
                  <a:tcPr/>
                </a:tc>
                <a:extLst>
                  <a:ext uri="{0D108BD9-81ED-4DB2-BD59-A6C34878D82A}">
                    <a16:rowId xmlns:a16="http://schemas.microsoft.com/office/drawing/2014/main" val="10000"/>
                  </a:ext>
                </a:extLst>
              </a:tr>
              <a:tr h="420690">
                <a:tc>
                  <a:txBody>
                    <a:bodyPr/>
                    <a:lstStyle/>
                    <a:p>
                      <a:pPr algn="just">
                        <a:lnSpc>
                          <a:spcPct val="115000"/>
                        </a:lnSpc>
                        <a:spcAft>
                          <a:spcPts val="1000"/>
                        </a:spcAft>
                      </a:pPr>
                      <a:r>
                        <a:rPr lang="tr-TR" sz="1800" dirty="0"/>
                        <a:t>Hesap için olası tipler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tasarım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1"/>
                  </a:ext>
                </a:extLst>
              </a:tr>
              <a:tr h="420690">
                <a:tc>
                  <a:txBody>
                    <a:bodyPr/>
                    <a:lstStyle/>
                    <a:p>
                      <a:pPr algn="just">
                        <a:lnSpc>
                          <a:spcPct val="115000"/>
                        </a:lnSpc>
                        <a:spcAft>
                          <a:spcPts val="1000"/>
                        </a:spcAft>
                      </a:pPr>
                      <a:r>
                        <a:rPr lang="tr-TR" sz="1800" dirty="0"/>
                        <a:t>Hesap değişkeninin tipi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derlenmesi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2"/>
                  </a:ext>
                </a:extLst>
              </a:tr>
              <a:tr h="420690">
                <a:tc>
                  <a:txBody>
                    <a:bodyPr/>
                    <a:lstStyle/>
                    <a:p>
                      <a:pPr algn="just">
                        <a:lnSpc>
                          <a:spcPct val="115000"/>
                        </a:lnSpc>
                        <a:spcAft>
                          <a:spcPts val="1000"/>
                        </a:spcAft>
                      </a:pPr>
                      <a:r>
                        <a:rPr lang="tr-TR" sz="1800" dirty="0"/>
                        <a:t>Hesap değişkeninin olası değerleri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 zamanı</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3"/>
                  </a:ext>
                </a:extLst>
              </a:tr>
              <a:tr h="420690">
                <a:tc>
                  <a:txBody>
                    <a:bodyPr/>
                    <a:lstStyle/>
                    <a:p>
                      <a:pPr algn="just">
                        <a:lnSpc>
                          <a:spcPct val="115000"/>
                        </a:lnSpc>
                        <a:spcAft>
                          <a:spcPts val="1000"/>
                        </a:spcAft>
                      </a:pPr>
                      <a:r>
                        <a:rPr lang="tr-TR" sz="1800" dirty="0"/>
                        <a:t>Hesabın değeri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Bu deyimin yürütülmesi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4"/>
                  </a:ext>
                </a:extLst>
              </a:tr>
              <a:tr h="420690">
                <a:tc>
                  <a:txBody>
                    <a:bodyPr/>
                    <a:lstStyle/>
                    <a:p>
                      <a:pPr algn="just">
                        <a:lnSpc>
                          <a:spcPct val="115000"/>
                        </a:lnSpc>
                        <a:spcAft>
                          <a:spcPts val="1000"/>
                        </a:spcAft>
                      </a:pPr>
                      <a:r>
                        <a:rPr lang="tr-TR" sz="1800" dirty="0"/>
                        <a:t>+ işlemcisinin muhtemel anlamları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tanımlanması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5"/>
                  </a:ext>
                </a:extLst>
              </a:tr>
              <a:tr h="420690">
                <a:tc>
                  <a:txBody>
                    <a:bodyPr/>
                    <a:lstStyle/>
                    <a:p>
                      <a:pPr algn="just">
                        <a:lnSpc>
                          <a:spcPct val="115000"/>
                        </a:lnSpc>
                        <a:spcAft>
                          <a:spcPts val="1000"/>
                        </a:spcAft>
                      </a:pPr>
                      <a:r>
                        <a:rPr lang="tr-TR" sz="1800" dirty="0"/>
                        <a:t>+ işlemcisinin bu deyimdeki anlamı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Derlenme süreci</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6"/>
                  </a:ext>
                </a:extLst>
              </a:tr>
              <a:tr h="420690">
                <a:tc>
                  <a:txBody>
                    <a:bodyPr/>
                    <a:lstStyle/>
                    <a:p>
                      <a:pPr algn="just">
                        <a:lnSpc>
                          <a:spcPct val="115000"/>
                        </a:lnSpc>
                        <a:spcAft>
                          <a:spcPts val="1000"/>
                        </a:spcAft>
                      </a:pPr>
                      <a:r>
                        <a:rPr lang="tr-TR" sz="1800" dirty="0"/>
                        <a:t>10 </a:t>
                      </a:r>
                      <a:r>
                        <a:rPr lang="tr-TR" sz="1800" dirty="0" err="1"/>
                        <a:t>literalinin</a:t>
                      </a:r>
                      <a:r>
                        <a:rPr lang="tr-TR" sz="1800" dirty="0"/>
                        <a:t> ara gösterimi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tasarımı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7"/>
                  </a:ext>
                </a:extLst>
              </a:tr>
              <a:tr h="420690">
                <a:tc>
                  <a:txBody>
                    <a:bodyPr/>
                    <a:lstStyle/>
                    <a:p>
                      <a:pPr algn="just">
                        <a:lnSpc>
                          <a:spcPct val="115000"/>
                        </a:lnSpc>
                        <a:spcAft>
                          <a:spcPts val="1000"/>
                        </a:spcAft>
                      </a:pPr>
                      <a:r>
                        <a:rPr lang="tr-TR" sz="1800" dirty="0"/>
                        <a:t>Hesap değişkeninin alacağı son değer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Çalışma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8"/>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5.7.2.</a:t>
            </a:r>
            <a:r>
              <a:rPr lang="en-US" dirty="0"/>
              <a:t> </a:t>
            </a:r>
            <a:r>
              <a:rPr lang="tr-TR" dirty="0"/>
              <a:t>Tip Bağlama</a:t>
            </a:r>
          </a:p>
        </p:txBody>
      </p:sp>
      <p:sp>
        <p:nvSpPr>
          <p:cNvPr id="6" name="İçerik Yer Tutucusu 5"/>
          <p:cNvSpPr>
            <a:spLocks noGrp="1"/>
          </p:cNvSpPr>
          <p:nvPr>
            <p:ph sz="quarter" idx="1"/>
          </p:nvPr>
        </p:nvSpPr>
        <p:spPr/>
        <p:txBody>
          <a:bodyPr/>
          <a:lstStyle/>
          <a:p>
            <a:r>
              <a:rPr lang="tr-TR" sz="2400" dirty="0"/>
              <a:t>Tip bilgisi, bir tanımlayıcı ile ilişkilendirilince, tanımlayıcı, o tiple bağlanmış olur. Örneğin, birçok programlama dilinde bir programda bir değişkene başvuru yapılmadan önce, değişkenin bir veri tipi ile bağlanması gereklidir.</a:t>
            </a:r>
          </a:p>
          <a:p>
            <a:endParaRPr lang="tr-TR" sz="2400" dirty="0"/>
          </a:p>
          <a:p>
            <a:endParaRPr lang="tr-TR" sz="2400" dirty="0"/>
          </a:p>
          <a:p>
            <a:endParaRPr lang="tr-TR" sz="2400" dirty="0"/>
          </a:p>
          <a:p>
            <a:r>
              <a:rPr lang="tr-TR" sz="2400" dirty="0"/>
              <a:t>Tip bağlamaları durağan veya dinamik olarak gerçekleşebilir.</a:t>
            </a:r>
          </a:p>
          <a:p>
            <a:endParaRPr lang="tr-TR" dirty="0"/>
          </a:p>
        </p:txBody>
      </p:sp>
      <p:pic>
        <p:nvPicPr>
          <p:cNvPr id="3074" name="Picture 2"/>
          <p:cNvPicPr>
            <a:picLocks noChangeAspect="1" noChangeArrowheads="1"/>
          </p:cNvPicPr>
          <p:nvPr/>
        </p:nvPicPr>
        <p:blipFill>
          <a:blip r:embed="rId2">
            <a:clrChange>
              <a:clrFrom>
                <a:srgbClr val="E1E6F7"/>
              </a:clrFrom>
              <a:clrTo>
                <a:srgbClr val="E1E6F7">
                  <a:alpha val="0"/>
                </a:srgbClr>
              </a:clrTo>
            </a:clrChange>
            <a:extLst>
              <a:ext uri="{28A0092B-C50C-407E-A947-70E740481C1C}">
                <a14:useLocalDpi xmlns:a14="http://schemas.microsoft.com/office/drawing/2010/main" val="0"/>
              </a:ext>
            </a:extLst>
          </a:blip>
          <a:srcRect/>
          <a:stretch>
            <a:fillRect/>
          </a:stretch>
        </p:blipFill>
        <p:spPr bwMode="auto">
          <a:xfrm>
            <a:off x="1499121" y="3140968"/>
            <a:ext cx="60769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501" y="5319736"/>
            <a:ext cx="60769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83</a:t>
            </a:fld>
            <a:endParaRPr lang="tr-TR"/>
          </a:p>
        </p:txBody>
      </p:sp>
    </p:spTree>
    <p:extLst>
      <p:ext uri="{BB962C8B-B14F-4D97-AF65-F5344CB8AC3E}">
        <p14:creationId xmlns:p14="http://schemas.microsoft.com/office/powerpoint/2010/main" val="24360964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5.7.2.1.</a:t>
            </a:r>
            <a:r>
              <a:rPr lang="en-US" dirty="0"/>
              <a:t> </a:t>
            </a:r>
            <a:r>
              <a:rPr lang="tr-TR" dirty="0"/>
              <a:t>Durağan Tip Bağlama</a:t>
            </a:r>
          </a:p>
        </p:txBody>
      </p:sp>
      <p:sp>
        <p:nvSpPr>
          <p:cNvPr id="6" name="İçerik Yer Tutucusu 5"/>
          <p:cNvSpPr>
            <a:spLocks noGrp="1"/>
          </p:cNvSpPr>
          <p:nvPr>
            <p:ph sz="quarter" idx="1"/>
          </p:nvPr>
        </p:nvSpPr>
        <p:spPr/>
        <p:txBody>
          <a:bodyPr>
            <a:normAutofit/>
          </a:bodyPr>
          <a:lstStyle/>
          <a:p>
            <a:r>
              <a:rPr lang="tr-TR" sz="2200" dirty="0"/>
              <a:t>Tiplerin isimlerle derleme zamanında bağlandığı diller, </a:t>
            </a:r>
            <a:r>
              <a:rPr lang="tr-TR" sz="2200" b="1" dirty="0"/>
              <a:t>durağan tip bağlamalı diller</a:t>
            </a:r>
            <a:r>
              <a:rPr lang="tr-TR" sz="2200" dirty="0"/>
              <a:t> olarak nitelendirilirler. </a:t>
            </a:r>
          </a:p>
          <a:p>
            <a:r>
              <a:rPr lang="tr-TR" sz="2200" dirty="0"/>
              <a:t>Durağan tip bağlamalı dillerde bir değişken, </a:t>
            </a:r>
            <a:r>
              <a:rPr lang="tr-TR" sz="2200" i="1" dirty="0" err="1"/>
              <a:t>integer</a:t>
            </a:r>
            <a:r>
              <a:rPr lang="tr-TR" sz="2200" dirty="0"/>
              <a:t> tipi ile bağlanmışsa, değişkenin gösterdiği değer çalışma zamanında değişse de, gösterdiği değerin tipi her zaman </a:t>
            </a:r>
            <a:r>
              <a:rPr lang="tr-TR" sz="2200" i="1" dirty="0" err="1"/>
              <a:t>integer</a:t>
            </a:r>
            <a:r>
              <a:rPr lang="tr-TR" sz="2200" dirty="0"/>
              <a:t> olmalıdır. Örneğin FORTRAN, Pascal, C ve C++'da bir değişkenin tip bağlaması durağan olarak gerçekleşir ve çalışma süresince değiştirilemez. </a:t>
            </a:r>
          </a:p>
        </p:txBody>
      </p:sp>
      <p:pic>
        <p:nvPicPr>
          <p:cNvPr id="7"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2339752" y="4257316"/>
            <a:ext cx="4608512" cy="23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84</a:t>
            </a:fld>
            <a:endParaRPr lang="tr-TR"/>
          </a:p>
        </p:txBody>
      </p:sp>
    </p:spTree>
    <p:extLst>
      <p:ext uri="{BB962C8B-B14F-4D97-AF65-F5344CB8AC3E}">
        <p14:creationId xmlns:p14="http://schemas.microsoft.com/office/powerpoint/2010/main" val="24696779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5.7.2.1.</a:t>
            </a:r>
            <a:r>
              <a:rPr lang="en-US" dirty="0"/>
              <a:t> </a:t>
            </a:r>
            <a:r>
              <a:rPr lang="tr-TR" dirty="0"/>
              <a:t>Durağan Tip Bağlama</a:t>
            </a:r>
          </a:p>
        </p:txBody>
      </p:sp>
      <p:sp>
        <p:nvSpPr>
          <p:cNvPr id="6" name="İçerik Yer Tutucusu 5"/>
          <p:cNvSpPr>
            <a:spLocks noGrp="1"/>
          </p:cNvSpPr>
          <p:nvPr>
            <p:ph sz="quarter" idx="1"/>
          </p:nvPr>
        </p:nvSpPr>
        <p:spPr>
          <a:xfrm>
            <a:off x="539552" y="1700808"/>
            <a:ext cx="8153400" cy="4495800"/>
          </a:xfrm>
        </p:spPr>
        <p:txBody>
          <a:bodyPr>
            <a:normAutofit/>
          </a:bodyPr>
          <a:lstStyle/>
          <a:p>
            <a:r>
              <a:rPr lang="tr-TR" sz="3100" dirty="0">
                <a:solidFill>
                  <a:srgbClr val="FF0000"/>
                </a:solidFill>
              </a:rPr>
              <a:t>Durağan tip bağlamalı dillerde derleyici, tip hatalarını, program çalıştırılmadan önce yakalar.</a:t>
            </a:r>
            <a:endParaRPr lang="tr-TR" sz="3100" dirty="0"/>
          </a:p>
          <a:p>
            <a:endParaRPr lang="tr-TR" sz="3100" dirty="0"/>
          </a:p>
          <a:p>
            <a:r>
              <a:rPr lang="tr-TR" sz="3100" dirty="0"/>
              <a:t>Durağan tip bağlamaları, </a:t>
            </a:r>
            <a:r>
              <a:rPr lang="tr-TR" sz="3100" b="1" dirty="0"/>
              <a:t>örtülü</a:t>
            </a:r>
            <a:r>
              <a:rPr lang="tr-TR" sz="3100" dirty="0"/>
              <a:t> (</a:t>
            </a:r>
            <a:r>
              <a:rPr lang="tr-TR" sz="3100" i="1" dirty="0" err="1"/>
              <a:t>implicit</a:t>
            </a:r>
            <a:r>
              <a:rPr lang="tr-TR" sz="3100" dirty="0"/>
              <a:t>) ve </a:t>
            </a:r>
            <a:r>
              <a:rPr lang="tr-TR" sz="3100" b="1" dirty="0"/>
              <a:t>dışsal (açık) </a:t>
            </a:r>
            <a:r>
              <a:rPr lang="tr-TR" sz="3100" dirty="0"/>
              <a:t>(</a:t>
            </a:r>
            <a:r>
              <a:rPr lang="tr-TR" sz="3100" i="1" dirty="0" err="1"/>
              <a:t>explicit</a:t>
            </a:r>
            <a:r>
              <a:rPr lang="tr-TR" sz="3100" dirty="0"/>
              <a:t>) olmak üzere iki tür tanımlama ile gerçekleştirilebilir. </a:t>
            </a:r>
            <a:endParaRPr lang="tr-TR" sz="26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85</a:t>
            </a:fld>
            <a:endParaRPr lang="tr-TR"/>
          </a:p>
        </p:txBody>
      </p:sp>
    </p:spTree>
    <p:extLst>
      <p:ext uri="{BB962C8B-B14F-4D97-AF65-F5344CB8AC3E}">
        <p14:creationId xmlns:p14="http://schemas.microsoft.com/office/powerpoint/2010/main" val="30537425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5.7.2.1.</a:t>
            </a:r>
            <a:r>
              <a:rPr lang="en-US" dirty="0"/>
              <a:t> </a:t>
            </a:r>
            <a:r>
              <a:rPr lang="tr-TR" dirty="0"/>
              <a:t>Durağan Tip Bağlama</a:t>
            </a:r>
          </a:p>
        </p:txBody>
      </p:sp>
      <p:sp>
        <p:nvSpPr>
          <p:cNvPr id="6" name="İçerik Yer Tutucusu 5"/>
          <p:cNvSpPr>
            <a:spLocks noGrp="1"/>
          </p:cNvSpPr>
          <p:nvPr>
            <p:ph sz="quarter" idx="1"/>
          </p:nvPr>
        </p:nvSpPr>
        <p:spPr/>
        <p:txBody>
          <a:bodyPr>
            <a:normAutofit/>
          </a:bodyPr>
          <a:lstStyle/>
          <a:p>
            <a:r>
              <a:rPr lang="tr-TR" b="1" dirty="0"/>
              <a:t>Örtülü tanımlama</a:t>
            </a:r>
            <a:endParaRPr lang="tr-TR" dirty="0"/>
          </a:p>
          <a:p>
            <a:r>
              <a:rPr lang="tr-TR" sz="2400" dirty="0"/>
              <a:t>Örtülü tanımlamada, tanımlama deyimleri kullanılmaz ve değişkenlerin tipleri, varsayılan (</a:t>
            </a:r>
            <a:r>
              <a:rPr lang="tr-TR" sz="2400" i="1" dirty="0" err="1"/>
              <a:t>default</a:t>
            </a:r>
            <a:r>
              <a:rPr lang="tr-TR" sz="2400" dirty="0"/>
              <a:t>) kurallar ile belirlenir. Bu durumda bir değişken isminin programda ilk kullanıldığı deyim ile değişkenin örtülü tip bağlaması oluşturulur. </a:t>
            </a:r>
          </a:p>
          <a:p>
            <a:endParaRPr lang="tr-T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3758344"/>
            <a:ext cx="8963623" cy="2118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86</a:t>
            </a:fld>
            <a:endParaRPr lang="tr-TR"/>
          </a:p>
        </p:txBody>
      </p:sp>
    </p:spTree>
    <p:extLst>
      <p:ext uri="{BB962C8B-B14F-4D97-AF65-F5344CB8AC3E}">
        <p14:creationId xmlns:p14="http://schemas.microsoft.com/office/powerpoint/2010/main" val="1422373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5.7.2.1.</a:t>
            </a:r>
            <a:r>
              <a:rPr lang="en-US" dirty="0"/>
              <a:t> </a:t>
            </a:r>
            <a:r>
              <a:rPr lang="tr-TR" dirty="0"/>
              <a:t>Durağan Tip Bağlama</a:t>
            </a:r>
          </a:p>
        </p:txBody>
      </p:sp>
      <p:sp>
        <p:nvSpPr>
          <p:cNvPr id="6" name="İçerik Yer Tutucusu 5"/>
          <p:cNvSpPr>
            <a:spLocks noGrp="1"/>
          </p:cNvSpPr>
          <p:nvPr>
            <p:ph sz="quarter" idx="1"/>
          </p:nvPr>
        </p:nvSpPr>
        <p:spPr>
          <a:xfrm>
            <a:off x="612648" y="1600200"/>
            <a:ext cx="8153400" cy="4900634"/>
          </a:xfrm>
        </p:spPr>
        <p:txBody>
          <a:bodyPr>
            <a:normAutofit fontScale="77500" lnSpcReduction="20000"/>
          </a:bodyPr>
          <a:lstStyle/>
          <a:p>
            <a:r>
              <a:rPr lang="tr-TR" dirty="0"/>
              <a:t>Örtülü tanımlamalar, program geliştirme sırasında yazılabilirlik alanında programcıya yardımcı olsalar da, yazım yanlışlığı gibi hataların derleme sırasında yakalanmasını engelledikleri için ve programcının tanımlamayı unuttuğu değişkenlere varsayılan olarak tip bağlanması ile programda fark edilmesi güç hatalara yol açabildikleri için, programlama dilinin güvenilirliğini azaltırlar. </a:t>
            </a:r>
          </a:p>
          <a:p>
            <a:endParaRPr lang="tr-TR" dirty="0"/>
          </a:p>
          <a:p>
            <a:r>
              <a:rPr lang="tr-TR" dirty="0"/>
              <a:t>Ancak örtülü ve dışsal tanımlama ile tip bağlama, anlamsal açıdan aynıdır.</a:t>
            </a:r>
            <a:br>
              <a:rPr lang="tr-TR" dirty="0"/>
            </a:br>
            <a:endParaRPr lang="tr-TR" dirty="0"/>
          </a:p>
          <a:p>
            <a:r>
              <a:rPr lang="tr-TR" dirty="0"/>
              <a:t>PL/I, BASIC, FORTRAN ve PERL gibi dillerde örtülü tanımlamalar bulunmasına karşın günümüzde çoğu programlama dili, değişkenlerin dışsal olarak tanımlanmasını gerektirmektedir.</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87</a:t>
            </a:fld>
            <a:endParaRPr lang="tr-TR"/>
          </a:p>
        </p:txBody>
      </p:sp>
    </p:spTree>
    <p:extLst>
      <p:ext uri="{BB962C8B-B14F-4D97-AF65-F5344CB8AC3E}">
        <p14:creationId xmlns:p14="http://schemas.microsoft.com/office/powerpoint/2010/main" val="3805607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5.7.2.1.</a:t>
            </a:r>
            <a:r>
              <a:rPr lang="en-US" dirty="0"/>
              <a:t> </a:t>
            </a:r>
            <a:r>
              <a:rPr lang="tr-TR" dirty="0"/>
              <a:t>Durağan Tip Bağlama</a:t>
            </a:r>
          </a:p>
        </p:txBody>
      </p:sp>
      <p:sp>
        <p:nvSpPr>
          <p:cNvPr id="6" name="İçerik Yer Tutucusu 5"/>
          <p:cNvSpPr>
            <a:spLocks noGrp="1"/>
          </p:cNvSpPr>
          <p:nvPr>
            <p:ph sz="quarter" idx="1"/>
          </p:nvPr>
        </p:nvSpPr>
        <p:spPr/>
        <p:txBody>
          <a:bodyPr>
            <a:normAutofit/>
          </a:bodyPr>
          <a:lstStyle/>
          <a:p>
            <a:r>
              <a:rPr lang="tr-TR" b="1" dirty="0"/>
              <a:t>Dışsal (Açık) tanımlama</a:t>
            </a:r>
            <a:r>
              <a:rPr lang="tr-TR" dirty="0"/>
              <a:t> </a:t>
            </a:r>
          </a:p>
          <a:p>
            <a:r>
              <a:rPr lang="tr-TR" dirty="0"/>
              <a:t>Dışsal tanımlamada, bir değişken, programda yer alan bir tanımlama deyimi ile belirli bir tip ile bağlanır.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61048"/>
            <a:ext cx="9144000" cy="223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88</a:t>
            </a:fld>
            <a:endParaRPr lang="tr-TR"/>
          </a:p>
        </p:txBody>
      </p:sp>
    </p:spTree>
    <p:extLst>
      <p:ext uri="{BB962C8B-B14F-4D97-AF65-F5344CB8AC3E}">
        <p14:creationId xmlns:p14="http://schemas.microsoft.com/office/powerpoint/2010/main" val="39879680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5.7.2.2.</a:t>
            </a:r>
            <a:r>
              <a:rPr lang="en-US" dirty="0"/>
              <a:t> </a:t>
            </a:r>
            <a:r>
              <a:rPr lang="tr-TR" dirty="0"/>
              <a:t>Dinamik Tip Bağlama</a:t>
            </a:r>
          </a:p>
        </p:txBody>
      </p:sp>
      <p:sp>
        <p:nvSpPr>
          <p:cNvPr id="6" name="İçerik Yer Tutucusu 5"/>
          <p:cNvSpPr>
            <a:spLocks noGrp="1"/>
          </p:cNvSpPr>
          <p:nvPr>
            <p:ph sz="quarter" idx="1"/>
          </p:nvPr>
        </p:nvSpPr>
        <p:spPr/>
        <p:txBody>
          <a:bodyPr>
            <a:normAutofit lnSpcReduction="10000"/>
          </a:bodyPr>
          <a:lstStyle/>
          <a:p>
            <a:r>
              <a:rPr lang="tr-TR" sz="2800" dirty="0"/>
              <a:t>Bir programlama dilinde bir değişkenin tipi çalışma zamanında, değişkenin bağlandığı değer ile belirleniyorsa, dil, </a:t>
            </a:r>
            <a:r>
              <a:rPr lang="tr-TR" sz="2800" b="1" dirty="0"/>
              <a:t>dinamik tip bağlamalı</a:t>
            </a:r>
            <a:r>
              <a:rPr lang="tr-TR" sz="2800" dirty="0"/>
              <a:t> olarak nitelendirilir. </a:t>
            </a:r>
          </a:p>
          <a:p>
            <a:endParaRPr lang="tr-TR" sz="2800" dirty="0"/>
          </a:p>
          <a:p>
            <a:r>
              <a:rPr lang="tr-TR" sz="2800" dirty="0"/>
              <a:t>Dinamik tip bağlamalı dillerde bir değişken, atama sembolünün sağ tarafında bulunan değerin, değişkenin veya ifadenin tipine bağlanır ve değişkenin tipi, çalışma zamanında değişkenin yeni değerler alması ile değiştirilir. </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89</a:t>
            </a:fld>
            <a:endParaRPr lang="tr-TR"/>
          </a:p>
        </p:txBody>
      </p:sp>
    </p:spTree>
    <p:extLst>
      <p:ext uri="{BB962C8B-B14F-4D97-AF65-F5344CB8AC3E}">
        <p14:creationId xmlns:p14="http://schemas.microsoft.com/office/powerpoint/2010/main" val="297978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a:solidFill>
                  <a:srgbClr val="FF0000"/>
                </a:solidFill>
              </a:rPr>
              <a:t>	</a:t>
            </a:r>
            <a:r>
              <a:rPr lang="nn-NO" dirty="0">
                <a:solidFill>
                  <a:srgbClr val="FF0000"/>
                </a:solidFill>
              </a:rPr>
              <a:t>Bir ifade olarak atama komutu</a:t>
            </a:r>
          </a:p>
          <a:p>
            <a:r>
              <a:rPr lang="tr-TR" dirty="0"/>
              <a:t>C, C++, ve Java'da, atama komutu sonuç döner.</a:t>
            </a:r>
          </a:p>
          <a:p>
            <a:r>
              <a:rPr lang="tr-TR" dirty="0"/>
              <a:t>Bu nedenle ifadelerde işlenen olarak da yer alabilir.</a:t>
            </a:r>
          </a:p>
          <a:p>
            <a:pPr lvl="1"/>
            <a:r>
              <a:rPr lang="tr-TR" dirty="0"/>
              <a:t>Örneğin:</a:t>
            </a:r>
          </a:p>
          <a:p>
            <a:pPr lvl="1">
              <a:buNone/>
            </a:pPr>
            <a:r>
              <a:rPr lang="tr-TR" dirty="0">
                <a:latin typeface="Courier New" pitchFamily="49" charset="0"/>
                <a:cs typeface="Courier New" pitchFamily="49" charset="0"/>
              </a:rPr>
              <a:t>	</a:t>
            </a:r>
            <a:r>
              <a:rPr lang="tr-TR" dirty="0" err="1">
                <a:latin typeface="Courier New" pitchFamily="49" charset="0"/>
                <a:cs typeface="Courier New" pitchFamily="49" charset="0"/>
              </a:rPr>
              <a:t>while</a:t>
            </a:r>
            <a:r>
              <a:rPr lang="tr-TR" dirty="0">
                <a:latin typeface="Courier New" pitchFamily="49" charset="0"/>
                <a:cs typeface="Courier New" pitchFamily="49" charset="0"/>
              </a:rPr>
              <a:t> ((</a:t>
            </a:r>
            <a:r>
              <a:rPr lang="tr-TR" dirty="0" err="1">
                <a:latin typeface="Courier New" pitchFamily="49" charset="0"/>
                <a:cs typeface="Courier New" pitchFamily="49" charset="0"/>
              </a:rPr>
              <a:t>ch</a:t>
            </a:r>
            <a:r>
              <a:rPr lang="tr-TR" dirty="0">
                <a:latin typeface="Courier New" pitchFamily="49" charset="0"/>
                <a:cs typeface="Courier New" pitchFamily="49" charset="0"/>
              </a:rPr>
              <a:t>= </a:t>
            </a:r>
            <a:r>
              <a:rPr lang="tr-TR" dirty="0" err="1">
                <a:latin typeface="Courier New" pitchFamily="49" charset="0"/>
                <a:cs typeface="Courier New" pitchFamily="49" charset="0"/>
              </a:rPr>
              <a:t>getchar</a:t>
            </a:r>
            <a:r>
              <a:rPr lang="tr-TR" dirty="0">
                <a:latin typeface="Courier New" pitchFamily="49" charset="0"/>
                <a:cs typeface="Courier New" pitchFamily="49" charset="0"/>
              </a:rPr>
              <a:t>())!=EOF){…}</a:t>
            </a:r>
          </a:p>
          <a:p>
            <a:r>
              <a:rPr lang="tr-TR" dirty="0"/>
              <a:t>Dezavantaj</a:t>
            </a:r>
          </a:p>
          <a:p>
            <a:pPr lvl="1"/>
            <a:r>
              <a:rPr lang="tr-TR" dirty="0"/>
              <a:t>Başka tip yan etkiler:</a:t>
            </a:r>
          </a:p>
          <a:p>
            <a:pPr lvl="1">
              <a:buNone/>
            </a:pPr>
            <a:r>
              <a:rPr lang="tr-TR" dirty="0"/>
              <a:t>	a = b + (c = d/b++)-1;</a:t>
            </a:r>
          </a:p>
          <a:p>
            <a:pPr lvl="1"/>
            <a:r>
              <a:rPr lang="tr-TR" dirty="0"/>
              <a:t>Yazım hatası olasılığı:</a:t>
            </a:r>
          </a:p>
          <a:p>
            <a:pPr lvl="1">
              <a:buNone/>
            </a:pPr>
            <a:r>
              <a:rPr lang="tr-TR" dirty="0"/>
              <a:t>	</a:t>
            </a:r>
            <a:r>
              <a:rPr lang="tr-TR" dirty="0" err="1"/>
              <a:t>if</a:t>
            </a:r>
            <a:r>
              <a:rPr lang="tr-TR" dirty="0"/>
              <a:t>(x = y) …</a:t>
            </a:r>
          </a:p>
          <a:p>
            <a:pPr lvl="1">
              <a:buNone/>
            </a:pPr>
            <a:r>
              <a:rPr lang="tr-TR" dirty="0"/>
              <a:t>	</a:t>
            </a:r>
            <a:r>
              <a:rPr lang="tr-TR" dirty="0" err="1"/>
              <a:t>if</a:t>
            </a:r>
            <a:r>
              <a:rPr lang="tr-TR" dirty="0"/>
              <a:t>(x == y) …</a:t>
            </a:r>
          </a:p>
          <a:p>
            <a:pPr lvl="1">
              <a:buNone/>
            </a:pPr>
            <a:r>
              <a:rPr lang="tr-TR" dirty="0"/>
              <a:t>	Çok farklı anlamları var. Java ve C# "</a:t>
            </a:r>
            <a:r>
              <a:rPr lang="tr-TR" dirty="0" err="1"/>
              <a:t>if</a:t>
            </a:r>
            <a:r>
              <a:rPr lang="tr-TR" dirty="0"/>
              <a:t>" içinde atamaya izin vermez.</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5.7.2.2.</a:t>
            </a:r>
            <a:r>
              <a:rPr lang="en-US" dirty="0"/>
              <a:t> </a:t>
            </a:r>
            <a:r>
              <a:rPr lang="tr-TR" dirty="0"/>
              <a:t>Dinamik Tip Bağlama</a:t>
            </a:r>
          </a:p>
        </p:txBody>
      </p:sp>
      <p:pic>
        <p:nvPicPr>
          <p:cNvPr id="12290"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107504" y="1714488"/>
            <a:ext cx="903154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Dikdörtgen"/>
          <p:cNvSpPr/>
          <p:nvPr/>
        </p:nvSpPr>
        <p:spPr>
          <a:xfrm>
            <a:off x="5786446" y="5643578"/>
            <a:ext cx="2857520" cy="430887"/>
          </a:xfrm>
          <a:prstGeom prst="rect">
            <a:avLst/>
          </a:prstGeom>
        </p:spPr>
        <p:txBody>
          <a:bodyPr wrap="square">
            <a:spAutoFit/>
          </a:bodyPr>
          <a:lstStyle/>
          <a:p>
            <a:r>
              <a:rPr lang="tr-TR" sz="2200" b="1" dirty="0">
                <a:solidFill>
                  <a:srgbClr val="002E8A"/>
                </a:solidFill>
              </a:rPr>
              <a:t>, </a:t>
            </a:r>
            <a:r>
              <a:rPr lang="en-US" sz="2200" b="1" dirty="0">
                <a:solidFill>
                  <a:srgbClr val="002E8A"/>
                </a:solidFill>
              </a:rPr>
              <a:t>JavaScript </a:t>
            </a:r>
            <a:r>
              <a:rPr lang="en-US" sz="2200" b="1" dirty="0" err="1">
                <a:solidFill>
                  <a:srgbClr val="002E8A"/>
                </a:solidFill>
              </a:rPr>
              <a:t>ve</a:t>
            </a:r>
            <a:r>
              <a:rPr lang="en-US" sz="2200" b="1" dirty="0">
                <a:solidFill>
                  <a:srgbClr val="002E8A"/>
                </a:solidFill>
              </a:rPr>
              <a:t> PHP</a:t>
            </a:r>
            <a:endParaRPr lang="tr-TR" sz="2200" b="1" dirty="0">
              <a:solidFill>
                <a:srgbClr val="002E8A"/>
              </a:solidFill>
            </a:endParaRP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90</a:t>
            </a:fld>
            <a:endParaRPr lang="tr-TR"/>
          </a:p>
        </p:txBody>
      </p:sp>
    </p:spTree>
    <p:extLst>
      <p:ext uri="{BB962C8B-B14F-4D97-AF65-F5344CB8AC3E}">
        <p14:creationId xmlns:p14="http://schemas.microsoft.com/office/powerpoint/2010/main" val="35445689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5.7.2.2.</a:t>
            </a:r>
            <a:r>
              <a:rPr lang="en-US" dirty="0"/>
              <a:t> </a:t>
            </a:r>
            <a:r>
              <a:rPr lang="tr-TR" dirty="0"/>
              <a:t>Dinamik Tip Bağlama</a:t>
            </a:r>
          </a:p>
        </p:txBody>
      </p:sp>
      <p:sp>
        <p:nvSpPr>
          <p:cNvPr id="6" name="İçerik Yer Tutucusu 5"/>
          <p:cNvSpPr>
            <a:spLocks noGrp="1"/>
          </p:cNvSpPr>
          <p:nvPr>
            <p:ph sz="quarter" idx="1"/>
          </p:nvPr>
        </p:nvSpPr>
        <p:spPr>
          <a:xfrm>
            <a:off x="612648" y="1600200"/>
            <a:ext cx="8153400" cy="5257800"/>
          </a:xfrm>
        </p:spPr>
        <p:txBody>
          <a:bodyPr>
            <a:normAutofit fontScale="85000" lnSpcReduction="20000"/>
          </a:bodyPr>
          <a:lstStyle/>
          <a:p>
            <a:r>
              <a:rPr lang="tr-TR" sz="2800" dirty="0"/>
              <a:t>Değişkenlere Dinamik olarak tip bağlanması, programlama açısından esneklik sağlar. </a:t>
            </a:r>
          </a:p>
          <a:p>
            <a:endParaRPr lang="tr-TR" sz="2800" dirty="0"/>
          </a:p>
          <a:p>
            <a:r>
              <a:rPr lang="tr-TR" sz="2800" dirty="0"/>
              <a:t>Örneğin, Dinamik tip bağlamalı bir dilde bir sıralama programındaki değişkenlerin tipleri çalışma zamanında belirlenebileceği için, tek bir program, farklı tipteki değerlerin sıralanması amacıyla kullanılabilir. </a:t>
            </a:r>
          </a:p>
          <a:p>
            <a:endParaRPr lang="tr-TR" sz="2800" dirty="0"/>
          </a:p>
          <a:p>
            <a:r>
              <a:rPr lang="tr-TR" sz="2800" dirty="0"/>
              <a:t>Halbuki, C veya Pascal gibi durağan tip bağlamalı programlama dillerinde, bir sıralama programı sadece tek bir veri tipi için yazılabilir ve bu veri tipi program geliştirilirken bilinmelidir.</a:t>
            </a:r>
          </a:p>
          <a:p>
            <a:endParaRPr lang="tr-TR" sz="2800" dirty="0"/>
          </a:p>
          <a:p>
            <a:r>
              <a:rPr lang="tr-TR" sz="2800" dirty="0"/>
              <a:t>Dinamik tip bağlamalı diller, genellikle </a:t>
            </a:r>
            <a:r>
              <a:rPr lang="tr-TR" sz="2800" dirty="0">
                <a:solidFill>
                  <a:srgbClr val="7030A0"/>
                </a:solidFill>
              </a:rPr>
              <a:t>yorumlayıcı</a:t>
            </a:r>
            <a:r>
              <a:rPr lang="tr-TR" sz="2800" dirty="0"/>
              <a:t> ile gerçekleştirilirler</a:t>
            </a:r>
          </a:p>
          <a:p>
            <a:endParaRPr lang="tr-TR" sz="28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91</a:t>
            </a:fld>
            <a:endParaRPr lang="tr-TR"/>
          </a:p>
        </p:txBody>
      </p:sp>
    </p:spTree>
    <p:extLst>
      <p:ext uri="{BB962C8B-B14F-4D97-AF65-F5344CB8AC3E}">
        <p14:creationId xmlns:p14="http://schemas.microsoft.com/office/powerpoint/2010/main" val="26328735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5.7.2.2.</a:t>
            </a:r>
            <a:r>
              <a:rPr lang="en-US" dirty="0"/>
              <a:t> </a:t>
            </a:r>
            <a:r>
              <a:rPr lang="tr-TR" dirty="0"/>
              <a:t>Dinamik Tip Bağlama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51" y="1628800"/>
            <a:ext cx="8870405" cy="382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92</a:t>
            </a:fld>
            <a:endParaRPr lang="tr-TR"/>
          </a:p>
        </p:txBody>
      </p:sp>
    </p:spTree>
    <p:extLst>
      <p:ext uri="{BB962C8B-B14F-4D97-AF65-F5344CB8AC3E}">
        <p14:creationId xmlns:p14="http://schemas.microsoft.com/office/powerpoint/2010/main" val="16207760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28625" y="71416"/>
            <a:ext cx="8229600" cy="357188"/>
          </a:xfrm>
        </p:spPr>
        <p:txBody>
          <a:bodyPr rtlCol="0">
            <a:noAutofit/>
          </a:bodyPr>
          <a:lstStyle/>
          <a:p>
            <a:pPr eaLnBrk="1" fontAlgn="auto" hangingPunct="1">
              <a:spcAft>
                <a:spcPts val="0"/>
              </a:spcAft>
              <a:defRPr/>
            </a:pPr>
            <a:r>
              <a:rPr lang="tr-TR" sz="3600" b="1" dirty="0"/>
              <a:t>Bağlama Zamanı</a:t>
            </a:r>
          </a:p>
        </p:txBody>
      </p:sp>
      <p:graphicFrame>
        <p:nvGraphicFramePr>
          <p:cNvPr id="6" name="5 Tablo"/>
          <p:cNvGraphicFramePr>
            <a:graphicFrameLocks noGrp="1"/>
          </p:cNvGraphicFramePr>
          <p:nvPr/>
        </p:nvGraphicFramePr>
        <p:xfrm>
          <a:off x="71438" y="642918"/>
          <a:ext cx="8929718" cy="6157149"/>
        </p:xfrm>
        <a:graphic>
          <a:graphicData uri="http://schemas.openxmlformats.org/drawingml/2006/table">
            <a:tbl>
              <a:tblPr firstRow="1" bandRow="1">
                <a:tableStyleId>{5C22544A-7EE6-4342-B048-85BDC9FD1C3A}</a:tableStyleId>
              </a:tblPr>
              <a:tblGrid>
                <a:gridCol w="3139334">
                  <a:extLst>
                    <a:ext uri="{9D8B030D-6E8A-4147-A177-3AD203B41FA5}">
                      <a16:colId xmlns:a16="http://schemas.microsoft.com/office/drawing/2014/main" val="20000"/>
                    </a:ext>
                  </a:extLst>
                </a:gridCol>
                <a:gridCol w="5790384">
                  <a:extLst>
                    <a:ext uri="{9D8B030D-6E8A-4147-A177-3AD203B41FA5}">
                      <a16:colId xmlns:a16="http://schemas.microsoft.com/office/drawing/2014/main" val="20001"/>
                    </a:ext>
                  </a:extLst>
                </a:gridCol>
              </a:tblGrid>
              <a:tr h="515129">
                <a:tc>
                  <a:txBody>
                    <a:bodyPr/>
                    <a:lstStyle/>
                    <a:p>
                      <a:r>
                        <a:rPr lang="tr-TR" sz="2000" dirty="0"/>
                        <a:t>Durağan Tip Bağlama</a:t>
                      </a:r>
                    </a:p>
                  </a:txBody>
                  <a:tcPr>
                    <a:cell3D prstMaterial="dkEdge">
                      <a:bevel/>
                      <a:lightRig rig="flood" dir="t"/>
                    </a:cell3D>
                  </a:tcPr>
                </a:tc>
                <a:tc>
                  <a:txBody>
                    <a:bodyPr/>
                    <a:lstStyle/>
                    <a:p>
                      <a:r>
                        <a:rPr lang="tr-TR" sz="2000" dirty="0">
                          <a:solidFill>
                            <a:schemeClr val="accent2">
                              <a:lumMod val="75000"/>
                            </a:schemeClr>
                          </a:solidFill>
                        </a:rPr>
                        <a:t>Dinamik Tip Bağlama</a:t>
                      </a:r>
                    </a:p>
                  </a:txBody>
                  <a:tcPr>
                    <a:cell3D prstMaterial="dkEdge">
                      <a:bevel/>
                      <a:lightRig rig="flood" dir="t"/>
                    </a:cell3D>
                  </a:tcPr>
                </a:tc>
                <a:extLst>
                  <a:ext uri="{0D108BD9-81ED-4DB2-BD59-A6C34878D82A}">
                    <a16:rowId xmlns:a16="http://schemas.microsoft.com/office/drawing/2014/main" val="10000"/>
                  </a:ext>
                </a:extLst>
              </a:tr>
              <a:tr h="795700">
                <a:tc>
                  <a:txBody>
                    <a:bodyPr/>
                    <a:lstStyle/>
                    <a:p>
                      <a:r>
                        <a:rPr lang="tr-TR" sz="2000" dirty="0"/>
                        <a:t>Derleme Zamanında </a:t>
                      </a:r>
                    </a:p>
                  </a:txBody>
                  <a:tcPr>
                    <a:cell3D prstMaterial="dkEdge">
                      <a:bevel/>
                      <a:lightRig rig="flood" dir="t"/>
                    </a:cell3D>
                  </a:tcPr>
                </a:tc>
                <a:tc>
                  <a:txBody>
                    <a:bodyPr/>
                    <a:lstStyle/>
                    <a:p>
                      <a:r>
                        <a:rPr lang="tr-TR" sz="2000" dirty="0">
                          <a:solidFill>
                            <a:schemeClr val="accent2">
                              <a:lumMod val="75000"/>
                            </a:schemeClr>
                          </a:solidFill>
                        </a:rPr>
                        <a:t>Bir değişkenin tipi çalışma zamanında, değişkenin bağlandığı değer ile belirleniyorsa</a:t>
                      </a:r>
                    </a:p>
                  </a:txBody>
                  <a:tcPr>
                    <a:cell3D prstMaterial="dkEdge">
                      <a:bevel/>
                      <a:lightRig rig="flood" dir="t"/>
                    </a:cell3D>
                  </a:tcPr>
                </a:tc>
                <a:extLst>
                  <a:ext uri="{0D108BD9-81ED-4DB2-BD59-A6C34878D82A}">
                    <a16:rowId xmlns:a16="http://schemas.microsoft.com/office/drawing/2014/main" val="10001"/>
                  </a:ext>
                </a:extLst>
              </a:tr>
              <a:tr h="1857388">
                <a:tc>
                  <a:txBody>
                    <a:bodyPr/>
                    <a:lstStyle/>
                    <a:p>
                      <a:r>
                        <a:rPr lang="tr-TR" sz="2000" dirty="0"/>
                        <a:t>Bir değişken, </a:t>
                      </a:r>
                      <a:r>
                        <a:rPr lang="tr-TR" sz="2000" i="1" dirty="0" err="1"/>
                        <a:t>integer</a:t>
                      </a:r>
                      <a:r>
                        <a:rPr lang="tr-TR" sz="2000" dirty="0"/>
                        <a:t> tipi ile bağlanmışsa</a:t>
                      </a:r>
                    </a:p>
                  </a:txBody>
                  <a:tcPr>
                    <a:cell3D prstMaterial="dkEdge">
                      <a:bevel/>
                      <a:lightRig rig="flood" dir="t"/>
                    </a:cell3D>
                  </a:tcPr>
                </a:tc>
                <a:tc>
                  <a:txBody>
                    <a:bodyPr/>
                    <a:lstStyle/>
                    <a:p>
                      <a:r>
                        <a:rPr lang="tr-TR" sz="2000" dirty="0">
                          <a:solidFill>
                            <a:schemeClr val="accent2">
                              <a:lumMod val="75000"/>
                            </a:schemeClr>
                          </a:solidFill>
                        </a:rPr>
                        <a:t>Bir değişken, atama sembolünün sağ tarafında bulunan değerin, değişkenin veya ifadenin tipine bağlanır ve değişkenin tipi, çalışma zamanında değişkenin yeni değerler alması ile değiştirilir. A=1.5   A=14</a:t>
                      </a:r>
                    </a:p>
                    <a:p>
                      <a:endParaRPr lang="tr-TR" sz="2000" dirty="0">
                        <a:solidFill>
                          <a:schemeClr val="accent2">
                            <a:lumMod val="75000"/>
                          </a:schemeClr>
                        </a:solidFill>
                      </a:endParaRPr>
                    </a:p>
                    <a:p>
                      <a:r>
                        <a:rPr lang="tr-TR" sz="2000" dirty="0">
                          <a:solidFill>
                            <a:schemeClr val="accent2">
                              <a:lumMod val="75000"/>
                            </a:schemeClr>
                          </a:solidFill>
                        </a:rPr>
                        <a:t>Avantaj: Esneklik (örneğin sıralama )</a:t>
                      </a:r>
                    </a:p>
                  </a:txBody>
                  <a:tcPr>
                    <a:cell3D prstMaterial="dkEdge">
                      <a:bevel/>
                      <a:lightRig rig="flood" dir="t"/>
                    </a:cell3D>
                  </a:tcPr>
                </a:tc>
                <a:extLst>
                  <a:ext uri="{0D108BD9-81ED-4DB2-BD59-A6C34878D82A}">
                    <a16:rowId xmlns:a16="http://schemas.microsoft.com/office/drawing/2014/main" val="10002"/>
                  </a:ext>
                </a:extLst>
              </a:tr>
              <a:tr h="1270180">
                <a:tc>
                  <a:txBody>
                    <a:bodyPr/>
                    <a:lstStyle/>
                    <a:p>
                      <a:r>
                        <a:rPr lang="tr-TR" sz="2000" dirty="0"/>
                        <a:t>FORTRAN, </a:t>
                      </a:r>
                      <a:r>
                        <a:rPr lang="tr-TR" sz="2000" dirty="0" err="1"/>
                        <a:t>Pascal</a:t>
                      </a:r>
                      <a:r>
                        <a:rPr lang="tr-TR" sz="2000" dirty="0"/>
                        <a:t>, C ve C++'da bir değişkenin tip bağlaması durağan olarak gerçekleşir ve çalışma süresince değiştirilemez. </a:t>
                      </a:r>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000" dirty="0"/>
                        <a:t>APL, LISP, SMALLTALK, SNOBOL4 </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3"/>
                  </a:ext>
                </a:extLst>
              </a:tr>
              <a:tr h="889125">
                <a:tc>
                  <a:txBody>
                    <a:bodyPr/>
                    <a:lstStyle/>
                    <a:p>
                      <a:r>
                        <a:rPr lang="tr-TR" sz="2000" dirty="0"/>
                        <a:t>Derleyici, tip hatalarını, program çalıştırılmadan önce yakalar. </a:t>
                      </a:r>
                    </a:p>
                  </a:txBody>
                  <a:tcPr>
                    <a:cell3D prstMaterial="dkEdge">
                      <a:bevel/>
                      <a:lightRig rig="flood" dir="t"/>
                    </a:cell3D>
                  </a:tcPr>
                </a:tc>
                <a:tc>
                  <a:txBody>
                    <a:bodyPr/>
                    <a:lstStyle/>
                    <a:p>
                      <a:r>
                        <a:rPr lang="tr-TR" sz="2000" dirty="0">
                          <a:solidFill>
                            <a:schemeClr val="accent2">
                              <a:lumMod val="75000"/>
                            </a:schemeClr>
                          </a:solidFill>
                        </a:rPr>
                        <a:t>Derleyicinin hata yakalama yeteneği zayıftır. Statik tip kontrolü yapılamaz.</a:t>
                      </a:r>
                    </a:p>
                    <a:p>
                      <a:r>
                        <a:rPr lang="tr-TR" sz="2000" dirty="0">
                          <a:solidFill>
                            <a:schemeClr val="accent2">
                              <a:lumMod val="75000"/>
                            </a:schemeClr>
                          </a:solidFill>
                        </a:rPr>
                        <a:t>Yorumlayıcı kullanırlar</a:t>
                      </a:r>
                    </a:p>
                  </a:txBody>
                  <a:tcPr>
                    <a:cell3D prstMaterial="dkEdge">
                      <a:bevel/>
                      <a:lightRig rig="flood" dir="t"/>
                    </a:cell3D>
                  </a:tcPr>
                </a:tc>
                <a:extLst>
                  <a:ext uri="{0D108BD9-81ED-4DB2-BD59-A6C34878D82A}">
                    <a16:rowId xmlns:a16="http://schemas.microsoft.com/office/drawing/2014/main" val="10004"/>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5.7.3.</a:t>
            </a:r>
            <a:r>
              <a:rPr lang="en-US" dirty="0"/>
              <a:t> </a:t>
            </a:r>
            <a:r>
              <a:rPr lang="tr-TR" dirty="0"/>
              <a:t>Bellek Bağlama</a:t>
            </a:r>
          </a:p>
        </p:txBody>
      </p:sp>
      <p:sp>
        <p:nvSpPr>
          <p:cNvPr id="6" name="İçerik Yer Tutucusu 5"/>
          <p:cNvSpPr>
            <a:spLocks noGrp="1"/>
          </p:cNvSpPr>
          <p:nvPr>
            <p:ph sz="quarter" idx="1"/>
          </p:nvPr>
        </p:nvSpPr>
        <p:spPr/>
        <p:txBody>
          <a:bodyPr>
            <a:normAutofit/>
          </a:bodyPr>
          <a:lstStyle/>
          <a:p>
            <a:r>
              <a:rPr lang="tr-TR" sz="2400" dirty="0"/>
              <a:t>Bir değişkene bağlanan bir bellek hücresi, kullanılabilir bellek hücreleri arasından seçilir ve bu işleme </a:t>
            </a:r>
            <a:r>
              <a:rPr lang="tr-TR" sz="2400" b="1" dirty="0"/>
              <a:t>bellek yeri ataması</a:t>
            </a:r>
            <a:r>
              <a:rPr lang="tr-TR" sz="2400" dirty="0"/>
              <a:t> (</a:t>
            </a:r>
            <a:r>
              <a:rPr lang="tr-TR" sz="2400" i="1" dirty="0" err="1"/>
              <a:t>allocation</a:t>
            </a:r>
            <a:r>
              <a:rPr lang="tr-TR" sz="2400" dirty="0"/>
              <a:t>) denir. </a:t>
            </a:r>
          </a:p>
          <a:p>
            <a:r>
              <a:rPr lang="tr-TR" sz="2400" dirty="0"/>
              <a:t>Bir değişkenin kullandığı bellek hücresini geri vermesi ise </a:t>
            </a:r>
            <a:r>
              <a:rPr lang="tr-TR" sz="2400" b="1" dirty="0"/>
              <a:t>belleğin serbest bırakması</a:t>
            </a:r>
            <a:r>
              <a:rPr lang="tr-TR" sz="2400" dirty="0"/>
              <a:t> (</a:t>
            </a:r>
            <a:r>
              <a:rPr lang="tr-TR" sz="2400" i="1" dirty="0" err="1"/>
              <a:t>deallocation</a:t>
            </a:r>
            <a:r>
              <a:rPr lang="tr-TR" sz="2400" dirty="0"/>
              <a:t>) işlemi olarak nitelendirilir. </a:t>
            </a:r>
          </a:p>
          <a:p>
            <a:r>
              <a:rPr lang="tr-TR" sz="2400" dirty="0"/>
              <a:t>Bir değişkenin </a:t>
            </a:r>
            <a:r>
              <a:rPr lang="tr-TR" sz="2400" b="1" dirty="0"/>
              <a:t>yaşam süresi</a:t>
            </a:r>
            <a:r>
              <a:rPr lang="tr-TR" sz="2400" dirty="0"/>
              <a:t>, o değişkenin belirli bir bellek yerine bağlı kaldığı süredir. Bu nedenle bir değişkenin yaşam süresi, bir bellek hücresi ile bağlandığı zaman başlar ve bellek hücresini bıraktığı zaman sona erer.</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94</a:t>
            </a:fld>
            <a:endParaRPr lang="tr-TR"/>
          </a:p>
        </p:txBody>
      </p:sp>
    </p:spTree>
    <p:extLst>
      <p:ext uri="{BB962C8B-B14F-4D97-AF65-F5344CB8AC3E}">
        <p14:creationId xmlns:p14="http://schemas.microsoft.com/office/powerpoint/2010/main" val="35672849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5.7.3.</a:t>
            </a:r>
            <a:r>
              <a:rPr lang="en-US" dirty="0"/>
              <a:t> </a:t>
            </a:r>
            <a:r>
              <a:rPr lang="tr-TR" dirty="0"/>
              <a:t>Bellek Bağlama</a:t>
            </a:r>
          </a:p>
        </p:txBody>
      </p:sp>
      <p:pic>
        <p:nvPicPr>
          <p:cNvPr id="14338"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59036" y="2132856"/>
            <a:ext cx="8271113"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95</a:t>
            </a:fld>
            <a:endParaRPr lang="tr-TR"/>
          </a:p>
        </p:txBody>
      </p:sp>
      <p:sp>
        <p:nvSpPr>
          <p:cNvPr id="5" name="8 Dikdörtgen"/>
          <p:cNvSpPr>
            <a:spLocks noChangeArrowheads="1"/>
          </p:cNvSpPr>
          <p:nvPr/>
        </p:nvSpPr>
        <p:spPr bwMode="auto">
          <a:xfrm>
            <a:off x="3179764" y="5715016"/>
            <a:ext cx="1727200"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err="1"/>
              <a:t>Pascal</a:t>
            </a:r>
            <a:r>
              <a:rPr lang="tr-TR" dirty="0"/>
              <a:t>-</a:t>
            </a:r>
            <a:r>
              <a:rPr lang="tr-TR" i="1" dirty="0" err="1"/>
              <a:t>dispose</a:t>
            </a:r>
            <a:r>
              <a:rPr lang="tr-TR" dirty="0"/>
              <a:t> </a:t>
            </a:r>
          </a:p>
        </p:txBody>
      </p:sp>
      <p:sp>
        <p:nvSpPr>
          <p:cNvPr id="7" name="9 Dikdörtgen"/>
          <p:cNvSpPr>
            <a:spLocks noChangeArrowheads="1"/>
          </p:cNvSpPr>
          <p:nvPr/>
        </p:nvSpPr>
        <p:spPr bwMode="auto">
          <a:xfrm>
            <a:off x="4965714" y="5715016"/>
            <a:ext cx="1677988"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a:t>Java-otomatik </a:t>
            </a:r>
          </a:p>
        </p:txBody>
      </p:sp>
      <p:sp>
        <p:nvSpPr>
          <p:cNvPr id="8" name="14 Dikdörtgen"/>
          <p:cNvSpPr>
            <a:spLocks noChangeArrowheads="1"/>
          </p:cNvSpPr>
          <p:nvPr/>
        </p:nvSpPr>
        <p:spPr bwMode="auto">
          <a:xfrm>
            <a:off x="3179787" y="6140474"/>
            <a:ext cx="3463915" cy="6461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r>
              <a:rPr lang="tr-TR" dirty="0" err="1"/>
              <a:t>C'deki</a:t>
            </a:r>
            <a:r>
              <a:rPr lang="tr-TR" dirty="0"/>
              <a:t> </a:t>
            </a:r>
            <a:r>
              <a:rPr lang="tr-TR" dirty="0" err="1"/>
              <a:t>malloc</a:t>
            </a:r>
            <a:r>
              <a:rPr lang="tr-TR" dirty="0"/>
              <a:t> fonksiyonu</a:t>
            </a:r>
          </a:p>
          <a:p>
            <a:r>
              <a:rPr lang="tr-TR" dirty="0"/>
              <a:t>C++ '</a:t>
            </a:r>
            <a:r>
              <a:rPr lang="tr-TR" dirty="0" err="1"/>
              <a:t>daki</a:t>
            </a:r>
            <a:r>
              <a:rPr lang="tr-TR" dirty="0"/>
              <a:t> </a:t>
            </a:r>
            <a:r>
              <a:rPr lang="tr-TR" dirty="0" err="1"/>
              <a:t>new</a:t>
            </a:r>
            <a:r>
              <a:rPr lang="tr-TR" dirty="0"/>
              <a:t> işlemcisi</a:t>
            </a:r>
          </a:p>
        </p:txBody>
      </p:sp>
    </p:spTree>
    <p:extLst>
      <p:ext uri="{BB962C8B-B14F-4D97-AF65-F5344CB8AC3E}">
        <p14:creationId xmlns:p14="http://schemas.microsoft.com/office/powerpoint/2010/main" val="28202836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96</a:t>
            </a:fld>
            <a:endParaRPr lang="tr-TR"/>
          </a:p>
        </p:txBody>
      </p:sp>
      <p:pic>
        <p:nvPicPr>
          <p:cNvPr id="5" name="Picture 4"/>
          <p:cNvPicPr>
            <a:picLocks noChangeAspect="1" noChangeArrowheads="1"/>
          </p:cNvPicPr>
          <p:nvPr/>
        </p:nvPicPr>
        <p:blipFill>
          <a:blip r:embed="rId2"/>
          <a:srcRect/>
          <a:stretch>
            <a:fillRect/>
          </a:stretch>
        </p:blipFill>
        <p:spPr bwMode="auto">
          <a:xfrm>
            <a:off x="500034" y="1643050"/>
            <a:ext cx="2408125" cy="3714776"/>
          </a:xfrm>
          <a:prstGeom prst="rect">
            <a:avLst/>
          </a:prstGeom>
          <a:ln/>
        </p:spPr>
        <p:style>
          <a:lnRef idx="1">
            <a:schemeClr val="accent3"/>
          </a:lnRef>
          <a:fillRef idx="2">
            <a:schemeClr val="accent3"/>
          </a:fillRef>
          <a:effectRef idx="1">
            <a:schemeClr val="accent3"/>
          </a:effectRef>
          <a:fontRef idx="minor">
            <a:schemeClr val="dk1"/>
          </a:fontRef>
        </p:style>
      </p:pic>
      <p:sp>
        <p:nvSpPr>
          <p:cNvPr id="6" name="6 Dikdörtgen"/>
          <p:cNvSpPr>
            <a:spLocks noChangeArrowheads="1"/>
          </p:cNvSpPr>
          <p:nvPr/>
        </p:nvSpPr>
        <p:spPr bwMode="auto">
          <a:xfrm>
            <a:off x="3028960" y="1785925"/>
            <a:ext cx="3306803" cy="446276"/>
          </a:xfrm>
          <a:prstGeom prst="rect">
            <a:avLst/>
          </a:prstGeom>
          <a:noFill/>
          <a:ln w="9525">
            <a:noFill/>
            <a:miter lim="800000"/>
            <a:headEnd/>
            <a:tailEnd/>
          </a:ln>
        </p:spPr>
        <p:txBody>
          <a:bodyPr wrap="none">
            <a:spAutoFit/>
          </a:bodyPr>
          <a:lstStyle/>
          <a:p>
            <a:r>
              <a:rPr lang="tr-TR" sz="2300" b="1" dirty="0"/>
              <a:t>Etkinlik</a:t>
            </a:r>
            <a:r>
              <a:rPr lang="tr-TR" sz="2300" dirty="0"/>
              <a:t> (</a:t>
            </a:r>
            <a:r>
              <a:rPr lang="tr-TR" sz="2300" i="1" dirty="0" err="1"/>
              <a:t>activation</a:t>
            </a:r>
            <a:r>
              <a:rPr lang="tr-TR" sz="2300" dirty="0"/>
              <a:t>) </a:t>
            </a:r>
            <a:r>
              <a:rPr lang="tr-TR" sz="2300" b="1" dirty="0"/>
              <a:t>kaydı</a:t>
            </a:r>
            <a:r>
              <a:rPr lang="tr-TR" sz="2300" dirty="0"/>
              <a:t> </a:t>
            </a:r>
          </a:p>
        </p:txBody>
      </p:sp>
      <p:sp>
        <p:nvSpPr>
          <p:cNvPr id="7" name="7 Dikdörtgen"/>
          <p:cNvSpPr>
            <a:spLocks noChangeArrowheads="1"/>
          </p:cNvSpPr>
          <p:nvPr/>
        </p:nvSpPr>
        <p:spPr bwMode="auto">
          <a:xfrm>
            <a:off x="3100399" y="2985971"/>
            <a:ext cx="3686179" cy="800219"/>
          </a:xfrm>
          <a:prstGeom prst="rect">
            <a:avLst/>
          </a:prstGeom>
          <a:noFill/>
          <a:ln w="9525">
            <a:noFill/>
            <a:miter lim="800000"/>
            <a:headEnd/>
            <a:tailEnd/>
          </a:ln>
        </p:spPr>
        <p:txBody>
          <a:bodyPr wrap="square">
            <a:spAutoFit/>
          </a:bodyPr>
          <a:lstStyle/>
          <a:p>
            <a:r>
              <a:rPr lang="tr-TR" sz="2300" dirty="0"/>
              <a:t>Aynı bellek bölümünün </a:t>
            </a:r>
          </a:p>
          <a:p>
            <a:r>
              <a:rPr lang="tr-TR" sz="2300" dirty="0"/>
              <a:t>yeniden kullanılabilmesi</a:t>
            </a:r>
          </a:p>
        </p:txBody>
      </p:sp>
      <p:sp>
        <p:nvSpPr>
          <p:cNvPr id="8" name="10 Dikdörtgen"/>
          <p:cNvSpPr>
            <a:spLocks noChangeArrowheads="1"/>
          </p:cNvSpPr>
          <p:nvPr/>
        </p:nvSpPr>
        <p:spPr bwMode="auto">
          <a:xfrm>
            <a:off x="3028960" y="3911418"/>
            <a:ext cx="3043238" cy="446276"/>
          </a:xfrm>
          <a:prstGeom prst="rect">
            <a:avLst/>
          </a:prstGeom>
          <a:noFill/>
          <a:ln w="9525">
            <a:noFill/>
            <a:miter lim="800000"/>
            <a:headEnd/>
            <a:tailEnd/>
          </a:ln>
        </p:spPr>
        <p:txBody>
          <a:bodyPr wrap="square">
            <a:spAutoFit/>
          </a:bodyPr>
          <a:lstStyle/>
          <a:p>
            <a:r>
              <a:rPr lang="tr-TR" sz="2300" dirty="0"/>
              <a:t>Doğrudan adresleme</a:t>
            </a:r>
          </a:p>
        </p:txBody>
      </p:sp>
      <p:sp>
        <p:nvSpPr>
          <p:cNvPr id="9" name="8 Metin kutusu"/>
          <p:cNvSpPr txBox="1"/>
          <p:nvPr/>
        </p:nvSpPr>
        <p:spPr>
          <a:xfrm>
            <a:off x="857224" y="4643446"/>
            <a:ext cx="1714512"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a:t>Derlenmiş kod</a:t>
            </a:r>
          </a:p>
        </p:txBody>
      </p:sp>
      <p:sp>
        <p:nvSpPr>
          <p:cNvPr id="10" name="9 Metin kutusu"/>
          <p:cNvSpPr txBox="1"/>
          <p:nvPr/>
        </p:nvSpPr>
        <p:spPr>
          <a:xfrm>
            <a:off x="857224" y="3929066"/>
            <a:ext cx="1714512"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a:t>Statik Değişken</a:t>
            </a:r>
          </a:p>
        </p:txBody>
      </p:sp>
      <p:sp>
        <p:nvSpPr>
          <p:cNvPr id="11" name="10 Metin kutusu"/>
          <p:cNvSpPr txBox="1"/>
          <p:nvPr/>
        </p:nvSpPr>
        <p:spPr>
          <a:xfrm>
            <a:off x="571472" y="3187155"/>
            <a:ext cx="2286016"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a:t>Yığın (</a:t>
            </a:r>
            <a:r>
              <a:rPr lang="tr-TR" sz="1900" dirty="0" err="1"/>
              <a:t>Heap</a:t>
            </a:r>
            <a:r>
              <a:rPr lang="tr-TR" sz="1900" dirty="0"/>
              <a:t>)Değişken</a:t>
            </a:r>
          </a:p>
        </p:txBody>
      </p:sp>
      <p:sp>
        <p:nvSpPr>
          <p:cNvPr id="12" name="11 Metin kutusu"/>
          <p:cNvSpPr txBox="1"/>
          <p:nvPr/>
        </p:nvSpPr>
        <p:spPr>
          <a:xfrm>
            <a:off x="571472" y="1785926"/>
            <a:ext cx="2286016"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err="1"/>
              <a:t>Yığıt</a:t>
            </a:r>
            <a:r>
              <a:rPr lang="tr-TR" sz="1900" dirty="0"/>
              <a:t> (</a:t>
            </a:r>
            <a:r>
              <a:rPr lang="tr-TR" sz="1900" dirty="0" err="1"/>
              <a:t>Stack</a:t>
            </a:r>
            <a:r>
              <a:rPr lang="tr-TR" sz="1900" dirty="0"/>
              <a:t>) Değişken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5.7.3.1. Bellek Düzeni</a:t>
            </a:r>
          </a:p>
        </p:txBody>
      </p:sp>
      <p:sp>
        <p:nvSpPr>
          <p:cNvPr id="6" name="İçerik Yer Tutucusu 5"/>
          <p:cNvSpPr>
            <a:spLocks noGrp="1"/>
          </p:cNvSpPr>
          <p:nvPr>
            <p:ph sz="quarter" idx="1"/>
          </p:nvPr>
        </p:nvSpPr>
        <p:spPr/>
        <p:txBody>
          <a:bodyPr>
            <a:normAutofit/>
          </a:bodyPr>
          <a:lstStyle/>
          <a:p>
            <a:r>
              <a:rPr lang="tr-TR" sz="2400" dirty="0"/>
              <a:t>Bellek yeri bağlamalarının anlaşılması için program çalışma zamanındaki bellek düzeninin incelenmesi yararlı olacaktır. Bir programın çalışması süresince bellek, çeşitli bölümlere ayrılmıştır. </a:t>
            </a:r>
          </a:p>
          <a:p>
            <a:pPr lvl="1"/>
            <a:r>
              <a:rPr lang="tr-TR" sz="2100" b="1" dirty="0"/>
              <a:t>Derlenmiş Program: </a:t>
            </a:r>
            <a:r>
              <a:rPr lang="tr-TR" sz="2100" dirty="0"/>
              <a:t>Derlenmiş program kodlarının tutulduğu bölüm</a:t>
            </a:r>
          </a:p>
          <a:p>
            <a:pPr lvl="1"/>
            <a:r>
              <a:rPr lang="tr-TR" sz="2100" b="1" dirty="0"/>
              <a:t>Genel Değişkenler: </a:t>
            </a:r>
            <a:r>
              <a:rPr lang="tr-TR" sz="2100" dirty="0"/>
              <a:t>Programdaki global değişkenleri içerir.</a:t>
            </a:r>
          </a:p>
          <a:p>
            <a:pPr lvl="1"/>
            <a:r>
              <a:rPr lang="tr-TR" sz="2100" b="1" dirty="0" err="1"/>
              <a:t>Yığıt</a:t>
            </a:r>
            <a:r>
              <a:rPr lang="tr-TR" sz="2100" b="1" dirty="0"/>
              <a:t> Bellek: </a:t>
            </a:r>
            <a:r>
              <a:rPr lang="tr-TR" sz="2100" dirty="0"/>
              <a:t>Program çalışırken etkin olan her alt program için etkinlik kaydı bu bölümde tutulur</a:t>
            </a:r>
          </a:p>
          <a:p>
            <a:pPr lvl="1"/>
            <a:r>
              <a:rPr lang="tr-TR" sz="2100" b="1" dirty="0"/>
              <a:t>Yığın Bellek:</a:t>
            </a:r>
            <a:r>
              <a:rPr lang="tr-TR" sz="2100" dirty="0"/>
              <a:t> Dinamik bellek değerleri için kullanılır. Böylece aynı bellek bölümü, programda farklı zamanda yeniden kullanılabilir.</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97</a:t>
            </a:fld>
            <a:endParaRPr lang="tr-TR"/>
          </a:p>
        </p:txBody>
      </p:sp>
    </p:spTree>
    <p:extLst>
      <p:ext uri="{BB962C8B-B14F-4D97-AF65-F5344CB8AC3E}">
        <p14:creationId xmlns:p14="http://schemas.microsoft.com/office/powerpoint/2010/main" val="22506124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a:xfrm>
            <a:off x="2843808" y="1600200"/>
            <a:ext cx="5922240" cy="4495800"/>
          </a:xfrm>
        </p:spPr>
        <p:txBody>
          <a:bodyPr>
            <a:normAutofit/>
          </a:bodyPr>
          <a:lstStyle/>
          <a:p>
            <a:r>
              <a:rPr lang="tr-TR" sz="2400" dirty="0"/>
              <a:t>Değişkenler, bellek yeri bağlamalarına ve yaşam sürelerine göre öncelikle </a:t>
            </a:r>
            <a:r>
              <a:rPr lang="tr-TR" sz="2400" b="1" dirty="0" err="1"/>
              <a:t>yığıt</a:t>
            </a:r>
            <a:r>
              <a:rPr lang="tr-TR" sz="2400" b="1" dirty="0"/>
              <a:t> tabanlı değişkenler</a:t>
            </a:r>
            <a:r>
              <a:rPr lang="tr-TR" sz="2400" dirty="0"/>
              <a:t> ve </a:t>
            </a:r>
            <a:r>
              <a:rPr lang="tr-TR" sz="2400" b="1" dirty="0"/>
              <a:t>yığın tabanlı değişkenler</a:t>
            </a:r>
            <a:r>
              <a:rPr lang="tr-TR" sz="2400" dirty="0"/>
              <a:t> olarak iki gruba ayrılırlar.</a:t>
            </a:r>
          </a:p>
          <a:p>
            <a:endParaRPr lang="tr-TR" sz="2400" dirty="0"/>
          </a:p>
          <a:p>
            <a:r>
              <a:rPr lang="tr-TR" sz="2400" dirty="0"/>
              <a:t>Buna ek olarak değişkenler, </a:t>
            </a:r>
            <a:r>
              <a:rPr lang="tr-TR" sz="2400" b="1" dirty="0"/>
              <a:t>durağan</a:t>
            </a:r>
            <a:r>
              <a:rPr lang="tr-TR" sz="2400" dirty="0"/>
              <a:t> (</a:t>
            </a:r>
            <a:r>
              <a:rPr lang="tr-TR" sz="2400" i="1" dirty="0" err="1"/>
              <a:t>static</a:t>
            </a:r>
            <a:r>
              <a:rPr lang="tr-TR" sz="2400" dirty="0"/>
              <a:t>) </a:t>
            </a:r>
            <a:r>
              <a:rPr lang="tr-TR" sz="2400" b="1" dirty="0"/>
              <a:t>değişkenler</a:t>
            </a:r>
            <a:r>
              <a:rPr lang="tr-TR" sz="2400" dirty="0"/>
              <a:t>, </a:t>
            </a:r>
            <a:r>
              <a:rPr lang="tr-TR" sz="2400" b="1" dirty="0" err="1"/>
              <a:t>yığıt</a:t>
            </a:r>
            <a:r>
              <a:rPr lang="tr-TR" sz="2400" b="1" dirty="0"/>
              <a:t> dinamik</a:t>
            </a:r>
            <a:r>
              <a:rPr lang="tr-TR" sz="2400" dirty="0"/>
              <a:t> (</a:t>
            </a:r>
            <a:r>
              <a:rPr lang="tr-TR" sz="2400" i="1" dirty="0" err="1"/>
              <a:t>stack-dynamic</a:t>
            </a:r>
            <a:r>
              <a:rPr lang="tr-TR" sz="2400" dirty="0"/>
              <a:t>) </a:t>
            </a:r>
            <a:r>
              <a:rPr lang="tr-TR" sz="2400" b="1" dirty="0"/>
              <a:t>değişkenler</a:t>
            </a:r>
            <a:r>
              <a:rPr lang="tr-TR" sz="2400" dirty="0"/>
              <a:t>, </a:t>
            </a:r>
            <a:r>
              <a:rPr lang="tr-TR" sz="2400" b="1" dirty="0"/>
              <a:t>dışsal yığın </a:t>
            </a:r>
            <a:r>
              <a:rPr lang="tr-TR" sz="2400" dirty="0"/>
              <a:t>(</a:t>
            </a:r>
            <a:r>
              <a:rPr lang="tr-TR" sz="2400" i="1" dirty="0" err="1"/>
              <a:t>explicit</a:t>
            </a:r>
            <a:r>
              <a:rPr lang="tr-TR" sz="2400" i="1" dirty="0"/>
              <a:t> </a:t>
            </a:r>
            <a:r>
              <a:rPr lang="tr-TR" sz="2400" i="1" dirty="0" err="1"/>
              <a:t>heap</a:t>
            </a:r>
            <a:r>
              <a:rPr lang="tr-TR" sz="2400" dirty="0"/>
              <a:t>) </a:t>
            </a:r>
            <a:r>
              <a:rPr lang="tr-TR" sz="2400" b="1" dirty="0"/>
              <a:t>dinamik değişkenler</a:t>
            </a:r>
            <a:r>
              <a:rPr lang="tr-TR" sz="2400" dirty="0"/>
              <a:t> ve </a:t>
            </a:r>
            <a:r>
              <a:rPr lang="tr-TR" sz="2400" b="1" dirty="0"/>
              <a:t>örtülü</a:t>
            </a:r>
            <a:r>
              <a:rPr lang="tr-TR" sz="2400" dirty="0"/>
              <a:t> (</a:t>
            </a:r>
            <a:r>
              <a:rPr lang="tr-TR" sz="2400" i="1" dirty="0" err="1"/>
              <a:t>implicit</a:t>
            </a:r>
            <a:r>
              <a:rPr lang="tr-TR" sz="2400" dirty="0"/>
              <a:t>) </a:t>
            </a:r>
            <a:r>
              <a:rPr lang="tr-TR" sz="2400" b="1" dirty="0"/>
              <a:t>dinamik değişkenler </a:t>
            </a:r>
            <a:r>
              <a:rPr lang="tr-TR" sz="2400" dirty="0"/>
              <a:t>olarak dört grupta incelenebilir.</a:t>
            </a:r>
          </a:p>
        </p:txBody>
      </p:sp>
      <p:pic>
        <p:nvPicPr>
          <p:cNvPr id="15362" name="Picture 2"/>
          <p:cNvPicPr>
            <a:picLocks noChangeAspect="1" noChangeArrowheads="1"/>
          </p:cNvPicPr>
          <p:nvPr/>
        </p:nvPicPr>
        <p:blipFill>
          <a:blip r:embed="rId2">
            <a:clrChange>
              <a:clrFrom>
                <a:srgbClr val="F4EFD5"/>
              </a:clrFrom>
              <a:clrTo>
                <a:srgbClr val="F4EFD5">
                  <a:alpha val="0"/>
                </a:srgbClr>
              </a:clrTo>
            </a:clrChange>
            <a:extLst>
              <a:ext uri="{28A0092B-C50C-407E-A947-70E740481C1C}">
                <a14:useLocalDpi xmlns:a14="http://schemas.microsoft.com/office/drawing/2010/main" val="0"/>
              </a:ext>
            </a:extLst>
          </a:blip>
          <a:srcRect/>
          <a:stretch>
            <a:fillRect/>
          </a:stretch>
        </p:blipFill>
        <p:spPr bwMode="auto">
          <a:xfrm>
            <a:off x="251520" y="2060848"/>
            <a:ext cx="21812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98</a:t>
            </a:fld>
            <a:endParaRPr lang="tr-TR"/>
          </a:p>
        </p:txBody>
      </p:sp>
    </p:spTree>
    <p:extLst>
      <p:ext uri="{BB962C8B-B14F-4D97-AF65-F5344CB8AC3E}">
        <p14:creationId xmlns:p14="http://schemas.microsoft.com/office/powerpoint/2010/main" val="37734056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Sınıflanması</a:t>
            </a:r>
          </a:p>
        </p:txBody>
      </p:sp>
      <p:sp>
        <p:nvSpPr>
          <p:cNvPr id="6" name="İçerik Yer Tutucusu 5"/>
          <p:cNvSpPr>
            <a:spLocks noGrp="1"/>
          </p:cNvSpPr>
          <p:nvPr>
            <p:ph sz="quarter" idx="1"/>
          </p:nvPr>
        </p:nvSpPr>
        <p:spPr>
          <a:xfrm>
            <a:off x="251520" y="1600200"/>
            <a:ext cx="8784976" cy="4495800"/>
          </a:xfrm>
        </p:spPr>
        <p:txBody>
          <a:bodyPr>
            <a:normAutofit/>
          </a:bodyPr>
          <a:lstStyle/>
          <a:p>
            <a:r>
              <a:rPr lang="tr-TR" sz="2400" b="1" dirty="0"/>
              <a:t>Durağan </a:t>
            </a:r>
            <a:r>
              <a:rPr lang="tr-TR" sz="2400" i="1" dirty="0"/>
              <a:t>(</a:t>
            </a:r>
            <a:r>
              <a:rPr lang="tr-TR" sz="2400" i="1" dirty="0" err="1"/>
              <a:t>static</a:t>
            </a:r>
            <a:r>
              <a:rPr lang="tr-TR" sz="2400" i="1" dirty="0"/>
              <a:t>)</a:t>
            </a:r>
            <a:r>
              <a:rPr lang="tr-TR" sz="2400" b="1" dirty="0"/>
              <a:t> Değişkenler :</a:t>
            </a:r>
          </a:p>
          <a:p>
            <a:pPr lvl="1"/>
            <a:r>
              <a:rPr lang="tr-TR" sz="2000" dirty="0"/>
              <a:t>Durağan değişkenler, bellek hücrelerine programın çalışması başlamadan bağlanırlar ve programın çalışması bitinceye kadar o bellek hücrelerine bağlı kalırlar. Bu değişkenler için gerekli bellek çalışma zamanından önce ayrılır.</a:t>
            </a:r>
          </a:p>
          <a:p>
            <a:pPr lvl="1"/>
            <a:r>
              <a:rPr lang="tr-TR" sz="2000" dirty="0"/>
              <a:t>Durağan değişkenler zaman açısından etkinlik sağlarlar. Ancak, bellek yerinin durağan olarak değişkenlere bağlanması, programlamada esnekliği azaltmaktadır. Sadece durağan değişkenlerin bulunduğu bir programlama dilinde, özyinelemeli (</a:t>
            </a:r>
            <a:r>
              <a:rPr lang="tr-TR" sz="2000" i="1" dirty="0" err="1"/>
              <a:t>recursive</a:t>
            </a:r>
            <a:r>
              <a:rPr lang="tr-TR" sz="2000" dirty="0"/>
              <a:t>) altprogramlar gibi programlama teknikleri kullanılamaz. C ve C++'da değişkenler, tanımlanma deyiminde </a:t>
            </a:r>
            <a:r>
              <a:rPr lang="tr-TR" sz="2000" dirty="0" err="1"/>
              <a:t>static</a:t>
            </a:r>
            <a:r>
              <a:rPr lang="tr-TR" sz="2000" dirty="0"/>
              <a:t> tanımlayıcısı kullanılarak, durağan değişkenler olarak tanımlanabilir.</a:t>
            </a:r>
          </a:p>
          <a:p>
            <a:endParaRPr lang="tr-TR" sz="2000" dirty="0"/>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316114" y="5085184"/>
            <a:ext cx="4072310" cy="178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99</a:t>
            </a:fld>
            <a:endParaRPr lang="tr-TR"/>
          </a:p>
        </p:txBody>
      </p:sp>
    </p:spTree>
    <p:extLst>
      <p:ext uri="{BB962C8B-B14F-4D97-AF65-F5344CB8AC3E}">
        <p14:creationId xmlns:p14="http://schemas.microsoft.com/office/powerpoint/2010/main" val="29955704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11216</TotalTime>
  <Words>11214</Words>
  <Application>Microsoft Office PowerPoint</Application>
  <PresentationFormat>On-screen Show (4:3)</PresentationFormat>
  <Paragraphs>1599</Paragraphs>
  <Slides>163</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163</vt:i4>
      </vt:variant>
    </vt:vector>
  </HeadingPairs>
  <TitlesOfParts>
    <vt:vector size="175" baseType="lpstr">
      <vt:lpstr>Arial</vt:lpstr>
      <vt:lpstr>Arial Narrow</vt:lpstr>
      <vt:lpstr>Calibri</vt:lpstr>
      <vt:lpstr>Consolas</vt:lpstr>
      <vt:lpstr>Courier New</vt:lpstr>
      <vt:lpstr>Helvetica</vt:lpstr>
      <vt:lpstr>Lucida Sans Unicode</vt:lpstr>
      <vt:lpstr>Times New Roman</vt:lpstr>
      <vt:lpstr>Wingdings</vt:lpstr>
      <vt:lpstr>Wingdings 2</vt:lpstr>
      <vt:lpstr>Medyan</vt:lpstr>
      <vt:lpstr>VISIO</vt:lpstr>
      <vt:lpstr>PowerPoint Presentation</vt:lpstr>
      <vt:lpstr>BÖLÜM 5 - Konular</vt:lpstr>
      <vt:lpstr>5.1. Giriş</vt:lpstr>
      <vt:lpstr> Von Neumann Mimarisi</vt:lpstr>
      <vt:lpstr>5.1. Giriş</vt:lpstr>
      <vt:lpstr>5.1. Giriş</vt:lpstr>
      <vt:lpstr>5.1. Giriş</vt:lpstr>
      <vt:lpstr>PowerPoint Presentation</vt:lpstr>
      <vt:lpstr>PowerPoint Presentation</vt:lpstr>
      <vt:lpstr>Karışık biçimli atamalar</vt:lpstr>
      <vt:lpstr>5.2. Değişkenler</vt:lpstr>
      <vt:lpstr>5.2. Değişkenler</vt:lpstr>
      <vt:lpstr>5.2. Değişkenler</vt:lpstr>
      <vt:lpstr>5.2. Değişkenler</vt:lpstr>
      <vt:lpstr>5.2. Değişkenler</vt:lpstr>
      <vt:lpstr>5.2.1. İsimler</vt:lpstr>
      <vt:lpstr>5.2.1.1. En Fazla Uzunluk</vt:lpstr>
      <vt:lpstr>5.2.1.1. En Fazla Uzunluk</vt:lpstr>
      <vt:lpstr>5.2.1.2. Küçük-Büyük Harf Duyarlılığı (Case Sensitivity)</vt:lpstr>
      <vt:lpstr>5.2.1.2. Küçük-Büyük Harf Duyarlılığı (Case Sensitivity)</vt:lpstr>
      <vt:lpstr>5.2.1.3. Özel Kelimeler</vt:lpstr>
      <vt:lpstr>5.2.1.3. Özel Kelimeler</vt:lpstr>
      <vt:lpstr>5.2.2. Veri Tipi Kavramı</vt:lpstr>
      <vt:lpstr>5.2.2. Veri Tipi Kavramı</vt:lpstr>
      <vt:lpstr>PowerPoint Presentation</vt:lpstr>
      <vt:lpstr>5.2.2. Veri Tipi Kavramı</vt:lpstr>
      <vt:lpstr>5.2.2. Veri Tipi Kavramı-Yapısal Tipler</vt:lpstr>
      <vt:lpstr>5.3. Sabitler</vt:lpstr>
      <vt:lpstr>5.3. Sabitler</vt:lpstr>
      <vt:lpstr>5.4. İşlemciler (Operatörler)</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5.4.2. Niteliğine Göre İşlemciler</vt:lpstr>
      <vt:lpstr>5.4.2. Niteliğine Göre İşlemciler</vt:lpstr>
      <vt:lpstr>5.4.2. Niteliğine Göre İşlemciler</vt:lpstr>
      <vt:lpstr>5.4.2. Niteliğine Göre İşlemciler</vt:lpstr>
      <vt:lpstr>5.4.2. Niteliğine Göre İşlemciler (Özet)</vt:lpstr>
      <vt:lpstr>5.4.3. İşlemci Yükleme</vt:lpstr>
      <vt:lpstr>5.4.3. İşlemci Yükleme</vt:lpstr>
      <vt:lpstr>5.4.3. İşlemci Yükleme</vt:lpstr>
      <vt:lpstr>5.5. İfadeler</vt:lpstr>
      <vt:lpstr>5.5. İfadeler</vt:lpstr>
      <vt:lpstr>5.5. İfadeler</vt:lpstr>
      <vt:lpstr>5.5. İfadeler</vt:lpstr>
      <vt:lpstr>5.5. İfadeler</vt:lpstr>
      <vt:lpstr>5.5. İfadeler</vt:lpstr>
      <vt:lpstr>5.5. İfadeler</vt:lpstr>
      <vt:lpstr>5.5. İfadeler</vt:lpstr>
      <vt:lpstr>PowerPoint Presentation</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5.6. Deyimler</vt:lpstr>
      <vt:lpstr>5.6. Deyimler</vt:lpstr>
      <vt:lpstr>5.7. Bağlama (Binding) kavramı</vt:lpstr>
      <vt:lpstr>5.7. Bağlama (Binding) kavramı</vt:lpstr>
      <vt:lpstr>PowerPoint Presentation</vt:lpstr>
      <vt:lpstr>5.7.1. Bağlama Zamanı</vt:lpstr>
      <vt:lpstr>5.7.1. Bağlama Zamanı</vt:lpstr>
      <vt:lpstr>5.7.1. Bağlama Zamanı</vt:lpstr>
      <vt:lpstr>5.7.1. Bağlama Zamanı</vt:lpstr>
      <vt:lpstr>5.7.1. Bağlama Zamanı</vt:lpstr>
      <vt:lpstr>5.7.2. Tip Bağlama</vt:lpstr>
      <vt:lpstr>5.7.2.1. Durağan Tip Bağlama</vt:lpstr>
      <vt:lpstr>5.7.2.1. Durağan Tip Bağlama</vt:lpstr>
      <vt:lpstr>5.7.2.1. Durağan Tip Bağlama</vt:lpstr>
      <vt:lpstr>5.7.2.1. Durağan Tip Bağlama</vt:lpstr>
      <vt:lpstr>5.7.2.1. Durağan Tip Bağlama</vt:lpstr>
      <vt:lpstr>5.7.2.2. Dinamik Tip Bağlama</vt:lpstr>
      <vt:lpstr>5.7.2.2. Dinamik Tip Bağlama</vt:lpstr>
      <vt:lpstr>5.7.2.2. Dinamik Tip Bağlama</vt:lpstr>
      <vt:lpstr>5.7.2.2. Dinamik Tip Bağlama</vt:lpstr>
      <vt:lpstr>Bağlama Zamanı</vt:lpstr>
      <vt:lpstr>5.7.3. Bellek Bağlama</vt:lpstr>
      <vt:lpstr>5.7.3. Bellek Bağlama</vt:lpstr>
      <vt:lpstr>PowerPoint Presentation</vt:lpstr>
      <vt:lpstr>5.7.3.1. Bellek Düzeni</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PowerPoint Presentation</vt:lpstr>
      <vt:lpstr>5.7.3.3.Değişken İlkleme </vt:lpstr>
      <vt:lpstr>5.8.İsim Kapsamları</vt:lpstr>
      <vt:lpstr>5.8. 1. Durağan Kapsam Bağlama </vt:lpstr>
      <vt:lpstr>5.8. 1. Durağan Kapsam Bağlama </vt:lpstr>
      <vt:lpstr>5.8. 1. Durağan Kapsam Bağlama </vt:lpstr>
      <vt:lpstr>5.8. 1. Durağan Kapsam Bağlama </vt:lpstr>
      <vt:lpstr>5.8. 1. Durağan Kapsam Bağlama </vt:lpstr>
      <vt:lpstr>İç içe yuvalanmış statik kapsam örneği</vt:lpstr>
      <vt:lpstr>5.8. 1. Durağan Kapsam Bağlama </vt:lpstr>
      <vt:lpstr>5.8. 1. Durağan Kapsam Bağlama </vt:lpstr>
      <vt:lpstr>5.8.1. Durağan Kapsam Bağlama </vt:lpstr>
      <vt:lpstr>5.8.1. Durağan Kapsam Bağlama </vt:lpstr>
      <vt:lpstr>5.8.1. Durağan Kapsam Bağlama </vt:lpstr>
      <vt:lpstr>5.8.1. Durağan Kapsam Bağlama </vt:lpstr>
      <vt:lpstr>PowerPoint Presentation</vt:lpstr>
      <vt:lpstr>PowerPoint Presentation</vt:lpstr>
      <vt:lpstr>5.8.1. Durağan Kapsam Bağlama </vt:lpstr>
      <vt:lpstr>5.8.1. Durağan Kapsam Bağlama </vt:lpstr>
      <vt:lpstr>Durağan Kapsam Örneği</vt:lpstr>
      <vt:lpstr>PowerPoint Presentation</vt:lpstr>
      <vt:lpstr>PowerPoint Presentation</vt:lpstr>
      <vt:lpstr>Durağan Kapsam: C++</vt:lpstr>
      <vt:lpstr>Durağan Kapsam: C++</vt:lpstr>
      <vt:lpstr>5.8.2. Dinamik Kapsam Bağlama</vt:lpstr>
      <vt:lpstr>Dinamik Kapsam</vt:lpstr>
      <vt:lpstr>5.8.2. Dinamik Kapsam Bağlama</vt:lpstr>
      <vt:lpstr>Dinamik Kapsam</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PowerPoint Presentation</vt:lpstr>
      <vt:lpstr>Dinamik Kapsam Bağlama Örneği</vt:lpstr>
      <vt:lpstr>PowerPoint Presentation</vt:lpstr>
      <vt:lpstr>PowerPoint Presentation</vt:lpstr>
      <vt:lpstr>Statik-dinamik kapsam örnek</vt:lpstr>
      <vt:lpstr>İç içe kapsam örneği</vt:lpstr>
      <vt:lpstr>5.8.2. Dinamik Kapsam Bağlama</vt:lpstr>
      <vt:lpstr>5.9. Tip Kontrolü</vt:lpstr>
      <vt:lpstr>5.9. Tip Kontrolü</vt:lpstr>
      <vt:lpstr>5.9.1. Kesin tiplendirme</vt:lpstr>
      <vt:lpstr>5.9.2. Tip Uyumluluğu</vt:lpstr>
      <vt:lpstr>5.9.2. Tip Uyumluluğu</vt:lpstr>
      <vt:lpstr>5.9.2. Tip Uyumluluğu</vt:lpstr>
      <vt:lpstr>5.9.2. Tip Uyumluluğu</vt:lpstr>
      <vt:lpstr>5.9.2. Tip Uyumluluğu</vt:lpstr>
      <vt:lpstr>5.10. Kapsam ve Ömür</vt:lpstr>
      <vt:lpstr>5.11. Referans Çevreleri</vt:lpstr>
      <vt:lpstr>Özet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AMER JABBAN</cp:lastModifiedBy>
  <cp:revision>291</cp:revision>
  <dcterms:created xsi:type="dcterms:W3CDTF">2011-09-15T11:21:30Z</dcterms:created>
  <dcterms:modified xsi:type="dcterms:W3CDTF">2022-02-14T21:22:20Z</dcterms:modified>
</cp:coreProperties>
</file>