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Default Extension="doc" ContentType="application/msword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61"/>
  </p:notesMasterIdLst>
  <p:sldIdLst>
    <p:sldId id="30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433" r:id="rId17"/>
    <p:sldId id="272" r:id="rId18"/>
    <p:sldId id="273" r:id="rId19"/>
    <p:sldId id="274" r:id="rId20"/>
    <p:sldId id="430" r:id="rId21"/>
    <p:sldId id="304" r:id="rId22"/>
    <p:sldId id="275" r:id="rId23"/>
    <p:sldId id="305" r:id="rId24"/>
    <p:sldId id="276" r:id="rId25"/>
    <p:sldId id="345" r:id="rId26"/>
    <p:sldId id="277" r:id="rId27"/>
    <p:sldId id="30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7" r:id="rId58"/>
    <p:sldId id="428" r:id="rId59"/>
    <p:sldId id="289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46" r:id="rId68"/>
    <p:sldId id="347" r:id="rId69"/>
    <p:sldId id="348" r:id="rId70"/>
    <p:sldId id="349" r:id="rId71"/>
    <p:sldId id="350" r:id="rId72"/>
    <p:sldId id="351" r:id="rId73"/>
    <p:sldId id="315" r:id="rId74"/>
    <p:sldId id="316" r:id="rId75"/>
    <p:sldId id="318" r:id="rId76"/>
    <p:sldId id="319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431" r:id="rId102"/>
    <p:sldId id="363" r:id="rId103"/>
    <p:sldId id="437" r:id="rId104"/>
    <p:sldId id="364" r:id="rId105"/>
    <p:sldId id="365" r:id="rId106"/>
    <p:sldId id="366" r:id="rId107"/>
    <p:sldId id="367" r:id="rId108"/>
    <p:sldId id="368" r:id="rId109"/>
    <p:sldId id="369" r:id="rId110"/>
    <p:sldId id="370" r:id="rId111"/>
    <p:sldId id="371" r:id="rId112"/>
    <p:sldId id="372" r:id="rId113"/>
    <p:sldId id="373" r:id="rId114"/>
    <p:sldId id="374" r:id="rId115"/>
    <p:sldId id="393" r:id="rId116"/>
    <p:sldId id="394" r:id="rId117"/>
    <p:sldId id="434" r:id="rId118"/>
    <p:sldId id="435" r:id="rId119"/>
    <p:sldId id="395" r:id="rId120"/>
    <p:sldId id="399" r:id="rId121"/>
    <p:sldId id="400" r:id="rId122"/>
    <p:sldId id="402" r:id="rId123"/>
    <p:sldId id="403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407" r:id="rId134"/>
    <p:sldId id="390" r:id="rId135"/>
    <p:sldId id="391" r:id="rId136"/>
    <p:sldId id="392" r:id="rId137"/>
    <p:sldId id="384" r:id="rId138"/>
    <p:sldId id="385" r:id="rId139"/>
    <p:sldId id="386" r:id="rId140"/>
    <p:sldId id="387" r:id="rId141"/>
    <p:sldId id="388" r:id="rId142"/>
    <p:sldId id="432" r:id="rId143"/>
    <p:sldId id="405" r:id="rId144"/>
    <p:sldId id="406" r:id="rId145"/>
    <p:sldId id="290" r:id="rId146"/>
    <p:sldId id="291" r:id="rId147"/>
    <p:sldId id="292" r:id="rId148"/>
    <p:sldId id="293" r:id="rId149"/>
    <p:sldId id="294" r:id="rId150"/>
    <p:sldId id="295" r:id="rId151"/>
    <p:sldId id="296" r:id="rId152"/>
    <p:sldId id="297" r:id="rId153"/>
    <p:sldId id="298" r:id="rId154"/>
    <p:sldId id="299" r:id="rId155"/>
    <p:sldId id="307" r:id="rId156"/>
    <p:sldId id="300" r:id="rId157"/>
    <p:sldId id="301" r:id="rId158"/>
    <p:sldId id="302" r:id="rId159"/>
    <p:sldId id="436" r:id="rId16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BAE18F"/>
    <a:srgbClr val="99CCFF"/>
    <a:srgbClr val="66CCFF"/>
    <a:srgbClr val="FFFFFF"/>
    <a:srgbClr val="33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5" autoAdjust="0"/>
    <p:restoredTop sz="94710" autoAdjust="0"/>
  </p:normalViewPr>
  <p:slideViewPr>
    <p:cSldViewPr>
      <p:cViewPr varScale="1">
        <p:scale>
          <a:sx n="110" d="100"/>
          <a:sy n="110" d="100"/>
        </p:scale>
        <p:origin x="-16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9.xml"/><Relationship Id="rId2" Type="http://schemas.openxmlformats.org/officeDocument/2006/relationships/slide" Target="slides/slide128.xml"/><Relationship Id="rId1" Type="http://schemas.openxmlformats.org/officeDocument/2006/relationships/slide" Target="slides/slide102.xml"/><Relationship Id="rId4" Type="http://schemas.openxmlformats.org/officeDocument/2006/relationships/slide" Target="slides/slide13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02606EF-76C0-44F5-91C5-3F0864CA3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10572D-5EE6-4212-8885-706B5A5E6B93}" type="slidenum">
              <a:rPr lang="en-US"/>
              <a:pPr>
                <a:defRPr/>
              </a:pPr>
              <a:t>47</a:t>
            </a:fld>
            <a:endParaRPr lang="th-TH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28052-31DC-4DF9-8A4E-8CB0C4C6A0FB}" type="slidenum">
              <a:rPr lang="en-US"/>
              <a:pPr>
                <a:defRPr/>
              </a:pPr>
              <a:t>48</a:t>
            </a:fld>
            <a:endParaRPr lang="th-TH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67FB17-0F50-4669-93AF-B65A742F903A}" type="slidenum">
              <a:rPr lang="en-US"/>
              <a:pPr>
                <a:defRPr/>
              </a:pPr>
              <a:t>49</a:t>
            </a:fld>
            <a:endParaRPr lang="th-TH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E14811-D1F4-4EC2-B16F-638AE5C5308B}" type="slidenum">
              <a:rPr lang="en-US"/>
              <a:pPr>
                <a:defRPr/>
              </a:pPr>
              <a:t>50</a:t>
            </a:fld>
            <a:endParaRPr lang="th-TH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515D7A-1C5B-44B0-AA64-6F99A6FF8B85}" type="slidenum">
              <a:rPr lang="en-US"/>
              <a:pPr>
                <a:defRPr/>
              </a:pPr>
              <a:t>51</a:t>
            </a:fld>
            <a:endParaRPr lang="th-TH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361331-3CB5-4232-BF18-9BC9BA63764E}" type="slidenum">
              <a:rPr lang="en-US"/>
              <a:pPr>
                <a:defRPr/>
              </a:pPr>
              <a:t>52</a:t>
            </a:fld>
            <a:endParaRPr lang="th-TH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1748-B943-483E-8835-3C7707A19340}" type="slidenum">
              <a:rPr lang="en-US"/>
              <a:pPr>
                <a:defRPr/>
              </a:pPr>
              <a:t>53</a:t>
            </a:fld>
            <a:endParaRPr lang="th-TH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EEFE3-C506-406E-8C70-7C0F3C32721E}" type="slidenum">
              <a:rPr lang="en-US"/>
              <a:pPr>
                <a:defRPr/>
              </a:pPr>
              <a:t>54</a:t>
            </a:fld>
            <a:endParaRPr lang="th-TH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41A02C-429A-4DF7-8DA3-A132F82B36B8}" type="slidenum">
              <a:rPr lang="en-US"/>
              <a:pPr>
                <a:defRPr/>
              </a:pPr>
              <a:t>55</a:t>
            </a:fld>
            <a:endParaRPr lang="th-TH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38D7C6-A2FA-4449-8693-AF6C16D49DD1}" type="slidenum">
              <a:rPr lang="en-US"/>
              <a:pPr>
                <a:defRPr/>
              </a:pPr>
              <a:t>56</a:t>
            </a:fld>
            <a:endParaRPr lang="th-TH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B639A-003F-4463-814D-D1CF4A01DABA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ea typeface="Cordia New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008A44-9514-4552-A027-30F8343BCEA1}" type="slidenum">
              <a:rPr lang="en-US"/>
              <a:pPr>
                <a:defRPr/>
              </a:pPr>
              <a:t>57</a:t>
            </a:fld>
            <a:endParaRPr lang="th-TH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079B5-48E5-4789-8B6E-6A4C09DAD09C}" type="slidenum">
              <a:rPr lang="en-US"/>
              <a:pPr>
                <a:defRPr/>
              </a:pPr>
              <a:t>58</a:t>
            </a:fld>
            <a:endParaRPr lang="th-TH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8A6BBF-0C7C-4A4F-91DE-3E8B5D4D23B2}" type="slidenum">
              <a:rPr lang="en-US"/>
              <a:pPr>
                <a:defRPr/>
              </a:pPr>
              <a:t>115</a:t>
            </a:fld>
            <a:endParaRPr lang="th-TH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2A3747-9C03-4945-8DF6-F2CCA4E9C15A}" type="slidenum">
              <a:rPr lang="en-US"/>
              <a:pPr>
                <a:defRPr/>
              </a:pPr>
              <a:t>116</a:t>
            </a:fld>
            <a:endParaRPr lang="th-TH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 smtClean="0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A9ABDF-C8A4-4A18-A7BD-C25A2FF027E3}" type="slidenum">
              <a:rPr lang="en-US"/>
              <a:pPr>
                <a:defRPr/>
              </a:pPr>
              <a:t>119</a:t>
            </a:fld>
            <a:endParaRPr lang="th-TH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3AAC7-83B1-40B6-BD46-FE7579B0113D}" type="slidenum">
              <a:rPr lang="en-US"/>
              <a:pPr>
                <a:defRPr/>
              </a:pPr>
              <a:t>120</a:t>
            </a:fld>
            <a:endParaRPr lang="th-TH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C42CDC-1F9E-4045-96D1-F2742FCFFEA4}" type="slidenum">
              <a:rPr lang="en-US"/>
              <a:pPr>
                <a:defRPr/>
              </a:pPr>
              <a:t>121</a:t>
            </a:fld>
            <a:endParaRPr lang="th-TH"/>
          </a:p>
        </p:txBody>
      </p:sp>
      <p:sp>
        <p:nvSpPr>
          <p:cNvPr id="216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D58D73-5EBE-47F4-8CD8-AD7EF274264F}" type="slidenum">
              <a:rPr lang="en-US"/>
              <a:pPr>
                <a:defRPr/>
              </a:pPr>
              <a:t>40</a:t>
            </a:fld>
            <a:endParaRPr lang="th-TH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9F7A52-0892-4A91-8E40-2A6F5D2879EE}" type="slidenum">
              <a:rPr lang="en-US"/>
              <a:pPr>
                <a:defRPr/>
              </a:pPr>
              <a:t>122</a:t>
            </a:fld>
            <a:endParaRPr lang="th-TH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DB758-3C28-41A5-85C0-54621EE411D0}" type="slidenum">
              <a:rPr lang="en-US"/>
              <a:pPr>
                <a:defRPr/>
              </a:pPr>
              <a:t>123</a:t>
            </a:fld>
            <a:endParaRPr lang="th-TH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03B218-BF47-42CB-8763-59C530270941}" type="slidenum">
              <a:rPr lang="en-US"/>
              <a:pPr>
                <a:defRPr/>
              </a:pPr>
              <a:t>133</a:t>
            </a:fld>
            <a:endParaRPr lang="th-TH"/>
          </a:p>
        </p:txBody>
      </p:sp>
      <p:sp>
        <p:nvSpPr>
          <p:cNvPr id="220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B5F91-C126-4992-BC95-A62E12AE1B61}" type="slidenum">
              <a:rPr lang="en-US"/>
              <a:pPr>
                <a:defRPr/>
              </a:pPr>
              <a:t>143</a:t>
            </a:fld>
            <a:endParaRPr lang="th-TH"/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B0D26C-5398-4B73-B4E5-E6C2645404D6}" type="slidenum">
              <a:rPr lang="en-US"/>
              <a:pPr>
                <a:defRPr/>
              </a:pPr>
              <a:t>144</a:t>
            </a:fld>
            <a:endParaRPr lang="th-TH"/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E1C5B8-39BD-4F42-816B-3DC85F1B6CB9}" type="slidenum">
              <a:rPr lang="en-US"/>
              <a:pPr>
                <a:defRPr/>
              </a:pPr>
              <a:t>41</a:t>
            </a:fld>
            <a:endParaRPr lang="th-TH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6E2F6-4F15-4B6B-9745-469739108205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C7FF5-87CA-47F3-BD61-40CF2A531DA5}" type="slidenum">
              <a:rPr lang="en-US"/>
              <a:pPr>
                <a:defRPr/>
              </a:pPr>
              <a:t>43</a:t>
            </a:fld>
            <a:endParaRPr lang="th-TH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BF0466-96E4-4BB3-B379-CE9C24300D34}" type="slidenum">
              <a:rPr lang="en-US"/>
              <a:pPr>
                <a:defRPr/>
              </a:pPr>
              <a:t>44</a:t>
            </a:fld>
            <a:endParaRPr lang="th-TH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270BC-0CC8-43F7-8606-3BD45A89EC3A}" type="slidenum">
              <a:rPr lang="en-US"/>
              <a:pPr>
                <a:defRPr/>
              </a:pPr>
              <a:t>45</a:t>
            </a:fld>
            <a:endParaRPr lang="th-TH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65DE-CDCB-473B-82CD-4D221C0DCC9F}" type="slidenum">
              <a:rPr lang="en-US"/>
              <a:pPr>
                <a:defRPr/>
              </a:pPr>
              <a:t>46</a:t>
            </a:fld>
            <a:endParaRPr lang="th-TH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smtClean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>
                <a:latin typeface="Courier" charset="0"/>
                <a:cs typeface="+mn-cs"/>
              </a:rPr>
              <a:t>ISBN 0-321-33025-0</a:t>
            </a:r>
          </a:p>
        </p:txBody>
      </p:sp>
      <p:pic>
        <p:nvPicPr>
          <p:cNvPr id="5" name="Picture 5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04800"/>
            <a:ext cx="47720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DFF04-E65D-4A11-9963-401DEC7F54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9677-6CEE-4C38-80DE-80AD868AA7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Başlık, Küçük Resim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Küçük Resim Yer Tutucusu"/>
          <p:cNvSpPr>
            <a:spLocks noGrp="1"/>
          </p:cNvSpPr>
          <p:nvPr>
            <p:ph type="clipArt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49B7D-28D5-4CF1-92AB-B59C08C602F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5613" y="273050"/>
            <a:ext cx="7469187" cy="48895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82000" cy="52578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25488" y="6461125"/>
            <a:ext cx="75247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AFEB3-DA45-4C5F-96A3-33EB387B8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Küçük Resim Yer Tutucusu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endParaRPr lang="tr-TR" noProof="0" smtClean="0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44435-33E7-4CAC-8728-B51292B57D8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2301373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 Parsing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53537-6888-4208-A3A9-444031B1EE1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69637-22BE-4205-B021-04A41F16D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FB6F-A45B-446C-ADBD-DCF895619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29F40-0894-4514-9F1E-7DB54B4B0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EA5A4-A281-4D1E-957C-900B3BCB5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12D2-24A6-45C6-9ABA-2BEC05992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5141-C9BA-4419-9511-39F87D917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3092C-CEAF-49A0-BDFD-2EB8CAA2AD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41B8-2007-49B9-95C6-E0729A29E2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E82310F-FDEC-4666-B9A4-44B9F4D78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>
              <a:cs typeface="+mn-cs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Belgesi2.doc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Belgesi3.doc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Microsoft_Office_Word_97_-_2003_Belgesi4.doc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Microsoft_Office_Word_97_-_2003_Belgesi5.doc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Belgesi1.doc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Başlık 1"/>
          <p:cNvSpPr>
            <a:spLocks noGrp="1"/>
          </p:cNvSpPr>
          <p:nvPr/>
        </p:nvSpPr>
        <p:spPr bwMode="auto">
          <a:xfrm>
            <a:off x="304800" y="762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Bölüm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 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4: 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S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özcüksel (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Lexical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) ve Sentaks Analiz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2E09A2-48CE-48E4-9EF8-F7DD5C82F07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1793875"/>
            <a:ext cx="298450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5605" name="Picture 9" descr="Adsız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8800" y="1793875"/>
            <a:ext cx="2873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0600" y="1774825"/>
            <a:ext cx="30353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Çoğu kez</a:t>
            </a:r>
            <a:r>
              <a:rPr lang="en-US" smtClean="0"/>
              <a:t>, </a:t>
            </a:r>
            <a:r>
              <a:rPr lang="tr-TR" smtClean="0"/>
              <a:t>durum diyagramı basitleştirmek için geçişler birleştirilebilir</a:t>
            </a:r>
            <a:endParaRPr lang="en-US" smtClean="0"/>
          </a:p>
          <a:p>
            <a:pPr lvl="1" eaLnBrk="1" hangingPunct="1"/>
            <a:r>
              <a:rPr lang="tr-TR" smtClean="0"/>
              <a:t>Bir tanıtıcıyı (</a:t>
            </a:r>
            <a:r>
              <a:rPr lang="en-US" smtClean="0"/>
              <a:t>identifier</a:t>
            </a:r>
            <a:r>
              <a:rPr lang="tr-TR" smtClean="0"/>
              <a:t>) tanırken</a:t>
            </a:r>
            <a:r>
              <a:rPr lang="en-US" smtClean="0"/>
              <a:t>, </a:t>
            </a:r>
            <a:r>
              <a:rPr lang="tr-TR" smtClean="0"/>
              <a:t>bütün büyük (</a:t>
            </a:r>
            <a:r>
              <a:rPr lang="en-US" smtClean="0"/>
              <a:t>uppercase</a:t>
            </a:r>
            <a:r>
              <a:rPr lang="tr-TR" smtClean="0"/>
              <a:t>) ve küçük (</a:t>
            </a:r>
            <a:r>
              <a:rPr lang="en-US" smtClean="0"/>
              <a:t>lowercase</a:t>
            </a:r>
            <a:r>
              <a:rPr lang="tr-TR" smtClean="0"/>
              <a:t>) harfler eşittir</a:t>
            </a:r>
            <a:endParaRPr lang="en-US" smtClean="0"/>
          </a:p>
          <a:p>
            <a:pPr lvl="2" eaLnBrk="1" hangingPunct="1"/>
            <a:r>
              <a:rPr lang="tr-TR" smtClean="0"/>
              <a:t>Bütün harfleri içeren bir karakter sınıfı (character class) kullanılır</a:t>
            </a:r>
            <a:endParaRPr lang="en-US" smtClean="0"/>
          </a:p>
          <a:p>
            <a:pPr lvl="1" eaLnBrk="1" hangingPunct="1"/>
            <a:r>
              <a:rPr lang="tr-TR" smtClean="0"/>
              <a:t>Bir sabit tamsayıyı (</a:t>
            </a:r>
            <a:r>
              <a:rPr lang="en-US" smtClean="0"/>
              <a:t>integer literal</a:t>
            </a:r>
            <a:r>
              <a:rPr lang="tr-TR" smtClean="0"/>
              <a:t>) tanırken</a:t>
            </a:r>
            <a:r>
              <a:rPr lang="en-US" smtClean="0"/>
              <a:t>, </a:t>
            </a:r>
            <a:r>
              <a:rPr lang="tr-TR" smtClean="0"/>
              <a:t>bütün rakamlar (digits) eşittir</a:t>
            </a:r>
            <a:r>
              <a:rPr lang="en-US" smtClean="0"/>
              <a:t> – </a:t>
            </a:r>
            <a:r>
              <a:rPr lang="tr-TR" smtClean="0"/>
              <a:t>bir rakam sınıfı (</a:t>
            </a:r>
            <a:r>
              <a:rPr lang="en-US" smtClean="0"/>
              <a:t>digit class</a:t>
            </a:r>
            <a:r>
              <a:rPr lang="tr-TR" smtClean="0"/>
              <a:t>) kullanılır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7EAA2B-A1F5-4F60-9EA5-E4C67A3228B9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C175-5F45-494C-B380-AF526F664F63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</a:t>
            </a:r>
            <a:r>
              <a:rPr lang="tr-TR" smtClean="0"/>
              <a:t>1</a:t>
            </a:r>
            <a:r>
              <a:rPr lang="en-US" smtClean="0"/>
              <a:t>)</a:t>
            </a:r>
          </a:p>
        </p:txBody>
      </p:sp>
      <p:cxnSp>
        <p:nvCxnSpPr>
          <p:cNvPr id="126980" name="AutoShape 3"/>
          <p:cNvCxnSpPr>
            <a:cxnSpLocks noChangeShapeType="1"/>
            <a:stCxn id="126984" idx="0"/>
            <a:endCxn id="126997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7315200" y="1524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2" name="AutoShape 5"/>
          <p:cNvCxnSpPr>
            <a:cxnSpLocks noChangeShapeType="1"/>
            <a:stCxn id="127000" idx="0"/>
            <a:endCxn id="126981" idx="2"/>
          </p:cNvCxnSpPr>
          <p:nvPr/>
        </p:nvCxnSpPr>
        <p:spPr bwMode="auto">
          <a:xfrm flipV="1">
            <a:off x="7467600" y="1981200"/>
            <a:ext cx="762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83" name="AutoShape 6"/>
          <p:cNvCxnSpPr>
            <a:cxnSpLocks noChangeShapeType="1"/>
            <a:stCxn id="127003" idx="0"/>
            <a:endCxn id="126981" idx="2"/>
          </p:cNvCxnSpPr>
          <p:nvPr/>
        </p:nvCxnSpPr>
        <p:spPr bwMode="auto">
          <a:xfrm flipH="1" flipV="1">
            <a:off x="7543800" y="1981200"/>
            <a:ext cx="55245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4" name="Text Box 7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5" name="AutoShape 8"/>
          <p:cNvCxnSpPr>
            <a:cxnSpLocks noChangeShapeType="1"/>
            <a:stCxn id="126981" idx="2"/>
            <a:endCxn id="126987" idx="0"/>
          </p:cNvCxnSpPr>
          <p:nvPr/>
        </p:nvCxnSpPr>
        <p:spPr bwMode="auto">
          <a:xfrm flipH="1">
            <a:off x="7058025" y="1981200"/>
            <a:ext cx="485775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6" name="Text Box 9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87" name="Text Box 10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88" name="AutoShape 11"/>
          <p:cNvCxnSpPr>
            <a:cxnSpLocks noChangeShapeType="1"/>
            <a:stCxn id="126984" idx="2"/>
            <a:endCxn id="126991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9" name="Text Box 12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90" name="AutoShape 13"/>
          <p:cNvCxnSpPr>
            <a:cxnSpLocks noChangeShapeType="1"/>
            <a:stCxn id="126997" idx="2"/>
            <a:endCxn id="126989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1" name="Text Box 14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92" name="Text Box 15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6993" name="AutoShape 16"/>
          <p:cNvCxnSpPr>
            <a:cxnSpLocks noChangeShapeType="1"/>
            <a:stCxn id="127005" idx="0"/>
            <a:endCxn id="126997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4" name="Text Box 17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6995" name="Text Box 18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6996" name="AutoShape 19"/>
          <p:cNvCxnSpPr>
            <a:cxnSpLocks noChangeShapeType="1"/>
            <a:stCxn id="126997" idx="2"/>
            <a:endCxn id="126994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7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98" name="AutoShape 21"/>
          <p:cNvCxnSpPr>
            <a:cxnSpLocks noChangeShapeType="1"/>
            <a:stCxn id="126981" idx="2"/>
            <a:endCxn id="126997" idx="0"/>
          </p:cNvCxnSpPr>
          <p:nvPr/>
        </p:nvCxnSpPr>
        <p:spPr bwMode="auto">
          <a:xfrm flipH="1">
            <a:off x="6172200" y="1981200"/>
            <a:ext cx="13716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99" name="AutoShape 22"/>
          <p:cNvCxnSpPr>
            <a:cxnSpLocks noChangeShapeType="1"/>
            <a:stCxn id="126981" idx="2"/>
            <a:endCxn id="126995" idx="0"/>
          </p:cNvCxnSpPr>
          <p:nvPr/>
        </p:nvCxnSpPr>
        <p:spPr bwMode="auto">
          <a:xfrm>
            <a:off x="7543800" y="1981200"/>
            <a:ext cx="11430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0" name="Text Box 2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7001" name="Text Box 2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7002" name="AutoShape 25"/>
          <p:cNvCxnSpPr>
            <a:cxnSpLocks noChangeShapeType="1"/>
            <a:stCxn id="126997" idx="2"/>
            <a:endCxn id="12700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3" name="Text Box 26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4" name="AutoShape 27"/>
          <p:cNvCxnSpPr>
            <a:cxnSpLocks noChangeShapeType="1"/>
            <a:stCxn id="126986" idx="0"/>
            <a:endCxn id="12700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5" name="Text Box 28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6" name="AutoShape 29"/>
          <p:cNvCxnSpPr>
            <a:cxnSpLocks noChangeShapeType="1"/>
            <a:stCxn id="126992" idx="0"/>
            <a:endCxn id="12700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7" name="Line 30"/>
          <p:cNvSpPr>
            <a:spLocks noChangeShapeType="1"/>
          </p:cNvSpPr>
          <p:nvPr/>
        </p:nvSpPr>
        <p:spPr bwMode="auto">
          <a:xfrm>
            <a:off x="8839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7009" name="Rectangle 32"/>
          <p:cNvSpPr>
            <a:spLocks noChangeArrowheads="1"/>
          </p:cNvSpPr>
          <p:nvPr/>
        </p:nvSpPr>
        <p:spPr bwMode="auto">
          <a:xfrm>
            <a:off x="4724400" y="12954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 E + (E)</a:t>
            </a:r>
            <a:endParaRPr lang="tr-TR" sz="1800" dirty="0" smtClean="0">
              <a:solidFill>
                <a:srgbClr val="33CC33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latin typeface="+mj-lt"/>
              </a:rPr>
              <a:t>E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accept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 smtClean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52400"/>
            <a:ext cx="7772400" cy="1143000"/>
          </a:xfrm>
        </p:spPr>
        <p:txBody>
          <a:bodyPr/>
          <a:lstStyle/>
          <a:p>
            <a:r>
              <a:rPr lang="tr-TR" smtClean="0"/>
              <a:t>Örnek 3: </a:t>
            </a:r>
            <a:r>
              <a:rPr lang="en-US" smtClean="0"/>
              <a:t>Shift-Reduce </a:t>
            </a:r>
            <a:r>
              <a:rPr lang="tr-TR" smtClean="0"/>
              <a:t>Ayrıştırma Örneği</a:t>
            </a:r>
            <a:endParaRPr lang="en-US" smtClean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Action</a:t>
            </a: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Stack</a:t>
            </a:r>
          </a:p>
        </p:txBody>
      </p:sp>
      <p:sp>
        <p:nvSpPr>
          <p:cNvPr id="12803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2" name="Rectangle 86"/>
          <p:cNvSpPr>
            <a:spLocks noChangeArrowheads="1"/>
          </p:cNvSpPr>
          <p:nvPr/>
        </p:nvSpPr>
        <p:spPr bwMode="auto">
          <a:xfrm>
            <a:off x="6172200" y="1371600"/>
            <a:ext cx="2971800" cy="1223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37E98E-BDF7-4979-B626-CBF042B425C3}" type="slidenum">
              <a:rPr lang="en-US"/>
              <a:pPr>
                <a:defRPr/>
              </a:pPr>
              <a:t>102</a:t>
            </a:fld>
            <a:endParaRPr lang="en-US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İzi nasıl koruruz</a:t>
            </a:r>
            <a:r>
              <a:rPr lang="en-US" smtClean="0"/>
              <a:t>?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mtClean="0"/>
              <a:t>Sol parça stringi </a:t>
            </a:r>
            <a:r>
              <a:rPr lang="tr-TR" smtClean="0">
                <a:solidFill>
                  <a:srgbClr val="FF0000"/>
                </a:solidFill>
              </a:rPr>
              <a:t>yığın</a:t>
            </a:r>
            <a:r>
              <a:rPr lang="tr-TR" smtClean="0"/>
              <a:t> </a:t>
            </a:r>
            <a:r>
              <a:rPr lang="tr-TR" smtClean="0">
                <a:solidFill>
                  <a:srgbClr val="FF0000"/>
                </a:solidFill>
              </a:rPr>
              <a:t>(</a:t>
            </a:r>
            <a:r>
              <a:rPr lang="en-US" smtClean="0">
                <a:solidFill>
                  <a:srgbClr val="FF0000"/>
                </a:solidFill>
              </a:rPr>
              <a:t>stack</a:t>
            </a:r>
            <a:r>
              <a:rPr lang="tr-TR" smtClean="0">
                <a:solidFill>
                  <a:srgbClr val="FF0000"/>
                </a:solidFill>
              </a:rPr>
              <a:t>) </a:t>
            </a:r>
            <a:r>
              <a:rPr lang="tr-TR" smtClean="0"/>
              <a:t>olarak uygulanır</a:t>
            </a:r>
            <a:endParaRPr lang="en-US" smtClean="0"/>
          </a:p>
          <a:p>
            <a:pPr lvl="1" eaLnBrk="1" hangingPunct="1"/>
            <a:r>
              <a:rPr lang="tr-TR" smtClean="0"/>
              <a:t>Yığının tepesinde </a:t>
            </a:r>
            <a:r>
              <a:rPr lang="en-US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tr-TR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 </a:t>
            </a:r>
            <a:r>
              <a:rPr lang="tr-TR" smtClean="0">
                <a:latin typeface="msam10" pitchFamily="34" charset="0"/>
                <a:sym typeface="Symbol" pitchFamily="18" charset="2"/>
              </a:rPr>
              <a:t>vardır</a:t>
            </a:r>
            <a:endParaRPr lang="en-US" smtClean="0"/>
          </a:p>
          <a:p>
            <a:pPr lvl="1" eaLnBrk="1" hangingPunct="1"/>
            <a:r>
              <a:rPr lang="en-US" b="1" smtClean="0"/>
              <a:t>Shift:</a:t>
            </a:r>
          </a:p>
          <a:p>
            <a:pPr lvl="2" eaLnBrk="1" hangingPunct="1"/>
            <a:r>
              <a:rPr lang="tr-TR" sz="2400" smtClean="0"/>
              <a:t>Yığına bir terminal koyar</a:t>
            </a:r>
            <a:endParaRPr lang="en-US" sz="2400" smtClean="0"/>
          </a:p>
          <a:p>
            <a:pPr lvl="1" eaLnBrk="1" hangingPunct="1"/>
            <a:r>
              <a:rPr lang="en-US" b="1" smtClean="0"/>
              <a:t>Reduce:</a:t>
            </a:r>
          </a:p>
          <a:p>
            <a:pPr lvl="2" eaLnBrk="1" hangingPunct="1"/>
            <a:r>
              <a:rPr lang="tr-TR" sz="2400" smtClean="0"/>
              <a:t>Yığından 0 ya da daha fazla sembol alır</a:t>
            </a:r>
            <a:endParaRPr lang="en-US" sz="2400" smtClean="0"/>
          </a:p>
          <a:p>
            <a:pPr lvl="2" eaLnBrk="1" hangingPunct="1"/>
            <a:r>
              <a:rPr lang="tr-TR" sz="2400" smtClean="0"/>
              <a:t>Bu semboller bir kuralın sağ tarafındadır</a:t>
            </a:r>
            <a:endParaRPr lang="en-US" sz="2400" smtClean="0"/>
          </a:p>
          <a:p>
            <a:pPr lvl="2" eaLnBrk="1" hangingPunct="1"/>
            <a:r>
              <a:rPr lang="tr-TR" sz="2400" smtClean="0"/>
              <a:t>Yığına bir terminal olmayan koyar</a:t>
            </a:r>
            <a:r>
              <a:rPr lang="en-US" sz="2400" smtClean="0"/>
              <a:t> (production LHS)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LR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81000" y="1703388"/>
            <a:ext cx="18653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</a:t>
            </a:r>
            <a:r>
              <a:rPr lang="tr-TR">
                <a:sym typeface="Symbol" pitchFamily="18" charset="2"/>
              </a:rPr>
              <a:t>er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r>
              <a:rPr lang="en-US" i="1">
                <a:sym typeface="Symbol" pitchFamily="18" charset="2"/>
              </a:rPr>
              <a:t/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b c </a:t>
            </a:r>
            <a:r>
              <a:rPr lang="en-US">
                <a:sym typeface="Symbol" pitchFamily="18" charset="2"/>
              </a:rPr>
              <a:t>|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d</a:t>
            </a:r>
            <a:endParaRPr lang="en-US">
              <a:sym typeface="Symbol" pitchFamily="18" charset="2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676900" y="1703388"/>
            <a:ext cx="31210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Ağaç bir sağ türetmeye </a:t>
            </a:r>
          </a:p>
          <a:p>
            <a:r>
              <a:rPr lang="tr-TR">
                <a:sym typeface="Symbol" pitchFamily="18" charset="2"/>
              </a:rPr>
              <a:t>uyar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d 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b b c d e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590800" y="1706563"/>
            <a:ext cx="28067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Bir cümle indirgeme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 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 c</a:t>
            </a:r>
            <a:r>
              <a:rPr lang="en-US" b="1">
                <a:sym typeface="Symbol" pitchFamily="18" charset="2"/>
              </a:rPr>
              <a:t>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d</a:t>
            </a:r>
            <a:r>
              <a:rPr lang="en-US" b="1">
                <a:sym typeface="Symbol" pitchFamily="18" charset="2"/>
              </a:rPr>
              <a:t> e</a:t>
            </a:r>
            <a:br>
              <a:rPr lang="en-US" b="1">
                <a:sym typeface="Symbol" pitchFamily="18" charset="2"/>
              </a:rPr>
            </a:br>
            <a:r>
              <a:rPr lang="en-US" b="1" u="sng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B</a:t>
            </a:r>
            <a:r>
              <a:rPr lang="en-US" b="1" i="1" u="sng">
                <a:sym typeface="Symbol" pitchFamily="18" charset="2"/>
              </a:rPr>
              <a:t> </a:t>
            </a:r>
            <a:r>
              <a:rPr lang="en-US" b="1" u="sng">
                <a:sym typeface="Symbol" pitchFamily="18" charset="2"/>
              </a:rPr>
              <a:t>e</a:t>
            </a:r>
            <a:r>
              <a:rPr lang="en-US" b="1">
                <a:sym typeface="Symbol" pitchFamily="18" charset="2"/>
              </a:rPr>
              <a:t/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endParaRPr lang="en-US" b="1">
              <a:sym typeface="Symbol" pitchFamily="18" charset="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7664450" y="4522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</a:t>
            </a:r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7010400" y="4903788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H="1">
            <a:off x="7772400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7848600" y="49037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85800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7391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7239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7620000" y="51323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8382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8534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7772400" y="4903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7010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8915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7924800" y="4903788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H="1">
            <a:off x="7543800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7848600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 flipH="1">
            <a:off x="5513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598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5132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4979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360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6122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6275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 flipH="1">
            <a:off x="5284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5589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 flipH="1">
            <a:off x="3227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312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2846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2693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3074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 flipH="1">
            <a:off x="2998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>
            <a:off x="3303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533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381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286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572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6858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8" name="AutoShape 44"/>
          <p:cNvSpPr>
            <a:spLocks noChangeArrowheads="1"/>
          </p:cNvSpPr>
          <p:nvPr/>
        </p:nvSpPr>
        <p:spPr bwMode="auto">
          <a:xfrm>
            <a:off x="1981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9" name="AutoShape 45"/>
          <p:cNvSpPr>
            <a:spLocks noChangeArrowheads="1"/>
          </p:cNvSpPr>
          <p:nvPr/>
        </p:nvSpPr>
        <p:spPr bwMode="auto">
          <a:xfrm>
            <a:off x="4267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0" name="AutoShape 46"/>
          <p:cNvSpPr>
            <a:spLocks noChangeArrowheads="1"/>
          </p:cNvSpPr>
          <p:nvPr/>
        </p:nvSpPr>
        <p:spPr bwMode="auto">
          <a:xfrm>
            <a:off x="6553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1" name="Text Box 47"/>
          <p:cNvSpPr txBox="1">
            <a:spLocks noChangeArrowheads="1"/>
          </p:cNvSpPr>
          <p:nvPr/>
        </p:nvSpPr>
        <p:spPr bwMode="auto">
          <a:xfrm>
            <a:off x="0" y="3455988"/>
            <a:ext cx="23860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/>
              <a:t>Bunlar</a:t>
            </a:r>
            <a:r>
              <a:rPr lang="en-US"/>
              <a:t> </a:t>
            </a:r>
            <a:br>
              <a:rPr lang="en-US"/>
            </a:br>
            <a:r>
              <a:rPr lang="en-US"/>
              <a:t>production</a:t>
            </a:r>
            <a:r>
              <a:rPr lang="tr-TR"/>
              <a:t>ın</a:t>
            </a:r>
            <a:r>
              <a:rPr lang="en-US"/>
              <a:t/>
            </a:r>
            <a:br>
              <a:rPr lang="en-US"/>
            </a:br>
            <a:r>
              <a:rPr lang="tr-TR"/>
              <a:t>sağ tarafına uyar</a:t>
            </a:r>
            <a:endParaRPr lang="en-US"/>
          </a:p>
        </p:txBody>
      </p:sp>
      <p:sp>
        <p:nvSpPr>
          <p:cNvPr id="98352" name="Line 48"/>
          <p:cNvSpPr>
            <a:spLocks noChangeShapeType="1"/>
          </p:cNvSpPr>
          <p:nvPr/>
        </p:nvSpPr>
        <p:spPr bwMode="auto">
          <a:xfrm flipV="1">
            <a:off x="1219200" y="2465388"/>
            <a:ext cx="1600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 flipV="1">
            <a:off x="1447800" y="2770188"/>
            <a:ext cx="1371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4" name="Line 50"/>
          <p:cNvSpPr>
            <a:spLocks noChangeShapeType="1"/>
          </p:cNvSpPr>
          <p:nvPr/>
        </p:nvSpPr>
        <p:spPr bwMode="auto">
          <a:xfrm flipV="1">
            <a:off x="1752600" y="3151188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5" name="Line 51"/>
          <p:cNvSpPr>
            <a:spLocks noChangeShapeType="1"/>
          </p:cNvSpPr>
          <p:nvPr/>
        </p:nvSpPr>
        <p:spPr bwMode="auto">
          <a:xfrm flipV="1">
            <a:off x="2057400" y="3532188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5556250" y="692150"/>
            <a:ext cx="2760663" cy="51911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parse "a b b c d e"</a:t>
            </a:r>
            <a:endParaRPr lang="th-TH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9E9E35-25F3-4DCA-A0A5-0A56BE6F62DC}" type="slidenum">
              <a:rPr lang="en-US"/>
              <a:pPr>
                <a:defRPr/>
              </a:pPr>
              <a:t>104</a:t>
            </a:fld>
            <a:endParaRPr lang="en-US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Ayrıştırıcı</a:t>
            </a:r>
            <a:endParaRPr lang="en-US" smtClean="0"/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 smtClean="0"/>
              <a:t> </a:t>
            </a:r>
            <a:r>
              <a:rPr lang="tr-TR" smtClean="0"/>
              <a:t>Soldan-sağa (</a:t>
            </a:r>
            <a:r>
              <a:rPr lang="en-US" smtClean="0">
                <a:solidFill>
                  <a:srgbClr val="00B050"/>
                </a:solidFill>
              </a:rPr>
              <a:t>L</a:t>
            </a:r>
            <a:r>
              <a:rPr lang="en-US" smtClean="0"/>
              <a:t>eft-to-right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tarama</a:t>
            </a:r>
            <a:r>
              <a:rPr lang="en-US" smtClean="0"/>
              <a:t>, </a:t>
            </a:r>
            <a:r>
              <a:rPr lang="tr-TR" smtClean="0"/>
              <a:t>sağ (</a:t>
            </a:r>
            <a:r>
              <a:rPr lang="en-US" smtClean="0">
                <a:solidFill>
                  <a:srgbClr val="00B050"/>
                </a:solidFill>
              </a:rPr>
              <a:t>R</a:t>
            </a:r>
            <a:r>
              <a:rPr lang="en-US" smtClean="0"/>
              <a:t>ight-most</a:t>
            </a:r>
            <a:r>
              <a:rPr lang="tr-TR" smtClean="0"/>
              <a:t>) türetme</a:t>
            </a:r>
            <a:r>
              <a:rPr lang="en-US" smtClean="0"/>
              <a:t>, “</a:t>
            </a:r>
            <a:r>
              <a:rPr lang="tr-TR" smtClean="0">
                <a:solidFill>
                  <a:srgbClr val="00B050"/>
                </a:solidFill>
              </a:rPr>
              <a:t>sıfır</a:t>
            </a:r>
            <a:r>
              <a:rPr lang="en-US" smtClean="0"/>
              <a:t>” </a:t>
            </a:r>
            <a:r>
              <a:rPr lang="tr-TR" smtClean="0"/>
              <a:t>ileri bakma (</a:t>
            </a:r>
            <a:r>
              <a:rPr lang="en-US" smtClean="0"/>
              <a:t>look-ahead</a:t>
            </a:r>
            <a:r>
              <a:rPr lang="tr-TR" smtClean="0"/>
              <a:t>)</a:t>
            </a:r>
            <a:r>
              <a:rPr lang="en-US" smtClean="0"/>
              <a:t> </a:t>
            </a:r>
            <a:r>
              <a:rPr lang="tr-TR" smtClean="0"/>
              <a:t>karakteri</a:t>
            </a:r>
            <a:endParaRPr lang="en-US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Çoğu dil gramerlerini idarede çok zayıf</a:t>
            </a:r>
            <a:r>
              <a:rPr lang="en-US" smtClean="0"/>
              <a:t> (</a:t>
            </a:r>
            <a:r>
              <a:rPr lang="tr-TR" i="1" smtClean="0"/>
              <a:t>mesela</a:t>
            </a:r>
            <a:r>
              <a:rPr lang="en-US" smtClean="0"/>
              <a:t>, “sum” gr</a:t>
            </a:r>
            <a:r>
              <a:rPr lang="tr-TR" smtClean="0"/>
              <a:t>ameri</a:t>
            </a:r>
            <a:r>
              <a:rPr lang="en-US" smtClean="0"/>
              <a:t>)</a:t>
            </a:r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Fakat fazla karışık ayrıştırıcılar için bize ön hazırlık yapmaya yardım eder</a:t>
            </a:r>
            <a:endParaRPr lang="en-US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98A46-D29D-417D-8E5D-48A7F906A316}" type="slidenum">
              <a:rPr lang="en-US"/>
              <a:pPr>
                <a:defRPr/>
              </a:pPr>
              <a:t>105</a:t>
            </a:fld>
            <a:endParaRPr lang="en-US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Durumları</a:t>
            </a:r>
            <a:endParaRPr lang="en-US" smtClean="0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Bir durum olası indirgemeler için ilerleme izini koruyan </a:t>
            </a:r>
            <a:r>
              <a:rPr lang="en-US" sz="2400" i="1" dirty="0" smtClean="0"/>
              <a:t>item</a:t>
            </a:r>
            <a:r>
              <a:rPr lang="tr-TR" sz="2400" dirty="0" err="1" smtClean="0"/>
              <a:t>lar</a:t>
            </a:r>
            <a:r>
              <a:rPr lang="tr-TR" sz="2400" i="1" dirty="0" smtClean="0"/>
              <a:t> </a:t>
            </a:r>
            <a:r>
              <a:rPr lang="tr-TR" sz="2400" dirty="0" smtClean="0"/>
              <a:t>kümesidir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Bir</a:t>
            </a:r>
            <a:r>
              <a:rPr lang="en-US" sz="2400" dirty="0" smtClean="0"/>
              <a:t> </a:t>
            </a:r>
            <a:r>
              <a:rPr lang="en-US" sz="2400" i="1" dirty="0" smtClean="0"/>
              <a:t>LR(0) </a:t>
            </a:r>
            <a:r>
              <a:rPr lang="en-US" sz="2400" dirty="0" smtClean="0"/>
              <a:t>item</a:t>
            </a:r>
            <a:r>
              <a:rPr lang="tr-TR" sz="2400" dirty="0" smtClean="0"/>
              <a:t>’i</a:t>
            </a:r>
            <a:r>
              <a:rPr lang="en-US" sz="2400" i="1" dirty="0" smtClean="0"/>
              <a:t> </a:t>
            </a:r>
            <a:r>
              <a:rPr lang="en-US" sz="2400" dirty="0" err="1" smtClean="0"/>
              <a:t>i</a:t>
            </a:r>
            <a:r>
              <a:rPr lang="tr-TR" sz="2400" dirty="0" smtClean="0"/>
              <a:t> kuralın sağ tarafında bir yerde “.” ayıracıyla ayrılmış dilden bir kuraldır </a:t>
            </a:r>
            <a:r>
              <a:rPr lang="en-US" sz="2400" dirty="0" smtClean="0"/>
              <a:t>s a production</a:t>
            </a:r>
          </a:p>
          <a:p>
            <a:pPr marL="0" indent="0" eaLnBrk="1" hangingPunct="1">
              <a:buFontTx/>
              <a:buNone/>
            </a:pPr>
            <a:endParaRPr lang="tr-TR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endParaRPr lang="en-US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tr-TR" sz="2400" dirty="0" smtClean="0"/>
              <a:t>“.”’dan önceki şeyler: zaten yığındadır </a:t>
            </a:r>
            <a:r>
              <a:rPr lang="en-US" sz="2400" dirty="0" smtClean="0"/>
              <a:t>(</a:t>
            </a:r>
            <a:r>
              <a:rPr lang="tr-TR" sz="2400" dirty="0" smtClean="0"/>
              <a:t>indirgenecek olası </a:t>
            </a:r>
            <a:r>
              <a:rPr lang="en-US" sz="2400" dirty="0" smtClean="0"/>
              <a:t>γ’</a:t>
            </a:r>
            <a:r>
              <a:rPr lang="tr-TR" sz="2400" dirty="0" err="1" smtClean="0"/>
              <a:t>lerin</a:t>
            </a:r>
            <a:r>
              <a:rPr lang="tr-TR" sz="2400" dirty="0" smtClean="0"/>
              <a:t> başlangıcı</a:t>
            </a:r>
            <a:r>
              <a:rPr lang="en-US" sz="2400" dirty="0" smtClean="0"/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“.”</a:t>
            </a:r>
            <a:r>
              <a:rPr lang="tr-TR" sz="2400" dirty="0" smtClean="0"/>
              <a:t>’dan sonraki şeyler</a:t>
            </a:r>
            <a:r>
              <a:rPr lang="en-US" sz="2400" dirty="0" smtClean="0"/>
              <a:t>: </a:t>
            </a:r>
            <a:r>
              <a:rPr lang="tr-TR" sz="2400" dirty="0" smtClean="0"/>
              <a:t>bir sonra bakacağımızdır</a:t>
            </a:r>
            <a:endParaRPr lang="en-US" sz="2400" dirty="0" smtClean="0"/>
          </a:p>
          <a:p>
            <a:pPr marL="0" indent="0" eaLnBrk="1" hangingPunct="1">
              <a:buFontTx/>
              <a:buNone/>
            </a:pPr>
            <a:r>
              <a:rPr lang="en-US" sz="2400" dirty="0" smtClean="0"/>
              <a:t>•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 </a:t>
            </a:r>
            <a:r>
              <a:rPr lang="tr-TR" sz="2400" dirty="0" smtClean="0"/>
              <a:t>öneki (</a:t>
            </a:r>
            <a:r>
              <a:rPr lang="tr-TR" sz="2400" dirty="0" err="1" smtClean="0"/>
              <a:t>prefixi</a:t>
            </a:r>
            <a:r>
              <a:rPr lang="tr-TR" sz="2400" dirty="0" smtClean="0"/>
              <a:t>) durumun kendisiyle temsil edilir</a:t>
            </a:r>
            <a:endParaRPr lang="en-US" sz="2400" dirty="0" smtClean="0"/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5791200" y="3276600"/>
            <a:ext cx="1981200" cy="965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91440" rIns="0" bIns="91440">
            <a:spAutoFit/>
          </a:bodyPr>
          <a:lstStyle/>
          <a:p>
            <a:r>
              <a:rPr lang="en-US" i="1"/>
              <a:t>E</a:t>
            </a:r>
            <a:r>
              <a:rPr lang="en-US"/>
              <a:t>→</a:t>
            </a:r>
            <a:r>
              <a:rPr lang="en-US" b="1"/>
              <a:t>num </a:t>
            </a:r>
            <a:r>
              <a:rPr lang="en-US"/>
              <a:t>● </a:t>
            </a:r>
          </a:p>
          <a:p>
            <a:r>
              <a:rPr lang="en-US" i="1"/>
              <a:t>E</a:t>
            </a:r>
            <a:r>
              <a:rPr lang="en-US"/>
              <a:t>→ (● </a:t>
            </a:r>
            <a:r>
              <a:rPr lang="en-US" i="1"/>
              <a:t>S </a:t>
            </a:r>
            <a:r>
              <a:rPr lang="en-US"/>
              <a:t>)</a:t>
            </a: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3581400" y="3276600"/>
            <a:ext cx="1219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durum</a:t>
            </a:r>
            <a:endParaRPr lang="en-US" dirty="0"/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4267200" y="3733800"/>
            <a:ext cx="990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item</a:t>
            </a:r>
          </a:p>
        </p:txBody>
      </p:sp>
      <p:sp>
        <p:nvSpPr>
          <p:cNvPr id="131080" name="Line 7"/>
          <p:cNvSpPr>
            <a:spLocks noChangeShapeType="1"/>
          </p:cNvSpPr>
          <p:nvPr/>
        </p:nvSpPr>
        <p:spPr bwMode="auto">
          <a:xfrm>
            <a:off x="4724400" y="35052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5105400" y="3962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5943600" y="3762375"/>
            <a:ext cx="1676400" cy="381000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529F-5F1F-421E-99ED-6BC6FC6171A3}" type="slidenum">
              <a:rPr lang="en-US"/>
              <a:pPr>
                <a:defRPr/>
              </a:pPr>
              <a:t>106</a:t>
            </a:fld>
            <a:endParaRPr lang="en-US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 smtClean="0"/>
              <a:t>Başlangıç Durumu</a:t>
            </a:r>
            <a:r>
              <a:rPr lang="en-US" smtClean="0"/>
              <a:t>&amp; </a:t>
            </a:r>
            <a:r>
              <a:rPr lang="tr-TR" smtClean="0"/>
              <a:t>Kapalılık (</a:t>
            </a:r>
            <a:r>
              <a:rPr lang="en-US" smtClean="0"/>
              <a:t>Closure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2895600"/>
            <a:ext cx="8535987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smtClean="0"/>
              <a:t>Bir yığını okuyacak DFA inşası</a:t>
            </a:r>
            <a:r>
              <a:rPr lang="en-US" sz="2400" smtClean="0"/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İlk adım</a:t>
            </a:r>
            <a:r>
              <a:rPr lang="en-US" sz="2400" smtClean="0"/>
              <a:t>: </a:t>
            </a:r>
            <a:r>
              <a:rPr lang="en-US" sz="2400" i="1" smtClean="0">
                <a:solidFill>
                  <a:srgbClr val="009900"/>
                </a:solidFill>
              </a:rPr>
              <a:t>S’ </a:t>
            </a:r>
            <a:r>
              <a:rPr lang="en-US" sz="2400" smtClean="0">
                <a:solidFill>
                  <a:srgbClr val="009900"/>
                </a:solidFill>
              </a:rPr>
              <a:t>→</a:t>
            </a:r>
            <a:r>
              <a:rPr lang="en-US" sz="2400" i="1" smtClean="0">
                <a:solidFill>
                  <a:srgbClr val="009900"/>
                </a:solidFill>
              </a:rPr>
              <a:t>S </a:t>
            </a:r>
            <a:r>
              <a:rPr lang="en-US" sz="2400" smtClean="0">
                <a:solidFill>
                  <a:srgbClr val="009900"/>
                </a:solidFill>
              </a:rPr>
              <a:t>$</a:t>
            </a:r>
            <a:r>
              <a:rPr lang="tr-TR" sz="2400" smtClean="0">
                <a:solidFill>
                  <a:srgbClr val="009900"/>
                </a:solidFill>
              </a:rPr>
              <a:t> </a:t>
            </a:r>
            <a:r>
              <a:rPr lang="tr-TR" sz="2400" smtClean="0"/>
              <a:t>kurallı </a:t>
            </a:r>
            <a:r>
              <a:rPr lang="en-US" sz="2400" smtClean="0"/>
              <a:t>augment gram</a:t>
            </a:r>
            <a:r>
              <a:rPr lang="tr-TR" sz="2400" smtClean="0"/>
              <a:t>e</a:t>
            </a:r>
            <a:r>
              <a:rPr lang="en-US" sz="2400" smtClean="0"/>
              <a:t>r 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DFA</a:t>
            </a:r>
            <a:r>
              <a:rPr lang="tr-TR" sz="2400" smtClean="0"/>
              <a:t>’nın başlangıç durumu</a:t>
            </a:r>
            <a:r>
              <a:rPr lang="en-US" sz="2400" smtClean="0"/>
              <a:t>: </a:t>
            </a:r>
            <a:r>
              <a:rPr lang="tr-TR" sz="2400" smtClean="0"/>
              <a:t>boş yığın </a:t>
            </a:r>
            <a:r>
              <a:rPr lang="en-US" sz="2400" smtClean="0"/>
              <a:t>= </a:t>
            </a:r>
            <a:r>
              <a:rPr lang="en-US" sz="2400" i="1" smtClean="0">
                <a:solidFill>
                  <a:srgbClr val="009900"/>
                </a:solidFill>
              </a:rPr>
              <a:t>S’ </a:t>
            </a:r>
            <a:r>
              <a:rPr lang="en-US" sz="2400" smtClean="0">
                <a:solidFill>
                  <a:srgbClr val="009900"/>
                </a:solidFill>
              </a:rPr>
              <a:t>→ . </a:t>
            </a:r>
            <a:r>
              <a:rPr lang="en-US" sz="2400" i="1" smtClean="0">
                <a:solidFill>
                  <a:srgbClr val="009900"/>
                </a:solidFill>
              </a:rPr>
              <a:t>S </a:t>
            </a:r>
            <a:r>
              <a:rPr lang="en-US" sz="2400" smtClean="0">
                <a:solidFill>
                  <a:srgbClr val="009900"/>
                </a:solidFill>
              </a:rPr>
              <a:t>$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Bir durumu</a:t>
            </a:r>
            <a:r>
              <a:rPr lang="en-US" sz="2400" i="1" smtClean="0"/>
              <a:t>Closure</a:t>
            </a:r>
            <a:r>
              <a:rPr lang="tr-TR" sz="2400" i="1" smtClean="0"/>
              <a:t>’u</a:t>
            </a:r>
            <a:r>
              <a:rPr lang="en-US" sz="2400" i="1" smtClean="0"/>
              <a:t> </a:t>
            </a:r>
            <a:r>
              <a:rPr lang="tr-TR" sz="2400" smtClean="0"/>
              <a:t>sol tarafı durumda bir item’da bulunan tüm kurallar için “.”’dan hemen sonra item’lar ekler</a:t>
            </a:r>
            <a:endParaRPr lang="en-US" sz="2400" smtClean="0"/>
          </a:p>
          <a:p>
            <a:pPr lvl="2" eaLnBrk="1" hangingPunct="1"/>
            <a:r>
              <a:rPr lang="tr-TR" sz="2200" smtClean="0"/>
              <a:t>Bir sonra indirgenecek olası kurallar kümesi</a:t>
            </a:r>
            <a:endParaRPr lang="en-US" sz="2200" smtClean="0"/>
          </a:p>
          <a:p>
            <a:pPr lvl="2" eaLnBrk="1" hangingPunct="1"/>
            <a:r>
              <a:rPr lang="tr-TR" sz="2200" smtClean="0"/>
              <a:t>Eklenen itemlar başta yerleşmiş </a:t>
            </a:r>
            <a:r>
              <a:rPr lang="en-US" sz="2200" smtClean="0"/>
              <a:t>“.”</a:t>
            </a:r>
            <a:r>
              <a:rPr lang="tr-TR" sz="2200" smtClean="0"/>
              <a:t>’ya sahiptir</a:t>
            </a:r>
            <a:r>
              <a:rPr lang="en-US" sz="2200" smtClean="0"/>
              <a:t>: </a:t>
            </a:r>
            <a:r>
              <a:rPr lang="tr-TR" sz="2200" smtClean="0"/>
              <a:t>yığındaki bu itemlar için henüz sembol yok</a:t>
            </a:r>
            <a:endParaRPr lang="en-US" sz="2200" smtClean="0"/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1447800" y="1676400"/>
            <a:ext cx="19812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5410200" y="13716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2103" name="Rectangle 6"/>
          <p:cNvSpPr>
            <a:spLocks noChangeArrowheads="1"/>
          </p:cNvSpPr>
          <p:nvPr/>
        </p:nvSpPr>
        <p:spPr bwMode="auto">
          <a:xfrm>
            <a:off x="67818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2104" name="AutoShape 7"/>
          <p:cNvSpPr>
            <a:spLocks noChangeArrowheads="1"/>
          </p:cNvSpPr>
          <p:nvPr/>
        </p:nvSpPr>
        <p:spPr bwMode="auto">
          <a:xfrm>
            <a:off x="3810000" y="18288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2105" name="Text Box 8"/>
          <p:cNvSpPr txBox="1">
            <a:spLocks noChangeArrowheads="1"/>
          </p:cNvSpPr>
          <p:nvPr/>
        </p:nvSpPr>
        <p:spPr bwMode="auto">
          <a:xfrm>
            <a:off x="3581400" y="1371600"/>
            <a:ext cx="1600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15CF0B-11B7-41C3-89EE-59AD9BFBAAB5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Terminal S</a:t>
            </a:r>
            <a:r>
              <a:rPr lang="tr-TR" smtClean="0"/>
              <a:t>e</a:t>
            </a:r>
            <a:r>
              <a:rPr lang="en-US" smtClean="0"/>
              <a:t>mbol</a:t>
            </a:r>
            <a:r>
              <a:rPr lang="tr-TR" smtClean="0"/>
              <a:t>ler Uygulama</a:t>
            </a:r>
            <a:endParaRPr lang="en-US" smtClean="0"/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382000" cy="129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dirty="0" smtClean="0"/>
              <a:t>Yeni durumda</a:t>
            </a:r>
            <a:r>
              <a:rPr lang="en-US" dirty="0" smtClean="0"/>
              <a:t>, </a:t>
            </a:r>
            <a:r>
              <a:rPr lang="tr-TR" dirty="0" smtClean="0"/>
              <a:t>noktadan hemen sonra uygun giriş sembolüne sahip tüm </a:t>
            </a:r>
            <a:r>
              <a:rPr lang="tr-TR" dirty="0" err="1" smtClean="0"/>
              <a:t>itemları</a:t>
            </a:r>
            <a:r>
              <a:rPr lang="tr-TR" dirty="0" smtClean="0"/>
              <a:t> dahil et</a:t>
            </a:r>
            <a:r>
              <a:rPr lang="en-US" dirty="0" smtClean="0"/>
              <a:t>, </a:t>
            </a:r>
            <a:r>
              <a:rPr lang="tr-TR" dirty="0" smtClean="0"/>
              <a:t>bu </a:t>
            </a:r>
            <a:r>
              <a:rPr lang="tr-TR" dirty="0" err="1" smtClean="0"/>
              <a:t>itemlar</a:t>
            </a:r>
            <a:r>
              <a:rPr lang="tr-TR" dirty="0" smtClean="0"/>
              <a:t> üzerinde ilerle ve</a:t>
            </a:r>
            <a:r>
              <a:rPr lang="en-US" dirty="0" smtClean="0"/>
              <a:t>, </a:t>
            </a:r>
            <a:r>
              <a:rPr lang="en-US" i="1" dirty="0" smtClean="0"/>
              <a:t>closure</a:t>
            </a:r>
            <a:r>
              <a:rPr lang="tr-TR" i="1" dirty="0" smtClean="0"/>
              <a:t>’u </a:t>
            </a:r>
            <a:r>
              <a:rPr lang="tr-TR" dirty="0" smtClean="0"/>
              <a:t>kabul et</a:t>
            </a:r>
            <a:r>
              <a:rPr lang="en-US" i="1" dirty="0" smtClean="0"/>
              <a:t>.</a:t>
            </a:r>
            <a:endParaRPr lang="en-US" dirty="0" smtClean="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6" name="Rectangle 5"/>
          <p:cNvSpPr>
            <a:spLocks noChangeArrowheads="1"/>
          </p:cNvSpPr>
          <p:nvPr/>
        </p:nvSpPr>
        <p:spPr bwMode="auto">
          <a:xfrm>
            <a:off x="29718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54102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8" name="Rectangle 7"/>
          <p:cNvSpPr>
            <a:spLocks noChangeArrowheads="1"/>
          </p:cNvSpPr>
          <p:nvPr/>
        </p:nvSpPr>
        <p:spPr bwMode="auto">
          <a:xfrm>
            <a:off x="6858000" y="3810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cxnSp>
        <p:nvCxnSpPr>
          <p:cNvPr id="133129" name="AutoShape 8"/>
          <p:cNvCxnSpPr>
            <a:cxnSpLocks noChangeShapeType="1"/>
            <a:stCxn id="133125" idx="3"/>
            <a:endCxn id="133127" idx="1"/>
          </p:cNvCxnSpPr>
          <p:nvPr/>
        </p:nvCxnSpPr>
        <p:spPr bwMode="auto">
          <a:xfrm>
            <a:off x="2679700" y="2590800"/>
            <a:ext cx="27178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0" name="AutoShape 9"/>
          <p:cNvCxnSpPr>
            <a:cxnSpLocks noChangeShapeType="1"/>
            <a:stCxn id="133125" idx="2"/>
            <a:endCxn id="133126" idx="1"/>
          </p:cNvCxnSpPr>
          <p:nvPr/>
        </p:nvCxnSpPr>
        <p:spPr bwMode="auto">
          <a:xfrm>
            <a:off x="1562100" y="3289300"/>
            <a:ext cx="13970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1" name="AutoShape 10"/>
          <p:cNvCxnSpPr>
            <a:cxnSpLocks noChangeShapeType="1"/>
            <a:stCxn id="133127" idx="2"/>
            <a:endCxn id="133126" idx="3"/>
          </p:cNvCxnSpPr>
          <p:nvPr/>
        </p:nvCxnSpPr>
        <p:spPr bwMode="auto">
          <a:xfrm flipH="1">
            <a:off x="4660900" y="3594100"/>
            <a:ext cx="18542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3132" name="Text Box 11"/>
          <p:cNvSpPr txBox="1"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3133" name="Text Box 12"/>
          <p:cNvSpPr txBox="1">
            <a:spLocks noChangeArrowheads="1"/>
          </p:cNvSpPr>
          <p:nvPr/>
        </p:nvSpPr>
        <p:spPr bwMode="auto">
          <a:xfrm>
            <a:off x="17526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3134" name="Text Box 13"/>
          <p:cNvSpPr txBox="1">
            <a:spLocks noChangeArrowheads="1"/>
          </p:cNvSpPr>
          <p:nvPr/>
        </p:nvSpPr>
        <p:spPr bwMode="auto">
          <a:xfrm>
            <a:off x="55626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3135" name="AutoShape 14"/>
          <p:cNvCxnSpPr>
            <a:cxnSpLocks noChangeShapeType="1"/>
            <a:stCxn id="133127" idx="2"/>
            <a:endCxn id="133127" idx="3"/>
          </p:cNvCxnSpPr>
          <p:nvPr/>
        </p:nvCxnSpPr>
        <p:spPr bwMode="auto">
          <a:xfrm rot="5400000" flipH="1" flipV="1">
            <a:off x="6572250" y="2533650"/>
            <a:ext cx="1003300" cy="1117600"/>
          </a:xfrm>
          <a:prstGeom prst="curvedConnector4">
            <a:avLst>
              <a:gd name="adj1" fmla="val -38769"/>
              <a:gd name="adj2" fmla="val 14388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136" name="Text Box 15"/>
          <p:cNvSpPr txBox="1">
            <a:spLocks noChangeArrowheads="1"/>
          </p:cNvSpPr>
          <p:nvPr/>
        </p:nvSpPr>
        <p:spPr bwMode="auto">
          <a:xfrm>
            <a:off x="7620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A22BA9-CAB3-4CC2-8CB1-28AF6BA7D759}" type="slidenum">
              <a:rPr lang="en-US"/>
              <a:pPr>
                <a:defRPr/>
              </a:pPr>
              <a:t>108</a:t>
            </a:fld>
            <a:endParaRPr lang="en-US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9188" cy="488950"/>
          </a:xfrm>
        </p:spPr>
        <p:txBody>
          <a:bodyPr/>
          <a:lstStyle/>
          <a:p>
            <a:pPr eaLnBrk="1" hangingPunct="1"/>
            <a:r>
              <a:rPr lang="en-US" smtClean="0"/>
              <a:t>Terminal </a:t>
            </a:r>
            <a:r>
              <a:rPr lang="tr-TR" smtClean="0"/>
              <a:t>Olmayan </a:t>
            </a:r>
            <a:r>
              <a:rPr lang="en-US" smtClean="0"/>
              <a:t>S</a:t>
            </a:r>
            <a:r>
              <a:rPr lang="tr-TR" smtClean="0"/>
              <a:t>e</a:t>
            </a:r>
            <a:r>
              <a:rPr lang="en-US" smtClean="0"/>
              <a:t>mbol</a:t>
            </a:r>
            <a:r>
              <a:rPr lang="tr-TR" smtClean="0"/>
              <a:t>ler Uygulama</a:t>
            </a:r>
            <a:endParaRPr lang="en-US" smtClean="0"/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mtClean="0"/>
              <a:t>Yığındaki terminal olmayan sembollere sanki terminalmiş gibi davranılır </a:t>
            </a:r>
            <a:r>
              <a:rPr lang="en-US" smtClean="0"/>
              <a:t>(</a:t>
            </a:r>
            <a:r>
              <a:rPr lang="tr-TR" smtClean="0"/>
              <a:t>indirgeme ile eklenenler hariç</a:t>
            </a:r>
            <a:r>
              <a:rPr lang="en-US" smtClean="0"/>
              <a:t>)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4151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4152" name="AutoShape 7"/>
          <p:cNvCxnSpPr>
            <a:cxnSpLocks noChangeShapeType="1"/>
            <a:stCxn id="134149" idx="3"/>
            <a:endCxn id="134151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3" name="AutoShape 8"/>
          <p:cNvCxnSpPr>
            <a:cxnSpLocks noChangeShapeType="1"/>
            <a:stCxn id="134149" idx="2"/>
            <a:endCxn id="134150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4" name="AutoShape 9"/>
          <p:cNvCxnSpPr>
            <a:cxnSpLocks noChangeShapeType="1"/>
            <a:stCxn id="134151" idx="2"/>
            <a:endCxn id="134150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4155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56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4157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4158" name="AutoShape 13"/>
          <p:cNvCxnSpPr>
            <a:cxnSpLocks noChangeShapeType="1"/>
            <a:stCxn id="134151" idx="2"/>
            <a:endCxn id="134151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59" name="Text Box 14"/>
          <p:cNvSpPr txBox="1">
            <a:spLocks noChangeArrowheads="1"/>
          </p:cNvSpPr>
          <p:nvPr/>
        </p:nvSpPr>
        <p:spPr bwMode="auto">
          <a:xfrm>
            <a:off x="6096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60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4161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4162" name="AutoShape 17"/>
          <p:cNvCxnSpPr>
            <a:cxnSpLocks noChangeShapeType="1"/>
            <a:stCxn id="134151" idx="3"/>
            <a:endCxn id="134160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4163" name="AutoShape 18"/>
          <p:cNvCxnSpPr>
            <a:cxnSpLocks noChangeShapeType="1"/>
            <a:stCxn id="134151" idx="3"/>
            <a:endCxn id="134161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64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4165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4166" name="Rectangle 21"/>
          <p:cNvSpPr>
            <a:spLocks noChangeArrowheads="1"/>
          </p:cNvSpPr>
          <p:nvPr/>
        </p:nvSpPr>
        <p:spPr bwMode="auto">
          <a:xfrm>
            <a:off x="6781800" y="304800"/>
            <a:ext cx="2286000" cy="7620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EB095-C888-42E2-9880-534E4F6672B8}" type="slidenum">
              <a:rPr lang="en-US"/>
              <a:pPr>
                <a:defRPr/>
              </a:pPr>
              <a:t>109</a:t>
            </a:fld>
            <a:endParaRPr lang="en-US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smtClean="0"/>
              <a:t>Reduce </a:t>
            </a:r>
            <a:r>
              <a:rPr lang="tr-TR" smtClean="0"/>
              <a:t>Hareketini Uygulama</a:t>
            </a:r>
            <a:endParaRPr lang="en-US" smtClean="0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• </a:t>
            </a:r>
            <a:r>
              <a:rPr lang="tr-TR" dirty="0" smtClean="0"/>
              <a:t>Yığından sağ tarafı al</a:t>
            </a:r>
            <a:r>
              <a:rPr lang="en-US" dirty="0" smtClean="0"/>
              <a:t>, </a:t>
            </a:r>
            <a:r>
              <a:rPr lang="tr-TR" dirty="0" smtClean="0"/>
              <a:t>sol tarafla yer değiştir </a:t>
            </a:r>
            <a:r>
              <a:rPr lang="en-US" dirty="0" smtClean="0"/>
              <a:t>X (</a:t>
            </a:r>
            <a:r>
              <a:rPr lang="en-US" dirty="0" err="1" smtClean="0"/>
              <a:t>X→γ</a:t>
            </a:r>
            <a:r>
              <a:rPr lang="en-US" dirty="0" smtClean="0"/>
              <a:t>)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5174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5175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5176" name="AutoShape 7"/>
          <p:cNvCxnSpPr>
            <a:cxnSpLocks noChangeShapeType="1"/>
            <a:stCxn id="135173" idx="3"/>
            <a:endCxn id="135175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7" name="AutoShape 8"/>
          <p:cNvCxnSpPr>
            <a:cxnSpLocks noChangeShapeType="1"/>
            <a:stCxn id="135173" idx="2"/>
            <a:endCxn id="135174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8" name="AutoShape 9"/>
          <p:cNvCxnSpPr>
            <a:cxnSpLocks noChangeShapeType="1"/>
            <a:stCxn id="135175" idx="2"/>
            <a:endCxn id="135174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5179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0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5181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5182" name="AutoShape 13"/>
          <p:cNvCxnSpPr>
            <a:cxnSpLocks noChangeShapeType="1"/>
            <a:stCxn id="135175" idx="2"/>
            <a:endCxn id="135175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3" name="Text Box 14"/>
          <p:cNvSpPr txBox="1">
            <a:spLocks noChangeArrowheads="1"/>
          </p:cNvSpPr>
          <p:nvPr/>
        </p:nvSpPr>
        <p:spPr bwMode="auto">
          <a:xfrm>
            <a:off x="60960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4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5185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5186" name="AutoShape 17"/>
          <p:cNvCxnSpPr>
            <a:cxnSpLocks noChangeShapeType="1"/>
            <a:stCxn id="135175" idx="3"/>
            <a:endCxn id="135184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5187" name="AutoShape 18"/>
          <p:cNvCxnSpPr>
            <a:cxnSpLocks noChangeShapeType="1"/>
            <a:stCxn id="135175" idx="3"/>
            <a:endCxn id="135185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8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5189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5190" name="Text Box 21"/>
          <p:cNvSpPr txBox="1">
            <a:spLocks noChangeArrowheads="1"/>
          </p:cNvSpPr>
          <p:nvPr/>
        </p:nvSpPr>
        <p:spPr bwMode="auto">
          <a:xfrm>
            <a:off x="5562600" y="4267200"/>
            <a:ext cx="2590800" cy="83026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i="1" dirty="0">
                <a:solidFill>
                  <a:srgbClr val="009900"/>
                </a:solidFill>
              </a:rPr>
              <a:t>İndirgemeye sebep olan durumlar</a:t>
            </a:r>
            <a:endParaRPr lang="en-US" i="1" dirty="0">
              <a:solidFill>
                <a:srgbClr val="009900"/>
              </a:solidFill>
            </a:endParaRPr>
          </a:p>
        </p:txBody>
      </p:sp>
      <p:sp>
        <p:nvSpPr>
          <p:cNvPr id="135191" name="Line 22"/>
          <p:cNvSpPr>
            <a:spLocks noChangeShapeType="1"/>
          </p:cNvSpPr>
          <p:nvPr/>
        </p:nvSpPr>
        <p:spPr bwMode="auto">
          <a:xfrm flipV="1">
            <a:off x="7620000" y="4114800"/>
            <a:ext cx="762000" cy="4572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2" name="Line 23"/>
          <p:cNvSpPr>
            <a:spLocks noChangeShapeType="1"/>
          </p:cNvSpPr>
          <p:nvPr/>
        </p:nvSpPr>
        <p:spPr bwMode="auto">
          <a:xfrm>
            <a:off x="4267200" y="4495800"/>
            <a:ext cx="1295400" cy="3810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3" name="Rectangle 24"/>
          <p:cNvSpPr>
            <a:spLocks noChangeArrowheads="1"/>
          </p:cNvSpPr>
          <p:nvPr/>
        </p:nvSpPr>
        <p:spPr bwMode="auto">
          <a:xfrm>
            <a:off x="66294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Ayrılmış sözcükler (r</a:t>
            </a:r>
            <a:r>
              <a:rPr lang="en-US" dirty="0" err="1" smtClean="0"/>
              <a:t>eserved</a:t>
            </a:r>
            <a:r>
              <a:rPr lang="en-US" dirty="0" smtClean="0"/>
              <a:t> words</a:t>
            </a:r>
            <a:r>
              <a:rPr lang="tr-TR" dirty="0" smtClean="0"/>
              <a:t>) ve tanıtıcılar (</a:t>
            </a:r>
            <a:r>
              <a:rPr lang="en-US" dirty="0" smtClean="0"/>
              <a:t>identifiers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birlikte tanınabilir</a:t>
            </a:r>
            <a:r>
              <a:rPr lang="en-US" dirty="0" smtClean="0"/>
              <a:t> (</a:t>
            </a:r>
            <a:r>
              <a:rPr lang="tr-TR" dirty="0" smtClean="0"/>
              <a:t>her bir ayrılmış sözcük için programın bir parçasını almak yerine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tr-TR" dirty="0" smtClean="0"/>
              <a:t>Olası bir tanıtıcının (</a:t>
            </a:r>
            <a:r>
              <a:rPr lang="en-US" dirty="0" smtClean="0"/>
              <a:t>identifier</a:t>
            </a:r>
            <a:r>
              <a:rPr lang="tr-TR" dirty="0" smtClean="0"/>
              <a:t>) aslında ayrılmış sözcük olup olmadığına karar vermek için, tabloya başvurma (</a:t>
            </a:r>
            <a:r>
              <a:rPr lang="en-US" dirty="0" smtClean="0"/>
              <a:t>table lookup</a:t>
            </a:r>
            <a:r>
              <a:rPr lang="tr-TR" dirty="0" smtClean="0"/>
              <a:t>) kullanılır</a:t>
            </a:r>
            <a:r>
              <a:rPr lang="en-US" dirty="0" smtClean="0"/>
              <a:t>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4FF632-2E6C-44C9-BF07-CC06C39C01C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tr-TR" smtClean="0"/>
              <a:t>Tam </a:t>
            </a:r>
            <a:r>
              <a:rPr lang="en-US" smtClean="0"/>
              <a:t>DFA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5181600"/>
            <a:ext cx="6553200" cy="152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200" dirty="0" smtClean="0"/>
              <a:t>• reduce-only </a:t>
            </a:r>
            <a:r>
              <a:rPr lang="tr-TR" sz="2200" dirty="0" smtClean="0"/>
              <a:t>durumu</a:t>
            </a:r>
            <a:r>
              <a:rPr lang="en-US" sz="2200" dirty="0" smtClean="0"/>
              <a:t>: reduce</a:t>
            </a:r>
          </a:p>
          <a:p>
            <a:pPr marL="0" indent="0" eaLnBrk="1" hangingPunct="1">
              <a:buFontTx/>
              <a:buNone/>
            </a:pPr>
            <a:r>
              <a:rPr lang="en-US" sz="2200" dirty="0" smtClean="0"/>
              <a:t>• look-ahead</a:t>
            </a:r>
            <a:r>
              <a:rPr lang="tr-TR" sz="2200" dirty="0" smtClean="0"/>
              <a:t> için kaydırma geçişi ise</a:t>
            </a:r>
            <a:r>
              <a:rPr lang="en-US" sz="2200" dirty="0" smtClean="0"/>
              <a:t>: </a:t>
            </a:r>
            <a:r>
              <a:rPr lang="tr-TR" sz="2200" dirty="0" smtClean="0"/>
              <a:t>kaydır,</a:t>
            </a:r>
            <a:r>
              <a:rPr lang="en-US" sz="2200" dirty="0" smtClean="0"/>
              <a:t> </a:t>
            </a:r>
            <a:r>
              <a:rPr lang="tr-TR" sz="2200" dirty="0" smtClean="0"/>
              <a:t>değilse</a:t>
            </a:r>
            <a:r>
              <a:rPr lang="en-US" sz="2200" dirty="0" smtClean="0"/>
              <a:t>: s</a:t>
            </a:r>
            <a:r>
              <a:rPr lang="tr-TR" sz="2200" dirty="0" smtClean="0"/>
              <a:t>e</a:t>
            </a:r>
            <a:r>
              <a:rPr lang="en-US" sz="2200" dirty="0" err="1" smtClean="0"/>
              <a:t>nta</a:t>
            </a:r>
            <a:r>
              <a:rPr lang="tr-TR" sz="2200" dirty="0" err="1" smtClean="0"/>
              <a:t>ks</a:t>
            </a:r>
            <a:r>
              <a:rPr lang="tr-TR" sz="2200" dirty="0" smtClean="0"/>
              <a:t> hatası</a:t>
            </a:r>
            <a:endParaRPr lang="en-US" sz="2200" dirty="0" smtClean="0"/>
          </a:p>
          <a:p>
            <a:pPr marL="0" indent="0" eaLnBrk="1" hangingPunct="1">
              <a:buFontTx/>
              <a:buNone/>
            </a:pPr>
            <a:r>
              <a:rPr lang="en-US" sz="2200" dirty="0" smtClean="0"/>
              <a:t>• </a:t>
            </a:r>
            <a:r>
              <a:rPr lang="tr-TR" sz="2200" dirty="0" smtClean="0"/>
              <a:t>mevcut durum</a:t>
            </a:r>
            <a:r>
              <a:rPr lang="en-US" sz="2200" dirty="0" smtClean="0"/>
              <a:t>: </a:t>
            </a:r>
            <a:r>
              <a:rPr lang="tr-TR" sz="2200" dirty="0" smtClean="0"/>
              <a:t>DFA yoluyla yığına at</a:t>
            </a:r>
            <a:endParaRPr lang="en-US" sz="2200" dirty="0" smtClean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57200" y="1524000"/>
            <a:ext cx="1554163" cy="1219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</a:t>
            </a:r>
            <a:r>
              <a:rPr lang="en-US" sz="2000" b="1"/>
              <a:t>. </a:t>
            </a:r>
            <a:r>
              <a:rPr lang="en-US" sz="2000"/>
              <a:t>S $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4025" y="4724400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S </a:t>
            </a:r>
            <a:r>
              <a:rPr lang="en-US" sz="2000" b="1"/>
              <a:t>.</a:t>
            </a:r>
            <a:r>
              <a:rPr lang="en-US" sz="2000"/>
              <a:t> $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4025" y="5867400"/>
            <a:ext cx="1554163" cy="36512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/>
              <a:t>son durum</a:t>
            </a:r>
            <a:endParaRPr lang="en-US" sz="2000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2789238" y="2362200"/>
            <a:ext cx="1554162" cy="175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→( </a:t>
            </a:r>
            <a:r>
              <a:rPr lang="en-US" sz="2000" b="1"/>
              <a:t>. </a:t>
            </a:r>
            <a:r>
              <a:rPr lang="en-US" sz="2000"/>
              <a:t>L )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L , S</a:t>
            </a:r>
          </a:p>
          <a:p>
            <a:r>
              <a:rPr lang="en-US" sz="2000"/>
              <a:t>S →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789238" y="1524000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→id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148263" y="1524000"/>
            <a:ext cx="1554162" cy="1143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5151438" y="3200400"/>
            <a:ext cx="1554162" cy="838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</a:t>
            </a:r>
            <a:r>
              <a:rPr lang="en-US" sz="2000" b="1"/>
              <a:t>. </a:t>
            </a:r>
            <a:r>
              <a:rPr lang="en-US" sz="2000"/>
              <a:t>)</a:t>
            </a:r>
          </a:p>
          <a:p>
            <a:r>
              <a:rPr lang="en-US" sz="2000"/>
              <a:t>L → L </a:t>
            </a:r>
            <a:r>
              <a:rPr lang="en-US" sz="2000" b="1"/>
              <a:t>. </a:t>
            </a:r>
            <a:r>
              <a:rPr lang="en-US" sz="2000"/>
              <a:t>, S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2789238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S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5148263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)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7159625" y="1920875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S </a:t>
            </a:r>
            <a:r>
              <a:rPr lang="en-US" sz="2000" b="1"/>
              <a:t>.</a:t>
            </a:r>
            <a:endParaRPr lang="en-US" sz="2000"/>
          </a:p>
        </p:txBody>
      </p:sp>
      <p:cxnSp>
        <p:nvCxnSpPr>
          <p:cNvPr id="136206" name="AutoShape 14"/>
          <p:cNvCxnSpPr>
            <a:cxnSpLocks noChangeShapeType="1"/>
            <a:stCxn id="136196" idx="2"/>
            <a:endCxn id="136197" idx="0"/>
          </p:cNvCxnSpPr>
          <p:nvPr/>
        </p:nvCxnSpPr>
        <p:spPr bwMode="auto">
          <a:xfrm flipH="1">
            <a:off x="1231900" y="2755900"/>
            <a:ext cx="3175" cy="195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07" name="AutoShape 15"/>
          <p:cNvCxnSpPr>
            <a:cxnSpLocks noChangeShapeType="1"/>
            <a:stCxn id="136197" idx="2"/>
            <a:endCxn id="136198" idx="0"/>
          </p:cNvCxnSpPr>
          <p:nvPr/>
        </p:nvCxnSpPr>
        <p:spPr bwMode="auto">
          <a:xfrm>
            <a:off x="1231900" y="5102225"/>
            <a:ext cx="0" cy="739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203835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09" name="AutoShape 17"/>
          <p:cNvCxnSpPr>
            <a:cxnSpLocks noChangeShapeType="1"/>
            <a:stCxn id="136196" idx="3"/>
            <a:endCxn id="136199" idx="1"/>
          </p:cNvCxnSpPr>
          <p:nvPr/>
        </p:nvCxnSpPr>
        <p:spPr bwMode="auto">
          <a:xfrm>
            <a:off x="2024063" y="2133600"/>
            <a:ext cx="752475" cy="1104900"/>
          </a:xfrm>
          <a:prstGeom prst="bentConnector3">
            <a:avLst>
              <a:gd name="adj1" fmla="val 497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med"/>
          </a:ln>
        </p:spPr>
      </p:cxnSp>
      <p:cxnSp>
        <p:nvCxnSpPr>
          <p:cNvPr id="136210" name="AutoShape 18"/>
          <p:cNvCxnSpPr>
            <a:cxnSpLocks noChangeShapeType="1"/>
            <a:stCxn id="136199" idx="0"/>
            <a:endCxn id="136200" idx="2"/>
          </p:cNvCxnSpPr>
          <p:nvPr/>
        </p:nvCxnSpPr>
        <p:spPr bwMode="auto">
          <a:xfrm flipV="1">
            <a:off x="3567113" y="1901825"/>
            <a:ext cx="0" cy="447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1" name="AutoShape 19"/>
          <p:cNvCxnSpPr>
            <a:cxnSpLocks noChangeShapeType="1"/>
            <a:stCxn id="136199" idx="2"/>
            <a:endCxn id="136203" idx="0"/>
          </p:cNvCxnSpPr>
          <p:nvPr/>
        </p:nvCxnSpPr>
        <p:spPr bwMode="auto">
          <a:xfrm>
            <a:off x="3567113" y="4127500"/>
            <a:ext cx="0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2" name="Line 20"/>
          <p:cNvSpPr>
            <a:spLocks noChangeShapeType="1"/>
          </p:cNvSpPr>
          <p:nvPr/>
        </p:nvSpPr>
        <p:spPr bwMode="auto">
          <a:xfrm>
            <a:off x="43434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4395788" y="1676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14" name="AutoShape 22"/>
          <p:cNvCxnSpPr>
            <a:cxnSpLocks noChangeShapeType="1"/>
            <a:stCxn id="136202" idx="2"/>
            <a:endCxn id="136204" idx="0"/>
          </p:cNvCxnSpPr>
          <p:nvPr/>
        </p:nvCxnSpPr>
        <p:spPr bwMode="auto">
          <a:xfrm flipH="1">
            <a:off x="5926138" y="4051300"/>
            <a:ext cx="3175" cy="600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5" name="AutoShape 23"/>
          <p:cNvCxnSpPr>
            <a:cxnSpLocks noChangeShapeType="1"/>
            <a:stCxn id="136202" idx="0"/>
            <a:endCxn id="136201" idx="2"/>
          </p:cNvCxnSpPr>
          <p:nvPr/>
        </p:nvCxnSpPr>
        <p:spPr bwMode="auto">
          <a:xfrm flipH="1" flipV="1">
            <a:off x="5926138" y="2679700"/>
            <a:ext cx="3175" cy="508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6" name="AutoShape 24"/>
          <p:cNvCxnSpPr>
            <a:cxnSpLocks noChangeShapeType="1"/>
            <a:stCxn id="136201" idx="3"/>
            <a:endCxn id="136205" idx="1"/>
          </p:cNvCxnSpPr>
          <p:nvPr/>
        </p:nvCxnSpPr>
        <p:spPr bwMode="auto">
          <a:xfrm>
            <a:off x="6715125" y="2095500"/>
            <a:ext cx="431800" cy="7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620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1219200" y="5334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$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2057400" y="1371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35052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3505200" y="1905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4419600" y="3124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58674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)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5791200" y="2743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,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4419600" y="1295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6705600" y="1676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cxnSp>
        <p:nvCxnSpPr>
          <p:cNvPr id="136228" name="AutoShape 36"/>
          <p:cNvCxnSpPr>
            <a:cxnSpLocks noChangeShapeType="1"/>
          </p:cNvCxnSpPr>
          <p:nvPr/>
        </p:nvCxnSpPr>
        <p:spPr bwMode="auto">
          <a:xfrm rot="16200000" flipV="1">
            <a:off x="2800350" y="3752850"/>
            <a:ext cx="292100" cy="406400"/>
          </a:xfrm>
          <a:prstGeom prst="curvedConnector4">
            <a:avLst>
              <a:gd name="adj1" fmla="val -69565"/>
              <a:gd name="adj2" fmla="val 1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29" name="Text Box 37"/>
          <p:cNvSpPr txBox="1">
            <a:spLocks noChangeArrowheads="1"/>
          </p:cNvSpPr>
          <p:nvPr/>
        </p:nvSpPr>
        <p:spPr bwMode="auto">
          <a:xfrm>
            <a:off x="1981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36231" name="Text Box 39"/>
          <p:cNvSpPr txBox="1">
            <a:spLocks noChangeArrowheads="1"/>
          </p:cNvSpPr>
          <p:nvPr/>
        </p:nvSpPr>
        <p:spPr bwMode="auto">
          <a:xfrm>
            <a:off x="0" y="4572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23622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2362200" y="22098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23622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47244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4724400" y="3062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47244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800100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9</a:t>
            </a:r>
          </a:p>
        </p:txBody>
      </p:sp>
      <p:sp>
        <p:nvSpPr>
          <p:cNvPr id="136239" name="Rectangle 47"/>
          <p:cNvSpPr>
            <a:spLocks noChangeArrowheads="1"/>
          </p:cNvSpPr>
          <p:nvPr/>
        </p:nvSpPr>
        <p:spPr bwMode="auto">
          <a:xfrm>
            <a:off x="6248400" y="3048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6240" name="Line 48"/>
          <p:cNvSpPr>
            <a:spLocks noChangeShapeType="1"/>
          </p:cNvSpPr>
          <p:nvPr/>
        </p:nvSpPr>
        <p:spPr bwMode="auto">
          <a:xfrm>
            <a:off x="4343400" y="2438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4367213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50" name="49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21EB2-A0FD-4A70-B156-AFB070DA8D38}" type="slidenum">
              <a:rPr lang="en-US" smtClean="0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34C5B2-D3F0-4224-9626-29B282822830}" type="slidenum">
              <a:rPr lang="en-US"/>
              <a:pPr>
                <a:defRPr/>
              </a:pPr>
              <a:t>111</a:t>
            </a:fld>
            <a:endParaRPr lang="en-US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Ayrıştırma Örneği</a:t>
            </a:r>
            <a:r>
              <a:rPr lang="en-US" smtClean="0"/>
              <a:t>: ((x),y)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z="1800" b="1" i="1" dirty="0" smtClean="0">
                <a:solidFill>
                  <a:srgbClr val="7030A0"/>
                </a:solidFill>
              </a:rPr>
              <a:t>türetme</a:t>
            </a:r>
            <a:r>
              <a:rPr lang="en-US" sz="1800" b="1" i="1" dirty="0" smtClean="0">
                <a:solidFill>
                  <a:srgbClr val="7030A0"/>
                </a:solidFill>
              </a:rPr>
              <a:t> 	</a:t>
            </a:r>
            <a:r>
              <a:rPr lang="tr-TR" sz="1800" b="1" i="1" dirty="0" smtClean="0">
                <a:solidFill>
                  <a:srgbClr val="7030A0"/>
                </a:solidFill>
              </a:rPr>
              <a:t>yığın</a:t>
            </a:r>
            <a:r>
              <a:rPr lang="en-US" sz="1800" b="1" i="1" dirty="0" smtClean="0">
                <a:solidFill>
                  <a:srgbClr val="7030A0"/>
                </a:solidFill>
              </a:rPr>
              <a:t> 			</a:t>
            </a:r>
            <a:r>
              <a:rPr lang="tr-TR" sz="1800" b="1" i="1" dirty="0" smtClean="0">
                <a:solidFill>
                  <a:srgbClr val="7030A0"/>
                </a:solidFill>
              </a:rPr>
              <a:t>giriş</a:t>
            </a:r>
            <a:r>
              <a:rPr lang="en-US" sz="1800" b="1" i="1" dirty="0" smtClean="0">
                <a:solidFill>
                  <a:srgbClr val="7030A0"/>
                </a:solidFill>
              </a:rPr>
              <a:t> 		</a:t>
            </a:r>
            <a:r>
              <a:rPr lang="tr-TR" sz="1800" b="1" i="1" dirty="0" smtClean="0">
                <a:solidFill>
                  <a:srgbClr val="7030A0"/>
                </a:solidFill>
              </a:rPr>
              <a:t>hareket</a:t>
            </a:r>
            <a:endParaRPr lang="en-US" sz="1800" b="1" i="1" dirty="0" smtClean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			((x),y)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			(x),y)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			x),y)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((x),y)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x</a:t>
            </a:r>
            <a:r>
              <a:rPr lang="en-US" sz="1800" baseline="-5000" dirty="0" smtClean="0">
                <a:solidFill>
                  <a:srgbClr val="009900"/>
                </a:solidFill>
              </a:rPr>
              <a:t>2		</a:t>
            </a:r>
            <a:r>
              <a:rPr lang="tr-TR" sz="1800" baseline="-5000" dirty="0" smtClean="0">
                <a:solidFill>
                  <a:srgbClr val="009900"/>
                </a:solidFill>
              </a:rPr>
              <a:t>	</a:t>
            </a:r>
            <a:r>
              <a:rPr lang="en-US" sz="1800" dirty="0" smtClean="0"/>
              <a:t>),</a:t>
            </a:r>
            <a:r>
              <a:rPr lang="en-US" sz="1800" dirty="0" smtClean="0"/>
              <a:t>y)		reduce </a:t>
            </a:r>
            <a:r>
              <a:rPr lang="en-US" sz="1800" dirty="0" err="1" smtClean="0"/>
              <a:t>S</a:t>
            </a:r>
            <a:r>
              <a:rPr lang="en-US" sz="1800" dirty="0" err="1" smtClean="0">
                <a:sym typeface="Symbol" pitchFamily="18" charset="2"/>
              </a:rPr>
              <a:t></a:t>
            </a:r>
            <a:r>
              <a:rPr lang="en-US" sz="1800" dirty="0" err="1" smtClean="0"/>
              <a:t>id</a:t>
            </a: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S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7</a:t>
            </a:r>
            <a:r>
              <a:rPr lang="en-US" sz="1800" dirty="0" smtClean="0"/>
              <a:t> 		),y)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L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),y)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((</a:t>
            </a:r>
            <a:r>
              <a:rPr lang="en-US" sz="1800" i="1" dirty="0" smtClean="0"/>
              <a:t>L</a:t>
            </a:r>
            <a:r>
              <a:rPr lang="en-US" sz="1800" dirty="0" smtClean="0"/>
              <a:t>),y) ← 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)</a:t>
            </a:r>
            <a:r>
              <a:rPr lang="en-US" sz="1800" baseline="-5000" dirty="0" smtClean="0">
                <a:solidFill>
                  <a:srgbClr val="009900"/>
                </a:solidFill>
              </a:rPr>
              <a:t>6</a:t>
            </a:r>
            <a:r>
              <a:rPr lang="en-US" sz="1800" dirty="0" smtClean="0"/>
              <a:t> 		,y) 		reduce S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S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7</a:t>
            </a:r>
            <a:r>
              <a:rPr lang="en-US" sz="1800" dirty="0" smtClean="0"/>
              <a:t> 			,y)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</a:t>
            </a:r>
            <a:r>
              <a:rPr lang="tr-T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	,y)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8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</a:t>
            </a:r>
            <a:r>
              <a:rPr lang="tr-TR" sz="1800" dirty="0" smtClean="0"/>
              <a:t>	</a:t>
            </a:r>
            <a:r>
              <a:rPr lang="en-US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		y)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err="1" smtClean="0"/>
              <a:t>L</a:t>
            </a:r>
            <a:r>
              <a:rPr lang="en-US" sz="1800" dirty="0" err="1" smtClean="0"/>
              <a:t>,y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y</a:t>
            </a:r>
            <a:r>
              <a:rPr lang="en-US" sz="1800" baseline="-5000" dirty="0" smtClean="0">
                <a:solidFill>
                  <a:srgbClr val="009900"/>
                </a:solidFill>
              </a:rPr>
              <a:t>2</a:t>
            </a:r>
            <a:r>
              <a:rPr lang="en-US" sz="1800" dirty="0" smtClean="0"/>
              <a:t> 		) 		reduce </a:t>
            </a:r>
            <a:r>
              <a:rPr lang="en-US" sz="1800" dirty="0" err="1" smtClean="0"/>
              <a:t>S</a:t>
            </a:r>
            <a:r>
              <a:rPr lang="en-US" sz="1800" dirty="0" err="1" smtClean="0">
                <a:sym typeface="Symbol" pitchFamily="18" charset="2"/>
              </a:rPr>
              <a:t></a:t>
            </a:r>
            <a:r>
              <a:rPr lang="en-US" sz="1800" dirty="0" err="1" smtClean="0"/>
              <a:t>id</a:t>
            </a:r>
            <a:endParaRPr lang="en-US" sz="18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,</a:t>
            </a:r>
            <a:r>
              <a:rPr lang="en-US" sz="1800" i="1" dirty="0" smtClean="0"/>
              <a:t>S</a:t>
            </a:r>
            <a:r>
              <a:rPr lang="en-US" sz="1800" dirty="0" smtClean="0"/>
              <a:t>) ← 	</a:t>
            </a:r>
            <a:r>
              <a:rPr lang="tr-TR" sz="1800" dirty="0" smtClean="0"/>
              <a:t>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</a:t>
            </a:r>
            <a:r>
              <a:rPr lang="en-US" sz="1800" dirty="0" smtClean="0"/>
              <a:t>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, </a:t>
            </a:r>
            <a:r>
              <a:rPr lang="en-US" sz="1800" baseline="-5000" dirty="0" smtClean="0">
                <a:solidFill>
                  <a:srgbClr val="009900"/>
                </a:solidFill>
              </a:rPr>
              <a:t>8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9</a:t>
            </a:r>
            <a:r>
              <a:rPr lang="en-US" sz="1800" dirty="0" smtClean="0"/>
              <a:t> 		) 		reduce L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L,S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) ←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			) 		shift, </a:t>
            </a:r>
            <a:r>
              <a:rPr lang="en-US" sz="1800" dirty="0" err="1" smtClean="0"/>
              <a:t>goto</a:t>
            </a:r>
            <a:r>
              <a:rPr lang="en-US" sz="1800" dirty="0" smtClean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 smtClean="0"/>
              <a:t>(</a:t>
            </a:r>
            <a:r>
              <a:rPr lang="en-US" sz="1800" i="1" dirty="0" smtClean="0"/>
              <a:t>L</a:t>
            </a:r>
            <a:r>
              <a:rPr lang="en-US" sz="1800" dirty="0" smtClean="0"/>
              <a:t>) ←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(</a:t>
            </a:r>
            <a:r>
              <a:rPr lang="en-US" sz="1800" baseline="-5000" dirty="0" smtClean="0">
                <a:solidFill>
                  <a:srgbClr val="009900"/>
                </a:solidFill>
              </a:rPr>
              <a:t>3</a:t>
            </a:r>
            <a:r>
              <a:rPr lang="en-US" sz="1800" dirty="0" smtClean="0"/>
              <a:t> </a:t>
            </a:r>
            <a:r>
              <a:rPr lang="en-US" sz="1800" i="1" dirty="0" smtClean="0"/>
              <a:t>L</a:t>
            </a:r>
            <a:r>
              <a:rPr lang="en-US" sz="1800" baseline="-5000" dirty="0" smtClean="0">
                <a:solidFill>
                  <a:srgbClr val="009900"/>
                </a:solidFill>
              </a:rPr>
              <a:t>5</a:t>
            </a:r>
            <a:r>
              <a:rPr lang="en-US" sz="1800" dirty="0" smtClean="0"/>
              <a:t> )</a:t>
            </a:r>
            <a:r>
              <a:rPr lang="en-US" sz="1800" baseline="-5000" dirty="0" smtClean="0">
                <a:solidFill>
                  <a:srgbClr val="009900"/>
                </a:solidFill>
              </a:rPr>
              <a:t>6</a:t>
            </a:r>
            <a:r>
              <a:rPr lang="en-US" sz="1800" dirty="0" smtClean="0"/>
              <a:t> 				reduce S</a:t>
            </a:r>
            <a:r>
              <a:rPr lang="en-US" sz="1800" dirty="0" smtClean="0">
                <a:sym typeface="Symbol" pitchFamily="18" charset="2"/>
              </a:rPr>
              <a:t></a:t>
            </a:r>
            <a:r>
              <a:rPr lang="en-US" sz="1800" dirty="0" smtClean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i="1" dirty="0" smtClean="0"/>
              <a:t>S 		</a:t>
            </a:r>
            <a:r>
              <a:rPr lang="en-US" sz="1800" baseline="-5000" dirty="0" smtClean="0">
                <a:solidFill>
                  <a:srgbClr val="009900"/>
                </a:solidFill>
              </a:rPr>
              <a:t>1</a:t>
            </a:r>
            <a:r>
              <a:rPr lang="en-US" sz="1800" dirty="0" smtClean="0"/>
              <a:t> </a:t>
            </a:r>
            <a:r>
              <a:rPr lang="en-US" sz="1800" i="1" dirty="0" smtClean="0"/>
              <a:t>S</a:t>
            </a:r>
            <a:r>
              <a:rPr lang="en-US" sz="1800" baseline="-5000" dirty="0" smtClean="0">
                <a:solidFill>
                  <a:srgbClr val="009900"/>
                </a:solidFill>
              </a:rPr>
              <a:t>4</a:t>
            </a:r>
            <a:r>
              <a:rPr lang="en-US" sz="1800" i="1" dirty="0" smtClean="0"/>
              <a:t> 			</a:t>
            </a:r>
            <a:r>
              <a:rPr lang="en-US" sz="1800" dirty="0" smtClean="0"/>
              <a:t>$ 		</a:t>
            </a:r>
            <a:r>
              <a:rPr lang="en-US" sz="1800" i="1" dirty="0" smtClean="0"/>
              <a:t>done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6477000" y="1524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F50FC-1AD6-4150-925C-961666193486}" type="slidenum">
              <a:rPr lang="en-US"/>
              <a:pPr>
                <a:defRPr/>
              </a:pPr>
              <a:t>112</a:t>
            </a:fld>
            <a:endParaRPr lang="en-US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eaLnBrk="1" hangingPunct="1"/>
            <a:r>
              <a:rPr lang="tr-TR" smtClean="0"/>
              <a:t>Gerçekleştirme</a:t>
            </a:r>
            <a:r>
              <a:rPr lang="en-US" smtClean="0"/>
              <a:t>: LR </a:t>
            </a:r>
            <a:r>
              <a:rPr lang="tr-TR" smtClean="0"/>
              <a:t>Ayrıştırma</a:t>
            </a:r>
            <a:r>
              <a:rPr lang="en-US" smtClean="0"/>
              <a:t> T</a:t>
            </a:r>
            <a:r>
              <a:rPr lang="tr-TR" smtClean="0"/>
              <a:t>ablosu</a:t>
            </a:r>
            <a:endParaRPr lang="en-US" smtClean="0"/>
          </a:p>
        </p:txBody>
      </p:sp>
      <p:grpSp>
        <p:nvGrpSpPr>
          <p:cNvPr id="138244" name="Group 3"/>
          <p:cNvGrpSpPr>
            <a:grpSpLocks/>
          </p:cNvGrpSpPr>
          <p:nvPr/>
        </p:nvGrpSpPr>
        <p:grpSpPr bwMode="auto">
          <a:xfrm>
            <a:off x="1295400" y="1752600"/>
            <a:ext cx="2514600" cy="2057400"/>
            <a:chOff x="816" y="1008"/>
            <a:chExt cx="1584" cy="1296"/>
          </a:xfrm>
        </p:grpSpPr>
        <p:sp>
          <p:nvSpPr>
            <p:cNvPr id="138260" name="Rectangle 4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hareket</a:t>
              </a:r>
              <a:endParaRPr lang="en-US"/>
            </a:p>
          </p:txBody>
        </p:sp>
        <p:sp>
          <p:nvSpPr>
            <p:cNvPr id="138261" name="Line 5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62" name="Line 6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8245" name="Group 7"/>
          <p:cNvGrpSpPr>
            <a:grpSpLocks/>
          </p:cNvGrpSpPr>
          <p:nvPr/>
        </p:nvGrpSpPr>
        <p:grpSpPr bwMode="auto">
          <a:xfrm>
            <a:off x="5181600" y="1752600"/>
            <a:ext cx="2514600" cy="2057400"/>
            <a:chOff x="816" y="1008"/>
            <a:chExt cx="1584" cy="1296"/>
          </a:xfrm>
        </p:grpSpPr>
        <p:sp>
          <p:nvSpPr>
            <p:cNvPr id="138257" name="Rectangle 8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durum</a:t>
              </a:r>
              <a:endParaRPr lang="en-US"/>
            </a:p>
          </p:txBody>
        </p:sp>
        <p:sp>
          <p:nvSpPr>
            <p:cNvPr id="138258" name="Line 9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59" name="Line 10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824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3429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giriş</a:t>
            </a:r>
            <a:r>
              <a:rPr lang="en-US" sz="1800" b="1"/>
              <a:t> (terminal) </a:t>
            </a:r>
            <a:r>
              <a:rPr lang="tr-TR" sz="1800" b="1"/>
              <a:t>sembolleri</a:t>
            </a:r>
            <a:endParaRPr lang="en-US" sz="1800" b="1"/>
          </a:p>
        </p:txBody>
      </p:sp>
      <p:sp>
        <p:nvSpPr>
          <p:cNvPr id="138247" name="Text Box 12"/>
          <p:cNvSpPr txBox="1">
            <a:spLocks noChangeArrowheads="1"/>
          </p:cNvSpPr>
          <p:nvPr/>
        </p:nvSpPr>
        <p:spPr bwMode="auto">
          <a:xfrm>
            <a:off x="4876800" y="1295400"/>
            <a:ext cx="32004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terminal olmayan semboller</a:t>
            </a:r>
            <a:endParaRPr lang="en-US" sz="1800" b="1"/>
          </a:p>
        </p:txBody>
      </p:sp>
      <p:sp>
        <p:nvSpPr>
          <p:cNvPr id="138248" name="Text Box 13"/>
          <p:cNvSpPr txBox="1">
            <a:spLocks noChangeArrowheads="1"/>
          </p:cNvSpPr>
          <p:nvPr/>
        </p:nvSpPr>
        <p:spPr bwMode="auto">
          <a:xfrm>
            <a:off x="304800" y="255905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49" name="Text Box 14"/>
          <p:cNvSpPr txBox="1">
            <a:spLocks noChangeArrowheads="1"/>
          </p:cNvSpPr>
          <p:nvPr/>
        </p:nvSpPr>
        <p:spPr bwMode="auto">
          <a:xfrm>
            <a:off x="4267200" y="2559050"/>
            <a:ext cx="9144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50" name="Text Box 15"/>
          <p:cNvSpPr txBox="1">
            <a:spLocks noChangeArrowheads="1"/>
          </p:cNvSpPr>
          <p:nvPr/>
        </p:nvSpPr>
        <p:spPr bwMode="auto">
          <a:xfrm>
            <a:off x="1066800" y="4038600"/>
            <a:ext cx="33528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Hareket (</a:t>
            </a:r>
            <a:r>
              <a:rPr lang="tr-TR" sz="2000" b="1" dirty="0" err="1"/>
              <a:t>Action</a:t>
            </a:r>
            <a:r>
              <a:rPr lang="tr-TR" sz="2000" b="1" dirty="0"/>
              <a:t>)</a:t>
            </a:r>
            <a:r>
              <a:rPr lang="en-US" sz="2000" b="1" dirty="0"/>
              <a:t> t</a:t>
            </a:r>
            <a:r>
              <a:rPr lang="tr-TR" sz="2000" b="1" dirty="0" err="1"/>
              <a:t>ablosu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 err="1"/>
              <a:t>Shift</a:t>
            </a:r>
            <a:r>
              <a:rPr lang="tr-TR" sz="2000" dirty="0"/>
              <a:t> ya da </a:t>
            </a:r>
            <a:r>
              <a:rPr lang="tr-TR" sz="2000" dirty="0" err="1"/>
              <a:t>reduce’a</a:t>
            </a:r>
            <a:r>
              <a:rPr lang="tr-TR" sz="2000" dirty="0"/>
              <a:t> karar verecek her adımda kullanılır</a:t>
            </a:r>
            <a:endParaRPr lang="en-US" sz="2000" dirty="0"/>
          </a:p>
        </p:txBody>
      </p:sp>
      <p:sp>
        <p:nvSpPr>
          <p:cNvPr id="138251" name="Text Box 16"/>
          <p:cNvSpPr txBox="1">
            <a:spLocks noChangeArrowheads="1"/>
          </p:cNvSpPr>
          <p:nvPr/>
        </p:nvSpPr>
        <p:spPr bwMode="auto">
          <a:xfrm>
            <a:off x="4953000" y="4038600"/>
            <a:ext cx="35814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Git (</a:t>
            </a:r>
            <a:r>
              <a:rPr lang="en-US" sz="2000" b="1" dirty="0" err="1"/>
              <a:t>Goto</a:t>
            </a:r>
            <a:r>
              <a:rPr lang="tr-TR" sz="2000" b="1" dirty="0"/>
              <a:t>)</a:t>
            </a:r>
            <a:r>
              <a:rPr lang="en-US" sz="2000" b="1" dirty="0"/>
              <a:t> </a:t>
            </a:r>
            <a:r>
              <a:rPr lang="en-US" sz="2000" b="1" dirty="0" err="1"/>
              <a:t>ta</a:t>
            </a:r>
            <a:r>
              <a:rPr lang="tr-TR" sz="2000" b="1" dirty="0" err="1"/>
              <a:t>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/>
              <a:t>Bir sonraki suruma karar vermek için sadece </a:t>
            </a:r>
            <a:r>
              <a:rPr lang="tr-TR" sz="2000" dirty="0" err="1"/>
              <a:t>reduce’ta</a:t>
            </a:r>
            <a:r>
              <a:rPr lang="tr-TR" sz="2000" dirty="0"/>
              <a:t> kullanılır</a:t>
            </a:r>
            <a:endParaRPr lang="en-US" sz="2000" dirty="0"/>
          </a:p>
        </p:txBody>
      </p:sp>
      <p:sp>
        <p:nvSpPr>
          <p:cNvPr id="138252" name="Line 17"/>
          <p:cNvSpPr>
            <a:spLocks noChangeShapeType="1"/>
          </p:cNvSpPr>
          <p:nvPr/>
        </p:nvSpPr>
        <p:spPr bwMode="auto">
          <a:xfrm>
            <a:off x="1905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3" name="Text Box 18"/>
          <p:cNvSpPr txBox="1">
            <a:spLocks noChangeArrowheads="1"/>
          </p:cNvSpPr>
          <p:nvPr/>
        </p:nvSpPr>
        <p:spPr bwMode="auto">
          <a:xfrm>
            <a:off x="2057400" y="59436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38254" name="Line 19"/>
          <p:cNvSpPr>
            <a:spLocks noChangeShapeType="1"/>
          </p:cNvSpPr>
          <p:nvPr/>
        </p:nvSpPr>
        <p:spPr bwMode="auto">
          <a:xfrm>
            <a:off x="6096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5" name="Text Box 20"/>
          <p:cNvSpPr txBox="1">
            <a:spLocks noChangeArrowheads="1"/>
          </p:cNvSpPr>
          <p:nvPr/>
        </p:nvSpPr>
        <p:spPr bwMode="auto">
          <a:xfrm>
            <a:off x="6248400" y="60198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38256" name="Rectangle 21"/>
          <p:cNvSpPr>
            <a:spLocks noChangeArrowheads="1"/>
          </p:cNvSpPr>
          <p:nvPr/>
        </p:nvSpPr>
        <p:spPr bwMode="auto">
          <a:xfrm>
            <a:off x="3657600" y="5867400"/>
            <a:ext cx="1600200" cy="609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 </a:t>
            </a:r>
            <a:r>
              <a:rPr lang="en-US">
                <a:sym typeface="Symbol" pitchFamily="18" charset="2"/>
              </a:rPr>
              <a:t>  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AF71FF-85D3-477A-8B43-D6684750EBEF}" type="slidenum">
              <a:rPr lang="en-US"/>
              <a:pPr>
                <a:defRPr/>
              </a:pPr>
              <a:t>113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Shift-Reduce </a:t>
            </a:r>
            <a:r>
              <a:rPr lang="tr-TR" smtClean="0"/>
              <a:t>Ayrıştırma Tablosu</a:t>
            </a:r>
            <a:endParaRPr lang="en-US" smtClean="0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86106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 smtClean="0"/>
              <a:t>Hareket tablosu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1. shift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en-US" sz="2400" i="1" smtClean="0"/>
              <a:t>n</a:t>
            </a:r>
            <a:r>
              <a:rPr lang="tr-TR" sz="2400" i="1" smtClean="0"/>
              <a:t> </a:t>
            </a:r>
            <a:r>
              <a:rPr lang="tr-TR" sz="2400" smtClean="0"/>
              <a:t>durumuna git</a:t>
            </a:r>
            <a:endParaRPr lang="en-US" sz="2400" i="1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2. reduce X → γ</a:t>
            </a:r>
            <a:r>
              <a:rPr lang="tr-TR" sz="2400" smtClean="0"/>
              <a:t> kullanarak</a:t>
            </a:r>
            <a:endParaRPr lang="en-US" sz="2400" smtClean="0"/>
          </a:p>
          <a:p>
            <a:pPr lvl="2" eaLnBrk="1" hangingPunct="1"/>
            <a:r>
              <a:rPr lang="en-US" sz="2400" smtClean="0"/>
              <a:t>γ </a:t>
            </a:r>
            <a:r>
              <a:rPr lang="tr-TR" sz="2400" smtClean="0"/>
              <a:t>sembolleri yığından al</a:t>
            </a:r>
            <a:endParaRPr lang="en-US" sz="2400" smtClean="0"/>
          </a:p>
          <a:p>
            <a:pPr lvl="2" eaLnBrk="1" hangingPunct="1"/>
            <a:r>
              <a:rPr lang="tr-TR" sz="2400" smtClean="0"/>
              <a:t>Yığının üstündeki durum etiketini kullanarak</a:t>
            </a:r>
            <a:r>
              <a:rPr lang="en-US" sz="2400" smtClean="0"/>
              <a:t> X in </a:t>
            </a:r>
            <a:r>
              <a:rPr lang="en-US" sz="2400" i="1" smtClean="0"/>
              <a:t>goto tabl</a:t>
            </a:r>
            <a:r>
              <a:rPr lang="tr-TR" sz="2400" i="1" smtClean="0"/>
              <a:t>osu</a:t>
            </a:r>
            <a:r>
              <a:rPr lang="tr-TR" sz="2400" smtClean="0"/>
              <a:t>nda X’e bak ve o duruma git</a:t>
            </a:r>
            <a:endParaRPr lang="en-US" sz="2400" smtClean="0"/>
          </a:p>
          <a:p>
            <a:pPr lvl="2" eaLnBrk="1" hangingPunct="1"/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DFA + </a:t>
            </a:r>
            <a:r>
              <a:rPr lang="tr-TR" sz="2400" smtClean="0"/>
              <a:t>yığın</a:t>
            </a:r>
            <a:r>
              <a:rPr lang="en-US" sz="2400" smtClean="0"/>
              <a:t> = push-down automaton (PDA)</a:t>
            </a:r>
          </a:p>
        </p:txBody>
      </p:sp>
      <p:grpSp>
        <p:nvGrpSpPr>
          <p:cNvPr id="139269" name="Group 4"/>
          <p:cNvGrpSpPr>
            <a:grpSpLocks/>
          </p:cNvGrpSpPr>
          <p:nvPr/>
        </p:nvGrpSpPr>
        <p:grpSpPr bwMode="auto">
          <a:xfrm>
            <a:off x="4419600" y="1600200"/>
            <a:ext cx="1981200" cy="1828800"/>
            <a:chOff x="816" y="1008"/>
            <a:chExt cx="1584" cy="1296"/>
          </a:xfrm>
        </p:grpSpPr>
        <p:sp>
          <p:nvSpPr>
            <p:cNvPr id="139280" name="Rectangle 5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r-TR"/>
                <a:t>sonraki hareketler</a:t>
              </a:r>
              <a:endParaRPr lang="en-US"/>
            </a:p>
          </p:txBody>
        </p:sp>
        <p:sp>
          <p:nvSpPr>
            <p:cNvPr id="139281" name="Line 6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82" name="Line 7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9270" name="Group 8"/>
          <p:cNvGrpSpPr>
            <a:grpSpLocks/>
          </p:cNvGrpSpPr>
          <p:nvPr/>
        </p:nvGrpSpPr>
        <p:grpSpPr bwMode="auto">
          <a:xfrm>
            <a:off x="6400800" y="1600200"/>
            <a:ext cx="1905000" cy="1828800"/>
            <a:chOff x="816" y="1008"/>
            <a:chExt cx="1584" cy="1296"/>
          </a:xfrm>
        </p:grpSpPr>
        <p:sp>
          <p:nvSpPr>
            <p:cNvPr id="139277" name="Rectangle 9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kuralda </a:t>
              </a:r>
            </a:p>
            <a:p>
              <a:pPr algn="ctr"/>
              <a:r>
                <a:rPr lang="tr-TR"/>
                <a:t>sonraki </a:t>
              </a:r>
            </a:p>
            <a:p>
              <a:pPr algn="ctr"/>
              <a:r>
                <a:rPr lang="tr-TR"/>
                <a:t>durumlar</a:t>
              </a:r>
              <a:endParaRPr lang="en-US"/>
            </a:p>
          </p:txBody>
        </p:sp>
        <p:sp>
          <p:nvSpPr>
            <p:cNvPr id="139278" name="Line 10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79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9271" name="Text Box 12"/>
          <p:cNvSpPr txBox="1">
            <a:spLocks noChangeArrowheads="1"/>
          </p:cNvSpPr>
          <p:nvPr/>
        </p:nvSpPr>
        <p:spPr bwMode="auto">
          <a:xfrm>
            <a:off x="3505200" y="213360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9272" name="Text Box 13"/>
          <p:cNvSpPr txBox="1">
            <a:spLocks noChangeArrowheads="1"/>
          </p:cNvSpPr>
          <p:nvPr/>
        </p:nvSpPr>
        <p:spPr bwMode="auto">
          <a:xfrm>
            <a:off x="4191000" y="1295400"/>
            <a:ext cx="2209800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terminal s</a:t>
            </a:r>
            <a:r>
              <a:rPr lang="tr-TR" sz="1600" b="1"/>
              <a:t>e</a:t>
            </a:r>
            <a:r>
              <a:rPr lang="en-US" sz="1600" b="1"/>
              <a:t>mbol</a:t>
            </a:r>
            <a:r>
              <a:rPr lang="tr-TR" sz="1600" b="1"/>
              <a:t>leri</a:t>
            </a:r>
            <a:endParaRPr lang="en-US" sz="1600" b="1"/>
          </a:p>
        </p:txBody>
      </p:sp>
      <p:sp>
        <p:nvSpPr>
          <p:cNvPr id="139273" name="Text Box 14"/>
          <p:cNvSpPr txBox="1">
            <a:spLocks noChangeArrowheads="1"/>
          </p:cNvSpPr>
          <p:nvPr/>
        </p:nvSpPr>
        <p:spPr bwMode="auto">
          <a:xfrm>
            <a:off x="6248400" y="1295400"/>
            <a:ext cx="2895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 dirty="0"/>
              <a:t>terminal olmayan semboller</a:t>
            </a:r>
            <a:endParaRPr lang="en-US" sz="1600" b="1" dirty="0"/>
          </a:p>
        </p:txBody>
      </p:sp>
      <p:sp>
        <p:nvSpPr>
          <p:cNvPr id="139274" name="Line 15"/>
          <p:cNvSpPr>
            <a:spLocks noChangeShapeType="1"/>
          </p:cNvSpPr>
          <p:nvPr/>
        </p:nvSpPr>
        <p:spPr bwMode="auto">
          <a:xfrm>
            <a:off x="1524000" y="5181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5" name="Line 16"/>
          <p:cNvSpPr>
            <a:spLocks noChangeShapeType="1"/>
          </p:cNvSpPr>
          <p:nvPr/>
        </p:nvSpPr>
        <p:spPr bwMode="auto">
          <a:xfrm flipH="1">
            <a:off x="2590800" y="2819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6" name="Line 17"/>
          <p:cNvSpPr>
            <a:spLocks noChangeShapeType="1"/>
          </p:cNvSpPr>
          <p:nvPr/>
        </p:nvSpPr>
        <p:spPr bwMode="auto">
          <a:xfrm flipH="1">
            <a:off x="3124200" y="3200400"/>
            <a:ext cx="426720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BFAE8-D230-4D15-8EB4-F00060FB4791}" type="slidenum">
              <a:rPr lang="en-US"/>
              <a:pPr>
                <a:defRPr/>
              </a:pPr>
              <a:t>114</a:t>
            </a:fld>
            <a:endParaRPr lang="en-US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List</a:t>
            </a:r>
            <a:r>
              <a:rPr lang="tr-TR" smtClean="0"/>
              <a:t>e</a:t>
            </a:r>
            <a:r>
              <a:rPr lang="en-US" smtClean="0"/>
              <a:t> Gram</a:t>
            </a:r>
            <a:r>
              <a:rPr lang="tr-TR" smtClean="0"/>
              <a:t>e</a:t>
            </a:r>
            <a:r>
              <a:rPr lang="en-US" smtClean="0"/>
              <a:t>r </a:t>
            </a:r>
            <a:r>
              <a:rPr lang="tr-TR" smtClean="0"/>
              <a:t>Ayrıştırma Tablosu</a:t>
            </a:r>
            <a:endParaRPr lang="en-US" smtClean="0"/>
          </a:p>
        </p:txBody>
      </p:sp>
      <p:graphicFrame>
        <p:nvGraphicFramePr>
          <p:cNvPr id="322563" name="Group 3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237538" cy="4495804"/>
        </p:xfrm>
        <a:graphic>
          <a:graphicData uri="http://schemas.openxmlformats.org/drawingml/2006/table">
            <a:tbl>
              <a:tblPr/>
              <a:tblGrid>
                <a:gridCol w="1030288"/>
                <a:gridCol w="1028700"/>
                <a:gridCol w="1030287"/>
                <a:gridCol w="1030288"/>
                <a:gridCol w="1028700"/>
                <a:gridCol w="1030287"/>
                <a:gridCol w="1028700"/>
                <a:gridCol w="1030288"/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Shift-reduce </a:t>
            </a:r>
            <a:r>
              <a:rPr lang="tr-TR" smtClean="0"/>
              <a:t>Ayrıştırma Örneği</a:t>
            </a:r>
            <a:endParaRPr lang="th-TH" smtClean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92725" y="1879600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smtClean="0">
                <a:cs typeface="Angsana New" pitchFamily="18" charset="-34"/>
              </a:rPr>
              <a:t>Tersi</a:t>
            </a:r>
            <a:endParaRPr lang="th-TH" sz="240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 smtClean="0">
                <a:cs typeface="Angsana New" pitchFamily="18" charset="-34"/>
              </a:rPr>
              <a:t>Sağ türetme</a:t>
            </a:r>
            <a:endParaRPr lang="th-TH" sz="240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 smtClean="0">
                <a:cs typeface="Angsana New" pitchFamily="18" charset="-34"/>
              </a:rPr>
              <a:t>Soldan sağa</a:t>
            </a:r>
            <a:endParaRPr lang="th-TH" sz="2000" smtClean="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1		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2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3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4	 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5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6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7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8	 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9	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smtClean="0">
                <a:cs typeface="Tahoma" pitchFamily="34" charset="0"/>
              </a:rPr>
              <a:t>10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 smtClean="0">
                <a:cs typeface="Tahoma" pitchFamily="34" charset="0"/>
              </a:rPr>
              <a:t>	 </a:t>
            </a:r>
            <a:r>
              <a:rPr lang="th-TH" sz="1800" b="1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smtClean="0">
                <a:cs typeface="Tahoma" pitchFamily="34" charset="0"/>
              </a:rPr>
              <a:t> </a:t>
            </a:r>
            <a:r>
              <a:rPr lang="th-TH" sz="1800" b="1" smtClean="0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 smtClean="0">
                <a:cs typeface="Angsana New" pitchFamily="18" charset="-34"/>
              </a:rPr>
              <a:t>Gram</a:t>
            </a:r>
            <a:r>
              <a:rPr lang="tr-TR" sz="2000" dirty="0" smtClean="0">
                <a:cs typeface="Angsana New" pitchFamily="18" charset="-34"/>
              </a:rPr>
              <a:t>e</a:t>
            </a:r>
            <a:r>
              <a:rPr lang="th-TH" sz="2000" dirty="0" smtClean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S’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(S)S | </a:t>
            </a:r>
            <a:r>
              <a:rPr lang="th-TH" sz="1800" dirty="0" smtClean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 smtClean="0">
                <a:cs typeface="Tahoma" pitchFamily="34" charset="0"/>
              </a:rPr>
              <a:t>Ayrıştırma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r-TR" sz="2000" dirty="0" smtClean="0">
                <a:cs typeface="Tahoma" pitchFamily="34" charset="0"/>
              </a:rPr>
              <a:t>hareketleri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dirty="0" smtClean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cs typeface="Tahoma" pitchFamily="34" charset="0"/>
              </a:rPr>
              <a:t>     </a:t>
            </a:r>
            <a:r>
              <a:rPr lang="tr-TR" sz="2000" dirty="0" smtClean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	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 smtClean="0">
                <a:cs typeface="Tahoma" pitchFamily="34" charset="0"/>
              </a:rPr>
              <a:t>	   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 smtClean="0">
                <a:cs typeface="Tahoma" pitchFamily="34" charset="0"/>
              </a:rPr>
              <a:t>	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2987675" y="292417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2987675" y="32131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2987675" y="35734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2987675" y="38608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2987675" y="414972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2987675" y="44370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6" name="Rectangle 20"/>
          <p:cNvSpPr>
            <a:spLocks noChangeArrowheads="1"/>
          </p:cNvSpPr>
          <p:nvPr/>
        </p:nvSpPr>
        <p:spPr bwMode="auto">
          <a:xfrm>
            <a:off x="2987675" y="47244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2987675" y="50847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2987675" y="5373688"/>
            <a:ext cx="2305050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2987675" y="573405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DCDC0-5455-42CD-ACA4-B0DCB22FF588}" type="slidenum">
              <a:rPr lang="en-US" smtClean="0"/>
              <a:pPr>
                <a:defRPr/>
              </a:pPr>
              <a:t>115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0" grpId="0" animBg="1"/>
      <p:bldP spid="173071" grpId="0" animBg="1"/>
      <p:bldP spid="173072" grpId="0" animBg="1"/>
      <p:bldP spid="173073" grpId="0" animBg="1"/>
      <p:bldP spid="173074" grpId="0" animBg="1"/>
      <p:bldP spid="173075" grpId="0" animBg="1"/>
      <p:bldP spid="173076" grpId="0" animBg="1"/>
      <p:bldP spid="173077" grpId="0" animBg="1"/>
      <p:bldP spid="173078" grpId="0" animBg="1"/>
      <p:bldP spid="17307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Shift-reduce </a:t>
            </a:r>
            <a:r>
              <a:rPr lang="tr-TR" smtClean="0"/>
              <a:t>Ayrıştırma Örneği</a:t>
            </a:r>
            <a:endParaRPr lang="th-TH" smtClean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92725" y="1916113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 smtClean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000" dirty="0" smtClean="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1		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2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3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4	 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5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6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 dirty="0" smtClean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7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8	 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9	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 dirty="0" smtClean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 smtClean="0">
                <a:cs typeface="Tahoma" pitchFamily="34" charset="0"/>
              </a:rPr>
              <a:t>10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 dirty="0" smtClean="0">
                <a:cs typeface="Tahoma" pitchFamily="34" charset="0"/>
              </a:rPr>
              <a:t>	 </a:t>
            </a:r>
            <a:r>
              <a:rPr lang="th-TH" sz="1800" b="1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 smtClean="0">
                <a:cs typeface="Tahoma" pitchFamily="34" charset="0"/>
              </a:rPr>
              <a:t> </a:t>
            </a:r>
            <a:r>
              <a:rPr lang="th-TH" sz="1800" b="1" dirty="0" smtClean="0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 smtClean="0">
                <a:cs typeface="Angsana New" pitchFamily="18" charset="-34"/>
              </a:rPr>
              <a:t>Gram</a:t>
            </a:r>
            <a:r>
              <a:rPr lang="tr-TR" sz="2000" dirty="0" smtClean="0">
                <a:cs typeface="Angsana New" pitchFamily="18" charset="-34"/>
              </a:rPr>
              <a:t>e</a:t>
            </a:r>
            <a:r>
              <a:rPr lang="th-TH" sz="2000" dirty="0" smtClean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S’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 smtClean="0">
                <a:cs typeface="Tahoma" pitchFamily="34" charset="0"/>
              </a:rPr>
              <a:t>S </a:t>
            </a:r>
            <a:r>
              <a:rPr lang="th-TH" sz="14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 smtClean="0">
                <a:cs typeface="Tahoma" pitchFamily="34" charset="0"/>
              </a:rPr>
              <a:t> (S)S | </a:t>
            </a:r>
            <a:r>
              <a:rPr lang="th-TH" sz="1800" dirty="0" smtClean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 smtClean="0">
                <a:cs typeface="Tahoma" pitchFamily="34" charset="0"/>
              </a:rPr>
              <a:t>Ayrıştırma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r-TR" sz="2000" dirty="0" smtClean="0">
                <a:cs typeface="Tahoma" pitchFamily="34" charset="0"/>
              </a:rPr>
              <a:t>hareketleri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tr-TR" sz="2000" dirty="0" smtClean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cs typeface="Tahoma" pitchFamily="34" charset="0"/>
              </a:rPr>
              <a:t>     </a:t>
            </a:r>
            <a:r>
              <a:rPr lang="tr-TR" sz="2000" dirty="0" smtClean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r-TR" sz="2000" dirty="0" smtClean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	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 smtClean="0">
                <a:cs typeface="Tahoma" pitchFamily="34" charset="0"/>
              </a:rPr>
              <a:t>	   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 smtClean="0">
                <a:cs typeface="Tahoma" pitchFamily="34" charset="0"/>
              </a:rPr>
              <a:t>	         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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 smtClean="0">
                <a:cs typeface="Tahoma" pitchFamily="34" charset="0"/>
              </a:rPr>
              <a:t>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 smtClean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 smtClean="0">
                <a:cs typeface="Tahoma" pitchFamily="34" charset="0"/>
              </a:rPr>
              <a:t>		  </a:t>
            </a:r>
            <a:r>
              <a:rPr lang="th-TH" sz="2000" dirty="0" smtClean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 smtClean="0">
                <a:cs typeface="Tahoma" pitchFamily="34" charset="0"/>
              </a:rPr>
              <a:t> 	</a:t>
            </a:r>
            <a:r>
              <a:rPr lang="th-TH" sz="2000" dirty="0" smtClean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3789364"/>
            <a:ext cx="2488499" cy="2463129"/>
            <a:chOff x="288" y="2832"/>
            <a:chExt cx="1366" cy="1204"/>
          </a:xfrm>
        </p:grpSpPr>
        <p:sp>
          <p:nvSpPr>
            <p:cNvPr id="142347" name="Oval 6"/>
            <p:cNvSpPr>
              <a:spLocks noChangeArrowheads="1"/>
            </p:cNvSpPr>
            <p:nvPr/>
          </p:nvSpPr>
          <p:spPr bwMode="auto">
            <a:xfrm>
              <a:off x="288" y="2832"/>
              <a:ext cx="86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8" name="Text Box 7"/>
            <p:cNvSpPr txBox="1">
              <a:spLocks noChangeArrowheads="1"/>
            </p:cNvSpPr>
            <p:nvPr/>
          </p:nvSpPr>
          <p:spPr bwMode="auto">
            <a:xfrm>
              <a:off x="816" y="3840"/>
              <a:ext cx="83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Geçerli </a:t>
              </a:r>
              <a:r>
                <a:rPr lang="th-TH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prefix</a:t>
              </a:r>
              <a:endParaRPr lang="th-TH" sz="2800" dirty="0"/>
            </a:p>
          </p:txBody>
        </p:sp>
        <p:sp>
          <p:nvSpPr>
            <p:cNvPr id="142349" name="Freeform 8"/>
            <p:cNvSpPr>
              <a:spLocks/>
            </p:cNvSpPr>
            <p:nvPr/>
          </p:nvSpPr>
          <p:spPr bwMode="auto">
            <a:xfrm flipV="1">
              <a:off x="1104" y="2880"/>
              <a:ext cx="240" cy="1008"/>
            </a:xfrm>
            <a:custGeom>
              <a:avLst/>
              <a:gdLst>
                <a:gd name="T0" fmla="*/ 42 w 576"/>
                <a:gd name="T1" fmla="*/ 0 h 528"/>
                <a:gd name="T2" fmla="*/ 10 w 576"/>
                <a:gd name="T3" fmla="*/ 1338 h 528"/>
                <a:gd name="T4" fmla="*/ 28 w 576"/>
                <a:gd name="T5" fmla="*/ 2337 h 528"/>
                <a:gd name="T6" fmla="*/ 0 w 576"/>
                <a:gd name="T7" fmla="*/ 3673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24649" y="3025775"/>
            <a:ext cx="2517778" cy="1511300"/>
            <a:chOff x="4195" y="1888"/>
            <a:chExt cx="1586" cy="952"/>
          </a:xfrm>
        </p:grpSpPr>
        <p:sp>
          <p:nvSpPr>
            <p:cNvPr id="142344" name="Oval 10"/>
            <p:cNvSpPr>
              <a:spLocks noChangeArrowheads="1"/>
            </p:cNvSpPr>
            <p:nvPr/>
          </p:nvSpPr>
          <p:spPr bwMode="auto">
            <a:xfrm>
              <a:off x="4195" y="2646"/>
              <a:ext cx="772" cy="19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5" name="Freeform 11"/>
            <p:cNvSpPr>
              <a:spLocks/>
            </p:cNvSpPr>
            <p:nvPr/>
          </p:nvSpPr>
          <p:spPr bwMode="auto">
            <a:xfrm>
              <a:off x="4879" y="2066"/>
              <a:ext cx="548" cy="580"/>
            </a:xfrm>
            <a:custGeom>
              <a:avLst/>
              <a:gdLst>
                <a:gd name="T0" fmla="*/ 496 w 576"/>
                <a:gd name="T1" fmla="*/ 0 h 528"/>
                <a:gd name="T2" fmla="*/ 124 w 576"/>
                <a:gd name="T3" fmla="*/ 255 h 528"/>
                <a:gd name="T4" fmla="*/ 330 w 576"/>
                <a:gd name="T5" fmla="*/ 445 h 528"/>
                <a:gd name="T6" fmla="*/ 0 w 576"/>
                <a:gd name="T7" fmla="*/ 70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2346" name="Text Box 12"/>
            <p:cNvSpPr txBox="1">
              <a:spLocks noChangeArrowheads="1"/>
            </p:cNvSpPr>
            <p:nvPr/>
          </p:nvSpPr>
          <p:spPr bwMode="auto">
            <a:xfrm>
              <a:off x="5158" y="1888"/>
              <a:ext cx="62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 err="1" smtClean="0">
                  <a:solidFill>
                    <a:srgbClr val="CC0000"/>
                  </a:solidFill>
                  <a:latin typeface="Arial Narrow" pitchFamily="34" charset="0"/>
                </a:rPr>
                <a:t>handle</a:t>
              </a:r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 -</a:t>
              </a:r>
            </a:p>
            <a:p>
              <a:r>
                <a:rPr lang="tr-TR" sz="2000" b="1" dirty="0" smtClean="0">
                  <a:solidFill>
                    <a:srgbClr val="CC0000"/>
                  </a:solidFill>
                  <a:latin typeface="Arial Narrow" pitchFamily="34" charset="0"/>
                </a:rPr>
                <a:t>işleyici</a:t>
              </a:r>
              <a:endParaRPr lang="th-TH" sz="2800" dirty="0">
                <a:solidFill>
                  <a:srgbClr val="CC0000"/>
                </a:solidFill>
              </a:endParaRPr>
            </a:p>
          </p:txBody>
        </p:sp>
      </p:grpSp>
      <p:sp>
        <p:nvSpPr>
          <p:cNvPr id="16" name="1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CA1AB-AAFA-475E-8FBF-1E07F732D05A}" type="slidenum">
              <a:rPr lang="en-US" smtClean="0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52438"/>
            <a:ext cx="7772400" cy="1143000"/>
          </a:xfrm>
        </p:spPr>
        <p:txBody>
          <a:bodyPr/>
          <a:lstStyle/>
          <a:p>
            <a:r>
              <a:rPr lang="en-US" smtClean="0"/>
              <a:t>Shift-Reduce </a:t>
            </a:r>
            <a:r>
              <a:rPr lang="tr-TR" smtClean="0"/>
              <a:t>Ayrıştırma</a:t>
            </a:r>
            <a:endParaRPr lang="en-US" smtClean="0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b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b b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Hareket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Giriş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Yığın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9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2" name="Rectangle 86"/>
          <p:cNvSpPr>
            <a:spLocks noChangeArrowheads="1"/>
          </p:cNvSpPr>
          <p:nvPr/>
        </p:nvSpPr>
        <p:spPr bwMode="auto">
          <a:xfrm>
            <a:off x="6172200" y="1295400"/>
            <a:ext cx="2895600" cy="122396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4724400" y="1371600"/>
            <a:ext cx="1295400" cy="434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676400" y="1371600"/>
            <a:ext cx="3048000" cy="434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tr-TR" smtClean="0"/>
              <a:t>Örnek için Ayrıştırma Tablosu</a:t>
            </a:r>
            <a:endParaRPr lang="en-US" smtClean="0"/>
          </a:p>
        </p:txBody>
      </p:sp>
      <p:grpSp>
        <p:nvGrpSpPr>
          <p:cNvPr id="144389" name="Group 5"/>
          <p:cNvGrpSpPr>
            <a:grpSpLocks noRot="1"/>
          </p:cNvGrpSpPr>
          <p:nvPr/>
        </p:nvGrpSpPr>
        <p:grpSpPr bwMode="auto">
          <a:xfrm>
            <a:off x="685800" y="1371600"/>
            <a:ext cx="5334000" cy="4311650"/>
            <a:chOff x="432" y="864"/>
            <a:chExt cx="3360" cy="2716"/>
          </a:xfrm>
        </p:grpSpPr>
        <p:sp>
          <p:nvSpPr>
            <p:cNvPr id="144398" name="Rectangle 6"/>
            <p:cNvSpPr>
              <a:spLocks noChangeArrowheads="1"/>
            </p:cNvSpPr>
            <p:nvPr/>
          </p:nvSpPr>
          <p:spPr bwMode="auto">
            <a:xfrm>
              <a:off x="355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399" name="Rectangle 7"/>
            <p:cNvSpPr>
              <a:spLocks noChangeArrowheads="1"/>
            </p:cNvSpPr>
            <p:nvPr/>
          </p:nvSpPr>
          <p:spPr bwMode="auto">
            <a:xfrm>
              <a:off x="331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0" name="Rectangle 8"/>
            <p:cNvSpPr>
              <a:spLocks noChangeArrowheads="1"/>
            </p:cNvSpPr>
            <p:nvPr/>
          </p:nvSpPr>
          <p:spPr bwMode="auto">
            <a:xfrm>
              <a:off x="2976" y="3321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1" name="Rectangle 9"/>
            <p:cNvSpPr>
              <a:spLocks noChangeArrowheads="1"/>
            </p:cNvSpPr>
            <p:nvPr/>
          </p:nvSpPr>
          <p:spPr bwMode="auto">
            <a:xfrm>
              <a:off x="2609" y="3321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2" name="Rectangle 10"/>
            <p:cNvSpPr>
              <a:spLocks noChangeArrowheads="1"/>
            </p:cNvSpPr>
            <p:nvPr/>
          </p:nvSpPr>
          <p:spPr bwMode="auto">
            <a:xfrm>
              <a:off x="229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3" name="Rectangle 11"/>
            <p:cNvSpPr>
              <a:spLocks noChangeArrowheads="1"/>
            </p:cNvSpPr>
            <p:nvPr/>
          </p:nvSpPr>
          <p:spPr bwMode="auto">
            <a:xfrm>
              <a:off x="197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4" name="Rectangle 12"/>
            <p:cNvSpPr>
              <a:spLocks noChangeArrowheads="1"/>
            </p:cNvSpPr>
            <p:nvPr/>
          </p:nvSpPr>
          <p:spPr bwMode="auto">
            <a:xfrm>
              <a:off x="166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5" name="Rectangle 13"/>
            <p:cNvSpPr>
              <a:spLocks noChangeArrowheads="1"/>
            </p:cNvSpPr>
            <p:nvPr/>
          </p:nvSpPr>
          <p:spPr bwMode="auto">
            <a:xfrm>
              <a:off x="134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6" name="Rectangle 14"/>
            <p:cNvSpPr>
              <a:spLocks noChangeArrowheads="1"/>
            </p:cNvSpPr>
            <p:nvPr/>
          </p:nvSpPr>
          <p:spPr bwMode="auto">
            <a:xfrm>
              <a:off x="103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7" name="Rectangle 15"/>
            <p:cNvSpPr>
              <a:spLocks noChangeArrowheads="1"/>
            </p:cNvSpPr>
            <p:nvPr/>
          </p:nvSpPr>
          <p:spPr bwMode="auto">
            <a:xfrm>
              <a:off x="432" y="3321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8</a:t>
              </a:r>
            </a:p>
          </p:txBody>
        </p:sp>
        <p:sp>
          <p:nvSpPr>
            <p:cNvPr id="144408" name="Rectangle 16"/>
            <p:cNvSpPr>
              <a:spLocks noChangeArrowheads="1"/>
            </p:cNvSpPr>
            <p:nvPr/>
          </p:nvSpPr>
          <p:spPr bwMode="auto">
            <a:xfrm>
              <a:off x="355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9" name="Rectangle 17"/>
            <p:cNvSpPr>
              <a:spLocks noChangeArrowheads="1"/>
            </p:cNvSpPr>
            <p:nvPr/>
          </p:nvSpPr>
          <p:spPr bwMode="auto">
            <a:xfrm>
              <a:off x="331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0" name="Rectangle 18"/>
            <p:cNvSpPr>
              <a:spLocks noChangeArrowheads="1"/>
            </p:cNvSpPr>
            <p:nvPr/>
          </p:nvSpPr>
          <p:spPr bwMode="auto">
            <a:xfrm>
              <a:off x="2976" y="3062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1" name="Rectangle 19"/>
            <p:cNvSpPr>
              <a:spLocks noChangeArrowheads="1"/>
            </p:cNvSpPr>
            <p:nvPr/>
          </p:nvSpPr>
          <p:spPr bwMode="auto">
            <a:xfrm>
              <a:off x="2609" y="3062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acc</a:t>
              </a:r>
            </a:p>
          </p:txBody>
        </p:sp>
        <p:sp>
          <p:nvSpPr>
            <p:cNvPr id="144412" name="Rectangle 20"/>
            <p:cNvSpPr>
              <a:spLocks noChangeArrowheads="1"/>
            </p:cNvSpPr>
            <p:nvPr/>
          </p:nvSpPr>
          <p:spPr bwMode="auto">
            <a:xfrm>
              <a:off x="229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3" name="Rectangle 21"/>
            <p:cNvSpPr>
              <a:spLocks noChangeArrowheads="1"/>
            </p:cNvSpPr>
            <p:nvPr/>
          </p:nvSpPr>
          <p:spPr bwMode="auto">
            <a:xfrm>
              <a:off x="197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4" name="Rectangle 22"/>
            <p:cNvSpPr>
              <a:spLocks noChangeArrowheads="1"/>
            </p:cNvSpPr>
            <p:nvPr/>
          </p:nvSpPr>
          <p:spPr bwMode="auto">
            <a:xfrm>
              <a:off x="166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5" name="Rectangle 23"/>
            <p:cNvSpPr>
              <a:spLocks noChangeArrowheads="1"/>
            </p:cNvSpPr>
            <p:nvPr/>
          </p:nvSpPr>
          <p:spPr bwMode="auto">
            <a:xfrm>
              <a:off x="134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6" name="Rectangle 24"/>
            <p:cNvSpPr>
              <a:spLocks noChangeArrowheads="1"/>
            </p:cNvSpPr>
            <p:nvPr/>
          </p:nvSpPr>
          <p:spPr bwMode="auto">
            <a:xfrm>
              <a:off x="103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7" name="Rectangle 25"/>
            <p:cNvSpPr>
              <a:spLocks noChangeArrowheads="1"/>
            </p:cNvSpPr>
            <p:nvPr/>
          </p:nvSpPr>
          <p:spPr bwMode="auto">
            <a:xfrm>
              <a:off x="432" y="3062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7</a:t>
              </a:r>
            </a:p>
          </p:txBody>
        </p:sp>
        <p:sp>
          <p:nvSpPr>
            <p:cNvPr id="144418" name="Rectangle 26"/>
            <p:cNvSpPr>
              <a:spLocks noChangeArrowheads="1"/>
            </p:cNvSpPr>
            <p:nvPr/>
          </p:nvSpPr>
          <p:spPr bwMode="auto">
            <a:xfrm>
              <a:off x="355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9" name="Rectangle 27"/>
            <p:cNvSpPr>
              <a:spLocks noChangeArrowheads="1"/>
            </p:cNvSpPr>
            <p:nvPr/>
          </p:nvSpPr>
          <p:spPr bwMode="auto">
            <a:xfrm>
              <a:off x="331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0" name="Rectangle 28"/>
            <p:cNvSpPr>
              <a:spLocks noChangeArrowheads="1"/>
            </p:cNvSpPr>
            <p:nvPr/>
          </p:nvSpPr>
          <p:spPr bwMode="auto">
            <a:xfrm>
              <a:off x="2976" y="2802"/>
              <a:ext cx="33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1" name="Rectangle 29"/>
            <p:cNvSpPr>
              <a:spLocks noChangeArrowheads="1"/>
            </p:cNvSpPr>
            <p:nvPr/>
          </p:nvSpPr>
          <p:spPr bwMode="auto">
            <a:xfrm>
              <a:off x="2609" y="2802"/>
              <a:ext cx="367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2" name="Rectangle 30"/>
            <p:cNvSpPr>
              <a:spLocks noChangeArrowheads="1"/>
            </p:cNvSpPr>
            <p:nvPr/>
          </p:nvSpPr>
          <p:spPr bwMode="auto">
            <a:xfrm>
              <a:off x="229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r4</a:t>
              </a:r>
            </a:p>
          </p:txBody>
        </p:sp>
        <p:sp>
          <p:nvSpPr>
            <p:cNvPr id="144423" name="Rectangle 31"/>
            <p:cNvSpPr>
              <a:spLocks noChangeArrowheads="1"/>
            </p:cNvSpPr>
            <p:nvPr/>
          </p:nvSpPr>
          <p:spPr bwMode="auto">
            <a:xfrm>
              <a:off x="197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4" name="Rectangle 32"/>
            <p:cNvSpPr>
              <a:spLocks noChangeArrowheads="1"/>
            </p:cNvSpPr>
            <p:nvPr/>
          </p:nvSpPr>
          <p:spPr bwMode="auto">
            <a:xfrm>
              <a:off x="166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5" name="Rectangle 33"/>
            <p:cNvSpPr>
              <a:spLocks noChangeArrowheads="1"/>
            </p:cNvSpPr>
            <p:nvPr/>
          </p:nvSpPr>
          <p:spPr bwMode="auto">
            <a:xfrm>
              <a:off x="134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6" name="Rectangle 34"/>
            <p:cNvSpPr>
              <a:spLocks noChangeArrowheads="1"/>
            </p:cNvSpPr>
            <p:nvPr/>
          </p:nvSpPr>
          <p:spPr bwMode="auto">
            <a:xfrm>
              <a:off x="103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7" name="Rectangle 35"/>
            <p:cNvSpPr>
              <a:spLocks noChangeArrowheads="1"/>
            </p:cNvSpPr>
            <p:nvPr/>
          </p:nvSpPr>
          <p:spPr bwMode="auto">
            <a:xfrm>
              <a:off x="432" y="2802"/>
              <a:ext cx="60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6</a:t>
              </a:r>
            </a:p>
          </p:txBody>
        </p:sp>
        <p:sp>
          <p:nvSpPr>
            <p:cNvPr id="144428" name="Rectangle 36"/>
            <p:cNvSpPr>
              <a:spLocks noChangeArrowheads="1"/>
            </p:cNvSpPr>
            <p:nvPr/>
          </p:nvSpPr>
          <p:spPr bwMode="auto">
            <a:xfrm>
              <a:off x="355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9" name="Rectangle 37"/>
            <p:cNvSpPr>
              <a:spLocks noChangeArrowheads="1"/>
            </p:cNvSpPr>
            <p:nvPr/>
          </p:nvSpPr>
          <p:spPr bwMode="auto">
            <a:xfrm>
              <a:off x="331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0" name="Rectangle 38"/>
            <p:cNvSpPr>
              <a:spLocks noChangeArrowheads="1"/>
            </p:cNvSpPr>
            <p:nvPr/>
          </p:nvSpPr>
          <p:spPr bwMode="auto">
            <a:xfrm>
              <a:off x="2976" y="2543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1" name="Rectangle 39"/>
            <p:cNvSpPr>
              <a:spLocks noChangeArrowheads="1"/>
            </p:cNvSpPr>
            <p:nvPr/>
          </p:nvSpPr>
          <p:spPr bwMode="auto">
            <a:xfrm>
              <a:off x="2609" y="2543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2" name="Rectangle 40"/>
            <p:cNvSpPr>
              <a:spLocks noChangeArrowheads="1"/>
            </p:cNvSpPr>
            <p:nvPr/>
          </p:nvSpPr>
          <p:spPr bwMode="auto">
            <a:xfrm>
              <a:off x="229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3" name="Rectangle 41"/>
            <p:cNvSpPr>
              <a:spLocks noChangeArrowheads="1"/>
            </p:cNvSpPr>
            <p:nvPr/>
          </p:nvSpPr>
          <p:spPr bwMode="auto">
            <a:xfrm>
              <a:off x="197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4" name="Rectangle 42"/>
            <p:cNvSpPr>
              <a:spLocks noChangeArrowheads="1"/>
            </p:cNvSpPr>
            <p:nvPr/>
          </p:nvSpPr>
          <p:spPr bwMode="auto">
            <a:xfrm>
              <a:off x="166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s8</a:t>
              </a:r>
            </a:p>
          </p:txBody>
        </p:sp>
        <p:sp>
          <p:nvSpPr>
            <p:cNvPr id="144435" name="Rectangle 43"/>
            <p:cNvSpPr>
              <a:spLocks noChangeArrowheads="1"/>
            </p:cNvSpPr>
            <p:nvPr/>
          </p:nvSpPr>
          <p:spPr bwMode="auto">
            <a:xfrm>
              <a:off x="134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6" name="Rectangle 44"/>
            <p:cNvSpPr>
              <a:spLocks noChangeArrowheads="1"/>
            </p:cNvSpPr>
            <p:nvPr/>
          </p:nvSpPr>
          <p:spPr bwMode="auto">
            <a:xfrm>
              <a:off x="103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7" name="Rectangle 45"/>
            <p:cNvSpPr>
              <a:spLocks noChangeArrowheads="1"/>
            </p:cNvSpPr>
            <p:nvPr/>
          </p:nvSpPr>
          <p:spPr bwMode="auto">
            <a:xfrm>
              <a:off x="432" y="2543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144438" name="Rectangle 46"/>
            <p:cNvSpPr>
              <a:spLocks noChangeArrowheads="1"/>
            </p:cNvSpPr>
            <p:nvPr/>
          </p:nvSpPr>
          <p:spPr bwMode="auto">
            <a:xfrm>
              <a:off x="355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9" name="Rectangle 47"/>
            <p:cNvSpPr>
              <a:spLocks noChangeArrowheads="1"/>
            </p:cNvSpPr>
            <p:nvPr/>
          </p:nvSpPr>
          <p:spPr bwMode="auto">
            <a:xfrm>
              <a:off x="331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0" name="Rectangle 48"/>
            <p:cNvSpPr>
              <a:spLocks noChangeArrowheads="1"/>
            </p:cNvSpPr>
            <p:nvPr/>
          </p:nvSpPr>
          <p:spPr bwMode="auto">
            <a:xfrm>
              <a:off x="2976" y="2284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1" name="Rectangle 49"/>
            <p:cNvSpPr>
              <a:spLocks noChangeArrowheads="1"/>
            </p:cNvSpPr>
            <p:nvPr/>
          </p:nvSpPr>
          <p:spPr bwMode="auto">
            <a:xfrm>
              <a:off x="2609" y="2284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2" name="Rectangle 50"/>
            <p:cNvSpPr>
              <a:spLocks noChangeArrowheads="1"/>
            </p:cNvSpPr>
            <p:nvPr/>
          </p:nvSpPr>
          <p:spPr bwMode="auto">
            <a:xfrm>
              <a:off x="229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s7</a:t>
              </a:r>
            </a:p>
          </p:txBody>
        </p:sp>
        <p:sp>
          <p:nvSpPr>
            <p:cNvPr id="144443" name="Rectangle 51"/>
            <p:cNvSpPr>
              <a:spLocks noChangeArrowheads="1"/>
            </p:cNvSpPr>
            <p:nvPr/>
          </p:nvSpPr>
          <p:spPr bwMode="auto">
            <a:xfrm>
              <a:off x="197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4" name="Rectangle 52"/>
            <p:cNvSpPr>
              <a:spLocks noChangeArrowheads="1"/>
            </p:cNvSpPr>
            <p:nvPr/>
          </p:nvSpPr>
          <p:spPr bwMode="auto">
            <a:xfrm>
              <a:off x="166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5" name="Rectangle 53"/>
            <p:cNvSpPr>
              <a:spLocks noChangeArrowheads="1"/>
            </p:cNvSpPr>
            <p:nvPr/>
          </p:nvSpPr>
          <p:spPr bwMode="auto">
            <a:xfrm>
              <a:off x="134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6" name="Rectangle 54"/>
            <p:cNvSpPr>
              <a:spLocks noChangeArrowheads="1"/>
            </p:cNvSpPr>
            <p:nvPr/>
          </p:nvSpPr>
          <p:spPr bwMode="auto">
            <a:xfrm>
              <a:off x="103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7" name="Rectangle 55"/>
            <p:cNvSpPr>
              <a:spLocks noChangeArrowheads="1"/>
            </p:cNvSpPr>
            <p:nvPr/>
          </p:nvSpPr>
          <p:spPr bwMode="auto">
            <a:xfrm>
              <a:off x="432" y="2284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48" name="Rectangle 56"/>
            <p:cNvSpPr>
              <a:spLocks noChangeArrowheads="1"/>
            </p:cNvSpPr>
            <p:nvPr/>
          </p:nvSpPr>
          <p:spPr bwMode="auto">
            <a:xfrm>
              <a:off x="355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9" name="Rectangle 57"/>
            <p:cNvSpPr>
              <a:spLocks noChangeArrowheads="1"/>
            </p:cNvSpPr>
            <p:nvPr/>
          </p:nvSpPr>
          <p:spPr bwMode="auto">
            <a:xfrm>
              <a:off x="331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0" name="Rectangle 58"/>
            <p:cNvSpPr>
              <a:spLocks noChangeArrowheads="1"/>
            </p:cNvSpPr>
            <p:nvPr/>
          </p:nvSpPr>
          <p:spPr bwMode="auto">
            <a:xfrm>
              <a:off x="2976" y="2025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1" name="Rectangle 59"/>
            <p:cNvSpPr>
              <a:spLocks noChangeArrowheads="1"/>
            </p:cNvSpPr>
            <p:nvPr/>
          </p:nvSpPr>
          <p:spPr bwMode="auto">
            <a:xfrm>
              <a:off x="2609" y="2025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2" name="Rectangle 60"/>
            <p:cNvSpPr>
              <a:spLocks noChangeArrowheads="1"/>
            </p:cNvSpPr>
            <p:nvPr/>
          </p:nvSpPr>
          <p:spPr bwMode="auto">
            <a:xfrm>
              <a:off x="229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3" name="Rectangle 61"/>
            <p:cNvSpPr>
              <a:spLocks noChangeArrowheads="1"/>
            </p:cNvSpPr>
            <p:nvPr/>
          </p:nvSpPr>
          <p:spPr bwMode="auto">
            <a:xfrm>
              <a:off x="197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4" name="Rectangle 62"/>
            <p:cNvSpPr>
              <a:spLocks noChangeArrowheads="1"/>
            </p:cNvSpPr>
            <p:nvPr/>
          </p:nvSpPr>
          <p:spPr bwMode="auto">
            <a:xfrm>
              <a:off x="166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5" name="Rectangle 63"/>
            <p:cNvSpPr>
              <a:spLocks noChangeArrowheads="1"/>
            </p:cNvSpPr>
            <p:nvPr/>
          </p:nvSpPr>
          <p:spPr bwMode="auto">
            <a:xfrm>
              <a:off x="134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6" name="Rectangle 64"/>
            <p:cNvSpPr>
              <a:spLocks noChangeArrowheads="1"/>
            </p:cNvSpPr>
            <p:nvPr/>
          </p:nvSpPr>
          <p:spPr bwMode="auto">
            <a:xfrm>
              <a:off x="103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7" name="Rectangle 65"/>
            <p:cNvSpPr>
              <a:spLocks noChangeArrowheads="1"/>
            </p:cNvSpPr>
            <p:nvPr/>
          </p:nvSpPr>
          <p:spPr bwMode="auto">
            <a:xfrm>
              <a:off x="432" y="2025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144458" name="Rectangle 66"/>
            <p:cNvSpPr>
              <a:spLocks noChangeArrowheads="1"/>
            </p:cNvSpPr>
            <p:nvPr/>
          </p:nvSpPr>
          <p:spPr bwMode="auto">
            <a:xfrm>
              <a:off x="355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59" name="Rectangle 67"/>
            <p:cNvSpPr>
              <a:spLocks noChangeArrowheads="1"/>
            </p:cNvSpPr>
            <p:nvPr/>
          </p:nvSpPr>
          <p:spPr bwMode="auto">
            <a:xfrm>
              <a:off x="331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0" name="Rectangle 68"/>
            <p:cNvSpPr>
              <a:spLocks noChangeArrowheads="1"/>
            </p:cNvSpPr>
            <p:nvPr/>
          </p:nvSpPr>
          <p:spPr bwMode="auto">
            <a:xfrm>
              <a:off x="2976" y="1766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1" name="Rectangle 69"/>
            <p:cNvSpPr>
              <a:spLocks noChangeArrowheads="1"/>
            </p:cNvSpPr>
            <p:nvPr/>
          </p:nvSpPr>
          <p:spPr bwMode="auto">
            <a:xfrm>
              <a:off x="2609" y="1766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2" name="Rectangle 70"/>
            <p:cNvSpPr>
              <a:spLocks noChangeArrowheads="1"/>
            </p:cNvSpPr>
            <p:nvPr/>
          </p:nvSpPr>
          <p:spPr bwMode="auto">
            <a:xfrm>
              <a:off x="229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3" name="Rectangle 71"/>
            <p:cNvSpPr>
              <a:spLocks noChangeArrowheads="1"/>
            </p:cNvSpPr>
            <p:nvPr/>
          </p:nvSpPr>
          <p:spPr bwMode="auto">
            <a:xfrm>
              <a:off x="197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s6</a:t>
              </a:r>
            </a:p>
          </p:txBody>
        </p:sp>
        <p:sp>
          <p:nvSpPr>
            <p:cNvPr id="144464" name="Rectangle 72"/>
            <p:cNvSpPr>
              <a:spLocks noChangeArrowheads="1"/>
            </p:cNvSpPr>
            <p:nvPr/>
          </p:nvSpPr>
          <p:spPr bwMode="auto">
            <a:xfrm>
              <a:off x="166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5" name="Rectangle 73"/>
            <p:cNvSpPr>
              <a:spLocks noChangeArrowheads="1"/>
            </p:cNvSpPr>
            <p:nvPr/>
          </p:nvSpPr>
          <p:spPr bwMode="auto">
            <a:xfrm>
              <a:off x="134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s5</a:t>
              </a:r>
            </a:p>
          </p:txBody>
        </p:sp>
        <p:sp>
          <p:nvSpPr>
            <p:cNvPr id="144466" name="Rectangle 74"/>
            <p:cNvSpPr>
              <a:spLocks noChangeArrowheads="1"/>
            </p:cNvSpPr>
            <p:nvPr/>
          </p:nvSpPr>
          <p:spPr bwMode="auto">
            <a:xfrm>
              <a:off x="103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7" name="Rectangle 75"/>
            <p:cNvSpPr>
              <a:spLocks noChangeArrowheads="1"/>
            </p:cNvSpPr>
            <p:nvPr/>
          </p:nvSpPr>
          <p:spPr bwMode="auto">
            <a:xfrm>
              <a:off x="432" y="1766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68" name="Rectangle 76"/>
            <p:cNvSpPr>
              <a:spLocks noChangeArrowheads="1"/>
            </p:cNvSpPr>
            <p:nvPr/>
          </p:nvSpPr>
          <p:spPr bwMode="auto">
            <a:xfrm>
              <a:off x="355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9" name="Rectangle 77"/>
            <p:cNvSpPr>
              <a:spLocks noChangeArrowheads="1"/>
            </p:cNvSpPr>
            <p:nvPr/>
          </p:nvSpPr>
          <p:spPr bwMode="auto">
            <a:xfrm>
              <a:off x="331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70" name="Rectangle 78"/>
            <p:cNvSpPr>
              <a:spLocks noChangeArrowheads="1"/>
            </p:cNvSpPr>
            <p:nvPr/>
          </p:nvSpPr>
          <p:spPr bwMode="auto">
            <a:xfrm>
              <a:off x="2976" y="1517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1" name="Rectangle 79"/>
            <p:cNvSpPr>
              <a:spLocks noChangeArrowheads="1"/>
            </p:cNvSpPr>
            <p:nvPr/>
          </p:nvSpPr>
          <p:spPr bwMode="auto">
            <a:xfrm>
              <a:off x="2609" y="1517"/>
              <a:ext cx="36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2" name="Rectangle 80"/>
            <p:cNvSpPr>
              <a:spLocks noChangeArrowheads="1"/>
            </p:cNvSpPr>
            <p:nvPr/>
          </p:nvSpPr>
          <p:spPr bwMode="auto">
            <a:xfrm>
              <a:off x="229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3" name="Rectangle 81"/>
            <p:cNvSpPr>
              <a:spLocks noChangeArrowheads="1"/>
            </p:cNvSpPr>
            <p:nvPr/>
          </p:nvSpPr>
          <p:spPr bwMode="auto">
            <a:xfrm>
              <a:off x="197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4" name="Rectangle 82"/>
            <p:cNvSpPr>
              <a:spLocks noChangeArrowheads="1"/>
            </p:cNvSpPr>
            <p:nvPr/>
          </p:nvSpPr>
          <p:spPr bwMode="auto">
            <a:xfrm>
              <a:off x="166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5" name="Rectangle 83"/>
            <p:cNvSpPr>
              <a:spLocks noChangeArrowheads="1"/>
            </p:cNvSpPr>
            <p:nvPr/>
          </p:nvSpPr>
          <p:spPr bwMode="auto">
            <a:xfrm>
              <a:off x="134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s3</a:t>
              </a:r>
            </a:p>
          </p:txBody>
        </p:sp>
        <p:sp>
          <p:nvSpPr>
            <p:cNvPr id="144476" name="Rectangle 84"/>
            <p:cNvSpPr>
              <a:spLocks noChangeArrowheads="1"/>
            </p:cNvSpPr>
            <p:nvPr/>
          </p:nvSpPr>
          <p:spPr bwMode="auto">
            <a:xfrm>
              <a:off x="103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7" name="Rectangle 85"/>
            <p:cNvSpPr>
              <a:spLocks noChangeArrowheads="1"/>
            </p:cNvSpPr>
            <p:nvPr/>
          </p:nvSpPr>
          <p:spPr bwMode="auto">
            <a:xfrm>
              <a:off x="432" y="1517"/>
              <a:ext cx="6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1</a:t>
              </a:r>
            </a:p>
          </p:txBody>
        </p:sp>
        <p:sp>
          <p:nvSpPr>
            <p:cNvPr id="144478" name="Rectangle 86"/>
            <p:cNvSpPr>
              <a:spLocks noChangeArrowheads="1"/>
            </p:cNvSpPr>
            <p:nvPr/>
          </p:nvSpPr>
          <p:spPr bwMode="auto">
            <a:xfrm>
              <a:off x="355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9" name="Rectangle 87"/>
            <p:cNvSpPr>
              <a:spLocks noChangeArrowheads="1"/>
            </p:cNvSpPr>
            <p:nvPr/>
          </p:nvSpPr>
          <p:spPr bwMode="auto">
            <a:xfrm>
              <a:off x="331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0" name="Rectangle 88"/>
            <p:cNvSpPr>
              <a:spLocks noChangeArrowheads="1"/>
            </p:cNvSpPr>
            <p:nvPr/>
          </p:nvSpPr>
          <p:spPr bwMode="auto">
            <a:xfrm>
              <a:off x="2976" y="126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1" name="Rectangle 89"/>
            <p:cNvSpPr>
              <a:spLocks noChangeArrowheads="1"/>
            </p:cNvSpPr>
            <p:nvPr/>
          </p:nvSpPr>
          <p:spPr bwMode="auto">
            <a:xfrm>
              <a:off x="2609" y="1267"/>
              <a:ext cx="3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2" name="Rectangle 90"/>
            <p:cNvSpPr>
              <a:spLocks noChangeArrowheads="1"/>
            </p:cNvSpPr>
            <p:nvPr/>
          </p:nvSpPr>
          <p:spPr bwMode="auto">
            <a:xfrm>
              <a:off x="229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3" name="Rectangle 91"/>
            <p:cNvSpPr>
              <a:spLocks noChangeArrowheads="1"/>
            </p:cNvSpPr>
            <p:nvPr/>
          </p:nvSpPr>
          <p:spPr bwMode="auto">
            <a:xfrm>
              <a:off x="197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4" name="Rectangle 92"/>
            <p:cNvSpPr>
              <a:spLocks noChangeArrowheads="1"/>
            </p:cNvSpPr>
            <p:nvPr/>
          </p:nvSpPr>
          <p:spPr bwMode="auto">
            <a:xfrm>
              <a:off x="166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5" name="Rectangle 93"/>
            <p:cNvSpPr>
              <a:spLocks noChangeArrowheads="1"/>
            </p:cNvSpPr>
            <p:nvPr/>
          </p:nvSpPr>
          <p:spPr bwMode="auto">
            <a:xfrm>
              <a:off x="134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6" name="Rectangle 94"/>
            <p:cNvSpPr>
              <a:spLocks noChangeArrowheads="1"/>
            </p:cNvSpPr>
            <p:nvPr/>
          </p:nvSpPr>
          <p:spPr bwMode="auto">
            <a:xfrm>
              <a:off x="103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s1</a:t>
              </a:r>
            </a:p>
          </p:txBody>
        </p:sp>
        <p:sp>
          <p:nvSpPr>
            <p:cNvPr id="144487" name="Rectangle 95"/>
            <p:cNvSpPr>
              <a:spLocks noChangeArrowheads="1"/>
            </p:cNvSpPr>
            <p:nvPr/>
          </p:nvSpPr>
          <p:spPr bwMode="auto">
            <a:xfrm>
              <a:off x="432" y="1267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0</a:t>
              </a:r>
            </a:p>
          </p:txBody>
        </p:sp>
        <p:sp>
          <p:nvSpPr>
            <p:cNvPr id="144488" name="Rectangle 96"/>
            <p:cNvSpPr>
              <a:spLocks noChangeArrowheads="1"/>
            </p:cNvSpPr>
            <p:nvPr/>
          </p:nvSpPr>
          <p:spPr bwMode="auto">
            <a:xfrm>
              <a:off x="355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89" name="Rectangle 97"/>
            <p:cNvSpPr>
              <a:spLocks noChangeArrowheads="1"/>
            </p:cNvSpPr>
            <p:nvPr/>
          </p:nvSpPr>
          <p:spPr bwMode="auto">
            <a:xfrm>
              <a:off x="331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0" name="Rectangle 98"/>
            <p:cNvSpPr>
              <a:spLocks noChangeArrowheads="1"/>
            </p:cNvSpPr>
            <p:nvPr/>
          </p:nvSpPr>
          <p:spPr bwMode="auto">
            <a:xfrm>
              <a:off x="2976" y="864"/>
              <a:ext cx="33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S</a:t>
              </a:r>
            </a:p>
          </p:txBody>
        </p:sp>
        <p:sp>
          <p:nvSpPr>
            <p:cNvPr id="144491" name="Rectangle 99"/>
            <p:cNvSpPr>
              <a:spLocks noChangeArrowheads="1"/>
            </p:cNvSpPr>
            <p:nvPr/>
          </p:nvSpPr>
          <p:spPr bwMode="auto">
            <a:xfrm>
              <a:off x="2609" y="864"/>
              <a:ext cx="36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$</a:t>
              </a:r>
            </a:p>
          </p:txBody>
        </p:sp>
        <p:sp>
          <p:nvSpPr>
            <p:cNvPr id="144492" name="Rectangle 100"/>
            <p:cNvSpPr>
              <a:spLocks noChangeArrowheads="1"/>
            </p:cNvSpPr>
            <p:nvPr/>
          </p:nvSpPr>
          <p:spPr bwMode="auto">
            <a:xfrm>
              <a:off x="229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e</a:t>
              </a:r>
            </a:p>
          </p:txBody>
        </p:sp>
        <p:sp>
          <p:nvSpPr>
            <p:cNvPr id="144493" name="Rectangle 101"/>
            <p:cNvSpPr>
              <a:spLocks noChangeArrowheads="1"/>
            </p:cNvSpPr>
            <p:nvPr/>
          </p:nvSpPr>
          <p:spPr bwMode="auto">
            <a:xfrm>
              <a:off x="197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d</a:t>
              </a:r>
            </a:p>
          </p:txBody>
        </p:sp>
        <p:sp>
          <p:nvSpPr>
            <p:cNvPr id="144494" name="Rectangle 102"/>
            <p:cNvSpPr>
              <a:spLocks noChangeArrowheads="1"/>
            </p:cNvSpPr>
            <p:nvPr/>
          </p:nvSpPr>
          <p:spPr bwMode="auto">
            <a:xfrm>
              <a:off x="166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c</a:t>
              </a:r>
            </a:p>
          </p:txBody>
        </p:sp>
        <p:sp>
          <p:nvSpPr>
            <p:cNvPr id="144495" name="Rectangle 103"/>
            <p:cNvSpPr>
              <a:spLocks noChangeArrowheads="1"/>
            </p:cNvSpPr>
            <p:nvPr/>
          </p:nvSpPr>
          <p:spPr bwMode="auto">
            <a:xfrm>
              <a:off x="134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96" name="Rectangle 104"/>
            <p:cNvSpPr>
              <a:spLocks noChangeArrowheads="1"/>
            </p:cNvSpPr>
            <p:nvPr/>
          </p:nvSpPr>
          <p:spPr bwMode="auto">
            <a:xfrm>
              <a:off x="103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7" name="Rectangle 105"/>
            <p:cNvSpPr>
              <a:spLocks noChangeArrowheads="1"/>
            </p:cNvSpPr>
            <p:nvPr/>
          </p:nvSpPr>
          <p:spPr bwMode="auto">
            <a:xfrm>
              <a:off x="432" y="864"/>
              <a:ext cx="60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tr-TR" sz="1800" b="1" dirty="0" smtClean="0"/>
                <a:t>Durum</a:t>
              </a:r>
              <a:endParaRPr lang="en-US" sz="2000" b="1" dirty="0"/>
            </a:p>
          </p:txBody>
        </p:sp>
        <p:sp>
          <p:nvSpPr>
            <p:cNvPr id="144498" name="Line 106"/>
            <p:cNvSpPr>
              <a:spLocks noChangeShapeType="1"/>
            </p:cNvSpPr>
            <p:nvPr/>
          </p:nvSpPr>
          <p:spPr bwMode="auto">
            <a:xfrm>
              <a:off x="432" y="864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499" name="Line 107"/>
            <p:cNvSpPr>
              <a:spLocks noChangeShapeType="1"/>
            </p:cNvSpPr>
            <p:nvPr/>
          </p:nvSpPr>
          <p:spPr bwMode="auto">
            <a:xfrm>
              <a:off x="432" y="126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0" name="Line 108"/>
            <p:cNvSpPr>
              <a:spLocks noChangeShapeType="1"/>
            </p:cNvSpPr>
            <p:nvPr/>
          </p:nvSpPr>
          <p:spPr bwMode="auto">
            <a:xfrm>
              <a:off x="432" y="151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1" name="Line 109"/>
            <p:cNvSpPr>
              <a:spLocks noChangeShapeType="1"/>
            </p:cNvSpPr>
            <p:nvPr/>
          </p:nvSpPr>
          <p:spPr bwMode="auto">
            <a:xfrm>
              <a:off x="432" y="1766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2" name="Line 110"/>
            <p:cNvSpPr>
              <a:spLocks noChangeShapeType="1"/>
            </p:cNvSpPr>
            <p:nvPr/>
          </p:nvSpPr>
          <p:spPr bwMode="auto">
            <a:xfrm>
              <a:off x="432" y="2025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3" name="Line 111"/>
            <p:cNvSpPr>
              <a:spLocks noChangeShapeType="1"/>
            </p:cNvSpPr>
            <p:nvPr/>
          </p:nvSpPr>
          <p:spPr bwMode="auto">
            <a:xfrm>
              <a:off x="432" y="2284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4" name="Line 112"/>
            <p:cNvSpPr>
              <a:spLocks noChangeShapeType="1"/>
            </p:cNvSpPr>
            <p:nvPr/>
          </p:nvSpPr>
          <p:spPr bwMode="auto">
            <a:xfrm>
              <a:off x="432" y="2543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5" name="Line 113"/>
            <p:cNvSpPr>
              <a:spLocks noChangeShapeType="1"/>
            </p:cNvSpPr>
            <p:nvPr/>
          </p:nvSpPr>
          <p:spPr bwMode="auto">
            <a:xfrm>
              <a:off x="432" y="280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6" name="Line 114"/>
            <p:cNvSpPr>
              <a:spLocks noChangeShapeType="1"/>
            </p:cNvSpPr>
            <p:nvPr/>
          </p:nvSpPr>
          <p:spPr bwMode="auto">
            <a:xfrm>
              <a:off x="432" y="306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7" name="Line 115"/>
            <p:cNvSpPr>
              <a:spLocks noChangeShapeType="1"/>
            </p:cNvSpPr>
            <p:nvPr/>
          </p:nvSpPr>
          <p:spPr bwMode="auto">
            <a:xfrm>
              <a:off x="432" y="3321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8" name="Line 116"/>
            <p:cNvSpPr>
              <a:spLocks noChangeShapeType="1"/>
            </p:cNvSpPr>
            <p:nvPr/>
          </p:nvSpPr>
          <p:spPr bwMode="auto">
            <a:xfrm>
              <a:off x="432" y="3580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9" name="Line 117"/>
            <p:cNvSpPr>
              <a:spLocks noChangeShapeType="1"/>
            </p:cNvSpPr>
            <p:nvPr/>
          </p:nvSpPr>
          <p:spPr bwMode="auto">
            <a:xfrm>
              <a:off x="43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0" name="Line 118"/>
            <p:cNvSpPr>
              <a:spLocks noChangeShapeType="1"/>
            </p:cNvSpPr>
            <p:nvPr/>
          </p:nvSpPr>
          <p:spPr bwMode="auto">
            <a:xfrm>
              <a:off x="103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1" name="Line 119"/>
            <p:cNvSpPr>
              <a:spLocks noChangeShapeType="1"/>
            </p:cNvSpPr>
            <p:nvPr/>
          </p:nvSpPr>
          <p:spPr bwMode="auto">
            <a:xfrm>
              <a:off x="134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2" name="Line 120"/>
            <p:cNvSpPr>
              <a:spLocks noChangeShapeType="1"/>
            </p:cNvSpPr>
            <p:nvPr/>
          </p:nvSpPr>
          <p:spPr bwMode="auto">
            <a:xfrm>
              <a:off x="166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3" name="Line 121"/>
            <p:cNvSpPr>
              <a:spLocks noChangeShapeType="1"/>
            </p:cNvSpPr>
            <p:nvPr/>
          </p:nvSpPr>
          <p:spPr bwMode="auto">
            <a:xfrm>
              <a:off x="197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4" name="Line 122"/>
            <p:cNvSpPr>
              <a:spLocks noChangeShapeType="1"/>
            </p:cNvSpPr>
            <p:nvPr/>
          </p:nvSpPr>
          <p:spPr bwMode="auto">
            <a:xfrm>
              <a:off x="229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5" name="Line 123"/>
            <p:cNvSpPr>
              <a:spLocks noChangeShapeType="1"/>
            </p:cNvSpPr>
            <p:nvPr/>
          </p:nvSpPr>
          <p:spPr bwMode="auto">
            <a:xfrm>
              <a:off x="260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6" name="Line 124"/>
            <p:cNvSpPr>
              <a:spLocks noChangeShapeType="1"/>
            </p:cNvSpPr>
            <p:nvPr/>
          </p:nvSpPr>
          <p:spPr bwMode="auto">
            <a:xfrm>
              <a:off x="2976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7" name="Line 125"/>
            <p:cNvSpPr>
              <a:spLocks noChangeShapeType="1"/>
            </p:cNvSpPr>
            <p:nvPr/>
          </p:nvSpPr>
          <p:spPr bwMode="auto">
            <a:xfrm>
              <a:off x="331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8" name="Line 126"/>
            <p:cNvSpPr>
              <a:spLocks noChangeShapeType="1"/>
            </p:cNvSpPr>
            <p:nvPr/>
          </p:nvSpPr>
          <p:spPr bwMode="auto">
            <a:xfrm>
              <a:off x="355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9" name="Line 127"/>
            <p:cNvSpPr>
              <a:spLocks noChangeShapeType="1"/>
            </p:cNvSpPr>
            <p:nvPr/>
          </p:nvSpPr>
          <p:spPr bwMode="auto">
            <a:xfrm>
              <a:off x="379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4390" name="Rectangle 128"/>
          <p:cNvSpPr>
            <a:spLocks noChangeArrowheads="1"/>
          </p:cNvSpPr>
          <p:nvPr/>
        </p:nvSpPr>
        <p:spPr bwMode="auto">
          <a:xfrm>
            <a:off x="6172200" y="1600200"/>
            <a:ext cx="2895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1: S </a:t>
            </a:r>
            <a:r>
              <a:rPr lang="en-US" sz="2800" dirty="0">
                <a:sym typeface="Wingdings" pitchFamily="2" charset="2"/>
              </a:rPr>
              <a:t>=&gt; a </a:t>
            </a:r>
            <a:r>
              <a:rPr lang="en-US" sz="2800" dirty="0" err="1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2: A </a:t>
            </a:r>
            <a:r>
              <a:rPr lang="en-US" sz="2800" dirty="0">
                <a:sym typeface="Wingdings" pitchFamily="2" charset="2"/>
              </a:rPr>
              <a:t>=&gt; A b c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3: A =&gt;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4: B =&gt; d</a:t>
            </a:r>
          </a:p>
        </p:txBody>
      </p:sp>
      <p:sp>
        <p:nvSpPr>
          <p:cNvPr id="144391" name="Text Box 129"/>
          <p:cNvSpPr txBox="1">
            <a:spLocks noChangeArrowheads="1"/>
          </p:cNvSpPr>
          <p:nvPr/>
        </p:nvSpPr>
        <p:spPr bwMode="auto">
          <a:xfrm>
            <a:off x="6765925" y="4578350"/>
            <a:ext cx="21494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baseline="-25000" dirty="0">
                <a:solidFill>
                  <a:schemeClr val="hlink"/>
                </a:solidFill>
              </a:rPr>
              <a:t>Action </a:t>
            </a:r>
            <a:r>
              <a:rPr lang="tr-TR" sz="4000" b="1" baseline="-25000" dirty="0">
                <a:solidFill>
                  <a:schemeClr val="hlink"/>
                </a:solidFill>
              </a:rPr>
              <a:t>kısmı</a:t>
            </a:r>
            <a:endParaRPr lang="en-US" sz="4000" b="1" baseline="-25000" dirty="0">
              <a:solidFill>
                <a:schemeClr val="accent1"/>
              </a:solidFill>
            </a:endParaRPr>
          </a:p>
          <a:p>
            <a:r>
              <a:rPr lang="en-US" sz="4000" b="1" baseline="-25000" dirty="0" err="1">
                <a:solidFill>
                  <a:srgbClr val="990000"/>
                </a:solidFill>
              </a:rPr>
              <a:t>Goto</a:t>
            </a:r>
            <a:r>
              <a:rPr lang="en-US" sz="4000" b="1" baseline="-25000" dirty="0">
                <a:solidFill>
                  <a:srgbClr val="990000"/>
                </a:solidFill>
              </a:rPr>
              <a:t> </a:t>
            </a:r>
            <a:r>
              <a:rPr lang="tr-TR" sz="4000" b="1" baseline="-25000" dirty="0">
                <a:solidFill>
                  <a:srgbClr val="990000"/>
                </a:solidFill>
              </a:rPr>
              <a:t>kısmı</a:t>
            </a:r>
            <a:endParaRPr lang="en-US" sz="4000" b="1" baseline="-25000" dirty="0">
              <a:solidFill>
                <a:srgbClr val="990000"/>
              </a:solidFill>
            </a:endParaRPr>
          </a:p>
        </p:txBody>
      </p:sp>
      <p:sp>
        <p:nvSpPr>
          <p:cNvPr id="144392" name="Text Box 130"/>
          <p:cNvSpPr txBox="1">
            <a:spLocks noChangeArrowheads="1"/>
          </p:cNvSpPr>
          <p:nvPr/>
        </p:nvSpPr>
        <p:spPr bwMode="auto">
          <a:xfrm>
            <a:off x="457200" y="6096000"/>
            <a:ext cx="324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/>
              <a:t>s,</a:t>
            </a:r>
            <a:r>
              <a:rPr lang="en-US" sz="2000"/>
              <a:t> </a:t>
            </a:r>
            <a:r>
              <a:rPr lang="tr-TR" sz="2000"/>
              <a:t>duruma </a:t>
            </a:r>
            <a:r>
              <a:rPr lang="en-US" sz="2000"/>
              <a:t>shift</a:t>
            </a:r>
            <a:r>
              <a:rPr lang="tr-TR" sz="2000"/>
              <a:t> anlamına gelir</a:t>
            </a:r>
            <a:endParaRPr lang="en-US" sz="2000"/>
          </a:p>
        </p:txBody>
      </p:sp>
      <p:sp>
        <p:nvSpPr>
          <p:cNvPr id="144393" name="Line 131"/>
          <p:cNvSpPr>
            <a:spLocks noChangeShapeType="1"/>
          </p:cNvSpPr>
          <p:nvPr/>
        </p:nvSpPr>
        <p:spPr bwMode="auto">
          <a:xfrm flipV="1">
            <a:off x="1600200" y="2438400"/>
            <a:ext cx="228600" cy="3657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4" name="Line 132"/>
          <p:cNvSpPr>
            <a:spLocks noChangeShapeType="1"/>
          </p:cNvSpPr>
          <p:nvPr/>
        </p:nvSpPr>
        <p:spPr bwMode="auto">
          <a:xfrm flipV="1">
            <a:off x="1676400" y="4419600"/>
            <a:ext cx="9906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5" name="Text Box 133"/>
          <p:cNvSpPr txBox="1">
            <a:spLocks noChangeArrowheads="1"/>
          </p:cNvSpPr>
          <p:nvPr/>
        </p:nvSpPr>
        <p:spPr bwMode="auto">
          <a:xfrm>
            <a:off x="5699125" y="5978525"/>
            <a:ext cx="2401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r </a:t>
            </a:r>
            <a:r>
              <a:rPr lang="tr-TR" sz="2000" dirty="0"/>
              <a:t>bu numaralı kurala </a:t>
            </a:r>
          </a:p>
          <a:p>
            <a:r>
              <a:rPr lang="tr-TR" sz="2000" dirty="0" err="1"/>
              <a:t>reduce</a:t>
            </a:r>
            <a:r>
              <a:rPr lang="tr-TR" sz="2000" dirty="0"/>
              <a:t> anlamına gelir</a:t>
            </a:r>
            <a:endParaRPr lang="en-US" sz="2000" dirty="0"/>
          </a:p>
        </p:txBody>
      </p:sp>
      <p:sp>
        <p:nvSpPr>
          <p:cNvPr id="144396" name="Line 134"/>
          <p:cNvSpPr>
            <a:spLocks noChangeShapeType="1"/>
          </p:cNvSpPr>
          <p:nvPr/>
        </p:nvSpPr>
        <p:spPr bwMode="auto">
          <a:xfrm flipH="1" flipV="1">
            <a:off x="3505200" y="5562600"/>
            <a:ext cx="2667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7" name="Line 135"/>
          <p:cNvSpPr>
            <a:spLocks noChangeShapeType="1"/>
          </p:cNvSpPr>
          <p:nvPr/>
        </p:nvSpPr>
        <p:spPr bwMode="auto">
          <a:xfrm flipH="1" flipV="1">
            <a:off x="3352800" y="3581400"/>
            <a:ext cx="2819400" cy="2438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Terimler</a:t>
            </a:r>
            <a:endParaRPr lang="th-TH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3815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2400" dirty="0" smtClean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Bir sağdan türetmede cümlesel form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Geçerli </a:t>
            </a:r>
            <a:r>
              <a:rPr lang="th-TH" sz="2400" dirty="0" smtClean="0"/>
              <a:t>prefix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Ayrıştırma yığını üstündeki semboller sırası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İşleyici</a:t>
            </a:r>
            <a:endParaRPr lang="th-TH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err="1" smtClean="0"/>
              <a:t>Reduction’ın</a:t>
            </a:r>
            <a:r>
              <a:rPr lang="tr-TR" sz="2000" dirty="0" smtClean="0"/>
              <a:t> uygulanabildiği + </a:t>
            </a:r>
            <a:r>
              <a:rPr lang="tr-TR" sz="2000" dirty="0" err="1" smtClean="0"/>
              <a:t>reduction</a:t>
            </a:r>
            <a:r>
              <a:rPr lang="tr-TR" sz="2000" dirty="0" smtClean="0"/>
              <a:t> için kuralın kullanıldığı sağ cümlesel form</a:t>
            </a:r>
            <a:r>
              <a:rPr lang="th-TH" sz="2000" dirty="0" smtClean="0"/>
              <a:t> + </a:t>
            </a:r>
            <a:r>
              <a:rPr lang="th-TH" sz="2000" dirty="0" smtClean="0"/>
              <a:t>po</a:t>
            </a:r>
            <a:r>
              <a:rPr lang="tr-TR" sz="2000" dirty="0" err="1" smtClean="0"/>
              <a:t>zisyon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h-TH" sz="2400" dirty="0" smtClean="0"/>
              <a:t>LR(0) item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Sağ tarafında ayrılmış pozisyonlu kural (üretim )</a:t>
            </a:r>
            <a:endParaRPr lang="th-TH" sz="2000" dirty="0" smtClean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95400"/>
            <a:ext cx="43053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S ) S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( S ) S )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Viable prefix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S ) S, ( S ), ( S, (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 smtClean="0"/>
              <a:t>( ( S ) S, ( ( S ), ( ( S , ( (, ( 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Handle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S ) S.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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S ) S .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</a:t>
            </a:r>
            <a:r>
              <a:rPr lang="th-TH" sz="2000" dirty="0" smtClean="0"/>
              <a:t> 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( ( S ) S . ) with 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S</a:t>
            </a:r>
          </a:p>
          <a:p>
            <a:pPr lvl="1" eaLnBrk="1" hangingPunct="1">
              <a:lnSpc>
                <a:spcPct val="70000"/>
              </a:lnSpc>
            </a:pPr>
            <a:endParaRPr lang="th-TH" sz="2000" dirty="0" smtClean="0"/>
          </a:p>
          <a:p>
            <a:pPr eaLnBrk="1" hangingPunct="1">
              <a:lnSpc>
                <a:spcPct val="90000"/>
              </a:lnSpc>
            </a:pPr>
            <a:r>
              <a:rPr lang="th-TH" sz="2400" b="1" dirty="0" smtClean="0"/>
              <a:t>LR(0) item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S.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) .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S .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( . S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 smtClean="0"/>
              <a:t>S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. ( S ) S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BA3F81-F905-4AA2-B740-569EC87448C1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Kullanışlı yardımcı altprogramlar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getChar</a:t>
            </a:r>
            <a:r>
              <a:rPr lang="en-US" dirty="0" smtClean="0"/>
              <a:t> – </a:t>
            </a:r>
            <a:r>
              <a:rPr lang="tr-TR" dirty="0" smtClean="0"/>
              <a:t>girdinin sonraki karakterini alır</a:t>
            </a:r>
            <a:r>
              <a:rPr lang="en-US" dirty="0" smtClean="0"/>
              <a:t>, </a:t>
            </a:r>
            <a:r>
              <a:rPr lang="tr-TR" dirty="0" smtClean="0"/>
              <a:t>bunu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itchFamily="49" charset="0"/>
              </a:rPr>
              <a:t>nextChar</a:t>
            </a:r>
            <a:r>
              <a:rPr lang="tr-TR" b="1" dirty="0" smtClean="0"/>
              <a:t> </a:t>
            </a:r>
            <a:r>
              <a:rPr lang="tr-TR" dirty="0" smtClean="0"/>
              <a:t>içine koyar, sınıfını belirler ve sınıfı </a:t>
            </a:r>
            <a:r>
              <a:rPr lang="en-US" b="1" dirty="0" err="1" smtClean="0">
                <a:latin typeface="Courier New" pitchFamily="49" charset="0"/>
              </a:rPr>
              <a:t>charClass</a:t>
            </a:r>
            <a:r>
              <a:rPr lang="tr-TR" b="1" dirty="0" smtClean="0"/>
              <a:t> </a:t>
            </a:r>
            <a:r>
              <a:rPr lang="tr-TR" dirty="0" smtClean="0"/>
              <a:t>içine koyar</a:t>
            </a:r>
            <a:endParaRPr lang="en-US" b="1" dirty="0" smtClean="0"/>
          </a:p>
          <a:p>
            <a:pPr lvl="1" eaLnBrk="1" hangingPunct="1"/>
            <a:r>
              <a:rPr lang="en-US" b="1" dirty="0" err="1" smtClean="0">
                <a:latin typeface="Courier New" pitchFamily="49" charset="0"/>
              </a:rPr>
              <a:t>addChar</a:t>
            </a:r>
            <a:r>
              <a:rPr lang="en-US" dirty="0" smtClean="0"/>
              <a:t> - </a:t>
            </a:r>
            <a:r>
              <a:rPr lang="en-US" b="1" dirty="0" err="1" smtClean="0">
                <a:latin typeface="Courier New" pitchFamily="49" charset="0"/>
              </a:rPr>
              <a:t>nextChar</a:t>
            </a:r>
            <a:r>
              <a:rPr lang="en-US" dirty="0" smtClean="0"/>
              <a:t> </a:t>
            </a:r>
            <a:r>
              <a:rPr lang="tr-TR" dirty="0" smtClean="0"/>
              <a:t>dan gelen karakteri </a:t>
            </a:r>
            <a:r>
              <a:rPr lang="tr-TR" dirty="0" err="1" smtClean="0">
                <a:solidFill>
                  <a:srgbClr val="990000"/>
                </a:solidFill>
              </a:rPr>
              <a:t>lexeme</a:t>
            </a:r>
            <a:r>
              <a:rPr lang="tr-TR" dirty="0" err="1" smtClean="0"/>
              <a:t>nin</a:t>
            </a:r>
            <a:r>
              <a:rPr lang="tr-TR" dirty="0" smtClean="0"/>
              <a:t> biriktirildiği yere koyar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b="1" dirty="0" smtClean="0">
                <a:latin typeface="Courier New" pitchFamily="49" charset="0"/>
              </a:rPr>
              <a:t>lexeme</a:t>
            </a:r>
            <a:r>
              <a:rPr lang="tr-TR" b="1" dirty="0" smtClean="0">
                <a:latin typeface="Courier New" pitchFamily="49" charset="0"/>
              </a:rPr>
              <a:t> </a:t>
            </a:r>
            <a:r>
              <a:rPr lang="tr-TR" dirty="0" smtClean="0"/>
              <a:t>dizisinin sonuna ekler)</a:t>
            </a:r>
            <a:endParaRPr lang="en-US" dirty="0" smtClean="0"/>
          </a:p>
          <a:p>
            <a:pPr lvl="1" eaLnBrk="1" hangingPunct="1"/>
            <a:r>
              <a:rPr lang="tr-TR" dirty="0" smtClean="0"/>
              <a:t>Arama (l</a:t>
            </a:r>
            <a:r>
              <a:rPr lang="en-US" dirty="0" err="1" smtClean="0"/>
              <a:t>ookup</a:t>
            </a:r>
            <a:r>
              <a:rPr lang="tr-TR" dirty="0" smtClean="0"/>
              <a:t>)</a:t>
            </a:r>
            <a:r>
              <a:rPr lang="en-US" dirty="0" smtClean="0"/>
              <a:t> - </a:t>
            </a:r>
            <a:r>
              <a:rPr lang="en-US" b="1" dirty="0" smtClean="0">
                <a:latin typeface="Courier New" pitchFamily="49" charset="0"/>
              </a:rPr>
              <a:t>lexeme</a:t>
            </a:r>
            <a:r>
              <a:rPr lang="en-US" dirty="0" smtClean="0"/>
              <a:t> </a:t>
            </a:r>
            <a:r>
              <a:rPr lang="tr-TR" dirty="0" smtClean="0"/>
              <a:t>deki </a:t>
            </a:r>
            <a:r>
              <a:rPr lang="tr-TR" dirty="0" err="1" smtClean="0"/>
              <a:t>stringin</a:t>
            </a:r>
            <a:r>
              <a:rPr lang="tr-TR" dirty="0" smtClean="0"/>
              <a:t> ayrılmış sözcük (</a:t>
            </a:r>
            <a:r>
              <a:rPr lang="tr-TR" dirty="0" err="1" smtClean="0"/>
              <a:t>reserved</a:t>
            </a:r>
            <a:r>
              <a:rPr lang="tr-TR" dirty="0" smtClean="0"/>
              <a:t> </a:t>
            </a:r>
            <a:r>
              <a:rPr lang="tr-TR" dirty="0" err="1" smtClean="0"/>
              <a:t>word</a:t>
            </a:r>
            <a:r>
              <a:rPr lang="tr-TR" dirty="0" smtClean="0"/>
              <a:t>) olup olmadığını belirler ve onun</a:t>
            </a:r>
            <a:r>
              <a:rPr lang="en-US" dirty="0" smtClean="0"/>
              <a:t> </a:t>
            </a:r>
            <a:r>
              <a:rPr lang="tr-TR" dirty="0" smtClean="0"/>
              <a:t>kodunu döndürür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3DD315-A67C-47CA-AE6A-1091AC8A661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504BA-4A0C-4DC2-8661-C05AA0B2B04F}" type="slidenum">
              <a:rPr lang="en-US"/>
              <a:pPr>
                <a:defRPr/>
              </a:pPr>
              <a:t>120</a:t>
            </a:fld>
            <a:endParaRPr lang="th-TH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</a:t>
            </a:r>
            <a:r>
              <a:rPr lang="th-TH" smtClean="0"/>
              <a:t>tem</a:t>
            </a:r>
            <a:r>
              <a:rPr lang="tr-TR" smtClean="0"/>
              <a:t>ların Sonlu Otomatı (DFA)</a:t>
            </a:r>
            <a:endParaRPr lang="th-TH" smtClean="0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2306638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smtClean="0">
                <a:cs typeface="Tahoma" pitchFamily="34" charset="0"/>
              </a:rPr>
              <a:t>Gram</a:t>
            </a:r>
            <a:r>
              <a:rPr lang="tr-TR" sz="2400" smtClean="0">
                <a:cs typeface="Tahoma" pitchFamily="34" charset="0"/>
              </a:rPr>
              <a:t>e</a:t>
            </a:r>
            <a:r>
              <a:rPr lang="th-TH" sz="2400" smtClean="0">
                <a:cs typeface="Tahoma" pitchFamily="34" charset="0"/>
              </a:rPr>
              <a:t>r: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 </a:t>
            </a:r>
            <a:endParaRPr lang="th-TH" sz="2000" i="1" smtClean="0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th-TH" sz="2400" smtClean="0">
                <a:cs typeface="Tahoma" pitchFamily="34" charset="0"/>
              </a:rPr>
              <a:t>Item</a:t>
            </a:r>
            <a:r>
              <a:rPr lang="tr-TR" sz="2400" smtClean="0">
                <a:cs typeface="Tahoma" pitchFamily="34" charset="0"/>
              </a:rPr>
              <a:t>lar</a:t>
            </a:r>
            <a:r>
              <a:rPr lang="th-TH" sz="2400" smtClean="0">
                <a:cs typeface="Tahoma" pitchFamily="34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.S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S’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.(S)S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(.S)S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(S.)S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(S).S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(S)S.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 smtClean="0">
                <a:cs typeface="Tahoma" pitchFamily="34" charset="0"/>
              </a:rPr>
              <a:t>S </a:t>
            </a:r>
            <a:r>
              <a:rPr lang="th-TH" sz="20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smtClean="0">
                <a:cs typeface="Tahoma" pitchFamily="34" charset="0"/>
              </a:rPr>
              <a:t> </a:t>
            </a:r>
            <a:r>
              <a:rPr lang="th-TH" sz="2000" i="1" smtClean="0">
                <a:cs typeface="Tahoma" pitchFamily="34" charset="0"/>
              </a:rPr>
              <a:t>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type="clipArt" sz="half" idx="2"/>
          </p:nvPr>
        </p:nvGraphicFramePr>
        <p:xfrm flipH="1">
          <a:off x="228600" y="5672138"/>
          <a:ext cx="322263" cy="655637"/>
        </p:xfrm>
        <a:graphic>
          <a:graphicData uri="http://schemas.openxmlformats.org/presentationml/2006/ole">
            <p:oleObj spid="_x0000_s2050" name="Clip" r:id="rId4" imgW="1857600" imgH="3995640" progId="">
              <p:embed/>
            </p:oleObj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32125" y="1371600"/>
            <a:ext cx="1482725" cy="533400"/>
            <a:chOff x="1776" y="1680"/>
            <a:chExt cx="960" cy="336"/>
          </a:xfrm>
        </p:grpSpPr>
        <p:sp>
          <p:nvSpPr>
            <p:cNvPr id="2099" name="Text Box 7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.S</a:t>
              </a:r>
            </a:p>
          </p:txBody>
        </p:sp>
        <p:sp>
          <p:nvSpPr>
            <p:cNvPr id="2100" name="Oval 8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627688" y="1371600"/>
            <a:ext cx="1482725" cy="533400"/>
            <a:chOff x="1776" y="1680"/>
            <a:chExt cx="960" cy="336"/>
          </a:xfrm>
        </p:grpSpPr>
        <p:sp>
          <p:nvSpPr>
            <p:cNvPr id="2097" name="Text Box 10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S.</a:t>
              </a:r>
            </a:p>
          </p:txBody>
        </p:sp>
        <p:sp>
          <p:nvSpPr>
            <p:cNvPr id="2098" name="Oval 11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82900" y="2514600"/>
            <a:ext cx="1779588" cy="533400"/>
            <a:chOff x="1920" y="1584"/>
            <a:chExt cx="1056" cy="336"/>
          </a:xfrm>
        </p:grpSpPr>
        <p:sp>
          <p:nvSpPr>
            <p:cNvPr id="2095" name="Text Box 13"/>
            <p:cNvSpPr txBox="1">
              <a:spLocks noChangeArrowheads="1"/>
            </p:cNvSpPr>
            <p:nvPr/>
          </p:nvSpPr>
          <p:spPr bwMode="auto">
            <a:xfrm>
              <a:off x="2093" y="1632"/>
              <a:ext cx="6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.(S)S</a:t>
              </a:r>
            </a:p>
          </p:txBody>
        </p:sp>
        <p:sp>
          <p:nvSpPr>
            <p:cNvPr id="2096" name="Oval 14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700713" y="2590800"/>
            <a:ext cx="1484312" cy="533400"/>
            <a:chOff x="1776" y="1680"/>
            <a:chExt cx="960" cy="336"/>
          </a:xfrm>
        </p:grpSpPr>
        <p:sp>
          <p:nvSpPr>
            <p:cNvPr id="2093" name="Text Box 16"/>
            <p:cNvSpPr txBox="1">
              <a:spLocks noChangeArrowheads="1"/>
            </p:cNvSpPr>
            <p:nvPr/>
          </p:nvSpPr>
          <p:spPr bwMode="auto">
            <a:xfrm>
              <a:off x="1968" y="1728"/>
              <a:ext cx="4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</a:t>
              </a:r>
            </a:p>
          </p:txBody>
        </p:sp>
        <p:sp>
          <p:nvSpPr>
            <p:cNvPr id="2094" name="Oval 17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27688" y="4038600"/>
            <a:ext cx="1630362" cy="533400"/>
            <a:chOff x="1920" y="1584"/>
            <a:chExt cx="1056" cy="336"/>
          </a:xfrm>
        </p:grpSpPr>
        <p:sp>
          <p:nvSpPr>
            <p:cNvPr id="2091" name="Text Box 19"/>
            <p:cNvSpPr txBox="1">
              <a:spLocks noChangeArrowheads="1"/>
            </p:cNvSpPr>
            <p:nvPr/>
          </p:nvSpPr>
          <p:spPr bwMode="auto">
            <a:xfrm>
              <a:off x="2093" y="1632"/>
              <a:ext cx="7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(S.)S</a:t>
              </a:r>
            </a:p>
          </p:txBody>
        </p:sp>
        <p:sp>
          <p:nvSpPr>
            <p:cNvPr id="2092" name="Oval 20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82900" y="4038600"/>
            <a:ext cx="1631950" cy="533400"/>
            <a:chOff x="1920" y="1584"/>
            <a:chExt cx="1056" cy="336"/>
          </a:xfrm>
        </p:grpSpPr>
        <p:sp>
          <p:nvSpPr>
            <p:cNvPr id="2089" name="Text Box 22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(.S)S</a:t>
              </a:r>
            </a:p>
          </p:txBody>
        </p:sp>
        <p:sp>
          <p:nvSpPr>
            <p:cNvPr id="2090" name="Oval 23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179763" y="5410200"/>
            <a:ext cx="1631950" cy="533400"/>
            <a:chOff x="1920" y="1584"/>
            <a:chExt cx="1056" cy="336"/>
          </a:xfrm>
        </p:grpSpPr>
        <p:sp>
          <p:nvSpPr>
            <p:cNvPr id="2087" name="Text Box 25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(S).S</a:t>
              </a:r>
            </a:p>
          </p:txBody>
        </p:sp>
        <p:sp>
          <p:nvSpPr>
            <p:cNvPr id="2088" name="Oval 26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700713" y="5410200"/>
            <a:ext cx="1631950" cy="533400"/>
            <a:chOff x="1920" y="1584"/>
            <a:chExt cx="1056" cy="336"/>
          </a:xfrm>
        </p:grpSpPr>
        <p:sp>
          <p:nvSpPr>
            <p:cNvPr id="2085" name="Text Box 28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(S)S.</a:t>
              </a:r>
            </a:p>
          </p:txBody>
        </p:sp>
        <p:sp>
          <p:nvSpPr>
            <p:cNvPr id="2086" name="Oval 29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78206" name="Line 30"/>
          <p:cNvSpPr>
            <a:spLocks noChangeShapeType="1"/>
          </p:cNvSpPr>
          <p:nvPr/>
        </p:nvSpPr>
        <p:spPr bwMode="auto">
          <a:xfrm>
            <a:off x="2809875" y="1676400"/>
            <a:ext cx="22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4811713" y="1295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4959350" y="396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3402013" y="327660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3773488" y="19827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78211" name="Text Box 35"/>
          <p:cNvSpPr txBox="1">
            <a:spLocks noChangeArrowheads="1"/>
          </p:cNvSpPr>
          <p:nvPr/>
        </p:nvSpPr>
        <p:spPr bwMode="auto">
          <a:xfrm>
            <a:off x="5105400" y="19827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2" name="Text Box 36"/>
          <p:cNvSpPr txBox="1">
            <a:spLocks noChangeArrowheads="1"/>
          </p:cNvSpPr>
          <p:nvPr/>
        </p:nvSpPr>
        <p:spPr bwMode="auto">
          <a:xfrm>
            <a:off x="3995738" y="32781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2438400" y="41163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4737100" y="3278188"/>
            <a:ext cx="30956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2000">
              <a:latin typeface="Tahoma" pitchFamily="34" charset="0"/>
            </a:endParaRPr>
          </a:p>
        </p:txBody>
      </p:sp>
      <p:sp>
        <p:nvSpPr>
          <p:cNvPr id="178215" name="Text Box 39"/>
          <p:cNvSpPr txBox="1">
            <a:spLocks noChangeArrowheads="1"/>
          </p:cNvSpPr>
          <p:nvPr/>
        </p:nvSpPr>
        <p:spPr bwMode="auto">
          <a:xfrm>
            <a:off x="4959350" y="4648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5108575" y="533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cxnSp>
        <p:nvCxnSpPr>
          <p:cNvPr id="178217" name="AutoShape 41"/>
          <p:cNvCxnSpPr>
            <a:cxnSpLocks noChangeShapeType="1"/>
            <a:stCxn id="2088" idx="2"/>
            <a:endCxn id="2096" idx="2"/>
          </p:cNvCxnSpPr>
          <p:nvPr/>
        </p:nvCxnSpPr>
        <p:spPr bwMode="auto">
          <a:xfrm rot="10800000">
            <a:off x="2882900" y="2781300"/>
            <a:ext cx="296863" cy="2895600"/>
          </a:xfrm>
          <a:prstGeom prst="curvedConnector3">
            <a:avLst>
              <a:gd name="adj1" fmla="val 175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18" name="AutoShape 42"/>
          <p:cNvCxnSpPr>
            <a:cxnSpLocks noChangeShapeType="1"/>
            <a:stCxn id="2088" idx="4"/>
            <a:endCxn id="2094" idx="6"/>
          </p:cNvCxnSpPr>
          <p:nvPr/>
        </p:nvCxnSpPr>
        <p:spPr bwMode="auto">
          <a:xfrm rot="5400000" flipH="1" flipV="1">
            <a:off x="4047332" y="2805906"/>
            <a:ext cx="3086100" cy="3189287"/>
          </a:xfrm>
          <a:prstGeom prst="curvedConnector4">
            <a:avLst>
              <a:gd name="adj1" fmla="val -9519"/>
              <a:gd name="adj2" fmla="val 13313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8305800" y="4192588"/>
            <a:ext cx="309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1800">
              <a:latin typeface="Tahoma" pitchFamily="34" charset="0"/>
            </a:endParaRPr>
          </a:p>
        </p:txBody>
      </p:sp>
      <p:cxnSp>
        <p:nvCxnSpPr>
          <p:cNvPr id="178220" name="AutoShape 44"/>
          <p:cNvCxnSpPr>
            <a:cxnSpLocks noChangeShapeType="1"/>
            <a:stCxn id="2100" idx="6"/>
            <a:endCxn id="2098" idx="2"/>
          </p:cNvCxnSpPr>
          <p:nvPr/>
        </p:nvCxnSpPr>
        <p:spPr bwMode="auto">
          <a:xfrm>
            <a:off x="4514850" y="1638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1" name="AutoShape 45"/>
          <p:cNvCxnSpPr>
            <a:cxnSpLocks noChangeShapeType="1"/>
            <a:stCxn id="2100" idx="5"/>
            <a:endCxn id="2094" idx="1"/>
          </p:cNvCxnSpPr>
          <p:nvPr/>
        </p:nvCxnSpPr>
        <p:spPr bwMode="auto">
          <a:xfrm>
            <a:off x="4297363" y="1827213"/>
            <a:ext cx="1622425" cy="841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2" name="AutoShape 46"/>
          <p:cNvCxnSpPr>
            <a:cxnSpLocks noChangeShapeType="1"/>
            <a:stCxn id="2100" idx="4"/>
            <a:endCxn id="2096" idx="0"/>
          </p:cNvCxnSpPr>
          <p:nvPr/>
        </p:nvCxnSpPr>
        <p:spPr bwMode="auto">
          <a:xfrm>
            <a:off x="3773488" y="1905000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23" name="Line 47"/>
          <p:cNvSpPr>
            <a:spLocks noChangeShapeType="1"/>
          </p:cNvSpPr>
          <p:nvPr/>
        </p:nvSpPr>
        <p:spPr bwMode="auto">
          <a:xfrm>
            <a:off x="3624263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24" name="Line 48"/>
          <p:cNvSpPr>
            <a:spLocks noChangeShapeType="1"/>
          </p:cNvSpPr>
          <p:nvPr/>
        </p:nvSpPr>
        <p:spPr bwMode="auto">
          <a:xfrm flipV="1">
            <a:off x="3921125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78225" name="AutoShape 49"/>
          <p:cNvCxnSpPr>
            <a:cxnSpLocks noChangeShapeType="1"/>
            <a:stCxn id="2090" idx="7"/>
            <a:endCxn id="2094" idx="3"/>
          </p:cNvCxnSpPr>
          <p:nvPr/>
        </p:nvCxnSpPr>
        <p:spPr bwMode="auto">
          <a:xfrm flipV="1">
            <a:off x="4275138" y="3046413"/>
            <a:ext cx="1644650" cy="1069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6" name="AutoShape 50"/>
          <p:cNvCxnSpPr>
            <a:cxnSpLocks noChangeShapeType="1"/>
            <a:stCxn id="2090" idx="6"/>
            <a:endCxn id="2092" idx="2"/>
          </p:cNvCxnSpPr>
          <p:nvPr/>
        </p:nvCxnSpPr>
        <p:spPr bwMode="auto">
          <a:xfrm>
            <a:off x="4514850" y="4305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7" name="AutoShape 51"/>
          <p:cNvCxnSpPr>
            <a:cxnSpLocks noChangeShapeType="1"/>
            <a:stCxn id="2092" idx="3"/>
            <a:endCxn id="2088" idx="7"/>
          </p:cNvCxnSpPr>
          <p:nvPr/>
        </p:nvCxnSpPr>
        <p:spPr bwMode="auto">
          <a:xfrm flipH="1">
            <a:off x="4572000" y="4494213"/>
            <a:ext cx="1295400" cy="993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8" name="AutoShape 52"/>
          <p:cNvCxnSpPr>
            <a:cxnSpLocks noChangeShapeType="1"/>
            <a:stCxn id="2088" idx="6"/>
            <a:endCxn id="2086" idx="2"/>
          </p:cNvCxnSpPr>
          <p:nvPr/>
        </p:nvCxnSpPr>
        <p:spPr bwMode="auto">
          <a:xfrm>
            <a:off x="4811713" y="5676900"/>
            <a:ext cx="889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6" grpId="0" animBg="1"/>
      <p:bldP spid="178207" grpId="0"/>
      <p:bldP spid="178208" grpId="0"/>
      <p:bldP spid="178209" grpId="0"/>
      <p:bldP spid="178210" grpId="0"/>
      <p:bldP spid="178211" grpId="0"/>
      <p:bldP spid="178212" grpId="0"/>
      <p:bldP spid="178213" grpId="0"/>
      <p:bldP spid="178214" grpId="0"/>
      <p:bldP spid="178215" grpId="0"/>
      <p:bldP spid="178216" grpId="0"/>
      <p:bldP spid="178219" grpId="0"/>
      <p:bldP spid="178223" grpId="0" animBg="1"/>
      <p:bldP spid="178224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037DD-4CE9-4A3D-850E-3E6AA9C716E5}" type="slidenum">
              <a:rPr lang="en-US"/>
              <a:pPr>
                <a:defRPr/>
              </a:pPr>
              <a:t>121</a:t>
            </a:fld>
            <a:endParaRPr lang="th-TH"/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LR(0) Item</a:t>
            </a:r>
            <a:r>
              <a:rPr lang="tr-TR" smtClean="0"/>
              <a:t>ların DFA’sı</a:t>
            </a:r>
            <a:endParaRPr lang="th-TH" smtClean="0"/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th-TH" smtClean="0">
              <a:cs typeface="Angsana New" pitchFamily="18" charset="-34"/>
            </a:endParaRPr>
          </a:p>
          <a:p>
            <a:pPr eaLnBrk="1" hangingPunct="1"/>
            <a:endParaRPr lang="th-TH" smtClean="0">
              <a:cs typeface="Angsana New" pitchFamily="18" charset="-34"/>
            </a:endParaRP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1141413" y="1773238"/>
            <a:ext cx="1146175" cy="393700"/>
            <a:chOff x="480" y="799"/>
            <a:chExt cx="722" cy="248"/>
          </a:xfrm>
        </p:grpSpPr>
        <p:sp>
          <p:nvSpPr>
            <p:cNvPr id="149575" name="Text Box 5"/>
            <p:cNvSpPr txBox="1">
              <a:spLocks noChangeArrowheads="1"/>
            </p:cNvSpPr>
            <p:nvPr/>
          </p:nvSpPr>
          <p:spPr bwMode="auto">
            <a:xfrm>
              <a:off x="567" y="799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.S</a:t>
              </a:r>
            </a:p>
          </p:txBody>
        </p:sp>
        <p:sp>
          <p:nvSpPr>
            <p:cNvPr id="149576" name="Oval 6"/>
            <p:cNvSpPr>
              <a:spLocks noChangeArrowheads="1"/>
            </p:cNvSpPr>
            <p:nvPr/>
          </p:nvSpPr>
          <p:spPr bwMode="auto">
            <a:xfrm>
              <a:off x="480" y="816"/>
              <a:ext cx="722" cy="23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9"/>
          <p:cNvGrpSpPr>
            <a:grpSpLocks/>
          </p:cNvGrpSpPr>
          <p:nvPr/>
        </p:nvGrpSpPr>
        <p:grpSpPr bwMode="auto">
          <a:xfrm>
            <a:off x="3144838" y="1773238"/>
            <a:ext cx="1146175" cy="393700"/>
            <a:chOff x="1742" y="799"/>
            <a:chExt cx="722" cy="248"/>
          </a:xfrm>
        </p:grpSpPr>
        <p:sp>
          <p:nvSpPr>
            <p:cNvPr id="149573" name="Text Box 8"/>
            <p:cNvSpPr txBox="1">
              <a:spLocks noChangeArrowheads="1"/>
            </p:cNvSpPr>
            <p:nvPr/>
          </p:nvSpPr>
          <p:spPr bwMode="auto">
            <a:xfrm>
              <a:off x="1837" y="799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S.</a:t>
              </a:r>
            </a:p>
          </p:txBody>
        </p:sp>
        <p:sp>
          <p:nvSpPr>
            <p:cNvPr id="149574" name="Oval 9"/>
            <p:cNvSpPr>
              <a:spLocks noChangeArrowheads="1"/>
            </p:cNvSpPr>
            <p:nvPr/>
          </p:nvSpPr>
          <p:spPr bwMode="auto">
            <a:xfrm>
              <a:off x="1742" y="816"/>
              <a:ext cx="722" cy="23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1027113" y="2565400"/>
            <a:ext cx="1373187" cy="385763"/>
            <a:chOff x="408" y="1298"/>
            <a:chExt cx="865" cy="243"/>
          </a:xfrm>
        </p:grpSpPr>
        <p:sp>
          <p:nvSpPr>
            <p:cNvPr id="149571" name="Text Box 11"/>
            <p:cNvSpPr txBox="1">
              <a:spLocks noChangeArrowheads="1"/>
            </p:cNvSpPr>
            <p:nvPr/>
          </p:nvSpPr>
          <p:spPr bwMode="auto">
            <a:xfrm>
              <a:off x="476" y="1298"/>
              <a:ext cx="7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.(S)S</a:t>
              </a:r>
            </a:p>
          </p:txBody>
        </p:sp>
        <p:sp>
          <p:nvSpPr>
            <p:cNvPr id="149572" name="Oval 12"/>
            <p:cNvSpPr>
              <a:spLocks noChangeArrowheads="1"/>
            </p:cNvSpPr>
            <p:nvPr/>
          </p:nvSpPr>
          <p:spPr bwMode="auto">
            <a:xfrm>
              <a:off x="408" y="1310"/>
              <a:ext cx="865" cy="23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96"/>
          <p:cNvGrpSpPr>
            <a:grpSpLocks/>
          </p:cNvGrpSpPr>
          <p:nvPr/>
        </p:nvGrpSpPr>
        <p:grpSpPr bwMode="auto">
          <a:xfrm>
            <a:off x="3203575" y="2636838"/>
            <a:ext cx="1144588" cy="420687"/>
            <a:chOff x="1779" y="1343"/>
            <a:chExt cx="721" cy="265"/>
          </a:xfrm>
        </p:grpSpPr>
        <p:sp>
          <p:nvSpPr>
            <p:cNvPr id="149569" name="Text Box 14"/>
            <p:cNvSpPr txBox="1">
              <a:spLocks noChangeArrowheads="1"/>
            </p:cNvSpPr>
            <p:nvPr/>
          </p:nvSpPr>
          <p:spPr bwMode="auto">
            <a:xfrm>
              <a:off x="1922" y="1377"/>
              <a:ext cx="4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</a:t>
              </a:r>
            </a:p>
          </p:txBody>
        </p:sp>
        <p:sp>
          <p:nvSpPr>
            <p:cNvPr id="149570" name="Oval 15"/>
            <p:cNvSpPr>
              <a:spLocks noChangeArrowheads="1"/>
            </p:cNvSpPr>
            <p:nvPr/>
          </p:nvSpPr>
          <p:spPr bwMode="auto">
            <a:xfrm>
              <a:off x="1779" y="1343"/>
              <a:ext cx="721" cy="2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95"/>
          <p:cNvGrpSpPr>
            <a:grpSpLocks/>
          </p:cNvGrpSpPr>
          <p:nvPr/>
        </p:nvGrpSpPr>
        <p:grpSpPr bwMode="auto">
          <a:xfrm>
            <a:off x="3144838" y="3630613"/>
            <a:ext cx="1260475" cy="382587"/>
            <a:chOff x="1742" y="1969"/>
            <a:chExt cx="794" cy="241"/>
          </a:xfrm>
        </p:grpSpPr>
        <p:sp>
          <p:nvSpPr>
            <p:cNvPr id="149567" name="Text Box 17"/>
            <p:cNvSpPr txBox="1">
              <a:spLocks noChangeArrowheads="1"/>
            </p:cNvSpPr>
            <p:nvPr/>
          </p:nvSpPr>
          <p:spPr bwMode="auto">
            <a:xfrm>
              <a:off x="1791" y="1979"/>
              <a:ext cx="7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(S.)S</a:t>
              </a:r>
            </a:p>
          </p:txBody>
        </p:sp>
        <p:sp>
          <p:nvSpPr>
            <p:cNvPr id="149568" name="Oval 18"/>
            <p:cNvSpPr>
              <a:spLocks noChangeArrowheads="1"/>
            </p:cNvSpPr>
            <p:nvPr/>
          </p:nvSpPr>
          <p:spPr bwMode="auto">
            <a:xfrm>
              <a:off x="1742" y="1969"/>
              <a:ext cx="794" cy="2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" name="Group 94"/>
          <p:cNvGrpSpPr>
            <a:grpSpLocks/>
          </p:cNvGrpSpPr>
          <p:nvPr/>
        </p:nvGrpSpPr>
        <p:grpSpPr bwMode="auto">
          <a:xfrm>
            <a:off x="990600" y="3646488"/>
            <a:ext cx="1260475" cy="382587"/>
            <a:chOff x="408" y="1969"/>
            <a:chExt cx="794" cy="241"/>
          </a:xfrm>
        </p:grpSpPr>
        <p:sp>
          <p:nvSpPr>
            <p:cNvPr id="149565" name="Text Box 20"/>
            <p:cNvSpPr txBox="1">
              <a:spLocks noChangeArrowheads="1"/>
            </p:cNvSpPr>
            <p:nvPr/>
          </p:nvSpPr>
          <p:spPr bwMode="auto">
            <a:xfrm>
              <a:off x="431" y="1979"/>
              <a:ext cx="7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(.S)S</a:t>
              </a:r>
            </a:p>
          </p:txBody>
        </p:sp>
        <p:sp>
          <p:nvSpPr>
            <p:cNvPr id="149566" name="Oval 21"/>
            <p:cNvSpPr>
              <a:spLocks noChangeArrowheads="1"/>
            </p:cNvSpPr>
            <p:nvPr/>
          </p:nvSpPr>
          <p:spPr bwMode="auto">
            <a:xfrm>
              <a:off x="408" y="1969"/>
              <a:ext cx="794" cy="23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1206500" y="4570413"/>
            <a:ext cx="1257300" cy="377825"/>
            <a:chOff x="521" y="2561"/>
            <a:chExt cx="792" cy="238"/>
          </a:xfrm>
        </p:grpSpPr>
        <p:sp>
          <p:nvSpPr>
            <p:cNvPr id="149563" name="Text Box 23"/>
            <p:cNvSpPr txBox="1">
              <a:spLocks noChangeArrowheads="1"/>
            </p:cNvSpPr>
            <p:nvPr/>
          </p:nvSpPr>
          <p:spPr bwMode="auto">
            <a:xfrm>
              <a:off x="535" y="2568"/>
              <a:ext cx="7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(S).S</a:t>
              </a:r>
            </a:p>
          </p:txBody>
        </p:sp>
        <p:sp>
          <p:nvSpPr>
            <p:cNvPr id="149564" name="Oval 24"/>
            <p:cNvSpPr>
              <a:spLocks noChangeArrowheads="1"/>
            </p:cNvSpPr>
            <p:nvPr/>
          </p:nvSpPr>
          <p:spPr bwMode="auto">
            <a:xfrm>
              <a:off x="521" y="2561"/>
              <a:ext cx="792" cy="23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" name="Group 92"/>
          <p:cNvGrpSpPr>
            <a:grpSpLocks/>
          </p:cNvGrpSpPr>
          <p:nvPr/>
        </p:nvGrpSpPr>
        <p:grpSpPr bwMode="auto">
          <a:xfrm>
            <a:off x="1279525" y="5805488"/>
            <a:ext cx="1257300" cy="377825"/>
            <a:chOff x="1779" y="2561"/>
            <a:chExt cx="792" cy="238"/>
          </a:xfrm>
        </p:grpSpPr>
        <p:sp>
          <p:nvSpPr>
            <p:cNvPr id="149561" name="Text Box 26"/>
            <p:cNvSpPr txBox="1">
              <a:spLocks noChangeArrowheads="1"/>
            </p:cNvSpPr>
            <p:nvPr/>
          </p:nvSpPr>
          <p:spPr bwMode="auto">
            <a:xfrm>
              <a:off x="1791" y="2568"/>
              <a:ext cx="74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(S)S.</a:t>
              </a:r>
            </a:p>
          </p:txBody>
        </p:sp>
        <p:sp>
          <p:nvSpPr>
            <p:cNvPr id="149562" name="Oval 27"/>
            <p:cNvSpPr>
              <a:spLocks noChangeArrowheads="1"/>
            </p:cNvSpPr>
            <p:nvPr/>
          </p:nvSpPr>
          <p:spPr bwMode="auto">
            <a:xfrm>
              <a:off x="1779" y="2561"/>
              <a:ext cx="792" cy="231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49517" name="Line 28"/>
          <p:cNvSpPr>
            <a:spLocks noChangeShapeType="1"/>
          </p:cNvSpPr>
          <p:nvPr/>
        </p:nvSpPr>
        <p:spPr bwMode="auto">
          <a:xfrm>
            <a:off x="969963" y="2009775"/>
            <a:ext cx="171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9518" name="Text Box 29"/>
          <p:cNvSpPr txBox="1">
            <a:spLocks noChangeArrowheads="1"/>
          </p:cNvSpPr>
          <p:nvPr/>
        </p:nvSpPr>
        <p:spPr bwMode="auto">
          <a:xfrm>
            <a:off x="2513013" y="16732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1800">
              <a:latin typeface="Tahoma" pitchFamily="34" charset="0"/>
            </a:endParaRPr>
          </a:p>
        </p:txBody>
      </p:sp>
      <p:sp>
        <p:nvSpPr>
          <p:cNvPr id="149519" name="Text Box 30"/>
          <p:cNvSpPr txBox="1">
            <a:spLocks noChangeArrowheads="1"/>
          </p:cNvSpPr>
          <p:nvPr/>
        </p:nvSpPr>
        <p:spPr bwMode="auto">
          <a:xfrm>
            <a:off x="2589213" y="34258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1800">
              <a:latin typeface="Tahoma" pitchFamily="34" charset="0"/>
            </a:endParaRPr>
          </a:p>
        </p:txBody>
      </p:sp>
      <p:sp>
        <p:nvSpPr>
          <p:cNvPr id="149520" name="Text Box 31"/>
          <p:cNvSpPr txBox="1">
            <a:spLocks noChangeArrowheads="1"/>
          </p:cNvSpPr>
          <p:nvPr/>
        </p:nvSpPr>
        <p:spPr bwMode="auto">
          <a:xfrm>
            <a:off x="1350963" y="3141663"/>
            <a:ext cx="231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  <a:endParaRPr lang="th-TH" sz="1800">
              <a:latin typeface="Tahoma" pitchFamily="34" charset="0"/>
            </a:endParaRPr>
          </a:p>
        </p:txBody>
      </p:sp>
      <p:sp>
        <p:nvSpPr>
          <p:cNvPr id="149521" name="Text Box 37"/>
          <p:cNvSpPr txBox="1">
            <a:spLocks noChangeArrowheads="1"/>
          </p:cNvSpPr>
          <p:nvPr/>
        </p:nvSpPr>
        <p:spPr bwMode="auto">
          <a:xfrm>
            <a:off x="2430463" y="400526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Tahoma" pitchFamily="34" charset="0"/>
              </a:rPr>
              <a:t>)</a:t>
            </a:r>
            <a:endParaRPr lang="th-TH" sz="1800">
              <a:latin typeface="Tahoma" pitchFamily="34" charset="0"/>
            </a:endParaRPr>
          </a:p>
        </p:txBody>
      </p:sp>
      <p:sp>
        <p:nvSpPr>
          <p:cNvPr id="149522" name="Text Box 38"/>
          <p:cNvSpPr txBox="1">
            <a:spLocks noChangeArrowheads="1"/>
          </p:cNvSpPr>
          <p:nvPr/>
        </p:nvSpPr>
        <p:spPr bwMode="auto">
          <a:xfrm>
            <a:off x="1927225" y="52514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1800">
              <a:latin typeface="Tahoma" pitchFamily="34" charset="0"/>
            </a:endParaRPr>
          </a:p>
        </p:txBody>
      </p:sp>
      <p:sp>
        <p:nvSpPr>
          <p:cNvPr id="149523" name="Text Box 41"/>
          <p:cNvSpPr txBox="1">
            <a:spLocks noChangeArrowheads="1"/>
          </p:cNvSpPr>
          <p:nvPr/>
        </p:nvSpPr>
        <p:spPr bwMode="auto">
          <a:xfrm>
            <a:off x="3006725" y="43656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0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cxnSp>
        <p:nvCxnSpPr>
          <p:cNvPr id="149524" name="AutoShape 43"/>
          <p:cNvCxnSpPr>
            <a:cxnSpLocks noChangeShapeType="1"/>
            <a:stCxn id="149576" idx="5"/>
            <a:endCxn id="149570" idx="1"/>
          </p:cNvCxnSpPr>
          <p:nvPr/>
        </p:nvCxnSpPr>
        <p:spPr bwMode="auto">
          <a:xfrm>
            <a:off x="2119313" y="2112963"/>
            <a:ext cx="1252537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</p:spPr>
      </p:cxnSp>
      <p:cxnSp>
        <p:nvCxnSpPr>
          <p:cNvPr id="149525" name="AutoShape 47"/>
          <p:cNvCxnSpPr>
            <a:cxnSpLocks noChangeShapeType="1"/>
            <a:stCxn id="149566" idx="7"/>
            <a:endCxn id="149570" idx="3"/>
          </p:cNvCxnSpPr>
          <p:nvPr/>
        </p:nvCxnSpPr>
        <p:spPr bwMode="auto">
          <a:xfrm flipV="1">
            <a:off x="2066925" y="2947988"/>
            <a:ext cx="1304925" cy="752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</p:spPr>
      </p:cxnSp>
      <p:cxnSp>
        <p:nvCxnSpPr>
          <p:cNvPr id="149526" name="AutoShape 48"/>
          <p:cNvCxnSpPr>
            <a:cxnSpLocks noChangeShapeType="1"/>
            <a:stCxn id="149566" idx="6"/>
            <a:endCxn id="149568" idx="2"/>
          </p:cNvCxnSpPr>
          <p:nvPr/>
        </p:nvCxnSpPr>
        <p:spPr bwMode="auto">
          <a:xfrm flipV="1">
            <a:off x="2251075" y="3813175"/>
            <a:ext cx="893763" cy="15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</p:spPr>
      </p:cxnSp>
      <p:sp>
        <p:nvSpPr>
          <p:cNvPr id="179253" name="Text Box 53"/>
          <p:cNvSpPr txBox="1">
            <a:spLocks noChangeArrowheads="1"/>
          </p:cNvSpPr>
          <p:nvPr/>
        </p:nvSpPr>
        <p:spPr bwMode="auto">
          <a:xfrm>
            <a:off x="5165725" y="1708150"/>
            <a:ext cx="1187450" cy="75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.S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.(S)S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</a:t>
            </a:r>
          </a:p>
        </p:txBody>
      </p:sp>
      <p:sp>
        <p:nvSpPr>
          <p:cNvPr id="179254" name="Text Box 54"/>
          <p:cNvSpPr txBox="1">
            <a:spLocks noChangeArrowheads="1"/>
          </p:cNvSpPr>
          <p:nvPr/>
        </p:nvSpPr>
        <p:spPr bwMode="auto">
          <a:xfrm>
            <a:off x="5181600" y="3214688"/>
            <a:ext cx="1187450" cy="75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(.S)S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.(S)S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</a:t>
            </a:r>
          </a:p>
        </p:txBody>
      </p:sp>
      <p:sp>
        <p:nvSpPr>
          <p:cNvPr id="179255" name="Text Box 55"/>
          <p:cNvSpPr txBox="1">
            <a:spLocks noChangeArrowheads="1"/>
          </p:cNvSpPr>
          <p:nvPr/>
        </p:nvSpPr>
        <p:spPr bwMode="auto">
          <a:xfrm>
            <a:off x="7239000" y="1646238"/>
            <a:ext cx="933450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S.</a:t>
            </a:r>
          </a:p>
        </p:txBody>
      </p:sp>
      <p:sp>
        <p:nvSpPr>
          <p:cNvPr id="179256" name="Text Box 56"/>
          <p:cNvSpPr txBox="1">
            <a:spLocks noChangeArrowheads="1"/>
          </p:cNvSpPr>
          <p:nvPr/>
        </p:nvSpPr>
        <p:spPr bwMode="auto">
          <a:xfrm>
            <a:off x="7086600" y="4052888"/>
            <a:ext cx="1187450" cy="75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(S).S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.(S)S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</a:t>
            </a:r>
          </a:p>
        </p:txBody>
      </p:sp>
      <p:sp>
        <p:nvSpPr>
          <p:cNvPr id="179257" name="Text Box 57"/>
          <p:cNvSpPr txBox="1">
            <a:spLocks noChangeArrowheads="1"/>
          </p:cNvSpPr>
          <p:nvPr/>
        </p:nvSpPr>
        <p:spPr bwMode="auto">
          <a:xfrm>
            <a:off x="7239000" y="2408238"/>
            <a:ext cx="1187450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(S.)S</a:t>
            </a:r>
          </a:p>
        </p:txBody>
      </p:sp>
      <p:sp>
        <p:nvSpPr>
          <p:cNvPr id="179258" name="Text Box 58"/>
          <p:cNvSpPr txBox="1">
            <a:spLocks noChangeArrowheads="1"/>
          </p:cNvSpPr>
          <p:nvPr/>
        </p:nvSpPr>
        <p:spPr bwMode="auto">
          <a:xfrm>
            <a:off x="7086600" y="5684838"/>
            <a:ext cx="1187450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(S)S.</a:t>
            </a:r>
          </a:p>
        </p:txBody>
      </p:sp>
      <p:sp>
        <p:nvSpPr>
          <p:cNvPr id="179267" name="Text Box 67"/>
          <p:cNvSpPr txBox="1">
            <a:spLocks noChangeArrowheads="1"/>
          </p:cNvSpPr>
          <p:nvPr/>
        </p:nvSpPr>
        <p:spPr bwMode="auto">
          <a:xfrm>
            <a:off x="6689725" y="16176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179268" name="Text Box 68"/>
          <p:cNvSpPr txBox="1">
            <a:spLocks noChangeArrowheads="1"/>
          </p:cNvSpPr>
          <p:nvPr/>
        </p:nvSpPr>
        <p:spPr bwMode="auto">
          <a:xfrm>
            <a:off x="5791200" y="2667000"/>
            <a:ext cx="27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179269" name="Text Box 69"/>
          <p:cNvSpPr txBox="1">
            <a:spLocks noChangeArrowheads="1"/>
          </p:cNvSpPr>
          <p:nvPr/>
        </p:nvSpPr>
        <p:spPr bwMode="auto">
          <a:xfrm>
            <a:off x="7391400" y="5181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179270" name="Text Box 70"/>
          <p:cNvSpPr txBox="1">
            <a:spLocks noChangeArrowheads="1"/>
          </p:cNvSpPr>
          <p:nvPr/>
        </p:nvSpPr>
        <p:spPr bwMode="auto">
          <a:xfrm>
            <a:off x="7848600" y="3062288"/>
            <a:ext cx="27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179271" name="Text Box 71"/>
          <p:cNvSpPr txBox="1">
            <a:spLocks noChangeArrowheads="1"/>
          </p:cNvSpPr>
          <p:nvPr/>
        </p:nvSpPr>
        <p:spPr bwMode="auto">
          <a:xfrm>
            <a:off x="6477000" y="4038600"/>
            <a:ext cx="27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179272" name="Text Box 72"/>
          <p:cNvSpPr txBox="1">
            <a:spLocks noChangeArrowheads="1"/>
          </p:cNvSpPr>
          <p:nvPr/>
        </p:nvSpPr>
        <p:spPr bwMode="auto">
          <a:xfrm>
            <a:off x="4800600" y="4114800"/>
            <a:ext cx="27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179273" name="Text Box 73"/>
          <p:cNvSpPr txBox="1">
            <a:spLocks noChangeArrowheads="1"/>
          </p:cNvSpPr>
          <p:nvPr/>
        </p:nvSpPr>
        <p:spPr bwMode="auto">
          <a:xfrm>
            <a:off x="6516688" y="270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</a:p>
        </p:txBody>
      </p:sp>
      <p:cxnSp>
        <p:nvCxnSpPr>
          <p:cNvPr id="179278" name="AutoShape 78"/>
          <p:cNvCxnSpPr>
            <a:cxnSpLocks noChangeShapeType="1"/>
            <a:stCxn id="179253" idx="2"/>
            <a:endCxn id="179254" idx="0"/>
          </p:cNvCxnSpPr>
          <p:nvPr/>
        </p:nvCxnSpPr>
        <p:spPr bwMode="auto">
          <a:xfrm>
            <a:off x="5759450" y="2466975"/>
            <a:ext cx="15875" cy="747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9279" name="AutoShape 79"/>
          <p:cNvCxnSpPr>
            <a:cxnSpLocks noChangeShapeType="1"/>
            <a:stCxn id="179254" idx="1"/>
            <a:endCxn id="179254" idx="2"/>
          </p:cNvCxnSpPr>
          <p:nvPr/>
        </p:nvCxnSpPr>
        <p:spPr bwMode="auto">
          <a:xfrm rot="10800000" flipH="1" flipV="1">
            <a:off x="5181600" y="3594100"/>
            <a:ext cx="593725" cy="379413"/>
          </a:xfrm>
          <a:prstGeom prst="curvedConnector4">
            <a:avLst>
              <a:gd name="adj1" fmla="val -38505"/>
              <a:gd name="adj2" fmla="val 16025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9280" name="AutoShape 80"/>
          <p:cNvCxnSpPr>
            <a:cxnSpLocks noChangeShapeType="1"/>
            <a:stCxn id="179254" idx="3"/>
            <a:endCxn id="179257" idx="1"/>
          </p:cNvCxnSpPr>
          <p:nvPr/>
        </p:nvCxnSpPr>
        <p:spPr bwMode="auto">
          <a:xfrm flipV="1">
            <a:off x="6369050" y="2597150"/>
            <a:ext cx="869950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9281" name="AutoShape 81"/>
          <p:cNvCxnSpPr>
            <a:cxnSpLocks noChangeShapeType="1"/>
            <a:stCxn id="179256" idx="1"/>
            <a:endCxn id="179254" idx="3"/>
          </p:cNvCxnSpPr>
          <p:nvPr/>
        </p:nvCxnSpPr>
        <p:spPr bwMode="auto">
          <a:xfrm flipH="1" flipV="1">
            <a:off x="6369050" y="3594100"/>
            <a:ext cx="71755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9282" name="AutoShape 82"/>
          <p:cNvCxnSpPr>
            <a:cxnSpLocks noChangeShapeType="1"/>
            <a:stCxn id="179257" idx="2"/>
            <a:endCxn id="179256" idx="0"/>
          </p:cNvCxnSpPr>
          <p:nvPr/>
        </p:nvCxnSpPr>
        <p:spPr bwMode="auto">
          <a:xfrm flipH="1">
            <a:off x="7680325" y="2784475"/>
            <a:ext cx="152400" cy="1268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9283" name="AutoShape 83"/>
          <p:cNvCxnSpPr>
            <a:cxnSpLocks noChangeShapeType="1"/>
            <a:stCxn id="179256" idx="2"/>
            <a:endCxn id="179258" idx="0"/>
          </p:cNvCxnSpPr>
          <p:nvPr/>
        </p:nvCxnSpPr>
        <p:spPr bwMode="auto">
          <a:xfrm>
            <a:off x="7680325" y="4811713"/>
            <a:ext cx="0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9284" name="AutoShape 84"/>
          <p:cNvCxnSpPr>
            <a:cxnSpLocks noChangeShapeType="1"/>
            <a:stCxn id="179253" idx="3"/>
            <a:endCxn id="179255" idx="1"/>
          </p:cNvCxnSpPr>
          <p:nvPr/>
        </p:nvCxnSpPr>
        <p:spPr bwMode="auto">
          <a:xfrm flipV="1">
            <a:off x="6353175" y="1835150"/>
            <a:ext cx="885825" cy="252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79285" name="AutoShape 85"/>
          <p:cNvCxnSpPr>
            <a:cxnSpLocks noChangeShapeType="1"/>
            <a:endCxn id="179253" idx="1"/>
          </p:cNvCxnSpPr>
          <p:nvPr/>
        </p:nvCxnSpPr>
        <p:spPr bwMode="auto">
          <a:xfrm>
            <a:off x="4716463" y="2076450"/>
            <a:ext cx="449262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149548" name="Text Box 87"/>
          <p:cNvSpPr txBox="1">
            <a:spLocks noChangeArrowheads="1"/>
          </p:cNvSpPr>
          <p:nvPr/>
        </p:nvSpPr>
        <p:spPr bwMode="auto">
          <a:xfrm>
            <a:off x="2863850" y="213360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0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49549" name="Text Box 88"/>
          <p:cNvSpPr txBox="1">
            <a:spLocks noChangeArrowheads="1"/>
          </p:cNvSpPr>
          <p:nvPr/>
        </p:nvSpPr>
        <p:spPr bwMode="auto">
          <a:xfrm>
            <a:off x="2574925" y="28543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0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49550" name="Text Box 89"/>
          <p:cNvSpPr txBox="1">
            <a:spLocks noChangeArrowheads="1"/>
          </p:cNvSpPr>
          <p:nvPr/>
        </p:nvSpPr>
        <p:spPr bwMode="auto">
          <a:xfrm>
            <a:off x="558800" y="2997200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0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49551" name="Text Box 90"/>
          <p:cNvSpPr txBox="1">
            <a:spLocks noChangeArrowheads="1"/>
          </p:cNvSpPr>
          <p:nvPr/>
        </p:nvSpPr>
        <p:spPr bwMode="auto">
          <a:xfrm>
            <a:off x="1422400" y="2205038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0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49552" name="Text Box 91"/>
          <p:cNvSpPr txBox="1">
            <a:spLocks noChangeArrowheads="1"/>
          </p:cNvSpPr>
          <p:nvPr/>
        </p:nvSpPr>
        <p:spPr bwMode="auto">
          <a:xfrm>
            <a:off x="1927225" y="3070225"/>
            <a:ext cx="323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0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cxnSp>
        <p:nvCxnSpPr>
          <p:cNvPr id="149553" name="AutoShape 100"/>
          <p:cNvCxnSpPr>
            <a:cxnSpLocks noChangeShapeType="1"/>
            <a:stCxn id="149566" idx="0"/>
            <a:endCxn id="149572" idx="5"/>
          </p:cNvCxnSpPr>
          <p:nvPr/>
        </p:nvCxnSpPr>
        <p:spPr bwMode="auto">
          <a:xfrm flipV="1">
            <a:off x="1620838" y="2897188"/>
            <a:ext cx="577850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49554" name="AutoShape 101"/>
          <p:cNvCxnSpPr>
            <a:cxnSpLocks noChangeShapeType="1"/>
            <a:stCxn id="149572" idx="4"/>
            <a:endCxn id="149566" idx="0"/>
          </p:cNvCxnSpPr>
          <p:nvPr/>
        </p:nvCxnSpPr>
        <p:spPr bwMode="auto">
          <a:xfrm flipH="1">
            <a:off x="1620838" y="2951163"/>
            <a:ext cx="93662" cy="695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49555" name="AutoShape 102"/>
          <p:cNvCxnSpPr>
            <a:cxnSpLocks noChangeShapeType="1"/>
            <a:stCxn id="149576" idx="4"/>
            <a:endCxn id="149572" idx="0"/>
          </p:cNvCxnSpPr>
          <p:nvPr/>
        </p:nvCxnSpPr>
        <p:spPr bwMode="auto">
          <a:xfrm>
            <a:off x="1714500" y="2166938"/>
            <a:ext cx="0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49556" name="AutoShape 103"/>
          <p:cNvCxnSpPr>
            <a:cxnSpLocks noChangeShapeType="1"/>
            <a:stCxn id="149576" idx="6"/>
            <a:endCxn id="149574" idx="2"/>
          </p:cNvCxnSpPr>
          <p:nvPr/>
        </p:nvCxnSpPr>
        <p:spPr bwMode="auto">
          <a:xfrm>
            <a:off x="2287588" y="1984375"/>
            <a:ext cx="857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49557" name="AutoShape 104"/>
          <p:cNvCxnSpPr>
            <a:cxnSpLocks noChangeShapeType="1"/>
            <a:stCxn id="149564" idx="4"/>
            <a:endCxn id="149562" idx="0"/>
          </p:cNvCxnSpPr>
          <p:nvPr/>
        </p:nvCxnSpPr>
        <p:spPr bwMode="auto">
          <a:xfrm>
            <a:off x="1835150" y="4937125"/>
            <a:ext cx="73025" cy="868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49558" name="AutoShape 107"/>
          <p:cNvCxnSpPr>
            <a:cxnSpLocks noChangeShapeType="1"/>
            <a:stCxn id="149564" idx="2"/>
            <a:endCxn id="149572" idx="2"/>
          </p:cNvCxnSpPr>
          <p:nvPr/>
        </p:nvCxnSpPr>
        <p:spPr bwMode="auto">
          <a:xfrm rot="10800000">
            <a:off x="1027113" y="2768600"/>
            <a:ext cx="179387" cy="1985963"/>
          </a:xfrm>
          <a:prstGeom prst="curvedConnector3">
            <a:avLst>
              <a:gd name="adj1" fmla="val 227435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49559" name="AutoShape 108"/>
          <p:cNvCxnSpPr>
            <a:cxnSpLocks noChangeShapeType="1"/>
            <a:stCxn id="149568" idx="3"/>
            <a:endCxn id="149564" idx="7"/>
          </p:cNvCxnSpPr>
          <p:nvPr/>
        </p:nvCxnSpPr>
        <p:spPr bwMode="auto">
          <a:xfrm flipH="1">
            <a:off x="2279650" y="3941763"/>
            <a:ext cx="1049338" cy="682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  <p:cxnSp>
        <p:nvCxnSpPr>
          <p:cNvPr id="149560" name="AutoShape 109"/>
          <p:cNvCxnSpPr>
            <a:cxnSpLocks noChangeShapeType="1"/>
            <a:stCxn id="149564" idx="6"/>
            <a:endCxn id="149570" idx="6"/>
          </p:cNvCxnSpPr>
          <p:nvPr/>
        </p:nvCxnSpPr>
        <p:spPr bwMode="auto">
          <a:xfrm flipV="1">
            <a:off x="2463800" y="2819400"/>
            <a:ext cx="1884363" cy="1935163"/>
          </a:xfrm>
          <a:prstGeom prst="curvedConnector3">
            <a:avLst>
              <a:gd name="adj1" fmla="val 112130"/>
            </a:avLst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53" grpId="0" animBg="1"/>
      <p:bldP spid="179254" grpId="0" animBg="1"/>
      <p:bldP spid="179255" grpId="0" animBg="1"/>
      <p:bldP spid="179256" grpId="0" animBg="1"/>
      <p:bldP spid="179257" grpId="0" animBg="1"/>
      <p:bldP spid="179258" grpId="0" animBg="1"/>
      <p:bldP spid="179267" grpId="0"/>
      <p:bldP spid="179268" grpId="0"/>
      <p:bldP spid="179269" grpId="0"/>
      <p:bldP spid="179270" grpId="0"/>
      <p:bldP spid="179271" grpId="0"/>
      <p:bldP spid="179272" grpId="0"/>
      <p:bldP spid="17927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LR(0) </a:t>
            </a:r>
            <a:r>
              <a:rPr lang="tr-TR" smtClean="0"/>
              <a:t>Ayrıştırma Tablosu</a:t>
            </a:r>
            <a:endParaRPr lang="th-TH" smtClean="0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3813175" y="1752600"/>
          <a:ext cx="5026025" cy="5607050"/>
        </p:xfrm>
        <a:graphic>
          <a:graphicData uri="http://schemas.openxmlformats.org/presentationml/2006/ole">
            <p:oleObj spid="_x0000_s4098" name="เอกสาร" r:id="rId4" imgW="5069337" imgH="5618827" progId="Word.Document.8">
              <p:embed/>
            </p:oleObj>
          </a:graphicData>
        </a:graphic>
      </p:graphicFrame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84213" y="1684338"/>
            <a:ext cx="1079500" cy="677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300288" y="1628775"/>
            <a:ext cx="11430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300288" y="2314575"/>
            <a:ext cx="9906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224088" y="4067175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(A).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700088" y="2924175"/>
            <a:ext cx="1103312" cy="75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(.A)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224088" y="3152775"/>
            <a:ext cx="1219200" cy="293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(A.)</a:t>
            </a:r>
          </a:p>
        </p:txBody>
      </p:sp>
      <p:cxnSp>
        <p:nvCxnSpPr>
          <p:cNvPr id="4106" name="AutoShape 11"/>
          <p:cNvCxnSpPr>
            <a:cxnSpLocks noChangeShapeType="1"/>
            <a:stCxn id="4100" idx="3"/>
            <a:endCxn id="4101" idx="1"/>
          </p:cNvCxnSpPr>
          <p:nvPr/>
        </p:nvCxnSpPr>
        <p:spPr bwMode="auto">
          <a:xfrm flipV="1">
            <a:off x="1763713" y="1817688"/>
            <a:ext cx="53657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7" name="AutoShape 12"/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763713" y="2024063"/>
            <a:ext cx="536575" cy="479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8" name="AutoShape 13"/>
          <p:cNvCxnSpPr>
            <a:cxnSpLocks noChangeShapeType="1"/>
            <a:stCxn id="4100" idx="2"/>
            <a:endCxn id="4104" idx="0"/>
          </p:cNvCxnSpPr>
          <p:nvPr/>
        </p:nvCxnSpPr>
        <p:spPr bwMode="auto">
          <a:xfrm>
            <a:off x="1223963" y="2362200"/>
            <a:ext cx="28575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9" name="AutoShape 14"/>
          <p:cNvCxnSpPr>
            <a:cxnSpLocks noChangeShapeType="1"/>
            <a:stCxn id="4104" idx="3"/>
            <a:endCxn id="4102" idx="1"/>
          </p:cNvCxnSpPr>
          <p:nvPr/>
        </p:nvCxnSpPr>
        <p:spPr bwMode="auto">
          <a:xfrm flipV="1">
            <a:off x="1803400" y="2503488"/>
            <a:ext cx="496888" cy="800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0" name="AutoShape 15"/>
          <p:cNvCxnSpPr>
            <a:cxnSpLocks noChangeShapeType="1"/>
            <a:stCxn id="4104" idx="3"/>
            <a:endCxn id="4105" idx="1"/>
          </p:cNvCxnSpPr>
          <p:nvPr/>
        </p:nvCxnSpPr>
        <p:spPr bwMode="auto">
          <a:xfrm flipV="1">
            <a:off x="1803400" y="3300413"/>
            <a:ext cx="420688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1" name="AutoShape 16"/>
          <p:cNvCxnSpPr>
            <a:cxnSpLocks noChangeShapeType="1"/>
            <a:stCxn id="4105" idx="2"/>
            <a:endCxn id="4103" idx="0"/>
          </p:cNvCxnSpPr>
          <p:nvPr/>
        </p:nvCxnSpPr>
        <p:spPr bwMode="auto">
          <a:xfrm>
            <a:off x="2833688" y="3446463"/>
            <a:ext cx="0" cy="620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2" name="AutoShape 17"/>
          <p:cNvCxnSpPr>
            <a:cxnSpLocks noChangeShapeType="1"/>
            <a:stCxn id="4104" idx="1"/>
            <a:endCxn id="4104" idx="2"/>
          </p:cNvCxnSpPr>
          <p:nvPr/>
        </p:nvCxnSpPr>
        <p:spPr bwMode="auto">
          <a:xfrm rot="10800000" flipH="1" flipV="1">
            <a:off x="700088" y="3303588"/>
            <a:ext cx="552450" cy="379412"/>
          </a:xfrm>
          <a:prstGeom prst="curvedConnector4">
            <a:avLst>
              <a:gd name="adj1" fmla="val -41380"/>
              <a:gd name="adj2" fmla="val 16025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1843088" y="16287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35150" y="3213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1919288" y="20097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1763713" y="24923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1309688" y="25431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755650" y="3789363"/>
            <a:ext cx="27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9" name="Text Box 24"/>
          <p:cNvSpPr txBox="1">
            <a:spLocks noChangeArrowheads="1"/>
          </p:cNvSpPr>
          <p:nvPr/>
        </p:nvSpPr>
        <p:spPr bwMode="auto">
          <a:xfrm>
            <a:off x="2757488" y="35337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4120" name="Text Box 25"/>
          <p:cNvSpPr txBox="1">
            <a:spLocks noChangeArrowheads="1"/>
          </p:cNvSpPr>
          <p:nvPr/>
        </p:nvSpPr>
        <p:spPr bwMode="auto">
          <a:xfrm>
            <a:off x="1476375" y="20605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1" name="Text Box 26"/>
          <p:cNvSpPr txBox="1">
            <a:spLocks noChangeArrowheads="1"/>
          </p:cNvSpPr>
          <p:nvPr/>
        </p:nvSpPr>
        <p:spPr bwMode="auto">
          <a:xfrm>
            <a:off x="3203575" y="31416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2" name="Text Box 27"/>
          <p:cNvSpPr txBox="1">
            <a:spLocks noChangeArrowheads="1"/>
          </p:cNvSpPr>
          <p:nvPr/>
        </p:nvSpPr>
        <p:spPr bwMode="auto">
          <a:xfrm>
            <a:off x="1547813" y="3357563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3" name="Text Box 28"/>
          <p:cNvSpPr txBox="1">
            <a:spLocks noChangeArrowheads="1"/>
          </p:cNvSpPr>
          <p:nvPr/>
        </p:nvSpPr>
        <p:spPr bwMode="auto">
          <a:xfrm>
            <a:off x="3059113" y="2349500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2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  <p:sp>
        <p:nvSpPr>
          <p:cNvPr id="4124" name="Text Box 29"/>
          <p:cNvSpPr txBox="1">
            <a:spLocks noChangeArrowheads="1"/>
          </p:cNvSpPr>
          <p:nvPr/>
        </p:nvSpPr>
        <p:spPr bwMode="auto">
          <a:xfrm>
            <a:off x="3132138" y="16287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5" name="Text Box 30"/>
          <p:cNvSpPr txBox="1">
            <a:spLocks noChangeArrowheads="1"/>
          </p:cNvSpPr>
          <p:nvPr/>
        </p:nvSpPr>
        <p:spPr bwMode="auto">
          <a:xfrm>
            <a:off x="3214688" y="41433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5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LR(0) </a:t>
            </a:r>
            <a:r>
              <a:rPr lang="tr-TR" smtClean="0"/>
              <a:t>Ayrıştırma Örneği</a:t>
            </a:r>
            <a:endParaRPr lang="th-TH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4137025" y="1290638"/>
          <a:ext cx="4672013" cy="5033962"/>
        </p:xfrm>
        <a:graphic>
          <a:graphicData uri="http://schemas.openxmlformats.org/presentationml/2006/ole">
            <p:oleObj spid="_x0000_s5122" name="Document" r:id="rId4" imgW="5204960" imgH="5608546" progId="Word.Document.8">
              <p:embed/>
            </p:oleObj>
          </a:graphicData>
        </a:graphic>
      </p:graphicFrame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04800" y="3336925"/>
            <a:ext cx="58261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Yığın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Giriş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Hareket</a:t>
            </a:r>
            <a:endParaRPr lang="th-TH" sz="2000" b="1">
              <a:latin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2	 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1	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accept</a:t>
            </a:r>
            <a:endParaRPr lang="th-TH" sz="2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2F8DC5-79C5-4080-8C71-002BE8D4CF25}" type="slidenum">
              <a:rPr lang="en-US"/>
              <a:pPr>
                <a:defRPr/>
              </a:pPr>
              <a:t>124</a:t>
            </a:fld>
            <a:endParaRPr lang="en-US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 </a:t>
            </a:r>
            <a:r>
              <a:rPr lang="tr-TR" smtClean="0"/>
              <a:t>Sınırlamaları</a:t>
            </a:r>
            <a:endParaRPr lang="en-US" smtClean="0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tr-TR" sz="2600" smtClean="0"/>
              <a:t>Bir</a:t>
            </a:r>
            <a:r>
              <a:rPr lang="en-US" sz="2600" smtClean="0"/>
              <a:t> LR(0) </a:t>
            </a:r>
            <a:r>
              <a:rPr lang="tr-TR" sz="2600" smtClean="0"/>
              <a:t>makinesi</a:t>
            </a:r>
            <a:r>
              <a:rPr lang="en-US" sz="2600" smtClean="0"/>
              <a:t> </a:t>
            </a:r>
            <a:r>
              <a:rPr lang="tr-TR" sz="2600" smtClean="0"/>
              <a:t>reduce hareketli durumlar sadece tek reduce hareketine sahipse çalışır</a:t>
            </a:r>
            <a:r>
              <a:rPr lang="en-US" sz="2600" smtClean="0"/>
              <a:t> – </a:t>
            </a:r>
            <a:r>
              <a:rPr lang="tr-TR" sz="2600" smtClean="0"/>
              <a:t>bu durumlarda</a:t>
            </a:r>
            <a:r>
              <a:rPr lang="en-US" sz="2600" smtClean="0"/>
              <a:t>, </a:t>
            </a:r>
            <a:r>
              <a:rPr lang="tr-TR" sz="2600" smtClean="0"/>
              <a:t>bir sonraki bakma ihmal edilip reduce yapılır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r>
              <a:rPr lang="en-US" sz="2600" smtClean="0"/>
              <a:t>• </a:t>
            </a:r>
            <a:r>
              <a:rPr lang="tr-TR" sz="2600" smtClean="0"/>
              <a:t>Daha kompleks gramerlerde</a:t>
            </a:r>
            <a:r>
              <a:rPr lang="en-US" sz="2600" smtClean="0"/>
              <a:t>, </a:t>
            </a:r>
            <a:r>
              <a:rPr lang="tr-TR" sz="2600" smtClean="0"/>
              <a:t>yapı</a:t>
            </a:r>
            <a:r>
              <a:rPr lang="en-US" sz="2600" smtClean="0"/>
              <a:t> shift/reduce </a:t>
            </a:r>
            <a:r>
              <a:rPr lang="tr-TR" sz="2600" smtClean="0"/>
              <a:t>ya da</a:t>
            </a:r>
            <a:r>
              <a:rPr lang="en-US" sz="2600" smtClean="0"/>
              <a:t> reduce/reduce </a:t>
            </a:r>
            <a:r>
              <a:rPr lang="tr-TR" sz="2600" smtClean="0"/>
              <a:t>çatışmalı durumlar verir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r>
              <a:rPr lang="en-US" sz="2600" smtClean="0"/>
              <a:t>• </a:t>
            </a:r>
            <a:r>
              <a:rPr lang="tr-TR" sz="2600" smtClean="0"/>
              <a:t>Seçmek için </a:t>
            </a:r>
            <a:r>
              <a:rPr lang="en-US" sz="2600" smtClean="0"/>
              <a:t>look-ahead </a:t>
            </a:r>
            <a:r>
              <a:rPr lang="tr-TR" sz="2600" smtClean="0"/>
              <a:t>kullanmaya ihtiyaç duyar</a:t>
            </a:r>
            <a:endParaRPr lang="en-US" sz="2600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  <p:sp>
        <p:nvSpPr>
          <p:cNvPr id="150533" name="Rectangle 4"/>
          <p:cNvSpPr>
            <a:spLocks noChangeArrowheads="1"/>
          </p:cNvSpPr>
          <p:nvPr/>
        </p:nvSpPr>
        <p:spPr bwMode="auto">
          <a:xfrm>
            <a:off x="1066800" y="5562600"/>
            <a:ext cx="1905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50534" name="Rectangle 5"/>
          <p:cNvSpPr>
            <a:spLocks noChangeArrowheads="1"/>
          </p:cNvSpPr>
          <p:nvPr/>
        </p:nvSpPr>
        <p:spPr bwMode="auto">
          <a:xfrm>
            <a:off x="36576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S → S </a:t>
            </a:r>
            <a:r>
              <a:rPr lang="en-US" b="1"/>
              <a:t>.</a:t>
            </a:r>
            <a:r>
              <a:rPr lang="en-US"/>
              <a:t>, L</a:t>
            </a:r>
          </a:p>
        </p:txBody>
      </p:sp>
      <p:sp>
        <p:nvSpPr>
          <p:cNvPr id="150535" name="Rectangle 6"/>
          <p:cNvSpPr>
            <a:spLocks noChangeArrowheads="1"/>
          </p:cNvSpPr>
          <p:nvPr/>
        </p:nvSpPr>
        <p:spPr bwMode="auto">
          <a:xfrm>
            <a:off x="62484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L → S </a:t>
            </a:r>
            <a:r>
              <a:rPr lang="en-US" b="1"/>
              <a:t>.</a:t>
            </a:r>
          </a:p>
        </p:txBody>
      </p:sp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1219200" y="5029200"/>
            <a:ext cx="1524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ok</a:t>
            </a:r>
          </a:p>
        </p:txBody>
      </p:sp>
      <p:sp>
        <p:nvSpPr>
          <p:cNvPr id="150537" name="Text Box 8"/>
          <p:cNvSpPr txBox="1">
            <a:spLocks noChangeArrowheads="1"/>
          </p:cNvSpPr>
          <p:nvPr/>
        </p:nvSpPr>
        <p:spPr bwMode="auto">
          <a:xfrm>
            <a:off x="3429000" y="5029200"/>
            <a:ext cx="2362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shift/reduce</a:t>
            </a:r>
          </a:p>
        </p:txBody>
      </p:sp>
      <p:sp>
        <p:nvSpPr>
          <p:cNvPr id="150538" name="Text Box 9"/>
          <p:cNvSpPr txBox="1">
            <a:spLocks noChangeArrowheads="1"/>
          </p:cNvSpPr>
          <p:nvPr/>
        </p:nvSpPr>
        <p:spPr bwMode="auto">
          <a:xfrm>
            <a:off x="6019800" y="5029200"/>
            <a:ext cx="24384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reduce/reduce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02549-1AF8-4564-9783-CE79176345F7}" type="slidenum">
              <a:rPr lang="en-US"/>
              <a:pPr>
                <a:defRPr/>
              </a:pPr>
              <a:t>125</a:t>
            </a:fld>
            <a:endParaRPr lang="en-US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</a:t>
            </a:r>
            <a:r>
              <a:rPr lang="tr-TR" smtClean="0"/>
              <a:t>Ayrıştırma</a:t>
            </a:r>
            <a:endParaRPr lang="en-US" smtClean="0"/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1 lookahead s</a:t>
            </a:r>
            <a:r>
              <a:rPr lang="tr-TR" sz="2400" smtClean="0"/>
              <a:t>e</a:t>
            </a:r>
            <a:r>
              <a:rPr lang="en-US" sz="2400" smtClean="0"/>
              <a:t>mbol </a:t>
            </a:r>
            <a:r>
              <a:rPr lang="tr-TR" sz="2400" smtClean="0"/>
              <a:t>ayrıştırma</a:t>
            </a:r>
            <a:r>
              <a:rPr lang="en-US" sz="2400" smtClean="0"/>
              <a:t> tabl</a:t>
            </a:r>
            <a:r>
              <a:rPr lang="tr-TR" sz="2400" smtClean="0"/>
              <a:t>osu kadar daha güçlü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gram</a:t>
            </a:r>
            <a:r>
              <a:rPr lang="tr-TR" sz="2400" smtClean="0"/>
              <a:t>e</a:t>
            </a:r>
            <a:r>
              <a:rPr lang="en-US" sz="2400" smtClean="0"/>
              <a:t>r</a:t>
            </a:r>
            <a:r>
              <a:rPr lang="tr-TR" sz="2400" smtClean="0"/>
              <a:t>i</a:t>
            </a:r>
            <a:r>
              <a:rPr lang="en-US" sz="2400" smtClean="0"/>
              <a:t> = 1 look-ahead</a:t>
            </a:r>
            <a:r>
              <a:rPr lang="tr-TR" sz="2400" smtClean="0"/>
              <a:t>’li </a:t>
            </a:r>
            <a:r>
              <a:rPr lang="en-US" sz="2400" smtClean="0"/>
              <a:t>shift/reduce </a:t>
            </a:r>
            <a:r>
              <a:rPr lang="tr-TR" sz="2400" smtClean="0"/>
              <a:t>ayrıştırıcı tarafından tanınabilir</a:t>
            </a:r>
            <a:r>
              <a:rPr lang="en-US" sz="2400" smtClean="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item = LR(0) item + </a:t>
            </a:r>
            <a:r>
              <a:rPr lang="tr-TR" sz="2400" smtClean="0"/>
              <a:t>kuralı takip etmesi mümkün </a:t>
            </a:r>
            <a:r>
              <a:rPr lang="en-US" sz="2400" smtClean="0"/>
              <a:t>look-ahead s</a:t>
            </a:r>
            <a:r>
              <a:rPr lang="tr-TR" sz="2400" smtClean="0"/>
              <a:t>e</a:t>
            </a:r>
            <a:r>
              <a:rPr lang="en-US" sz="2400" smtClean="0"/>
              <a:t>mbol</a:t>
            </a:r>
            <a:r>
              <a:rPr lang="tr-TR" sz="2400" smtClean="0"/>
              <a:t>leri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	LR(0):    </a:t>
            </a:r>
            <a:r>
              <a:rPr lang="en-US" sz="2400" i="1" smtClean="0"/>
              <a:t>S</a:t>
            </a:r>
            <a:r>
              <a:rPr lang="en-US" sz="2400" smtClean="0"/>
              <a:t>→ .</a:t>
            </a:r>
            <a:r>
              <a:rPr lang="en-US" sz="2400" i="1" smtClean="0"/>
              <a:t> S </a:t>
            </a:r>
            <a:r>
              <a:rPr lang="en-US" sz="2400" smtClean="0"/>
              <a:t>+ </a:t>
            </a:r>
            <a:r>
              <a:rPr lang="en-US" sz="2400" i="1" smtClean="0"/>
              <a:t>E</a:t>
            </a:r>
          </a:p>
          <a:p>
            <a:pPr marL="0" indent="0" eaLnBrk="1" hangingPunct="1">
              <a:buFontTx/>
              <a:buNone/>
            </a:pPr>
            <a:endParaRPr lang="en-US" sz="2400" i="1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	LR(1):    </a:t>
            </a:r>
            <a:r>
              <a:rPr lang="en-US" sz="2400" i="1" smtClean="0"/>
              <a:t>S</a:t>
            </a:r>
            <a:r>
              <a:rPr lang="en-US" sz="2400" smtClean="0"/>
              <a:t>→ .</a:t>
            </a:r>
            <a:r>
              <a:rPr lang="en-US" sz="2400" i="1" smtClean="0"/>
              <a:t> S </a:t>
            </a:r>
            <a:r>
              <a:rPr lang="en-US" sz="2400" smtClean="0"/>
              <a:t>+ </a:t>
            </a:r>
            <a:r>
              <a:rPr lang="en-US" sz="2400" i="1" smtClean="0"/>
              <a:t>E   +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</p:txBody>
      </p:sp>
      <p:sp>
        <p:nvSpPr>
          <p:cNvPr id="151557" name="Rectangle 4"/>
          <p:cNvSpPr>
            <a:spLocks noChangeArrowheads="1"/>
          </p:cNvSpPr>
          <p:nvPr/>
        </p:nvSpPr>
        <p:spPr bwMode="auto">
          <a:xfrm>
            <a:off x="2743200" y="4419600"/>
            <a:ext cx="20574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1558" name="Rectangle 5"/>
          <p:cNvSpPr>
            <a:spLocks noChangeArrowheads="1"/>
          </p:cNvSpPr>
          <p:nvPr/>
        </p:nvSpPr>
        <p:spPr bwMode="auto">
          <a:xfrm>
            <a:off x="2743200" y="5334000"/>
            <a:ext cx="2667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5634BD-9834-4FBA-88D2-FC76FFB13EB0}" type="slidenum">
              <a:rPr lang="en-US"/>
              <a:pPr>
                <a:defRPr/>
              </a:pPr>
              <a:t>126</a:t>
            </a:fld>
            <a:endParaRPr lang="en-US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 </a:t>
            </a:r>
            <a:r>
              <a:rPr lang="tr-TR" smtClean="0"/>
              <a:t>Durum</a:t>
            </a:r>
            <a:endParaRPr lang="en-US" smtClean="0"/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</a:t>
            </a:r>
            <a:r>
              <a:rPr lang="en-US" sz="2400" smtClean="0"/>
              <a:t>LR(1) </a:t>
            </a:r>
            <a:r>
              <a:rPr lang="tr-TR" sz="2400" smtClean="0"/>
              <a:t>durum </a:t>
            </a:r>
            <a:r>
              <a:rPr lang="en-US" sz="2400" smtClean="0"/>
              <a:t>= LR(1) item</a:t>
            </a:r>
            <a:r>
              <a:rPr lang="tr-TR" sz="2400" smtClean="0"/>
              <a:t>lar kümesi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LR(1) item = LR(0) item + lookahead s</a:t>
            </a:r>
            <a:r>
              <a:rPr lang="tr-TR" sz="2400" smtClean="0"/>
              <a:t>e</a:t>
            </a:r>
            <a:r>
              <a:rPr lang="en-US" sz="2400" smtClean="0"/>
              <a:t>mbol</a:t>
            </a:r>
            <a:r>
              <a:rPr lang="tr-TR" sz="2400" smtClean="0"/>
              <a:t>ler kümesi</a:t>
            </a: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/>
              <a:t>• </a:t>
            </a:r>
            <a:r>
              <a:rPr lang="tr-TR" sz="2400" smtClean="0"/>
              <a:t>Durumda iki item aynı kurala </a:t>
            </a:r>
            <a:r>
              <a:rPr lang="en-US" sz="2400" smtClean="0"/>
              <a:t>+ </a:t>
            </a:r>
            <a:r>
              <a:rPr lang="tr-TR" sz="2400" smtClean="0"/>
              <a:t>nokta</a:t>
            </a:r>
            <a:r>
              <a:rPr lang="en-US" sz="2400" smtClean="0"/>
              <a:t> </a:t>
            </a:r>
            <a:r>
              <a:rPr lang="tr-TR" sz="2400" smtClean="0"/>
              <a:t>k</a:t>
            </a:r>
            <a:r>
              <a:rPr lang="en-US" sz="2400" smtClean="0"/>
              <a:t>onfig</a:t>
            </a:r>
            <a:r>
              <a:rPr lang="tr-TR" sz="2400" smtClean="0"/>
              <a:t>ürasyonuna sahip olmaz</a:t>
            </a:r>
            <a:endParaRPr lang="en-US" sz="2400" smtClean="0"/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685800" y="3733800"/>
            <a:ext cx="31242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+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5105400" y="3962400"/>
            <a:ext cx="31242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+,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3" name="AutoShape 6"/>
          <p:cNvSpPr>
            <a:spLocks noChangeArrowheads="1"/>
          </p:cNvSpPr>
          <p:nvPr/>
        </p:nvSpPr>
        <p:spPr bwMode="auto">
          <a:xfrm>
            <a:off x="4038600" y="4267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2919B7-9CAE-408B-A529-692BF5018A96}" type="slidenum">
              <a:rPr lang="en-US"/>
              <a:pPr>
                <a:defRPr/>
              </a:pPr>
              <a:t>127</a:t>
            </a:fld>
            <a:endParaRPr lang="en-US"/>
          </a:p>
        </p:txBody>
      </p:sp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LALR Gram</a:t>
            </a:r>
            <a:r>
              <a:rPr lang="tr-TR" smtClean="0"/>
              <a:t>erleri</a:t>
            </a:r>
            <a:endParaRPr lang="en-US" smtClean="0"/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3276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mtClean="0"/>
              <a:t>• LR(1)</a:t>
            </a:r>
            <a:r>
              <a:rPr lang="tr-TR" smtClean="0"/>
              <a:t> ile p</a:t>
            </a:r>
            <a:r>
              <a:rPr lang="en-US" smtClean="0"/>
              <a:t>roblem: </a:t>
            </a:r>
            <a:r>
              <a:rPr lang="tr-TR" smtClean="0"/>
              <a:t>çok fazla durum</a:t>
            </a:r>
            <a:endParaRPr lang="en-US" smtClean="0"/>
          </a:p>
          <a:p>
            <a:pPr marL="0" indent="0" eaLnBrk="1" hangingPunct="1">
              <a:buFontTx/>
              <a:buNone/>
            </a:pPr>
            <a:r>
              <a:rPr lang="en-US" smtClean="0"/>
              <a:t>• LALR(1) (Look-Ahead LR)</a:t>
            </a:r>
          </a:p>
          <a:p>
            <a:pPr lvl="2" eaLnBrk="1" hangingPunct="1"/>
            <a:r>
              <a:rPr lang="tr-TR" sz="2400" smtClean="0"/>
              <a:t>İtemları </a:t>
            </a:r>
            <a:r>
              <a:rPr lang="en-US" sz="2400" smtClean="0"/>
              <a:t>look-ahead </a:t>
            </a:r>
            <a:r>
              <a:rPr lang="tr-TR" sz="2400" smtClean="0"/>
              <a:t>haricinde özdeş iki LR(1) durumunu birleştirir</a:t>
            </a:r>
            <a:endParaRPr lang="en-US" sz="2400" smtClean="0"/>
          </a:p>
          <a:p>
            <a:pPr lvl="2" eaLnBrk="1" hangingPunct="1"/>
            <a:r>
              <a:rPr lang="tr-TR" sz="2400" smtClean="0"/>
              <a:t>Daha küçük ayrıştırıcı tablo ile sonuçlanır </a:t>
            </a:r>
            <a:r>
              <a:rPr lang="en-US" sz="2400" smtClean="0"/>
              <a:t>—</a:t>
            </a:r>
            <a:r>
              <a:rPr lang="tr-TR" sz="2400" smtClean="0"/>
              <a:t>pratikte oldukça iyi çalışır</a:t>
            </a:r>
            <a:endParaRPr lang="en-US" sz="2400" smtClean="0"/>
          </a:p>
          <a:p>
            <a:pPr lvl="2" eaLnBrk="1" hangingPunct="1"/>
            <a:r>
              <a:rPr lang="tr-TR" sz="2400" smtClean="0"/>
              <a:t>Otomatik ayrıştırıcı üreteçleri için kullanışlı bir teknolojidir</a:t>
            </a:r>
            <a:endParaRPr lang="en-US" sz="2400" smtClean="0"/>
          </a:p>
        </p:txBody>
      </p:sp>
      <p:sp>
        <p:nvSpPr>
          <p:cNvPr id="153605" name="Rectangle 4"/>
          <p:cNvSpPr>
            <a:spLocks noChangeArrowheads="1"/>
          </p:cNvSpPr>
          <p:nvPr/>
        </p:nvSpPr>
        <p:spPr bwMode="auto">
          <a:xfrm>
            <a:off x="838200" y="4953000"/>
            <a:ext cx="2286000" cy="990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id </a:t>
            </a:r>
            <a:r>
              <a:rPr lang="en-US" b="1"/>
              <a:t>.</a:t>
            </a:r>
            <a:r>
              <a:rPr lang="en-US" b="1" i="1"/>
              <a:t>   </a:t>
            </a:r>
            <a:r>
              <a:rPr lang="en-US" i="1"/>
              <a:t>+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E </a:t>
            </a:r>
            <a:r>
              <a:rPr lang="en-US" b="1"/>
              <a:t>.</a:t>
            </a:r>
            <a:r>
              <a:rPr lang="en-US" b="1" i="1"/>
              <a:t>    </a:t>
            </a:r>
            <a:r>
              <a:rPr lang="en-US"/>
              <a:t>$</a:t>
            </a:r>
          </a:p>
        </p:txBody>
      </p:sp>
      <p:sp>
        <p:nvSpPr>
          <p:cNvPr id="153606" name="Rectangle 5"/>
          <p:cNvSpPr>
            <a:spLocks noChangeArrowheads="1"/>
          </p:cNvSpPr>
          <p:nvPr/>
        </p:nvSpPr>
        <p:spPr bwMode="auto">
          <a:xfrm>
            <a:off x="4038600" y="4953000"/>
            <a:ext cx="2286000" cy="990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id </a:t>
            </a:r>
            <a:r>
              <a:rPr lang="en-US" b="1"/>
              <a:t>.   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E </a:t>
            </a:r>
            <a:r>
              <a:rPr lang="en-US" b="1"/>
              <a:t>.</a:t>
            </a:r>
            <a:r>
              <a:rPr lang="en-US" b="1" i="1"/>
              <a:t>    </a:t>
            </a:r>
            <a:r>
              <a:rPr lang="en-US"/>
              <a:t>+</a:t>
            </a:r>
          </a:p>
        </p:txBody>
      </p:sp>
      <p:sp>
        <p:nvSpPr>
          <p:cNvPr id="153607" name="Text Box 6"/>
          <p:cNvSpPr txBox="1">
            <a:spLocks noChangeArrowheads="1"/>
          </p:cNvSpPr>
          <p:nvPr/>
        </p:nvSpPr>
        <p:spPr bwMode="auto">
          <a:xfrm>
            <a:off x="3352800" y="5181600"/>
            <a:ext cx="762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+</a:t>
            </a:r>
          </a:p>
        </p:txBody>
      </p:sp>
      <p:sp>
        <p:nvSpPr>
          <p:cNvPr id="153608" name="Text Box 7"/>
          <p:cNvSpPr txBox="1">
            <a:spLocks noChangeArrowheads="1"/>
          </p:cNvSpPr>
          <p:nvPr/>
        </p:nvSpPr>
        <p:spPr bwMode="auto">
          <a:xfrm>
            <a:off x="6400800" y="5257800"/>
            <a:ext cx="762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75505C-EE6A-4EF7-BF68-7BBB0620DE26}" type="slidenum">
              <a:rPr lang="en-US"/>
              <a:pPr>
                <a:defRPr/>
              </a:pPr>
              <a:t>128</a:t>
            </a:fld>
            <a:endParaRPr lang="en-US"/>
          </a:p>
        </p:txBody>
      </p:sp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LALR(1) DFA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9525"/>
            <a:ext cx="8382000" cy="3444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b="1" smtClean="0">
                <a:solidFill>
                  <a:srgbClr val="FF0000"/>
                </a:solidFill>
              </a:rPr>
              <a:t>Algoritm</a:t>
            </a:r>
            <a:r>
              <a:rPr lang="tr-TR" b="1" smtClean="0">
                <a:solidFill>
                  <a:srgbClr val="FF0000"/>
                </a:solidFill>
              </a:rPr>
              <a:t>a</a:t>
            </a:r>
            <a:r>
              <a:rPr lang="en-US" b="1" smtClean="0">
                <a:solidFill>
                  <a:srgbClr val="FF0000"/>
                </a:solidFill>
              </a:rPr>
              <a:t>:</a:t>
            </a:r>
          </a:p>
          <a:p>
            <a:pPr marL="0" indent="0" eaLnBrk="1" hangingPunct="1">
              <a:buFontTx/>
              <a:buNone/>
            </a:pPr>
            <a:r>
              <a:rPr lang="en-US" b="1" smtClean="0">
                <a:solidFill>
                  <a:srgbClr val="7030A0"/>
                </a:solidFill>
              </a:rPr>
              <a:t>repeat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smtClean="0"/>
              <a:t>	</a:t>
            </a:r>
            <a:r>
              <a:rPr lang="tr-TR" smtClean="0"/>
              <a:t>Aynı merkezli iki durumu seç</a:t>
            </a:r>
            <a:endParaRPr lang="en-US" smtClean="0"/>
          </a:p>
          <a:p>
            <a:pPr lvl="1" eaLnBrk="1" hangingPunct="1">
              <a:buFont typeface="Times" pitchFamily="18" charset="0"/>
              <a:buNone/>
            </a:pPr>
            <a:r>
              <a:rPr lang="en-US" smtClean="0"/>
              <a:t>	</a:t>
            </a:r>
            <a:r>
              <a:rPr lang="tr-TR" smtClean="0"/>
              <a:t>Itemleri birleştirerek durumları kaynaştır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smtClean="0"/>
              <a:t>	</a:t>
            </a:r>
            <a:r>
              <a:rPr lang="tr-TR" smtClean="0"/>
              <a:t>Atadan yeni duruma ayrıt doğrult</a:t>
            </a:r>
            <a:endParaRPr lang="en-US" smtClean="0"/>
          </a:p>
          <a:p>
            <a:pPr lvl="1" eaLnBrk="1" hangingPunct="1">
              <a:buFont typeface="Times" pitchFamily="18" charset="0"/>
              <a:buNone/>
            </a:pPr>
            <a:r>
              <a:rPr lang="en-US" smtClean="0"/>
              <a:t>	</a:t>
            </a:r>
            <a:r>
              <a:rPr lang="tr-TR" smtClean="0"/>
              <a:t>Yeni durum eski tüm ardılları gösterir</a:t>
            </a:r>
            <a:endParaRPr lang="en-US" smtClean="0"/>
          </a:p>
          <a:p>
            <a:pPr marL="0" indent="0" eaLnBrk="1" hangingPunct="1">
              <a:buFontTx/>
              <a:buNone/>
            </a:pPr>
            <a:r>
              <a:rPr lang="en-US" b="1" smtClean="0">
                <a:solidFill>
                  <a:srgbClr val="7030A0"/>
                </a:solidFill>
              </a:rPr>
              <a:t>until </a:t>
            </a:r>
            <a:r>
              <a:rPr lang="tr-TR" b="1" smtClean="0">
                <a:solidFill>
                  <a:srgbClr val="7030A0"/>
                </a:solidFill>
              </a:rPr>
              <a:t>tüm durumlar ayrı merkeze sahip</a:t>
            </a:r>
            <a:endParaRPr lang="en-US" b="1" smtClean="0">
              <a:solidFill>
                <a:srgbClr val="7030A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41425" y="4841875"/>
            <a:ext cx="6607175" cy="1330325"/>
            <a:chOff x="576" y="2858"/>
            <a:chExt cx="4162" cy="838"/>
          </a:xfrm>
        </p:grpSpPr>
        <p:sp>
          <p:nvSpPr>
            <p:cNvPr id="154631" name="Oval 5"/>
            <p:cNvSpPr>
              <a:spLocks noChangeArrowheads="1"/>
            </p:cNvSpPr>
            <p:nvPr/>
          </p:nvSpPr>
          <p:spPr bwMode="auto">
            <a:xfrm>
              <a:off x="1152" y="2880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632" name="Oval 6"/>
            <p:cNvSpPr>
              <a:spLocks noChangeArrowheads="1"/>
            </p:cNvSpPr>
            <p:nvPr/>
          </p:nvSpPr>
          <p:spPr bwMode="auto">
            <a:xfrm>
              <a:off x="1872" y="2880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633" name="Oval 7"/>
            <p:cNvSpPr>
              <a:spLocks noChangeArrowheads="1"/>
            </p:cNvSpPr>
            <p:nvPr/>
          </p:nvSpPr>
          <p:spPr bwMode="auto">
            <a:xfrm>
              <a:off x="576" y="340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634" name="Oval 8"/>
            <p:cNvSpPr>
              <a:spLocks noChangeArrowheads="1"/>
            </p:cNvSpPr>
            <p:nvPr/>
          </p:nvSpPr>
          <p:spPr bwMode="auto">
            <a:xfrm>
              <a:off x="576" y="2880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635" name="Oval 9"/>
            <p:cNvSpPr>
              <a:spLocks noChangeArrowheads="1"/>
            </p:cNvSpPr>
            <p:nvPr/>
          </p:nvSpPr>
          <p:spPr bwMode="auto">
            <a:xfrm>
              <a:off x="1872" y="340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636" name="Oval 10"/>
            <p:cNvSpPr>
              <a:spLocks noChangeArrowheads="1"/>
            </p:cNvSpPr>
            <p:nvPr/>
          </p:nvSpPr>
          <p:spPr bwMode="auto">
            <a:xfrm>
              <a:off x="1200" y="340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cxnSp>
          <p:nvCxnSpPr>
            <p:cNvPr id="154637" name="AutoShape 11"/>
            <p:cNvCxnSpPr>
              <a:cxnSpLocks noChangeShapeType="1"/>
              <a:stCxn id="154634" idx="6"/>
              <a:endCxn id="154631" idx="2"/>
            </p:cNvCxnSpPr>
            <p:nvPr/>
          </p:nvCxnSpPr>
          <p:spPr bwMode="auto">
            <a:xfrm>
              <a:off x="870" y="3024"/>
              <a:ext cx="27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4638" name="AutoShape 12"/>
            <p:cNvCxnSpPr>
              <a:cxnSpLocks noChangeShapeType="1"/>
              <a:stCxn id="154633" idx="6"/>
              <a:endCxn id="154636" idx="2"/>
            </p:cNvCxnSpPr>
            <p:nvPr/>
          </p:nvCxnSpPr>
          <p:spPr bwMode="auto">
            <a:xfrm>
              <a:off x="870" y="3552"/>
              <a:ext cx="32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4639" name="AutoShape 13"/>
            <p:cNvCxnSpPr>
              <a:cxnSpLocks noChangeShapeType="1"/>
              <a:stCxn id="154631" idx="6"/>
              <a:endCxn id="154632" idx="2"/>
            </p:cNvCxnSpPr>
            <p:nvPr/>
          </p:nvCxnSpPr>
          <p:spPr bwMode="auto">
            <a:xfrm>
              <a:off x="1446" y="3024"/>
              <a:ext cx="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4640" name="AutoShape 14"/>
            <p:cNvCxnSpPr>
              <a:cxnSpLocks noChangeShapeType="1"/>
              <a:stCxn id="154636" idx="6"/>
              <a:endCxn id="154635" idx="2"/>
            </p:cNvCxnSpPr>
            <p:nvPr/>
          </p:nvCxnSpPr>
          <p:spPr bwMode="auto">
            <a:xfrm>
              <a:off x="1494" y="3552"/>
              <a:ext cx="37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4641" name="Text Box 15"/>
            <p:cNvSpPr txBox="1">
              <a:spLocks noChangeArrowheads="1"/>
            </p:cNvSpPr>
            <p:nvPr/>
          </p:nvSpPr>
          <p:spPr bwMode="auto">
            <a:xfrm>
              <a:off x="612" y="2871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54642" name="Text Box 16"/>
            <p:cNvSpPr txBox="1">
              <a:spLocks noChangeArrowheads="1"/>
            </p:cNvSpPr>
            <p:nvPr/>
          </p:nvSpPr>
          <p:spPr bwMode="auto">
            <a:xfrm>
              <a:off x="1200" y="3408"/>
              <a:ext cx="2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54643" name="Text Box 17"/>
            <p:cNvSpPr txBox="1">
              <a:spLocks noChangeArrowheads="1"/>
            </p:cNvSpPr>
            <p:nvPr/>
          </p:nvSpPr>
          <p:spPr bwMode="auto">
            <a:xfrm>
              <a:off x="576" y="3408"/>
              <a:ext cx="2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54644" name="Text Box 18"/>
            <p:cNvSpPr txBox="1">
              <a:spLocks noChangeArrowheads="1"/>
            </p:cNvSpPr>
            <p:nvPr/>
          </p:nvSpPr>
          <p:spPr bwMode="auto">
            <a:xfrm>
              <a:off x="1872" y="2880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4645" name="Text Box 19"/>
            <p:cNvSpPr txBox="1">
              <a:spLocks noChangeArrowheads="1"/>
            </p:cNvSpPr>
            <p:nvPr/>
          </p:nvSpPr>
          <p:spPr bwMode="auto">
            <a:xfrm>
              <a:off x="1200" y="2880"/>
              <a:ext cx="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54646" name="Text Box 20"/>
            <p:cNvSpPr txBox="1">
              <a:spLocks noChangeArrowheads="1"/>
            </p:cNvSpPr>
            <p:nvPr/>
          </p:nvSpPr>
          <p:spPr bwMode="auto">
            <a:xfrm>
              <a:off x="1872" y="3408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54647" name="Oval 21"/>
            <p:cNvSpPr>
              <a:spLocks noChangeArrowheads="1"/>
            </p:cNvSpPr>
            <p:nvPr/>
          </p:nvSpPr>
          <p:spPr bwMode="auto">
            <a:xfrm>
              <a:off x="4450" y="2867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648" name="Oval 22"/>
            <p:cNvSpPr>
              <a:spLocks noChangeArrowheads="1"/>
            </p:cNvSpPr>
            <p:nvPr/>
          </p:nvSpPr>
          <p:spPr bwMode="auto">
            <a:xfrm>
              <a:off x="3154" y="3395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649" name="Oval 23"/>
            <p:cNvSpPr>
              <a:spLocks noChangeArrowheads="1"/>
            </p:cNvSpPr>
            <p:nvPr/>
          </p:nvSpPr>
          <p:spPr bwMode="auto">
            <a:xfrm>
              <a:off x="3154" y="2867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650" name="Oval 24"/>
            <p:cNvSpPr>
              <a:spLocks noChangeArrowheads="1"/>
            </p:cNvSpPr>
            <p:nvPr/>
          </p:nvSpPr>
          <p:spPr bwMode="auto">
            <a:xfrm>
              <a:off x="4450" y="3395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4651" name="Oval 25"/>
            <p:cNvSpPr>
              <a:spLocks noChangeArrowheads="1"/>
            </p:cNvSpPr>
            <p:nvPr/>
          </p:nvSpPr>
          <p:spPr bwMode="auto">
            <a:xfrm>
              <a:off x="3730" y="3107"/>
              <a:ext cx="480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cxnSp>
          <p:nvCxnSpPr>
            <p:cNvPr id="154652" name="AutoShape 26"/>
            <p:cNvCxnSpPr>
              <a:cxnSpLocks noChangeShapeType="1"/>
              <a:stCxn id="154649" idx="6"/>
              <a:endCxn id="154651" idx="1"/>
            </p:cNvCxnSpPr>
            <p:nvPr/>
          </p:nvCxnSpPr>
          <p:spPr bwMode="auto">
            <a:xfrm>
              <a:off x="3448" y="3011"/>
              <a:ext cx="352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4653" name="AutoShape 27"/>
            <p:cNvCxnSpPr>
              <a:cxnSpLocks noChangeShapeType="1"/>
              <a:stCxn id="154648" idx="6"/>
              <a:endCxn id="154651" idx="3"/>
            </p:cNvCxnSpPr>
            <p:nvPr/>
          </p:nvCxnSpPr>
          <p:spPr bwMode="auto">
            <a:xfrm flipV="1">
              <a:off x="3448" y="3400"/>
              <a:ext cx="352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4654" name="AutoShape 28"/>
            <p:cNvCxnSpPr>
              <a:cxnSpLocks noChangeShapeType="1"/>
              <a:stCxn id="154651" idx="7"/>
              <a:endCxn id="154647" idx="2"/>
            </p:cNvCxnSpPr>
            <p:nvPr/>
          </p:nvCxnSpPr>
          <p:spPr bwMode="auto">
            <a:xfrm flipV="1">
              <a:off x="4140" y="3011"/>
              <a:ext cx="304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4655" name="AutoShape 29"/>
            <p:cNvCxnSpPr>
              <a:cxnSpLocks noChangeShapeType="1"/>
              <a:stCxn id="154651" idx="5"/>
              <a:endCxn id="154650" idx="2"/>
            </p:cNvCxnSpPr>
            <p:nvPr/>
          </p:nvCxnSpPr>
          <p:spPr bwMode="auto">
            <a:xfrm>
              <a:off x="4140" y="3400"/>
              <a:ext cx="304" cy="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4656" name="Text Box 30"/>
            <p:cNvSpPr txBox="1">
              <a:spLocks noChangeArrowheads="1"/>
            </p:cNvSpPr>
            <p:nvPr/>
          </p:nvSpPr>
          <p:spPr bwMode="auto">
            <a:xfrm>
              <a:off x="3190" y="2858"/>
              <a:ext cx="2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54657" name="Text Box 31"/>
            <p:cNvSpPr txBox="1">
              <a:spLocks noChangeArrowheads="1"/>
            </p:cNvSpPr>
            <p:nvPr/>
          </p:nvSpPr>
          <p:spPr bwMode="auto">
            <a:xfrm>
              <a:off x="3792" y="3120"/>
              <a:ext cx="3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BE</a:t>
              </a:r>
            </a:p>
          </p:txBody>
        </p:sp>
        <p:sp>
          <p:nvSpPr>
            <p:cNvPr id="154658" name="Text Box 32"/>
            <p:cNvSpPr txBox="1">
              <a:spLocks noChangeArrowheads="1"/>
            </p:cNvSpPr>
            <p:nvPr/>
          </p:nvSpPr>
          <p:spPr bwMode="auto">
            <a:xfrm>
              <a:off x="3154" y="3395"/>
              <a:ext cx="2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154659" name="Text Box 33"/>
            <p:cNvSpPr txBox="1">
              <a:spLocks noChangeArrowheads="1"/>
            </p:cNvSpPr>
            <p:nvPr/>
          </p:nvSpPr>
          <p:spPr bwMode="auto">
            <a:xfrm>
              <a:off x="4450" y="2867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154660" name="Text Box 34"/>
            <p:cNvSpPr txBox="1">
              <a:spLocks noChangeArrowheads="1"/>
            </p:cNvSpPr>
            <p:nvPr/>
          </p:nvSpPr>
          <p:spPr bwMode="auto">
            <a:xfrm>
              <a:off x="4450" y="3395"/>
              <a:ext cx="2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sp>
        <p:nvSpPr>
          <p:cNvPr id="329763" name="AutoShape 35"/>
          <p:cNvSpPr>
            <a:spLocks noChangeArrowheads="1"/>
          </p:cNvSpPr>
          <p:nvPr/>
        </p:nvSpPr>
        <p:spPr bwMode="auto">
          <a:xfrm>
            <a:off x="4343400" y="5257800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6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FC050A-039F-4DE6-80D9-DD3E5DE5B0DC}" type="slidenum">
              <a:rPr lang="en-US"/>
              <a:pPr>
                <a:defRPr/>
              </a:pPr>
              <a:t>129</a:t>
            </a:fld>
            <a:endParaRPr lang="en-US"/>
          </a:p>
        </p:txBody>
      </p:sp>
      <p:cxnSp>
        <p:nvCxnSpPr>
          <p:cNvPr id="155651" name="AutoShape 2"/>
          <p:cNvCxnSpPr>
            <a:cxnSpLocks noChangeShapeType="1"/>
          </p:cNvCxnSpPr>
          <p:nvPr/>
        </p:nvCxnSpPr>
        <p:spPr bwMode="auto">
          <a:xfrm>
            <a:off x="1914525" y="1714500"/>
            <a:ext cx="1047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5652" name="Text Box 3"/>
          <p:cNvSpPr txBox="1">
            <a:spLocks noChangeArrowheads="1"/>
          </p:cNvSpPr>
          <p:nvPr/>
        </p:nvSpPr>
        <p:spPr bwMode="auto">
          <a:xfrm>
            <a:off x="2209800" y="1300163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int</a:t>
            </a:r>
          </a:p>
        </p:txBody>
      </p:sp>
      <p:sp>
        <p:nvSpPr>
          <p:cNvPr id="155653" name="Text Box 4"/>
          <p:cNvSpPr txBox="1">
            <a:spLocks noChangeArrowheads="1"/>
          </p:cNvSpPr>
          <p:nvPr/>
        </p:nvSpPr>
        <p:spPr bwMode="auto">
          <a:xfrm>
            <a:off x="3124200" y="1927225"/>
            <a:ext cx="11207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E </a:t>
            </a:r>
            <a:r>
              <a:rPr lang="en-US" sz="180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 int 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on $, +</a:t>
            </a:r>
          </a:p>
        </p:txBody>
      </p:sp>
      <p:cxnSp>
        <p:nvCxnSpPr>
          <p:cNvPr id="155654" name="AutoShape 5"/>
          <p:cNvCxnSpPr>
            <a:cxnSpLocks noChangeShapeType="1"/>
          </p:cNvCxnSpPr>
          <p:nvPr/>
        </p:nvCxnSpPr>
        <p:spPr bwMode="auto">
          <a:xfrm flipH="1">
            <a:off x="695325" y="1885950"/>
            <a:ext cx="81915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55" name="AutoShape 6"/>
          <p:cNvCxnSpPr>
            <a:cxnSpLocks noChangeShapeType="1"/>
          </p:cNvCxnSpPr>
          <p:nvPr/>
        </p:nvCxnSpPr>
        <p:spPr bwMode="auto">
          <a:xfrm>
            <a:off x="771525" y="2705100"/>
            <a:ext cx="590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56" name="AutoShape 7"/>
          <p:cNvCxnSpPr>
            <a:cxnSpLocks noChangeShapeType="1"/>
          </p:cNvCxnSpPr>
          <p:nvPr/>
        </p:nvCxnSpPr>
        <p:spPr bwMode="auto">
          <a:xfrm flipH="1">
            <a:off x="2057400" y="2876550"/>
            <a:ext cx="447675" cy="854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57" name="AutoShape 8"/>
          <p:cNvCxnSpPr>
            <a:cxnSpLocks noChangeShapeType="1"/>
          </p:cNvCxnSpPr>
          <p:nvPr/>
        </p:nvCxnSpPr>
        <p:spPr bwMode="auto">
          <a:xfrm>
            <a:off x="2828925" y="2876550"/>
            <a:ext cx="142875" cy="854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58" name="AutoShape 9"/>
          <p:cNvCxnSpPr>
            <a:cxnSpLocks noChangeShapeType="1"/>
          </p:cNvCxnSpPr>
          <p:nvPr/>
        </p:nvCxnSpPr>
        <p:spPr bwMode="auto">
          <a:xfrm>
            <a:off x="1609725" y="5253038"/>
            <a:ext cx="1352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59" name="AutoShape 10"/>
          <p:cNvCxnSpPr>
            <a:cxnSpLocks noChangeShapeType="1"/>
          </p:cNvCxnSpPr>
          <p:nvPr/>
        </p:nvCxnSpPr>
        <p:spPr bwMode="auto">
          <a:xfrm>
            <a:off x="1838325" y="2705100"/>
            <a:ext cx="590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60" name="AutoShape 11"/>
          <p:cNvCxnSpPr>
            <a:cxnSpLocks noChangeShapeType="1"/>
          </p:cNvCxnSpPr>
          <p:nvPr/>
        </p:nvCxnSpPr>
        <p:spPr bwMode="auto">
          <a:xfrm flipH="1">
            <a:off x="1371600" y="4140200"/>
            <a:ext cx="523875" cy="874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61" name="AutoShape 12"/>
          <p:cNvCxnSpPr>
            <a:cxnSpLocks noChangeShapeType="1"/>
          </p:cNvCxnSpPr>
          <p:nvPr/>
        </p:nvCxnSpPr>
        <p:spPr bwMode="auto">
          <a:xfrm flipH="1">
            <a:off x="1800225" y="5424488"/>
            <a:ext cx="123825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62" name="AutoShape 13"/>
          <p:cNvCxnSpPr>
            <a:cxnSpLocks noChangeShapeType="1"/>
          </p:cNvCxnSpPr>
          <p:nvPr/>
        </p:nvCxnSpPr>
        <p:spPr bwMode="auto">
          <a:xfrm flipH="1">
            <a:off x="923925" y="3968750"/>
            <a:ext cx="8953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63" name="AutoShape 14"/>
          <p:cNvCxnSpPr>
            <a:cxnSpLocks noChangeShapeType="1"/>
          </p:cNvCxnSpPr>
          <p:nvPr/>
        </p:nvCxnSpPr>
        <p:spPr bwMode="auto">
          <a:xfrm>
            <a:off x="1905000" y="6243638"/>
            <a:ext cx="790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64" name="AutoShape 15"/>
          <p:cNvCxnSpPr>
            <a:cxnSpLocks noChangeShapeType="1"/>
          </p:cNvCxnSpPr>
          <p:nvPr/>
        </p:nvCxnSpPr>
        <p:spPr bwMode="auto">
          <a:xfrm flipH="1" flipV="1">
            <a:off x="2971800" y="4206875"/>
            <a:ext cx="228600" cy="8080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5665" name="AutoShape 16"/>
          <p:cNvCxnSpPr>
            <a:cxnSpLocks noChangeShapeType="1"/>
          </p:cNvCxnSpPr>
          <p:nvPr/>
        </p:nvCxnSpPr>
        <p:spPr bwMode="auto">
          <a:xfrm flipH="1" flipV="1">
            <a:off x="1371600" y="5491163"/>
            <a:ext cx="2667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5666" name="Text Box 17"/>
          <p:cNvSpPr txBox="1">
            <a:spLocks noChangeArrowheads="1"/>
          </p:cNvSpPr>
          <p:nvPr/>
        </p:nvSpPr>
        <p:spPr bwMode="auto">
          <a:xfrm>
            <a:off x="3276600" y="3595688"/>
            <a:ext cx="10445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E </a:t>
            </a:r>
            <a:r>
              <a:rPr lang="en-US" sz="180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 int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on ), +</a:t>
            </a:r>
          </a:p>
        </p:txBody>
      </p:sp>
      <p:sp>
        <p:nvSpPr>
          <p:cNvPr id="155667" name="Text Box 18"/>
          <p:cNvSpPr txBox="1">
            <a:spLocks noChangeArrowheads="1"/>
          </p:cNvSpPr>
          <p:nvPr/>
        </p:nvSpPr>
        <p:spPr bwMode="auto">
          <a:xfrm>
            <a:off x="58738" y="4173538"/>
            <a:ext cx="1500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E </a:t>
            </a:r>
            <a:r>
              <a:rPr lang="en-US" sz="180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 E + (E)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on $, +</a:t>
            </a:r>
          </a:p>
        </p:txBody>
      </p:sp>
      <p:sp>
        <p:nvSpPr>
          <p:cNvPr id="155668" name="Text Box 19"/>
          <p:cNvSpPr txBox="1">
            <a:spLocks noChangeArrowheads="1"/>
          </p:cNvSpPr>
          <p:nvPr/>
        </p:nvSpPr>
        <p:spPr bwMode="auto">
          <a:xfrm>
            <a:off x="3182938" y="5905500"/>
            <a:ext cx="15001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E </a:t>
            </a:r>
            <a:r>
              <a:rPr lang="en-US" sz="1800">
                <a:solidFill>
                  <a:srgbClr val="FF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 E + (E)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on ), +</a:t>
            </a:r>
          </a:p>
        </p:txBody>
      </p:sp>
      <p:sp>
        <p:nvSpPr>
          <p:cNvPr id="155669" name="Text Box 20"/>
          <p:cNvSpPr txBox="1">
            <a:spLocks noChangeArrowheads="1"/>
          </p:cNvSpPr>
          <p:nvPr/>
        </p:nvSpPr>
        <p:spPr bwMode="auto">
          <a:xfrm>
            <a:off x="1981200" y="2252663"/>
            <a:ext cx="29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</a:t>
            </a:r>
          </a:p>
        </p:txBody>
      </p:sp>
      <p:sp>
        <p:nvSpPr>
          <p:cNvPr id="155670" name="Text Box 21"/>
          <p:cNvSpPr txBox="1">
            <a:spLocks noChangeArrowheads="1"/>
          </p:cNvSpPr>
          <p:nvPr/>
        </p:nvSpPr>
        <p:spPr bwMode="auto">
          <a:xfrm>
            <a:off x="914400" y="2328863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+</a:t>
            </a:r>
          </a:p>
        </p:txBody>
      </p:sp>
      <p:sp>
        <p:nvSpPr>
          <p:cNvPr id="155671" name="Text Box 22"/>
          <p:cNvSpPr txBox="1">
            <a:spLocks noChangeArrowheads="1"/>
          </p:cNvSpPr>
          <p:nvPr/>
        </p:nvSpPr>
        <p:spPr bwMode="auto">
          <a:xfrm>
            <a:off x="854075" y="1795463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155672" name="Text Box 23"/>
          <p:cNvSpPr txBox="1">
            <a:spLocks noChangeArrowheads="1"/>
          </p:cNvSpPr>
          <p:nvPr/>
        </p:nvSpPr>
        <p:spPr bwMode="auto">
          <a:xfrm>
            <a:off x="3030538" y="2952750"/>
            <a:ext cx="573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int</a:t>
            </a:r>
          </a:p>
        </p:txBody>
      </p:sp>
      <p:grpSp>
        <p:nvGrpSpPr>
          <p:cNvPr id="155673" name="Group 24"/>
          <p:cNvGrpSpPr>
            <a:grpSpLocks/>
          </p:cNvGrpSpPr>
          <p:nvPr/>
        </p:nvGrpSpPr>
        <p:grpSpPr bwMode="auto">
          <a:xfrm>
            <a:off x="1371600" y="6015038"/>
            <a:ext cx="533400" cy="457200"/>
            <a:chOff x="1248" y="2688"/>
            <a:chExt cx="336" cy="288"/>
          </a:xfrm>
        </p:grpSpPr>
        <p:sp>
          <p:nvSpPr>
            <p:cNvPr id="155756" name="Text Box 25"/>
            <p:cNvSpPr txBox="1">
              <a:spLocks noChangeArrowheads="1"/>
            </p:cNvSpPr>
            <p:nvPr/>
          </p:nvSpPr>
          <p:spPr bwMode="auto">
            <a:xfrm>
              <a:off x="1248" y="268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10</a:t>
              </a:r>
            </a:p>
          </p:txBody>
        </p:sp>
        <p:sp>
          <p:nvSpPr>
            <p:cNvPr id="155757" name="Oval 26"/>
            <p:cNvSpPr>
              <a:spLocks noChangeArrowheads="1"/>
            </p:cNvSpPr>
            <p:nvPr/>
          </p:nvSpPr>
          <p:spPr bwMode="auto">
            <a:xfrm>
              <a:off x="1272" y="268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74" name="Group 27"/>
          <p:cNvGrpSpPr>
            <a:grpSpLocks/>
          </p:cNvGrpSpPr>
          <p:nvPr/>
        </p:nvGrpSpPr>
        <p:grpSpPr bwMode="auto">
          <a:xfrm>
            <a:off x="2971800" y="5024438"/>
            <a:ext cx="457200" cy="457200"/>
            <a:chOff x="1848" y="3312"/>
            <a:chExt cx="288" cy="288"/>
          </a:xfrm>
        </p:grpSpPr>
        <p:sp>
          <p:nvSpPr>
            <p:cNvPr id="155754" name="Text Box 28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9</a:t>
              </a:r>
            </a:p>
          </p:txBody>
        </p:sp>
        <p:sp>
          <p:nvSpPr>
            <p:cNvPr id="155755" name="Oval 29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75" name="Group 30"/>
          <p:cNvGrpSpPr>
            <a:grpSpLocks/>
          </p:cNvGrpSpPr>
          <p:nvPr/>
        </p:nvGrpSpPr>
        <p:grpSpPr bwMode="auto">
          <a:xfrm>
            <a:off x="2667000" y="6015038"/>
            <a:ext cx="533400" cy="457200"/>
            <a:chOff x="1248" y="2688"/>
            <a:chExt cx="336" cy="288"/>
          </a:xfrm>
        </p:grpSpPr>
        <p:sp>
          <p:nvSpPr>
            <p:cNvPr id="155752" name="Text Box 31"/>
            <p:cNvSpPr txBox="1">
              <a:spLocks noChangeArrowheads="1"/>
            </p:cNvSpPr>
            <p:nvPr/>
          </p:nvSpPr>
          <p:spPr bwMode="auto">
            <a:xfrm>
              <a:off x="1248" y="268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11</a:t>
              </a:r>
            </a:p>
          </p:txBody>
        </p:sp>
        <p:sp>
          <p:nvSpPr>
            <p:cNvPr id="155753" name="Oval 32"/>
            <p:cNvSpPr>
              <a:spLocks noChangeArrowheads="1"/>
            </p:cNvSpPr>
            <p:nvPr/>
          </p:nvSpPr>
          <p:spPr bwMode="auto">
            <a:xfrm>
              <a:off x="1272" y="268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76" name="Group 33"/>
          <p:cNvGrpSpPr>
            <a:grpSpLocks/>
          </p:cNvGrpSpPr>
          <p:nvPr/>
        </p:nvGrpSpPr>
        <p:grpSpPr bwMode="auto">
          <a:xfrm>
            <a:off x="1447800" y="1485900"/>
            <a:ext cx="457200" cy="457200"/>
            <a:chOff x="1848" y="3312"/>
            <a:chExt cx="288" cy="288"/>
          </a:xfrm>
        </p:grpSpPr>
        <p:sp>
          <p:nvSpPr>
            <p:cNvPr id="155750" name="Text Box 34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0</a:t>
              </a:r>
            </a:p>
          </p:txBody>
        </p:sp>
        <p:sp>
          <p:nvSpPr>
            <p:cNvPr id="155751" name="Oval 35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77" name="Group 36"/>
          <p:cNvGrpSpPr>
            <a:grpSpLocks/>
          </p:cNvGrpSpPr>
          <p:nvPr/>
        </p:nvGrpSpPr>
        <p:grpSpPr bwMode="auto">
          <a:xfrm>
            <a:off x="2971800" y="1485900"/>
            <a:ext cx="457200" cy="457200"/>
            <a:chOff x="1848" y="3312"/>
            <a:chExt cx="288" cy="288"/>
          </a:xfrm>
        </p:grpSpPr>
        <p:sp>
          <p:nvSpPr>
            <p:cNvPr id="155748" name="Text Box 37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</a:t>
              </a:r>
            </a:p>
          </p:txBody>
        </p:sp>
        <p:sp>
          <p:nvSpPr>
            <p:cNvPr id="155749" name="Oval 38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78" name="Group 39"/>
          <p:cNvGrpSpPr>
            <a:grpSpLocks/>
          </p:cNvGrpSpPr>
          <p:nvPr/>
        </p:nvGrpSpPr>
        <p:grpSpPr bwMode="auto">
          <a:xfrm>
            <a:off x="304800" y="2476500"/>
            <a:ext cx="457200" cy="457200"/>
            <a:chOff x="1848" y="3312"/>
            <a:chExt cx="288" cy="288"/>
          </a:xfrm>
        </p:grpSpPr>
        <p:sp>
          <p:nvSpPr>
            <p:cNvPr id="155746" name="Text Box 40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2</a:t>
              </a:r>
            </a:p>
          </p:txBody>
        </p:sp>
        <p:sp>
          <p:nvSpPr>
            <p:cNvPr id="155747" name="Oval 41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79" name="Group 42"/>
          <p:cNvGrpSpPr>
            <a:grpSpLocks/>
          </p:cNvGrpSpPr>
          <p:nvPr/>
        </p:nvGrpSpPr>
        <p:grpSpPr bwMode="auto">
          <a:xfrm>
            <a:off x="1371600" y="2476500"/>
            <a:ext cx="457200" cy="457200"/>
            <a:chOff x="1848" y="3312"/>
            <a:chExt cx="288" cy="288"/>
          </a:xfrm>
        </p:grpSpPr>
        <p:sp>
          <p:nvSpPr>
            <p:cNvPr id="155744" name="Text Box 43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</a:t>
              </a:r>
            </a:p>
          </p:txBody>
        </p:sp>
        <p:sp>
          <p:nvSpPr>
            <p:cNvPr id="155745" name="Oval 44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80" name="Group 45"/>
          <p:cNvGrpSpPr>
            <a:grpSpLocks/>
          </p:cNvGrpSpPr>
          <p:nvPr/>
        </p:nvGrpSpPr>
        <p:grpSpPr bwMode="auto">
          <a:xfrm>
            <a:off x="2438400" y="2476500"/>
            <a:ext cx="457200" cy="457200"/>
            <a:chOff x="1848" y="3312"/>
            <a:chExt cx="288" cy="288"/>
          </a:xfrm>
        </p:grpSpPr>
        <p:sp>
          <p:nvSpPr>
            <p:cNvPr id="155742" name="Text Box 46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4</a:t>
              </a:r>
            </a:p>
          </p:txBody>
        </p:sp>
        <p:sp>
          <p:nvSpPr>
            <p:cNvPr id="155743" name="Oval 47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81" name="Group 48"/>
          <p:cNvGrpSpPr>
            <a:grpSpLocks/>
          </p:cNvGrpSpPr>
          <p:nvPr/>
        </p:nvGrpSpPr>
        <p:grpSpPr bwMode="auto">
          <a:xfrm>
            <a:off x="2743200" y="3740150"/>
            <a:ext cx="457200" cy="457200"/>
            <a:chOff x="1848" y="3312"/>
            <a:chExt cx="288" cy="288"/>
          </a:xfrm>
        </p:grpSpPr>
        <p:sp>
          <p:nvSpPr>
            <p:cNvPr id="155740" name="Text Box 49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5</a:t>
              </a:r>
            </a:p>
          </p:txBody>
        </p:sp>
        <p:sp>
          <p:nvSpPr>
            <p:cNvPr id="155741" name="Oval 50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82" name="Group 51"/>
          <p:cNvGrpSpPr>
            <a:grpSpLocks/>
          </p:cNvGrpSpPr>
          <p:nvPr/>
        </p:nvGrpSpPr>
        <p:grpSpPr bwMode="auto">
          <a:xfrm>
            <a:off x="1828800" y="3740150"/>
            <a:ext cx="457200" cy="457200"/>
            <a:chOff x="1848" y="3312"/>
            <a:chExt cx="288" cy="288"/>
          </a:xfrm>
        </p:grpSpPr>
        <p:sp>
          <p:nvSpPr>
            <p:cNvPr id="155738" name="Text Box 52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6</a:t>
              </a:r>
            </a:p>
          </p:txBody>
        </p:sp>
        <p:sp>
          <p:nvSpPr>
            <p:cNvPr id="155739" name="Oval 53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83" name="Group 54"/>
          <p:cNvGrpSpPr>
            <a:grpSpLocks/>
          </p:cNvGrpSpPr>
          <p:nvPr/>
        </p:nvGrpSpPr>
        <p:grpSpPr bwMode="auto">
          <a:xfrm>
            <a:off x="1143000" y="5024438"/>
            <a:ext cx="457200" cy="457200"/>
            <a:chOff x="1848" y="3312"/>
            <a:chExt cx="288" cy="288"/>
          </a:xfrm>
        </p:grpSpPr>
        <p:sp>
          <p:nvSpPr>
            <p:cNvPr id="155736" name="Text Box 55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8</a:t>
              </a:r>
            </a:p>
          </p:txBody>
        </p:sp>
        <p:sp>
          <p:nvSpPr>
            <p:cNvPr id="155737" name="Oval 56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55684" name="Group 57"/>
          <p:cNvGrpSpPr>
            <a:grpSpLocks/>
          </p:cNvGrpSpPr>
          <p:nvPr/>
        </p:nvGrpSpPr>
        <p:grpSpPr bwMode="auto">
          <a:xfrm>
            <a:off x="457200" y="3740150"/>
            <a:ext cx="457200" cy="457200"/>
            <a:chOff x="1848" y="3312"/>
            <a:chExt cx="288" cy="288"/>
          </a:xfrm>
        </p:grpSpPr>
        <p:sp>
          <p:nvSpPr>
            <p:cNvPr id="155734" name="Text Box 58"/>
            <p:cNvSpPr txBox="1">
              <a:spLocks noChangeArrowheads="1"/>
            </p:cNvSpPr>
            <p:nvPr/>
          </p:nvSpPr>
          <p:spPr bwMode="auto">
            <a:xfrm>
              <a:off x="1880" y="3312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7</a:t>
              </a:r>
            </a:p>
          </p:txBody>
        </p:sp>
        <p:sp>
          <p:nvSpPr>
            <p:cNvPr id="155735" name="Oval 59"/>
            <p:cNvSpPr>
              <a:spLocks noChangeArrowheads="1"/>
            </p:cNvSpPr>
            <p:nvPr/>
          </p:nvSpPr>
          <p:spPr bwMode="auto">
            <a:xfrm>
              <a:off x="1848" y="33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55685" name="Line 60"/>
          <p:cNvSpPr>
            <a:spLocks noChangeShapeType="1"/>
          </p:cNvSpPr>
          <p:nvPr/>
        </p:nvSpPr>
        <p:spPr bwMode="auto">
          <a:xfrm>
            <a:off x="381000" y="1562100"/>
            <a:ext cx="10668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55686" name="Text Box 61"/>
          <p:cNvSpPr txBox="1">
            <a:spLocks noChangeArrowheads="1"/>
          </p:cNvSpPr>
          <p:nvPr/>
        </p:nvSpPr>
        <p:spPr bwMode="auto">
          <a:xfrm>
            <a:off x="1143000" y="5562600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+</a:t>
            </a:r>
          </a:p>
        </p:txBody>
      </p:sp>
      <p:sp>
        <p:nvSpPr>
          <p:cNvPr id="155687" name="Text Box 62"/>
          <p:cNvSpPr txBox="1">
            <a:spLocks noChangeArrowheads="1"/>
          </p:cNvSpPr>
          <p:nvPr/>
        </p:nvSpPr>
        <p:spPr bwMode="auto">
          <a:xfrm>
            <a:off x="2057400" y="5410200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155688" name="Text Box 63"/>
          <p:cNvSpPr txBox="1">
            <a:spLocks noChangeArrowheads="1"/>
          </p:cNvSpPr>
          <p:nvPr/>
        </p:nvSpPr>
        <p:spPr bwMode="auto">
          <a:xfrm>
            <a:off x="1600200" y="4386263"/>
            <a:ext cx="33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+</a:t>
            </a:r>
          </a:p>
        </p:txBody>
      </p:sp>
      <p:sp>
        <p:nvSpPr>
          <p:cNvPr id="155689" name="Text Box 64"/>
          <p:cNvSpPr txBox="1">
            <a:spLocks noChangeArrowheads="1"/>
          </p:cNvSpPr>
          <p:nvPr/>
        </p:nvSpPr>
        <p:spPr bwMode="auto">
          <a:xfrm>
            <a:off x="1255713" y="3548063"/>
            <a:ext cx="29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)</a:t>
            </a:r>
          </a:p>
        </p:txBody>
      </p:sp>
      <p:sp>
        <p:nvSpPr>
          <p:cNvPr id="155690" name="Text Box 65"/>
          <p:cNvSpPr txBox="1">
            <a:spLocks noChangeArrowheads="1"/>
          </p:cNvSpPr>
          <p:nvPr/>
        </p:nvSpPr>
        <p:spPr bwMode="auto">
          <a:xfrm>
            <a:off x="2209800" y="4838700"/>
            <a:ext cx="29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(</a:t>
            </a:r>
          </a:p>
        </p:txBody>
      </p:sp>
      <p:sp>
        <p:nvSpPr>
          <p:cNvPr id="155691" name="Text Box 66"/>
          <p:cNvSpPr txBox="1">
            <a:spLocks noChangeArrowheads="1"/>
          </p:cNvSpPr>
          <p:nvPr/>
        </p:nvSpPr>
        <p:spPr bwMode="auto">
          <a:xfrm>
            <a:off x="3200400" y="4462463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int</a:t>
            </a:r>
          </a:p>
        </p:txBody>
      </p:sp>
      <p:sp>
        <p:nvSpPr>
          <p:cNvPr id="155692" name="Text Box 67"/>
          <p:cNvSpPr txBox="1">
            <a:spLocks noChangeArrowheads="1"/>
          </p:cNvSpPr>
          <p:nvPr/>
        </p:nvSpPr>
        <p:spPr bwMode="auto">
          <a:xfrm>
            <a:off x="1981200" y="2952750"/>
            <a:ext cx="37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E</a:t>
            </a:r>
          </a:p>
        </p:txBody>
      </p:sp>
      <p:sp>
        <p:nvSpPr>
          <p:cNvPr id="155693" name="Text Box 68"/>
          <p:cNvSpPr txBox="1">
            <a:spLocks noChangeArrowheads="1"/>
          </p:cNvSpPr>
          <p:nvPr/>
        </p:nvSpPr>
        <p:spPr bwMode="auto">
          <a:xfrm>
            <a:off x="2133600" y="6172200"/>
            <a:ext cx="29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)</a:t>
            </a:r>
          </a:p>
        </p:txBody>
      </p:sp>
      <p:grpSp>
        <p:nvGrpSpPr>
          <p:cNvPr id="14" name="Group 69"/>
          <p:cNvGrpSpPr>
            <a:grpSpLocks/>
          </p:cNvGrpSpPr>
          <p:nvPr/>
        </p:nvGrpSpPr>
        <p:grpSpPr bwMode="auto">
          <a:xfrm>
            <a:off x="4665663" y="1638300"/>
            <a:ext cx="4325937" cy="4648200"/>
            <a:chOff x="2939" y="864"/>
            <a:chExt cx="2725" cy="2928"/>
          </a:xfrm>
        </p:grpSpPr>
        <p:sp>
          <p:nvSpPr>
            <p:cNvPr id="155697" name="Text Box 70"/>
            <p:cNvSpPr txBox="1">
              <a:spLocks noChangeArrowheads="1"/>
            </p:cNvSpPr>
            <p:nvPr/>
          </p:nvSpPr>
          <p:spPr bwMode="auto">
            <a:xfrm>
              <a:off x="2989" y="2246"/>
              <a:ext cx="65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accept </a:t>
              </a:r>
            </a:p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on $</a:t>
              </a:r>
            </a:p>
          </p:txBody>
        </p:sp>
        <p:cxnSp>
          <p:nvCxnSpPr>
            <p:cNvPr id="155698" name="AutoShape 71"/>
            <p:cNvCxnSpPr>
              <a:cxnSpLocks noChangeShapeType="1"/>
              <a:stCxn id="155733" idx="6"/>
              <a:endCxn id="155714" idx="2"/>
            </p:cNvCxnSpPr>
            <p:nvPr/>
          </p:nvCxnSpPr>
          <p:spPr bwMode="auto">
            <a:xfrm>
              <a:off x="3905" y="1125"/>
              <a:ext cx="6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5699" name="Text Box 72"/>
            <p:cNvSpPr txBox="1">
              <a:spLocks noChangeArrowheads="1"/>
            </p:cNvSpPr>
            <p:nvPr/>
          </p:nvSpPr>
          <p:spPr bwMode="auto">
            <a:xfrm>
              <a:off x="4091" y="864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int</a:t>
              </a:r>
            </a:p>
          </p:txBody>
        </p:sp>
        <p:sp>
          <p:nvSpPr>
            <p:cNvPr id="155700" name="Text Box 73"/>
            <p:cNvSpPr txBox="1">
              <a:spLocks noChangeArrowheads="1"/>
            </p:cNvSpPr>
            <p:nvPr/>
          </p:nvSpPr>
          <p:spPr bwMode="auto">
            <a:xfrm>
              <a:off x="4901" y="1200"/>
              <a:ext cx="76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E </a:t>
              </a:r>
              <a:r>
                <a:rPr lang="en-US" sz="180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</a:t>
              </a:r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 int </a:t>
              </a:r>
            </a:p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on $, +, )</a:t>
              </a:r>
            </a:p>
          </p:txBody>
        </p:sp>
        <p:cxnSp>
          <p:nvCxnSpPr>
            <p:cNvPr id="155701" name="AutoShape 74"/>
            <p:cNvCxnSpPr>
              <a:cxnSpLocks noChangeShapeType="1"/>
              <a:stCxn id="155733" idx="3"/>
              <a:endCxn id="155731" idx="7"/>
            </p:cNvCxnSpPr>
            <p:nvPr/>
          </p:nvCxnSpPr>
          <p:spPr bwMode="auto">
            <a:xfrm flipH="1">
              <a:off x="3366" y="1233"/>
              <a:ext cx="287" cy="81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5702" name="AutoShape 75"/>
            <p:cNvCxnSpPr>
              <a:cxnSpLocks noChangeShapeType="1"/>
              <a:stCxn id="155731" idx="6"/>
              <a:endCxn id="155717" idx="2"/>
            </p:cNvCxnSpPr>
            <p:nvPr/>
          </p:nvCxnSpPr>
          <p:spPr bwMode="auto">
            <a:xfrm>
              <a:off x="3414" y="2160"/>
              <a:ext cx="42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5703" name="AutoShape 76"/>
            <p:cNvCxnSpPr>
              <a:cxnSpLocks noChangeShapeType="1"/>
              <a:stCxn id="155729" idx="4"/>
              <a:endCxn id="155720" idx="7"/>
            </p:cNvCxnSpPr>
            <p:nvPr/>
          </p:nvCxnSpPr>
          <p:spPr bwMode="auto">
            <a:xfrm flipH="1">
              <a:off x="4700" y="2310"/>
              <a:ext cx="274" cy="8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5704" name="AutoShape 77"/>
            <p:cNvCxnSpPr>
              <a:cxnSpLocks noChangeShapeType="1"/>
              <a:stCxn id="155729" idx="0"/>
              <a:endCxn id="155714" idx="4"/>
            </p:cNvCxnSpPr>
            <p:nvPr/>
          </p:nvCxnSpPr>
          <p:spPr bwMode="auto">
            <a:xfrm flipH="1" flipV="1">
              <a:off x="4806" y="1275"/>
              <a:ext cx="168" cy="7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5705" name="AutoShape 78"/>
            <p:cNvCxnSpPr>
              <a:cxnSpLocks noChangeShapeType="1"/>
              <a:stCxn id="155717" idx="6"/>
              <a:endCxn id="155729" idx="2"/>
            </p:cNvCxnSpPr>
            <p:nvPr/>
          </p:nvCxnSpPr>
          <p:spPr bwMode="auto">
            <a:xfrm>
              <a:off x="4374" y="2160"/>
              <a:ext cx="28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5706" name="AutoShape 79"/>
            <p:cNvCxnSpPr>
              <a:cxnSpLocks noChangeShapeType="1"/>
              <a:stCxn id="155720" idx="1"/>
              <a:endCxn id="155717" idx="4"/>
            </p:cNvCxnSpPr>
            <p:nvPr/>
          </p:nvCxnSpPr>
          <p:spPr bwMode="auto">
            <a:xfrm flipH="1" flipV="1">
              <a:off x="4104" y="2310"/>
              <a:ext cx="231" cy="8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5707" name="AutoShape 80"/>
            <p:cNvCxnSpPr>
              <a:cxnSpLocks noChangeShapeType="1"/>
              <a:stCxn id="155720" idx="2"/>
              <a:endCxn id="155722" idx="6"/>
            </p:cNvCxnSpPr>
            <p:nvPr/>
          </p:nvCxnSpPr>
          <p:spPr bwMode="auto">
            <a:xfrm flipH="1">
              <a:off x="3689" y="3221"/>
              <a:ext cx="56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55708" name="Text Box 81"/>
            <p:cNvSpPr txBox="1">
              <a:spLocks noChangeArrowheads="1"/>
            </p:cNvSpPr>
            <p:nvPr/>
          </p:nvSpPr>
          <p:spPr bwMode="auto">
            <a:xfrm>
              <a:off x="3144" y="3350"/>
              <a:ext cx="94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E </a:t>
              </a:r>
              <a:r>
                <a:rPr lang="en-US" sz="180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</a:t>
              </a:r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 E + (E)</a:t>
              </a:r>
            </a:p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on $, +, )</a:t>
              </a:r>
            </a:p>
          </p:txBody>
        </p:sp>
        <p:sp>
          <p:nvSpPr>
            <p:cNvPr id="155709" name="Text Box 82"/>
            <p:cNvSpPr txBox="1">
              <a:spLocks noChangeArrowheads="1"/>
            </p:cNvSpPr>
            <p:nvPr/>
          </p:nvSpPr>
          <p:spPr bwMode="auto">
            <a:xfrm>
              <a:off x="4379" y="1875"/>
              <a:ext cx="1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(</a:t>
              </a:r>
            </a:p>
          </p:txBody>
        </p:sp>
        <p:sp>
          <p:nvSpPr>
            <p:cNvPr id="155710" name="Text Box 83"/>
            <p:cNvSpPr txBox="1">
              <a:spLocks noChangeArrowheads="1"/>
            </p:cNvSpPr>
            <p:nvPr/>
          </p:nvSpPr>
          <p:spPr bwMode="auto">
            <a:xfrm>
              <a:off x="3364" y="1296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  <p:sp>
          <p:nvSpPr>
            <p:cNvPr id="155711" name="Text Box 84"/>
            <p:cNvSpPr txBox="1">
              <a:spLocks noChangeArrowheads="1"/>
            </p:cNvSpPr>
            <p:nvPr/>
          </p:nvSpPr>
          <p:spPr bwMode="auto">
            <a:xfrm>
              <a:off x="4464" y="1440"/>
              <a:ext cx="3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int</a:t>
              </a:r>
            </a:p>
          </p:txBody>
        </p:sp>
        <p:grpSp>
          <p:nvGrpSpPr>
            <p:cNvPr id="155712" name="Group 85"/>
            <p:cNvGrpSpPr>
              <a:grpSpLocks/>
            </p:cNvGrpSpPr>
            <p:nvPr/>
          </p:nvGrpSpPr>
          <p:grpSpPr bwMode="auto">
            <a:xfrm>
              <a:off x="3611" y="981"/>
              <a:ext cx="288" cy="288"/>
              <a:chOff x="1848" y="3312"/>
              <a:chExt cx="288" cy="288"/>
            </a:xfrm>
          </p:grpSpPr>
          <p:sp>
            <p:nvSpPr>
              <p:cNvPr id="155732" name="Text Box 86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0</a:t>
                </a:r>
              </a:p>
            </p:txBody>
          </p:sp>
          <p:sp>
            <p:nvSpPr>
              <p:cNvPr id="155733" name="Oval 87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55713" name="Text Box 88"/>
            <p:cNvSpPr txBox="1">
              <a:spLocks noChangeArrowheads="1"/>
            </p:cNvSpPr>
            <p:nvPr/>
          </p:nvSpPr>
          <p:spPr bwMode="auto">
            <a:xfrm>
              <a:off x="4603" y="981"/>
              <a:ext cx="3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1,5</a:t>
              </a:r>
            </a:p>
          </p:txBody>
        </p:sp>
        <p:sp>
          <p:nvSpPr>
            <p:cNvPr id="155714" name="Oval 89"/>
            <p:cNvSpPr>
              <a:spLocks noChangeArrowheads="1"/>
            </p:cNvSpPr>
            <p:nvPr/>
          </p:nvSpPr>
          <p:spPr bwMode="auto">
            <a:xfrm>
              <a:off x="4571" y="981"/>
              <a:ext cx="469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55715" name="Group 90"/>
            <p:cNvGrpSpPr>
              <a:grpSpLocks/>
            </p:cNvGrpSpPr>
            <p:nvPr/>
          </p:nvGrpSpPr>
          <p:grpSpPr bwMode="auto">
            <a:xfrm>
              <a:off x="3120" y="2016"/>
              <a:ext cx="288" cy="288"/>
              <a:chOff x="1848" y="3312"/>
              <a:chExt cx="288" cy="288"/>
            </a:xfrm>
          </p:grpSpPr>
          <p:sp>
            <p:nvSpPr>
              <p:cNvPr id="155730" name="Text Box 91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2</a:t>
                </a:r>
              </a:p>
            </p:txBody>
          </p:sp>
          <p:sp>
            <p:nvSpPr>
              <p:cNvPr id="155731" name="Oval 92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55716" name="Text Box 93"/>
            <p:cNvSpPr txBox="1">
              <a:spLocks noChangeArrowheads="1"/>
            </p:cNvSpPr>
            <p:nvPr/>
          </p:nvSpPr>
          <p:spPr bwMode="auto">
            <a:xfrm>
              <a:off x="3909" y="2016"/>
              <a:ext cx="4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3,8</a:t>
              </a:r>
            </a:p>
          </p:txBody>
        </p:sp>
        <p:sp>
          <p:nvSpPr>
            <p:cNvPr id="155717" name="Oval 94"/>
            <p:cNvSpPr>
              <a:spLocks noChangeArrowheads="1"/>
            </p:cNvSpPr>
            <p:nvPr/>
          </p:nvSpPr>
          <p:spPr bwMode="auto">
            <a:xfrm>
              <a:off x="3840" y="2016"/>
              <a:ext cx="52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155718" name="Group 95"/>
            <p:cNvGrpSpPr>
              <a:grpSpLocks/>
            </p:cNvGrpSpPr>
            <p:nvPr/>
          </p:nvGrpSpPr>
          <p:grpSpPr bwMode="auto">
            <a:xfrm>
              <a:off x="4667" y="2016"/>
              <a:ext cx="613" cy="288"/>
              <a:chOff x="1848" y="3312"/>
              <a:chExt cx="288" cy="288"/>
            </a:xfrm>
          </p:grpSpPr>
          <p:sp>
            <p:nvSpPr>
              <p:cNvPr id="155728" name="Text Box 96"/>
              <p:cNvSpPr txBox="1">
                <a:spLocks noChangeArrowheads="1"/>
              </p:cNvSpPr>
              <p:nvPr/>
            </p:nvSpPr>
            <p:spPr bwMode="auto">
              <a:xfrm>
                <a:off x="1880" y="3312"/>
                <a:ext cx="1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Comic Sans MS" pitchFamily="66" charset="0"/>
                  </a:rPr>
                  <a:t>4,9</a:t>
                </a:r>
              </a:p>
            </p:txBody>
          </p:sp>
          <p:sp>
            <p:nvSpPr>
              <p:cNvPr id="155729" name="Oval 97"/>
              <p:cNvSpPr>
                <a:spLocks noChangeArrowheads="1"/>
              </p:cNvSpPr>
              <p:nvPr/>
            </p:nvSpPr>
            <p:spPr bwMode="auto">
              <a:xfrm>
                <a:off x="1848" y="331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tr-TR"/>
              </a:p>
            </p:txBody>
          </p:sp>
        </p:grpSp>
        <p:sp>
          <p:nvSpPr>
            <p:cNvPr id="155719" name="Text Box 98"/>
            <p:cNvSpPr txBox="1">
              <a:spLocks noChangeArrowheads="1"/>
            </p:cNvSpPr>
            <p:nvPr/>
          </p:nvSpPr>
          <p:spPr bwMode="auto">
            <a:xfrm>
              <a:off x="4292" y="3077"/>
              <a:ext cx="5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6,10</a:t>
              </a:r>
            </a:p>
          </p:txBody>
        </p:sp>
        <p:sp>
          <p:nvSpPr>
            <p:cNvPr id="155720" name="Oval 99"/>
            <p:cNvSpPr>
              <a:spLocks noChangeArrowheads="1"/>
            </p:cNvSpPr>
            <p:nvPr/>
          </p:nvSpPr>
          <p:spPr bwMode="auto">
            <a:xfrm>
              <a:off x="4259" y="3077"/>
              <a:ext cx="517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5721" name="Text Box 100"/>
            <p:cNvSpPr txBox="1">
              <a:spLocks noChangeArrowheads="1"/>
            </p:cNvSpPr>
            <p:nvPr/>
          </p:nvSpPr>
          <p:spPr bwMode="auto">
            <a:xfrm>
              <a:off x="3240" y="3077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7,11</a:t>
              </a:r>
            </a:p>
          </p:txBody>
        </p:sp>
        <p:sp>
          <p:nvSpPr>
            <p:cNvPr id="155722" name="Oval 101"/>
            <p:cNvSpPr>
              <a:spLocks noChangeArrowheads="1"/>
            </p:cNvSpPr>
            <p:nvPr/>
          </p:nvSpPr>
          <p:spPr bwMode="auto">
            <a:xfrm>
              <a:off x="3216" y="3077"/>
              <a:ext cx="467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5723" name="Line 102"/>
            <p:cNvSpPr>
              <a:spLocks noChangeShapeType="1"/>
            </p:cNvSpPr>
            <p:nvPr/>
          </p:nvSpPr>
          <p:spPr bwMode="auto">
            <a:xfrm>
              <a:off x="2939" y="1029"/>
              <a:ext cx="67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tr-TR"/>
            </a:p>
          </p:txBody>
        </p:sp>
        <p:sp>
          <p:nvSpPr>
            <p:cNvPr id="155724" name="Text Box 103"/>
            <p:cNvSpPr txBox="1">
              <a:spLocks noChangeArrowheads="1"/>
            </p:cNvSpPr>
            <p:nvPr/>
          </p:nvSpPr>
          <p:spPr bwMode="auto">
            <a:xfrm>
              <a:off x="3504" y="1920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155725" name="Text Box 104"/>
            <p:cNvSpPr txBox="1">
              <a:spLocks noChangeArrowheads="1"/>
            </p:cNvSpPr>
            <p:nvPr/>
          </p:nvSpPr>
          <p:spPr bwMode="auto">
            <a:xfrm>
              <a:off x="4184" y="2496"/>
              <a:ext cx="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+</a:t>
              </a:r>
            </a:p>
          </p:txBody>
        </p:sp>
        <p:sp>
          <p:nvSpPr>
            <p:cNvPr id="155726" name="Text Box 105"/>
            <p:cNvSpPr txBox="1">
              <a:spLocks noChangeArrowheads="1"/>
            </p:cNvSpPr>
            <p:nvPr/>
          </p:nvSpPr>
          <p:spPr bwMode="auto">
            <a:xfrm>
              <a:off x="3898" y="2956"/>
              <a:ext cx="1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)</a:t>
              </a:r>
            </a:p>
          </p:txBody>
        </p:sp>
        <p:sp>
          <p:nvSpPr>
            <p:cNvPr id="155727" name="Text Box 106"/>
            <p:cNvSpPr txBox="1">
              <a:spLocks noChangeArrowheads="1"/>
            </p:cNvSpPr>
            <p:nvPr/>
          </p:nvSpPr>
          <p:spPr bwMode="auto">
            <a:xfrm>
              <a:off x="4848" y="2544"/>
              <a:ext cx="2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</a:t>
              </a:r>
            </a:p>
          </p:txBody>
        </p:sp>
      </p:grpSp>
      <p:sp>
        <p:nvSpPr>
          <p:cNvPr id="155695" name="Text Box 107"/>
          <p:cNvSpPr txBox="1">
            <a:spLocks noChangeArrowheads="1"/>
          </p:cNvSpPr>
          <p:nvPr/>
        </p:nvSpPr>
        <p:spPr bwMode="auto">
          <a:xfrm>
            <a:off x="0" y="2857500"/>
            <a:ext cx="1046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accept 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on $</a:t>
            </a:r>
          </a:p>
        </p:txBody>
      </p:sp>
      <p:sp>
        <p:nvSpPr>
          <p:cNvPr id="155696" name="Rectangle 10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LR(1)</a:t>
            </a:r>
            <a:r>
              <a:rPr lang="tr-TR" smtClean="0"/>
              <a:t>’I</a:t>
            </a:r>
            <a:r>
              <a:rPr lang="en-US" smtClean="0"/>
              <a:t> LALR(1)</a:t>
            </a:r>
            <a:r>
              <a:rPr lang="tr-TR" smtClean="0"/>
              <a:t>’e Dönüştürme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Durum Diyagramı (</a:t>
            </a:r>
            <a:r>
              <a:rPr lang="en-US" smtClean="0"/>
              <a:t>State Diagram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FAA9EE-45A9-4F39-941E-9C9CEEBDBCA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152400" y="6400800"/>
            <a:ext cx="8839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1800" dirty="0" smtClean="0"/>
              <a:t>Adları, parantezleri ve aritmetik operatörleri tanıyan bir durum diyagramı</a:t>
            </a:r>
            <a:endParaRPr lang="tr-TR" sz="1800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10000"/>
          </a:blip>
          <a:srcRect/>
          <a:stretch>
            <a:fillRect/>
          </a:stretch>
        </p:blipFill>
        <p:spPr bwMode="auto">
          <a:xfrm>
            <a:off x="1066800" y="1201727"/>
            <a:ext cx="6791325" cy="52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84C695-22EB-4C9A-B00F-CD9B8728BB28}" type="slidenum">
              <a:rPr lang="en-US"/>
              <a:pPr>
                <a:defRPr/>
              </a:pPr>
              <a:t>130</a:t>
            </a:fld>
            <a:endParaRPr lang="en-US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Ayrıştırma hakkında notlar</a:t>
            </a:r>
            <a:endParaRPr lang="en-US" smtClean="0"/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mtClean="0"/>
              <a:t>Ayrıştırma</a:t>
            </a:r>
            <a:endParaRPr lang="en-US" smtClean="0"/>
          </a:p>
          <a:p>
            <a:pPr lvl="1" eaLnBrk="1" hangingPunct="1"/>
            <a:r>
              <a:rPr lang="tr-TR" smtClean="0"/>
              <a:t>Sağlam bir temel</a:t>
            </a:r>
            <a:r>
              <a:rPr lang="en-US" smtClean="0"/>
              <a:t>: </a:t>
            </a:r>
            <a:r>
              <a:rPr lang="tr-TR" smtClean="0"/>
              <a:t>içerik-bağımsız gramerler</a:t>
            </a:r>
            <a:endParaRPr lang="en-US" smtClean="0"/>
          </a:p>
          <a:p>
            <a:pPr lvl="1" eaLnBrk="1" hangingPunct="1"/>
            <a:r>
              <a:rPr lang="tr-TR" smtClean="0"/>
              <a:t>Basit bir ayrıştırıcı</a:t>
            </a:r>
            <a:r>
              <a:rPr lang="en-US" smtClean="0"/>
              <a:t>: LL(1)</a:t>
            </a:r>
          </a:p>
          <a:p>
            <a:pPr lvl="1" eaLnBrk="1" hangingPunct="1"/>
            <a:r>
              <a:rPr lang="tr-TR" smtClean="0"/>
              <a:t>Daha güçlü bir ayrıştırıcı </a:t>
            </a:r>
            <a:r>
              <a:rPr lang="en-US" smtClean="0"/>
              <a:t>: LR(1)</a:t>
            </a:r>
          </a:p>
          <a:p>
            <a:pPr lvl="1" eaLnBrk="1" hangingPunct="1"/>
            <a:r>
              <a:rPr lang="tr-TR" smtClean="0"/>
              <a:t>Etkili bir vuruş</a:t>
            </a:r>
            <a:r>
              <a:rPr lang="en-US" smtClean="0"/>
              <a:t>: LALR(1)</a:t>
            </a:r>
          </a:p>
          <a:p>
            <a:pPr lvl="1" eaLnBrk="1" hangingPunct="1">
              <a:buFont typeface="Times" pitchFamily="18" charset="0"/>
              <a:buNone/>
            </a:pPr>
            <a:endParaRPr lang="en-US" smtClean="0"/>
          </a:p>
          <a:p>
            <a:pPr lvl="1" eaLnBrk="1" hangingPunct="1"/>
            <a:r>
              <a:rPr lang="en-US" smtClean="0"/>
              <a:t>LR </a:t>
            </a:r>
            <a:r>
              <a:rPr lang="tr-TR" smtClean="0"/>
              <a:t>ayrıştırıcılar ile ilgili sorunlar</a:t>
            </a:r>
            <a:endParaRPr lang="en-US" smtClean="0"/>
          </a:p>
          <a:p>
            <a:pPr lvl="1" eaLnBrk="1" hangingPunct="1"/>
            <a:r>
              <a:rPr lang="en-US" smtClean="0"/>
              <a:t>LALR(1) </a:t>
            </a:r>
            <a:r>
              <a:rPr lang="tr-TR" smtClean="0"/>
              <a:t>ayrıştırıcı üreteçleri</a:t>
            </a:r>
            <a:endParaRPr lang="en-US" smtClean="0"/>
          </a:p>
          <a:p>
            <a:pPr marL="0" indent="0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33531C-9744-4715-A28C-7F91332BB2B5}" type="slidenum">
              <a:rPr lang="en-US"/>
              <a:pPr>
                <a:defRPr/>
              </a:pPr>
              <a:t>131</a:t>
            </a:fld>
            <a:endParaRPr lang="en-US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 eaLnBrk="1" hangingPunct="1"/>
            <a:r>
              <a:rPr lang="en-US" smtClean="0"/>
              <a:t>LR </a:t>
            </a:r>
            <a:r>
              <a:rPr lang="tr-TR" smtClean="0"/>
              <a:t>ayrıştırıcılar ile ilgili sorunlar</a:t>
            </a:r>
            <a:endParaRPr lang="en-US" smtClean="0"/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mtClean="0"/>
              <a:t>Bir durum şunu içerirse ne olur</a:t>
            </a:r>
            <a:r>
              <a:rPr lang="en-US" smtClean="0"/>
              <a:t>: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smtClean="0"/>
              <a:t>    [</a:t>
            </a:r>
            <a:r>
              <a:rPr lang="en-US" smtClean="0">
                <a:solidFill>
                  <a:srgbClr val="009900"/>
                </a:solidFill>
              </a:rPr>
              <a:t>X </a:t>
            </a:r>
            <a:r>
              <a:rPr lang="en-US" smtClean="0">
                <a:solidFill>
                  <a:srgbClr val="009900"/>
                </a:solidFill>
                <a:latin typeface="cmsy10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b="1" smtClean="0">
                <a:solidFill>
                  <a:srgbClr val="009900"/>
                </a:solidFill>
                <a:latin typeface="Symbol" pitchFamily="18" charset="2"/>
              </a:rPr>
              <a:t>a </a:t>
            </a: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•</a:t>
            </a:r>
            <a:r>
              <a:rPr lang="en-US" smtClean="0">
                <a:solidFill>
                  <a:srgbClr val="009900"/>
                </a:solidFill>
                <a:latin typeface="cmsy10" pitchFamily="34" charset="0"/>
              </a:rPr>
              <a:t> </a:t>
            </a:r>
            <a:r>
              <a:rPr lang="en-US" u="sng" smtClean="0">
                <a:solidFill>
                  <a:srgbClr val="009900"/>
                </a:solidFill>
              </a:rPr>
              <a:t>a</a:t>
            </a:r>
            <a:r>
              <a:rPr lang="en-US" b="1" smtClean="0">
                <a:solidFill>
                  <a:srgbClr val="009900"/>
                </a:solidFill>
                <a:latin typeface="Symbol" pitchFamily="18" charset="2"/>
              </a:rPr>
              <a:t>b</a:t>
            </a:r>
            <a:r>
              <a:rPr lang="en-US" smtClean="0">
                <a:solidFill>
                  <a:srgbClr val="009900"/>
                </a:solidFill>
              </a:rPr>
              <a:t>, </a:t>
            </a:r>
            <a:r>
              <a:rPr lang="en-US" u="sng" smtClean="0">
                <a:solidFill>
                  <a:srgbClr val="009900"/>
                </a:solidFill>
              </a:rPr>
              <a:t>b</a:t>
            </a:r>
            <a:r>
              <a:rPr lang="en-US" smtClean="0"/>
              <a:t>]  </a:t>
            </a:r>
            <a:r>
              <a:rPr lang="tr-TR" smtClean="0"/>
              <a:t>ve</a:t>
            </a:r>
            <a:r>
              <a:rPr lang="en-US" smtClean="0"/>
              <a:t>  [</a:t>
            </a:r>
            <a:r>
              <a:rPr lang="en-US" smtClean="0">
                <a:solidFill>
                  <a:srgbClr val="009900"/>
                </a:solidFill>
              </a:rPr>
              <a:t>Y </a:t>
            </a:r>
            <a:r>
              <a:rPr lang="en-US" smtClean="0">
                <a:solidFill>
                  <a:srgbClr val="009900"/>
                </a:solidFill>
                <a:latin typeface="cmsy10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b="1" smtClean="0">
                <a:solidFill>
                  <a:srgbClr val="009900"/>
                </a:solidFill>
                <a:latin typeface="Symbol" pitchFamily="18" charset="2"/>
              </a:rPr>
              <a:t>g </a:t>
            </a: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•</a:t>
            </a:r>
            <a:r>
              <a:rPr lang="en-US" smtClean="0">
                <a:solidFill>
                  <a:srgbClr val="009900"/>
                </a:solidFill>
              </a:rPr>
              <a:t>, </a:t>
            </a:r>
            <a:r>
              <a:rPr lang="en-US" u="sng" smtClean="0">
                <a:solidFill>
                  <a:srgbClr val="009900"/>
                </a:solidFill>
              </a:rPr>
              <a:t>a</a:t>
            </a:r>
            <a:r>
              <a:rPr lang="en-US" smtClean="0"/>
              <a:t>] </a:t>
            </a:r>
            <a:endParaRPr lang="tr-TR" smtClean="0"/>
          </a:p>
          <a:p>
            <a:pPr marL="0" indent="0" eaLnBrk="1" hangingPunct="1">
              <a:buFontTx/>
              <a:buNone/>
            </a:pPr>
            <a:endParaRPr lang="tr-TR" smtClean="0"/>
          </a:p>
          <a:p>
            <a:pPr marL="0" indent="0" eaLnBrk="1" hangingPunct="1">
              <a:buFontTx/>
              <a:buNone/>
            </a:pPr>
            <a:r>
              <a:rPr lang="tr-TR" smtClean="0"/>
              <a:t>O zaman </a:t>
            </a:r>
            <a:r>
              <a:rPr lang="en-US" smtClean="0"/>
              <a:t>“</a:t>
            </a:r>
            <a:r>
              <a:rPr lang="en-US" u="sng" smtClean="0"/>
              <a:t>a</a:t>
            </a:r>
            <a:r>
              <a:rPr lang="en-US" smtClean="0"/>
              <a:t>” </a:t>
            </a:r>
            <a:r>
              <a:rPr lang="tr-TR" smtClean="0"/>
              <a:t>girişinde</a:t>
            </a:r>
            <a:endParaRPr lang="en-US" smtClean="0"/>
          </a:p>
          <a:p>
            <a:pPr lvl="1" eaLnBrk="1" hangingPunct="1"/>
            <a:r>
              <a:rPr lang="en-US" smtClean="0"/>
              <a:t>[</a:t>
            </a:r>
            <a:r>
              <a:rPr lang="en-US" smtClean="0">
                <a:solidFill>
                  <a:srgbClr val="009900"/>
                </a:solidFill>
              </a:rPr>
              <a:t>X </a:t>
            </a:r>
            <a:r>
              <a:rPr lang="en-US" smtClean="0">
                <a:solidFill>
                  <a:srgbClr val="009900"/>
                </a:solidFill>
                <a:latin typeface="cmsy10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b="1" smtClean="0">
                <a:solidFill>
                  <a:srgbClr val="009900"/>
                </a:solidFill>
                <a:latin typeface="Symbol" pitchFamily="18" charset="2"/>
              </a:rPr>
              <a:t>a</a:t>
            </a:r>
            <a:r>
              <a:rPr lang="en-US" u="sng" smtClean="0">
                <a:solidFill>
                  <a:srgbClr val="009900"/>
                </a:solidFill>
              </a:rPr>
              <a:t>a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•</a:t>
            </a:r>
            <a:r>
              <a:rPr lang="en-US" smtClean="0">
                <a:solidFill>
                  <a:srgbClr val="009900"/>
                </a:solidFill>
                <a:latin typeface="cmsy10" pitchFamily="34" charset="0"/>
              </a:rPr>
              <a:t> </a:t>
            </a:r>
            <a:r>
              <a:rPr lang="en-US" b="1" smtClean="0">
                <a:solidFill>
                  <a:srgbClr val="009900"/>
                </a:solidFill>
                <a:latin typeface="Symbol" pitchFamily="18" charset="2"/>
              </a:rPr>
              <a:t>b</a:t>
            </a:r>
            <a:r>
              <a:rPr lang="en-US" smtClean="0">
                <a:solidFill>
                  <a:srgbClr val="009900"/>
                </a:solidFill>
              </a:rPr>
              <a:t>, </a:t>
            </a:r>
            <a:r>
              <a:rPr lang="en-US" u="sng" smtClean="0">
                <a:solidFill>
                  <a:srgbClr val="009900"/>
                </a:solidFill>
              </a:rPr>
              <a:t>b</a:t>
            </a:r>
            <a:r>
              <a:rPr lang="en-US" smtClean="0"/>
              <a:t>]</a:t>
            </a:r>
            <a:r>
              <a:rPr lang="tr-TR" smtClean="0"/>
              <a:t> duruma </a:t>
            </a:r>
            <a:r>
              <a:rPr lang="en-US" smtClean="0">
                <a:solidFill>
                  <a:srgbClr val="FF0000"/>
                </a:solidFill>
              </a:rPr>
              <a:t>Shift</a:t>
            </a:r>
            <a:r>
              <a:rPr lang="en-US" smtClean="0"/>
              <a:t> , </a:t>
            </a:r>
            <a:endParaRPr lang="tr-TR" smtClean="0"/>
          </a:p>
          <a:p>
            <a:pPr lvl="1" eaLnBrk="1" hangingPunct="1">
              <a:buFontTx/>
              <a:buNone/>
            </a:pPr>
            <a:r>
              <a:rPr lang="tr-TR" smtClean="0"/>
              <a:t>ya da</a:t>
            </a:r>
            <a:endParaRPr lang="en-US" smtClean="0"/>
          </a:p>
          <a:p>
            <a:pPr lvl="1" eaLnBrk="1" hangingPunct="1"/>
            <a:r>
              <a:rPr lang="en-US" smtClean="0">
                <a:solidFill>
                  <a:srgbClr val="009900"/>
                </a:solidFill>
              </a:rPr>
              <a:t>Y </a:t>
            </a:r>
            <a:r>
              <a:rPr lang="en-US" smtClean="0">
                <a:solidFill>
                  <a:srgbClr val="009900"/>
                </a:solidFill>
                <a:latin typeface="cmsy10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b="1" smtClean="0">
                <a:solidFill>
                  <a:srgbClr val="009900"/>
                </a:solidFill>
                <a:latin typeface="Symbol" pitchFamily="18" charset="2"/>
              </a:rPr>
              <a:t>g</a:t>
            </a:r>
            <a:r>
              <a:rPr lang="tr-TR" b="1" smtClean="0">
                <a:solidFill>
                  <a:srgbClr val="009900"/>
                </a:solidFill>
                <a:latin typeface="Symbol" pitchFamily="18" charset="2"/>
              </a:rPr>
              <a:t> </a:t>
            </a:r>
            <a:r>
              <a:rPr lang="tr-TR" smtClean="0"/>
              <a:t>ile </a:t>
            </a:r>
            <a:r>
              <a:rPr lang="en-US" smtClean="0">
                <a:solidFill>
                  <a:srgbClr val="FF0000"/>
                </a:solidFill>
              </a:rPr>
              <a:t>Reduce</a:t>
            </a:r>
          </a:p>
          <a:p>
            <a:pPr lvl="4" eaLnBrk="1" hangingPunct="1"/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tr-TR" smtClean="0"/>
              <a:t>Bu</a:t>
            </a:r>
            <a:r>
              <a:rPr lang="en-US" smtClean="0"/>
              <a:t> </a:t>
            </a:r>
            <a:r>
              <a:rPr lang="en-US" i="1" smtClean="0">
                <a:solidFill>
                  <a:srgbClr val="FF0000"/>
                </a:solidFill>
              </a:rPr>
              <a:t>shift-reduce </a:t>
            </a:r>
            <a:r>
              <a:rPr lang="tr-TR" i="1" smtClean="0">
                <a:solidFill>
                  <a:srgbClr val="FF0000"/>
                </a:solidFill>
              </a:rPr>
              <a:t>çatışması</a:t>
            </a:r>
            <a:r>
              <a:rPr lang="tr-TR" smtClean="0">
                <a:solidFill>
                  <a:srgbClr val="FF0000"/>
                </a:solidFill>
              </a:rPr>
              <a:t> </a:t>
            </a:r>
            <a:r>
              <a:rPr lang="tr-TR" smtClean="0"/>
              <a:t>olarak bilinir</a:t>
            </a:r>
            <a:endParaRPr lang="en-US" i="1" smtClean="0"/>
          </a:p>
          <a:p>
            <a:pPr lvl="1" eaLnBrk="1" hangingPunct="1"/>
            <a:r>
              <a:rPr lang="tr-TR" smtClean="0"/>
              <a:t>Belirsizlikten kaynaklanır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2D4F81-EA4E-41BB-874A-B5E2746D7A47}" type="slidenum">
              <a:rPr lang="en-US"/>
              <a:pPr>
                <a:defRPr/>
              </a:pPr>
              <a:t>132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olidFill>
                  <a:srgbClr val="00B050"/>
                </a:solidFill>
              </a:rPr>
              <a:t>S</a:t>
            </a:r>
            <a:r>
              <a:rPr lang="en-US" smtClean="0">
                <a:solidFill>
                  <a:srgbClr val="00B050"/>
                </a:solidFill>
              </a:rPr>
              <a:t>hift-reduce </a:t>
            </a:r>
            <a:r>
              <a:rPr lang="tr-TR" smtClean="0">
                <a:solidFill>
                  <a:srgbClr val="00B050"/>
                </a:solidFill>
              </a:rPr>
              <a:t>çatışmaları</a:t>
            </a:r>
            <a:endParaRPr lang="en-US" smtClean="0">
              <a:solidFill>
                <a:srgbClr val="00B050"/>
              </a:solidFill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410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200" smtClean="0"/>
              <a:t>K</a:t>
            </a:r>
            <a:r>
              <a:rPr lang="en-US" sz="2200" smtClean="0"/>
              <a:t>las</a:t>
            </a:r>
            <a:r>
              <a:rPr lang="tr-TR" sz="2200" smtClean="0"/>
              <a:t>ik</a:t>
            </a:r>
            <a:r>
              <a:rPr lang="en-US" sz="2200" smtClean="0"/>
              <a:t> </a:t>
            </a:r>
            <a:r>
              <a:rPr lang="tr-TR" sz="2200" smtClean="0"/>
              <a:t>örnek</a:t>
            </a:r>
            <a:r>
              <a:rPr lang="en-US" sz="2200" smtClean="0"/>
              <a:t>: </a:t>
            </a:r>
            <a:r>
              <a:rPr lang="tr-TR" sz="2200" smtClean="0"/>
              <a:t>askıda </a:t>
            </a:r>
            <a:r>
              <a:rPr lang="en-US" sz="2200" smtClean="0"/>
              <a:t>else</a:t>
            </a:r>
          </a:p>
          <a:p>
            <a:pPr marL="0" indent="0" eaLnBrk="1" hangingPunct="1">
              <a:buFontTx/>
              <a:buNone/>
            </a:pPr>
            <a:r>
              <a:rPr lang="en-US" sz="2200" smtClean="0">
                <a:solidFill>
                  <a:srgbClr val="009900"/>
                </a:solidFill>
              </a:rPr>
              <a:t>  S </a:t>
            </a:r>
            <a:r>
              <a:rPr lang="en-US" sz="2200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200" smtClean="0">
                <a:solidFill>
                  <a:srgbClr val="009900"/>
                </a:solidFill>
              </a:rPr>
              <a:t> if E then S  |  if E then S else S  |  OTHER</a:t>
            </a:r>
          </a:p>
          <a:p>
            <a:pPr lvl="4" eaLnBrk="1" hangingPunct="1"/>
            <a:endParaRPr lang="en-US" sz="2200" smtClean="0">
              <a:solidFill>
                <a:srgbClr val="009900"/>
              </a:solidFill>
            </a:endParaRPr>
          </a:p>
          <a:p>
            <a:pPr marL="0" indent="0" eaLnBrk="1" hangingPunct="1">
              <a:buFontTx/>
              <a:buNone/>
            </a:pPr>
            <a:endParaRPr lang="tr-TR" sz="2200" smtClean="0"/>
          </a:p>
          <a:p>
            <a:pPr marL="0" indent="0" eaLnBrk="1" hangingPunct="1">
              <a:buFontTx/>
              <a:buNone/>
            </a:pPr>
            <a:endParaRPr lang="tr-TR" sz="2200" smtClean="0"/>
          </a:p>
          <a:p>
            <a:pPr marL="0" indent="0" eaLnBrk="1" hangingPunct="1">
              <a:buFontTx/>
              <a:buNone/>
            </a:pPr>
            <a:endParaRPr lang="tr-TR" sz="2200" smtClean="0"/>
          </a:p>
          <a:p>
            <a:pPr marL="0" indent="0" eaLnBrk="1" hangingPunct="1">
              <a:buFontTx/>
              <a:buNone/>
            </a:pPr>
            <a:r>
              <a:rPr lang="tr-TR" sz="2200" smtClean="0"/>
              <a:t>Aşağıdakileri içeren </a:t>
            </a:r>
            <a:r>
              <a:rPr lang="en-US" sz="2200" smtClean="0"/>
              <a:t>DFA </a:t>
            </a:r>
            <a:r>
              <a:rPr lang="tr-TR" sz="2200" smtClean="0"/>
              <a:t>durumu olarak</a:t>
            </a:r>
            <a:endParaRPr lang="en-US" sz="2200" smtClean="0"/>
          </a:p>
          <a:p>
            <a:pPr marL="0" indent="0" eaLnBrk="1" hangingPunct="1">
              <a:buFontTx/>
              <a:buNone/>
            </a:pPr>
            <a:r>
              <a:rPr lang="en-US" sz="2200" smtClean="0">
                <a:solidFill>
                  <a:schemeClr val="accent2"/>
                </a:solidFill>
              </a:rPr>
              <a:t>          </a:t>
            </a:r>
            <a:r>
              <a:rPr lang="en-US" sz="2200" smtClean="0">
                <a:solidFill>
                  <a:schemeClr val="tx2"/>
                </a:solidFill>
              </a:rPr>
              <a:t> </a:t>
            </a:r>
            <a:r>
              <a:rPr lang="en-US" sz="2200" smtClean="0">
                <a:solidFill>
                  <a:srgbClr val="009900"/>
                </a:solidFill>
              </a:rPr>
              <a:t>[S </a:t>
            </a:r>
            <a:r>
              <a:rPr lang="en-US" sz="2200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200" smtClean="0">
                <a:solidFill>
                  <a:srgbClr val="009900"/>
                </a:solidFill>
              </a:rPr>
              <a:t> </a:t>
            </a:r>
            <a:r>
              <a:rPr lang="en-US" sz="2200" u="sng" smtClean="0">
                <a:solidFill>
                  <a:srgbClr val="009900"/>
                </a:solidFill>
              </a:rPr>
              <a:t>if</a:t>
            </a:r>
            <a:r>
              <a:rPr lang="en-US" sz="2200" smtClean="0">
                <a:solidFill>
                  <a:srgbClr val="009900"/>
                </a:solidFill>
              </a:rPr>
              <a:t> E </a:t>
            </a:r>
            <a:r>
              <a:rPr lang="en-US" sz="2200" u="sng" smtClean="0">
                <a:solidFill>
                  <a:srgbClr val="009900"/>
                </a:solidFill>
              </a:rPr>
              <a:t>then</a:t>
            </a:r>
            <a:r>
              <a:rPr lang="en-US" sz="2200" smtClean="0">
                <a:solidFill>
                  <a:srgbClr val="009900"/>
                </a:solidFill>
              </a:rPr>
              <a:t> S </a:t>
            </a:r>
            <a:r>
              <a:rPr lang="en-US" sz="2200" smtClean="0">
                <a:solidFill>
                  <a:srgbClr val="FF0000"/>
                </a:solidFill>
                <a:sym typeface="Wingdings" pitchFamily="2" charset="2"/>
              </a:rPr>
              <a:t>•</a:t>
            </a:r>
            <a:r>
              <a:rPr lang="en-US" sz="2200" smtClean="0">
                <a:solidFill>
                  <a:srgbClr val="009900"/>
                </a:solidFill>
              </a:rPr>
              <a:t>,               </a:t>
            </a:r>
            <a:r>
              <a:rPr lang="en-US" sz="2200" u="sng" smtClean="0">
                <a:solidFill>
                  <a:srgbClr val="009900"/>
                </a:solidFill>
              </a:rPr>
              <a:t>else</a:t>
            </a:r>
            <a:r>
              <a:rPr lang="en-US" sz="2200" smtClean="0">
                <a:solidFill>
                  <a:srgbClr val="009900"/>
                </a:solidFill>
              </a:rPr>
              <a:t>]</a:t>
            </a:r>
          </a:p>
          <a:p>
            <a:pPr marL="0" indent="0" eaLnBrk="1" hangingPunct="1">
              <a:buFontTx/>
              <a:buNone/>
            </a:pPr>
            <a:r>
              <a:rPr lang="en-US" sz="2200" smtClean="0">
                <a:solidFill>
                  <a:srgbClr val="009900"/>
                </a:solidFill>
              </a:rPr>
              <a:t>           [S </a:t>
            </a:r>
            <a:r>
              <a:rPr lang="en-US" sz="2200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200" smtClean="0">
                <a:solidFill>
                  <a:srgbClr val="009900"/>
                </a:solidFill>
              </a:rPr>
              <a:t> </a:t>
            </a:r>
            <a:r>
              <a:rPr lang="en-US" sz="2200" u="sng" smtClean="0">
                <a:solidFill>
                  <a:srgbClr val="009900"/>
                </a:solidFill>
              </a:rPr>
              <a:t>if</a:t>
            </a:r>
            <a:r>
              <a:rPr lang="en-US" sz="2200" smtClean="0">
                <a:solidFill>
                  <a:srgbClr val="009900"/>
                </a:solidFill>
              </a:rPr>
              <a:t> E </a:t>
            </a:r>
            <a:r>
              <a:rPr lang="en-US" sz="2200" u="sng" smtClean="0">
                <a:solidFill>
                  <a:srgbClr val="009900"/>
                </a:solidFill>
              </a:rPr>
              <a:t>then</a:t>
            </a:r>
            <a:r>
              <a:rPr lang="en-US" sz="2200" smtClean="0">
                <a:solidFill>
                  <a:srgbClr val="009900"/>
                </a:solidFill>
              </a:rPr>
              <a:t> S </a:t>
            </a:r>
            <a:r>
              <a:rPr lang="en-US" sz="2200" smtClean="0">
                <a:solidFill>
                  <a:srgbClr val="FF0000"/>
                </a:solidFill>
                <a:sym typeface="Wingdings" pitchFamily="2" charset="2"/>
              </a:rPr>
              <a:t>•</a:t>
            </a:r>
            <a:r>
              <a:rPr lang="en-US" sz="2200" smtClean="0">
                <a:solidFill>
                  <a:srgbClr val="009900"/>
                </a:solidFill>
              </a:rPr>
              <a:t> </a:t>
            </a:r>
            <a:r>
              <a:rPr lang="en-US" sz="2200" u="sng" smtClean="0">
                <a:solidFill>
                  <a:srgbClr val="009900"/>
                </a:solidFill>
              </a:rPr>
              <a:t>else</a:t>
            </a:r>
            <a:r>
              <a:rPr lang="en-US" sz="2200" smtClean="0">
                <a:solidFill>
                  <a:srgbClr val="009900"/>
                </a:solidFill>
              </a:rPr>
              <a:t> S,    </a:t>
            </a:r>
            <a:r>
              <a:rPr lang="en-US" sz="2200" u="sng" smtClean="0">
                <a:solidFill>
                  <a:srgbClr val="009900"/>
                </a:solidFill>
              </a:rPr>
              <a:t>x</a:t>
            </a:r>
            <a:r>
              <a:rPr lang="en-US" sz="2200" smtClean="0">
                <a:solidFill>
                  <a:srgbClr val="009900"/>
                </a:solidFill>
              </a:rPr>
              <a:t>]</a:t>
            </a:r>
          </a:p>
          <a:p>
            <a:pPr marL="0" indent="0" eaLnBrk="1" hangingPunct="1">
              <a:buFontTx/>
              <a:buNone/>
            </a:pPr>
            <a:r>
              <a:rPr lang="en-US" sz="2200" smtClean="0"/>
              <a:t>Pra</a:t>
            </a:r>
            <a:r>
              <a:rPr lang="tr-TR" sz="2200" smtClean="0"/>
              <a:t>tik</a:t>
            </a:r>
            <a:r>
              <a:rPr lang="en-US" sz="2200" smtClean="0"/>
              <a:t> </a:t>
            </a:r>
            <a:r>
              <a:rPr lang="tr-TR" sz="2200" smtClean="0"/>
              <a:t>çözümler</a:t>
            </a:r>
            <a:r>
              <a:rPr lang="en-US" sz="2200" smtClean="0"/>
              <a:t>:</a:t>
            </a:r>
          </a:p>
          <a:p>
            <a:pPr lvl="1" eaLnBrk="1" hangingPunct="1"/>
            <a:r>
              <a:rPr lang="tr-TR" sz="2200" smtClean="0"/>
              <a:t>else’nin önceliğini yansıtacak şekilde grameri düzenle</a:t>
            </a:r>
            <a:endParaRPr lang="en-US" sz="2200" smtClean="0"/>
          </a:p>
          <a:p>
            <a:pPr lvl="1" eaLnBrk="1" hangingPunct="1"/>
            <a:r>
              <a:rPr lang="tr-TR" sz="2200" smtClean="0"/>
              <a:t>Çoğu </a:t>
            </a:r>
            <a:r>
              <a:rPr lang="en-US" sz="2200" smtClean="0"/>
              <a:t>LR </a:t>
            </a:r>
            <a:r>
              <a:rPr lang="tr-TR" sz="2200" smtClean="0"/>
              <a:t>ayrıştırıcılar</a:t>
            </a:r>
            <a:r>
              <a:rPr lang="en-US" sz="2200" smtClean="0"/>
              <a:t> </a:t>
            </a:r>
            <a:r>
              <a:rPr lang="tr-TR" sz="2200" smtClean="0"/>
              <a:t>varsayılan olarak </a:t>
            </a:r>
            <a:r>
              <a:rPr lang="en-US" sz="2200" smtClean="0"/>
              <a:t>“shift”</a:t>
            </a:r>
            <a:r>
              <a:rPr lang="tr-TR" sz="2200" smtClean="0"/>
              <a:t> yapar</a:t>
            </a:r>
            <a:endParaRPr lang="en-US" sz="2200" smtClean="0"/>
          </a:p>
          <a:p>
            <a:pPr lvl="1" eaLnBrk="1" hangingPunct="1"/>
            <a:r>
              <a:rPr lang="tr-TR" sz="2200" smtClean="0"/>
              <a:t>Çoğu kez bir öncelik açıklaması vardır</a:t>
            </a:r>
            <a:endParaRPr lang="en-US" sz="2200" smtClean="0"/>
          </a:p>
        </p:txBody>
      </p:sp>
      <p:sp>
        <p:nvSpPr>
          <p:cNvPr id="5" name="4 Dikdörtgen"/>
          <p:cNvSpPr/>
          <p:nvPr/>
        </p:nvSpPr>
        <p:spPr>
          <a:xfrm>
            <a:off x="685800" y="2181721"/>
            <a:ext cx="8077200" cy="1399679"/>
          </a:xfrm>
          <a:prstGeom prst="rect">
            <a:avLst/>
          </a:prstGeom>
          <a:solidFill>
            <a:srgbClr val="BAE18F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spAutoFit/>
          </a:bodyPr>
          <a:lstStyle/>
          <a:p>
            <a:pPr>
              <a:defRPr/>
            </a:pPr>
            <a:r>
              <a:rPr lang="tr-TR" sz="2000" dirty="0">
                <a:sym typeface="Wingdings" pitchFamily="2" charset="2"/>
              </a:rPr>
              <a:t>Örnek</a:t>
            </a:r>
            <a:r>
              <a:rPr lang="en-US" sz="2000" dirty="0">
                <a:sym typeface="Wingdings" pitchFamily="2" charset="2"/>
              </a:rPr>
              <a:t>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>
                <a:latin typeface="Courier New" pitchFamily="49" charset="0"/>
              </a:rPr>
              <a:t>	if (a == 1) then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if (b == 4) then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000" dirty="0">
                <a:latin typeface="Courier New" pitchFamily="49" charset="0"/>
              </a:rPr>
              <a:t>          x = 2;</a:t>
            </a:r>
            <a:br>
              <a:rPr lang="en-US" sz="2000" dirty="0">
                <a:latin typeface="Courier New" pitchFamily="49" charset="0"/>
              </a:rPr>
            </a:br>
            <a:r>
              <a:rPr lang="en-US" sz="2000" dirty="0">
                <a:latin typeface="Courier New" pitchFamily="49" charset="0"/>
              </a:rPr>
              <a:t>        else ... </a:t>
            </a:r>
            <a:r>
              <a:rPr lang="en-US" sz="2000" dirty="0"/>
              <a:t>  </a:t>
            </a:r>
            <a:r>
              <a:rPr lang="en-US" sz="2000" dirty="0">
                <a:sym typeface="Wingdings" pitchFamily="2" charset="2"/>
              </a:rPr>
              <a:t>&lt;</a:t>
            </a:r>
            <a:r>
              <a:rPr lang="tr-TR" sz="2000" dirty="0">
                <a:sym typeface="Wingdings" pitchFamily="2" charset="2"/>
              </a:rPr>
              <a:t>  </a:t>
            </a:r>
            <a:r>
              <a:rPr lang="en-US" sz="2000" dirty="0">
                <a:sym typeface="Wingdings" pitchFamily="2" charset="2"/>
              </a:rPr>
              <a:t>--  </a:t>
            </a:r>
            <a:r>
              <a:rPr lang="tr-TR" sz="2000" dirty="0">
                <a:sym typeface="Wingdings" pitchFamily="2" charset="2"/>
              </a:rPr>
              <a:t>bu hangi </a:t>
            </a:r>
            <a:r>
              <a:rPr lang="en-US" sz="2000" dirty="0">
                <a:sym typeface="Wingdings" pitchFamily="2" charset="2"/>
              </a:rPr>
              <a:t>'if‘</a:t>
            </a:r>
            <a:r>
              <a:rPr lang="tr-TR" sz="2000" dirty="0">
                <a:sym typeface="Wingdings" pitchFamily="2" charset="2"/>
              </a:rPr>
              <a:t>e gider</a:t>
            </a:r>
            <a:r>
              <a:rPr lang="en-US" sz="2000" dirty="0">
                <a:sym typeface="Wingdings" pitchFamily="2" charset="2"/>
              </a:rPr>
              <a:t> ?</a:t>
            </a:r>
            <a:endParaRPr lang="en-US" sz="2000" dirty="0"/>
          </a:p>
        </p:txBody>
      </p:sp>
      <p:graphicFrame>
        <p:nvGraphicFramePr>
          <p:cNvPr id="6146" name="Object 46"/>
          <p:cNvGraphicFramePr>
            <a:graphicFrameLocks noChangeAspect="1"/>
          </p:cNvGraphicFramePr>
          <p:nvPr/>
        </p:nvGraphicFramePr>
        <p:xfrm>
          <a:off x="7543800" y="76200"/>
          <a:ext cx="809625" cy="1093788"/>
        </p:xfrm>
        <a:graphic>
          <a:graphicData uri="http://schemas.openxmlformats.org/presentationml/2006/ole">
            <p:oleObj spid="_x0000_s6146" name="Clip" r:id="rId3" imgW="3848040" imgH="54781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Askıda</a:t>
            </a:r>
            <a:r>
              <a:rPr lang="en-US" smtClean="0"/>
              <a:t> Else</a:t>
            </a:r>
            <a:endParaRPr lang="th-TH" smtClean="0"/>
          </a:p>
        </p:txBody>
      </p:sp>
      <p:graphicFrame>
        <p:nvGraphicFramePr>
          <p:cNvPr id="190467" name="Group 3"/>
          <p:cNvGraphicFramePr>
            <a:graphicFrameLocks noGrp="1"/>
          </p:cNvGraphicFramePr>
          <p:nvPr>
            <p:ph idx="1"/>
          </p:nvPr>
        </p:nvGraphicFramePr>
        <p:xfrm>
          <a:off x="4500563" y="3141663"/>
          <a:ext cx="4545012" cy="3291840"/>
        </p:xfrm>
        <a:graphic>
          <a:graphicData uri="http://schemas.openxmlformats.org/drawingml/2006/table">
            <a:tbl>
              <a:tblPr/>
              <a:tblGrid>
                <a:gridCol w="765175"/>
                <a:gridCol w="576262"/>
                <a:gridCol w="719138"/>
                <a:gridCol w="900112"/>
                <a:gridCol w="647700"/>
                <a:gridCol w="504825"/>
                <a:gridCol w="431800"/>
              </a:tblGrid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state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if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else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other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$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I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S4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S3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ACC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S4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S3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ahoma" pitchFamily="34" charset="0"/>
                        </a:rPr>
                        <a:t>S6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S4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S3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805" name="Text Box 85"/>
          <p:cNvSpPr txBox="1">
            <a:spLocks noChangeArrowheads="1"/>
          </p:cNvSpPr>
          <p:nvPr/>
        </p:nvSpPr>
        <p:spPr bwMode="auto">
          <a:xfrm>
            <a:off x="371475" y="1211263"/>
            <a:ext cx="1824038" cy="17637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S’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.S          </a:t>
            </a:r>
            <a:r>
              <a:rPr lang="en-US" sz="1800">
                <a:solidFill>
                  <a:srgbClr val="CC0000"/>
                </a:solidFill>
                <a:latin typeface="Tahoma" pitchFamily="34" charset="0"/>
              </a:rPr>
              <a:t>0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S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.I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S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other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 </a:t>
            </a:r>
            <a:r>
              <a:rPr lang="en-US" sz="1800" b="1">
                <a:latin typeface="Tahoma" pitchFamily="34" charset="0"/>
              </a:rPr>
              <a:t>else</a:t>
            </a:r>
            <a:r>
              <a:rPr lang="en-US" sz="1800">
                <a:latin typeface="Tahoma" pitchFamily="34" charset="0"/>
              </a:rPr>
              <a:t> S</a:t>
            </a:r>
            <a:endParaRPr lang="th-TH" sz="1800">
              <a:latin typeface="Tahoma" pitchFamily="34" charset="0"/>
            </a:endParaRPr>
          </a:p>
        </p:txBody>
      </p:sp>
      <p:sp>
        <p:nvSpPr>
          <p:cNvPr id="158806" name="Text Box 86"/>
          <p:cNvSpPr txBox="1">
            <a:spLocks noChangeArrowheads="1"/>
          </p:cNvSpPr>
          <p:nvPr/>
        </p:nvSpPr>
        <p:spPr bwMode="auto">
          <a:xfrm>
            <a:off x="2627313" y="1844675"/>
            <a:ext cx="12239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Tahoma" pitchFamily="34" charset="0"/>
              </a:rPr>
              <a:t>S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I.  </a:t>
            </a:r>
            <a:r>
              <a:rPr lang="en-US" sz="1800">
                <a:solidFill>
                  <a:srgbClr val="CC0000"/>
                </a:solidFill>
                <a:latin typeface="Tahoma" pitchFamily="34" charset="0"/>
              </a:rPr>
              <a:t>2</a:t>
            </a:r>
            <a:endParaRPr lang="th-TH" sz="180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158807" name="Text Box 87"/>
          <p:cNvSpPr txBox="1">
            <a:spLocks noChangeArrowheads="1"/>
          </p:cNvSpPr>
          <p:nvPr/>
        </p:nvSpPr>
        <p:spPr bwMode="auto">
          <a:xfrm>
            <a:off x="250825" y="3644900"/>
            <a:ext cx="18240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Tahoma" pitchFamily="34" charset="0"/>
              </a:rPr>
              <a:t>S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other   </a:t>
            </a:r>
            <a:r>
              <a:rPr lang="en-US" sz="1800">
                <a:solidFill>
                  <a:srgbClr val="CC0000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58808" name="Text Box 88"/>
          <p:cNvSpPr txBox="1">
            <a:spLocks noChangeArrowheads="1"/>
          </p:cNvSpPr>
          <p:nvPr/>
        </p:nvSpPr>
        <p:spPr bwMode="auto">
          <a:xfrm>
            <a:off x="4284663" y="1484313"/>
            <a:ext cx="2232025" cy="1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 </a:t>
            </a:r>
            <a:r>
              <a:rPr lang="en-US" sz="1800" b="1">
                <a:latin typeface="Tahoma" pitchFamily="34" charset="0"/>
              </a:rPr>
              <a:t>else .</a:t>
            </a:r>
            <a:r>
              <a:rPr lang="en-US" sz="1800">
                <a:latin typeface="Tahoma" pitchFamily="34" charset="0"/>
              </a:rPr>
              <a:t>S  </a:t>
            </a:r>
            <a:r>
              <a:rPr lang="en-US" sz="1800">
                <a:solidFill>
                  <a:srgbClr val="CC0000"/>
                </a:solidFill>
                <a:latin typeface="Tahoma" pitchFamily="34" charset="0"/>
              </a:rPr>
              <a:t>6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S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.I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S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other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 </a:t>
            </a:r>
            <a:r>
              <a:rPr lang="en-US" sz="1800" b="1">
                <a:latin typeface="Tahoma" pitchFamily="34" charset="0"/>
              </a:rPr>
              <a:t>else</a:t>
            </a:r>
            <a:r>
              <a:rPr lang="en-US" sz="1800">
                <a:latin typeface="Tahoma" pitchFamily="34" charset="0"/>
              </a:rPr>
              <a:t> S</a:t>
            </a:r>
            <a:endParaRPr lang="th-TH" sz="1800">
              <a:latin typeface="Tahoma" pitchFamily="34" charset="0"/>
            </a:endParaRPr>
          </a:p>
        </p:txBody>
      </p:sp>
      <p:sp>
        <p:nvSpPr>
          <p:cNvPr id="158809" name="Text Box 89"/>
          <p:cNvSpPr txBox="1">
            <a:spLocks noChangeArrowheads="1"/>
          </p:cNvSpPr>
          <p:nvPr/>
        </p:nvSpPr>
        <p:spPr bwMode="auto">
          <a:xfrm>
            <a:off x="2555875" y="3860800"/>
            <a:ext cx="1944688" cy="1635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.S       </a:t>
            </a:r>
            <a:r>
              <a:rPr lang="en-US" sz="1800">
                <a:solidFill>
                  <a:srgbClr val="CC0000"/>
                </a:solidFill>
                <a:latin typeface="Tahoma" pitchFamily="34" charset="0"/>
              </a:rPr>
              <a:t>4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.S </a:t>
            </a:r>
            <a:r>
              <a:rPr lang="en-US" sz="1800" b="1">
                <a:latin typeface="Tahoma" pitchFamily="34" charset="0"/>
              </a:rPr>
              <a:t>else</a:t>
            </a:r>
            <a:r>
              <a:rPr lang="en-US" sz="1800">
                <a:latin typeface="Tahoma" pitchFamily="34" charset="0"/>
              </a:rPr>
              <a:t> S</a:t>
            </a:r>
            <a:endParaRPr lang="th-TH" sz="1800">
              <a:latin typeface="Tahoma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S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.I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S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other</a:t>
            </a: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</a:t>
            </a:r>
            <a:endParaRPr lang="en-US" sz="1800" b="1">
              <a:latin typeface="Tahoma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 </a:t>
            </a:r>
            <a:r>
              <a:rPr lang="en-US" sz="1800" b="1">
                <a:latin typeface="Tahoma" pitchFamily="34" charset="0"/>
              </a:rPr>
              <a:t>else</a:t>
            </a:r>
            <a:r>
              <a:rPr lang="en-US" sz="1800">
                <a:latin typeface="Tahoma" pitchFamily="34" charset="0"/>
              </a:rPr>
              <a:t> S</a:t>
            </a:r>
            <a:endParaRPr lang="th-TH" sz="1800">
              <a:latin typeface="Tahoma" pitchFamily="34" charset="0"/>
            </a:endParaRPr>
          </a:p>
        </p:txBody>
      </p:sp>
      <p:sp>
        <p:nvSpPr>
          <p:cNvPr id="158810" name="Text Box 90"/>
          <p:cNvSpPr txBox="1">
            <a:spLocks noChangeArrowheads="1"/>
          </p:cNvSpPr>
          <p:nvPr/>
        </p:nvSpPr>
        <p:spPr bwMode="auto">
          <a:xfrm>
            <a:off x="2627313" y="1196975"/>
            <a:ext cx="13684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Tahoma" pitchFamily="34" charset="0"/>
              </a:rPr>
              <a:t>S’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S.  </a:t>
            </a:r>
            <a:r>
              <a:rPr lang="en-US" sz="1800">
                <a:solidFill>
                  <a:srgbClr val="CC0000"/>
                </a:solidFill>
                <a:latin typeface="Tahoma" pitchFamily="34" charset="0"/>
              </a:rPr>
              <a:t>1</a:t>
            </a:r>
            <a:endParaRPr lang="th-TH" sz="180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158811" name="Text Box 91"/>
          <p:cNvSpPr txBox="1">
            <a:spLocks noChangeArrowheads="1"/>
          </p:cNvSpPr>
          <p:nvPr/>
        </p:nvSpPr>
        <p:spPr bwMode="auto">
          <a:xfrm>
            <a:off x="0" y="4292600"/>
            <a:ext cx="2074863" cy="612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S.       </a:t>
            </a:r>
            <a:r>
              <a:rPr lang="en-US" sz="1800">
                <a:solidFill>
                  <a:srgbClr val="CC0000"/>
                </a:solidFill>
                <a:latin typeface="Tahoma" pitchFamily="34" charset="0"/>
              </a:rPr>
              <a:t>5</a:t>
            </a:r>
            <a:endParaRPr lang="en-US" sz="1800">
              <a:latin typeface="Tahoma" pitchFamily="34" charset="0"/>
            </a:endParaRPr>
          </a:p>
          <a:p>
            <a:pPr>
              <a:lnSpc>
                <a:spcPct val="70000"/>
              </a:lnSpc>
            </a:pPr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S. </a:t>
            </a:r>
            <a:r>
              <a:rPr lang="en-US" sz="1800" b="1">
                <a:latin typeface="Tahoma" pitchFamily="34" charset="0"/>
              </a:rPr>
              <a:t>else</a:t>
            </a:r>
            <a:r>
              <a:rPr lang="en-US" sz="1800">
                <a:latin typeface="Tahoma" pitchFamily="34" charset="0"/>
              </a:rPr>
              <a:t> S</a:t>
            </a:r>
            <a:endParaRPr lang="th-TH" sz="1800">
              <a:latin typeface="Tahoma" pitchFamily="34" charset="0"/>
            </a:endParaRPr>
          </a:p>
        </p:txBody>
      </p:sp>
      <p:sp>
        <p:nvSpPr>
          <p:cNvPr id="158812" name="Text Box 92"/>
          <p:cNvSpPr txBox="1">
            <a:spLocks noChangeArrowheads="1"/>
          </p:cNvSpPr>
          <p:nvPr/>
        </p:nvSpPr>
        <p:spPr bwMode="auto">
          <a:xfrm>
            <a:off x="6877050" y="2565400"/>
            <a:ext cx="20875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Tahoma" pitchFamily="34" charset="0"/>
              </a:rPr>
              <a:t>I </a:t>
            </a:r>
            <a:r>
              <a:rPr lang="th-TH">
                <a:sym typeface="Symbol" pitchFamily="18" charset="2"/>
              </a:rPr>
              <a:t></a:t>
            </a:r>
            <a:r>
              <a:rPr lang="en-US" sz="1800">
                <a:latin typeface="Tahoma" pitchFamily="34" charset="0"/>
              </a:rPr>
              <a:t> .</a:t>
            </a:r>
            <a:r>
              <a:rPr lang="en-US" sz="1800" b="1">
                <a:latin typeface="Tahoma" pitchFamily="34" charset="0"/>
              </a:rPr>
              <a:t>if</a:t>
            </a:r>
            <a:r>
              <a:rPr lang="en-US" sz="1800">
                <a:latin typeface="Tahoma" pitchFamily="34" charset="0"/>
              </a:rPr>
              <a:t> S </a:t>
            </a:r>
            <a:r>
              <a:rPr lang="en-US" sz="1800" b="1">
                <a:latin typeface="Tahoma" pitchFamily="34" charset="0"/>
              </a:rPr>
              <a:t>else</a:t>
            </a:r>
            <a:r>
              <a:rPr lang="en-US" sz="1800">
                <a:latin typeface="Tahoma" pitchFamily="34" charset="0"/>
              </a:rPr>
              <a:t> S </a:t>
            </a:r>
            <a:r>
              <a:rPr lang="en-US" sz="1800">
                <a:solidFill>
                  <a:srgbClr val="CC0000"/>
                </a:solidFill>
                <a:latin typeface="Tahoma" pitchFamily="34" charset="0"/>
              </a:rPr>
              <a:t>7</a:t>
            </a:r>
            <a:endParaRPr lang="th-TH" sz="1800">
              <a:solidFill>
                <a:srgbClr val="CC0000"/>
              </a:solidFill>
              <a:latin typeface="Tahoma" pitchFamily="34" charset="0"/>
            </a:endParaRPr>
          </a:p>
        </p:txBody>
      </p:sp>
      <p:cxnSp>
        <p:nvCxnSpPr>
          <p:cNvPr id="158813" name="AutoShape 93"/>
          <p:cNvCxnSpPr>
            <a:cxnSpLocks noChangeShapeType="1"/>
            <a:stCxn id="158805" idx="3"/>
            <a:endCxn id="158810" idx="1"/>
          </p:cNvCxnSpPr>
          <p:nvPr/>
        </p:nvCxnSpPr>
        <p:spPr bwMode="auto">
          <a:xfrm flipV="1">
            <a:off x="2195513" y="1430338"/>
            <a:ext cx="431800" cy="663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14" name="AutoShape 94"/>
          <p:cNvCxnSpPr>
            <a:cxnSpLocks noChangeShapeType="1"/>
            <a:stCxn id="158805" idx="3"/>
            <a:endCxn id="158806" idx="1"/>
          </p:cNvCxnSpPr>
          <p:nvPr/>
        </p:nvCxnSpPr>
        <p:spPr bwMode="auto">
          <a:xfrm flipV="1">
            <a:off x="2195513" y="2078038"/>
            <a:ext cx="4318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15" name="AutoShape 95"/>
          <p:cNvCxnSpPr>
            <a:cxnSpLocks noChangeShapeType="1"/>
            <a:stCxn id="158805" idx="2"/>
            <a:endCxn id="158807" idx="0"/>
          </p:cNvCxnSpPr>
          <p:nvPr/>
        </p:nvCxnSpPr>
        <p:spPr bwMode="auto">
          <a:xfrm flipH="1">
            <a:off x="1163638" y="2974975"/>
            <a:ext cx="120650" cy="669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16" name="AutoShape 96"/>
          <p:cNvCxnSpPr>
            <a:cxnSpLocks noChangeShapeType="1"/>
            <a:stCxn id="158805" idx="3"/>
            <a:endCxn id="158809" idx="0"/>
          </p:cNvCxnSpPr>
          <p:nvPr/>
        </p:nvCxnSpPr>
        <p:spPr bwMode="auto">
          <a:xfrm>
            <a:off x="2195513" y="2093913"/>
            <a:ext cx="1333500" cy="1766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17" name="AutoShape 97"/>
          <p:cNvCxnSpPr>
            <a:cxnSpLocks noChangeShapeType="1"/>
            <a:stCxn id="158809" idx="1"/>
            <a:endCxn id="158807" idx="3"/>
          </p:cNvCxnSpPr>
          <p:nvPr/>
        </p:nvCxnSpPr>
        <p:spPr bwMode="auto">
          <a:xfrm flipH="1" flipV="1">
            <a:off x="2074863" y="3878263"/>
            <a:ext cx="4810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18" name="AutoShape 98"/>
          <p:cNvCxnSpPr>
            <a:cxnSpLocks noChangeShapeType="1"/>
            <a:stCxn id="158809" idx="0"/>
            <a:endCxn id="158806" idx="2"/>
          </p:cNvCxnSpPr>
          <p:nvPr/>
        </p:nvCxnSpPr>
        <p:spPr bwMode="auto">
          <a:xfrm flipH="1" flipV="1">
            <a:off x="3240088" y="2311400"/>
            <a:ext cx="288925" cy="154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19" name="AutoShape 99"/>
          <p:cNvCxnSpPr>
            <a:cxnSpLocks noChangeShapeType="1"/>
            <a:stCxn id="158809" idx="1"/>
            <a:endCxn id="158811" idx="3"/>
          </p:cNvCxnSpPr>
          <p:nvPr/>
        </p:nvCxnSpPr>
        <p:spPr bwMode="auto">
          <a:xfrm flipH="1" flipV="1">
            <a:off x="2074863" y="4598988"/>
            <a:ext cx="481012" cy="79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20" name="AutoShape 100"/>
          <p:cNvCxnSpPr>
            <a:cxnSpLocks noChangeShapeType="1"/>
            <a:stCxn id="158809" idx="2"/>
            <a:endCxn id="158809" idx="1"/>
          </p:cNvCxnSpPr>
          <p:nvPr/>
        </p:nvCxnSpPr>
        <p:spPr bwMode="auto">
          <a:xfrm rot="16200000" flipV="1">
            <a:off x="2633663" y="4600575"/>
            <a:ext cx="817562" cy="973138"/>
          </a:xfrm>
          <a:prstGeom prst="curvedConnector4">
            <a:avLst>
              <a:gd name="adj1" fmla="val -27963"/>
              <a:gd name="adj2" fmla="val 12349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21" name="AutoShape 101"/>
          <p:cNvCxnSpPr>
            <a:cxnSpLocks noChangeShapeType="1"/>
            <a:stCxn id="158811" idx="3"/>
            <a:endCxn id="158808" idx="1"/>
          </p:cNvCxnSpPr>
          <p:nvPr/>
        </p:nvCxnSpPr>
        <p:spPr bwMode="auto">
          <a:xfrm flipV="1">
            <a:off x="2074863" y="2174875"/>
            <a:ext cx="2209800" cy="2424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22" name="AutoShape 102"/>
          <p:cNvCxnSpPr>
            <a:cxnSpLocks noChangeShapeType="1"/>
            <a:stCxn id="158808" idx="3"/>
            <a:endCxn id="158812" idx="1"/>
          </p:cNvCxnSpPr>
          <p:nvPr/>
        </p:nvCxnSpPr>
        <p:spPr bwMode="auto">
          <a:xfrm>
            <a:off x="6516688" y="2174875"/>
            <a:ext cx="360362" cy="6238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23" name="AutoShape 103"/>
          <p:cNvCxnSpPr>
            <a:cxnSpLocks noChangeShapeType="1"/>
            <a:stCxn id="158808" idx="1"/>
            <a:endCxn id="158807" idx="3"/>
          </p:cNvCxnSpPr>
          <p:nvPr/>
        </p:nvCxnSpPr>
        <p:spPr bwMode="auto">
          <a:xfrm flipH="1">
            <a:off x="2074863" y="2174875"/>
            <a:ext cx="2209800" cy="17033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24" name="AutoShape 104"/>
          <p:cNvCxnSpPr>
            <a:cxnSpLocks noChangeShapeType="1"/>
            <a:stCxn id="158808" idx="1"/>
            <a:endCxn id="158806" idx="3"/>
          </p:cNvCxnSpPr>
          <p:nvPr/>
        </p:nvCxnSpPr>
        <p:spPr bwMode="auto">
          <a:xfrm flipH="1" flipV="1">
            <a:off x="3851275" y="2078038"/>
            <a:ext cx="433388" cy="96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8825" name="AutoShape 105"/>
          <p:cNvCxnSpPr>
            <a:cxnSpLocks noChangeShapeType="1"/>
            <a:stCxn id="158808" idx="2"/>
            <a:endCxn id="158809" idx="0"/>
          </p:cNvCxnSpPr>
          <p:nvPr/>
        </p:nvCxnSpPr>
        <p:spPr bwMode="auto">
          <a:xfrm flipH="1">
            <a:off x="3529013" y="2863850"/>
            <a:ext cx="1871662" cy="996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8826" name="Text Box 106"/>
          <p:cNvSpPr txBox="1">
            <a:spLocks noChangeArrowheads="1"/>
          </p:cNvSpPr>
          <p:nvPr/>
        </p:nvSpPr>
        <p:spPr bwMode="auto">
          <a:xfrm>
            <a:off x="2268538" y="12684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S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27" name="Text Box 107"/>
          <p:cNvSpPr txBox="1">
            <a:spLocks noChangeArrowheads="1"/>
          </p:cNvSpPr>
          <p:nvPr/>
        </p:nvSpPr>
        <p:spPr bwMode="auto">
          <a:xfrm>
            <a:off x="2124075" y="465296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S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28" name="Text Box 108"/>
          <p:cNvSpPr txBox="1">
            <a:spLocks noChangeArrowheads="1"/>
          </p:cNvSpPr>
          <p:nvPr/>
        </p:nvSpPr>
        <p:spPr bwMode="auto">
          <a:xfrm>
            <a:off x="2268538" y="55895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if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29" name="Text Box 109"/>
          <p:cNvSpPr txBox="1">
            <a:spLocks noChangeArrowheads="1"/>
          </p:cNvSpPr>
          <p:nvPr/>
        </p:nvSpPr>
        <p:spPr bwMode="auto">
          <a:xfrm>
            <a:off x="2339975" y="1700213"/>
            <a:ext cx="269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I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0" name="Text Box 110"/>
          <p:cNvSpPr txBox="1">
            <a:spLocks noChangeArrowheads="1"/>
          </p:cNvSpPr>
          <p:nvPr/>
        </p:nvSpPr>
        <p:spPr bwMode="auto">
          <a:xfrm>
            <a:off x="539750" y="2997200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other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1" name="Text Box 111"/>
          <p:cNvSpPr txBox="1">
            <a:spLocks noChangeArrowheads="1"/>
          </p:cNvSpPr>
          <p:nvPr/>
        </p:nvSpPr>
        <p:spPr bwMode="auto">
          <a:xfrm>
            <a:off x="6588125" y="21336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S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2" name="Text Box 112"/>
          <p:cNvSpPr txBox="1">
            <a:spLocks noChangeArrowheads="1"/>
          </p:cNvSpPr>
          <p:nvPr/>
        </p:nvSpPr>
        <p:spPr bwMode="auto">
          <a:xfrm>
            <a:off x="2484438" y="26368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if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3" name="Text Box 113"/>
          <p:cNvSpPr txBox="1">
            <a:spLocks noChangeArrowheads="1"/>
          </p:cNvSpPr>
          <p:nvPr/>
        </p:nvSpPr>
        <p:spPr bwMode="auto">
          <a:xfrm>
            <a:off x="3924300" y="1700213"/>
            <a:ext cx="269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I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4" name="Text Box 114"/>
          <p:cNvSpPr txBox="1">
            <a:spLocks noChangeArrowheads="1"/>
          </p:cNvSpPr>
          <p:nvPr/>
        </p:nvSpPr>
        <p:spPr bwMode="auto">
          <a:xfrm>
            <a:off x="3059113" y="2492375"/>
            <a:ext cx="269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I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5" name="Text Box 115"/>
          <p:cNvSpPr txBox="1">
            <a:spLocks noChangeArrowheads="1"/>
          </p:cNvSpPr>
          <p:nvPr/>
        </p:nvSpPr>
        <p:spPr bwMode="auto">
          <a:xfrm>
            <a:off x="3995738" y="32131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if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6" name="Text Box 116"/>
          <p:cNvSpPr txBox="1">
            <a:spLocks noChangeArrowheads="1"/>
          </p:cNvSpPr>
          <p:nvPr/>
        </p:nvSpPr>
        <p:spPr bwMode="auto">
          <a:xfrm>
            <a:off x="2051050" y="3068638"/>
            <a:ext cx="714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other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7" name="Text Box 117"/>
          <p:cNvSpPr txBox="1">
            <a:spLocks noChangeArrowheads="1"/>
          </p:cNvSpPr>
          <p:nvPr/>
        </p:nvSpPr>
        <p:spPr bwMode="auto">
          <a:xfrm>
            <a:off x="3563938" y="27813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else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8" name="Text Box 118"/>
          <p:cNvSpPr txBox="1">
            <a:spLocks noChangeArrowheads="1"/>
          </p:cNvSpPr>
          <p:nvPr/>
        </p:nvSpPr>
        <p:spPr bwMode="auto">
          <a:xfrm>
            <a:off x="2484438" y="3357563"/>
            <a:ext cx="714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other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58839" name="Text Box 119"/>
          <p:cNvSpPr txBox="1">
            <a:spLocks noChangeArrowheads="1"/>
          </p:cNvSpPr>
          <p:nvPr/>
        </p:nvSpPr>
        <p:spPr bwMode="auto">
          <a:xfrm>
            <a:off x="1763713" y="3933825"/>
            <a:ext cx="714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8000"/>
                </a:solidFill>
                <a:latin typeface="Tahoma" pitchFamily="34" charset="0"/>
              </a:rPr>
              <a:t>other</a:t>
            </a:r>
            <a:endParaRPr lang="th-TH" sz="1800">
              <a:solidFill>
                <a:srgbClr val="008000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F6198EC8-F7F4-41C1-B744-E5EC74B23FE3}" type="slidenum">
              <a:rPr lang="en-US"/>
              <a:pPr>
                <a:defRPr/>
              </a:pPr>
              <a:t>134</a:t>
            </a:fld>
            <a:endParaRPr lang="en-US"/>
          </a:p>
        </p:txBody>
      </p:sp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Çatışma</a:t>
            </a:r>
            <a:endParaRPr lang="en-US" smtClean="0"/>
          </a:p>
        </p:txBody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smtClean="0"/>
              <a:t>Meşhur belirsiz gramerimiz</a:t>
            </a:r>
            <a:r>
              <a:rPr lang="en-US" smtClean="0"/>
              <a:t>:</a:t>
            </a:r>
          </a:p>
          <a:p>
            <a:pPr algn="ctr">
              <a:buFontTx/>
              <a:buNone/>
            </a:pPr>
            <a:endParaRPr lang="en-US" smtClean="0"/>
          </a:p>
        </p:txBody>
      </p:sp>
      <p:graphicFrame>
        <p:nvGraphicFramePr>
          <p:cNvPr id="346116" name="Group 4"/>
          <p:cNvGraphicFramePr>
            <a:graphicFrameLocks noGrp="1"/>
          </p:cNvGraphicFramePr>
          <p:nvPr/>
        </p:nvGraphicFramePr>
        <p:xfrm>
          <a:off x="2895600" y="2819400"/>
          <a:ext cx="3352800" cy="1901826"/>
        </p:xfrm>
        <a:graphic>
          <a:graphicData uri="http://schemas.openxmlformats.org/drawingml/2006/table">
            <a:tbl>
              <a:tblPr/>
              <a:tblGrid>
                <a:gridCol w="1117600"/>
                <a:gridCol w="1238250"/>
                <a:gridCol w="996950"/>
              </a:tblGrid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+ 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* 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(E)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9A1C9E05-DC9B-4989-976A-0904F450133F}" type="slidenum">
              <a:rPr lang="en-US"/>
              <a:pPr>
                <a:defRPr/>
              </a:pPr>
              <a:t>135</a:t>
            </a:fld>
            <a:endParaRPr lang="en-US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Shift-Reduce </a:t>
            </a:r>
            <a:r>
              <a:rPr lang="tr-TR" smtClean="0"/>
              <a:t>Ayrıştırması</a:t>
            </a:r>
            <a:endParaRPr lang="en-US" smtClean="0"/>
          </a:p>
        </p:txBody>
      </p:sp>
      <p:graphicFrame>
        <p:nvGraphicFramePr>
          <p:cNvPr id="347139" name="Group 3"/>
          <p:cNvGraphicFramePr>
            <a:graphicFrameLocks noGrp="1"/>
          </p:cNvGraphicFramePr>
          <p:nvPr/>
        </p:nvGraphicFramePr>
        <p:xfrm>
          <a:off x="1524000" y="1841500"/>
          <a:ext cx="6172200" cy="3657600"/>
        </p:xfrm>
        <a:graphic>
          <a:graphicData uri="http://schemas.openxmlformats.org/drawingml/2006/table">
            <a:tbl>
              <a:tblPr/>
              <a:tblGrid>
                <a:gridCol w="2971800"/>
                <a:gridCol w="32004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. . 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. . 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*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E *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+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reduce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E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8696D587-A67E-4FDE-B151-2180407F2E3D}" type="slidenum">
              <a:rPr lang="en-US"/>
              <a:pPr>
                <a:defRPr/>
              </a:pPr>
              <a:t>136</a:t>
            </a:fld>
            <a:endParaRPr lang="en-US"/>
          </a:p>
        </p:txBody>
      </p:sp>
      <p:sp>
        <p:nvSpPr>
          <p:cNvPr id="161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Diğer </a:t>
            </a:r>
            <a:r>
              <a:rPr lang="en-US" smtClean="0"/>
              <a:t>Shift-Reduce </a:t>
            </a:r>
            <a:r>
              <a:rPr lang="tr-TR" smtClean="0"/>
              <a:t>Ayrıştırması</a:t>
            </a:r>
            <a:endParaRPr lang="en-US" smtClean="0"/>
          </a:p>
        </p:txBody>
      </p:sp>
      <p:graphicFrame>
        <p:nvGraphicFramePr>
          <p:cNvPr id="348163" name="Group 3"/>
          <p:cNvGraphicFramePr>
            <a:graphicFrameLocks noGrp="1"/>
          </p:cNvGraphicFramePr>
          <p:nvPr/>
        </p:nvGraphicFramePr>
        <p:xfrm>
          <a:off x="1524000" y="1841500"/>
          <a:ext cx="6172200" cy="3657600"/>
        </p:xfrm>
        <a:graphic>
          <a:graphicData uri="http://schemas.openxmlformats.org/drawingml/2006/table">
            <a:tbl>
              <a:tblPr/>
              <a:tblGrid>
                <a:gridCol w="2971800"/>
                <a:gridCol w="32004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. . .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. . 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*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* E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* E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reduce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* E + 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E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*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E *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9A69B2-17F2-4436-950D-D69B3C2CD1E2}" type="slidenum">
              <a:rPr lang="en-US"/>
              <a:pPr>
                <a:defRPr/>
              </a:pPr>
              <a:t>137</a:t>
            </a:fld>
            <a:endParaRPr lang="en-US"/>
          </a:p>
        </p:txBody>
      </p:sp>
      <p:sp>
        <p:nvSpPr>
          <p:cNvPr id="162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Örnek</a:t>
            </a:r>
            <a:endParaRPr lang="en-US" smtClean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8392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z="2400" smtClean="0"/>
              <a:t>Aşağıdaki belirsiz grameri göz önüne alalım</a:t>
            </a: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accent2"/>
                </a:solidFill>
              </a:rPr>
              <a:t>                   </a:t>
            </a:r>
            <a:r>
              <a:rPr lang="en-US" sz="2400" smtClean="0">
                <a:solidFill>
                  <a:srgbClr val="009900"/>
                </a:solidFill>
              </a:rPr>
              <a:t>E </a:t>
            </a:r>
            <a:r>
              <a:rPr lang="en-US" sz="2400" smtClean="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400" smtClean="0">
                <a:solidFill>
                  <a:srgbClr val="009900"/>
                </a:solidFill>
              </a:rPr>
              <a:t>E + E | E * E | int</a:t>
            </a:r>
          </a:p>
          <a:p>
            <a:pPr marL="0" indent="0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sz="2400" smtClean="0"/>
              <a:t>DFA</a:t>
            </a:r>
            <a:r>
              <a:rPr lang="tr-TR" sz="2400" smtClean="0"/>
              <a:t> kısmı</a:t>
            </a:r>
            <a:r>
              <a:rPr lang="en-US" sz="2400" smtClean="0"/>
              <a:t>: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0000"/>
                </a:solidFill>
              </a:rPr>
              <a:t>+</a:t>
            </a:r>
            <a:r>
              <a:rPr lang="tr-TR" sz="2400" smtClean="0">
                <a:solidFill>
                  <a:srgbClr val="FF0000"/>
                </a:solidFill>
              </a:rPr>
              <a:t> </a:t>
            </a:r>
            <a:r>
              <a:rPr lang="tr-TR" sz="2400" smtClean="0"/>
              <a:t>girişinde bir </a:t>
            </a:r>
            <a:r>
              <a:rPr lang="en-US" sz="2400" smtClean="0"/>
              <a:t>shift/reduce</a:t>
            </a:r>
            <a:r>
              <a:rPr lang="tr-TR" sz="2400" smtClean="0"/>
              <a:t>’a sahibiz</a:t>
            </a:r>
            <a:endParaRPr lang="en-US" sz="2400" smtClean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z="2400" smtClean="0"/>
              <a:t>NE yapmak istiyoruz</a:t>
            </a:r>
            <a:r>
              <a:rPr lang="en-US" sz="2400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Düşün</a:t>
            </a:r>
            <a:r>
              <a:rPr lang="en-US" smtClean="0"/>
              <a:t>:   </a:t>
            </a:r>
            <a:r>
              <a:rPr lang="en-US" b="1" smtClean="0">
                <a:latin typeface="Courier New" pitchFamily="49" charset="0"/>
              </a:rPr>
              <a:t>x * y +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Reduce</a:t>
            </a:r>
            <a:r>
              <a:rPr lang="tr-TR" smtClean="0"/>
              <a:t>’a ihtiyacımız var</a:t>
            </a:r>
            <a:r>
              <a:rPr lang="en-US" smtClean="0"/>
              <a:t> (</a:t>
            </a:r>
            <a:r>
              <a:rPr lang="en-US" smtClean="0">
                <a:solidFill>
                  <a:srgbClr val="FF0000"/>
                </a:solidFill>
              </a:rPr>
              <a:t>*</a:t>
            </a:r>
            <a:r>
              <a:rPr lang="tr-TR" smtClean="0">
                <a:solidFill>
                  <a:srgbClr val="FF0000"/>
                </a:solidFill>
              </a:rPr>
              <a:t>,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+</a:t>
            </a:r>
            <a:r>
              <a:rPr lang="en-US" smtClean="0"/>
              <a:t> </a:t>
            </a:r>
            <a:r>
              <a:rPr lang="tr-TR" smtClean="0"/>
              <a:t>dan daha sıkı bağlanır</a:t>
            </a:r>
            <a:r>
              <a:rPr lang="en-US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Varsayılan hareket</a:t>
            </a:r>
            <a:r>
              <a:rPr lang="en-US" smtClean="0"/>
              <a:t> shift</a:t>
            </a:r>
            <a:r>
              <a:rPr lang="tr-TR" smtClean="0"/>
              <a:t>’tir</a:t>
            </a:r>
            <a:endParaRPr lang="en-US" smtClean="0"/>
          </a:p>
        </p:txBody>
      </p:sp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295400" y="3170238"/>
            <a:ext cx="2174875" cy="1173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[E </a:t>
            </a:r>
            <a:r>
              <a:rPr lang="en-US" sz="220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 E * 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 E,  +]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[E </a:t>
            </a:r>
            <a:r>
              <a:rPr lang="en-US" sz="220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 E + E, +]</a:t>
            </a:r>
          </a:p>
          <a:p>
            <a:pPr eaLnBrk="1" hangingPunct="1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	…</a:t>
            </a:r>
            <a:endParaRPr lang="en-US" sz="1600">
              <a:solidFill>
                <a:srgbClr val="009900"/>
              </a:solidFill>
              <a:latin typeface="Arial" pitchFamily="34" charset="0"/>
            </a:endParaRPr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5410200" y="3170238"/>
            <a:ext cx="2244725" cy="1173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[E </a:t>
            </a:r>
            <a:r>
              <a:rPr lang="en-US" sz="220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E * E 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,   +]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[E </a:t>
            </a:r>
            <a:r>
              <a:rPr lang="en-US" sz="220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E </a:t>
            </a:r>
            <a:r>
              <a:rPr lang="en-US" sz="2200" b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 + E,  +]</a:t>
            </a:r>
          </a:p>
          <a:p>
            <a:pPr eaLnBrk="1" hangingPunct="1"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200">
                <a:solidFill>
                  <a:srgbClr val="009900"/>
                </a:solidFill>
                <a:latin typeface="Arial" pitchFamily="34" charset="0"/>
              </a:rPr>
              <a:t>	…</a:t>
            </a:r>
            <a:endParaRPr lang="en-US" sz="1600">
              <a:solidFill>
                <a:srgbClr val="009900"/>
              </a:solidFill>
              <a:latin typeface="Arial" pitchFamily="34" charset="0"/>
            </a:endParaRP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4419600" y="3167063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9900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333831" name="AutoShape 7"/>
          <p:cNvCxnSpPr>
            <a:cxnSpLocks noChangeShapeType="1"/>
            <a:stCxn id="333828" idx="3"/>
            <a:endCxn id="333829" idx="1"/>
          </p:cNvCxnSpPr>
          <p:nvPr/>
        </p:nvCxnSpPr>
        <p:spPr bwMode="auto">
          <a:xfrm>
            <a:off x="3470275" y="3757613"/>
            <a:ext cx="19399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8" grpId="0" animBg="1"/>
      <p:bldP spid="333829" grpId="0" animBg="1"/>
      <p:bldP spid="333830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3FD976-9928-4086-B753-411C6A72A029}" type="slidenum">
              <a:rPr lang="en-US"/>
              <a:pPr>
                <a:defRPr/>
              </a:pPr>
              <a:t>138</a:t>
            </a:fld>
            <a:endParaRPr lang="en-US"/>
          </a:p>
        </p:txBody>
      </p:sp>
      <p:sp>
        <p:nvSpPr>
          <p:cNvPr id="163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4582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mtClean="0"/>
              <a:t>Göreli önceliği açıkla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Açıkça çatışmayı önler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Ayrıştırıcıya anlat</a:t>
            </a:r>
            <a:r>
              <a:rPr lang="en-US" smtClean="0"/>
              <a:t>: </a:t>
            </a:r>
            <a:r>
              <a:rPr lang="en-US" b="1" smtClean="0">
                <a:solidFill>
                  <a:srgbClr val="FF0000"/>
                </a:solidFill>
              </a:rPr>
              <a:t>*</a:t>
            </a:r>
            <a:r>
              <a:rPr lang="en-US" smtClean="0"/>
              <a:t> </a:t>
            </a:r>
            <a:r>
              <a:rPr lang="tr-TR" smtClean="0"/>
              <a:t>,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+</a:t>
            </a:r>
            <a:r>
              <a:rPr lang="tr-TR" b="1" smtClean="0"/>
              <a:t>’a tercih ederiz</a:t>
            </a:r>
            <a:endParaRPr lang="en-US" b="1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mtClean="0"/>
              <a:t>Pratikte :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Ayrıştırıcı üreteçleri operatörler için öncelik açıklaması desteği verir</a:t>
            </a:r>
            <a:endParaRPr lang="en-US" smtClean="0"/>
          </a:p>
        </p:txBody>
      </p:sp>
      <p:sp>
        <p:nvSpPr>
          <p:cNvPr id="163844" name="Rectangle 3"/>
          <p:cNvSpPr>
            <a:spLocks noChangeArrowheads="1"/>
          </p:cNvSpPr>
          <p:nvPr/>
        </p:nvSpPr>
        <p:spPr bwMode="auto">
          <a:xfrm>
            <a:off x="5257800" y="3140075"/>
            <a:ext cx="2667000" cy="53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638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Öncelik</a:t>
            </a:r>
            <a:endParaRPr lang="en-US" smtClean="0"/>
          </a:p>
        </p:txBody>
      </p:sp>
      <p:sp>
        <p:nvSpPr>
          <p:cNvPr id="163846" name="Text Box 5"/>
          <p:cNvSpPr txBox="1">
            <a:spLocks noChangeArrowheads="1"/>
          </p:cNvSpPr>
          <p:nvPr/>
        </p:nvSpPr>
        <p:spPr bwMode="auto">
          <a:xfrm>
            <a:off x="1189038" y="3140075"/>
            <a:ext cx="2538412" cy="97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[E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E * </a:t>
            </a:r>
            <a:r>
              <a:rPr lang="en-US" sz="2600" b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E,  +]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[E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b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E + E, +]</a:t>
            </a:r>
            <a:endParaRPr lang="en-US" sz="1800">
              <a:solidFill>
                <a:srgbClr val="009900"/>
              </a:solidFill>
              <a:latin typeface="Arial" pitchFamily="34" charset="0"/>
            </a:endParaRPr>
          </a:p>
        </p:txBody>
      </p:sp>
      <p:sp>
        <p:nvSpPr>
          <p:cNvPr id="163847" name="Text Box 6"/>
          <p:cNvSpPr txBox="1">
            <a:spLocks noChangeArrowheads="1"/>
          </p:cNvSpPr>
          <p:nvPr/>
        </p:nvSpPr>
        <p:spPr bwMode="auto">
          <a:xfrm>
            <a:off x="5303838" y="3140075"/>
            <a:ext cx="2620962" cy="974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[E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E * E </a:t>
            </a:r>
            <a:r>
              <a:rPr lang="en-US" sz="2600" b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,   +]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[E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E </a:t>
            </a:r>
            <a:r>
              <a:rPr lang="en-US" sz="2600" b="1">
                <a:solidFill>
                  <a:srgbClr val="FF0000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+ E,  +]</a:t>
            </a:r>
            <a:endParaRPr lang="en-US" sz="1800">
              <a:solidFill>
                <a:srgbClr val="009900"/>
              </a:solidFill>
              <a:latin typeface="Arial" pitchFamily="34" charset="0"/>
            </a:endParaRPr>
          </a:p>
        </p:txBody>
      </p:sp>
      <p:sp>
        <p:nvSpPr>
          <p:cNvPr id="163848" name="Text Box 7"/>
          <p:cNvSpPr txBox="1">
            <a:spLocks noChangeArrowheads="1"/>
          </p:cNvSpPr>
          <p:nvPr/>
        </p:nvSpPr>
        <p:spPr bwMode="auto">
          <a:xfrm>
            <a:off x="4313238" y="3140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009900"/>
                </a:solidFill>
                <a:latin typeface="Arial" pitchFamily="34" charset="0"/>
              </a:rPr>
              <a:t>E</a:t>
            </a:r>
          </a:p>
        </p:txBody>
      </p:sp>
      <p:cxnSp>
        <p:nvCxnSpPr>
          <p:cNvPr id="163849" name="AutoShape 8"/>
          <p:cNvCxnSpPr>
            <a:cxnSpLocks noChangeShapeType="1"/>
            <a:stCxn id="163846" idx="3"/>
            <a:endCxn id="163847" idx="1"/>
          </p:cNvCxnSpPr>
          <p:nvPr/>
        </p:nvCxnSpPr>
        <p:spPr bwMode="auto">
          <a:xfrm>
            <a:off x="3727450" y="3627438"/>
            <a:ext cx="1576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EEC39F-E8EF-40F8-987E-772817EEC888}" type="slidenum">
              <a:rPr lang="en-US"/>
              <a:pPr>
                <a:defRPr/>
              </a:pPr>
              <a:t>139</a:t>
            </a:fld>
            <a:endParaRPr lang="en-US"/>
          </a:p>
        </p:txBody>
      </p:sp>
      <p:sp>
        <p:nvSpPr>
          <p:cNvPr id="164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Diğer Problemler</a:t>
            </a:r>
            <a:endParaRPr lang="en-US" smtClean="0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mtClean="0"/>
              <a:t>Bir</a:t>
            </a:r>
            <a:r>
              <a:rPr lang="en-US" smtClean="0"/>
              <a:t> DFA </a:t>
            </a:r>
            <a:r>
              <a:rPr lang="tr-TR" smtClean="0"/>
              <a:t>durumu ikisini içerirse</a:t>
            </a:r>
            <a:endParaRPr lang="en-US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  <a:buFont typeface="Times" pitchFamily="18" charset="0"/>
              <a:buNone/>
            </a:pPr>
            <a:r>
              <a:rPr lang="en-US" smtClean="0"/>
              <a:t>        [</a:t>
            </a:r>
            <a:r>
              <a:rPr lang="en-US" smtClean="0">
                <a:solidFill>
                  <a:srgbClr val="009900"/>
                </a:solidFill>
              </a:rPr>
              <a:t>X </a:t>
            </a:r>
            <a:r>
              <a:rPr lang="en-US" smtClean="0">
                <a:solidFill>
                  <a:srgbClr val="009900"/>
                </a:solidFill>
                <a:latin typeface="cmsy10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smtClean="0">
                <a:solidFill>
                  <a:srgbClr val="009900"/>
                </a:solidFill>
                <a:latin typeface="Symbol" pitchFamily="18" charset="2"/>
              </a:rPr>
              <a:t>a</a:t>
            </a:r>
            <a:r>
              <a:rPr lang="en-US" smtClean="0">
                <a:solidFill>
                  <a:schemeClr val="tx2"/>
                </a:solidFill>
                <a:latin typeface="Symbol" pitchFamily="18" charset="2"/>
              </a:rPr>
              <a:t> </a:t>
            </a: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•</a:t>
            </a:r>
            <a:r>
              <a:rPr lang="en-US" smtClean="0">
                <a:solidFill>
                  <a:srgbClr val="009900"/>
                </a:solidFill>
              </a:rPr>
              <a:t>, </a:t>
            </a:r>
            <a:r>
              <a:rPr lang="en-US" u="sng" smtClean="0">
                <a:solidFill>
                  <a:srgbClr val="009900"/>
                </a:solidFill>
              </a:rPr>
              <a:t>a</a:t>
            </a:r>
            <a:r>
              <a:rPr lang="en-US" smtClean="0"/>
              <a:t>] </a:t>
            </a:r>
            <a:r>
              <a:rPr lang="tr-TR" smtClean="0"/>
              <a:t>ve </a:t>
            </a:r>
            <a:r>
              <a:rPr lang="en-US" smtClean="0"/>
              <a:t>[</a:t>
            </a:r>
            <a:r>
              <a:rPr lang="en-US" smtClean="0">
                <a:solidFill>
                  <a:srgbClr val="009900"/>
                </a:solidFill>
              </a:rPr>
              <a:t>Y </a:t>
            </a:r>
            <a:r>
              <a:rPr lang="en-US" smtClean="0">
                <a:solidFill>
                  <a:srgbClr val="009900"/>
                </a:solidFill>
                <a:latin typeface="cmsy10" pitchFamily="34" charset="0"/>
                <a:sym typeface="Symbol" pitchFamily="18" charset="2"/>
              </a:rPr>
              <a:t></a:t>
            </a:r>
            <a:r>
              <a:rPr lang="en-US" smtClean="0">
                <a:solidFill>
                  <a:srgbClr val="009900"/>
                </a:solidFill>
              </a:rPr>
              <a:t> </a:t>
            </a:r>
            <a:r>
              <a:rPr lang="en-US" smtClean="0">
                <a:solidFill>
                  <a:srgbClr val="009900"/>
                </a:solidFill>
                <a:latin typeface="Symbol" pitchFamily="18" charset="2"/>
              </a:rPr>
              <a:t>b </a:t>
            </a:r>
            <a:r>
              <a:rPr lang="en-US" b="1" smtClean="0">
                <a:solidFill>
                  <a:srgbClr val="FF0000"/>
                </a:solidFill>
                <a:sym typeface="Wingdings" pitchFamily="2" charset="2"/>
              </a:rPr>
              <a:t>•</a:t>
            </a:r>
            <a:r>
              <a:rPr lang="en-US" smtClean="0">
                <a:solidFill>
                  <a:srgbClr val="009900"/>
                </a:solidFill>
              </a:rPr>
              <a:t>, </a:t>
            </a:r>
            <a:r>
              <a:rPr lang="en-US" u="sng" smtClean="0">
                <a:solidFill>
                  <a:srgbClr val="009900"/>
                </a:solidFill>
              </a:rPr>
              <a:t>a</a:t>
            </a:r>
            <a:r>
              <a:rPr lang="en-US" smtClean="0"/>
              <a:t>]</a:t>
            </a:r>
          </a:p>
          <a:p>
            <a:pPr lvl="4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Burada problem nedir</a:t>
            </a:r>
            <a:r>
              <a:rPr lang="en-US" smtClean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Bir sonraki token </a:t>
            </a:r>
            <a:r>
              <a:rPr lang="en-US" b="1" u="sng" smtClean="0">
                <a:solidFill>
                  <a:srgbClr val="FF0000"/>
                </a:solidFill>
              </a:rPr>
              <a:t>a</a:t>
            </a:r>
            <a:r>
              <a:rPr lang="tr-TR" smtClean="0"/>
              <a:t>  olduğunda seçilecek iki reduction vardır</a:t>
            </a:r>
            <a:endParaRPr lang="en-US" b="1" u="sng" smtClean="0">
              <a:solidFill>
                <a:srgbClr val="FF0000"/>
              </a:solidFill>
            </a:endParaRPr>
          </a:p>
          <a:p>
            <a:pPr lvl="4" eaLnBrk="1" hangingPunct="1">
              <a:lnSpc>
                <a:spcPct val="90000"/>
              </a:lnSpc>
            </a:pPr>
            <a:endParaRPr lang="en-US" sz="2400" smtClean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mtClean="0"/>
              <a:t>Bu</a:t>
            </a:r>
            <a:r>
              <a:rPr lang="en-US" i="1" smtClean="0">
                <a:solidFill>
                  <a:srgbClr val="FF0000"/>
                </a:solidFill>
              </a:rPr>
              <a:t>reduce/reduce</a:t>
            </a:r>
            <a:r>
              <a:rPr lang="en-US" smtClean="0"/>
              <a:t> </a:t>
            </a:r>
            <a:r>
              <a:rPr lang="tr-TR" smtClean="0"/>
              <a:t>çatışması olarak adlandırılır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Genellikle gramerde ciddi bir belirsizliktir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Ayrıştırıcı üretmek için mutlaka düzeltilmelidir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 smtClean="0"/>
              <a:t>implementasyon</a:t>
            </a:r>
            <a:r>
              <a:rPr lang="en-US" sz="2400" dirty="0" smtClean="0"/>
              <a:t> (</a:t>
            </a:r>
            <a:r>
              <a:rPr lang="tr-TR" sz="2400" dirty="0" smtClean="0"/>
              <a:t>başlatma varsayalım</a:t>
            </a:r>
            <a:r>
              <a:rPr lang="en-US" sz="2400" dirty="0" smtClean="0"/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en-US" sz="1800" b="1" dirty="0" smtClean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switch (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case LETTER: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addChar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while (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 == LETTER || </a:t>
            </a:r>
            <a:r>
              <a:rPr lang="en-US" sz="1800" b="1" dirty="0" err="1" smtClean="0">
                <a:latin typeface="Courier New" pitchFamily="49" charset="0"/>
              </a:rPr>
              <a:t>charClass</a:t>
            </a:r>
            <a:r>
              <a:rPr lang="en-US" sz="1800" b="1" dirty="0" smtClean="0">
                <a:latin typeface="Courier New" pitchFamily="49" charset="0"/>
              </a:rPr>
              <a:t> == DIGIT)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addChar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</a:t>
            </a:r>
            <a:r>
              <a:rPr lang="en-US" sz="1800" b="1" dirty="0" err="1" smtClean="0">
                <a:latin typeface="Courier New" pitchFamily="49" charset="0"/>
              </a:rPr>
              <a:t>getChar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return lookup(lexeme);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</a:rPr>
              <a:t>	</a:t>
            </a:r>
            <a:r>
              <a:rPr lang="en-US" sz="2400" b="1" dirty="0" smtClean="0"/>
              <a:t>…</a:t>
            </a:r>
            <a:endParaRPr lang="en-US" sz="2400" b="1" dirty="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42F87E-A441-4999-AAAC-8D197DF3244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1EC5983-6E89-4B2F-AEBD-C676603BCA73}" type="slidenum">
              <a:rPr lang="en-US"/>
              <a:pPr>
                <a:defRPr/>
              </a:pPr>
              <a:t>140</a:t>
            </a:fld>
            <a:endParaRPr lang="en-US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Reduce/Reduce </a:t>
            </a:r>
            <a:r>
              <a:rPr lang="tr-TR" smtClean="0"/>
              <a:t>Çatışmaları</a:t>
            </a:r>
            <a:endParaRPr lang="en-US" smtClean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 u="sng" smtClean="0"/>
              <a:t>Örnek</a:t>
            </a:r>
            <a:r>
              <a:rPr lang="en-US" smtClean="0"/>
              <a:t>: </a:t>
            </a:r>
            <a:r>
              <a:rPr lang="tr-TR" smtClean="0"/>
              <a:t>tanımlayıcılar (</a:t>
            </a:r>
            <a:r>
              <a:rPr lang="en-US" smtClean="0"/>
              <a:t>identifiers</a:t>
            </a:r>
            <a:r>
              <a:rPr lang="tr-TR" smtClean="0"/>
              <a:t>) sırası</a:t>
            </a:r>
            <a:endParaRPr lang="en-US" smtClean="0"/>
          </a:p>
          <a:p>
            <a:pPr lvl="1" eaLnBrk="1" hangingPunct="1">
              <a:buFont typeface="Times" pitchFamily="18" charset="0"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 </a:t>
            </a:r>
            <a:r>
              <a:rPr lang="en-US" b="1" smtClean="0">
                <a:solidFill>
                  <a:srgbClr val="009900"/>
                </a:solidFill>
              </a:rPr>
              <a:t>S </a:t>
            </a:r>
            <a:r>
              <a:rPr lang="en-US" b="1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b="1" smtClean="0">
                <a:solidFill>
                  <a:srgbClr val="009900"/>
                </a:solidFill>
              </a:rPr>
              <a:t> </a:t>
            </a:r>
            <a:r>
              <a:rPr lang="en-US" b="1" smtClean="0">
                <a:solidFill>
                  <a:srgbClr val="009900"/>
                </a:solidFill>
                <a:latin typeface="Symbol" pitchFamily="18" charset="2"/>
              </a:rPr>
              <a:t>e</a:t>
            </a:r>
            <a:r>
              <a:rPr lang="en-US" b="1" smtClean="0">
                <a:solidFill>
                  <a:srgbClr val="009900"/>
                </a:solidFill>
              </a:rPr>
              <a:t>  |  id  |  id S</a:t>
            </a:r>
          </a:p>
          <a:p>
            <a:pPr marL="0" indent="0" eaLnBrk="1" hangingPunct="1">
              <a:buFontTx/>
              <a:buNone/>
            </a:pPr>
            <a:endParaRPr lang="en-US" smtClean="0">
              <a:solidFill>
                <a:srgbClr val="0099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mtClean="0">
                <a:solidFill>
                  <a:srgbClr val="009900"/>
                </a:solidFill>
              </a:rPr>
              <a:t>id</a:t>
            </a:r>
            <a:r>
              <a:rPr lang="tr-TR" smtClean="0">
                <a:solidFill>
                  <a:srgbClr val="009900"/>
                </a:solidFill>
              </a:rPr>
              <a:t> </a:t>
            </a:r>
            <a:r>
              <a:rPr lang="tr-TR" smtClean="0"/>
              <a:t>stringi için iki ayrıştırma ağacı vardır</a:t>
            </a:r>
            <a:endParaRPr lang="en-US" smtClean="0">
              <a:solidFill>
                <a:srgbClr val="0099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mtClean="0">
                <a:solidFill>
                  <a:schemeClr val="accent2"/>
                </a:solidFill>
              </a:rPr>
              <a:t>                  </a:t>
            </a:r>
            <a:r>
              <a:rPr lang="en-US" smtClean="0">
                <a:solidFill>
                  <a:srgbClr val="009900"/>
                </a:solidFill>
              </a:rPr>
              <a:t>S </a:t>
            </a:r>
            <a:r>
              <a:rPr lang="en-US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mtClean="0">
                <a:solidFill>
                  <a:srgbClr val="009900"/>
                </a:solidFill>
              </a:rPr>
              <a:t> id</a:t>
            </a:r>
          </a:p>
          <a:p>
            <a:pPr marL="0" indent="0" eaLnBrk="1" hangingPunct="1">
              <a:buFontTx/>
              <a:buNone/>
            </a:pPr>
            <a:r>
              <a:rPr lang="en-US" smtClean="0">
                <a:solidFill>
                  <a:srgbClr val="009900"/>
                </a:solidFill>
              </a:rPr>
              <a:t>                  S </a:t>
            </a:r>
            <a:r>
              <a:rPr lang="en-US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mtClean="0">
                <a:solidFill>
                  <a:srgbClr val="009900"/>
                </a:solidFill>
              </a:rPr>
              <a:t> id S </a:t>
            </a:r>
            <a:r>
              <a:rPr lang="en-US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mtClean="0">
                <a:solidFill>
                  <a:srgbClr val="009900"/>
                </a:solidFill>
              </a:rPr>
              <a:t> id</a:t>
            </a:r>
            <a:r>
              <a:rPr lang="en-US" smtClean="0">
                <a:solidFill>
                  <a:schemeClr val="tx2"/>
                </a:solidFill>
              </a:rPr>
              <a:t>   </a:t>
            </a:r>
          </a:p>
          <a:p>
            <a:pPr lvl="4" eaLnBrk="1" hangingPunct="1">
              <a:buFontTx/>
              <a:buNone/>
            </a:pPr>
            <a:r>
              <a:rPr lang="en-US" sz="2400" smtClean="0"/>
              <a:t> </a:t>
            </a:r>
          </a:p>
          <a:p>
            <a:pPr marL="0" indent="0" eaLnBrk="1" hangingPunct="1">
              <a:buFontTx/>
              <a:buNone/>
            </a:pPr>
            <a:r>
              <a:rPr lang="tr-TR" smtClean="0"/>
              <a:t>Bu ayrıştırıcıyı nasıl karıştırır</a:t>
            </a:r>
            <a:r>
              <a:rPr lang="en-US" smtClean="0"/>
              <a:t>?</a:t>
            </a:r>
            <a:endParaRPr lang="en-US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057483-B17C-4A48-B599-D9A6B99178F0}" type="slidenum">
              <a:rPr lang="en-US"/>
              <a:pPr>
                <a:defRPr/>
              </a:pPr>
              <a:t>141</a:t>
            </a:fld>
            <a:endParaRPr lang="en-US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Reduce/Reduce </a:t>
            </a:r>
            <a:r>
              <a:rPr lang="tr-TR" smtClean="0"/>
              <a:t>Çatışmaları</a:t>
            </a:r>
            <a:endParaRPr lang="en-US" smtClean="0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smtClean="0"/>
              <a:t>DFA </a:t>
            </a:r>
            <a:r>
              <a:rPr lang="tr-TR" sz="2400" smtClean="0"/>
              <a:t>durumlarını düşünün</a:t>
            </a:r>
            <a:r>
              <a:rPr lang="en-US" sz="2400" smtClean="0"/>
              <a:t>:</a:t>
            </a:r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endParaRPr lang="en-US" sz="2400" smtClean="0"/>
          </a:p>
          <a:p>
            <a:pPr marL="0" indent="0" eaLnBrk="1" hangingPunct="1">
              <a:buFontTx/>
              <a:buNone/>
            </a:pPr>
            <a:r>
              <a:rPr lang="en-US" sz="2400" smtClean="0">
                <a:solidFill>
                  <a:srgbClr val="009900"/>
                </a:solidFill>
              </a:rPr>
              <a:t>$</a:t>
            </a:r>
            <a:r>
              <a:rPr lang="tr-TR" sz="2400" smtClean="0">
                <a:solidFill>
                  <a:srgbClr val="009900"/>
                </a:solidFill>
              </a:rPr>
              <a:t> </a:t>
            </a:r>
            <a:r>
              <a:rPr lang="tr-TR" sz="2400" smtClean="0"/>
              <a:t>girişinde r</a:t>
            </a:r>
            <a:r>
              <a:rPr lang="en-US" sz="2400" smtClean="0"/>
              <a:t>educe/reduce </a:t>
            </a:r>
            <a:r>
              <a:rPr lang="tr-TR" sz="2400" smtClean="0"/>
              <a:t>çatışması</a:t>
            </a:r>
            <a:r>
              <a:rPr lang="en-US" sz="2400" smtClean="0"/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2400" smtClean="0">
                <a:solidFill>
                  <a:srgbClr val="009900"/>
                </a:solidFill>
              </a:rPr>
              <a:t>                     G </a:t>
            </a:r>
            <a:r>
              <a:rPr lang="en-US" sz="2400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400" smtClean="0">
                <a:solidFill>
                  <a:srgbClr val="009900"/>
                </a:solidFill>
              </a:rPr>
              <a:t> S </a:t>
            </a:r>
            <a:r>
              <a:rPr lang="en-US" sz="2400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400" smtClean="0">
                <a:solidFill>
                  <a:srgbClr val="009900"/>
                </a:solidFill>
              </a:rPr>
              <a:t> id</a:t>
            </a:r>
          </a:p>
          <a:p>
            <a:pPr marL="0" indent="0" eaLnBrk="1" hangingPunct="1">
              <a:buFontTx/>
              <a:buNone/>
            </a:pPr>
            <a:r>
              <a:rPr lang="en-US" sz="2400" smtClean="0">
                <a:solidFill>
                  <a:srgbClr val="009900"/>
                </a:solidFill>
              </a:rPr>
              <a:t>                     G </a:t>
            </a:r>
            <a:r>
              <a:rPr lang="en-US" sz="2400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400" smtClean="0">
                <a:solidFill>
                  <a:srgbClr val="009900"/>
                </a:solidFill>
              </a:rPr>
              <a:t> S </a:t>
            </a:r>
            <a:r>
              <a:rPr lang="en-US" sz="2400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400" smtClean="0">
                <a:solidFill>
                  <a:srgbClr val="009900"/>
                </a:solidFill>
              </a:rPr>
              <a:t> id S </a:t>
            </a:r>
            <a:r>
              <a:rPr lang="en-US" sz="2400" smtClean="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400" smtClean="0">
                <a:solidFill>
                  <a:srgbClr val="009900"/>
                </a:solidFill>
              </a:rPr>
              <a:t>id</a:t>
            </a:r>
          </a:p>
          <a:p>
            <a:pPr marL="0" indent="0" eaLnBrk="1" hangingPunct="1">
              <a:buFontTx/>
              <a:buNone/>
            </a:pPr>
            <a:r>
              <a:rPr lang="tr-TR" sz="2400" smtClean="0"/>
              <a:t>Bunun yerine grameri yediden yazarız</a:t>
            </a:r>
            <a:r>
              <a:rPr lang="en-US" sz="2400" smtClean="0"/>
              <a:t>:</a:t>
            </a:r>
            <a:r>
              <a:rPr lang="en-US" sz="2400" smtClean="0">
                <a:solidFill>
                  <a:schemeClr val="accent2"/>
                </a:solidFill>
              </a:rPr>
              <a:t>   </a:t>
            </a:r>
            <a:r>
              <a:rPr lang="en-US" sz="2400" smtClean="0">
                <a:solidFill>
                  <a:srgbClr val="009900"/>
                </a:solidFill>
              </a:rPr>
              <a:t>S </a:t>
            </a:r>
            <a:r>
              <a:rPr lang="en-US" sz="2400" smtClean="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400" smtClean="0">
                <a:solidFill>
                  <a:srgbClr val="009900"/>
                </a:solidFill>
              </a:rPr>
              <a:t> </a:t>
            </a:r>
            <a:r>
              <a:rPr lang="en-US" sz="2400" smtClean="0">
                <a:solidFill>
                  <a:srgbClr val="009900"/>
                </a:solidFill>
                <a:latin typeface="Symbol" pitchFamily="18" charset="2"/>
              </a:rPr>
              <a:t>e</a:t>
            </a:r>
            <a:r>
              <a:rPr lang="en-US" sz="2400" smtClean="0">
                <a:solidFill>
                  <a:srgbClr val="009900"/>
                </a:solidFill>
              </a:rPr>
              <a:t>  | id S</a:t>
            </a: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1235075" y="2320925"/>
            <a:ext cx="234632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[G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b="1">
                <a:solidFill>
                  <a:schemeClr val="folHlink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S,     $]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[S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b="1">
                <a:solidFill>
                  <a:schemeClr val="folHlink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,         $]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[S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b="1">
                <a:solidFill>
                  <a:schemeClr val="folHlink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u="sng">
                <a:solidFill>
                  <a:srgbClr val="009900"/>
                </a:solidFill>
                <a:latin typeface="Arial" pitchFamily="34" charset="0"/>
              </a:rPr>
              <a:t>id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,     $]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[S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b="1">
                <a:solidFill>
                  <a:schemeClr val="folHlink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u="sng">
                <a:solidFill>
                  <a:srgbClr val="009900"/>
                </a:solidFill>
                <a:latin typeface="Arial" pitchFamily="34" charset="0"/>
              </a:rPr>
              <a:t>id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S,  $]</a:t>
            </a:r>
            <a:endParaRPr lang="en-US" sz="1800">
              <a:solidFill>
                <a:srgbClr val="009900"/>
              </a:solidFill>
              <a:latin typeface="Arial" pitchFamily="34" charset="0"/>
            </a:endParaRPr>
          </a:p>
        </p:txBody>
      </p:sp>
      <p:sp>
        <p:nvSpPr>
          <p:cNvPr id="337925" name="Text Box 5"/>
          <p:cNvSpPr txBox="1">
            <a:spLocks noChangeArrowheads="1"/>
          </p:cNvSpPr>
          <p:nvPr/>
        </p:nvSpPr>
        <p:spPr bwMode="auto">
          <a:xfrm>
            <a:off x="5410200" y="2092325"/>
            <a:ext cx="2336800" cy="240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[S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u="sng">
                <a:solidFill>
                  <a:srgbClr val="009900"/>
                </a:solidFill>
                <a:latin typeface="Arial" pitchFamily="34" charset="0"/>
              </a:rPr>
              <a:t>id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b="1">
                <a:solidFill>
                  <a:schemeClr val="folHlink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,     $]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[S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600" u="sng">
                <a:solidFill>
                  <a:srgbClr val="009900"/>
                </a:solidFill>
                <a:latin typeface="Arial" pitchFamily="34" charset="0"/>
              </a:rPr>
              <a:t>id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b="1">
                <a:solidFill>
                  <a:schemeClr val="folHlink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S,  $]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[S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600" b="1">
                <a:solidFill>
                  <a:schemeClr val="folHlink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,         $]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[S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600" b="1">
                <a:solidFill>
                  <a:schemeClr val="folHlink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u="sng">
                <a:solidFill>
                  <a:srgbClr val="009900"/>
                </a:solidFill>
                <a:latin typeface="Arial" pitchFamily="34" charset="0"/>
              </a:rPr>
              <a:t>id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,     $]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[S </a:t>
            </a:r>
            <a:r>
              <a:rPr lang="en-US" sz="2600">
                <a:solidFill>
                  <a:srgbClr val="009900"/>
                </a:solidFill>
                <a:latin typeface="Symbol" pitchFamily="18" charset="2"/>
              </a:rPr>
              <a:t>® </a:t>
            </a:r>
            <a:r>
              <a:rPr lang="en-US" sz="2600" b="1">
                <a:solidFill>
                  <a:schemeClr val="folHlink"/>
                </a:solidFill>
                <a:latin typeface="Arial" pitchFamily="34" charset="0"/>
                <a:sym typeface="Wingdings" pitchFamily="2" charset="2"/>
              </a:rPr>
              <a:t>•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</a:t>
            </a:r>
            <a:r>
              <a:rPr lang="en-US" sz="2600" u="sng">
                <a:solidFill>
                  <a:srgbClr val="009900"/>
                </a:solidFill>
                <a:latin typeface="Arial" pitchFamily="34" charset="0"/>
              </a:rPr>
              <a:t>id</a:t>
            </a:r>
            <a:r>
              <a:rPr lang="en-US" sz="2600">
                <a:solidFill>
                  <a:srgbClr val="009900"/>
                </a:solidFill>
                <a:latin typeface="Arial" pitchFamily="34" charset="0"/>
              </a:rPr>
              <a:t> S,  $]</a:t>
            </a: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4175125" y="2589213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009900"/>
                </a:solidFill>
                <a:latin typeface="Arial" pitchFamily="34" charset="0"/>
              </a:rPr>
              <a:t>id</a:t>
            </a:r>
          </a:p>
        </p:txBody>
      </p:sp>
      <p:cxnSp>
        <p:nvCxnSpPr>
          <p:cNvPr id="337927" name="AutoShape 7"/>
          <p:cNvCxnSpPr>
            <a:cxnSpLocks noChangeShapeType="1"/>
            <a:stCxn id="337924" idx="3"/>
            <a:endCxn id="337925" idx="1"/>
          </p:cNvCxnSpPr>
          <p:nvPr/>
        </p:nvCxnSpPr>
        <p:spPr bwMode="auto">
          <a:xfrm>
            <a:off x="3581400" y="3284538"/>
            <a:ext cx="1828800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6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63"/>
          <p:cNvGrpSpPr>
            <a:grpSpLocks/>
          </p:cNvGrpSpPr>
          <p:nvPr/>
        </p:nvGrpSpPr>
        <p:grpSpPr bwMode="auto">
          <a:xfrm>
            <a:off x="3584575" y="4941888"/>
            <a:ext cx="2590800" cy="792162"/>
            <a:chOff x="3969" y="663"/>
            <a:chExt cx="1632" cy="499"/>
          </a:xfrm>
        </p:grpSpPr>
        <p:sp>
          <p:nvSpPr>
            <p:cNvPr id="12335" name="Rectangle 61"/>
            <p:cNvSpPr>
              <a:spLocks noChangeArrowheads="1"/>
            </p:cNvSpPr>
            <p:nvPr/>
          </p:nvSpPr>
          <p:spPr bwMode="auto">
            <a:xfrm>
              <a:off x="3969" y="663"/>
              <a:ext cx="998" cy="49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actions</a:t>
              </a:r>
              <a:endParaRPr lang="th-TH"/>
            </a:p>
          </p:txBody>
        </p:sp>
        <p:sp>
          <p:nvSpPr>
            <p:cNvPr id="12336" name="Rectangle 62"/>
            <p:cNvSpPr>
              <a:spLocks noChangeArrowheads="1"/>
            </p:cNvSpPr>
            <p:nvPr/>
          </p:nvSpPr>
          <p:spPr bwMode="auto">
            <a:xfrm>
              <a:off x="4967" y="663"/>
              <a:ext cx="634" cy="4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gotos</a:t>
              </a:r>
              <a:endParaRPr lang="th-TH"/>
            </a:p>
          </p:txBody>
        </p:sp>
      </p:grp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Ayrıştırıcı</a:t>
            </a:r>
            <a:endParaRPr lang="en-US" smtClean="0"/>
          </a:p>
        </p:txBody>
      </p:sp>
      <p:grpSp>
        <p:nvGrpSpPr>
          <p:cNvPr id="167940" name="Group 3"/>
          <p:cNvGrpSpPr>
            <a:grpSpLocks noRot="1"/>
          </p:cNvGrpSpPr>
          <p:nvPr/>
        </p:nvGrpSpPr>
        <p:grpSpPr bwMode="auto">
          <a:xfrm>
            <a:off x="2717800" y="2133600"/>
            <a:ext cx="4292882" cy="465138"/>
            <a:chOff x="720" y="1338"/>
            <a:chExt cx="4346" cy="293"/>
          </a:xfrm>
        </p:grpSpPr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4423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$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37" name="Rectangle 5"/>
            <p:cNvSpPr>
              <a:spLocks noChangeArrowheads="1"/>
            </p:cNvSpPr>
            <p:nvPr/>
          </p:nvSpPr>
          <p:spPr bwMode="auto">
            <a:xfrm>
              <a:off x="3806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197638" name="Rectangle 6"/>
            <p:cNvSpPr>
              <a:spLocks noChangeArrowheads="1"/>
            </p:cNvSpPr>
            <p:nvPr/>
          </p:nvSpPr>
          <p:spPr bwMode="auto">
            <a:xfrm>
              <a:off x="3189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2571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1954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41" name="Rectangle 9"/>
            <p:cNvSpPr>
              <a:spLocks noChangeArrowheads="1"/>
            </p:cNvSpPr>
            <p:nvPr/>
          </p:nvSpPr>
          <p:spPr bwMode="auto">
            <a:xfrm>
              <a:off x="1337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197642" name="Rectangle 10"/>
            <p:cNvSpPr>
              <a:spLocks noChangeArrowheads="1"/>
            </p:cNvSpPr>
            <p:nvPr/>
          </p:nvSpPr>
          <p:spPr bwMode="auto">
            <a:xfrm>
              <a:off x="720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325" name="Line 11"/>
            <p:cNvSpPr>
              <a:spLocks noChangeShapeType="1"/>
            </p:cNvSpPr>
            <p:nvPr/>
          </p:nvSpPr>
          <p:spPr bwMode="auto">
            <a:xfrm>
              <a:off x="720" y="1338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6" name="Line 12"/>
            <p:cNvSpPr>
              <a:spLocks noChangeShapeType="1"/>
            </p:cNvSpPr>
            <p:nvPr/>
          </p:nvSpPr>
          <p:spPr bwMode="auto">
            <a:xfrm>
              <a:off x="720" y="1626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7" name="Line 13"/>
            <p:cNvSpPr>
              <a:spLocks noChangeShapeType="1"/>
            </p:cNvSpPr>
            <p:nvPr/>
          </p:nvSpPr>
          <p:spPr bwMode="auto">
            <a:xfrm>
              <a:off x="74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8" name="Line 14"/>
            <p:cNvSpPr>
              <a:spLocks noChangeShapeType="1"/>
            </p:cNvSpPr>
            <p:nvPr/>
          </p:nvSpPr>
          <p:spPr bwMode="auto">
            <a:xfrm>
              <a:off x="1363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9" name="Line 15"/>
            <p:cNvSpPr>
              <a:spLocks noChangeShapeType="1"/>
            </p:cNvSpPr>
            <p:nvPr/>
          </p:nvSpPr>
          <p:spPr bwMode="auto">
            <a:xfrm>
              <a:off x="1980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0" name="Line 16"/>
            <p:cNvSpPr>
              <a:spLocks noChangeShapeType="1"/>
            </p:cNvSpPr>
            <p:nvPr/>
          </p:nvSpPr>
          <p:spPr bwMode="auto">
            <a:xfrm>
              <a:off x="2597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1" name="Line 17"/>
            <p:cNvSpPr>
              <a:spLocks noChangeShapeType="1"/>
            </p:cNvSpPr>
            <p:nvPr/>
          </p:nvSpPr>
          <p:spPr bwMode="auto">
            <a:xfrm>
              <a:off x="3214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2" name="Line 18"/>
            <p:cNvSpPr>
              <a:spLocks noChangeShapeType="1"/>
            </p:cNvSpPr>
            <p:nvPr/>
          </p:nvSpPr>
          <p:spPr bwMode="auto">
            <a:xfrm>
              <a:off x="3831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3" name="Line 19"/>
            <p:cNvSpPr>
              <a:spLocks noChangeShapeType="1"/>
            </p:cNvSpPr>
            <p:nvPr/>
          </p:nvSpPr>
          <p:spPr bwMode="auto">
            <a:xfrm>
              <a:off x="4449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4" name="Line 20"/>
            <p:cNvSpPr>
              <a:spLocks noChangeShapeType="1"/>
            </p:cNvSpPr>
            <p:nvPr/>
          </p:nvSpPr>
          <p:spPr bwMode="auto">
            <a:xfrm>
              <a:off x="506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3479800" y="3209925"/>
            <a:ext cx="2743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800" dirty="0"/>
              <a:t>LR </a:t>
            </a:r>
            <a:r>
              <a:rPr lang="tr-TR" sz="2800" dirty="0"/>
              <a:t>Ayrıştırıcı</a:t>
            </a:r>
            <a:endParaRPr lang="en-US" sz="2800" dirty="0"/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1447800" y="47831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97664" name="Rectangle 32"/>
          <p:cNvSpPr>
            <a:spLocks noChangeArrowheads="1"/>
          </p:cNvSpPr>
          <p:nvPr/>
        </p:nvSpPr>
        <p:spPr bwMode="auto">
          <a:xfrm>
            <a:off x="1447800" y="43259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97667" name="Rectangle 35"/>
          <p:cNvSpPr>
            <a:spLocks noChangeArrowheads="1"/>
          </p:cNvSpPr>
          <p:nvPr/>
        </p:nvSpPr>
        <p:spPr bwMode="auto">
          <a:xfrm>
            <a:off x="1447800" y="38687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</a:p>
        </p:txBody>
      </p:sp>
      <p:sp>
        <p:nvSpPr>
          <p:cNvPr id="197668" name="Rectangle 36"/>
          <p:cNvSpPr>
            <a:spLocks noChangeArrowheads="1"/>
          </p:cNvSpPr>
          <p:nvPr/>
        </p:nvSpPr>
        <p:spPr bwMode="auto">
          <a:xfrm>
            <a:off x="1447800" y="34115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endParaRPr lang="en-US" i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8" name="Line 37"/>
          <p:cNvSpPr>
            <a:spLocks noChangeShapeType="1"/>
          </p:cNvSpPr>
          <p:nvPr/>
        </p:nvSpPr>
        <p:spPr bwMode="auto">
          <a:xfrm>
            <a:off x="1371600" y="3352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299" name="Line 38"/>
          <p:cNvSpPr>
            <a:spLocks noChangeShapeType="1"/>
          </p:cNvSpPr>
          <p:nvPr/>
        </p:nvSpPr>
        <p:spPr bwMode="auto">
          <a:xfrm>
            <a:off x="1371600" y="38227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0" name="Line 39"/>
          <p:cNvSpPr>
            <a:spLocks noChangeShapeType="1"/>
          </p:cNvSpPr>
          <p:nvPr/>
        </p:nvSpPr>
        <p:spPr bwMode="auto">
          <a:xfrm>
            <a:off x="1371600" y="42799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1" name="Line 42"/>
          <p:cNvSpPr>
            <a:spLocks noChangeShapeType="1"/>
          </p:cNvSpPr>
          <p:nvPr/>
        </p:nvSpPr>
        <p:spPr bwMode="auto">
          <a:xfrm>
            <a:off x="1371600" y="47371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2" name="Line 43"/>
          <p:cNvSpPr>
            <a:spLocks noChangeShapeType="1"/>
          </p:cNvSpPr>
          <p:nvPr/>
        </p:nvSpPr>
        <p:spPr bwMode="auto">
          <a:xfrm>
            <a:off x="1371600" y="5257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3" name="Line 44"/>
          <p:cNvSpPr>
            <a:spLocks noChangeShapeType="1"/>
          </p:cNvSpPr>
          <p:nvPr/>
        </p:nvSpPr>
        <p:spPr bwMode="auto">
          <a:xfrm>
            <a:off x="1371600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4" name="Line 45"/>
          <p:cNvSpPr>
            <a:spLocks noChangeShapeType="1"/>
          </p:cNvSpPr>
          <p:nvPr/>
        </p:nvSpPr>
        <p:spPr bwMode="auto">
          <a:xfrm>
            <a:off x="2646363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5" name="Text Box 46"/>
          <p:cNvSpPr txBox="1">
            <a:spLocks noChangeArrowheads="1"/>
          </p:cNvSpPr>
          <p:nvPr/>
        </p:nvSpPr>
        <p:spPr bwMode="auto">
          <a:xfrm>
            <a:off x="6781800" y="3357563"/>
            <a:ext cx="235994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Çıkış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ayrıştırma ağacı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06" name="Line 47"/>
          <p:cNvSpPr>
            <a:spLocks noChangeShapeType="1"/>
          </p:cNvSpPr>
          <p:nvPr/>
        </p:nvSpPr>
        <p:spPr bwMode="auto">
          <a:xfrm flipV="1">
            <a:off x="4151313" y="26003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7" name="Line 48"/>
          <p:cNvSpPr>
            <a:spLocks noChangeShapeType="1"/>
          </p:cNvSpPr>
          <p:nvPr/>
        </p:nvSpPr>
        <p:spPr bwMode="auto">
          <a:xfrm>
            <a:off x="4651375" y="43529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8" name="Line 50"/>
          <p:cNvSpPr>
            <a:spLocks noChangeShapeType="1"/>
          </p:cNvSpPr>
          <p:nvPr/>
        </p:nvSpPr>
        <p:spPr bwMode="auto">
          <a:xfrm flipV="1">
            <a:off x="6172200" y="3810000"/>
            <a:ext cx="635000" cy="9525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9" name="Line 51"/>
          <p:cNvSpPr>
            <a:spLocks noChangeShapeType="1"/>
          </p:cNvSpPr>
          <p:nvPr/>
        </p:nvSpPr>
        <p:spPr bwMode="auto">
          <a:xfrm flipH="1" flipV="1">
            <a:off x="2717800" y="3206750"/>
            <a:ext cx="762000" cy="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10" name="Text Box 52"/>
          <p:cNvSpPr txBox="1">
            <a:spLocks noChangeArrowheads="1"/>
          </p:cNvSpPr>
          <p:nvPr/>
        </p:nvSpPr>
        <p:spPr bwMode="auto">
          <a:xfrm>
            <a:off x="152400" y="3979863"/>
            <a:ext cx="88517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Yığın</a:t>
            </a:r>
            <a:endParaRPr lang="en-US" dirty="0"/>
          </a:p>
        </p:txBody>
      </p:sp>
      <p:sp>
        <p:nvSpPr>
          <p:cNvPr id="12311" name="Text Box 53"/>
          <p:cNvSpPr txBox="1">
            <a:spLocks noChangeArrowheads="1"/>
          </p:cNvSpPr>
          <p:nvPr/>
        </p:nvSpPr>
        <p:spPr bwMode="auto">
          <a:xfrm>
            <a:off x="381000" y="2133600"/>
            <a:ext cx="204434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Giriş </a:t>
            </a:r>
            <a:r>
              <a:rPr lang="tr-TR" dirty="0" err="1"/>
              <a:t>Tokenları</a:t>
            </a:r>
            <a:endParaRPr lang="en-US" dirty="0"/>
          </a:p>
        </p:txBody>
      </p:sp>
      <p:sp>
        <p:nvSpPr>
          <p:cNvPr id="12312" name="Text Box 55"/>
          <p:cNvSpPr txBox="1">
            <a:spLocks noChangeArrowheads="1"/>
          </p:cNvSpPr>
          <p:nvPr/>
        </p:nvSpPr>
        <p:spPr bwMode="auto">
          <a:xfrm>
            <a:off x="3265488" y="6156325"/>
            <a:ext cx="2830512" cy="7016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tr-TR" sz="2000" dirty="0"/>
              <a:t>Muhtemel</a:t>
            </a:r>
            <a:r>
              <a:rPr lang="en-US" sz="2000" dirty="0"/>
              <a:t> action</a:t>
            </a:r>
            <a:r>
              <a:rPr lang="tr-TR" sz="2000" dirty="0" err="1"/>
              <a:t>lar</a:t>
            </a:r>
            <a:r>
              <a:rPr lang="tr-TR" sz="2000" dirty="0"/>
              <a:t>:</a:t>
            </a:r>
            <a:endParaRPr lang="en-US" sz="2000" dirty="0"/>
          </a:p>
          <a:p>
            <a:pPr algn="ctr">
              <a:defRPr/>
            </a:pPr>
            <a:r>
              <a:rPr lang="en-US" sz="2000" dirty="0"/>
              <a:t>shift, reduce, accept, error</a:t>
            </a:r>
          </a:p>
        </p:txBody>
      </p:sp>
      <p:sp>
        <p:nvSpPr>
          <p:cNvPr id="12313" name="Text Box 56"/>
          <p:cNvSpPr txBox="1">
            <a:spLocks noChangeArrowheads="1"/>
          </p:cNvSpPr>
          <p:nvPr/>
        </p:nvSpPr>
        <p:spPr bwMode="auto">
          <a:xfrm>
            <a:off x="152400" y="5385137"/>
            <a:ext cx="2167581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sz="2000" i="1" dirty="0"/>
              <a:t>X</a:t>
            </a:r>
            <a:r>
              <a:rPr lang="th-TH" sz="2000" dirty="0"/>
              <a:t> </a:t>
            </a:r>
            <a:r>
              <a:rPr lang="tr-TR" sz="2000" dirty="0"/>
              <a:t>terminaller ya da</a:t>
            </a:r>
          </a:p>
          <a:p>
            <a:pPr>
              <a:defRPr/>
            </a:pPr>
            <a:r>
              <a:rPr lang="tr-TR" sz="2000" dirty="0" err="1"/>
              <a:t>nonterminaller</a:t>
            </a:r>
            <a:r>
              <a:rPr lang="th-TH" sz="2000" dirty="0"/>
              <a:t>,</a:t>
            </a:r>
          </a:p>
          <a:p>
            <a:pPr>
              <a:defRPr/>
            </a:pPr>
            <a:r>
              <a:rPr lang="tr-TR" sz="2000" i="1" dirty="0"/>
              <a:t>s</a:t>
            </a:r>
            <a:r>
              <a:rPr lang="th-TH" sz="2000" dirty="0"/>
              <a:t> = </a:t>
            </a:r>
            <a:r>
              <a:rPr lang="tr-TR" sz="2000" dirty="0"/>
              <a:t>Durum</a:t>
            </a:r>
            <a:endParaRPr lang="th-TH" dirty="0"/>
          </a:p>
        </p:txBody>
      </p:sp>
      <p:sp>
        <p:nvSpPr>
          <p:cNvPr id="12314" name="Text Box 57"/>
          <p:cNvSpPr txBox="1">
            <a:spLocks noChangeArrowheads="1"/>
          </p:cNvSpPr>
          <p:nvPr/>
        </p:nvSpPr>
        <p:spPr bwMode="auto">
          <a:xfrm>
            <a:off x="6227763" y="4724400"/>
            <a:ext cx="290977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Ayrıştırma Tablosu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biraz oluşturursunuz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15" name="Line 58"/>
          <p:cNvSpPr>
            <a:spLocks noChangeShapeType="1"/>
          </p:cNvSpPr>
          <p:nvPr/>
        </p:nvSpPr>
        <p:spPr bwMode="auto">
          <a:xfrm flipH="1">
            <a:off x="4297363" y="5715000"/>
            <a:ext cx="46037" cy="45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6" name="Line 59"/>
          <p:cNvSpPr>
            <a:spLocks noChangeShapeType="1"/>
          </p:cNvSpPr>
          <p:nvPr/>
        </p:nvSpPr>
        <p:spPr bwMode="auto">
          <a:xfrm>
            <a:off x="6175375" y="5662613"/>
            <a:ext cx="865188" cy="433387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7" name="Text Box 60"/>
          <p:cNvSpPr txBox="1">
            <a:spLocks noChangeArrowheads="1"/>
          </p:cNvSpPr>
          <p:nvPr/>
        </p:nvSpPr>
        <p:spPr bwMode="auto">
          <a:xfrm>
            <a:off x="6629400" y="5791200"/>
            <a:ext cx="2372765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err="1"/>
              <a:t>gotos</a:t>
            </a:r>
            <a:r>
              <a:rPr lang="en-US" sz="2000" dirty="0"/>
              <a:t> </a:t>
            </a:r>
            <a:endParaRPr lang="tr-TR" sz="2000" dirty="0"/>
          </a:p>
          <a:p>
            <a:pPr algn="ctr">
              <a:defRPr/>
            </a:pPr>
            <a:r>
              <a:rPr lang="tr-TR" sz="2000" dirty="0"/>
              <a:t>durum değişmelerini </a:t>
            </a:r>
          </a:p>
          <a:p>
            <a:pPr algn="ctr">
              <a:defRPr/>
            </a:pPr>
            <a:r>
              <a:rPr lang="tr-TR" sz="2000" dirty="0"/>
              <a:t>içerir</a:t>
            </a:r>
            <a:endParaRPr lang="en-US" sz="2000" dirty="0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3716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26670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2051050" y="2852738"/>
            <a:ext cx="137795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push; pop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SLR(1) </a:t>
            </a:r>
            <a:r>
              <a:rPr lang="tr-TR" smtClean="0"/>
              <a:t>Ayrıştırma</a:t>
            </a:r>
            <a:r>
              <a:rPr lang="en-US" smtClean="0"/>
              <a:t> T</a:t>
            </a:r>
            <a:r>
              <a:rPr lang="tr-TR" smtClean="0"/>
              <a:t>ablosu</a:t>
            </a:r>
            <a:endParaRPr lang="th-TH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84213" y="2763838"/>
            <a:ext cx="1079500" cy="677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300288" y="2708275"/>
            <a:ext cx="11430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2300288" y="3394075"/>
            <a:ext cx="9906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224088" y="5146675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(A).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00088" y="4003675"/>
            <a:ext cx="1103312" cy="677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(.A)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224088" y="4232275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(A.)</a:t>
            </a:r>
          </a:p>
        </p:txBody>
      </p:sp>
      <p:cxnSp>
        <p:nvCxnSpPr>
          <p:cNvPr id="7178" name="AutoShape 10"/>
          <p:cNvCxnSpPr>
            <a:cxnSpLocks noChangeShapeType="1"/>
            <a:stCxn id="7172" idx="3"/>
            <a:endCxn id="7173" idx="1"/>
          </p:cNvCxnSpPr>
          <p:nvPr/>
        </p:nvCxnSpPr>
        <p:spPr bwMode="auto">
          <a:xfrm flipV="1">
            <a:off x="1763713" y="2897188"/>
            <a:ext cx="53657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79" name="AutoShape 11"/>
          <p:cNvCxnSpPr>
            <a:cxnSpLocks noChangeShapeType="1"/>
            <a:stCxn id="7172" idx="3"/>
            <a:endCxn id="7174" idx="1"/>
          </p:cNvCxnSpPr>
          <p:nvPr/>
        </p:nvCxnSpPr>
        <p:spPr bwMode="auto">
          <a:xfrm>
            <a:off x="1763713" y="3103563"/>
            <a:ext cx="536575" cy="479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80" name="AutoShape 12"/>
          <p:cNvCxnSpPr>
            <a:cxnSpLocks noChangeShapeType="1"/>
            <a:stCxn id="7172" idx="2"/>
            <a:endCxn id="7176" idx="0"/>
          </p:cNvCxnSpPr>
          <p:nvPr/>
        </p:nvCxnSpPr>
        <p:spPr bwMode="auto">
          <a:xfrm>
            <a:off x="1223963" y="3441700"/>
            <a:ext cx="28575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81" name="AutoShape 13"/>
          <p:cNvCxnSpPr>
            <a:cxnSpLocks noChangeShapeType="1"/>
            <a:stCxn id="7176" idx="3"/>
            <a:endCxn id="7174" idx="1"/>
          </p:cNvCxnSpPr>
          <p:nvPr/>
        </p:nvCxnSpPr>
        <p:spPr bwMode="auto">
          <a:xfrm flipV="1">
            <a:off x="1803400" y="3582988"/>
            <a:ext cx="496888" cy="760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82" name="AutoShape 14"/>
          <p:cNvCxnSpPr>
            <a:cxnSpLocks noChangeShapeType="1"/>
            <a:stCxn id="7176" idx="3"/>
            <a:endCxn id="7177" idx="1"/>
          </p:cNvCxnSpPr>
          <p:nvPr/>
        </p:nvCxnSpPr>
        <p:spPr bwMode="auto">
          <a:xfrm>
            <a:off x="1803400" y="4343400"/>
            <a:ext cx="420688" cy="777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83" name="AutoShape 15"/>
          <p:cNvCxnSpPr>
            <a:cxnSpLocks noChangeShapeType="1"/>
            <a:stCxn id="7177" idx="2"/>
            <a:endCxn id="7175" idx="0"/>
          </p:cNvCxnSpPr>
          <p:nvPr/>
        </p:nvCxnSpPr>
        <p:spPr bwMode="auto">
          <a:xfrm>
            <a:off x="2833688" y="4608513"/>
            <a:ext cx="0" cy="538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7184" name="AutoShape 16"/>
          <p:cNvCxnSpPr>
            <a:cxnSpLocks noChangeShapeType="1"/>
            <a:stCxn id="7176" idx="1"/>
            <a:endCxn id="7176" idx="2"/>
          </p:cNvCxnSpPr>
          <p:nvPr/>
        </p:nvCxnSpPr>
        <p:spPr bwMode="auto">
          <a:xfrm rot="10800000" flipH="1" flipV="1">
            <a:off x="700088" y="4343400"/>
            <a:ext cx="552450" cy="338138"/>
          </a:xfrm>
          <a:prstGeom prst="curvedConnector4">
            <a:avLst>
              <a:gd name="adj1" fmla="val -41380"/>
              <a:gd name="adj2" fmla="val 16760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1843088" y="27082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1908175" y="42926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1908175" y="2997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835150" y="36449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1309688" y="36226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776288" y="50704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2757488" y="46132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1476375" y="3141663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3214688" y="4308475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547813" y="436562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3062288" y="34702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2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3138488" y="27844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1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3214688" y="52228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5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7170" name="Object 30"/>
          <p:cNvGraphicFramePr>
            <a:graphicFrameLocks noChangeAspect="1"/>
          </p:cNvGraphicFramePr>
          <p:nvPr>
            <p:ph idx="1"/>
          </p:nvPr>
        </p:nvGraphicFramePr>
        <p:xfrm>
          <a:off x="4973638" y="1839913"/>
          <a:ext cx="3849687" cy="3235325"/>
        </p:xfrm>
        <a:graphic>
          <a:graphicData uri="http://schemas.openxmlformats.org/presentationml/2006/ole">
            <p:oleObj spid="_x0000_s7170" name="เอกสาร" r:id="rId4" imgW="3616635" imgH="3203082" progId="Word.Document.8">
              <p:embed/>
            </p:oleObj>
          </a:graphicData>
        </a:graphic>
      </p:graphicFrame>
      <p:sp>
        <p:nvSpPr>
          <p:cNvPr id="7198" name="Text Box 31"/>
          <p:cNvSpPr txBox="1">
            <a:spLocks noChangeArrowheads="1"/>
          </p:cNvSpPr>
          <p:nvPr/>
        </p:nvSpPr>
        <p:spPr bwMode="auto">
          <a:xfrm>
            <a:off x="1116013" y="1436688"/>
            <a:ext cx="153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A </a:t>
            </a:r>
            <a:r>
              <a:rPr lang="th-TH"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</a:rPr>
              <a:t> (A) | a</a:t>
            </a:r>
            <a:endParaRPr lang="th-TH" sz="200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LR(0)</a:t>
            </a:r>
            <a:r>
              <a:rPr lang="tr-TR" smtClean="0"/>
              <a:t> olmayan </a:t>
            </a:r>
            <a:r>
              <a:rPr lang="en-US" smtClean="0"/>
              <a:t>SLR(1) Gram</a:t>
            </a:r>
            <a:r>
              <a:rPr lang="tr-TR" smtClean="0"/>
              <a:t>e</a:t>
            </a:r>
            <a:r>
              <a:rPr lang="en-US" smtClean="0"/>
              <a:t>r </a:t>
            </a:r>
            <a:endParaRPr lang="th-TH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476375" y="19891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CC0000"/>
                </a:solidFill>
                <a:cs typeface="Tahoma" pitchFamily="34" charset="0"/>
              </a:rPr>
              <a:t>0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492500" y="155733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CC0000"/>
                </a:solidFill>
                <a:cs typeface="Tahoma" pitchFamily="34" charset="0"/>
              </a:rPr>
              <a:t>1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563938" y="42926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CC0000"/>
                </a:solidFill>
                <a:cs typeface="Tahoma" pitchFamily="34" charset="0"/>
              </a:rPr>
              <a:t>4</a:t>
            </a:r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1476375" y="3429000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635375" y="55165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708400" y="22621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684213" y="1343025"/>
            <a:ext cx="1187450" cy="92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.S</a:t>
            </a:r>
          </a:p>
          <a:p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.(S)S</a:t>
            </a:r>
            <a:endParaRPr lang="th-TH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th-TH" sz="180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.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611188" y="2855913"/>
            <a:ext cx="1187450" cy="925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(.S)S</a:t>
            </a:r>
          </a:p>
          <a:p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.(S)S</a:t>
            </a:r>
            <a:endParaRPr lang="th-TH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th-TH" sz="180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.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2700338" y="1557338"/>
            <a:ext cx="1025525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S’ </a:t>
            </a:r>
            <a:r>
              <a:rPr lang="th-TH" sz="1800"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 S.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627313" y="3648075"/>
            <a:ext cx="1187450" cy="92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(S).S</a:t>
            </a:r>
          </a:p>
          <a:p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8000"/>
                </a:solidFill>
                <a:latin typeface="Tahoma" pitchFamily="34" charset="0"/>
                <a:cs typeface="Tahoma" pitchFamily="34" charset="0"/>
              </a:rPr>
              <a:t> .(S)S</a:t>
            </a:r>
            <a:endParaRPr lang="th-TH" sz="18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r>
              <a:rPr lang="th-TH" sz="180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 .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555875" y="2205038"/>
            <a:ext cx="1439863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(S.)S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555875" y="5516563"/>
            <a:ext cx="1322388" cy="376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(S)S.</a:t>
            </a:r>
          </a:p>
        </p:txBody>
      </p:sp>
      <p:cxnSp>
        <p:nvCxnSpPr>
          <p:cNvPr id="8208" name="AutoShape 15"/>
          <p:cNvCxnSpPr>
            <a:cxnSpLocks noChangeShapeType="1"/>
            <a:stCxn id="8202" idx="3"/>
            <a:endCxn id="8204" idx="1"/>
          </p:cNvCxnSpPr>
          <p:nvPr/>
        </p:nvCxnSpPr>
        <p:spPr bwMode="auto">
          <a:xfrm flipV="1">
            <a:off x="1871663" y="1746250"/>
            <a:ext cx="828675" cy="60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09" name="AutoShape 16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1204913" y="2268538"/>
            <a:ext cx="73025" cy="587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0" name="AutoShape 17"/>
          <p:cNvCxnSpPr>
            <a:cxnSpLocks noChangeShapeType="1"/>
            <a:stCxn id="8203" idx="3"/>
            <a:endCxn id="8206" idx="1"/>
          </p:cNvCxnSpPr>
          <p:nvPr/>
        </p:nvCxnSpPr>
        <p:spPr bwMode="auto">
          <a:xfrm flipV="1">
            <a:off x="1798638" y="2393950"/>
            <a:ext cx="757237" cy="925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1" name="AutoShape 18"/>
          <p:cNvCxnSpPr>
            <a:cxnSpLocks noChangeShapeType="1"/>
            <a:stCxn id="8206" idx="2"/>
            <a:endCxn id="8205" idx="0"/>
          </p:cNvCxnSpPr>
          <p:nvPr/>
        </p:nvCxnSpPr>
        <p:spPr bwMode="auto">
          <a:xfrm flipH="1">
            <a:off x="3221038" y="2581275"/>
            <a:ext cx="55562" cy="1066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2" name="AutoShape 19"/>
          <p:cNvCxnSpPr>
            <a:cxnSpLocks noChangeShapeType="1"/>
            <a:stCxn id="8205" idx="1"/>
            <a:endCxn id="8203" idx="3"/>
          </p:cNvCxnSpPr>
          <p:nvPr/>
        </p:nvCxnSpPr>
        <p:spPr bwMode="auto">
          <a:xfrm flipH="1" flipV="1">
            <a:off x="1798638" y="3319463"/>
            <a:ext cx="828675" cy="7921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3" name="AutoShape 20"/>
          <p:cNvCxnSpPr>
            <a:cxnSpLocks noChangeShapeType="1"/>
            <a:stCxn id="8205" idx="2"/>
            <a:endCxn id="8207" idx="0"/>
          </p:cNvCxnSpPr>
          <p:nvPr/>
        </p:nvCxnSpPr>
        <p:spPr bwMode="auto">
          <a:xfrm flipH="1">
            <a:off x="3217863" y="4573588"/>
            <a:ext cx="3175" cy="942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8214" name="AutoShape 21"/>
          <p:cNvCxnSpPr>
            <a:cxnSpLocks noChangeShapeType="1"/>
            <a:stCxn id="8203" idx="1"/>
            <a:endCxn id="8203" idx="2"/>
          </p:cNvCxnSpPr>
          <p:nvPr/>
        </p:nvCxnSpPr>
        <p:spPr bwMode="auto">
          <a:xfrm rot="10800000" flipH="1" flipV="1">
            <a:off x="611188" y="3319463"/>
            <a:ext cx="593725" cy="461962"/>
          </a:xfrm>
          <a:prstGeom prst="curvedConnector4">
            <a:avLst>
              <a:gd name="adj1" fmla="val -38505"/>
              <a:gd name="adj2" fmla="val 14948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8215" name="Line 22"/>
          <p:cNvSpPr>
            <a:spLocks noChangeShapeType="1"/>
          </p:cNvSpPr>
          <p:nvPr/>
        </p:nvSpPr>
        <p:spPr bwMode="auto">
          <a:xfrm>
            <a:off x="468313" y="2017713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8216" name="Text Box 23"/>
          <p:cNvSpPr txBox="1">
            <a:spLocks noChangeArrowheads="1"/>
          </p:cNvSpPr>
          <p:nvPr/>
        </p:nvSpPr>
        <p:spPr bwMode="auto">
          <a:xfrm>
            <a:off x="2212975" y="14128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8217" name="Text Box 24"/>
          <p:cNvSpPr txBox="1">
            <a:spLocks noChangeArrowheads="1"/>
          </p:cNvSpPr>
          <p:nvPr/>
        </p:nvSpPr>
        <p:spPr bwMode="auto">
          <a:xfrm>
            <a:off x="1314450" y="2462213"/>
            <a:ext cx="27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276600" y="4724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</a:p>
        </p:txBody>
      </p:sp>
      <p:sp>
        <p:nvSpPr>
          <p:cNvPr id="8219" name="Text Box 26"/>
          <p:cNvSpPr txBox="1">
            <a:spLocks noChangeArrowheads="1"/>
          </p:cNvSpPr>
          <p:nvPr/>
        </p:nvSpPr>
        <p:spPr bwMode="auto">
          <a:xfrm>
            <a:off x="3371850" y="2857500"/>
            <a:ext cx="27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8220" name="Text Box 27"/>
          <p:cNvSpPr txBox="1">
            <a:spLocks noChangeArrowheads="1"/>
          </p:cNvSpPr>
          <p:nvPr/>
        </p:nvSpPr>
        <p:spPr bwMode="auto">
          <a:xfrm>
            <a:off x="2000250" y="3833813"/>
            <a:ext cx="27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8221" name="Text Box 28"/>
          <p:cNvSpPr txBox="1">
            <a:spLocks noChangeArrowheads="1"/>
          </p:cNvSpPr>
          <p:nvPr/>
        </p:nvSpPr>
        <p:spPr bwMode="auto">
          <a:xfrm>
            <a:off x="323850" y="3910013"/>
            <a:ext cx="27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8222" name="Text Box 29"/>
          <p:cNvSpPr txBox="1">
            <a:spLocks noChangeArrowheads="1"/>
          </p:cNvSpPr>
          <p:nvPr/>
        </p:nvSpPr>
        <p:spPr bwMode="auto">
          <a:xfrm>
            <a:off x="2051050" y="24923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</a:p>
        </p:txBody>
      </p:sp>
      <p:graphicFrame>
        <p:nvGraphicFramePr>
          <p:cNvPr id="8194" name="Object 30"/>
          <p:cNvGraphicFramePr>
            <a:graphicFrameLocks noChangeAspect="1"/>
          </p:cNvGraphicFramePr>
          <p:nvPr>
            <p:ph idx="1"/>
          </p:nvPr>
        </p:nvGraphicFramePr>
        <p:xfrm>
          <a:off x="4900613" y="2927350"/>
          <a:ext cx="3848100" cy="3036888"/>
        </p:xfrm>
        <a:graphic>
          <a:graphicData uri="http://schemas.openxmlformats.org/presentationml/2006/ole">
            <p:oleObj spid="_x0000_s8194" name="เอกสาร" r:id="rId4" imgW="3841943" imgH="3203326" progId="Word.Document.8">
              <p:embed/>
            </p:oleObj>
          </a:graphicData>
        </a:graphic>
      </p:graphicFrame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5292725" y="1436688"/>
            <a:ext cx="1655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</a:rPr>
              <a:t>S </a:t>
            </a:r>
            <a:r>
              <a:rPr lang="th-TH">
                <a:sym typeface="Symbol" pitchFamily="18" charset="2"/>
              </a:rPr>
              <a:t></a:t>
            </a:r>
            <a:r>
              <a:rPr lang="en-US" sz="2000">
                <a:latin typeface="Tahoma" pitchFamily="34" charset="0"/>
              </a:rPr>
              <a:t> (S)S | </a:t>
            </a:r>
            <a:r>
              <a:rPr lang="en-US" sz="2000">
                <a:latin typeface="Tahoma" pitchFamily="34" charset="0"/>
                <a:sym typeface="Symbol" pitchFamily="18" charset="2"/>
              </a:rPr>
              <a:t></a:t>
            </a:r>
            <a:endParaRPr lang="en-US" sz="2000" i="1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1816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tr-TR" sz="2400" u="sng" dirty="0" smtClean="0"/>
              <a:t>İşleyiciler </a:t>
            </a:r>
            <a:r>
              <a:rPr lang="tr-TR" sz="2400" u="sng" dirty="0" smtClean="0">
                <a:solidFill>
                  <a:srgbClr val="990000"/>
                </a:solidFill>
              </a:rPr>
              <a:t>(tanıtıcı değer) </a:t>
            </a:r>
            <a:r>
              <a:rPr lang="tr-TR" sz="2400" u="sng" dirty="0" smtClean="0"/>
              <a:t>(</a:t>
            </a:r>
            <a:r>
              <a:rPr lang="en-US" sz="2400" u="sng" dirty="0" smtClean="0"/>
              <a:t>handles</a:t>
            </a:r>
            <a:r>
              <a:rPr lang="tr-TR" sz="2400" u="sng" dirty="0" smtClean="0"/>
              <a:t>) hakkında</a:t>
            </a:r>
            <a:r>
              <a:rPr lang="en-US" sz="2400" u="sng" dirty="0" smtClean="0"/>
              <a:t>:</a:t>
            </a:r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 sağ cümlesel formun </a:t>
            </a:r>
            <a:r>
              <a:rPr lang="tr-TR" dirty="0" smtClean="0">
                <a:solidFill>
                  <a:srgbClr val="333399"/>
                </a:solidFill>
              </a:rPr>
              <a:t>işleyicisidir </a:t>
            </a:r>
            <a:r>
              <a:rPr lang="tr-TR" dirty="0" smtClean="0">
                <a:solidFill>
                  <a:srgbClr val="990000"/>
                </a:solidFill>
              </a:rPr>
              <a:t>(tanıtıcı değeridir) </a:t>
            </a:r>
            <a:r>
              <a:rPr lang="tr-TR" dirty="0" smtClean="0">
                <a:solidFill>
                  <a:srgbClr val="333399"/>
                </a:solidFill>
              </a:rPr>
              <a:t>(</a:t>
            </a:r>
            <a:r>
              <a:rPr lang="en-US" dirty="0" smtClean="0">
                <a:solidFill>
                  <a:srgbClr val="333399"/>
                </a:solidFill>
              </a:rPr>
              <a:t>handle</a:t>
            </a:r>
            <a:r>
              <a:rPr lang="tr-TR" dirty="0" smtClean="0">
                <a:solidFill>
                  <a:srgbClr val="333399"/>
                </a:solidFill>
              </a:rPr>
              <a:t>)</a:t>
            </a:r>
            <a:r>
              <a:rPr lang="en-US" dirty="0" smtClean="0"/>
              <a:t> </a:t>
            </a:r>
            <a:endParaRPr 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ym typeface="Symbol" pitchFamily="18" charset="2"/>
              </a:rPr>
              <a:t>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dirty="0" smtClean="0"/>
              <a:t>w </a:t>
            </a:r>
            <a:r>
              <a:rPr lang="tr-TR" sz="2400" dirty="0" smtClean="0"/>
              <a:t>ancak ve ancak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S =&gt;*</a:t>
            </a: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dirty="0" smtClean="0"/>
              <a:t>Aw =&gt;</a:t>
            </a:r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</a:t>
            </a:r>
            <a:r>
              <a:rPr lang="en-US" sz="2400" dirty="0" smtClean="0"/>
              <a:t>w</a:t>
            </a:r>
            <a:endParaRPr lang="en-US" baseline="-25000" dirty="0" smtClean="0"/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 sağ cümlesel formun </a:t>
            </a:r>
            <a:r>
              <a:rPr lang="tr-TR" dirty="0" smtClean="0">
                <a:solidFill>
                  <a:srgbClr val="333399"/>
                </a:solidFill>
              </a:rPr>
              <a:t>tümceciğidir</a:t>
            </a:r>
            <a:endParaRPr lang="en-US" sz="2000" dirty="0" smtClean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        </a:t>
            </a:r>
            <a:r>
              <a:rPr lang="en-US" sz="2400" dirty="0" smtClean="0">
                <a:sym typeface="Symbol" pitchFamily="18" charset="2"/>
              </a:rPr>
              <a:t> </a:t>
            </a:r>
            <a:r>
              <a:rPr lang="tr-TR" sz="2400" dirty="0" smtClean="0"/>
              <a:t>ancak ve ancak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 smtClean="0"/>
              <a:t>S =&gt;* </a:t>
            </a:r>
            <a:r>
              <a:rPr lang="en-US" sz="2400" dirty="0" smtClean="0">
                <a:sym typeface="Symbol" pitchFamily="18" charset="2"/>
              </a:rPr>
              <a:t>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A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=&gt;+</a:t>
            </a:r>
            <a:r>
              <a:rPr lang="en-US" sz="2400" dirty="0" smtClean="0">
                <a:sym typeface="Symbol" pitchFamily="18" charset="2"/>
              </a:rPr>
              <a:t> 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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</a:p>
          <a:p>
            <a:pPr lvl="1" eaLnBrk="1" hangingPunct="1">
              <a:defRPr/>
            </a:pPr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smtClean="0"/>
              <a:t>sağ cümlesel form</a:t>
            </a:r>
            <a:r>
              <a:rPr lang="tr-TR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ym typeface="Symbol" pitchFamily="18" charset="2"/>
              </a:rPr>
              <a:t>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err="1" smtClean="0">
                <a:sym typeface="Symbol" pitchFamily="18" charset="2"/>
              </a:rPr>
              <a:t>nın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smtClean="0">
                <a:solidFill>
                  <a:srgbClr val="333399"/>
                </a:solidFill>
                <a:sym typeface="Symbol" pitchFamily="18" charset="2"/>
              </a:rPr>
              <a:t>basit tümceciği</a:t>
            </a:r>
            <a:r>
              <a:rPr lang="tr-TR" dirty="0" smtClean="0">
                <a:sym typeface="Symbol" pitchFamily="18" charset="2"/>
              </a:rPr>
              <a:t>dir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tr-TR" dirty="0" smtClean="0"/>
              <a:t>ancak ve ancak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S =&gt;* </a:t>
            </a:r>
            <a:r>
              <a:rPr lang="en-US" sz="2400" dirty="0" smtClean="0">
                <a:sym typeface="Symbol" pitchFamily="18" charset="2"/>
              </a:rPr>
              <a:t>  </a:t>
            </a:r>
            <a:r>
              <a:rPr lang="en-US" sz="2400" dirty="0" smtClean="0"/>
              <a:t>= 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A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=&gt;</a:t>
            </a:r>
            <a:r>
              <a:rPr lang="en-US" sz="2400" dirty="0" smtClean="0">
                <a:sym typeface="Symbol" pitchFamily="18" charset="2"/>
              </a:rPr>
              <a:t> </a:t>
            </a:r>
            <a:r>
              <a:rPr lang="en-US" sz="2400" baseline="-25000" dirty="0" smtClean="0">
                <a:sym typeface="Symbol" pitchFamily="18" charset="2"/>
              </a:rPr>
              <a:t>1</a:t>
            </a:r>
            <a:r>
              <a:rPr lang="en-US" sz="2400" dirty="0" smtClean="0">
                <a:sym typeface="Symbol" pitchFamily="18" charset="2"/>
              </a:rPr>
              <a:t></a:t>
            </a:r>
            <a:r>
              <a:rPr lang="en-US" sz="2400" baseline="-25000" dirty="0" smtClean="0">
                <a:sym typeface="Symbol" pitchFamily="18" charset="2"/>
              </a:rPr>
              <a:t>2</a:t>
            </a:r>
            <a:r>
              <a:rPr lang="tr-TR" sz="2400" baseline="-25000" dirty="0" smtClean="0">
                <a:sym typeface="Symbol" pitchFamily="18" charset="2"/>
              </a:rPr>
              <a:t>    </a:t>
            </a:r>
            <a:endParaRPr lang="en-US" sz="2400" baseline="-250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6AF5D6-42C8-4EBA-BCC0-DA8B80993BF0}" type="slidenum">
              <a:rPr lang="en-US"/>
              <a:pPr>
                <a:defRPr/>
              </a:pPr>
              <a:t>145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4.5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 </a:t>
            </a:r>
            <a:r>
              <a:rPr lang="tr-TR" smtClean="0">
                <a:sym typeface="Symbol" pitchFamily="18" charset="2"/>
              </a:rPr>
              <a:t>	(</a:t>
            </a:r>
            <a:r>
              <a:rPr lang="en-US" smtClean="0">
                <a:sym typeface="Symbol" pitchFamily="18" charset="2"/>
              </a:rPr>
              <a:t>Bottom-up Parsing</a:t>
            </a:r>
            <a:r>
              <a:rPr lang="tr-TR" smtClean="0">
                <a:sym typeface="Symbol" pitchFamily="18" charset="2"/>
              </a:rPr>
              <a:t>)</a:t>
            </a:r>
            <a:r>
              <a:rPr lang="en-US" smtClean="0"/>
              <a:t> (Devam)</a:t>
            </a:r>
          </a:p>
        </p:txBody>
      </p:sp>
      <p:sp>
        <p:nvSpPr>
          <p:cNvPr id="169987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z="2400" u="sng" smtClean="0"/>
              <a:t>İşleyiciler </a:t>
            </a:r>
            <a:r>
              <a:rPr lang="tr-TR" sz="2400" u="sng" smtClean="0">
                <a:solidFill>
                  <a:srgbClr val="990000"/>
                </a:solidFill>
              </a:rPr>
              <a:t>(tanıtıcı değer) </a:t>
            </a:r>
            <a:r>
              <a:rPr lang="tr-TR" sz="2400" u="sng" smtClean="0"/>
              <a:t>(</a:t>
            </a:r>
            <a:r>
              <a:rPr lang="en-US" sz="2400" u="sng" smtClean="0"/>
              <a:t>handles</a:t>
            </a:r>
            <a:r>
              <a:rPr lang="tr-TR" sz="2400" u="sng" smtClean="0"/>
              <a:t>) hakkında</a:t>
            </a:r>
            <a:r>
              <a:rPr lang="en-US" u="sng" smtClean="0"/>
              <a:t> :</a:t>
            </a:r>
          </a:p>
          <a:p>
            <a:pPr lvl="1" eaLnBrk="1" hangingPunct="1"/>
            <a:r>
              <a:rPr lang="tr-TR" smtClean="0">
                <a:sym typeface="Symbol" pitchFamily="18" charset="2"/>
              </a:rPr>
              <a:t>Bir </a:t>
            </a:r>
            <a:r>
              <a:rPr lang="en-US" smtClean="0">
                <a:sym typeface="Symbol" pitchFamily="18" charset="2"/>
              </a:rPr>
              <a:t>sağ cümlesel form</a:t>
            </a:r>
            <a:r>
              <a:rPr lang="tr-TR" smtClean="0">
                <a:sym typeface="Symbol" pitchFamily="18" charset="2"/>
              </a:rPr>
              <a:t>un</a:t>
            </a:r>
            <a:r>
              <a:rPr lang="en-US" smtClean="0">
                <a:sym typeface="Symbol" pitchFamily="18" charset="2"/>
              </a:rPr>
              <a:t> işleyici</a:t>
            </a:r>
            <a:r>
              <a:rPr lang="tr-TR" smtClean="0">
                <a:sym typeface="Symbol" pitchFamily="18" charset="2"/>
              </a:rPr>
              <a:t>si onun en soldaki</a:t>
            </a:r>
            <a:r>
              <a:rPr lang="en-US" smtClean="0">
                <a:sym typeface="Symbol" pitchFamily="18" charset="2"/>
              </a:rPr>
              <a:t> </a:t>
            </a:r>
            <a:r>
              <a:rPr lang="tr-TR" smtClean="0">
                <a:sym typeface="Symbol" pitchFamily="18" charset="2"/>
              </a:rPr>
              <a:t>basit tümceciğidir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Verilen bir</a:t>
            </a:r>
            <a:r>
              <a:rPr lang="en-US" smtClean="0">
                <a:sym typeface="Symbol" pitchFamily="18" charset="2"/>
              </a:rPr>
              <a:t> ayrıştırma ağacı</a:t>
            </a:r>
            <a:r>
              <a:rPr lang="tr-TR" smtClean="0">
                <a:sym typeface="Symbol" pitchFamily="18" charset="2"/>
              </a:rPr>
              <a:t>nda</a:t>
            </a:r>
            <a:r>
              <a:rPr lang="en-US" smtClean="0">
                <a:sym typeface="Symbol" pitchFamily="18" charset="2"/>
              </a:rPr>
              <a:t>, </a:t>
            </a:r>
            <a:r>
              <a:rPr lang="tr-TR" smtClean="0">
                <a:sym typeface="Symbol" pitchFamily="18" charset="2"/>
              </a:rPr>
              <a:t>şimdi </a:t>
            </a:r>
            <a:r>
              <a:rPr lang="en-US" smtClean="0">
                <a:sym typeface="Symbol" pitchFamily="18" charset="2"/>
              </a:rPr>
              <a:t>işleyici</a:t>
            </a:r>
            <a:r>
              <a:rPr lang="tr-TR" smtClean="0">
                <a:sym typeface="Symbol" pitchFamily="18" charset="2"/>
              </a:rPr>
              <a:t>yi </a:t>
            </a:r>
            <a:r>
              <a:rPr lang="en-US" smtClean="0">
                <a:sym typeface="Symbol" pitchFamily="18" charset="2"/>
              </a:rPr>
              <a:t>(handle)</a:t>
            </a:r>
            <a:r>
              <a:rPr lang="tr-TR" smtClean="0">
                <a:sym typeface="Symbol" pitchFamily="18" charset="2"/>
              </a:rPr>
              <a:t> bulmak kolaydır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Ayrıştırma, </a:t>
            </a:r>
            <a:r>
              <a:rPr lang="en-US" smtClean="0">
                <a:sym typeface="Symbol" pitchFamily="18" charset="2"/>
              </a:rPr>
              <a:t>işleyici</a:t>
            </a:r>
            <a:r>
              <a:rPr lang="tr-TR" smtClean="0">
                <a:sym typeface="Symbol" pitchFamily="18" charset="2"/>
              </a:rPr>
              <a:t> budama </a:t>
            </a:r>
            <a:r>
              <a:rPr lang="en-US" smtClean="0">
                <a:sym typeface="Symbol" pitchFamily="18" charset="2"/>
              </a:rPr>
              <a:t>(handle pruning</a:t>
            </a:r>
            <a:r>
              <a:rPr lang="tr-TR" smtClean="0">
                <a:sym typeface="Symbol" pitchFamily="18" charset="2"/>
              </a:rPr>
              <a:t>) olarak düşünülebilir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6C7A38-A167-4C42-8970-0A853CF75D11}" type="slidenum">
              <a:rPr lang="en-US"/>
              <a:pPr>
                <a:defRPr/>
              </a:pPr>
              <a:t>146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>
                <a:solidFill>
                  <a:srgbClr val="990000"/>
                </a:solidFill>
                <a:sym typeface="Symbol" pitchFamily="18" charset="2"/>
              </a:rPr>
              <a:t>Kaydırma-İndirgeme Algoritmaları </a:t>
            </a:r>
            <a:r>
              <a:rPr lang="tr-TR" smtClean="0">
                <a:sym typeface="Symbol" pitchFamily="18" charset="2"/>
              </a:rPr>
              <a:t>(</a:t>
            </a:r>
            <a:r>
              <a:rPr lang="en-US" smtClean="0">
                <a:sym typeface="Symbol" pitchFamily="18" charset="2"/>
              </a:rPr>
              <a:t>Shift-Reduce Algorithms</a:t>
            </a:r>
            <a:r>
              <a:rPr lang="tr-TR" smtClean="0">
                <a:sym typeface="Symbol" pitchFamily="18" charset="2"/>
              </a:rPr>
              <a:t>)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İndirgeme (</a:t>
            </a:r>
            <a:r>
              <a:rPr lang="en-US" smtClean="0">
                <a:sym typeface="Symbol" pitchFamily="18" charset="2"/>
              </a:rPr>
              <a:t>Reduce</a:t>
            </a:r>
            <a:r>
              <a:rPr lang="tr-TR" smtClean="0">
                <a:sym typeface="Symbol" pitchFamily="18" charset="2"/>
              </a:rPr>
              <a:t>), ayrıştırma yığınının üstündeki</a:t>
            </a:r>
            <a:r>
              <a:rPr lang="en-US" smtClean="0">
                <a:sym typeface="Symbol" pitchFamily="18" charset="2"/>
              </a:rPr>
              <a:t> işleyici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(handle) </a:t>
            </a:r>
            <a:r>
              <a:rPr lang="tr-TR" smtClean="0">
                <a:sym typeface="Symbol" pitchFamily="18" charset="2"/>
              </a:rPr>
              <a:t>ile ona ilişkin </a:t>
            </a:r>
            <a:r>
              <a:rPr lang="en-US" smtClean="0">
                <a:sym typeface="Symbol" pitchFamily="18" charset="2"/>
              </a:rPr>
              <a:t>LHS</a:t>
            </a:r>
            <a:r>
              <a:rPr lang="tr-TR" smtClean="0">
                <a:sym typeface="Symbol" pitchFamily="18" charset="2"/>
              </a:rPr>
              <a:t>’nin yerini değiştirme işlemidir</a:t>
            </a:r>
            <a:endParaRPr lang="en-US" smtClean="0">
              <a:sym typeface="Symbol" pitchFamily="18" charset="2"/>
            </a:endParaRPr>
          </a:p>
          <a:p>
            <a:pPr lvl="1" eaLnBrk="1" hangingPunct="1"/>
            <a:r>
              <a:rPr lang="tr-TR" smtClean="0">
                <a:sym typeface="Symbol" pitchFamily="18" charset="2"/>
              </a:rPr>
              <a:t>Kaydırma (</a:t>
            </a:r>
            <a:r>
              <a:rPr lang="en-US" smtClean="0">
                <a:sym typeface="Symbol" pitchFamily="18" charset="2"/>
              </a:rPr>
              <a:t>Shift</a:t>
            </a:r>
            <a:r>
              <a:rPr lang="tr-TR" smtClean="0">
                <a:sym typeface="Symbol" pitchFamily="18" charset="2"/>
              </a:rPr>
              <a:t>), bir sonraki jetonu ayrıştırma yığınının üstüne koyma işlemidir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72CAE3-23C5-41D1-963B-667284AE4A7D}" type="slidenum">
              <a:rPr lang="en-US"/>
              <a:pPr>
                <a:defRPr/>
              </a:pPr>
              <a:t>147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/>
              <a:t>) </a:t>
            </a:r>
            <a:r>
              <a:rPr lang="en-US" dirty="0" smtClean="0"/>
              <a:t>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LR </a:t>
            </a:r>
            <a:r>
              <a:rPr lang="tr-TR" smtClean="0"/>
              <a:t>ayrıştırıcıların avantajları</a:t>
            </a:r>
            <a:r>
              <a:rPr lang="en-US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P</a:t>
            </a:r>
            <a:r>
              <a:rPr lang="en-US" smtClean="0"/>
              <a:t>rogram</a:t>
            </a:r>
            <a:r>
              <a:rPr lang="tr-TR" smtClean="0"/>
              <a:t>lama</a:t>
            </a:r>
            <a:r>
              <a:rPr lang="en-US" smtClean="0"/>
              <a:t> dil</a:t>
            </a:r>
            <a:r>
              <a:rPr lang="tr-TR" smtClean="0"/>
              <a:t>lerini tanımlayan gramerlerin hemen hemen tümü için çalışır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Diğer aşağıdan-yukarıya algoritmalardan daha geniş bir gramerler sınıfı için çalışır</a:t>
            </a:r>
            <a:r>
              <a:rPr lang="en-US" smtClean="0"/>
              <a:t>, </a:t>
            </a:r>
            <a:r>
              <a:rPr lang="tr-TR" smtClean="0"/>
              <a:t>fakat diğer aşağıdan-yukarıya ayrıştırıcıların herhangi biri kadar da verimlidir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Mümkün olan en kısa zamanda sentaks hatalarını saptayabilir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LR gramerler sınıfı, LL ayrıştırıcıları tarafından ayrıştırılabilen</a:t>
            </a:r>
            <a:r>
              <a:rPr lang="en-US" smtClean="0"/>
              <a:t> </a:t>
            </a:r>
            <a:r>
              <a:rPr lang="tr-TR" smtClean="0"/>
              <a:t>sınıfın üstkümesidir (</a:t>
            </a:r>
            <a:r>
              <a:rPr lang="en-US" smtClean="0"/>
              <a:t>superset</a:t>
            </a:r>
            <a:r>
              <a:rPr lang="tr-TR" smtClean="0"/>
              <a:t>)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34F4B7-BC43-4DD2-AD37-99E458DD4929}" type="slidenum">
              <a:rPr lang="en-US"/>
              <a:pPr>
                <a:defRPr/>
              </a:pPr>
              <a:t>148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305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LR </a:t>
            </a:r>
            <a:r>
              <a:rPr lang="tr-TR" smtClean="0"/>
              <a:t>ayrıştırıcıları bir araç ile</a:t>
            </a:r>
            <a:r>
              <a:rPr lang="en-US" smtClean="0"/>
              <a:t> </a:t>
            </a:r>
            <a:r>
              <a:rPr lang="tr-TR" smtClean="0"/>
              <a:t>oluşturulmalıdır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tr-TR" smtClean="0"/>
              <a:t>Knuth’un görüşü</a:t>
            </a:r>
            <a:r>
              <a:rPr lang="en-US" smtClean="0"/>
              <a:t>: </a:t>
            </a:r>
            <a:r>
              <a:rPr lang="tr-TR" smtClean="0"/>
              <a:t>Bir aşağıdan-yukarıya ayrıştırıcı, ayrıştırma kararları almak için, ayrıştırmanın o ana kadar olan bütün geçmişini kullanabilir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tr-TR" smtClean="0"/>
              <a:t>Sonlu ve nispeten az sayıda farklı ayrıştırma durumu oluşabilir, bu yüzden geçmiş</a:t>
            </a:r>
            <a:r>
              <a:rPr lang="en-US" smtClean="0"/>
              <a:t> </a:t>
            </a:r>
            <a:r>
              <a:rPr lang="tr-TR" smtClean="0"/>
              <a:t>ayrıştırma yığını üzerinde bir ayrıştırıcı durumunda saklanabilir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C06789-0180-4000-99E2-A5CCB2038F0F}" type="slidenum">
              <a:rPr lang="en-US"/>
              <a:pPr>
                <a:defRPr/>
              </a:pPr>
              <a:t>149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 </a:t>
            </a:r>
            <a:r>
              <a:rPr lang="en-US" sz="3200" smtClean="0"/>
              <a:t>(Devamı)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72390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 smtClean="0"/>
              <a:t>…</a:t>
            </a:r>
            <a:endParaRPr lang="en-US" b="1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case DIGIT: 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addChar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</a:t>
            </a:r>
            <a:r>
              <a:rPr lang="en-US" sz="2000" b="1" dirty="0" err="1" smtClean="0">
                <a:latin typeface="Courier New" pitchFamily="49" charset="0"/>
              </a:rPr>
              <a:t>getChar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while (</a:t>
            </a:r>
            <a:r>
              <a:rPr lang="en-US" sz="2000" b="1" dirty="0" err="1" smtClean="0">
                <a:latin typeface="Courier New" pitchFamily="49" charset="0"/>
              </a:rPr>
              <a:t>charClass</a:t>
            </a:r>
            <a:r>
              <a:rPr lang="en-US" sz="2000" b="1" dirty="0" smtClean="0">
                <a:latin typeface="Courier New" pitchFamily="49" charset="0"/>
              </a:rPr>
              <a:t> == DIGIT) {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addChar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 </a:t>
            </a:r>
            <a:r>
              <a:rPr lang="en-US" sz="2000" b="1" dirty="0" err="1" smtClean="0">
                <a:latin typeface="Courier New" pitchFamily="49" charset="0"/>
              </a:rPr>
              <a:t>getChar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return INT_LIT;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break;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}  /* switch</a:t>
            </a:r>
            <a:r>
              <a:rPr lang="tr-TR" sz="2000" b="1" dirty="0" smtClean="0">
                <a:latin typeface="Courier New" pitchFamily="49" charset="0"/>
              </a:rPr>
              <a:t>’in sonu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}  /* 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tr-TR" sz="2000" b="1" dirty="0" smtClean="0">
                <a:latin typeface="Courier New" pitchFamily="49" charset="0"/>
              </a:rPr>
              <a:t> fonksiyonunun sonu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BA79D-4D7D-458E-BDF0-E7F4C997F58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4.5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şağıdan</a:t>
            </a:r>
            <a:r>
              <a:rPr lang="tr-TR" dirty="0" smtClean="0">
                <a:sym typeface="Symbol" pitchFamily="18" charset="2"/>
              </a:rPr>
              <a:t>-Y</a:t>
            </a:r>
            <a:r>
              <a:rPr lang="en-US" dirty="0" err="1" smtClean="0">
                <a:sym typeface="Symbol" pitchFamily="18" charset="2"/>
              </a:rPr>
              <a:t>ukarıya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A</a:t>
            </a:r>
            <a:r>
              <a:rPr lang="en-US" dirty="0" err="1" smtClean="0">
                <a:sym typeface="Symbol" pitchFamily="18" charset="2"/>
              </a:rPr>
              <a:t>yrıştırma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	(</a:t>
            </a:r>
            <a:r>
              <a:rPr lang="en-US" dirty="0" smtClean="0">
                <a:sym typeface="Symbol" pitchFamily="18" charset="2"/>
              </a:rPr>
              <a:t>Bottom-up Parsing</a:t>
            </a:r>
            <a:r>
              <a:rPr lang="tr-TR" dirty="0" smtClean="0">
                <a:sym typeface="Symbol" pitchFamily="18" charset="2"/>
              </a:rPr>
              <a:t>)</a:t>
            </a:r>
            <a:r>
              <a:rPr lang="en-US" dirty="0" smtClean="0"/>
              <a:t> (</a:t>
            </a:r>
            <a:r>
              <a:rPr lang="en-US" dirty="0" err="1" smtClean="0"/>
              <a:t>Devam</a:t>
            </a:r>
            <a:r>
              <a:rPr lang="en-US" dirty="0" smtClean="0"/>
              <a:t>)</a:t>
            </a:r>
          </a:p>
        </p:txBody>
      </p:sp>
      <p:sp>
        <p:nvSpPr>
          <p:cNvPr id="17408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yapılandırması</a:t>
            </a:r>
            <a:r>
              <a:rPr lang="en-US" smtClean="0"/>
              <a:t> </a:t>
            </a:r>
            <a:r>
              <a:rPr lang="tr-TR" smtClean="0"/>
              <a:t>bir LR ayrıştırıcının durumunu saklar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(S0X1S1X2S2…XmSm, aiai+1…an$)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7E47CE-EEB0-4B0B-B2E5-86F9F1FC0225}" type="slidenum">
              <a:rPr lang="en-US"/>
              <a:pPr>
                <a:defRPr/>
              </a:pPr>
              <a:t>150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510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800600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LR ayrıştırıcılar </a:t>
            </a:r>
            <a:r>
              <a:rPr lang="tr-TR" sz="2400" smtClean="0"/>
              <a:t>tablo sürümlüdür</a:t>
            </a:r>
            <a:r>
              <a:rPr lang="en-US" sz="2400" smtClean="0"/>
              <a:t>,</a:t>
            </a:r>
            <a:r>
              <a:rPr lang="tr-TR" sz="2400" smtClean="0"/>
              <a:t> bu</a:t>
            </a:r>
            <a:r>
              <a:rPr lang="en-US" sz="2400" smtClean="0"/>
              <a:t> </a:t>
            </a:r>
            <a:r>
              <a:rPr lang="tr-TR" sz="2400" smtClean="0"/>
              <a:t>tablonun iki bileşeni vardır</a:t>
            </a:r>
            <a:r>
              <a:rPr lang="en-US" sz="2400" smtClean="0"/>
              <a:t>, </a:t>
            </a:r>
            <a:r>
              <a:rPr lang="tr-TR" sz="2400" smtClean="0"/>
              <a:t>bir</a:t>
            </a:r>
            <a:r>
              <a:rPr lang="en-US" sz="2400" smtClean="0"/>
              <a:t> ACTION tabl</a:t>
            </a:r>
            <a:r>
              <a:rPr lang="tr-TR" sz="2400" smtClean="0"/>
              <a:t>osu</a:t>
            </a:r>
            <a:r>
              <a:rPr lang="en-US" sz="2400" smtClean="0"/>
              <a:t> </a:t>
            </a:r>
            <a:r>
              <a:rPr lang="tr-TR" sz="2400" smtClean="0"/>
              <a:t>ve</a:t>
            </a:r>
            <a:r>
              <a:rPr lang="en-US" sz="2400" smtClean="0"/>
              <a:t> </a:t>
            </a:r>
            <a:r>
              <a:rPr lang="tr-TR" sz="2400" smtClean="0"/>
              <a:t>bir</a:t>
            </a:r>
            <a:r>
              <a:rPr lang="en-US" sz="2400" smtClean="0"/>
              <a:t> GOTO  </a:t>
            </a:r>
            <a:r>
              <a:rPr lang="tr-TR" sz="2400" smtClean="0"/>
              <a:t>tablosu</a:t>
            </a:r>
            <a:endParaRPr lang="en-US" sz="2400" smtClean="0"/>
          </a:p>
          <a:p>
            <a:pPr lvl="1" eaLnBrk="1" hangingPunct="1"/>
            <a:r>
              <a:rPr lang="en-US" sz="2000" smtClean="0"/>
              <a:t>ACTION tabl</a:t>
            </a:r>
            <a:r>
              <a:rPr lang="tr-TR" sz="2000" smtClean="0"/>
              <a:t>osu, verilen bir </a:t>
            </a:r>
            <a:r>
              <a:rPr lang="en-US" sz="2000" smtClean="0"/>
              <a:t>ayrıştırıcı</a:t>
            </a:r>
            <a:r>
              <a:rPr lang="tr-TR" sz="2000" smtClean="0"/>
              <a:t> durumu</a:t>
            </a:r>
            <a:r>
              <a:rPr lang="en-US" sz="2000" smtClean="0"/>
              <a:t> </a:t>
            </a:r>
            <a:r>
              <a:rPr lang="tr-TR" sz="2000" smtClean="0"/>
              <a:t>ve</a:t>
            </a:r>
            <a:r>
              <a:rPr lang="en-US" sz="2000" smtClean="0"/>
              <a:t> </a:t>
            </a:r>
            <a:r>
              <a:rPr lang="tr-TR" sz="2000" smtClean="0"/>
              <a:t>sonraki jeton için, ayrıştırıcının hareketini</a:t>
            </a:r>
            <a:r>
              <a:rPr lang="en-US" sz="2000" smtClean="0"/>
              <a:t> </a:t>
            </a:r>
            <a:r>
              <a:rPr lang="tr-TR" sz="2000" smtClean="0"/>
              <a:t>belirler</a:t>
            </a:r>
            <a:endParaRPr lang="en-US" sz="2000" smtClean="0"/>
          </a:p>
          <a:p>
            <a:pPr lvl="2" eaLnBrk="1" hangingPunct="1"/>
            <a:r>
              <a:rPr lang="tr-TR" sz="1900" smtClean="0"/>
              <a:t>Satırlar</a:t>
            </a:r>
            <a:r>
              <a:rPr lang="en-US" sz="1900" smtClean="0"/>
              <a:t> </a:t>
            </a:r>
            <a:r>
              <a:rPr lang="tr-TR" sz="1900" smtClean="0"/>
              <a:t>durum</a:t>
            </a:r>
            <a:r>
              <a:rPr lang="en-US" sz="1900" smtClean="0"/>
              <a:t> </a:t>
            </a:r>
            <a:r>
              <a:rPr lang="tr-TR" sz="1900" smtClean="0"/>
              <a:t>adlarıdır</a:t>
            </a:r>
            <a:r>
              <a:rPr lang="en-US" sz="1900" smtClean="0"/>
              <a:t>; </a:t>
            </a:r>
            <a:r>
              <a:rPr lang="tr-TR" sz="1900" smtClean="0"/>
              <a:t>sütunlar</a:t>
            </a:r>
            <a:r>
              <a:rPr lang="en-US" sz="1900" smtClean="0"/>
              <a:t> terminal</a:t>
            </a:r>
            <a:r>
              <a:rPr lang="tr-TR" sz="1900" smtClean="0"/>
              <a:t>lerdir</a:t>
            </a:r>
            <a:endParaRPr lang="en-US" sz="1900" smtClean="0"/>
          </a:p>
          <a:p>
            <a:pPr lvl="1" eaLnBrk="1" hangingPunct="1"/>
            <a:r>
              <a:rPr lang="en-US" sz="2000" smtClean="0"/>
              <a:t>The GOTO tabl</a:t>
            </a:r>
            <a:r>
              <a:rPr lang="tr-TR" sz="2000" smtClean="0"/>
              <a:t>osu</a:t>
            </a:r>
            <a:r>
              <a:rPr lang="en-US" sz="2000" smtClean="0"/>
              <a:t> </a:t>
            </a:r>
            <a:r>
              <a:rPr lang="tr-TR" sz="2000" smtClean="0"/>
              <a:t>bir indirgeme hareketi yapıldıktan sonra ayrıştırma yığını üzerine hangi durumun konulacağını belirler</a:t>
            </a:r>
            <a:endParaRPr lang="en-US" sz="2000" smtClean="0"/>
          </a:p>
          <a:p>
            <a:pPr lvl="2" eaLnBrk="1" hangingPunct="1"/>
            <a:r>
              <a:rPr lang="tr-TR" sz="1900" smtClean="0"/>
              <a:t>Satırlar</a:t>
            </a:r>
            <a:r>
              <a:rPr lang="en-US" sz="1900" smtClean="0"/>
              <a:t> </a:t>
            </a:r>
            <a:r>
              <a:rPr lang="tr-TR" sz="1900" smtClean="0"/>
              <a:t>durum</a:t>
            </a:r>
            <a:r>
              <a:rPr lang="en-US" sz="1900" smtClean="0"/>
              <a:t> </a:t>
            </a:r>
            <a:r>
              <a:rPr lang="tr-TR" sz="1900" smtClean="0"/>
              <a:t>adlarıdır</a:t>
            </a:r>
            <a:r>
              <a:rPr lang="en-US" sz="1900" smtClean="0"/>
              <a:t>; </a:t>
            </a:r>
            <a:r>
              <a:rPr lang="tr-TR" sz="1900" smtClean="0"/>
              <a:t>sütunlar</a:t>
            </a:r>
            <a:r>
              <a:rPr lang="en-US" sz="1900" smtClean="0"/>
              <a:t> </a:t>
            </a:r>
            <a:r>
              <a:rPr lang="tr-TR" sz="1900" smtClean="0"/>
              <a:t>non</a:t>
            </a:r>
            <a:r>
              <a:rPr lang="en-US" sz="1900" smtClean="0"/>
              <a:t>terminal</a:t>
            </a:r>
            <a:r>
              <a:rPr lang="tr-TR" sz="1900" smtClean="0"/>
              <a:t>lerdir</a:t>
            </a:r>
            <a:endParaRPr lang="en-US" sz="19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790FF0-5F94-4096-8217-CA94CE44782C}" type="slidenum">
              <a:rPr lang="en-US"/>
              <a:pPr>
                <a:defRPr/>
              </a:pPr>
              <a:t>151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</a:t>
            </a:r>
            <a:r>
              <a:rPr lang="en-US" smtClean="0"/>
              <a:t>LR </a:t>
            </a:r>
            <a:r>
              <a:rPr lang="tr-TR" smtClean="0"/>
              <a:t>Ayrıştırıcısının (</a:t>
            </a:r>
            <a:r>
              <a:rPr lang="en-US" smtClean="0"/>
              <a:t>Parser</a:t>
            </a:r>
            <a:r>
              <a:rPr lang="tr-TR" smtClean="0"/>
              <a:t>) Yapısı</a:t>
            </a:r>
            <a:endParaRPr lang="en-US" smtClean="0"/>
          </a:p>
        </p:txBody>
      </p:sp>
      <p:pic>
        <p:nvPicPr>
          <p:cNvPr id="17613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981200"/>
            <a:ext cx="7696200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5E3794-16CA-454A-B708-0615F754AFFA}" type="slidenum">
              <a:rPr lang="en-US"/>
              <a:pPr>
                <a:defRPr/>
              </a:pPr>
              <a:t>152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7155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dirty="0" smtClean="0"/>
              <a:t>Başlangıç yapılandırması</a:t>
            </a:r>
            <a:r>
              <a:rPr lang="en-US" dirty="0" smtClean="0"/>
              <a:t>: (S</a:t>
            </a:r>
            <a:r>
              <a:rPr lang="en-US" baseline="-25000" dirty="0" smtClean="0"/>
              <a:t>0</a:t>
            </a:r>
            <a:r>
              <a:rPr lang="en-US" dirty="0" smtClean="0"/>
              <a:t>, a</a:t>
            </a:r>
            <a:r>
              <a:rPr lang="en-US" baseline="-25000" dirty="0" smtClean="0"/>
              <a:t>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$)</a:t>
            </a:r>
          </a:p>
          <a:p>
            <a:pPr eaLnBrk="1" hangingPunct="1"/>
            <a:r>
              <a:rPr lang="tr-TR" dirty="0" smtClean="0"/>
              <a:t>A</a:t>
            </a:r>
            <a:r>
              <a:rPr lang="en-US" dirty="0" err="1" smtClean="0"/>
              <a:t>yrıştırıcı</a:t>
            </a:r>
            <a:r>
              <a:rPr lang="tr-TR" dirty="0" smtClean="0"/>
              <a:t> hareketleri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en-US" dirty="0" smtClean="0"/>
              <a:t>ACTION[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] = Shift S,</a:t>
            </a:r>
            <a:r>
              <a:rPr lang="tr-TR" dirty="0" smtClean="0"/>
              <a:t> sonraki yapılandırma</a:t>
            </a:r>
            <a:r>
              <a:rPr lang="en-US" dirty="0" smtClean="0"/>
              <a:t>:  </a:t>
            </a:r>
          </a:p>
          <a:p>
            <a:pPr lvl="1" eaLnBrk="1" hangingPunct="1">
              <a:buFontTx/>
              <a:buNone/>
            </a:pPr>
            <a:r>
              <a:rPr lang="en-US" dirty="0" smtClean="0"/>
              <a:t>		(S</a:t>
            </a:r>
            <a:r>
              <a:rPr lang="en-US" baseline="-25000" dirty="0" smtClean="0"/>
              <a:t>0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m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err="1" smtClean="0"/>
              <a:t>S</a:t>
            </a:r>
            <a:r>
              <a:rPr lang="en-US" dirty="0" smtClean="0"/>
              <a:t>, a</a:t>
            </a:r>
            <a:r>
              <a:rPr lang="en-US" baseline="-25000" dirty="0" smtClean="0"/>
              <a:t>i+1</a:t>
            </a:r>
            <a:r>
              <a:rPr lang="en-US" dirty="0" smtClean="0"/>
              <a:t>…a</a:t>
            </a:r>
            <a:r>
              <a:rPr lang="en-US" baseline="-25000" dirty="0" smtClean="0"/>
              <a:t>n</a:t>
            </a:r>
            <a:r>
              <a:rPr lang="en-US" dirty="0" smtClean="0"/>
              <a:t>$)</a:t>
            </a:r>
          </a:p>
          <a:p>
            <a:pPr lvl="1" eaLnBrk="1" hangingPunct="1"/>
            <a:r>
              <a:rPr lang="tr-TR" dirty="0" err="1" smtClean="0"/>
              <a:t>If</a:t>
            </a:r>
            <a:r>
              <a:rPr lang="en-US" dirty="0" smtClean="0"/>
              <a:t> ACTION[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dirty="0" smtClean="0"/>
              <a:t>,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</a:t>
            </a:r>
            <a:r>
              <a:rPr lang="en-US" dirty="0" smtClean="0"/>
              <a:t>] = Reduce A </a:t>
            </a:r>
            <a:r>
              <a:rPr lang="en-US" dirty="0" smtClean="0"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dirty="0" smtClean="0"/>
              <a:t> </a:t>
            </a:r>
            <a:r>
              <a:rPr lang="tr-TR" dirty="0" smtClean="0"/>
              <a:t>ve</a:t>
            </a:r>
            <a:r>
              <a:rPr lang="en-US" dirty="0" smtClean="0"/>
              <a:t> S = GOTO[</a:t>
            </a:r>
            <a:r>
              <a:rPr lang="en-US" dirty="0" err="1" smtClean="0"/>
              <a:t>S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-r</a:t>
            </a:r>
            <a:r>
              <a:rPr lang="en-US" dirty="0" smtClean="0"/>
              <a:t>, A], r =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tr-TR" dirty="0" err="1" smtClean="0">
                <a:sym typeface="Symbol" pitchFamily="18" charset="2"/>
              </a:rPr>
              <a:t>nın</a:t>
            </a:r>
            <a:r>
              <a:rPr lang="tr-TR" dirty="0" smtClean="0">
                <a:sym typeface="Symbol" pitchFamily="18" charset="2"/>
              </a:rPr>
              <a:t> uzunluğu olmak üzere </a:t>
            </a:r>
            <a:r>
              <a:rPr lang="en-US" dirty="0" smtClean="0"/>
              <a:t>, </a:t>
            </a:r>
            <a:r>
              <a:rPr lang="tr-TR" dirty="0" smtClean="0"/>
              <a:t>sonraki</a:t>
            </a:r>
            <a:r>
              <a:rPr lang="en-US" dirty="0" smtClean="0"/>
              <a:t> </a:t>
            </a:r>
            <a:r>
              <a:rPr lang="tr-TR" dirty="0" smtClean="0"/>
              <a:t>yapılandırma:</a:t>
            </a:r>
            <a:endParaRPr lang="en-US" dirty="0" smtClean="0"/>
          </a:p>
          <a:p>
            <a:pPr lvl="2" eaLnBrk="1" hangingPunct="1">
              <a:buFontTx/>
              <a:buNone/>
            </a:pPr>
            <a:r>
              <a:rPr lang="en-US" sz="2500" dirty="0" smtClean="0"/>
              <a:t>(S</a:t>
            </a:r>
            <a:r>
              <a:rPr lang="en-US" sz="2500" baseline="-25000" dirty="0" smtClean="0"/>
              <a:t>0</a:t>
            </a:r>
            <a:r>
              <a:rPr lang="en-US" sz="2500" dirty="0" smtClean="0"/>
              <a:t>X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S</a:t>
            </a:r>
            <a:r>
              <a:rPr lang="en-US" sz="2500" baseline="-25000" dirty="0" smtClean="0"/>
              <a:t>1</a:t>
            </a:r>
            <a:r>
              <a:rPr lang="en-US" sz="2500" dirty="0" smtClean="0"/>
              <a:t>X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S</a:t>
            </a:r>
            <a:r>
              <a:rPr lang="en-US" sz="2500" baseline="-25000" dirty="0" smtClean="0"/>
              <a:t>2</a:t>
            </a:r>
            <a:r>
              <a:rPr lang="en-US" sz="2500" dirty="0" smtClean="0"/>
              <a:t>…</a:t>
            </a:r>
            <a:r>
              <a:rPr lang="en-US" sz="2500" dirty="0" err="1" smtClean="0"/>
              <a:t>X</a:t>
            </a:r>
            <a:r>
              <a:rPr lang="en-US" sz="2500" baseline="-25000" dirty="0" err="1" smtClean="0"/>
              <a:t>m-r</a:t>
            </a:r>
            <a:r>
              <a:rPr lang="en-US" sz="2500" dirty="0" err="1" smtClean="0"/>
              <a:t>S</a:t>
            </a:r>
            <a:r>
              <a:rPr lang="en-US" sz="2500" baseline="-25000" dirty="0" err="1" smtClean="0"/>
              <a:t>m-r</a:t>
            </a:r>
            <a:r>
              <a:rPr lang="en-US" sz="2500" dirty="0" err="1" smtClean="0"/>
              <a:t>AS</a:t>
            </a:r>
            <a:r>
              <a:rPr lang="en-US" sz="2500" dirty="0" smtClean="0"/>
              <a:t>, a</a:t>
            </a:r>
            <a:r>
              <a:rPr lang="en-US" sz="2500" baseline="-25000" dirty="0" smtClean="0"/>
              <a:t>i</a:t>
            </a:r>
            <a:r>
              <a:rPr lang="en-US" sz="2500" dirty="0" smtClean="0"/>
              <a:t>a</a:t>
            </a:r>
            <a:r>
              <a:rPr lang="en-US" sz="2500" baseline="-25000" dirty="0" smtClean="0"/>
              <a:t>i+1</a:t>
            </a:r>
            <a:r>
              <a:rPr lang="en-US" sz="2500" dirty="0" smtClean="0"/>
              <a:t>…a</a:t>
            </a:r>
            <a:r>
              <a:rPr lang="en-US" sz="2500" baseline="-25000" dirty="0" smtClean="0"/>
              <a:t>n</a:t>
            </a:r>
            <a:r>
              <a:rPr lang="en-US" sz="2500" dirty="0" smtClean="0"/>
              <a:t>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6D9819-EEA2-43D6-B961-5DB50774476A}" type="slidenum">
              <a:rPr lang="en-US"/>
              <a:pPr>
                <a:defRPr/>
              </a:pPr>
              <a:t>153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7817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A</a:t>
            </a:r>
            <a:r>
              <a:rPr lang="en-US" smtClean="0"/>
              <a:t>yrıştırıcı</a:t>
            </a:r>
            <a:r>
              <a:rPr lang="tr-TR" smtClean="0"/>
              <a:t> hareketleri </a:t>
            </a:r>
            <a:r>
              <a:rPr lang="en-US" smtClean="0"/>
              <a:t>(</a:t>
            </a:r>
            <a:r>
              <a:rPr lang="tr-TR" smtClean="0"/>
              <a:t>devamı</a:t>
            </a:r>
            <a:r>
              <a:rPr lang="en-US" smtClean="0"/>
              <a:t>):</a:t>
            </a:r>
          </a:p>
          <a:p>
            <a:pPr lvl="1" eaLnBrk="1" hangingPunct="1"/>
            <a:r>
              <a:rPr lang="tr-TR" smtClean="0"/>
              <a:t>If</a:t>
            </a:r>
            <a:r>
              <a:rPr lang="en-US" smtClean="0"/>
              <a:t> ACTION[Sm, ai] = Accept, </a:t>
            </a:r>
            <a:r>
              <a:rPr lang="tr-TR" smtClean="0"/>
              <a:t>ayrıştırma tamamlanmıştır ve hata bulunmamıştır</a:t>
            </a:r>
            <a:endParaRPr lang="en-US" smtClean="0"/>
          </a:p>
          <a:p>
            <a:pPr lvl="1" eaLnBrk="1" hangingPunct="1"/>
            <a:r>
              <a:rPr lang="tr-TR" smtClean="0"/>
              <a:t>If</a:t>
            </a:r>
            <a:r>
              <a:rPr lang="en-US" smtClean="0"/>
              <a:t> ACTION[Sm, ai] = Error, ayrıştırıcı </a:t>
            </a:r>
            <a:r>
              <a:rPr lang="tr-TR" smtClean="0"/>
              <a:t>bir hata-işleme rutini çağırır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C3880-31D3-4B76-AE77-F9A4F73D99C7}" type="slidenum">
              <a:rPr lang="en-US"/>
              <a:pPr>
                <a:defRPr/>
              </a:pPr>
              <a:t>154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57FB4D-FF74-422E-B3FE-B6266F2C42AF}" type="slidenum">
              <a:rPr lang="en-US" smtClean="0"/>
              <a:pPr>
                <a:defRPr/>
              </a:pPr>
              <a:t>155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5475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b="1" kern="0" dirty="0" smtClean="0">
                <a:latin typeface="Courier New" charset="0"/>
                <a:cs typeface="+mn-cs"/>
              </a:rPr>
              <a:t>YIĞIN</a:t>
            </a:r>
            <a:r>
              <a:rPr lang="en-US" sz="2000" b="1" kern="0" dirty="0" smtClean="0">
                <a:latin typeface="Courier New" charset="0"/>
                <a:cs typeface="+mn-cs"/>
              </a:rPr>
              <a:t>		</a:t>
            </a:r>
            <a:r>
              <a:rPr lang="tr-TR" sz="2000" b="1" kern="0" dirty="0" smtClean="0">
                <a:latin typeface="Courier New" charset="0"/>
                <a:cs typeface="+mn-cs"/>
              </a:rPr>
              <a:t>GİRİŞ TAMPONU</a:t>
            </a:r>
            <a:r>
              <a:rPr lang="en-US" sz="2000" b="1" kern="0" dirty="0" smtClean="0">
                <a:latin typeface="Courier New" charset="0"/>
                <a:cs typeface="+mn-cs"/>
              </a:rPr>
              <a:t>	ACTION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charset="0"/>
                <a:cs typeface="+mn-cs"/>
              </a:rPr>
              <a:t>$			num1+num2*num3$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 smtClean="0">
                <a:latin typeface="Courier New" charset="0"/>
                <a:cs typeface="+mn-cs"/>
              </a:rPr>
              <a:t>$</a:t>
            </a:r>
            <a:r>
              <a:rPr lang="en-US" sz="2000" kern="0" dirty="0">
                <a:latin typeface="Courier New" charset="0"/>
                <a:cs typeface="+mn-cs"/>
              </a:rPr>
              <a:t>num1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$F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$T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			+num2*num3$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		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$E+num2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$E+F	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$E+T		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		num3$	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E+T*num3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E+T*F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			$			accept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latin typeface="Courier New" charset="0"/>
              <a:cs typeface="+mn-cs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04800" y="2217738"/>
            <a:ext cx="8231188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9205" name="Rectangle 6"/>
          <p:cNvSpPr>
            <a:spLocks noChangeArrowheads="1"/>
          </p:cNvSpPr>
          <p:nvPr/>
        </p:nvSpPr>
        <p:spPr bwMode="auto">
          <a:xfrm>
            <a:off x="6858000" y="1905000"/>
            <a:ext cx="1447800" cy="3733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/>
              <a:t>E -&gt; E+T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E-T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T -&gt; T*F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T/F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F -&gt; (E)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| id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| -E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num</a:t>
            </a:r>
          </a:p>
        </p:txBody>
      </p:sp>
      <p:sp>
        <p:nvSpPr>
          <p:cNvPr id="1792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990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Örnek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LR </a:t>
            </a:r>
            <a:r>
              <a:rPr lang="tr-TR" sz="3200" smtClean="0"/>
              <a:t>Ayrıştırma Tablosu(</a:t>
            </a:r>
            <a:r>
              <a:rPr lang="en-US" sz="3200" smtClean="0"/>
              <a:t>Parsing Table</a:t>
            </a:r>
            <a:r>
              <a:rPr lang="tr-TR" sz="3200" smtClean="0"/>
              <a:t>)</a:t>
            </a:r>
            <a:endParaRPr lang="en-US" sz="3200" smtClean="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81200" y="1435100"/>
            <a:ext cx="6172200" cy="492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0E9F64-2495-4B68-BB88-B764C0B2C02C}" type="slidenum">
              <a:rPr lang="en-US"/>
              <a:pPr>
                <a:defRPr/>
              </a:pPr>
              <a:t>156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ym typeface="Symbol" pitchFamily="18" charset="2"/>
              </a:rPr>
              <a:t>4.5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şağıdan</a:t>
            </a:r>
            <a:r>
              <a:rPr lang="tr-TR" sz="3200" dirty="0" smtClean="0">
                <a:sym typeface="Symbol" pitchFamily="18" charset="2"/>
              </a:rPr>
              <a:t>-Y</a:t>
            </a:r>
            <a:r>
              <a:rPr lang="en-US" sz="3200" dirty="0" err="1" smtClean="0">
                <a:sym typeface="Symbol" pitchFamily="18" charset="2"/>
              </a:rPr>
              <a:t>ukarıya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A</a:t>
            </a:r>
            <a:r>
              <a:rPr lang="en-US" sz="3200" dirty="0" err="1" smtClean="0">
                <a:sym typeface="Symbol" pitchFamily="18" charset="2"/>
              </a:rPr>
              <a:t>yrıştırma</a:t>
            </a:r>
            <a:r>
              <a:rPr lang="en-US" sz="3200" dirty="0" smtClean="0">
                <a:sym typeface="Symbol" pitchFamily="18" charset="2"/>
              </a:rPr>
              <a:t> </a:t>
            </a:r>
            <a:r>
              <a:rPr lang="tr-TR" sz="3200" dirty="0" smtClean="0">
                <a:sym typeface="Symbol" pitchFamily="18" charset="2"/>
              </a:rPr>
              <a:t>    		(</a:t>
            </a:r>
            <a:r>
              <a:rPr lang="en-US" sz="3200" dirty="0" smtClean="0">
                <a:sym typeface="Symbol" pitchFamily="18" charset="2"/>
              </a:rPr>
              <a:t>Bottom-up Parsing</a:t>
            </a:r>
            <a:r>
              <a:rPr lang="tr-TR" sz="3200" dirty="0" smtClean="0">
                <a:sym typeface="Symbol" pitchFamily="18" charset="2"/>
              </a:rPr>
              <a:t>)</a:t>
            </a:r>
            <a:r>
              <a:rPr lang="en-US" sz="3200" dirty="0" smtClean="0"/>
              <a:t> (</a:t>
            </a:r>
            <a:r>
              <a:rPr lang="en-US" sz="3200" dirty="0" err="1" smtClean="0"/>
              <a:t>Devam</a:t>
            </a:r>
            <a:r>
              <a:rPr lang="en-US" sz="3200" dirty="0" smtClean="0"/>
              <a:t>)</a:t>
            </a:r>
          </a:p>
        </p:txBody>
      </p:sp>
      <p:sp>
        <p:nvSpPr>
          <p:cNvPr id="18125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mtClean="0"/>
              <a:t>Verilen bir gramerden bir araç ile bir</a:t>
            </a:r>
            <a:r>
              <a:rPr lang="en-US" smtClean="0"/>
              <a:t> ayrıştırıcı</a:t>
            </a:r>
            <a:r>
              <a:rPr lang="tr-TR" smtClean="0"/>
              <a:t> tablosu üretilebilir</a:t>
            </a:r>
            <a:r>
              <a:rPr lang="en-US" smtClean="0"/>
              <a:t>, </a:t>
            </a:r>
            <a:r>
              <a:rPr lang="tr-TR" smtClean="0"/>
              <a:t>örn</a:t>
            </a:r>
            <a:r>
              <a:rPr lang="en-US" smtClean="0"/>
              <a:t>., </a:t>
            </a:r>
            <a:r>
              <a:rPr lang="en-US" b="1" smtClean="0"/>
              <a:t>yacc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314487-C0B0-4F5D-9A79-91C869A83C26}" type="slidenum">
              <a:rPr lang="en-US"/>
              <a:pPr>
                <a:defRPr/>
              </a:pPr>
              <a:t>157</a:t>
            </a:fld>
            <a:endParaRPr lang="en-US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Özet</a:t>
            </a:r>
          </a:p>
        </p:txBody>
      </p:sp>
      <p:sp>
        <p:nvSpPr>
          <p:cNvPr id="18227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Sentaks analizi</a:t>
            </a:r>
            <a:r>
              <a:rPr lang="en-US" sz="2400" dirty="0" smtClean="0"/>
              <a:t> </a:t>
            </a:r>
            <a:r>
              <a:rPr lang="en-US" sz="2400" dirty="0" err="1" smtClean="0"/>
              <a:t>dil</a:t>
            </a:r>
            <a:r>
              <a:rPr lang="en-US" sz="2400" dirty="0" smtClean="0"/>
              <a:t> </a:t>
            </a:r>
            <a:r>
              <a:rPr lang="en-US" sz="2400" dirty="0" err="1" smtClean="0"/>
              <a:t>implementasyon</a:t>
            </a:r>
            <a:r>
              <a:rPr lang="tr-TR" sz="2400" dirty="0" smtClean="0"/>
              <a:t>unun ortak kısmıdır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Bir sözcüksel analizci bir programın küçük-ölçekli parçalarını</a:t>
            </a:r>
            <a:r>
              <a:rPr lang="en-US" sz="2400" dirty="0" smtClean="0"/>
              <a:t> </a:t>
            </a:r>
            <a:r>
              <a:rPr lang="tr-TR" sz="2400" dirty="0" smtClean="0"/>
              <a:t>ayıran bir desen eşleştiricidir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/>
              <a:t>Sentaks hatalarını saptar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000" dirty="0" smtClean="0"/>
              <a:t>Bir ayrıştırma ağacı üretir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Bir </a:t>
            </a:r>
            <a:r>
              <a:rPr lang="tr-TR" sz="2400" dirty="0" err="1" smtClean="0"/>
              <a:t>özyineli</a:t>
            </a:r>
            <a:r>
              <a:rPr lang="tr-TR" sz="2400" dirty="0" smtClean="0"/>
              <a:t>-iniş ayrıştırıcı bir LL ayrıştırıcıdır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EBNF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A</a:t>
            </a:r>
            <a:r>
              <a:rPr lang="en-US" sz="2400" dirty="0" err="1" smtClean="0"/>
              <a:t>şağıdan-yukarıya</a:t>
            </a:r>
            <a:r>
              <a:rPr lang="en-US" sz="2400" dirty="0" smtClean="0"/>
              <a:t> </a:t>
            </a:r>
            <a:r>
              <a:rPr lang="en-US" sz="2400" dirty="0" err="1" smtClean="0"/>
              <a:t>ayrıştırıcılar</a:t>
            </a:r>
            <a:r>
              <a:rPr lang="tr-TR" sz="2400" dirty="0" err="1" smtClean="0"/>
              <a:t>ın</a:t>
            </a:r>
            <a:r>
              <a:rPr lang="tr-TR" sz="2400" dirty="0" smtClean="0"/>
              <a:t> ayrıştırma problemi</a:t>
            </a:r>
            <a:r>
              <a:rPr lang="en-US" sz="2400" dirty="0" smtClean="0"/>
              <a:t>: </a:t>
            </a:r>
            <a:r>
              <a:rPr lang="tr-TR" sz="2400" dirty="0" smtClean="0"/>
              <a:t>o anki cümlesel formun </a:t>
            </a:r>
            <a:r>
              <a:rPr lang="tr-TR" sz="2400" dirty="0" err="1" smtClean="0"/>
              <a:t>altstringini</a:t>
            </a:r>
            <a:r>
              <a:rPr lang="tr-TR" sz="2400" dirty="0" smtClean="0"/>
              <a:t> bulma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LR </a:t>
            </a:r>
            <a:r>
              <a:rPr lang="tr-TR" sz="2400" dirty="0" smtClean="0"/>
              <a:t>ailesi kaydırma-indirgeme</a:t>
            </a:r>
            <a:r>
              <a:rPr lang="en-US" sz="2400" dirty="0" smtClean="0"/>
              <a:t> </a:t>
            </a:r>
            <a:r>
              <a:rPr lang="en-US" sz="2400" dirty="0" err="1" smtClean="0"/>
              <a:t>ayrıştırıcı</a:t>
            </a:r>
            <a:r>
              <a:rPr lang="tr-TR" sz="2400" dirty="0" err="1" smtClean="0"/>
              <a:t>ları</a:t>
            </a:r>
            <a:r>
              <a:rPr lang="tr-TR" sz="2400" dirty="0" smtClean="0"/>
              <a:t> en yaygın olan</a:t>
            </a:r>
            <a:r>
              <a:rPr lang="en-US" sz="2400" dirty="0" smtClean="0"/>
              <a:t> </a:t>
            </a:r>
            <a:r>
              <a:rPr lang="tr-TR" sz="2400" dirty="0" smtClean="0"/>
              <a:t>a</a:t>
            </a:r>
            <a:r>
              <a:rPr lang="en-US" sz="2400" dirty="0" err="1" smtClean="0"/>
              <a:t>şağıdan-yukarıya</a:t>
            </a:r>
            <a:r>
              <a:rPr lang="en-US" sz="2400" dirty="0" smtClean="0"/>
              <a:t> </a:t>
            </a:r>
            <a:r>
              <a:rPr lang="en-US" sz="2400" dirty="0" err="1" smtClean="0"/>
              <a:t>ayrıştır</a:t>
            </a:r>
            <a:r>
              <a:rPr lang="tr-TR" sz="2400" dirty="0" err="1" smtClean="0"/>
              <a:t>ma</a:t>
            </a:r>
            <a:r>
              <a:rPr lang="en-US" sz="2400" dirty="0" smtClean="0"/>
              <a:t> </a:t>
            </a:r>
            <a:r>
              <a:rPr lang="tr-TR" sz="2400" dirty="0" smtClean="0"/>
              <a:t>yaklaşımıdır</a:t>
            </a: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FF7FF-5B11-47D3-BE79-6C0DBD588583}" type="slidenum">
              <a:rPr lang="en-US"/>
              <a:pPr>
                <a:defRPr/>
              </a:pPr>
              <a:t>158</a:t>
            </a:fld>
            <a:endParaRPr lang="en-US" dirty="0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Başlık"/>
          <p:cNvSpPr>
            <a:spLocks noGrp="1"/>
          </p:cNvSpPr>
          <p:nvPr/>
        </p:nvSpPr>
        <p:spPr>
          <a:xfrm>
            <a:off x="533400" y="1984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6" name="2 İçerik Yer Tutucusu"/>
          <p:cNvSpPr>
            <a:spLocks noGrp="1"/>
          </p:cNvSpPr>
          <p:nvPr/>
        </p:nvSpPr>
        <p:spPr>
          <a:xfrm>
            <a:off x="5334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Roberto</a:t>
            </a:r>
            <a:r>
              <a:rPr lang="tr-TR" dirty="0" smtClean="0"/>
              <a:t> </a:t>
            </a:r>
            <a:r>
              <a:rPr lang="tr-TR" dirty="0" err="1" smtClean="0"/>
              <a:t>Sebesta</a:t>
            </a:r>
            <a:r>
              <a:rPr lang="tr-TR" dirty="0" smtClean="0"/>
              <a:t>, </a:t>
            </a:r>
            <a:r>
              <a:rPr lang="en-US" dirty="0" smtClean="0"/>
              <a:t>Concepts Of Programming Languages</a:t>
            </a:r>
            <a:r>
              <a:rPr lang="tr-TR" dirty="0" smtClean="0"/>
              <a:t>,</a:t>
            </a:r>
            <a:r>
              <a:rPr lang="en-US" dirty="0" smtClean="0"/>
              <a:t> International 10th Edition </a:t>
            </a:r>
            <a:r>
              <a:rPr lang="tr-TR" dirty="0" smtClean="0"/>
              <a:t>2013</a:t>
            </a:r>
          </a:p>
          <a:p>
            <a:r>
              <a:rPr lang="tr-TR" dirty="0" err="1" smtClean="0"/>
              <a:t>David</a:t>
            </a:r>
            <a:r>
              <a:rPr lang="tr-TR" dirty="0" smtClean="0"/>
              <a:t> </a:t>
            </a:r>
            <a:r>
              <a:rPr lang="tr-TR" dirty="0" err="1" smtClean="0"/>
              <a:t>Watt</a:t>
            </a:r>
            <a:r>
              <a:rPr lang="tr-TR" dirty="0" smtClean="0"/>
              <a:t>,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</a:t>
            </a:r>
            <a:r>
              <a:rPr lang="tr-TR" dirty="0" err="1" smtClean="0"/>
              <a:t>Concepts</a:t>
            </a:r>
            <a:r>
              <a:rPr lang="tr-TR" dirty="0" smtClean="0"/>
              <a:t>, 2004</a:t>
            </a:r>
          </a:p>
          <a:p>
            <a:r>
              <a:rPr lang="tr-TR" dirty="0" smtClean="0"/>
              <a:t>Michael </a:t>
            </a:r>
            <a:r>
              <a:rPr lang="tr-TR" dirty="0" err="1" smtClean="0"/>
              <a:t>Scott</a:t>
            </a:r>
            <a:r>
              <a:rPr lang="tr-TR" dirty="0" smtClean="0"/>
              <a:t>,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r>
              <a:rPr lang="tr-TR" dirty="0" smtClean="0"/>
              <a:t> </a:t>
            </a:r>
            <a:r>
              <a:rPr lang="tr-TR" dirty="0" err="1" smtClean="0"/>
              <a:t>Pragmatics</a:t>
            </a:r>
            <a:r>
              <a:rPr lang="tr-TR" dirty="0" smtClean="0"/>
              <a:t>, </a:t>
            </a:r>
            <a:r>
              <a:rPr lang="tr-TR" dirty="0" err="1" smtClean="0"/>
              <a:t>Third</a:t>
            </a:r>
            <a:r>
              <a:rPr lang="tr-TR" dirty="0" smtClean="0"/>
              <a:t> </a:t>
            </a:r>
            <a:r>
              <a:rPr lang="tr-TR" dirty="0" err="1" smtClean="0"/>
              <a:t>Edition</a:t>
            </a:r>
            <a:r>
              <a:rPr lang="tr-TR" dirty="0" smtClean="0"/>
              <a:t>, 2009</a:t>
            </a:r>
          </a:p>
          <a:p>
            <a:r>
              <a:rPr lang="tr-TR" dirty="0" smtClean="0"/>
              <a:t>Zeynep Orhan, Programlama Dilleri Ders Notları</a:t>
            </a:r>
          </a:p>
          <a:p>
            <a:r>
              <a:rPr lang="tr-TR" dirty="0" smtClean="0"/>
              <a:t>Mustafa Şahin, Programlama Dilleri Ders Notları</a:t>
            </a:r>
          </a:p>
          <a:p>
            <a:r>
              <a:rPr lang="tr-TR" dirty="0" smtClean="0"/>
              <a:t>Ahmet </a:t>
            </a:r>
            <a:r>
              <a:rPr lang="tr-TR" dirty="0" err="1" smtClean="0"/>
              <a:t>Yesevi</a:t>
            </a:r>
            <a:r>
              <a:rPr lang="tr-TR" dirty="0" smtClean="0"/>
              <a:t> Üniversitesi, Uzaktan Eğitim Notları</a:t>
            </a:r>
          </a:p>
          <a:p>
            <a:r>
              <a:rPr lang="tr-TR" dirty="0" smtClean="0"/>
              <a:t>Erkan </a:t>
            </a:r>
            <a:r>
              <a:rPr lang="tr-TR" dirty="0" err="1" smtClean="0"/>
              <a:t>Tanyıldızı</a:t>
            </a:r>
            <a:r>
              <a:rPr lang="tr-TR" dirty="0" smtClean="0"/>
              <a:t>, Programlama Dilleri Ders Notları</a:t>
            </a:r>
          </a:p>
          <a:p>
            <a:r>
              <a:rPr lang="tr-TR" dirty="0" smtClean="0"/>
              <a:t>Tuğrul Yılmaz, Programlama Dilleri Ders Notları</a:t>
            </a:r>
          </a:p>
          <a:p>
            <a:r>
              <a:rPr lang="en-US" dirty="0" smtClean="0"/>
              <a:t>David Evans</a:t>
            </a:r>
            <a:r>
              <a:rPr lang="tr-TR" dirty="0" smtClean="0"/>
              <a:t>,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endParaRPr lang="tr-TR" dirty="0" smtClean="0"/>
          </a:p>
          <a:p>
            <a:r>
              <a:rPr lang="de-CH" dirty="0" smtClean="0"/>
              <a:t>O. Nierstrasz</a:t>
            </a:r>
            <a:r>
              <a:rPr lang="tr-TR" dirty="0" smtClean="0"/>
              <a:t>,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endParaRPr lang="tr-TR" dirty="0" smtClean="0"/>
          </a:p>
          <a:p>
            <a:r>
              <a:rPr lang="en-US" dirty="0" err="1" smtClean="0"/>
              <a:t>Rance</a:t>
            </a:r>
            <a:r>
              <a:rPr lang="en-US" dirty="0" smtClean="0"/>
              <a:t> </a:t>
            </a:r>
            <a:r>
              <a:rPr lang="en-US" dirty="0" err="1" smtClean="0"/>
              <a:t>Cleaveland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Jeff</a:t>
            </a:r>
            <a:r>
              <a:rPr lang="tr-TR" dirty="0" smtClean="0"/>
              <a:t> </a:t>
            </a:r>
            <a:r>
              <a:rPr lang="tr-TR" dirty="0" err="1" smtClean="0"/>
              <a:t>Foster</a:t>
            </a:r>
            <a:r>
              <a:rPr lang="tr-TR" dirty="0" smtClean="0"/>
              <a:t>, </a:t>
            </a:r>
            <a:r>
              <a:rPr lang="tr-TR" dirty="0" err="1" smtClean="0"/>
              <a:t>Organization</a:t>
            </a:r>
            <a:r>
              <a:rPr lang="tr-TR" dirty="0" smtClean="0"/>
              <a:t> of </a:t>
            </a:r>
            <a:r>
              <a:rPr lang="tr-TR" dirty="0" err="1" smtClean="0"/>
              <a:t>Programming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endParaRPr lang="en-US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Sözcüksel (</a:t>
            </a:r>
            <a:r>
              <a:rPr lang="en-US" smtClean="0"/>
              <a:t>Lexical</a:t>
            </a:r>
            <a:r>
              <a:rPr lang="tr-TR" smtClean="0"/>
              <a:t>)</a:t>
            </a:r>
            <a:r>
              <a:rPr lang="en-US" smtClean="0"/>
              <a:t> Anali</a:t>
            </a:r>
            <a:r>
              <a:rPr lang="tr-TR" smtClean="0"/>
              <a:t>z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B454C4-6CCA-4BBA-8A16-207CE244333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00200" y="1752600"/>
            <a:ext cx="6388287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 dirty="0">
                <a:latin typeface="Courier New" pitchFamily="49" charset="0"/>
              </a:rPr>
              <a:t>program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gcd</a:t>
            </a:r>
            <a:r>
              <a:rPr lang="en-US" altLang="en-US" sz="1800" dirty="0">
                <a:latin typeface="Courier New" pitchFamily="49" charset="0"/>
              </a:rPr>
              <a:t> (input, output);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 err="1">
                <a:latin typeface="Courier New" pitchFamily="49" charset="0"/>
              </a:rPr>
              <a:t>var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 : </a:t>
            </a:r>
            <a:r>
              <a:rPr lang="en-US" altLang="en-US" sz="1800" b="1" dirty="0">
                <a:latin typeface="Courier New" pitchFamily="49" charset="0"/>
              </a:rPr>
              <a:t>integer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begin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read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b="1" dirty="0">
                <a:latin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&lt;&gt; j </a:t>
            </a:r>
            <a:r>
              <a:rPr lang="en-US" altLang="en-US" sz="1800" b="1" dirty="0">
                <a:latin typeface="Courier New" pitchFamily="49" charset="0"/>
              </a:rPr>
              <a:t>do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   </a:t>
            </a:r>
            <a:r>
              <a:rPr lang="en-US" altLang="en-US" sz="1800" b="1" dirty="0">
                <a:latin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&gt; j </a:t>
            </a:r>
            <a:r>
              <a:rPr lang="en-US" altLang="en-US" sz="1800" b="1" dirty="0">
                <a:latin typeface="Courier New" pitchFamily="49" charset="0"/>
              </a:rPr>
              <a:t>then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:=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- j </a:t>
            </a:r>
            <a:r>
              <a:rPr lang="en-US" altLang="en-US" sz="1800" b="1" dirty="0">
                <a:latin typeface="Courier New" pitchFamily="49" charset="0"/>
              </a:rPr>
              <a:t>else</a:t>
            </a:r>
            <a:r>
              <a:rPr lang="en-US" altLang="en-US" sz="1800" dirty="0">
                <a:latin typeface="Courier New" pitchFamily="49" charset="0"/>
              </a:rPr>
              <a:t> j := j -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dirty="0" err="1">
                <a:latin typeface="Courier New" pitchFamily="49" charset="0"/>
              </a:rPr>
              <a:t>writeln</a:t>
            </a:r>
            <a:r>
              <a:rPr lang="en-US" altLang="en-US" sz="1800" dirty="0">
                <a:latin typeface="Courier New" pitchFamily="49" charset="0"/>
              </a:rPr>
              <a:t>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)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end</a:t>
            </a:r>
            <a:r>
              <a:rPr lang="en-US" altLang="en-US" sz="1800" dirty="0">
                <a:latin typeface="Courier New" pitchFamily="49" charset="0"/>
              </a:rPr>
              <a:t>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14400" y="4657725"/>
            <a:ext cx="762901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itchFamily="49" charset="0"/>
              </a:rPr>
              <a:t>program</a:t>
            </a:r>
            <a:r>
              <a:rPr lang="en-US" altLang="en-US" sz="1800">
                <a:latin typeface="Courier New" pitchFamily="49" charset="0"/>
              </a:rPr>
              <a:t>  gcd   (    input  ,    output    )      ;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var</a:t>
            </a:r>
            <a:r>
              <a:rPr lang="en-US" altLang="en-US" sz="1800">
                <a:latin typeface="Courier New" pitchFamily="49" charset="0"/>
              </a:rPr>
              <a:t>      i     ,    j      :    </a:t>
            </a:r>
            <a:r>
              <a:rPr lang="en-US" altLang="en-US" sz="1800" b="1">
                <a:latin typeface="Courier New" pitchFamily="49" charset="0"/>
              </a:rPr>
              <a:t>integer   </a:t>
            </a:r>
            <a:r>
              <a:rPr lang="en-US" altLang="en-US" sz="1800">
                <a:latin typeface="Courier New" pitchFamily="49" charset="0"/>
              </a:rPr>
              <a:t>;      </a:t>
            </a:r>
            <a:r>
              <a:rPr lang="en-US" altLang="en-US" sz="1800" b="1">
                <a:latin typeface="Courier New" pitchFamily="49" charset="0"/>
              </a:rPr>
              <a:t>begin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read     (     i    ,      j    )         ;      </a:t>
            </a:r>
            <a:r>
              <a:rPr lang="en-US" altLang="en-US" sz="1800" b="1">
                <a:latin typeface="Courier New" pitchFamily="49" charset="0"/>
              </a:rPr>
              <a:t>while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i        &lt;&gt;    j    </a:t>
            </a:r>
            <a:r>
              <a:rPr lang="en-US" altLang="en-US" sz="1800" b="1">
                <a:latin typeface="Courier New" pitchFamily="49" charset="0"/>
              </a:rPr>
              <a:t>do     if</a:t>
            </a:r>
            <a:r>
              <a:rPr lang="en-US" altLang="en-US" sz="1800">
                <a:latin typeface="Courier New" pitchFamily="49" charset="0"/>
              </a:rPr>
              <a:t>   i         &gt;     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then    </a:t>
            </a:r>
            <a:r>
              <a:rPr lang="en-US" altLang="en-US" sz="1800">
                <a:latin typeface="Courier New" pitchFamily="49" charset="0"/>
              </a:rPr>
              <a:t> i     :=   i      -    j         </a:t>
            </a:r>
            <a:r>
              <a:rPr lang="en-US" altLang="en-US" sz="1800" b="1">
                <a:latin typeface="Courier New" pitchFamily="49" charset="0"/>
              </a:rPr>
              <a:t>else  </a:t>
            </a:r>
            <a:r>
              <a:rPr lang="en-US" altLang="en-US" sz="1800">
                <a:latin typeface="Courier New" pitchFamily="49" charset="0"/>
              </a:rPr>
              <a:t>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:=       i     -    i      ;    writeln   (      i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)        </a:t>
            </a:r>
            <a:r>
              <a:rPr lang="en-US" altLang="en-US" sz="1800" b="1">
                <a:latin typeface="Courier New" pitchFamily="49" charset="0"/>
              </a:rPr>
              <a:t>end   </a:t>
            </a:r>
            <a:r>
              <a:rPr lang="en-US" altLang="en-US" sz="1800">
                <a:latin typeface="Courier New" pitchFamily="49" charset="0"/>
              </a:rPr>
              <a:t>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4191000" y="4114800"/>
            <a:ext cx="838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Ayrıştırıcının amaçları</a:t>
            </a:r>
            <a:r>
              <a:rPr lang="en-US" dirty="0" smtClean="0"/>
              <a:t>, </a:t>
            </a:r>
            <a:r>
              <a:rPr lang="tr-TR" dirty="0" smtClean="0"/>
              <a:t>bir girdi programı verildiğinde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smtClean="0"/>
              <a:t>Bütün sentaks hatalarını bulur</a:t>
            </a:r>
            <a:r>
              <a:rPr lang="en-US" dirty="0" smtClean="0"/>
              <a:t>; </a:t>
            </a:r>
            <a:r>
              <a:rPr lang="tr-TR" dirty="0" smtClean="0"/>
              <a:t>her birisi için</a:t>
            </a:r>
            <a:r>
              <a:rPr lang="en-US" dirty="0" smtClean="0"/>
              <a:t>, </a:t>
            </a:r>
            <a:r>
              <a:rPr lang="tr-TR" dirty="0" smtClean="0"/>
              <a:t>uygun bir tanılayıcı (iyileştirici) mesaj üretir</a:t>
            </a:r>
            <a:r>
              <a:rPr lang="en-US" dirty="0" smtClean="0"/>
              <a:t>, </a:t>
            </a:r>
            <a:r>
              <a:rPr lang="tr-TR" dirty="0" smtClean="0"/>
              <a:t>ve gerekirse düzeltmeler yapar</a:t>
            </a:r>
            <a:endParaRPr lang="en-US" dirty="0" smtClean="0"/>
          </a:p>
          <a:p>
            <a:pPr lvl="1" eaLnBrk="1" hangingPunct="1"/>
            <a:r>
              <a:rPr lang="tr-TR" dirty="0" smtClean="0"/>
              <a:t>Ayrıştırma ağacını üretir</a:t>
            </a:r>
            <a:r>
              <a:rPr lang="en-US" dirty="0" smtClean="0"/>
              <a:t>, </a:t>
            </a:r>
            <a:r>
              <a:rPr lang="tr-TR" dirty="0" smtClean="0"/>
              <a:t>veya</a:t>
            </a:r>
            <a:r>
              <a:rPr lang="en-US" dirty="0" smtClean="0"/>
              <a:t> </a:t>
            </a:r>
            <a:r>
              <a:rPr lang="tr-TR" dirty="0" smtClean="0"/>
              <a:t>en azından program için ayrıştırma ağacının izini (dökümünü) üretir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32AD8A-9442-4C7D-9CF6-B74669EEE959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A</a:t>
            </a:r>
            <a:r>
              <a:rPr lang="en-US" sz="2400" dirty="0" err="1" smtClean="0"/>
              <a:t>yrıştırıcı</a:t>
            </a:r>
            <a:r>
              <a:rPr lang="tr-TR" sz="2400" dirty="0" err="1" smtClean="0"/>
              <a:t>ların</a:t>
            </a:r>
            <a:r>
              <a:rPr lang="tr-TR" sz="2400" dirty="0" smtClean="0"/>
              <a:t> iki kategorisi:</a:t>
            </a:r>
            <a:endParaRPr lang="en-US" sz="2400" dirty="0" smtClean="0"/>
          </a:p>
          <a:p>
            <a:pPr lvl="1" eaLnBrk="1" hangingPunct="1"/>
            <a:r>
              <a:rPr lang="tr-TR" sz="2000" dirty="0" smtClean="0">
                <a:solidFill>
                  <a:schemeClr val="accent2"/>
                </a:solidFill>
              </a:rPr>
              <a:t>Yukarıdan-aşağıya (</a:t>
            </a:r>
            <a:r>
              <a:rPr lang="en-US" sz="2000" dirty="0" smtClean="0">
                <a:solidFill>
                  <a:schemeClr val="accent2"/>
                </a:solidFill>
              </a:rPr>
              <a:t>Top down</a:t>
            </a:r>
            <a:r>
              <a:rPr lang="tr-TR" sz="2000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- </a:t>
            </a:r>
            <a:r>
              <a:rPr lang="en-US" sz="2000" dirty="0" err="1" smtClean="0"/>
              <a:t>ayrıştırma</a:t>
            </a:r>
            <a:r>
              <a:rPr lang="en-US" sz="2000" dirty="0" smtClean="0"/>
              <a:t> </a:t>
            </a:r>
            <a:r>
              <a:rPr lang="en-US" sz="2000" dirty="0" err="1" smtClean="0"/>
              <a:t>ağacı</a:t>
            </a:r>
            <a:r>
              <a:rPr lang="tr-TR" sz="2000" dirty="0" err="1" smtClean="0"/>
              <a:t>nı</a:t>
            </a:r>
            <a:r>
              <a:rPr lang="tr-TR" sz="2000" dirty="0" smtClean="0"/>
              <a:t> </a:t>
            </a:r>
            <a:r>
              <a:rPr lang="en-US" sz="2000" dirty="0" err="1" smtClean="0"/>
              <a:t>kök</a:t>
            </a:r>
            <a:r>
              <a:rPr lang="tr-TR" sz="2000" dirty="0" smtClean="0"/>
              <a:t>ten başlayarak oluşturur</a:t>
            </a:r>
            <a:endParaRPr lang="en-US" sz="2000" dirty="0" smtClean="0"/>
          </a:p>
          <a:p>
            <a:pPr lvl="2" eaLnBrk="1" hangingPunct="1"/>
            <a:r>
              <a:rPr lang="tr-TR" sz="1900" dirty="0" smtClean="0"/>
              <a:t>A</a:t>
            </a:r>
            <a:r>
              <a:rPr lang="en-US" sz="1900" dirty="0" err="1" smtClean="0"/>
              <a:t>yrıştırma</a:t>
            </a:r>
            <a:r>
              <a:rPr lang="en-US" sz="1900" dirty="0" smtClean="0"/>
              <a:t> </a:t>
            </a:r>
            <a:r>
              <a:rPr lang="en-US" sz="1900" dirty="0" err="1" smtClean="0"/>
              <a:t>ağacı</a:t>
            </a:r>
            <a:r>
              <a:rPr lang="tr-TR" sz="1900" dirty="0" err="1" smtClean="0"/>
              <a:t>nı</a:t>
            </a:r>
            <a:r>
              <a:rPr lang="tr-TR" sz="1900" dirty="0" smtClean="0"/>
              <a:t> </a:t>
            </a:r>
            <a:r>
              <a:rPr lang="en-US" sz="1900" dirty="0" smtClean="0">
                <a:solidFill>
                  <a:srgbClr val="990000"/>
                </a:solidFill>
              </a:rPr>
              <a:t>preorder</a:t>
            </a:r>
            <a:r>
              <a:rPr lang="tr-TR" sz="1900" dirty="0" smtClean="0"/>
              <a:t>da izler veya oluşturur</a:t>
            </a:r>
            <a:endParaRPr lang="en-US" sz="1900" dirty="0" smtClean="0"/>
          </a:p>
          <a:p>
            <a:pPr lvl="1" eaLnBrk="1" hangingPunct="1"/>
            <a:r>
              <a:rPr lang="tr-TR" sz="2000" dirty="0" smtClean="0">
                <a:solidFill>
                  <a:schemeClr val="accent2"/>
                </a:solidFill>
              </a:rPr>
              <a:t> Aşağıdan-yukarıya (</a:t>
            </a:r>
            <a:r>
              <a:rPr lang="en-US" sz="2000" dirty="0" smtClean="0">
                <a:solidFill>
                  <a:schemeClr val="accent2"/>
                </a:solidFill>
              </a:rPr>
              <a:t>Bottom up</a:t>
            </a:r>
            <a:r>
              <a:rPr lang="tr-TR" sz="2000" dirty="0" smtClean="0">
                <a:solidFill>
                  <a:schemeClr val="accent2"/>
                </a:solidFill>
              </a:rPr>
              <a:t>)</a:t>
            </a:r>
            <a:r>
              <a:rPr lang="en-US" sz="2000" dirty="0" smtClean="0"/>
              <a:t> - </a:t>
            </a:r>
            <a:r>
              <a:rPr lang="en-US" sz="2000" dirty="0" err="1" smtClean="0"/>
              <a:t>ayrıştırma</a:t>
            </a:r>
            <a:r>
              <a:rPr lang="en-US" sz="2000" dirty="0" smtClean="0"/>
              <a:t> </a:t>
            </a:r>
            <a:r>
              <a:rPr lang="en-US" sz="2000" dirty="0" err="1" smtClean="0"/>
              <a:t>ağacı</a:t>
            </a:r>
            <a:r>
              <a:rPr lang="tr-TR" sz="2000" dirty="0" err="1" smtClean="0"/>
              <a:t>nı</a:t>
            </a:r>
            <a:r>
              <a:rPr lang="en-US" sz="2000" dirty="0" smtClean="0"/>
              <a:t>, </a:t>
            </a:r>
            <a:r>
              <a:rPr lang="tr-TR" sz="2000" dirty="0" smtClean="0"/>
              <a:t>yapraklardan başlayarak oluşturur</a:t>
            </a:r>
            <a:endParaRPr lang="en-US" sz="2000" dirty="0" smtClean="0"/>
          </a:p>
          <a:p>
            <a:pPr eaLnBrk="1" hangingPunct="1"/>
            <a:r>
              <a:rPr lang="tr-TR" sz="2400" dirty="0" smtClean="0"/>
              <a:t>A</a:t>
            </a:r>
            <a:r>
              <a:rPr lang="en-US" sz="2400" dirty="0" err="1" smtClean="0"/>
              <a:t>yrıştırıcı</a:t>
            </a:r>
            <a:r>
              <a:rPr lang="tr-TR" sz="2400" dirty="0" err="1" smtClean="0"/>
              <a:t>lar</a:t>
            </a:r>
            <a:r>
              <a:rPr lang="tr-TR" sz="2400" dirty="0" smtClean="0"/>
              <a:t>,</a:t>
            </a:r>
            <a:r>
              <a:rPr lang="en-US" sz="2400" dirty="0" smtClean="0"/>
              <a:t> </a:t>
            </a:r>
            <a:r>
              <a:rPr lang="tr-TR" sz="2400" dirty="0" smtClean="0"/>
              <a:t>girdide sadece bir jeton (</a:t>
            </a:r>
            <a:r>
              <a:rPr lang="tr-TR" sz="2400" dirty="0" err="1" smtClean="0"/>
              <a:t>token</a:t>
            </a:r>
            <a:r>
              <a:rPr lang="tr-TR" sz="2400" dirty="0" smtClean="0"/>
              <a:t>) ileriye bakar</a:t>
            </a: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AB374-67E0-48B8-9828-0C3629B0DB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7030A0"/>
                </a:solidFill>
              </a:rPr>
              <a:t>Yukarıdan-aşağıya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ayrıştırıcı</a:t>
            </a:r>
            <a:r>
              <a:rPr lang="tr-TR" sz="2400" dirty="0" err="1" smtClean="0">
                <a:solidFill>
                  <a:srgbClr val="7030A0"/>
                </a:solidFill>
              </a:rPr>
              <a:t>lar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(Top-down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parser</a:t>
            </a:r>
            <a:r>
              <a:rPr lang="tr-TR" sz="2400" dirty="0" smtClean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 smtClean="0"/>
              <a:t>Bir </a:t>
            </a:r>
            <a:r>
              <a:rPr lang="en-US" sz="2000" dirty="0" err="1" smtClean="0"/>
              <a:t>xA</a:t>
            </a:r>
            <a:r>
              <a:rPr lang="en-US" sz="2000" dirty="0" smtClean="0">
                <a:sym typeface="Symbol" pitchFamily="18" charset="2"/>
              </a:rPr>
              <a:t></a:t>
            </a:r>
            <a:r>
              <a:rPr lang="en-US" sz="2000" dirty="0" smtClean="0"/>
              <a:t> </a:t>
            </a:r>
            <a:r>
              <a:rPr lang="tr-TR" sz="2000" dirty="0" smtClean="0"/>
              <a:t> sağ cümlesel formu (</a:t>
            </a:r>
            <a:r>
              <a:rPr lang="en-US" sz="2000" dirty="0" smtClean="0"/>
              <a:t>right sentential form</a:t>
            </a:r>
            <a:r>
              <a:rPr lang="tr-TR" sz="2000" dirty="0" smtClean="0"/>
              <a:t>) verildiğinde</a:t>
            </a:r>
            <a:r>
              <a:rPr lang="en-US" sz="2000" dirty="0" smtClean="0"/>
              <a:t> 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ayrıştırıcı</a:t>
            </a:r>
            <a:r>
              <a:rPr lang="tr-TR" sz="2000" dirty="0" smtClean="0"/>
              <a:t>, sadece </a:t>
            </a:r>
            <a:r>
              <a:rPr lang="tr-TR" sz="2000" dirty="0" err="1" smtClean="0"/>
              <a:t>A’nın</a:t>
            </a:r>
            <a:r>
              <a:rPr lang="tr-TR" sz="2000" dirty="0" smtClean="0"/>
              <a:t> ürettiği ilk jetonu (</a:t>
            </a:r>
            <a:r>
              <a:rPr lang="en-US" sz="2000" dirty="0" smtClean="0"/>
              <a:t>token</a:t>
            </a:r>
            <a:r>
              <a:rPr lang="tr-TR" sz="2000" dirty="0" smtClean="0"/>
              <a:t>) kullanarak, </a:t>
            </a:r>
            <a:r>
              <a:rPr lang="tr-TR" sz="2000" dirty="0" err="1" smtClean="0"/>
              <a:t>ensol</a:t>
            </a:r>
            <a:r>
              <a:rPr lang="tr-TR" sz="2000" dirty="0" smtClean="0"/>
              <a:t> türevdeki (</a:t>
            </a:r>
            <a:r>
              <a:rPr lang="en-US" sz="2000" dirty="0" smtClean="0"/>
              <a:t>leftmost derivation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r>
              <a:rPr lang="tr-TR" sz="2000" dirty="0" smtClean="0"/>
              <a:t>sonraki cümlesel formu (</a:t>
            </a:r>
            <a:r>
              <a:rPr lang="en-US" sz="2000" dirty="0" smtClean="0"/>
              <a:t>sentential form </a:t>
            </a:r>
            <a:r>
              <a:rPr lang="tr-TR" sz="2000" dirty="0" smtClean="0"/>
              <a:t>) elde etmek için doğru olan A-kuralını (</a:t>
            </a:r>
            <a:r>
              <a:rPr lang="en-US" sz="2000" dirty="0" smtClean="0"/>
              <a:t>A-rule</a:t>
            </a:r>
            <a:r>
              <a:rPr lang="tr-TR" sz="2000" dirty="0" smtClean="0"/>
              <a:t>) seçmelidir</a:t>
            </a:r>
            <a:endParaRPr lang="en-US" sz="2000" dirty="0" smtClean="0"/>
          </a:p>
          <a:p>
            <a:pPr eaLnBrk="1" hangingPunct="1"/>
            <a:r>
              <a:rPr lang="tr-TR" sz="2400" dirty="0" smtClean="0"/>
              <a:t>En yaygın</a:t>
            </a:r>
            <a:r>
              <a:rPr lang="en-US" sz="2400" dirty="0" smtClean="0"/>
              <a:t> </a:t>
            </a:r>
            <a:r>
              <a:rPr lang="tr-TR" sz="2400" dirty="0" smtClean="0"/>
              <a:t>y</a:t>
            </a:r>
            <a:r>
              <a:rPr lang="en-US" sz="2400" dirty="0" err="1" smtClean="0"/>
              <a:t>ukarıdan-aşağıya</a:t>
            </a:r>
            <a:r>
              <a:rPr lang="tr-TR" sz="2400" dirty="0" smtClean="0"/>
              <a:t> ayrıştırma </a:t>
            </a:r>
            <a:r>
              <a:rPr lang="en-US" sz="2400" dirty="0" smtClean="0"/>
              <a:t>(</a:t>
            </a:r>
            <a:r>
              <a:rPr lang="tr-TR" sz="2400" dirty="0" smtClean="0"/>
              <a:t>t</a:t>
            </a:r>
            <a:r>
              <a:rPr lang="en-US" sz="2400" dirty="0" smtClean="0"/>
              <a:t>op-down parsing</a:t>
            </a:r>
            <a:r>
              <a:rPr lang="tr-TR" sz="2400" dirty="0" smtClean="0"/>
              <a:t>) algoritmaları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tr-TR" sz="2000" dirty="0" smtClean="0"/>
              <a:t>Ö</a:t>
            </a:r>
            <a:r>
              <a:rPr lang="en-US" sz="2000" dirty="0" err="1" smtClean="0"/>
              <a:t>zyineli</a:t>
            </a:r>
            <a:r>
              <a:rPr lang="tr-TR" sz="2000" dirty="0" smtClean="0"/>
              <a:t> </a:t>
            </a:r>
            <a:r>
              <a:rPr lang="en-US" sz="2000" dirty="0" err="1" smtClean="0"/>
              <a:t>azalan</a:t>
            </a:r>
            <a:r>
              <a:rPr lang="tr-TR" sz="2000" dirty="0" smtClean="0"/>
              <a:t> </a:t>
            </a:r>
            <a:r>
              <a:rPr lang="en-US" sz="2000" dirty="0" smtClean="0"/>
              <a:t>(recursive-descent)- </a:t>
            </a:r>
            <a:r>
              <a:rPr lang="tr-TR" sz="2000" dirty="0" smtClean="0"/>
              <a:t>kodlanmış bir</a:t>
            </a:r>
            <a:r>
              <a:rPr lang="en-US" sz="2000" dirty="0" smtClean="0"/>
              <a:t> </a:t>
            </a:r>
            <a:r>
              <a:rPr lang="en-US" sz="2000" dirty="0" err="1" smtClean="0"/>
              <a:t>implementasyon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LL </a:t>
            </a:r>
            <a:r>
              <a:rPr lang="en-US" sz="2000" dirty="0" err="1" smtClean="0"/>
              <a:t>ayrıştırıcı</a:t>
            </a:r>
            <a:r>
              <a:rPr lang="tr-TR" sz="2000" dirty="0" err="1" smtClean="0"/>
              <a:t>lar</a:t>
            </a:r>
            <a:r>
              <a:rPr lang="tr-TR" sz="2000" dirty="0" smtClean="0"/>
              <a:t> </a:t>
            </a:r>
            <a:r>
              <a:rPr lang="en-US" sz="2000" dirty="0" smtClean="0"/>
              <a:t>(parser) – </a:t>
            </a:r>
            <a:r>
              <a:rPr lang="tr-TR" sz="2000" dirty="0" smtClean="0"/>
              <a:t>tablo sürümlü </a:t>
            </a:r>
            <a:r>
              <a:rPr lang="en-US" sz="2000" dirty="0" err="1" smtClean="0"/>
              <a:t>implementasyon</a:t>
            </a: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B3B972-A673-4A4C-951B-3B61FA66DC4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Bölüm 4 </a:t>
            </a:r>
            <a:r>
              <a:rPr lang="tr-TR" smtClean="0"/>
              <a:t>Konular</a:t>
            </a:r>
            <a:endParaRPr 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dirty="0" err="1" smtClean="0"/>
              <a:t>Giriş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smtClean="0"/>
              <a:t>Sözcüksel Analiz (</a:t>
            </a:r>
            <a:r>
              <a:rPr lang="en-US" dirty="0" smtClean="0"/>
              <a:t>Lexical Analysis</a:t>
            </a:r>
            <a:r>
              <a:rPr lang="tr-TR" dirty="0" smtClean="0"/>
              <a:t>)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smtClean="0"/>
              <a:t>Ayrıştırma (</a:t>
            </a:r>
            <a:r>
              <a:rPr lang="en-US" dirty="0" smtClean="0"/>
              <a:t>Parsing</a:t>
            </a:r>
            <a:r>
              <a:rPr lang="tr-TR" dirty="0" smtClean="0"/>
              <a:t>)</a:t>
            </a:r>
            <a:r>
              <a:rPr lang="en-US" dirty="0" smtClean="0"/>
              <a:t> Problem</a:t>
            </a:r>
            <a:r>
              <a:rPr lang="tr-TR" dirty="0" smtClean="0"/>
              <a:t>i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err="1" smtClean="0"/>
              <a:t>Özyineli</a:t>
            </a:r>
            <a:r>
              <a:rPr lang="tr-TR" dirty="0" smtClean="0"/>
              <a:t>-Azalan Ayrıştırma (</a:t>
            </a:r>
            <a:r>
              <a:rPr lang="en-US" dirty="0" smtClean="0"/>
              <a:t>Recursive-Descent Parsing</a:t>
            </a:r>
            <a:r>
              <a:rPr lang="tr-TR" dirty="0" smtClean="0"/>
              <a:t>)</a:t>
            </a:r>
            <a:endParaRPr lang="en-US" dirty="0" smtClean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smtClean="0"/>
              <a:t>A</a:t>
            </a:r>
            <a:r>
              <a:rPr lang="en-US" dirty="0" err="1" smtClean="0"/>
              <a:t>şağıdan</a:t>
            </a:r>
            <a:r>
              <a:rPr lang="tr-TR" dirty="0" smtClean="0"/>
              <a:t>-Y</a:t>
            </a:r>
            <a:r>
              <a:rPr lang="en-US" dirty="0" err="1" smtClean="0"/>
              <a:t>ukarıya</a:t>
            </a:r>
            <a:r>
              <a:rPr lang="en-US" dirty="0" smtClean="0"/>
              <a:t> </a:t>
            </a:r>
            <a:r>
              <a:rPr lang="tr-TR" dirty="0" smtClean="0"/>
              <a:t>A</a:t>
            </a:r>
            <a:r>
              <a:rPr lang="en-US" dirty="0" err="1" smtClean="0"/>
              <a:t>yrıştırma</a:t>
            </a:r>
            <a:r>
              <a:rPr lang="en-US" dirty="0" smtClean="0"/>
              <a:t> </a:t>
            </a:r>
            <a:r>
              <a:rPr lang="tr-TR" dirty="0" smtClean="0"/>
              <a:t>(</a:t>
            </a:r>
            <a:r>
              <a:rPr lang="en-US" dirty="0" smtClean="0"/>
              <a:t>Bottom-Up Parsing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95A291-3466-4DBC-B89E-18425817FC5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(())() </a:t>
            </a:r>
            <a:r>
              <a:rPr lang="tr-TR" smtClean="0"/>
              <a:t>için </a:t>
            </a:r>
            <a:r>
              <a:rPr lang="en-US" smtClean="0"/>
              <a:t>Leftmost </a:t>
            </a:r>
            <a:r>
              <a:rPr lang="tr-TR" smtClean="0"/>
              <a:t>Türetme</a:t>
            </a:r>
            <a:endParaRPr lang="en-US" smtClean="0"/>
          </a:p>
        </p:txBody>
      </p:sp>
      <p:graphicFrame>
        <p:nvGraphicFramePr>
          <p:cNvPr id="300035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752600"/>
          <a:ext cx="7772400" cy="4681855"/>
        </p:xfrm>
        <a:graphic>
          <a:graphicData uri="http://schemas.openxmlformats.org/drawingml/2006/table">
            <a:tbl>
              <a:tblPr/>
              <a:tblGrid>
                <a:gridCol w="3144838"/>
                <a:gridCol w="4627562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) L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(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=&gt;( L ) L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 </a:t>
                      </a: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5076" name="Group 56"/>
          <p:cNvGrpSpPr>
            <a:grpSpLocks/>
          </p:cNvGrpSpPr>
          <p:nvPr/>
        </p:nvGrpSpPr>
        <p:grpSpPr bwMode="auto">
          <a:xfrm>
            <a:off x="6731000" y="1628775"/>
            <a:ext cx="2162175" cy="576263"/>
            <a:chOff x="4105" y="1117"/>
            <a:chExt cx="1362" cy="363"/>
          </a:xfrm>
        </p:grpSpPr>
        <p:sp>
          <p:nvSpPr>
            <p:cNvPr id="45079" name="Rectangle 40"/>
            <p:cNvSpPr>
              <a:spLocks noChangeArrowheads="1"/>
            </p:cNvSpPr>
            <p:nvPr/>
          </p:nvSpPr>
          <p:spPr bwMode="auto">
            <a:xfrm>
              <a:off x="4105" y="1117"/>
              <a:ext cx="1360" cy="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080" name="Line 41"/>
            <p:cNvSpPr>
              <a:spLocks noChangeShapeType="1"/>
            </p:cNvSpPr>
            <p:nvPr/>
          </p:nvSpPr>
          <p:spPr bwMode="auto">
            <a:xfrm>
              <a:off x="4332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1" name="Line 42"/>
            <p:cNvSpPr>
              <a:spLocks noChangeShapeType="1"/>
            </p:cNvSpPr>
            <p:nvPr/>
          </p:nvSpPr>
          <p:spPr bwMode="auto">
            <a:xfrm>
              <a:off x="4559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2" name="Line 43"/>
            <p:cNvSpPr>
              <a:spLocks noChangeShapeType="1"/>
            </p:cNvSpPr>
            <p:nvPr/>
          </p:nvSpPr>
          <p:spPr bwMode="auto">
            <a:xfrm>
              <a:off x="4786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3" name="Line 44"/>
            <p:cNvSpPr>
              <a:spLocks noChangeShapeType="1"/>
            </p:cNvSpPr>
            <p:nvPr/>
          </p:nvSpPr>
          <p:spPr bwMode="auto">
            <a:xfrm>
              <a:off x="5013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4" name="Line 45"/>
            <p:cNvSpPr>
              <a:spLocks noChangeShapeType="1"/>
            </p:cNvSpPr>
            <p:nvPr/>
          </p:nvSpPr>
          <p:spPr bwMode="auto">
            <a:xfrm>
              <a:off x="5240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5" name="Line 46"/>
            <p:cNvSpPr>
              <a:spLocks noChangeShapeType="1"/>
            </p:cNvSpPr>
            <p:nvPr/>
          </p:nvSpPr>
          <p:spPr bwMode="auto">
            <a:xfrm>
              <a:off x="5467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6" name="Text Box 49"/>
            <p:cNvSpPr txBox="1">
              <a:spLocks noChangeArrowheads="1"/>
            </p:cNvSpPr>
            <p:nvPr/>
          </p:nvSpPr>
          <p:spPr bwMode="auto">
            <a:xfrm>
              <a:off x="4105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7" name="Text Box 50"/>
            <p:cNvSpPr txBox="1">
              <a:spLocks noChangeArrowheads="1"/>
            </p:cNvSpPr>
            <p:nvPr/>
          </p:nvSpPr>
          <p:spPr bwMode="auto">
            <a:xfrm>
              <a:off x="4332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8" name="Text Box 51"/>
            <p:cNvSpPr txBox="1">
              <a:spLocks noChangeArrowheads="1"/>
            </p:cNvSpPr>
            <p:nvPr/>
          </p:nvSpPr>
          <p:spPr bwMode="auto">
            <a:xfrm>
              <a:off x="4559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89" name="Text Box 52"/>
            <p:cNvSpPr txBox="1">
              <a:spLocks noChangeArrowheads="1"/>
            </p:cNvSpPr>
            <p:nvPr/>
          </p:nvSpPr>
          <p:spPr bwMode="auto">
            <a:xfrm>
              <a:off x="4786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90" name="Text Box 53"/>
            <p:cNvSpPr txBox="1">
              <a:spLocks noChangeArrowheads="1"/>
            </p:cNvSpPr>
            <p:nvPr/>
          </p:nvSpPr>
          <p:spPr bwMode="auto">
            <a:xfrm>
              <a:off x="5013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91" name="Text Box 54"/>
            <p:cNvSpPr txBox="1">
              <a:spLocks noChangeArrowheads="1"/>
            </p:cNvSpPr>
            <p:nvPr/>
          </p:nvSpPr>
          <p:spPr bwMode="auto">
            <a:xfrm>
              <a:off x="5240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</p:grpSp>
      <p:sp>
        <p:nvSpPr>
          <p:cNvPr id="45077" name="Line 57"/>
          <p:cNvSpPr>
            <a:spLocks noChangeShapeType="1"/>
          </p:cNvSpPr>
          <p:nvPr/>
        </p:nvSpPr>
        <p:spPr bwMode="auto">
          <a:xfrm flipV="1">
            <a:off x="6948488" y="22050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5078" name="Text Box 58"/>
          <p:cNvSpPr txBox="1">
            <a:spLocks noChangeArrowheads="1"/>
          </p:cNvSpPr>
          <p:nvPr/>
        </p:nvSpPr>
        <p:spPr bwMode="auto">
          <a:xfrm>
            <a:off x="7793038" y="2297113"/>
            <a:ext cx="731837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giriş</a:t>
            </a:r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2002D8-992C-4E80-B161-D9B1B12DCF87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828800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Varsay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 id </a:t>
            </a:r>
            <a:r>
              <a:rPr lang="tr-TR" sz="2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değişken 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ismi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n </a:t>
            </a:r>
            <a:r>
              <a:rPr lang="tr-TR" sz="2000" kern="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tamsayı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{ x = 3 ; { y = 4 ; } ; }</a:t>
            </a:r>
            <a:endParaRPr lang="tr-T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ağacını göster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6085" name="43 Dikdörtgen"/>
          <p:cNvSpPr>
            <a:spLocks noChangeArrowheads="1"/>
          </p:cNvSpPr>
          <p:nvPr/>
        </p:nvSpPr>
        <p:spPr bwMode="auto">
          <a:xfrm>
            <a:off x="2667000" y="12954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Yukarıdan-aşağıya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(Top-down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590800" y="5391150"/>
            <a:ext cx="5595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6087" name="TextBox 3"/>
          <p:cNvSpPr txBox="1">
            <a:spLocks noChangeArrowheads="1"/>
          </p:cNvSpPr>
          <p:nvPr/>
        </p:nvSpPr>
        <p:spPr bwMode="auto">
          <a:xfrm>
            <a:off x="5173663" y="175260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7" name="TextBox 69"/>
          <p:cNvSpPr txBox="1">
            <a:spLocks noChangeArrowheads="1"/>
          </p:cNvSpPr>
          <p:nvPr/>
        </p:nvSpPr>
        <p:spPr bwMode="auto">
          <a:xfrm>
            <a:off x="5187950" y="23622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8" name="Straight Connector 5"/>
          <p:cNvCxnSpPr>
            <a:cxnSpLocks noChangeShapeType="1"/>
            <a:stCxn id="46087" idx="2"/>
            <a:endCxn id="47" idx="0"/>
          </p:cNvCxnSpPr>
          <p:nvPr/>
        </p:nvCxnSpPr>
        <p:spPr bwMode="auto">
          <a:xfrm rot="5400000">
            <a:off x="5246688" y="2257425"/>
            <a:ext cx="20955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TextBox 72"/>
          <p:cNvSpPr txBox="1">
            <a:spLocks noChangeArrowheads="1"/>
          </p:cNvSpPr>
          <p:nvPr/>
        </p:nvSpPr>
        <p:spPr bwMode="auto">
          <a:xfrm>
            <a:off x="4805363" y="29527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0" name="TextBox 73"/>
          <p:cNvSpPr txBox="1">
            <a:spLocks noChangeArrowheads="1"/>
          </p:cNvSpPr>
          <p:nvPr/>
        </p:nvSpPr>
        <p:spPr bwMode="auto">
          <a:xfrm>
            <a:off x="5541963" y="29527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1" name="Straight Connector 74"/>
          <p:cNvCxnSpPr>
            <a:cxnSpLocks noChangeShapeType="1"/>
            <a:stCxn id="47" idx="2"/>
            <a:endCxn id="49" idx="0"/>
          </p:cNvCxnSpPr>
          <p:nvPr/>
        </p:nvCxnSpPr>
        <p:spPr bwMode="auto">
          <a:xfrm rot="5400000">
            <a:off x="5072063" y="2673350"/>
            <a:ext cx="190500" cy="368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77"/>
          <p:cNvCxnSpPr>
            <a:cxnSpLocks noChangeShapeType="1"/>
            <a:stCxn id="47" idx="2"/>
            <a:endCxn id="50" idx="0"/>
          </p:cNvCxnSpPr>
          <p:nvPr/>
        </p:nvCxnSpPr>
        <p:spPr bwMode="auto">
          <a:xfrm rot="16200000" flipH="1">
            <a:off x="5433219" y="2680494"/>
            <a:ext cx="190500" cy="3540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1"/>
          <p:cNvCxnSpPr>
            <a:cxnSpLocks noChangeShapeType="1"/>
            <a:stCxn id="46087" idx="2"/>
          </p:cNvCxnSpPr>
          <p:nvPr/>
        </p:nvCxnSpPr>
        <p:spPr bwMode="auto">
          <a:xfrm rot="5400000">
            <a:off x="2493963" y="2533650"/>
            <a:ext cx="3238500" cy="2476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13"/>
          <p:cNvCxnSpPr>
            <a:cxnSpLocks noChangeShapeType="1"/>
            <a:stCxn id="46087" idx="2"/>
          </p:cNvCxnSpPr>
          <p:nvPr/>
        </p:nvCxnSpPr>
        <p:spPr bwMode="auto">
          <a:xfrm rot="16200000" flipH="1">
            <a:off x="5046663" y="2457450"/>
            <a:ext cx="3238500" cy="26289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Straight Connector 15"/>
          <p:cNvCxnSpPr>
            <a:cxnSpLocks noChangeShapeType="1"/>
            <a:stCxn id="47" idx="2"/>
          </p:cNvCxnSpPr>
          <p:nvPr/>
        </p:nvCxnSpPr>
        <p:spPr bwMode="auto">
          <a:xfrm rot="5400000">
            <a:off x="3792538" y="3775075"/>
            <a:ext cx="2571750" cy="5461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17"/>
          <p:cNvCxnSpPr>
            <a:cxnSpLocks noChangeShapeType="1"/>
            <a:stCxn id="49" idx="2"/>
          </p:cNvCxnSpPr>
          <p:nvPr/>
        </p:nvCxnSpPr>
        <p:spPr bwMode="auto">
          <a:xfrm rot="5400000">
            <a:off x="3205163" y="3556000"/>
            <a:ext cx="1981200" cy="1574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Straight Connector 19"/>
          <p:cNvCxnSpPr>
            <a:cxnSpLocks noChangeShapeType="1"/>
            <a:stCxn id="49" idx="2"/>
          </p:cNvCxnSpPr>
          <p:nvPr/>
        </p:nvCxnSpPr>
        <p:spPr bwMode="auto">
          <a:xfrm rot="5400000">
            <a:off x="3471863" y="3822700"/>
            <a:ext cx="1981200" cy="1041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21"/>
          <p:cNvCxnSpPr>
            <a:cxnSpLocks noChangeShapeType="1"/>
            <a:stCxn id="49" idx="2"/>
          </p:cNvCxnSpPr>
          <p:nvPr/>
        </p:nvCxnSpPr>
        <p:spPr bwMode="auto">
          <a:xfrm rot="5400000">
            <a:off x="3732213" y="4083050"/>
            <a:ext cx="1981200" cy="520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TextBox 98"/>
          <p:cNvSpPr txBox="1">
            <a:spLocks noChangeArrowheads="1"/>
          </p:cNvSpPr>
          <p:nvPr/>
        </p:nvSpPr>
        <p:spPr bwMode="auto">
          <a:xfrm>
            <a:off x="5314950" y="34861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0" name="TextBox 99"/>
          <p:cNvSpPr txBox="1">
            <a:spLocks noChangeArrowheads="1"/>
          </p:cNvSpPr>
          <p:nvPr/>
        </p:nvSpPr>
        <p:spPr bwMode="auto">
          <a:xfrm>
            <a:off x="6129338" y="3486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1" name="Straight Connector 100"/>
          <p:cNvCxnSpPr>
            <a:cxnSpLocks noChangeShapeType="1"/>
            <a:stCxn id="50" idx="2"/>
            <a:endCxn id="59" idx="0"/>
          </p:cNvCxnSpPr>
          <p:nvPr/>
        </p:nvCxnSpPr>
        <p:spPr bwMode="auto">
          <a:xfrm rot="5400000">
            <a:off x="5532438" y="3313112"/>
            <a:ext cx="133350" cy="2127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Straight Connector 104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671344" y="3386931"/>
            <a:ext cx="2038350" cy="19700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Straight Connector 105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850732" y="3207543"/>
            <a:ext cx="133350" cy="4238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TextBox 111"/>
          <p:cNvSpPr txBox="1">
            <a:spLocks noChangeArrowheads="1"/>
          </p:cNvSpPr>
          <p:nvPr/>
        </p:nvSpPr>
        <p:spPr bwMode="auto">
          <a:xfrm>
            <a:off x="6615113" y="401955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65" name="Straight Connector 112"/>
          <p:cNvCxnSpPr>
            <a:cxnSpLocks noChangeShapeType="1"/>
          </p:cNvCxnSpPr>
          <p:nvPr/>
        </p:nvCxnSpPr>
        <p:spPr bwMode="auto">
          <a:xfrm>
            <a:off x="6456363" y="377190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19"/>
          <p:cNvSpPr txBox="1">
            <a:spLocks noChangeArrowheads="1"/>
          </p:cNvSpPr>
          <p:nvPr/>
        </p:nvSpPr>
        <p:spPr bwMode="auto">
          <a:xfrm>
            <a:off x="5443538" y="4248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7" name="Straight Connector 120"/>
          <p:cNvCxnSpPr>
            <a:cxnSpLocks noChangeShapeType="1"/>
            <a:stCxn id="59" idx="2"/>
            <a:endCxn id="66" idx="0"/>
          </p:cNvCxnSpPr>
          <p:nvPr/>
        </p:nvCxnSpPr>
        <p:spPr bwMode="auto">
          <a:xfrm rot="16200000" flipH="1">
            <a:off x="5368925" y="4010025"/>
            <a:ext cx="3619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Straight Connector 122"/>
          <p:cNvCxnSpPr>
            <a:cxnSpLocks noChangeShapeType="1"/>
            <a:stCxn id="59" idx="2"/>
          </p:cNvCxnSpPr>
          <p:nvPr/>
        </p:nvCxnSpPr>
        <p:spPr bwMode="auto">
          <a:xfrm rot="5400000">
            <a:off x="4561682" y="4402931"/>
            <a:ext cx="1447800" cy="4143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23"/>
          <p:cNvCxnSpPr>
            <a:cxnSpLocks noChangeShapeType="1"/>
            <a:stCxn id="59" idx="2"/>
          </p:cNvCxnSpPr>
          <p:nvPr/>
        </p:nvCxnSpPr>
        <p:spPr bwMode="auto">
          <a:xfrm rot="16200000" flipH="1">
            <a:off x="5641182" y="3737768"/>
            <a:ext cx="1504950" cy="18018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TextBox 129"/>
          <p:cNvSpPr txBox="1">
            <a:spLocks noChangeArrowheads="1"/>
          </p:cNvSpPr>
          <p:nvPr/>
        </p:nvSpPr>
        <p:spPr bwMode="auto">
          <a:xfrm>
            <a:off x="5262563" y="47053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1" name="TextBox 130"/>
          <p:cNvSpPr txBox="1">
            <a:spLocks noChangeArrowheads="1"/>
          </p:cNvSpPr>
          <p:nvPr/>
        </p:nvSpPr>
        <p:spPr bwMode="auto">
          <a:xfrm>
            <a:off x="6281738" y="47815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72" name="Straight Connector 131"/>
          <p:cNvCxnSpPr>
            <a:cxnSpLocks noChangeShapeType="1"/>
            <a:stCxn id="66" idx="2"/>
          </p:cNvCxnSpPr>
          <p:nvPr/>
        </p:nvCxnSpPr>
        <p:spPr bwMode="auto">
          <a:xfrm rot="5400000">
            <a:off x="5511800" y="4686300"/>
            <a:ext cx="133350" cy="57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32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03107" y="4452143"/>
            <a:ext cx="838200" cy="12303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33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83275" y="4371975"/>
            <a:ext cx="133350" cy="685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Box 141"/>
          <p:cNvSpPr txBox="1">
            <a:spLocks noChangeArrowheads="1"/>
          </p:cNvSpPr>
          <p:nvPr/>
        </p:nvSpPr>
        <p:spPr bwMode="auto">
          <a:xfrm>
            <a:off x="6767513" y="510540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76" name="Straight Connector 142"/>
          <p:cNvCxnSpPr>
            <a:cxnSpLocks noChangeShapeType="1"/>
          </p:cNvCxnSpPr>
          <p:nvPr/>
        </p:nvCxnSpPr>
        <p:spPr bwMode="auto">
          <a:xfrm>
            <a:off x="6608763" y="506730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Straight Connector 144"/>
          <p:cNvCxnSpPr>
            <a:cxnSpLocks noChangeShapeType="1"/>
            <a:stCxn id="70" idx="2"/>
          </p:cNvCxnSpPr>
          <p:nvPr/>
        </p:nvCxnSpPr>
        <p:spPr bwMode="auto">
          <a:xfrm rot="16200000" flipH="1">
            <a:off x="5338763" y="5207000"/>
            <a:ext cx="285750" cy="825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145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509587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Straight Connector 146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1016000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9" grpId="0"/>
      <p:bldP spid="60" grpId="0"/>
      <p:bldP spid="64" grpId="0"/>
      <p:bldP spid="66" grpId="0"/>
      <p:bldP spid="70" grpId="0"/>
      <p:bldP spid="71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 smtClean="0">
                <a:solidFill>
                  <a:srgbClr val="7030A0"/>
                </a:solidFill>
              </a:rPr>
              <a:t>Aşağıdan-yukarıya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err="1" smtClean="0">
                <a:solidFill>
                  <a:srgbClr val="7030A0"/>
                </a:solidFill>
              </a:rPr>
              <a:t>ayrıştırıcı</a:t>
            </a:r>
            <a:r>
              <a:rPr lang="tr-TR" sz="2400" dirty="0" err="1" smtClean="0">
                <a:solidFill>
                  <a:srgbClr val="7030A0"/>
                </a:solidFill>
              </a:rPr>
              <a:t>lar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(bottom-up</a:t>
            </a:r>
            <a:r>
              <a:rPr lang="tr-TR" sz="2400" dirty="0" smtClean="0">
                <a:solidFill>
                  <a:srgbClr val="7030A0"/>
                </a:solidFill>
              </a:rPr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parser</a:t>
            </a:r>
            <a:r>
              <a:rPr lang="tr-TR" sz="2400" dirty="0" smtClean="0">
                <a:solidFill>
                  <a:srgbClr val="7030A0"/>
                </a:solidFill>
              </a:rPr>
              <a:t>s</a:t>
            </a:r>
            <a:r>
              <a:rPr lang="en-US" sz="2400" dirty="0" smtClean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 smtClean="0">
                <a:solidFill>
                  <a:srgbClr val="990000"/>
                </a:solidFill>
              </a:rPr>
              <a:t>Bir </a:t>
            </a:r>
            <a:r>
              <a:rPr lang="en-US" sz="2000" dirty="0" smtClean="0">
                <a:solidFill>
                  <a:srgbClr val="990000"/>
                </a:solidFill>
              </a:rPr>
              <a:t> </a:t>
            </a:r>
            <a:r>
              <a:rPr lang="en-US" sz="2000" dirty="0" smtClean="0">
                <a:solidFill>
                  <a:srgbClr val="990000"/>
                </a:solidFill>
                <a:sym typeface="Symbol" pitchFamily="18" charset="2"/>
              </a:rPr>
              <a:t></a:t>
            </a:r>
            <a:r>
              <a:rPr lang="tr-TR" sz="2000" dirty="0" smtClean="0">
                <a:solidFill>
                  <a:srgbClr val="990000"/>
                </a:solidFill>
              </a:rPr>
              <a:t> sağ cümlesel formu (</a:t>
            </a:r>
            <a:r>
              <a:rPr lang="en-US" sz="2000" dirty="0" smtClean="0">
                <a:solidFill>
                  <a:srgbClr val="990000"/>
                </a:solidFill>
              </a:rPr>
              <a:t>right sentential form</a:t>
            </a:r>
            <a:r>
              <a:rPr lang="tr-TR" sz="2000" dirty="0" smtClean="0">
                <a:solidFill>
                  <a:srgbClr val="990000"/>
                </a:solidFill>
              </a:rPr>
              <a:t>) verildiğinde</a:t>
            </a:r>
            <a:r>
              <a:rPr lang="en-US" sz="2000" dirty="0" smtClean="0">
                <a:solidFill>
                  <a:srgbClr val="990000"/>
                </a:solidFill>
                <a:sym typeface="Symbol" pitchFamily="18" charset="2"/>
              </a:rPr>
              <a:t>, 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tr-TR" sz="2000" dirty="0" err="1" smtClean="0">
                <a:solidFill>
                  <a:srgbClr val="990000"/>
                </a:solidFill>
                <a:sym typeface="Symbol" pitchFamily="18" charset="2"/>
              </a:rPr>
              <a:t>nın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sağ türevde önceki cümlesel formu üretmesi için azaltılması gerekli olan, gramerde kuralın sağ tarafında olan </a:t>
            </a:r>
            <a:r>
              <a:rPr lang="tr-TR" sz="2000" dirty="0" err="1" smtClean="0">
                <a:solidFill>
                  <a:srgbClr val="990000"/>
                </a:solidFill>
                <a:sym typeface="Symbol" pitchFamily="18" charset="2"/>
              </a:rPr>
              <a:t>altstringinin</a:t>
            </a:r>
            <a:r>
              <a:rPr lang="tr-TR" sz="2000" dirty="0" smtClean="0">
                <a:solidFill>
                  <a:srgbClr val="990000"/>
                </a:solidFill>
                <a:sym typeface="Symbol" pitchFamily="18" charset="2"/>
              </a:rPr>
              <a:t> ne olduğuna karar verir</a:t>
            </a:r>
            <a:r>
              <a:rPr lang="tr-TR" sz="2000" dirty="0" smtClean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tr-TR" sz="2000" dirty="0" smtClean="0">
                <a:sym typeface="Symbol" pitchFamily="18" charset="2"/>
              </a:rPr>
              <a:t>En yaygın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tr-TR" sz="2000" dirty="0" smtClean="0">
                <a:sym typeface="Symbol" pitchFamily="18" charset="2"/>
              </a:rPr>
              <a:t>a</a:t>
            </a:r>
            <a:r>
              <a:rPr lang="en-US" sz="2000" dirty="0" err="1" smtClean="0">
                <a:sym typeface="Symbol" pitchFamily="18" charset="2"/>
              </a:rPr>
              <a:t>şağıdan-yukarıya</a:t>
            </a:r>
            <a:r>
              <a:rPr lang="tr-TR" sz="2000" dirty="0" smtClean="0">
                <a:sym typeface="Symbol" pitchFamily="18" charset="2"/>
              </a:rPr>
              <a:t> ayrıştırma </a:t>
            </a:r>
            <a:r>
              <a:rPr lang="en-US" sz="2000" dirty="0" err="1" smtClean="0">
                <a:sym typeface="Symbol" pitchFamily="18" charset="2"/>
              </a:rPr>
              <a:t>algoritm</a:t>
            </a:r>
            <a:r>
              <a:rPr lang="tr-TR" sz="2000" dirty="0" err="1" smtClean="0">
                <a:sym typeface="Symbol" pitchFamily="18" charset="2"/>
              </a:rPr>
              <a:t>aları</a:t>
            </a:r>
            <a:r>
              <a:rPr lang="en-US" sz="2000" dirty="0" smtClean="0">
                <a:sym typeface="Symbol" pitchFamily="18" charset="2"/>
              </a:rPr>
              <a:t> LR </a:t>
            </a:r>
            <a:r>
              <a:rPr lang="tr-TR" sz="2000" dirty="0" smtClean="0">
                <a:sym typeface="Symbol" pitchFamily="18" charset="2"/>
              </a:rPr>
              <a:t>ailesindedir</a:t>
            </a:r>
            <a:endParaRPr lang="en-US" sz="20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EFECAC-7C20-407F-8618-4D8DB96FD48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63A058-FDC8-4569-A46B-793DD7EF4AF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52400" y="1524000"/>
            <a:ext cx="32766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10000"/>
              <a:buChar char="•"/>
              <a:defRPr sz="2400">
                <a:solidFill>
                  <a:schemeClr val="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{ x = 3 ; { y = 4 ; } ; }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 smtClean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 smtClean="0">
                <a:latin typeface="Arial" pitchFamily="34" charset="0"/>
                <a:cs typeface="Arial" pitchFamily="34" charset="0"/>
              </a:rPr>
              <a:t>ağacını göster</a:t>
            </a:r>
            <a:endParaRPr lang="en-US" sz="2400" kern="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Oluşturulan sonuç ağaçlar yukarıdan-aşağıya ile aynıdır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tr-TR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sadece düğümlerin ağaca eklenme sırası değişiktir</a:t>
            </a:r>
            <a:endParaRPr lang="en-US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68" name="41 Dikdörtgen"/>
          <p:cNvSpPr>
            <a:spLocks noChangeArrowheads="1"/>
          </p:cNvSpPr>
          <p:nvPr/>
        </p:nvSpPr>
        <p:spPr bwMode="auto">
          <a:xfrm>
            <a:off x="2514600" y="1306513"/>
            <a:ext cx="662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Aşağıdan-yukarıya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(bottom-up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1" name="Rectangle 2"/>
          <p:cNvSpPr/>
          <p:nvPr/>
        </p:nvSpPr>
        <p:spPr>
          <a:xfrm>
            <a:off x="3352800" y="5467290"/>
            <a:ext cx="5596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2" name="TextBox 3"/>
          <p:cNvSpPr txBox="1"/>
          <p:nvPr/>
        </p:nvSpPr>
        <p:spPr>
          <a:xfrm>
            <a:off x="5935662" y="182874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3" name="TextBox 69"/>
          <p:cNvSpPr txBox="1"/>
          <p:nvPr/>
        </p:nvSpPr>
        <p:spPr>
          <a:xfrm>
            <a:off x="5949950" y="243834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4" name="Straight Connector 5"/>
          <p:cNvCxnSpPr>
            <a:cxnSpLocks noChangeShapeType="1"/>
            <a:stCxn id="42" idx="2"/>
            <a:endCxn id="43" idx="0"/>
          </p:cNvCxnSpPr>
          <p:nvPr/>
        </p:nvCxnSpPr>
        <p:spPr bwMode="auto">
          <a:xfrm rot="5400000">
            <a:off x="6008865" y="2333449"/>
            <a:ext cx="209490" cy="29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72"/>
          <p:cNvSpPr txBox="1"/>
          <p:nvPr/>
        </p:nvSpPr>
        <p:spPr>
          <a:xfrm>
            <a:off x="5567362" y="30288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6" name="TextBox 73"/>
          <p:cNvSpPr txBox="1"/>
          <p:nvPr/>
        </p:nvSpPr>
        <p:spPr>
          <a:xfrm>
            <a:off x="6303962" y="30288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7" name="Straight Connector 74"/>
          <p:cNvCxnSpPr>
            <a:cxnSpLocks noChangeShapeType="1"/>
            <a:stCxn id="43" idx="2"/>
            <a:endCxn id="45" idx="0"/>
          </p:cNvCxnSpPr>
          <p:nvPr/>
        </p:nvCxnSpPr>
        <p:spPr bwMode="auto">
          <a:xfrm rot="5400000">
            <a:off x="5834210" y="2749637"/>
            <a:ext cx="190500" cy="36800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Straight Connector 77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6113462" y="2838390"/>
            <a:ext cx="354013" cy="190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Straight Connector 11"/>
          <p:cNvCxnSpPr>
            <a:cxnSpLocks noChangeShapeType="1"/>
            <a:stCxn id="42" idx="2"/>
          </p:cNvCxnSpPr>
          <p:nvPr/>
        </p:nvCxnSpPr>
        <p:spPr bwMode="auto">
          <a:xfrm rot="5400000">
            <a:off x="3256139" y="2609673"/>
            <a:ext cx="3238440" cy="24767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Straight Connector 13"/>
          <p:cNvCxnSpPr>
            <a:cxnSpLocks noChangeShapeType="1"/>
            <a:stCxn id="42" idx="2"/>
          </p:cNvCxnSpPr>
          <p:nvPr/>
        </p:nvCxnSpPr>
        <p:spPr bwMode="auto">
          <a:xfrm rot="16200000" flipH="1">
            <a:off x="5808839" y="2533767"/>
            <a:ext cx="3238440" cy="26286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Straight Connector 15"/>
          <p:cNvCxnSpPr>
            <a:cxnSpLocks noChangeShapeType="1"/>
            <a:stCxn id="43" idx="2"/>
          </p:cNvCxnSpPr>
          <p:nvPr/>
        </p:nvCxnSpPr>
        <p:spPr bwMode="auto">
          <a:xfrm flipH="1">
            <a:off x="5567362" y="2838390"/>
            <a:ext cx="546100" cy="2571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17"/>
          <p:cNvCxnSpPr>
            <a:cxnSpLocks noChangeShapeType="1"/>
            <a:stCxn id="45" idx="2"/>
          </p:cNvCxnSpPr>
          <p:nvPr/>
        </p:nvCxnSpPr>
        <p:spPr bwMode="auto">
          <a:xfrm rot="5400000">
            <a:off x="3967339" y="3632023"/>
            <a:ext cx="1981140" cy="15750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9"/>
          <p:cNvCxnSpPr>
            <a:cxnSpLocks noChangeShapeType="1"/>
            <a:stCxn id="45" idx="2"/>
          </p:cNvCxnSpPr>
          <p:nvPr/>
        </p:nvCxnSpPr>
        <p:spPr bwMode="auto">
          <a:xfrm rot="5400000">
            <a:off x="4234039" y="3898723"/>
            <a:ext cx="1981140" cy="10416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21"/>
          <p:cNvCxnSpPr>
            <a:cxnSpLocks noChangeShapeType="1"/>
            <a:stCxn id="45" idx="2"/>
          </p:cNvCxnSpPr>
          <p:nvPr/>
        </p:nvCxnSpPr>
        <p:spPr bwMode="auto">
          <a:xfrm rot="5400000">
            <a:off x="4494389" y="4159073"/>
            <a:ext cx="1981140" cy="5209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Box 98"/>
          <p:cNvSpPr txBox="1"/>
          <p:nvPr/>
        </p:nvSpPr>
        <p:spPr>
          <a:xfrm>
            <a:off x="6076950" y="35622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6" name="TextBox 99"/>
          <p:cNvSpPr txBox="1"/>
          <p:nvPr/>
        </p:nvSpPr>
        <p:spPr>
          <a:xfrm>
            <a:off x="6891337" y="3562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7" name="Straight Connector 100"/>
          <p:cNvCxnSpPr>
            <a:cxnSpLocks noChangeShapeType="1"/>
            <a:stCxn id="46" idx="2"/>
            <a:endCxn id="55" idx="0"/>
          </p:cNvCxnSpPr>
          <p:nvPr/>
        </p:nvCxnSpPr>
        <p:spPr bwMode="auto">
          <a:xfrm rot="5400000">
            <a:off x="6294585" y="3389400"/>
            <a:ext cx="133350" cy="212431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104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1970087" cy="2038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Straight Connector 105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423862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Box 111"/>
          <p:cNvSpPr txBox="1"/>
          <p:nvPr/>
        </p:nvSpPr>
        <p:spPr>
          <a:xfrm>
            <a:off x="7377112" y="409569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112"/>
          <p:cNvCxnSpPr>
            <a:cxnSpLocks noChangeShapeType="1"/>
          </p:cNvCxnSpPr>
          <p:nvPr/>
        </p:nvCxnSpPr>
        <p:spPr bwMode="auto">
          <a:xfrm>
            <a:off x="7218362" y="384804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Box 119"/>
          <p:cNvSpPr txBox="1"/>
          <p:nvPr/>
        </p:nvSpPr>
        <p:spPr>
          <a:xfrm>
            <a:off x="6205537" y="4324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3" name="Straight Connector 120"/>
          <p:cNvCxnSpPr>
            <a:cxnSpLocks noChangeShapeType="1"/>
            <a:stCxn id="55" idx="2"/>
            <a:endCxn id="62" idx="0"/>
          </p:cNvCxnSpPr>
          <p:nvPr/>
        </p:nvCxnSpPr>
        <p:spPr bwMode="auto">
          <a:xfrm rot="16200000" flipH="1">
            <a:off x="6131102" y="4086342"/>
            <a:ext cx="361890" cy="1140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Straight Connector 122"/>
          <p:cNvCxnSpPr>
            <a:cxnSpLocks noChangeShapeType="1"/>
            <a:stCxn id="55" idx="2"/>
          </p:cNvCxnSpPr>
          <p:nvPr/>
        </p:nvCxnSpPr>
        <p:spPr bwMode="auto">
          <a:xfrm rot="5400000">
            <a:off x="5323859" y="4478955"/>
            <a:ext cx="1447741" cy="41463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Straight Connector 123"/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6403358" y="3814086"/>
            <a:ext cx="1504890" cy="180151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29"/>
          <p:cNvSpPr txBox="1"/>
          <p:nvPr/>
        </p:nvSpPr>
        <p:spPr>
          <a:xfrm>
            <a:off x="6024562" y="47814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7" name="TextBox 130"/>
          <p:cNvSpPr txBox="1"/>
          <p:nvPr/>
        </p:nvSpPr>
        <p:spPr>
          <a:xfrm>
            <a:off x="7043737" y="48576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8" name="Straight Connector 131"/>
          <p:cNvCxnSpPr>
            <a:cxnSpLocks noChangeShapeType="1"/>
            <a:stCxn id="62" idx="2"/>
          </p:cNvCxnSpPr>
          <p:nvPr/>
        </p:nvCxnSpPr>
        <p:spPr bwMode="auto">
          <a:xfrm flipH="1">
            <a:off x="6311900" y="4724340"/>
            <a:ext cx="5715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32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1230312" cy="8382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Straight Connector 133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68580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141"/>
          <p:cNvSpPr txBox="1"/>
          <p:nvPr/>
        </p:nvSpPr>
        <p:spPr>
          <a:xfrm>
            <a:off x="7529512" y="518154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Connector 142"/>
          <p:cNvCxnSpPr>
            <a:cxnSpLocks noChangeShapeType="1"/>
          </p:cNvCxnSpPr>
          <p:nvPr/>
        </p:nvCxnSpPr>
        <p:spPr bwMode="auto">
          <a:xfrm>
            <a:off x="7370762" y="514344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44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6100939" y="5283317"/>
            <a:ext cx="285690" cy="8225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45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509294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Straight Connector 146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1015706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55" grpId="0"/>
      <p:bldP spid="56" grpId="0"/>
      <p:bldP spid="60" grpId="0"/>
      <p:bldP spid="62" grpId="0"/>
      <p:bldP spid="66" grpId="0"/>
      <p:bldP spid="67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4.3 </a:t>
            </a:r>
            <a:r>
              <a:rPr lang="tr-TR" smtClean="0"/>
              <a:t>Ayrıştırma (</a:t>
            </a:r>
            <a:r>
              <a:rPr lang="en-US" smtClean="0"/>
              <a:t>Parsing</a:t>
            </a:r>
            <a:r>
              <a:rPr lang="tr-TR" smtClean="0"/>
              <a:t>)</a:t>
            </a:r>
            <a:r>
              <a:rPr lang="en-US" smtClean="0"/>
              <a:t> Problem</a:t>
            </a:r>
            <a:r>
              <a:rPr lang="tr-TR" smtClean="0"/>
              <a:t>i </a:t>
            </a:r>
            <a:r>
              <a:rPr lang="en-US" smtClean="0"/>
              <a:t> </a:t>
            </a:r>
            <a:r>
              <a:rPr lang="tr-TR" smtClean="0"/>
              <a:t>				</a:t>
            </a:r>
            <a:r>
              <a:rPr lang="en-US" smtClean="0"/>
              <a:t>(Devamı)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>
                <a:sym typeface="Symbol" pitchFamily="18" charset="2"/>
              </a:rPr>
              <a:t>Ayrıştırmanın Karmaşıklığı</a:t>
            </a:r>
            <a:endParaRPr lang="en-US" sz="2400" smtClean="0">
              <a:sym typeface="Symbol" pitchFamily="18" charset="2"/>
            </a:endParaRPr>
          </a:p>
          <a:p>
            <a:pPr lvl="1" eaLnBrk="1" hangingPunct="1"/>
            <a:r>
              <a:rPr lang="tr-TR" sz="2000" smtClean="0">
                <a:sym typeface="Symbol" pitchFamily="18" charset="2"/>
              </a:rPr>
              <a:t>Herhangi bir belirsiz-olmayan gramer için çalışan </a:t>
            </a:r>
            <a:r>
              <a:rPr lang="en-US" sz="2000" smtClean="0">
                <a:sym typeface="Symbol" pitchFamily="18" charset="2"/>
              </a:rPr>
              <a:t>ayrıştırıcı</a:t>
            </a:r>
            <a:r>
              <a:rPr lang="tr-TR" sz="2000" smtClean="0">
                <a:sym typeface="Symbol" pitchFamily="18" charset="2"/>
              </a:rPr>
              <a:t>lar, karmaşık ve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tr-TR" sz="2000" smtClean="0">
                <a:sym typeface="Symbol" pitchFamily="18" charset="2"/>
              </a:rPr>
              <a:t>etkisizdir</a:t>
            </a:r>
            <a:r>
              <a:rPr lang="en-US" sz="2000" smtClean="0">
                <a:sym typeface="Symbol" pitchFamily="18" charset="2"/>
              </a:rPr>
              <a:t> (O(n</a:t>
            </a:r>
            <a:r>
              <a:rPr lang="en-US" sz="2000" baseline="30000" smtClean="0">
                <a:sym typeface="Symbol" pitchFamily="18" charset="2"/>
              </a:rPr>
              <a:t>3</a:t>
            </a:r>
            <a:r>
              <a:rPr lang="en-US" sz="2000" smtClean="0">
                <a:sym typeface="Symbol" pitchFamily="18" charset="2"/>
              </a:rPr>
              <a:t>), n </a:t>
            </a:r>
            <a:r>
              <a:rPr lang="tr-TR" sz="2000" smtClean="0">
                <a:sym typeface="Symbol" pitchFamily="18" charset="2"/>
              </a:rPr>
              <a:t>girdinin uzunluğu</a:t>
            </a:r>
            <a:r>
              <a:rPr lang="en-US" sz="2000" smtClean="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tr-TR" sz="2000" smtClean="0">
                <a:sym typeface="Symbol" pitchFamily="18" charset="2"/>
              </a:rPr>
              <a:t>Derleyiciler, sadece bütün belirsiz-olmayan</a:t>
            </a:r>
            <a:r>
              <a:rPr lang="en-US" sz="2000" smtClean="0">
                <a:sym typeface="Symbol" pitchFamily="18" charset="2"/>
              </a:rPr>
              <a:t> </a:t>
            </a:r>
            <a:r>
              <a:rPr lang="tr-TR" sz="2000" smtClean="0">
                <a:sym typeface="Symbol" pitchFamily="18" charset="2"/>
              </a:rPr>
              <a:t>gramerlerin bir altkümesi için çalışan </a:t>
            </a:r>
            <a:r>
              <a:rPr lang="en-US" sz="2000" smtClean="0">
                <a:sym typeface="Symbol" pitchFamily="18" charset="2"/>
              </a:rPr>
              <a:t>ayrıştırıcı</a:t>
            </a:r>
            <a:r>
              <a:rPr lang="tr-TR" sz="2000" smtClean="0">
                <a:sym typeface="Symbol" pitchFamily="18" charset="2"/>
              </a:rPr>
              <a:t>ları kullanır</a:t>
            </a:r>
            <a:r>
              <a:rPr lang="en-US" sz="2000" smtClean="0">
                <a:sym typeface="Symbol" pitchFamily="18" charset="2"/>
              </a:rPr>
              <a:t>, </a:t>
            </a:r>
            <a:r>
              <a:rPr lang="tr-TR" sz="2000" smtClean="0">
                <a:sym typeface="Symbol" pitchFamily="18" charset="2"/>
              </a:rPr>
              <a:t>fakat bunu lineer zamanda yapar</a:t>
            </a:r>
            <a:r>
              <a:rPr lang="en-US" sz="2000" smtClean="0">
                <a:sym typeface="Symbol" pitchFamily="18" charset="2"/>
              </a:rPr>
              <a:t> (</a:t>
            </a:r>
            <a:r>
              <a:rPr lang="tr-TR" sz="2000" smtClean="0">
                <a:sym typeface="Symbol" pitchFamily="18" charset="2"/>
              </a:rPr>
              <a:t>O</a:t>
            </a:r>
            <a:r>
              <a:rPr lang="en-US" sz="2000" smtClean="0">
                <a:sym typeface="Symbol" pitchFamily="18" charset="2"/>
              </a:rPr>
              <a:t>(n), n </a:t>
            </a:r>
            <a:r>
              <a:rPr lang="tr-TR" sz="2000" smtClean="0">
                <a:sym typeface="Symbol" pitchFamily="18" charset="2"/>
              </a:rPr>
              <a:t>girdinin uzunluğu</a:t>
            </a:r>
            <a:r>
              <a:rPr lang="en-US" sz="2000" smtClean="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903719-9468-45E3-940C-365A8AB0F2A7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E750-F44D-4248-A88E-82D7D1A39547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Ayrıştırma Ağaçları ve Türetmeler</a:t>
            </a:r>
            <a:endParaRPr lang="th-TH" smtClean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64150" y="1547813"/>
            <a:ext cx="365125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E 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E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E 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 * E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E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E + id * id</a:t>
            </a:r>
          </a:p>
          <a:p>
            <a:pPr eaLnBrk="1" hangingPunct="1">
              <a:buFontTx/>
              <a:buNone/>
            </a:pPr>
            <a:r>
              <a:rPr lang="th-TH" dirty="0" smtClean="0">
                <a:cs typeface="Tahoma" pitchFamily="34" charset="0"/>
              </a:rPr>
              <a:t>	</a:t>
            </a:r>
            <a:r>
              <a:rPr lang="th-TH" b="1" baseline="30000" dirty="0" smtClean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 smtClean="0">
                <a:cs typeface="Tahoma" pitchFamily="34" charset="0"/>
              </a:rPr>
              <a:t> id + id * id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900113" y="3465513"/>
            <a:ext cx="2986087" cy="461962"/>
          </a:xfrm>
          <a:prstGeom prst="rect">
            <a:avLst/>
          </a:prstGeom>
          <a:noFill/>
          <a:ln w="158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Top-down </a:t>
            </a:r>
            <a:r>
              <a:rPr lang="tr-TR">
                <a:latin typeface="Tahoma" pitchFamily="34" charset="0"/>
              </a:rPr>
              <a:t>ayrıştırma</a:t>
            </a:r>
            <a:endParaRPr lang="th-TH">
              <a:latin typeface="Tahoma" pitchFamily="34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71550" y="6129338"/>
            <a:ext cx="2692400" cy="469900"/>
          </a:xfrm>
          <a:prstGeom prst="rect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Bottom-up parsing</a:t>
            </a:r>
            <a:endParaRPr lang="th-TH">
              <a:latin typeface="Tahoma" pitchFamily="34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70288" y="2905125"/>
            <a:ext cx="422275" cy="609600"/>
            <a:chOff x="2249" y="1671"/>
            <a:chExt cx="266" cy="384"/>
          </a:xfrm>
        </p:grpSpPr>
        <p:sp>
          <p:nvSpPr>
            <p:cNvPr id="50231" name="Text Box 14"/>
            <p:cNvSpPr txBox="1">
              <a:spLocks noChangeArrowheads="1"/>
            </p:cNvSpPr>
            <p:nvPr/>
          </p:nvSpPr>
          <p:spPr bwMode="auto">
            <a:xfrm>
              <a:off x="2249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32" name="Line 17"/>
            <p:cNvSpPr>
              <a:spLocks noChangeShapeType="1"/>
            </p:cNvSpPr>
            <p:nvPr/>
          </p:nvSpPr>
          <p:spPr bwMode="auto">
            <a:xfrm>
              <a:off x="234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46288" y="2219325"/>
            <a:ext cx="1974850" cy="838200"/>
            <a:chOff x="1289" y="1239"/>
            <a:chExt cx="1244" cy="528"/>
          </a:xfrm>
        </p:grpSpPr>
        <p:sp>
          <p:nvSpPr>
            <p:cNvPr id="50225" name="Text Box 10"/>
            <p:cNvSpPr txBox="1">
              <a:spLocks noChangeArrowheads="1"/>
            </p:cNvSpPr>
            <p:nvPr/>
          </p:nvSpPr>
          <p:spPr bwMode="auto">
            <a:xfrm>
              <a:off x="2249" y="137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6" name="Text Box 12"/>
            <p:cNvSpPr txBox="1">
              <a:spLocks noChangeArrowheads="1"/>
            </p:cNvSpPr>
            <p:nvPr/>
          </p:nvSpPr>
          <p:spPr bwMode="auto">
            <a:xfrm>
              <a:off x="1769" y="1479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*</a:t>
              </a:r>
            </a:p>
          </p:txBody>
        </p:sp>
        <p:sp>
          <p:nvSpPr>
            <p:cNvPr id="50227" name="Text Box 13"/>
            <p:cNvSpPr txBox="1">
              <a:spLocks noChangeArrowheads="1"/>
            </p:cNvSpPr>
            <p:nvPr/>
          </p:nvSpPr>
          <p:spPr bwMode="auto">
            <a:xfrm>
              <a:off x="1289" y="138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8" name="Line 18"/>
            <p:cNvSpPr>
              <a:spLocks noChangeShapeType="1"/>
            </p:cNvSpPr>
            <p:nvPr/>
          </p:nvSpPr>
          <p:spPr bwMode="auto">
            <a:xfrm>
              <a:off x="1865" y="128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9" name="Line 19"/>
            <p:cNvSpPr>
              <a:spLocks noChangeShapeType="1"/>
            </p:cNvSpPr>
            <p:nvPr/>
          </p:nvSpPr>
          <p:spPr bwMode="auto">
            <a:xfrm>
              <a:off x="1913" y="1239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30" name="Line 20"/>
            <p:cNvSpPr>
              <a:spLocks noChangeShapeType="1"/>
            </p:cNvSpPr>
            <p:nvPr/>
          </p:nvSpPr>
          <p:spPr bwMode="auto">
            <a:xfrm flipH="1">
              <a:off x="1481" y="1239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970088" y="2905125"/>
            <a:ext cx="422275" cy="609600"/>
            <a:chOff x="1241" y="1671"/>
            <a:chExt cx="266" cy="384"/>
          </a:xfrm>
        </p:grpSpPr>
        <p:sp>
          <p:nvSpPr>
            <p:cNvPr id="50223" name="Text Box 21"/>
            <p:cNvSpPr txBox="1">
              <a:spLocks noChangeArrowheads="1"/>
            </p:cNvSpPr>
            <p:nvPr/>
          </p:nvSpPr>
          <p:spPr bwMode="auto">
            <a:xfrm>
              <a:off x="1241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24" name="Line 22"/>
            <p:cNvSpPr>
              <a:spLocks noChangeShapeType="1"/>
            </p:cNvSpPr>
            <p:nvPr/>
          </p:nvSpPr>
          <p:spPr bwMode="auto">
            <a:xfrm>
              <a:off x="138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827088" y="2371725"/>
            <a:ext cx="422275" cy="685800"/>
            <a:chOff x="521" y="1335"/>
            <a:chExt cx="266" cy="432"/>
          </a:xfrm>
        </p:grpSpPr>
        <p:sp>
          <p:nvSpPr>
            <p:cNvPr id="50221" name="Line 23"/>
            <p:cNvSpPr>
              <a:spLocks noChangeShapeType="1"/>
            </p:cNvSpPr>
            <p:nvPr/>
          </p:nvSpPr>
          <p:spPr bwMode="auto">
            <a:xfrm>
              <a:off x="665" y="133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2" name="Text Box 24"/>
            <p:cNvSpPr txBox="1">
              <a:spLocks noChangeArrowheads="1"/>
            </p:cNvSpPr>
            <p:nvPr/>
          </p:nvSpPr>
          <p:spPr bwMode="auto">
            <a:xfrm>
              <a:off x="521" y="1479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903288" y="1289050"/>
            <a:ext cx="2355850" cy="1336675"/>
            <a:chOff x="569" y="653"/>
            <a:chExt cx="1484" cy="842"/>
          </a:xfrm>
        </p:grpSpPr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111" y="1207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+</a:t>
              </a:r>
              <a:endParaRPr lang="th-TH" b="1" baseline="30000">
                <a:latin typeface="Tahoma" pitchFamily="34" charset="0"/>
              </a:endParaRP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1145" y="65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69" y="103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7" name="Text Box 11"/>
            <p:cNvSpPr txBox="1">
              <a:spLocks noChangeArrowheads="1"/>
            </p:cNvSpPr>
            <p:nvPr/>
          </p:nvSpPr>
          <p:spPr bwMode="auto">
            <a:xfrm>
              <a:off x="1769" y="989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8" name="Line 15"/>
            <p:cNvSpPr>
              <a:spLocks noChangeShapeType="1"/>
            </p:cNvSpPr>
            <p:nvPr/>
          </p:nvSpPr>
          <p:spPr bwMode="auto">
            <a:xfrm flipH="1">
              <a:off x="713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9" name="Line 16"/>
            <p:cNvSpPr>
              <a:spLocks noChangeShapeType="1"/>
            </p:cNvSpPr>
            <p:nvPr/>
          </p:nvSpPr>
          <p:spPr bwMode="auto">
            <a:xfrm>
              <a:off x="1289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0" name="Line 25"/>
            <p:cNvSpPr>
              <a:spLocks noChangeShapeType="1"/>
            </p:cNvSpPr>
            <p:nvPr/>
          </p:nvSpPr>
          <p:spPr bwMode="auto">
            <a:xfrm>
              <a:off x="1248" y="10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88" name="Text Box 27"/>
          <p:cNvSpPr txBox="1">
            <a:spLocks noChangeArrowheads="1"/>
          </p:cNvSpPr>
          <p:nvPr/>
        </p:nvSpPr>
        <p:spPr bwMode="auto">
          <a:xfrm>
            <a:off x="1763713" y="461803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+</a:t>
            </a:r>
            <a:endParaRPr lang="th-TH" b="1" baseline="30000">
              <a:latin typeface="Tahoma" pitchFamily="34" charset="0"/>
            </a:endParaRPr>
          </a:p>
        </p:txBody>
      </p:sp>
      <p:sp>
        <p:nvSpPr>
          <p:cNvPr id="50189" name="Text Box 32"/>
          <p:cNvSpPr txBox="1">
            <a:spLocks noChangeArrowheads="1"/>
          </p:cNvSpPr>
          <p:nvPr/>
        </p:nvSpPr>
        <p:spPr bwMode="auto">
          <a:xfrm>
            <a:off x="2808288" y="526415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>
                <a:latin typeface="Tahoma" pitchFamily="34" charset="0"/>
              </a:rPr>
              <a:t>*</a:t>
            </a:r>
          </a:p>
        </p:txBody>
      </p:sp>
      <p:sp>
        <p:nvSpPr>
          <p:cNvPr id="50190" name="Text Box 34"/>
          <p:cNvSpPr txBox="1">
            <a:spLocks noChangeArrowheads="1"/>
          </p:cNvSpPr>
          <p:nvPr/>
        </p:nvSpPr>
        <p:spPr bwMode="auto">
          <a:xfrm>
            <a:off x="35702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570288" y="5095875"/>
            <a:ext cx="450850" cy="777875"/>
            <a:chOff x="2249" y="3051"/>
            <a:chExt cx="284" cy="490"/>
          </a:xfrm>
        </p:grpSpPr>
        <p:sp>
          <p:nvSpPr>
            <p:cNvPr id="50212" name="Text Box 30"/>
            <p:cNvSpPr txBox="1">
              <a:spLocks noChangeArrowheads="1"/>
            </p:cNvSpPr>
            <p:nvPr/>
          </p:nvSpPr>
          <p:spPr bwMode="auto">
            <a:xfrm>
              <a:off x="2249" y="305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234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2351088" y="4486275"/>
            <a:ext cx="1371600" cy="777875"/>
            <a:chOff x="1481" y="2667"/>
            <a:chExt cx="864" cy="490"/>
          </a:xfrm>
        </p:grpSpPr>
        <p:sp>
          <p:nvSpPr>
            <p:cNvPr id="50208" name="Text Box 31"/>
            <p:cNvSpPr txBox="1">
              <a:spLocks noChangeArrowheads="1"/>
            </p:cNvSpPr>
            <p:nvPr/>
          </p:nvSpPr>
          <p:spPr bwMode="auto">
            <a:xfrm>
              <a:off x="1769" y="266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9" name="Line 38"/>
            <p:cNvSpPr>
              <a:spLocks noChangeShapeType="1"/>
            </p:cNvSpPr>
            <p:nvPr/>
          </p:nvSpPr>
          <p:spPr bwMode="auto">
            <a:xfrm>
              <a:off x="1865" y="296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0" name="Line 39"/>
            <p:cNvSpPr>
              <a:spLocks noChangeShapeType="1"/>
            </p:cNvSpPr>
            <p:nvPr/>
          </p:nvSpPr>
          <p:spPr bwMode="auto">
            <a:xfrm>
              <a:off x="1913" y="2917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1" name="Line 40"/>
            <p:cNvSpPr>
              <a:spLocks noChangeShapeType="1"/>
            </p:cNvSpPr>
            <p:nvPr/>
          </p:nvSpPr>
          <p:spPr bwMode="auto">
            <a:xfrm flipH="1">
              <a:off x="1481" y="2917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3" name="Text Box 41"/>
          <p:cNvSpPr txBox="1">
            <a:spLocks noChangeArrowheads="1"/>
          </p:cNvSpPr>
          <p:nvPr/>
        </p:nvSpPr>
        <p:spPr bwMode="auto">
          <a:xfrm>
            <a:off x="19700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2046288" y="5111750"/>
            <a:ext cx="609600" cy="762000"/>
            <a:chOff x="1289" y="3061"/>
            <a:chExt cx="384" cy="480"/>
          </a:xfrm>
        </p:grpSpPr>
        <p:sp>
          <p:nvSpPr>
            <p:cNvPr id="50206" name="Text Box 33"/>
            <p:cNvSpPr txBox="1">
              <a:spLocks noChangeArrowheads="1"/>
            </p:cNvSpPr>
            <p:nvPr/>
          </p:nvSpPr>
          <p:spPr bwMode="auto">
            <a:xfrm>
              <a:off x="1289" y="306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7" name="Line 42"/>
            <p:cNvSpPr>
              <a:spLocks noChangeShapeType="1"/>
            </p:cNvSpPr>
            <p:nvPr/>
          </p:nvSpPr>
          <p:spPr bwMode="auto">
            <a:xfrm>
              <a:off x="138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03288" y="4562475"/>
            <a:ext cx="450850" cy="777875"/>
            <a:chOff x="569" y="2715"/>
            <a:chExt cx="284" cy="490"/>
          </a:xfrm>
        </p:grpSpPr>
        <p:sp>
          <p:nvSpPr>
            <p:cNvPr id="50204" name="Text Box 29"/>
            <p:cNvSpPr txBox="1">
              <a:spLocks noChangeArrowheads="1"/>
            </p:cNvSpPr>
            <p:nvPr/>
          </p:nvSpPr>
          <p:spPr bwMode="auto">
            <a:xfrm>
              <a:off x="569" y="2715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5" name="Line 43"/>
            <p:cNvSpPr>
              <a:spLocks noChangeShapeType="1"/>
            </p:cNvSpPr>
            <p:nvPr/>
          </p:nvSpPr>
          <p:spPr bwMode="auto">
            <a:xfrm>
              <a:off x="665" y="301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6" name="Text Box 44"/>
          <p:cNvSpPr txBox="1">
            <a:spLocks noChangeArrowheads="1"/>
          </p:cNvSpPr>
          <p:nvPr/>
        </p:nvSpPr>
        <p:spPr bwMode="auto">
          <a:xfrm>
            <a:off x="827088" y="52641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131888" y="3952875"/>
            <a:ext cx="1670050" cy="727075"/>
            <a:chOff x="713" y="2331"/>
            <a:chExt cx="1052" cy="458"/>
          </a:xfrm>
        </p:grpSpPr>
        <p:sp>
          <p:nvSpPr>
            <p:cNvPr id="50200" name="Text Box 28"/>
            <p:cNvSpPr txBox="1">
              <a:spLocks noChangeArrowheads="1"/>
            </p:cNvSpPr>
            <p:nvPr/>
          </p:nvSpPr>
          <p:spPr bwMode="auto">
            <a:xfrm>
              <a:off x="1145" y="233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1" name="Line 35"/>
            <p:cNvSpPr>
              <a:spLocks noChangeShapeType="1"/>
            </p:cNvSpPr>
            <p:nvPr/>
          </p:nvSpPr>
          <p:spPr bwMode="auto">
            <a:xfrm flipH="1">
              <a:off x="713" y="2581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2" name="Line 36"/>
            <p:cNvSpPr>
              <a:spLocks noChangeShapeType="1"/>
            </p:cNvSpPr>
            <p:nvPr/>
          </p:nvSpPr>
          <p:spPr bwMode="auto">
            <a:xfrm>
              <a:off x="1285" y="2597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3" name="Line 45"/>
            <p:cNvSpPr>
              <a:spLocks noChangeShapeType="1"/>
            </p:cNvSpPr>
            <p:nvPr/>
          </p:nvSpPr>
          <p:spPr bwMode="auto">
            <a:xfrm>
              <a:off x="1241" y="258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05879" name="Rectangle 55"/>
          <p:cNvSpPr>
            <a:spLocks noChangeArrowheads="1"/>
          </p:cNvSpPr>
          <p:nvPr/>
        </p:nvSpPr>
        <p:spPr bwMode="auto">
          <a:xfrm>
            <a:off x="5219700" y="4113213"/>
            <a:ext cx="792163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881" name="Rectangle 57"/>
          <p:cNvSpPr>
            <a:spLocks noChangeArrowheads="1"/>
          </p:cNvSpPr>
          <p:nvPr/>
        </p:nvSpPr>
        <p:spPr bwMode="auto">
          <a:xfrm>
            <a:off x="323850" y="4041775"/>
            <a:ext cx="7704138" cy="26638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9" grpId="0" animBg="1"/>
      <p:bldP spid="2058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 smtClean="0"/>
              <a:t>4.4 </a:t>
            </a:r>
            <a:r>
              <a:rPr lang="tr-TR" dirty="0" err="1" smtClean="0"/>
              <a:t>Özyineli</a:t>
            </a:r>
            <a:r>
              <a:rPr lang="tr-TR" dirty="0" smtClean="0"/>
              <a:t>-azalan Ayrıştırma 	(</a:t>
            </a:r>
            <a:r>
              <a:rPr lang="en-US" dirty="0" smtClean="0"/>
              <a:t>Recursive-Descent Parsing</a:t>
            </a:r>
            <a:r>
              <a:rPr lang="tr-TR" dirty="0" smtClean="0"/>
              <a:t>)</a:t>
            </a:r>
            <a:endParaRPr lang="en-US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tr-TR" dirty="0" smtClean="0"/>
              <a:t>Ö</a:t>
            </a:r>
            <a:r>
              <a:rPr lang="en-US" dirty="0" err="1" smtClean="0"/>
              <a:t>zyineli-azalan</a:t>
            </a:r>
            <a:r>
              <a:rPr lang="tr-TR" dirty="0" smtClean="0"/>
              <a:t> işlem </a:t>
            </a:r>
            <a:r>
              <a:rPr lang="en-US" dirty="0" smtClean="0"/>
              <a:t>(</a:t>
            </a:r>
            <a:r>
              <a:rPr lang="tr-TR" dirty="0" smtClean="0"/>
              <a:t>R</a:t>
            </a:r>
            <a:r>
              <a:rPr lang="en-US" dirty="0" err="1" smtClean="0"/>
              <a:t>ecursive</a:t>
            </a:r>
            <a:r>
              <a:rPr lang="en-US" dirty="0" smtClean="0"/>
              <a:t>-descent</a:t>
            </a:r>
            <a:r>
              <a:rPr lang="tr-TR" dirty="0" smtClean="0"/>
              <a:t> </a:t>
            </a:r>
            <a:r>
              <a:rPr lang="en-US" dirty="0" smtClean="0"/>
              <a:t>Process</a:t>
            </a:r>
            <a:r>
              <a:rPr lang="tr-TR" dirty="0" smtClean="0"/>
              <a:t>) (Yukarıdan-Aşağıya ayrıştırma yapar)</a:t>
            </a:r>
            <a:endParaRPr lang="en-US" dirty="0" smtClean="0"/>
          </a:p>
          <a:p>
            <a:pPr lvl="1" eaLnBrk="1" hangingPunct="1"/>
            <a:r>
              <a:rPr lang="tr-TR" dirty="0" smtClean="0"/>
              <a:t>Gramerde her bir </a:t>
            </a:r>
            <a:r>
              <a:rPr lang="tr-TR" dirty="0" err="1" smtClean="0"/>
              <a:t>nonterminal</a:t>
            </a:r>
            <a:r>
              <a:rPr lang="tr-TR" dirty="0" smtClean="0"/>
              <a:t> için o </a:t>
            </a:r>
            <a:r>
              <a:rPr lang="tr-TR" dirty="0" err="1" smtClean="0"/>
              <a:t>nonterminal</a:t>
            </a:r>
            <a:r>
              <a:rPr lang="tr-TR" dirty="0" smtClean="0"/>
              <a:t> tarafından üretilebilen cümleleri ayrıştırabilen bir altprogram vardır</a:t>
            </a:r>
            <a:endParaRPr lang="en-US" dirty="0" smtClean="0"/>
          </a:p>
          <a:p>
            <a:pPr lvl="1" eaLnBrk="1" hangingPunct="1"/>
            <a:r>
              <a:rPr lang="en-US" dirty="0" smtClean="0"/>
              <a:t>EBNF</a:t>
            </a:r>
            <a:r>
              <a:rPr lang="tr-TR" dirty="0" smtClean="0"/>
              <a:t>, </a:t>
            </a:r>
            <a:r>
              <a:rPr lang="en-US" dirty="0" err="1" smtClean="0"/>
              <a:t>özyineli-azalan</a:t>
            </a:r>
            <a:r>
              <a:rPr lang="tr-TR" dirty="0" smtClean="0"/>
              <a:t> </a:t>
            </a:r>
            <a:r>
              <a:rPr lang="en-US" dirty="0" err="1" smtClean="0"/>
              <a:t>ayrıştırıcı</a:t>
            </a:r>
            <a:r>
              <a:rPr lang="tr-TR" dirty="0" smtClean="0"/>
              <a:t>ya </a:t>
            </a:r>
            <a:r>
              <a:rPr lang="en-US" dirty="0" smtClean="0"/>
              <a:t>(recursive-descent</a:t>
            </a:r>
            <a:r>
              <a:rPr lang="tr-TR" dirty="0" smtClean="0"/>
              <a:t> </a:t>
            </a:r>
            <a:r>
              <a:rPr lang="en-US" dirty="0" smtClean="0"/>
              <a:t>parser)</a:t>
            </a:r>
            <a:r>
              <a:rPr lang="tr-TR" dirty="0" smtClean="0"/>
              <a:t> temel oluşturmak için idealdir</a:t>
            </a:r>
            <a:r>
              <a:rPr lang="en-US" dirty="0" smtClean="0"/>
              <a:t>, </a:t>
            </a:r>
            <a:r>
              <a:rPr lang="tr-TR" dirty="0" smtClean="0"/>
              <a:t>çünkü</a:t>
            </a:r>
            <a:r>
              <a:rPr lang="en-US" dirty="0" smtClean="0"/>
              <a:t> EBNF </a:t>
            </a:r>
            <a:r>
              <a:rPr lang="en-US" dirty="0" err="1" smtClean="0"/>
              <a:t>nonterminal</a:t>
            </a:r>
            <a:r>
              <a:rPr lang="tr-TR" dirty="0" smtClean="0"/>
              <a:t> sayısını minimize eder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D01AE-239B-424B-96AC-126E1A09E4C3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A2AFA7-2697-471E-89FA-A65E7BE26F1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kern="0">
              <a:solidFill>
                <a:srgbClr val="0000FF"/>
              </a:solidFill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{ x = 3 ; { y = 4 ; } ; 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1295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244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388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76800" y="2438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57800" y="2438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62600" y="24384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67200" y="3124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48200" y="3124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054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638800" y="31242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096000" y="31242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770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334000" y="3733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715000" y="3733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248400" y="3733800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791200" y="4343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24600" y="44196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724400" y="5029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181600" y="5029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638800" y="5029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05600" y="50292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934200" y="37338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953000" y="1600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5257800" y="1600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257800" y="16002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5181600" y="2209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5334000" y="22098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 flipV="1">
            <a:off x="5334000" y="22098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4495800" y="28194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48768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4953000" y="2819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57150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 flipV="1">
            <a:off x="5715000" y="2819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 flipV="1">
            <a:off x="5715000" y="28194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5562600" y="3505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5791200" y="3505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 flipV="1">
            <a:off x="5791200" y="3505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5410200" y="4114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 flipV="1">
            <a:off x="5791200" y="41148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5791200" y="41148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4953000" y="4724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V="1">
            <a:off x="5334000" y="4724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 flipV="1">
            <a:off x="5410200" y="4724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 flipV="1">
            <a:off x="6553200" y="4800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365125" y="3829050"/>
            <a:ext cx="13557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lookahead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609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V="1">
            <a:off x="79375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V="1">
            <a:off x="10668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V="1">
            <a:off x="1295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V="1">
            <a:off x="1524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1676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1905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2133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V="1">
            <a:off x="2438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V="1">
            <a:off x="2667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2819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2979738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3200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V="1">
            <a:off x="3429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/>
              <a:t>4.4 </a:t>
            </a:r>
            <a:r>
              <a:rPr lang="tr-TR" smtClean="0"/>
              <a:t>Özyineli-azalan Ayrıştırma 	(</a:t>
            </a:r>
            <a:r>
              <a:rPr lang="en-US" smtClean="0"/>
              <a:t>Recursive-Descent Parsing</a:t>
            </a:r>
            <a:r>
              <a:rPr lang="tr-TR" smtClean="0"/>
              <a:t>)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 Parsing</a:t>
            </a:r>
            <a:r>
              <a:rPr lang="tr-TR" sz="3200" smtClean="0"/>
              <a:t>) </a:t>
            </a:r>
            <a:r>
              <a:rPr lang="en-US" sz="3200" smtClean="0"/>
              <a:t>(Devamı)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/>
            <a:r>
              <a:rPr lang="tr-TR" dirty="0" smtClean="0"/>
              <a:t>Basit deyimler (</a:t>
            </a:r>
            <a:r>
              <a:rPr lang="en-US" dirty="0" smtClean="0"/>
              <a:t>expressions</a:t>
            </a:r>
            <a:r>
              <a:rPr lang="tr-TR" dirty="0" smtClean="0"/>
              <a:t>) için bir </a:t>
            </a:r>
            <a:r>
              <a:rPr lang="tr-TR" dirty="0" smtClean="0"/>
              <a:t>gramer</a:t>
            </a:r>
            <a:r>
              <a:rPr lang="en-US" dirty="0" smtClean="0"/>
              <a:t>: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&lt;term&gt; {(+ | -) &lt;term&gt;}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&lt;term&gt;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&lt;factor&gt; {(* | /) &lt;factor&gt;}</a:t>
            </a:r>
          </a:p>
          <a:p>
            <a:pPr eaLnBrk="1" hangingPunct="1"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&lt;factor&gt; </a:t>
            </a:r>
            <a:r>
              <a:rPr lang="en-US" sz="2000" b="1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 smtClean="0">
                <a:latin typeface="Courier New" pitchFamily="49" charset="0"/>
              </a:rPr>
              <a:t> id | ( 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 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8DB947-B778-45D7-B697-ED6F2A8E9A97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3716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    (</a:t>
            </a:r>
            <a:r>
              <a:rPr lang="en-US" sz="3200" smtClean="0"/>
              <a:t>Recursive-Descent Parsing</a:t>
            </a:r>
            <a:r>
              <a:rPr lang="tr-TR" sz="3200" smtClean="0"/>
              <a:t>) </a:t>
            </a:r>
            <a:r>
              <a:rPr lang="en-US" sz="3200" smtClean="0"/>
              <a:t>(Devamı)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err="1" smtClean="0">
                <a:latin typeface="Courier New" pitchFamily="49" charset="0"/>
              </a:rPr>
              <a:t>Lex</a:t>
            </a:r>
            <a:r>
              <a:rPr lang="tr-TR" sz="2400" b="1" dirty="0" smtClean="0"/>
              <a:t> </a:t>
            </a:r>
            <a:r>
              <a:rPr lang="tr-TR" sz="2400" dirty="0" smtClean="0"/>
              <a:t>isimli, sonraki jeton kodunu </a:t>
            </a:r>
            <a:r>
              <a:rPr lang="en-US" sz="2400" b="1" dirty="0" err="1" smtClean="0">
                <a:latin typeface="Courier New" pitchFamily="49" charset="0"/>
              </a:rPr>
              <a:t>nextToken</a:t>
            </a:r>
            <a:r>
              <a:rPr lang="tr-TR" sz="2400" b="1" dirty="0" smtClean="0"/>
              <a:t> </a:t>
            </a:r>
            <a:r>
              <a:rPr lang="tr-TR" sz="2400" dirty="0" smtClean="0"/>
              <a:t>içine koyan bir</a:t>
            </a:r>
            <a:r>
              <a:rPr lang="en-US" sz="2400" dirty="0" smtClean="0"/>
              <a:t> </a:t>
            </a:r>
            <a:r>
              <a:rPr lang="tr-TR" sz="2400" dirty="0" smtClean="0"/>
              <a:t>sözlüksel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</a:t>
            </a:r>
            <a:r>
              <a:rPr lang="en-US" sz="2400" dirty="0" smtClean="0"/>
              <a:t> </a:t>
            </a:r>
            <a:r>
              <a:rPr lang="tr-TR" sz="2400" dirty="0" smtClean="0"/>
              <a:t>olduğunu varsayalım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/>
            <a:r>
              <a:rPr lang="tr-TR" sz="2400" dirty="0" smtClean="0"/>
              <a:t>Sadece bir sağdaki kısım (RHS) olduğunda kodlama işlemi</a:t>
            </a:r>
            <a:r>
              <a:rPr lang="en-US" sz="2400" dirty="0" smtClean="0"/>
              <a:t>:</a:t>
            </a:r>
          </a:p>
          <a:p>
            <a:pPr lvl="1" eaLnBrk="1" hangingPunct="1"/>
            <a:r>
              <a:rPr lang="tr-TR" sz="2000" dirty="0" smtClean="0"/>
              <a:t>Sağdaki kısımda (RHS) olan her bir </a:t>
            </a:r>
            <a:r>
              <a:rPr lang="en-US" sz="2000" dirty="0" smtClean="0"/>
              <a:t>terminal </a:t>
            </a:r>
            <a:r>
              <a:rPr lang="tr-TR" sz="2000" dirty="0" smtClean="0"/>
              <a:t>sembol</a:t>
            </a:r>
            <a:r>
              <a:rPr lang="en-US" sz="2000" dirty="0" smtClean="0"/>
              <a:t> </a:t>
            </a:r>
            <a:r>
              <a:rPr lang="tr-TR" sz="2000" dirty="0" smtClean="0"/>
              <a:t>için</a:t>
            </a:r>
            <a:r>
              <a:rPr lang="en-US" sz="2000" dirty="0" smtClean="0"/>
              <a:t>, </a:t>
            </a:r>
            <a:r>
              <a:rPr lang="tr-TR" sz="2000" dirty="0" smtClean="0"/>
              <a:t>onu bir sonraki girdi jetonuyla karşılaştır</a:t>
            </a:r>
            <a:r>
              <a:rPr lang="en-US" sz="2000" dirty="0" smtClean="0"/>
              <a:t>; </a:t>
            </a:r>
            <a:r>
              <a:rPr lang="tr-TR" sz="2000" dirty="0" smtClean="0"/>
              <a:t>eğer eşleşiyorsa</a:t>
            </a:r>
            <a:r>
              <a:rPr lang="en-US" sz="2000" dirty="0" smtClean="0"/>
              <a:t>, </a:t>
            </a:r>
            <a:r>
              <a:rPr lang="tr-TR" sz="2000" dirty="0" smtClean="0"/>
              <a:t>devam et;</a:t>
            </a:r>
            <a:r>
              <a:rPr lang="en-US" sz="2000" dirty="0" smtClean="0"/>
              <a:t> </a:t>
            </a:r>
            <a:r>
              <a:rPr lang="tr-TR" sz="2000" dirty="0" smtClean="0"/>
              <a:t>değilse</a:t>
            </a:r>
            <a:r>
              <a:rPr lang="en-US" sz="2000" dirty="0" smtClean="0"/>
              <a:t> </a:t>
            </a:r>
            <a:r>
              <a:rPr lang="tr-TR" sz="2000" dirty="0" smtClean="0"/>
              <a:t>hata vardır</a:t>
            </a:r>
            <a:endParaRPr lang="en-US" sz="2000" dirty="0" smtClean="0"/>
          </a:p>
          <a:p>
            <a:pPr lvl="1" eaLnBrk="1" hangingPunct="1"/>
            <a:r>
              <a:rPr lang="tr-TR" sz="2000" dirty="0" smtClean="0"/>
              <a:t>Sağdaki kısımda (RHS)</a:t>
            </a:r>
            <a:r>
              <a:rPr lang="en-US" sz="2000" dirty="0" smtClean="0"/>
              <a:t> </a:t>
            </a:r>
            <a:r>
              <a:rPr lang="tr-TR" sz="2000" dirty="0" smtClean="0"/>
              <a:t>her bir </a:t>
            </a:r>
            <a:r>
              <a:rPr lang="en-US" sz="2000" dirty="0" err="1" smtClean="0"/>
              <a:t>nonterminal</a:t>
            </a:r>
            <a:r>
              <a:rPr lang="en-US" sz="2000" dirty="0" smtClean="0"/>
              <a:t> </a:t>
            </a:r>
            <a:r>
              <a:rPr lang="tr-TR" sz="2000" dirty="0" smtClean="0"/>
              <a:t>sembol için</a:t>
            </a:r>
            <a:r>
              <a:rPr lang="en-US" sz="2000" dirty="0" smtClean="0"/>
              <a:t>, </a:t>
            </a:r>
            <a:r>
              <a:rPr lang="tr-TR" sz="2000" dirty="0" smtClean="0"/>
              <a:t>o</a:t>
            </a:r>
            <a:r>
              <a:rPr lang="en-US" sz="2000" dirty="0" smtClean="0"/>
              <a:t>nun</a:t>
            </a:r>
            <a:r>
              <a:rPr lang="tr-TR" sz="2000" dirty="0" smtClean="0"/>
              <a:t>la</a:t>
            </a:r>
            <a:r>
              <a:rPr lang="en-US" sz="2000" dirty="0" smtClean="0"/>
              <a:t> </a:t>
            </a:r>
            <a:r>
              <a:rPr lang="en-US" sz="2000" dirty="0" err="1" smtClean="0"/>
              <a:t>ilgili</a:t>
            </a:r>
            <a:r>
              <a:rPr lang="en-US" sz="2000" dirty="0" smtClean="0"/>
              <a:t> </a:t>
            </a:r>
            <a:r>
              <a:rPr lang="tr-TR" sz="2000" dirty="0" smtClean="0"/>
              <a:t>ayrıştırıcı</a:t>
            </a:r>
            <a:r>
              <a:rPr lang="en-US" sz="2000" dirty="0" smtClean="0"/>
              <a:t> alt </a:t>
            </a:r>
            <a:r>
              <a:rPr lang="en-US" sz="2000" dirty="0" err="1" smtClean="0"/>
              <a:t>programını</a:t>
            </a:r>
            <a:r>
              <a:rPr lang="en-US" sz="2000" dirty="0" smtClean="0"/>
              <a:t> </a:t>
            </a:r>
            <a:r>
              <a:rPr lang="en-US" sz="2000" dirty="0" err="1" smtClean="0"/>
              <a:t>çağır</a:t>
            </a:r>
            <a:r>
              <a:rPr lang="tr-TR" sz="2000" dirty="0" err="1" smtClean="0"/>
              <a:t>ır</a:t>
            </a:r>
            <a:endParaRPr lang="en-US" sz="2000" dirty="0" smtClean="0"/>
          </a:p>
          <a:p>
            <a:pPr lvl="1" eaLnBrk="1" hangingPunct="1">
              <a:buFontTx/>
              <a:buNone/>
            </a:pP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03B914-341C-40F9-AC35-BDDD2CB5281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D</a:t>
            </a:r>
            <a:r>
              <a:rPr lang="en-US" smtClean="0"/>
              <a:t>il</a:t>
            </a:r>
            <a:r>
              <a:rPr lang="tr-TR" smtClean="0"/>
              <a:t> </a:t>
            </a:r>
            <a:r>
              <a:rPr lang="en-US" smtClean="0"/>
              <a:t>implementasyon sistemleri</a:t>
            </a:r>
            <a:r>
              <a:rPr lang="tr-TR" smtClean="0"/>
              <a:t>, belirli </a:t>
            </a:r>
            <a:r>
              <a:rPr lang="en-US" smtClean="0"/>
              <a:t>implementasyon</a:t>
            </a:r>
            <a:r>
              <a:rPr lang="tr-TR" smtClean="0"/>
              <a:t> yaklaşımına aldırmadan</a:t>
            </a:r>
            <a:r>
              <a:rPr lang="en-US" smtClean="0"/>
              <a:t> </a:t>
            </a:r>
            <a:r>
              <a:rPr lang="tr-TR" smtClean="0"/>
              <a:t>kaynak kodu analiz etmelidir</a:t>
            </a:r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tr-TR" smtClean="0"/>
              <a:t>Hemen hemen bütün sentaks analizi kaynak dilin sentaksının biçimsel tanımlamasına dayalıdır</a:t>
            </a:r>
            <a:r>
              <a:rPr lang="en-US" smtClean="0"/>
              <a:t> (BNF)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F25ACB-8351-4CA4-BEBA-5512A6EB3C6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1371600"/>
          </a:xfrm>
        </p:spPr>
        <p:txBody>
          <a:bodyPr/>
          <a:lstStyle/>
          <a:p>
            <a:pPr eaLnBrk="1" hangingPunct="1"/>
            <a:r>
              <a:rPr lang="en-US" smtClean="0"/>
              <a:t>4.4 </a:t>
            </a:r>
            <a:r>
              <a:rPr lang="tr-TR" smtClean="0"/>
              <a:t>Özyineli-azalan Ayrıştırma (</a:t>
            </a:r>
            <a:r>
              <a:rPr lang="en-US" smtClean="0"/>
              <a:t>Recursive-Descent Parsing</a:t>
            </a:r>
            <a:r>
              <a:rPr lang="tr-TR" smtClean="0"/>
              <a:t>)</a:t>
            </a:r>
            <a:r>
              <a:rPr lang="en-US" smtClean="0"/>
              <a:t>(Devamı)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expr </a:t>
            </a:r>
            <a:r>
              <a:rPr lang="tr-TR" sz="2400" b="1" smtClean="0">
                <a:latin typeface="Courier New" pitchFamily="49" charset="0"/>
              </a:rPr>
              <a:t>fonksiyonu</a:t>
            </a:r>
            <a:endParaRPr lang="en-US" sz="2400" b="1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</a:t>
            </a:r>
            <a:r>
              <a:rPr lang="tr-TR" sz="2400" b="1" smtClean="0">
                <a:latin typeface="Courier New" pitchFamily="49" charset="0"/>
              </a:rPr>
              <a:t>Dilde kural tarafından üretilen      stringleri ayrıştırır</a:t>
            </a:r>
            <a:r>
              <a:rPr lang="en-US" sz="2400" b="1" smtClean="0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&lt;expr&gt; → &lt;term&gt; {(+ | -) &lt;term&gt;}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void expr()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</a:t>
            </a:r>
            <a:r>
              <a:rPr lang="tr-TR" sz="2400" b="1" smtClean="0">
                <a:latin typeface="Courier New" pitchFamily="49" charset="0"/>
              </a:rPr>
              <a:t>İlk terimiayrıştır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 </a:t>
            </a:r>
            <a:r>
              <a:rPr lang="en-US" sz="2400" b="1" smtClean="0">
                <a:latin typeface="Courier New" pitchFamily="49" charset="0"/>
              </a:rPr>
              <a:t>term();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</a:t>
            </a:r>
            <a:r>
              <a:rPr lang="en-US" sz="3200" b="1" smtClean="0"/>
              <a:t>…</a:t>
            </a:r>
            <a:endParaRPr lang="en-US" sz="3200" b="1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FAAEFE-1A33-40EF-B346-54078A88832C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Ayrıştırma(</a:t>
            </a:r>
            <a:r>
              <a:rPr lang="en-US" sz="3200" smtClean="0"/>
              <a:t>Recursive-</a:t>
            </a:r>
            <a:r>
              <a:rPr lang="tr-TR" sz="3200" smtClean="0"/>
              <a:t>   	</a:t>
            </a:r>
            <a:r>
              <a:rPr lang="en-US" sz="3200" smtClean="0"/>
              <a:t>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/* </a:t>
            </a:r>
            <a:r>
              <a:rPr lang="tr-TR" sz="1800" b="1" dirty="0" smtClean="0">
                <a:latin typeface="Courier New" pitchFamily="49" charset="0"/>
              </a:rPr>
              <a:t>Sonraki jeton(</a:t>
            </a:r>
            <a:r>
              <a:rPr lang="en-US" sz="1800" b="1" dirty="0" smtClean="0">
                <a:latin typeface="Courier New" pitchFamily="49" charset="0"/>
              </a:rPr>
              <a:t>token</a:t>
            </a:r>
            <a:r>
              <a:rPr lang="tr-TR" sz="1800" b="1" dirty="0" smtClean="0">
                <a:latin typeface="Courier New" pitchFamily="49" charset="0"/>
              </a:rPr>
              <a:t>)</a:t>
            </a:r>
            <a:r>
              <a:rPr lang="en-US" sz="1800" b="1" dirty="0" smtClean="0">
                <a:latin typeface="Courier New" pitchFamily="49" charset="0"/>
              </a:rPr>
              <a:t> + </a:t>
            </a:r>
            <a:r>
              <a:rPr lang="tr-TR" sz="1800" b="1" dirty="0" smtClean="0">
                <a:latin typeface="Courier New" pitchFamily="49" charset="0"/>
              </a:rPr>
              <a:t>veya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/>
              <a:t>–</a:t>
            </a:r>
            <a:r>
              <a:rPr lang="tr-TR" sz="1800" b="1" dirty="0" smtClean="0">
                <a:latin typeface="Courier New" pitchFamily="49" charset="0"/>
              </a:rPr>
              <a:t> olduğu sürece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tr-TR" sz="1800" b="1" dirty="0" smtClean="0">
                <a:latin typeface="Courier New" pitchFamily="49" charset="0"/>
              </a:rPr>
              <a:t>sonraki jetonu(</a:t>
            </a:r>
            <a:r>
              <a:rPr lang="en-US" sz="1800" b="1" dirty="0" smtClean="0">
                <a:latin typeface="Courier New" pitchFamily="49" charset="0"/>
              </a:rPr>
              <a:t>token</a:t>
            </a:r>
            <a:r>
              <a:rPr lang="tr-TR" sz="1800" b="1" dirty="0" smtClean="0">
                <a:latin typeface="Courier New" pitchFamily="49" charset="0"/>
              </a:rPr>
              <a:t>) almak için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tr-TR" sz="1800" b="1" dirty="0" smtClean="0">
                <a:latin typeface="Courier New" pitchFamily="49" charset="0"/>
              </a:rPr>
              <a:t>’i çağır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tr-TR" sz="1800" b="1" dirty="0" smtClean="0">
                <a:latin typeface="Courier New" pitchFamily="49" charset="0"/>
              </a:rPr>
              <a:t>ve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tr-TR" sz="1800" b="1" dirty="0" smtClean="0">
                <a:latin typeface="Courier New" pitchFamily="49" charset="0"/>
              </a:rPr>
              <a:t>sonraki terimi ayrıştır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</a:t>
            </a:r>
            <a:r>
              <a:rPr lang="en-US" sz="1800" b="1" dirty="0" smtClean="0">
                <a:latin typeface="Courier New" pitchFamily="49" charset="0"/>
              </a:rPr>
              <a:t>while (</a:t>
            </a:r>
            <a:r>
              <a:rPr lang="en-US" sz="1800" b="1" dirty="0" err="1" smtClean="0">
                <a:latin typeface="Courier New" pitchFamily="49" charset="0"/>
              </a:rPr>
              <a:t>nextToken</a:t>
            </a:r>
            <a:r>
              <a:rPr lang="en-US" sz="1800" b="1" dirty="0" smtClean="0">
                <a:latin typeface="Courier New" pitchFamily="49" charset="0"/>
              </a:rPr>
              <a:t> == PLUS_CODE ||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        </a:t>
            </a:r>
            <a:r>
              <a:rPr lang="en-US" sz="1800" b="1" dirty="0" err="1" smtClean="0">
                <a:latin typeface="Courier New" pitchFamily="49" charset="0"/>
              </a:rPr>
              <a:t>nextToken</a:t>
            </a:r>
            <a:r>
              <a:rPr lang="en-US" sz="1800" b="1" dirty="0" smtClean="0">
                <a:latin typeface="Courier New" pitchFamily="49" charset="0"/>
              </a:rPr>
              <a:t> == MINUS_CODE){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  </a:t>
            </a:r>
            <a:r>
              <a:rPr lang="en-US" sz="1800" b="1" dirty="0" err="1" smtClean="0">
                <a:latin typeface="Courier New" pitchFamily="49" charset="0"/>
              </a:rPr>
              <a:t>lex</a:t>
            </a:r>
            <a:r>
              <a:rPr lang="en-US" sz="1800" b="1" dirty="0" smtClean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  </a:t>
            </a:r>
            <a:r>
              <a:rPr lang="en-US" sz="1800" b="1" dirty="0" smtClean="0">
                <a:latin typeface="Courier New" pitchFamily="49" charset="0"/>
              </a:rPr>
              <a:t>term();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/>
              <a:t>  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Bu</a:t>
            </a:r>
            <a:r>
              <a:rPr lang="en-US" sz="2400" dirty="0" smtClean="0"/>
              <a:t> </a:t>
            </a:r>
            <a:r>
              <a:rPr lang="tr-TR" sz="2400" dirty="0" smtClean="0"/>
              <a:t>özel rutin hataları bulmaz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Kural</a:t>
            </a:r>
            <a:r>
              <a:rPr lang="en-US" sz="2400" dirty="0" smtClean="0"/>
              <a:t>: </a:t>
            </a:r>
            <a:r>
              <a:rPr lang="tr-TR" sz="2400" dirty="0" smtClean="0"/>
              <a:t>Her ayrıştırma rutini</a:t>
            </a:r>
            <a:r>
              <a:rPr lang="en-US" sz="2400" dirty="0" smtClean="0"/>
              <a:t> </a:t>
            </a:r>
            <a:r>
              <a:rPr lang="tr-TR" sz="2400" dirty="0" smtClean="0"/>
              <a:t>sonraki jetonu </a:t>
            </a:r>
            <a:r>
              <a:rPr lang="en-US" sz="2400" b="1" dirty="0" err="1" smtClean="0">
                <a:latin typeface="Courier New" pitchFamily="49" charset="0"/>
              </a:rPr>
              <a:t>nextToken</a:t>
            </a:r>
            <a:r>
              <a:rPr lang="tr-TR" sz="2400" b="1" dirty="0" smtClean="0">
                <a:latin typeface="Courier New" pitchFamily="49" charset="0"/>
              </a:rPr>
              <a:t>’</a:t>
            </a:r>
            <a:r>
              <a:rPr lang="tr-TR" sz="2400" dirty="0" smtClean="0"/>
              <a:t>da bırakır </a:t>
            </a:r>
            <a:endParaRPr lang="en-US" sz="24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227F-D151-4ED4-BF3A-59EB0F554DC5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</a:t>
            </a:r>
            <a:r>
              <a:rPr lang="tr-TR" sz="3200" smtClean="0"/>
              <a:t> </a:t>
            </a:r>
            <a:r>
              <a:rPr lang="en-US" sz="3200" smtClean="0"/>
              <a:t>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/>
              <a:t>Birden fazla sağdaki kısmı (RHS) olan bir </a:t>
            </a:r>
            <a:r>
              <a:rPr lang="en-US" sz="2400" smtClean="0"/>
              <a:t>nonterminal</a:t>
            </a:r>
            <a:r>
              <a:rPr lang="tr-TR" sz="2400" smtClean="0"/>
              <a:t>, hangi sağdaki kısmı (RHS)</a:t>
            </a:r>
            <a:r>
              <a:rPr lang="en-US" sz="2400" smtClean="0"/>
              <a:t> </a:t>
            </a:r>
            <a:r>
              <a:rPr lang="tr-TR" sz="2400" smtClean="0"/>
              <a:t>ayrıştıracağına karar vermek için bir başlangıç işlemine gerek duyar</a:t>
            </a:r>
            <a:endParaRPr lang="en-US" sz="2400" smtClean="0"/>
          </a:p>
          <a:p>
            <a:pPr lvl="1" eaLnBrk="1" hangingPunct="1"/>
            <a:r>
              <a:rPr lang="en-US" sz="2000" smtClean="0"/>
              <a:t>Doğru sağdaki kısım</a:t>
            </a:r>
            <a:r>
              <a:rPr lang="tr-TR" sz="2000" smtClean="0"/>
              <a:t> </a:t>
            </a:r>
            <a:r>
              <a:rPr lang="en-US" sz="2000" smtClean="0"/>
              <a:t>(RHS), gir</a:t>
            </a:r>
            <a:r>
              <a:rPr lang="tr-TR" sz="2000" smtClean="0"/>
              <a:t>din</a:t>
            </a:r>
            <a:r>
              <a:rPr lang="en-US" sz="2000" smtClean="0"/>
              <a:t>in sonraki </a:t>
            </a:r>
            <a:r>
              <a:rPr lang="tr-TR" sz="2000" smtClean="0"/>
              <a:t>jetonunu temel alarak</a:t>
            </a:r>
            <a:r>
              <a:rPr lang="en-US" sz="2000" smtClean="0"/>
              <a:t> </a:t>
            </a:r>
            <a:r>
              <a:rPr lang="tr-TR" sz="2000" smtClean="0"/>
              <a:t>seçilir</a:t>
            </a:r>
            <a:r>
              <a:rPr lang="en-US" sz="2000" smtClean="0"/>
              <a:t> (lookahead)</a:t>
            </a:r>
          </a:p>
          <a:p>
            <a:pPr lvl="1" eaLnBrk="1" hangingPunct="1"/>
            <a:r>
              <a:rPr lang="tr-TR" sz="2000" smtClean="0"/>
              <a:t>Bir eşlenik bulana kadar sonraki jeton</a:t>
            </a:r>
            <a:r>
              <a:rPr lang="en-US" sz="2000" smtClean="0"/>
              <a:t> </a:t>
            </a:r>
            <a:r>
              <a:rPr lang="tr-TR" sz="2000" smtClean="0"/>
              <a:t>her bir sağdaki kısım (RHS) tarafından üretilebilen ilk jetonla karşılaştırılır</a:t>
            </a:r>
            <a:endParaRPr lang="en-US" sz="2000" smtClean="0"/>
          </a:p>
          <a:p>
            <a:pPr lvl="1" eaLnBrk="1" hangingPunct="1"/>
            <a:r>
              <a:rPr lang="tr-TR" sz="2000" smtClean="0"/>
              <a:t>Eğer eşlenik bulunmazsa</a:t>
            </a:r>
            <a:r>
              <a:rPr lang="en-US" sz="2000" smtClean="0"/>
              <a:t>, </a:t>
            </a:r>
            <a:r>
              <a:rPr lang="tr-TR" sz="2000" smtClean="0"/>
              <a:t>bu bir sentaks hatasıdır.</a:t>
            </a:r>
            <a:endParaRPr lang="en-US" sz="200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21AFAD-CC5F-4F4E-9F87-11BBEE491D2A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/* </a:t>
            </a:r>
            <a:r>
              <a:rPr lang="tr-TR" sz="2400" b="1" smtClean="0">
                <a:latin typeface="Courier New" pitchFamily="49" charset="0"/>
              </a:rPr>
              <a:t>f</a:t>
            </a:r>
            <a:r>
              <a:rPr lang="en-US" sz="2400" b="1" smtClean="0">
                <a:latin typeface="Courier New" pitchFamily="49" charset="0"/>
              </a:rPr>
              <a:t>actor</a:t>
            </a:r>
            <a:r>
              <a:rPr lang="tr-TR" sz="2400" b="1" smtClean="0">
                <a:latin typeface="Courier New" pitchFamily="49" charset="0"/>
              </a:rPr>
              <a:t> fonksiyonu dilde şu kuralın ürettiği stringleri ayrıştırır</a:t>
            </a:r>
            <a:r>
              <a:rPr lang="en-US" sz="2400" b="1" smtClean="0">
                <a:latin typeface="Courier New" pitchFamily="49" charset="0"/>
              </a:rPr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  &lt;factor&gt; -&gt; id  |  (&lt;expr&gt;)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void factor()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/* </a:t>
            </a:r>
            <a:r>
              <a:rPr lang="tr-TR" sz="2400" b="1" smtClean="0">
                <a:latin typeface="Courier New" pitchFamily="49" charset="0"/>
              </a:rPr>
              <a:t>Hangi</a:t>
            </a:r>
            <a:r>
              <a:rPr lang="en-US" sz="2400" b="1" smtClean="0">
                <a:latin typeface="Courier New" pitchFamily="49" charset="0"/>
              </a:rPr>
              <a:t> RHS </a:t>
            </a:r>
            <a:r>
              <a:rPr lang="tr-TR" sz="2400" b="1" smtClean="0">
                <a:latin typeface="Courier New" pitchFamily="49" charset="0"/>
              </a:rPr>
              <a:t>olduğunu belirle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if (nextToken) == ID_CODE)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 /* RHS id</a:t>
            </a:r>
            <a:r>
              <a:rPr lang="tr-TR" sz="2400" b="1" smtClean="0">
                <a:latin typeface="Courier New" pitchFamily="49" charset="0"/>
              </a:rPr>
              <a:t> si için</a:t>
            </a:r>
            <a:r>
              <a:rPr lang="en-US" sz="2400" b="1" smtClean="0">
                <a:latin typeface="Courier New" pitchFamily="49" charset="0"/>
              </a:rPr>
              <a:t>, lex </a:t>
            </a:r>
            <a:r>
              <a:rPr lang="tr-TR" sz="2400" b="1" smtClean="0">
                <a:latin typeface="Courier New" pitchFamily="49" charset="0"/>
              </a:rPr>
              <a:t>‘i çağır</a:t>
            </a:r>
            <a:r>
              <a:rPr lang="en-US" sz="2400" b="1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smtClean="0"/>
              <a:t> </a:t>
            </a:r>
            <a:r>
              <a:rPr lang="en-US" sz="2400" b="1" smtClean="0">
                <a:latin typeface="Courier New" pitchFamily="49" charset="0"/>
              </a:rPr>
              <a:t> </a:t>
            </a:r>
            <a:r>
              <a:rPr lang="en-US" sz="2400" b="1" smtClean="0"/>
              <a:t>  </a:t>
            </a:r>
            <a:r>
              <a:rPr lang="en-US" sz="2400" b="1" smtClean="0">
                <a:latin typeface="Courier New" pitchFamily="49" charset="0"/>
              </a:rPr>
              <a:t> lex();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4C0545-CCD2-4505-BF25-1746E939EE47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/* </a:t>
            </a:r>
            <a:r>
              <a:rPr lang="tr-TR" sz="2000" b="1" dirty="0" smtClean="0">
                <a:latin typeface="Courier New" pitchFamily="49" charset="0"/>
              </a:rPr>
              <a:t>Eğer </a:t>
            </a:r>
            <a:r>
              <a:rPr lang="tr-TR" sz="2000" b="1" dirty="0" err="1" smtClean="0">
                <a:latin typeface="Courier New" pitchFamily="49" charset="0"/>
              </a:rPr>
              <a:t>sagdaki</a:t>
            </a:r>
            <a:r>
              <a:rPr lang="tr-TR" sz="2000" b="1" dirty="0" smtClean="0">
                <a:latin typeface="Courier New" pitchFamily="49" charset="0"/>
              </a:rPr>
              <a:t> kısım(</a:t>
            </a:r>
            <a:r>
              <a:rPr lang="en-US" sz="2000" b="1" dirty="0" smtClean="0">
                <a:latin typeface="Courier New" pitchFamily="49" charset="0"/>
              </a:rPr>
              <a:t>RHS</a:t>
            </a:r>
            <a:r>
              <a:rPr lang="tr-TR" sz="2000" b="1" dirty="0" smtClean="0">
                <a:latin typeface="Courier New" pitchFamily="49" charset="0"/>
              </a:rPr>
              <a:t>)</a:t>
            </a:r>
            <a:r>
              <a:rPr lang="en-US" sz="2000" b="1" dirty="0" smtClean="0">
                <a:latin typeface="Courier New" pitchFamily="49" charset="0"/>
              </a:rPr>
              <a:t>(&lt;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&gt;)</a:t>
            </a:r>
            <a:r>
              <a:rPr lang="tr-TR" sz="2000" b="1" dirty="0" smtClean="0">
                <a:latin typeface="Courier New" pitchFamily="49" charset="0"/>
              </a:rPr>
              <a:t> ise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–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tr-TR" sz="2000" b="1" dirty="0" smtClean="0">
                <a:latin typeface="Courier New" pitchFamily="49" charset="0"/>
              </a:rPr>
              <a:t>sol parantezi ihmal ederek </a:t>
            </a:r>
            <a:r>
              <a:rPr lang="tr-TR" sz="2000" b="1" dirty="0" err="1" smtClean="0">
                <a:latin typeface="Courier New" pitchFamily="49" charset="0"/>
              </a:rPr>
              <a:t>lex</a:t>
            </a:r>
            <a:r>
              <a:rPr lang="tr-TR" sz="2000" b="1" dirty="0" smtClean="0">
                <a:latin typeface="Courier New" pitchFamily="49" charset="0"/>
              </a:rPr>
              <a:t>‘i çağır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tr-TR" sz="2000" b="1" dirty="0" smtClean="0">
                <a:latin typeface="Courier New" pitchFamily="49" charset="0"/>
              </a:rPr>
              <a:t>‘</a:t>
            </a:r>
            <a:r>
              <a:rPr lang="tr-TR" sz="2000" b="1" dirty="0" err="1" smtClean="0">
                <a:latin typeface="Courier New" pitchFamily="49" charset="0"/>
              </a:rPr>
              <a:t>yi</a:t>
            </a:r>
            <a:r>
              <a:rPr lang="tr-TR" sz="2000" b="1" dirty="0" smtClean="0">
                <a:latin typeface="Courier New" pitchFamily="49" charset="0"/>
              </a:rPr>
              <a:t> çağır</a:t>
            </a:r>
            <a:r>
              <a:rPr lang="en-US" sz="2000" b="1" dirty="0" smtClean="0">
                <a:latin typeface="Courier New" pitchFamily="49" charset="0"/>
              </a:rPr>
              <a:t>, </a:t>
            </a:r>
            <a:r>
              <a:rPr lang="tr-TR" sz="2000" b="1" dirty="0" smtClean="0">
                <a:latin typeface="Courier New" pitchFamily="49" charset="0"/>
              </a:rPr>
              <a:t>ve sağ parantezi kontrol et</a:t>
            </a:r>
            <a:r>
              <a:rPr lang="en-US" sz="2000" b="1" dirty="0" smtClean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else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LEFT_PAREN_CODE)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  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</a:t>
            </a:r>
            <a:r>
              <a:rPr lang="en-US" sz="2000" b="1" dirty="0" err="1" smtClean="0">
                <a:latin typeface="Courier New" pitchFamily="49" charset="0"/>
              </a:rPr>
              <a:t>expr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</a:t>
            </a:r>
            <a:r>
              <a:rPr lang="en-US" sz="2000" b="1" dirty="0" smtClean="0"/>
              <a:t> </a:t>
            </a:r>
            <a:r>
              <a:rPr lang="en-US" sz="2000" b="1" dirty="0" smtClean="0">
                <a:latin typeface="Courier New" pitchFamily="49" charset="0"/>
              </a:rPr>
              <a:t> 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RIGHT_PAREN_CODE)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</a:t>
            </a:r>
            <a:r>
              <a:rPr lang="en-US" sz="2000" b="1" dirty="0" err="1" smtClean="0">
                <a:latin typeface="Courier New" pitchFamily="49" charset="0"/>
              </a:rPr>
              <a:t>lex</a:t>
            </a:r>
            <a:r>
              <a:rPr lang="en-US" sz="2000" b="1" dirty="0" smtClean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    error();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}  /* End of else if (</a:t>
            </a:r>
            <a:r>
              <a:rPr lang="en-US" sz="2000" b="1" dirty="0" err="1" smtClean="0">
                <a:latin typeface="Courier New" pitchFamily="49" charset="0"/>
              </a:rPr>
              <a:t>nextToken</a:t>
            </a:r>
            <a:r>
              <a:rPr lang="en-US" sz="2000" b="1" dirty="0" smtClean="0">
                <a:latin typeface="Courier New" pitchFamily="49" charset="0"/>
              </a:rPr>
              <a:t> == ...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  else error(); /* </a:t>
            </a:r>
            <a:r>
              <a:rPr lang="tr-TR" sz="2000" b="1" dirty="0" smtClean="0">
                <a:latin typeface="Courier New" pitchFamily="49" charset="0"/>
              </a:rPr>
              <a:t>Hiçbir </a:t>
            </a:r>
            <a:r>
              <a:rPr lang="en-US" sz="2000" b="1" dirty="0" smtClean="0">
                <a:latin typeface="Courier New" pitchFamily="49" charset="0"/>
              </a:rPr>
              <a:t>RHS </a:t>
            </a:r>
            <a:r>
              <a:rPr lang="tr-TR" sz="2000" b="1" dirty="0" smtClean="0">
                <a:latin typeface="Courier New" pitchFamily="49" charset="0"/>
              </a:rPr>
              <a:t>eşleşmedi</a:t>
            </a:r>
            <a:r>
              <a:rPr lang="en-US" sz="2000" b="1" dirty="0" smtClean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 smtClean="0">
                <a:latin typeface="Courier New" pitchFamily="49" charset="0"/>
              </a:rPr>
              <a:t> }</a:t>
            </a:r>
            <a:endParaRPr lang="en-US" sz="4000" b="1" dirty="0" smtClean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85906F-FD8A-4A48-A2A8-DB3C0DF01E23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LL </a:t>
            </a:r>
            <a:r>
              <a:rPr lang="tr-TR" dirty="0" smtClean="0"/>
              <a:t>Gramer Sınıfı (LL </a:t>
            </a:r>
            <a:r>
              <a:rPr lang="en-US" dirty="0" smtClean="0"/>
              <a:t>Grammar Class</a:t>
            </a:r>
            <a:r>
              <a:rPr lang="tr-TR" dirty="0" smtClean="0"/>
              <a:t>)</a:t>
            </a:r>
            <a:endParaRPr lang="en-US" dirty="0" smtClean="0"/>
          </a:p>
          <a:p>
            <a:pPr lvl="1" eaLnBrk="1" hangingPunct="1"/>
            <a:r>
              <a:rPr lang="tr-TR" dirty="0" smtClean="0"/>
              <a:t>Sol Özyineleme (</a:t>
            </a:r>
            <a:r>
              <a:rPr lang="en-US" dirty="0" smtClean="0"/>
              <a:t>Left Recursion</a:t>
            </a:r>
            <a:r>
              <a:rPr lang="tr-TR" dirty="0" smtClean="0"/>
              <a:t>) Problemi</a:t>
            </a:r>
            <a:endParaRPr lang="en-US" dirty="0" smtClean="0"/>
          </a:p>
          <a:p>
            <a:pPr lvl="2" eaLnBrk="1" hangingPunct="1"/>
            <a:r>
              <a:rPr lang="tr-TR" dirty="0" smtClean="0"/>
              <a:t>Eğer bir gramerin sol özyinelemesi varsa</a:t>
            </a:r>
            <a:r>
              <a:rPr lang="en-US" dirty="0" smtClean="0"/>
              <a:t>, </a:t>
            </a:r>
            <a:r>
              <a:rPr lang="tr-TR" dirty="0" smtClean="0"/>
              <a:t>doğrudan veya dolaylı</a:t>
            </a:r>
            <a:r>
              <a:rPr lang="en-US" dirty="0" smtClean="0"/>
              <a:t>, </a:t>
            </a:r>
            <a:r>
              <a:rPr lang="en-US" dirty="0" err="1" smtClean="0"/>
              <a:t>yukarı</a:t>
            </a:r>
            <a:r>
              <a:rPr lang="tr-TR" dirty="0" smtClean="0"/>
              <a:t>dan-</a:t>
            </a:r>
            <a:r>
              <a:rPr lang="en-US" dirty="0" smtClean="0"/>
              <a:t>a</a:t>
            </a:r>
            <a:r>
              <a:rPr lang="tr-TR" dirty="0" err="1" smtClean="0"/>
              <a:t>şağıya</a:t>
            </a:r>
            <a:r>
              <a:rPr lang="tr-TR" dirty="0" smtClean="0"/>
              <a:t> </a:t>
            </a:r>
            <a:r>
              <a:rPr lang="en-US" dirty="0" smtClean="0"/>
              <a:t>(Top-down) </a:t>
            </a:r>
            <a:r>
              <a:rPr lang="en-US" dirty="0" err="1" smtClean="0"/>
              <a:t>ayrıştırıcı</a:t>
            </a:r>
            <a:r>
              <a:rPr lang="tr-TR" dirty="0" err="1" smtClean="0"/>
              <a:t>nın</a:t>
            </a:r>
            <a:r>
              <a:rPr lang="tr-TR" dirty="0" smtClean="0"/>
              <a:t> temeli olamaz</a:t>
            </a:r>
            <a:endParaRPr lang="en-US" dirty="0" smtClean="0"/>
          </a:p>
          <a:p>
            <a:pPr lvl="3" eaLnBrk="1" hangingPunct="1"/>
            <a:r>
              <a:rPr lang="tr-TR" sz="1800" dirty="0" smtClean="0"/>
              <a:t>Bir gramer, sol özyinelemeyi yok etmek için değiştirilebilir</a:t>
            </a:r>
            <a:endParaRPr lang="en-US" sz="18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EB3AB7-EDC8-408E-9D68-6A63C5DEC2B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</a:t>
            </a:r>
            <a:r>
              <a:rPr lang="en-US" dirty="0" err="1" smtClean="0"/>
              <a:t>ukarı</a:t>
            </a:r>
            <a:r>
              <a:rPr lang="tr-TR" dirty="0" smtClean="0"/>
              <a:t>dan-aşağıya ayrıştırmaya izin vermeyen gramerlerin diğer bir özelliği</a:t>
            </a:r>
            <a:r>
              <a:rPr lang="en-US" dirty="0" smtClean="0"/>
              <a:t> </a:t>
            </a:r>
            <a:r>
              <a:rPr lang="en-US" dirty="0" err="1" smtClean="0"/>
              <a:t>pairwise</a:t>
            </a:r>
            <a:r>
              <a:rPr lang="en-US" dirty="0" smtClean="0"/>
              <a:t> </a:t>
            </a:r>
            <a:r>
              <a:rPr lang="en-US" dirty="0" err="1" smtClean="0"/>
              <a:t>disjointness</a:t>
            </a:r>
            <a:r>
              <a:rPr lang="tr-TR" dirty="0" smtClean="0"/>
              <a:t> (</a:t>
            </a:r>
            <a:r>
              <a:rPr lang="tr-TR" dirty="0" smtClean="0">
                <a:solidFill>
                  <a:srgbClr val="990000"/>
                </a:solidFill>
              </a:rPr>
              <a:t>çiftli ayrıklık</a:t>
            </a:r>
            <a:r>
              <a:rPr lang="tr-TR" dirty="0" smtClean="0"/>
              <a:t>) eksikliğidir</a:t>
            </a:r>
            <a:endParaRPr lang="en-US" dirty="0" smtClean="0"/>
          </a:p>
          <a:p>
            <a:pPr lvl="1" eaLnBrk="1" hangingPunct="1"/>
            <a:r>
              <a:rPr lang="tr-TR" dirty="0" smtClean="0"/>
              <a:t>Doğru olan </a:t>
            </a:r>
            <a:r>
              <a:rPr lang="en-US" dirty="0" err="1" smtClean="0"/>
              <a:t>sağ</a:t>
            </a:r>
            <a:r>
              <a:rPr lang="en-US" dirty="0" smtClean="0"/>
              <a:t> </a:t>
            </a:r>
            <a:r>
              <a:rPr lang="en-US" dirty="0" err="1" smtClean="0"/>
              <a:t>kısm</a:t>
            </a:r>
            <a:r>
              <a:rPr lang="tr-TR" dirty="0" smtClean="0"/>
              <a:t>ı </a:t>
            </a:r>
            <a:r>
              <a:rPr lang="en-US" dirty="0" smtClean="0"/>
              <a:t>(RHS) </a:t>
            </a:r>
            <a:r>
              <a:rPr lang="tr-TR" dirty="0" err="1" smtClean="0">
                <a:solidFill>
                  <a:srgbClr val="990000"/>
                </a:solidFill>
              </a:rPr>
              <a:t>lookahead</a:t>
            </a:r>
            <a:r>
              <a:rPr lang="tr-TR" dirty="0" err="1" smtClean="0"/>
              <a:t>ın</a:t>
            </a:r>
            <a:r>
              <a:rPr lang="tr-TR" dirty="0" smtClean="0"/>
              <a:t> bir jetonuna dayanarak belirleyememesi</a:t>
            </a:r>
            <a:endParaRPr lang="en-US" dirty="0" smtClean="0"/>
          </a:p>
          <a:p>
            <a:pPr lvl="1" eaLnBrk="1" hangingPunct="1"/>
            <a:r>
              <a:rPr lang="tr-TR" dirty="0" smtClean="0"/>
              <a:t>Tanım</a:t>
            </a:r>
            <a:r>
              <a:rPr lang="en-US" dirty="0" smtClean="0"/>
              <a:t>: </a:t>
            </a:r>
            <a:r>
              <a:rPr lang="en-US" dirty="0" smtClean="0"/>
              <a:t>FIRST(</a:t>
            </a:r>
            <a:r>
              <a:rPr lang="en-US" dirty="0" smtClean="0">
                <a:sym typeface="Symbol" pitchFamily="18" charset="2"/>
              </a:rPr>
              <a:t>) = {a |  =&gt;* a }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       (</a:t>
            </a:r>
            <a:r>
              <a:rPr lang="tr-TR" sz="2400" dirty="0" smtClean="0">
                <a:sym typeface="Symbol" pitchFamily="18" charset="2"/>
              </a:rPr>
              <a:t>Eğer</a:t>
            </a:r>
            <a:r>
              <a:rPr lang="en-US" sz="2400" dirty="0" smtClean="0">
                <a:sym typeface="Symbol" pitchFamily="18" charset="2"/>
              </a:rPr>
              <a:t>  =&gt;* </a:t>
            </a:r>
            <a:r>
              <a:rPr lang="tr-TR" sz="2400" dirty="0" smtClean="0">
                <a:sym typeface="Symbol" pitchFamily="18" charset="2"/>
              </a:rPr>
              <a:t> ise</a:t>
            </a:r>
            <a:r>
              <a:rPr lang="en-US" sz="2400" dirty="0" smtClean="0">
                <a:sym typeface="Symbol" pitchFamily="18" charset="2"/>
              </a:rPr>
              <a:t>,  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ym typeface="Symbol" pitchFamily="18" charset="2"/>
              </a:rPr>
              <a:t>FIRST()</a:t>
            </a:r>
            <a:r>
              <a:rPr lang="tr-TR" sz="2400" dirty="0" smtClean="0">
                <a:sym typeface="Symbol" pitchFamily="18" charset="2"/>
              </a:rPr>
              <a:t> içindedir</a:t>
            </a:r>
            <a:r>
              <a:rPr lang="en-US" sz="2400" dirty="0" smtClean="0">
                <a:sym typeface="Symbol" pitchFamily="18" charset="2"/>
              </a:rPr>
              <a:t>)</a:t>
            </a:r>
            <a:endParaRPr lang="tr-TR" sz="2400" dirty="0" smtClean="0">
              <a:sym typeface="Symbol" pitchFamily="18" charset="2"/>
            </a:endParaRPr>
          </a:p>
          <a:p>
            <a:pPr eaLnBrk="1" hangingPunct="1">
              <a:buNone/>
            </a:pPr>
            <a:r>
              <a:rPr lang="tr-TR" sz="2400" dirty="0" smtClean="0"/>
              <a:t>	</a:t>
            </a:r>
            <a:r>
              <a:rPr lang="tr-TR" sz="2400" dirty="0" smtClean="0">
                <a:solidFill>
                  <a:srgbClr val="7030A0"/>
                </a:solidFill>
              </a:rPr>
              <a:t>(</a:t>
            </a:r>
            <a:r>
              <a:rPr lang="th-TH" sz="2400" dirty="0" smtClean="0">
                <a:solidFill>
                  <a:srgbClr val="7030A0"/>
                </a:solidFill>
              </a:rPr>
              <a:t>First(</a:t>
            </a:r>
            <a:r>
              <a:rPr lang="th-TH" sz="2400" i="1" dirty="0" smtClean="0">
                <a:solidFill>
                  <a:srgbClr val="7030A0"/>
                </a:solidFill>
              </a:rPr>
              <a:t>X </a:t>
            </a:r>
            <a:r>
              <a:rPr lang="th-TH" sz="2400" dirty="0" smtClean="0">
                <a:solidFill>
                  <a:srgbClr val="7030A0"/>
                </a:solidFill>
              </a:rPr>
              <a:t>) </a:t>
            </a:r>
            <a:r>
              <a:rPr lang="tr-TR" sz="2400" dirty="0" smtClean="0">
                <a:solidFill>
                  <a:srgbClr val="7030A0"/>
                </a:solidFill>
              </a:rPr>
              <a:t>herhangi bir cümlesel formda </a:t>
            </a:r>
            <a:r>
              <a:rPr lang="tr-TR" sz="2400" dirty="0" err="1" smtClean="0">
                <a:solidFill>
                  <a:srgbClr val="7030A0"/>
                </a:solidFill>
              </a:rPr>
              <a:t>X’ten</a:t>
            </a:r>
            <a:r>
              <a:rPr lang="tr-TR" sz="2400" dirty="0" smtClean="0">
                <a:solidFill>
                  <a:srgbClr val="7030A0"/>
                </a:solidFill>
              </a:rPr>
              <a:t> türetilen ilk terminal kümesidir)</a:t>
            </a:r>
            <a:endParaRPr lang="th-TH" sz="2400" dirty="0" smtClean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tr-TR" sz="2400" dirty="0" smtClean="0">
                <a:sym typeface="Symbol" pitchFamily="18" charset="2"/>
              </a:rPr>
              <a:t>	</a:t>
            </a:r>
            <a:r>
              <a:rPr lang="en-US" sz="2400" dirty="0" smtClean="0">
                <a:sym typeface="Symbol" pitchFamily="18" charset="2"/>
              </a:rPr>
              <a:t></a:t>
            </a:r>
            <a:r>
              <a:rPr lang="el-GR" sz="2400" dirty="0" smtClean="0">
                <a:sym typeface="Symbol" pitchFamily="18" charset="2"/>
              </a:rPr>
              <a:t> =&gt;* : </a:t>
            </a:r>
            <a:r>
              <a:rPr lang="en-US" sz="2400" dirty="0" err="1" smtClean="0">
                <a:sym typeface="Symbol" pitchFamily="18" charset="2"/>
              </a:rPr>
              <a:t>sıfır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veya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daha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fazla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türetme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err="1" smtClean="0">
                <a:sym typeface="Symbol" pitchFamily="18" charset="2"/>
              </a:rPr>
              <a:t>varsa</a:t>
            </a:r>
            <a:endParaRPr lang="en-US" sz="2400" dirty="0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78E49A-AD3B-4245-8200-FE988634A26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990000"/>
                </a:solidFill>
                <a:sym typeface="Symbol" pitchFamily="18" charset="2"/>
              </a:rPr>
              <a:t>Pairwise</a:t>
            </a:r>
            <a:r>
              <a:rPr lang="en-US" dirty="0" smtClean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en-US" dirty="0" err="1" smtClean="0">
                <a:solidFill>
                  <a:srgbClr val="990000"/>
                </a:solidFill>
                <a:sym typeface="Symbol" pitchFamily="18" charset="2"/>
              </a:rPr>
              <a:t>Disjointness</a:t>
            </a:r>
            <a:r>
              <a:rPr lang="en-US" dirty="0" smtClean="0">
                <a:sym typeface="Symbol" pitchFamily="18" charset="2"/>
              </a:rPr>
              <a:t> Test</a:t>
            </a:r>
            <a:r>
              <a:rPr lang="tr-TR" dirty="0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lvl="1" eaLnBrk="1" hangingPunct="1"/>
            <a:r>
              <a:rPr lang="tr-TR" dirty="0" smtClean="0">
                <a:sym typeface="Symbol" pitchFamily="18" charset="2"/>
              </a:rPr>
              <a:t>Her bir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nonterminal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A</a:t>
            </a:r>
            <a:r>
              <a:rPr lang="tr-TR" dirty="0" smtClean="0">
                <a:sym typeface="Symbol" pitchFamily="18" charset="2"/>
              </a:rPr>
              <a:t> için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birden fazla sağ kısmı (RHS) olan gramerde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her bir kural çifti </a:t>
            </a:r>
            <a:r>
              <a:rPr lang="en-US" dirty="0" smtClean="0">
                <a:sym typeface="Symbol" pitchFamily="18" charset="2"/>
              </a:rPr>
              <a:t>A  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ve</a:t>
            </a:r>
            <a:r>
              <a:rPr lang="en-US" dirty="0" smtClean="0">
                <a:sym typeface="Symbol" pitchFamily="18" charset="2"/>
              </a:rPr>
              <a:t> A  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tr-TR" baseline="-25000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için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şu doğru olmalıdır:</a:t>
            </a:r>
            <a:r>
              <a:rPr lang="en-US" dirty="0" smtClean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  FIRST(</a:t>
            </a:r>
            <a:r>
              <a:rPr lang="en-US" baseline="-25000" dirty="0" err="1" smtClean="0">
                <a:sym typeface="Symbol" pitchFamily="18" charset="2"/>
              </a:rPr>
              <a:t>i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tr-TR" dirty="0" smtClean="0">
                <a:sym typeface="Symbol" pitchFamily="18" charset="2"/>
              </a:rPr>
              <a:t> </a:t>
            </a:r>
            <a:r>
              <a:rPr lang="en-US" dirty="0" smtClean="0">
                <a:latin typeface="Lucida Sans Unicode"/>
                <a:cs typeface="Lucida Sans Unicode"/>
                <a:sym typeface="Symbol" pitchFamily="18" charset="2"/>
              </a:rPr>
              <a:t>∩</a:t>
            </a:r>
            <a:r>
              <a:rPr lang="tr-TR" dirty="0" smtClean="0">
                <a:latin typeface="Lucida Sans Unicode"/>
                <a:cs typeface="Lucida Sans Unicode"/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FIRST</a:t>
            </a:r>
            <a:r>
              <a:rPr lang="en-US" dirty="0" smtClean="0">
                <a:sym typeface="Symbol" pitchFamily="18" charset="2"/>
              </a:rPr>
              <a:t>(</a:t>
            </a:r>
            <a:r>
              <a:rPr lang="en-US" baseline="-25000" dirty="0" smtClean="0">
                <a:sym typeface="Symbol" pitchFamily="18" charset="2"/>
              </a:rPr>
              <a:t>j</a:t>
            </a:r>
            <a:r>
              <a:rPr lang="en-US" dirty="0" smtClean="0">
                <a:sym typeface="Symbol" pitchFamily="18" charset="2"/>
              </a:rPr>
              <a:t>) = </a:t>
            </a:r>
          </a:p>
          <a:p>
            <a:pPr eaLnBrk="1" hangingPunct="1"/>
            <a:r>
              <a:rPr lang="tr-TR" dirty="0" smtClean="0">
                <a:sym typeface="Symbol" pitchFamily="18" charset="2"/>
              </a:rPr>
              <a:t>Türetmede üretilecek ilk terminal sembol tek olmalıdır.</a:t>
            </a:r>
          </a:p>
          <a:p>
            <a:pPr eaLnBrk="1" hangingPunct="1"/>
            <a:r>
              <a:rPr lang="tr-TR" dirty="0" smtClean="0">
                <a:sym typeface="Symbol" pitchFamily="18" charset="2"/>
              </a:rPr>
              <a:t>Örnekler</a:t>
            </a:r>
            <a:r>
              <a:rPr lang="en-US" dirty="0" smtClean="0">
                <a:sym typeface="Symbol" pitchFamily="18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A  a  |  </a:t>
            </a:r>
            <a:r>
              <a:rPr lang="en-US" dirty="0" err="1" smtClean="0">
                <a:sym typeface="Symbol" pitchFamily="18" charset="2"/>
              </a:rPr>
              <a:t>bB</a:t>
            </a:r>
            <a:r>
              <a:rPr lang="en-US" dirty="0" smtClean="0">
                <a:sym typeface="Symbol" pitchFamily="18" charset="2"/>
              </a:rPr>
              <a:t>  |  </a:t>
            </a:r>
            <a:r>
              <a:rPr lang="en-US" dirty="0" err="1" smtClean="0">
                <a:sym typeface="Symbol" pitchFamily="18" charset="2"/>
              </a:rPr>
              <a:t>cAb</a:t>
            </a:r>
            <a:endParaRPr lang="en-US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dirty="0" smtClean="0">
                <a:sym typeface="Symbol" pitchFamily="18" charset="2"/>
              </a:rPr>
              <a:t>       </a:t>
            </a:r>
            <a:r>
              <a:rPr lang="en-US" dirty="0" smtClean="0">
                <a:solidFill>
                  <a:srgbClr val="7030A0"/>
                </a:solidFill>
                <a:sym typeface="Symbol" pitchFamily="18" charset="2"/>
              </a:rPr>
              <a:t>A  a  |  </a:t>
            </a:r>
            <a:r>
              <a:rPr lang="en-US" dirty="0" err="1" smtClean="0">
                <a:solidFill>
                  <a:srgbClr val="7030A0"/>
                </a:solidFill>
                <a:sym typeface="Symbol" pitchFamily="18" charset="2"/>
              </a:rPr>
              <a:t>aB</a:t>
            </a:r>
            <a:r>
              <a:rPr lang="tr-TR" dirty="0" smtClean="0">
                <a:solidFill>
                  <a:srgbClr val="7030A0"/>
                </a:solidFill>
                <a:sym typeface="Symbol" pitchFamily="18" charset="2"/>
              </a:rPr>
              <a:t> 	</a:t>
            </a:r>
            <a:r>
              <a:rPr lang="tr-TR" dirty="0" err="1" smtClean="0">
                <a:solidFill>
                  <a:srgbClr val="7030A0"/>
                </a:solidFill>
                <a:sym typeface="Symbol" pitchFamily="18" charset="2"/>
              </a:rPr>
              <a:t>disjoint</a:t>
            </a:r>
            <a:r>
              <a:rPr lang="tr-TR" dirty="0" smtClean="0">
                <a:solidFill>
                  <a:srgbClr val="7030A0"/>
                </a:solidFill>
                <a:sym typeface="Symbol" pitchFamily="18" charset="2"/>
              </a:rPr>
              <a:t> değil!</a:t>
            </a:r>
            <a:endParaRPr lang="en-US" dirty="0" smtClean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6A94E-B3CD-4A5F-8FE8-F8FF8858F18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smtClean="0"/>
              <a:t>4.4 </a:t>
            </a:r>
            <a:r>
              <a:rPr lang="tr-TR" sz="3200" smtClean="0"/>
              <a:t>Özyineli-azalan Ayrıştırma (</a:t>
            </a:r>
            <a:r>
              <a:rPr lang="en-US" sz="3200" smtClean="0"/>
              <a:t>Recursive-Descent</a:t>
            </a:r>
            <a:r>
              <a:rPr lang="tr-TR" sz="3200" smtClean="0"/>
              <a:t> </a:t>
            </a:r>
            <a:r>
              <a:rPr lang="en-US" sz="3200" smtClean="0"/>
              <a:t>Parsing</a:t>
            </a:r>
            <a:r>
              <a:rPr lang="tr-TR" sz="3200" smtClean="0"/>
              <a:t>)</a:t>
            </a:r>
            <a:r>
              <a:rPr lang="en-US" sz="3200" smtClean="0"/>
              <a:t>(Devamı)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>
                <a:sym typeface="Symbol" pitchFamily="18" charset="2"/>
              </a:rPr>
              <a:t>Sol çarpan alma (</a:t>
            </a:r>
            <a:r>
              <a:rPr lang="en-US" sz="2400" dirty="0" smtClean="0">
                <a:sym typeface="Symbol" pitchFamily="18" charset="2"/>
              </a:rPr>
              <a:t>Left factoring</a:t>
            </a:r>
            <a:r>
              <a:rPr lang="tr-TR" sz="2400" dirty="0" smtClean="0">
                <a:sym typeface="Symbol" pitchFamily="18" charset="2"/>
              </a:rPr>
              <a:t>)</a:t>
            </a:r>
            <a:r>
              <a:rPr lang="en-US" sz="2400" dirty="0" smtClean="0">
                <a:sym typeface="Symbol" pitchFamily="18" charset="2"/>
              </a:rPr>
              <a:t> problem</a:t>
            </a:r>
            <a:r>
              <a:rPr lang="tr-TR" sz="2400" dirty="0" smtClean="0">
                <a:sym typeface="Symbol" pitchFamily="18" charset="2"/>
              </a:rPr>
              <a:t>i çözebilir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tr-TR" sz="2400" dirty="0" smtClean="0">
                <a:sym typeface="Symbol" pitchFamily="18" charset="2"/>
              </a:rPr>
              <a:t>Şu ifadeyi: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 |  identifier [&lt;expression&gt;]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</a:t>
            </a:r>
            <a:r>
              <a:rPr lang="tr-TR" sz="2400" dirty="0" smtClean="0">
                <a:sym typeface="Symbol" pitchFamily="18" charset="2"/>
              </a:rPr>
              <a:t>aşağıdakilerden biriyle değiştirin: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&lt;new&gt;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&lt;new&gt;     |  [&lt;expression&gt;]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  </a:t>
            </a:r>
            <a:r>
              <a:rPr lang="tr-TR" sz="2400" dirty="0" smtClean="0">
                <a:sym typeface="Symbol" pitchFamily="18" charset="2"/>
              </a:rPr>
              <a:t>veya</a:t>
            </a:r>
            <a:endParaRPr lang="en-US" sz="2400" dirty="0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&lt;variable&gt;  identifier [[&lt;expression&gt;]]</a:t>
            </a:r>
          </a:p>
          <a:p>
            <a:pPr eaLnBrk="1" hangingPunct="1">
              <a:buFontTx/>
              <a:buNone/>
            </a:pPr>
            <a:r>
              <a:rPr lang="en-US" sz="2400" dirty="0" smtClean="0">
                <a:sym typeface="Symbol" pitchFamily="18" charset="2"/>
              </a:rPr>
              <a:t>  (</a:t>
            </a:r>
            <a:r>
              <a:rPr lang="tr-TR" sz="2400" dirty="0" smtClean="0">
                <a:sym typeface="Symbol" pitchFamily="18" charset="2"/>
              </a:rPr>
              <a:t>dıştaki köşeli parantezler</a:t>
            </a:r>
            <a:r>
              <a:rPr lang="en-US" sz="2400" dirty="0" smtClean="0">
                <a:sym typeface="Symbol" pitchFamily="18" charset="2"/>
              </a:rPr>
              <a:t> EBNF</a:t>
            </a:r>
            <a:r>
              <a:rPr lang="tr-TR" sz="2400" dirty="0" smtClean="0">
                <a:sym typeface="Symbol" pitchFamily="18" charset="2"/>
              </a:rPr>
              <a:t>’</a:t>
            </a:r>
            <a:r>
              <a:rPr lang="tr-TR" sz="2400" dirty="0" err="1" smtClean="0">
                <a:sym typeface="Symbol" pitchFamily="18" charset="2"/>
              </a:rPr>
              <a:t>nin</a:t>
            </a:r>
            <a:r>
              <a:rPr lang="tr-TR" sz="2400" dirty="0" smtClean="0">
                <a:sym typeface="Symbol" pitchFamily="18" charset="2"/>
              </a:rPr>
              <a:t> </a:t>
            </a:r>
            <a:r>
              <a:rPr lang="tr-TR" sz="2400" dirty="0" err="1" smtClean="0">
                <a:sym typeface="Symbol" pitchFamily="18" charset="2"/>
              </a:rPr>
              <a:t>metasembolleridir</a:t>
            </a:r>
            <a:r>
              <a:rPr lang="en-US" sz="2400" dirty="0" smtClean="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B06FFB-D950-45A5-8128-626B6116969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pPr eaLnBrk="1" hangingPunct="1"/>
            <a:r>
              <a:rPr lang="tr-TR" smtClean="0"/>
              <a:t>Özyineli-azalan Ayrıştırmada Problemler</a:t>
            </a:r>
            <a:endParaRPr lang="th-TH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Gramerleri </a:t>
            </a:r>
            <a:r>
              <a:rPr lang="tr-TR" sz="2800" kern="0" dirty="0" err="1">
                <a:latin typeface="+mn-lt"/>
                <a:cs typeface="+mn-cs"/>
              </a:rPr>
              <a:t>EBNF’ye</a:t>
            </a:r>
            <a:r>
              <a:rPr lang="tr-TR" sz="2800" kern="0" dirty="0">
                <a:latin typeface="+mn-lt"/>
                <a:cs typeface="+mn-cs"/>
              </a:rPr>
              <a:t> dönüştürmek zor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Her </a:t>
            </a:r>
            <a:r>
              <a:rPr lang="tr-TR" sz="2800" kern="0" dirty="0" smtClean="0">
                <a:latin typeface="+mn-lt"/>
                <a:cs typeface="+mn-cs"/>
              </a:rPr>
              <a:t>noktada, </a:t>
            </a:r>
            <a:r>
              <a:rPr lang="tr-TR" sz="2800" kern="0" dirty="0">
                <a:latin typeface="+mn-lt"/>
                <a:cs typeface="+mn-cs"/>
              </a:rPr>
              <a:t>hangi kuralın (</a:t>
            </a:r>
            <a:r>
              <a:rPr lang="th-TH" sz="2800" kern="0" dirty="0">
                <a:latin typeface="+mn-lt"/>
                <a:cs typeface="+mn-cs"/>
              </a:rPr>
              <a:t>production</a:t>
            </a:r>
            <a:r>
              <a:rPr lang="tr-TR" sz="2800" kern="0" dirty="0">
                <a:latin typeface="+mn-lt"/>
                <a:cs typeface="+mn-cs"/>
              </a:rPr>
              <a:t>) kullanılacağına karar veremez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</a:t>
            </a:r>
            <a:r>
              <a:rPr lang="th-TH" sz="2800" kern="0" dirty="0">
                <a:latin typeface="+mn-lt"/>
                <a:cs typeface="+mn-cs"/>
              </a:rPr>
              <a:t>-production  A</a:t>
            </a: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 </a:t>
            </a:r>
            <a:r>
              <a:rPr lang="tr-TR" sz="2800" kern="0" dirty="0">
                <a:latin typeface="+mn-lt"/>
                <a:cs typeface="+mn-cs"/>
                <a:sym typeface="Symbol" pitchFamily="18" charset="2"/>
              </a:rPr>
              <a:t> ne zaman kullanacağına karar veremez</a:t>
            </a:r>
            <a:endParaRPr lang="th-TH" sz="2800" kern="0" dirty="0">
              <a:latin typeface="+mn-lt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smtClean="0"/>
              <a:t>Bir </a:t>
            </a:r>
            <a:r>
              <a:rPr lang="en-US" sz="2400" smtClean="0"/>
              <a:t>dil</a:t>
            </a:r>
            <a:r>
              <a:rPr lang="tr-TR" sz="2400" smtClean="0"/>
              <a:t> işlemcisinin sentaks </a:t>
            </a:r>
            <a:r>
              <a:rPr lang="en-US" sz="2400" smtClean="0"/>
              <a:t>anal</a:t>
            </a:r>
            <a:r>
              <a:rPr lang="tr-TR" sz="2400" smtClean="0"/>
              <a:t>izi</a:t>
            </a:r>
            <a:r>
              <a:rPr lang="en-US" sz="2400" smtClean="0"/>
              <a:t> </a:t>
            </a:r>
            <a:r>
              <a:rPr lang="tr-TR" sz="2400" smtClean="0"/>
              <a:t>bölümü</a:t>
            </a:r>
            <a:r>
              <a:rPr lang="en-US" sz="2400" smtClean="0"/>
              <a:t> </a:t>
            </a:r>
            <a:r>
              <a:rPr lang="tr-TR" sz="2400" smtClean="0"/>
              <a:t>genellikle iki kısımdan oluşur</a:t>
            </a:r>
            <a:r>
              <a:rPr lang="en-US" sz="2400" smtClean="0"/>
              <a:t>:</a:t>
            </a:r>
          </a:p>
          <a:p>
            <a:pPr lvl="1" eaLnBrk="1" hangingPunct="1"/>
            <a:r>
              <a:rPr lang="tr-TR" sz="2000" smtClean="0"/>
              <a:t>Bir düşük-düzeyli kısım, </a:t>
            </a:r>
            <a:r>
              <a:rPr lang="tr-TR" sz="2000" smtClean="0">
                <a:solidFill>
                  <a:schemeClr val="accent2"/>
                </a:solidFill>
              </a:rPr>
              <a:t>sözcüksel analizci (l</a:t>
            </a:r>
            <a:r>
              <a:rPr lang="en-US" sz="2000" smtClean="0">
                <a:solidFill>
                  <a:schemeClr val="accent2"/>
                </a:solidFill>
              </a:rPr>
              <a:t>exical analyzer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/>
              <a:t> (mat</a:t>
            </a:r>
            <a:r>
              <a:rPr lang="tr-TR" sz="2000" smtClean="0"/>
              <a:t>ematiksel olarak</a:t>
            </a:r>
            <a:r>
              <a:rPr lang="en-US" sz="2000" smtClean="0"/>
              <a:t>, </a:t>
            </a:r>
            <a:r>
              <a:rPr lang="tr-TR" sz="2000" smtClean="0"/>
              <a:t>düzenli bir gramere dayalı bir sonlu otomatı (</a:t>
            </a:r>
            <a:r>
              <a:rPr lang="en-US" sz="2000" smtClean="0"/>
              <a:t>finite automaton</a:t>
            </a:r>
            <a:r>
              <a:rPr lang="tr-TR" sz="2000" smtClean="0"/>
              <a:t>)</a:t>
            </a:r>
            <a:r>
              <a:rPr lang="en-US" sz="2000" smtClean="0"/>
              <a:t>)</a:t>
            </a:r>
          </a:p>
          <a:p>
            <a:pPr lvl="1" eaLnBrk="1" hangingPunct="1"/>
            <a:r>
              <a:rPr lang="tr-TR" sz="2000" smtClean="0"/>
              <a:t>Bir yüksek-düzeyli (</a:t>
            </a:r>
            <a:r>
              <a:rPr lang="en-US" sz="2000" smtClean="0"/>
              <a:t>high-level</a:t>
            </a:r>
            <a:r>
              <a:rPr lang="tr-TR" sz="2000" smtClean="0"/>
              <a:t>) kısım,</a:t>
            </a:r>
            <a:r>
              <a:rPr lang="en-US" sz="2000" smtClean="0"/>
              <a:t> </a:t>
            </a:r>
            <a:r>
              <a:rPr lang="tr-TR" sz="2000" smtClean="0">
                <a:solidFill>
                  <a:schemeClr val="accent2"/>
                </a:solidFill>
              </a:rPr>
              <a:t>sentaks analizci (s</a:t>
            </a:r>
            <a:r>
              <a:rPr lang="en-US" sz="2000" smtClean="0">
                <a:solidFill>
                  <a:schemeClr val="accent2"/>
                </a:solidFill>
              </a:rPr>
              <a:t>yntax analyzer</a:t>
            </a:r>
            <a:r>
              <a:rPr lang="tr-TR" sz="2000" smtClean="0">
                <a:solidFill>
                  <a:schemeClr val="accent2"/>
                </a:solidFill>
              </a:rPr>
              <a:t>)</a:t>
            </a:r>
            <a:r>
              <a:rPr lang="en-US" sz="2000" smtClean="0"/>
              <a:t>, </a:t>
            </a:r>
            <a:r>
              <a:rPr lang="tr-TR" sz="2000" smtClean="0"/>
              <a:t>veya ayrıştırıcı (</a:t>
            </a:r>
            <a:r>
              <a:rPr lang="en-US" sz="2000" smtClean="0"/>
              <a:t>parser</a:t>
            </a:r>
            <a:r>
              <a:rPr lang="tr-TR" sz="2000" smtClean="0"/>
              <a:t>)</a:t>
            </a:r>
            <a:r>
              <a:rPr lang="en-US" sz="2000" smtClean="0"/>
              <a:t> (matemati</a:t>
            </a:r>
            <a:r>
              <a:rPr lang="tr-TR" sz="2000" smtClean="0"/>
              <a:t>ksel olarak</a:t>
            </a:r>
            <a:r>
              <a:rPr lang="en-US" sz="2000" smtClean="0"/>
              <a:t>, </a:t>
            </a:r>
            <a:r>
              <a:rPr lang="tr-TR" sz="2000" smtClean="0"/>
              <a:t>içerik-bağımsız gramere</a:t>
            </a:r>
            <a:r>
              <a:rPr lang="en-US" sz="2000" smtClean="0"/>
              <a:t> </a:t>
            </a:r>
            <a:r>
              <a:rPr lang="tr-TR" sz="2000" smtClean="0"/>
              <a:t>dayalı bir aşağı-itme otomatı (</a:t>
            </a:r>
            <a:r>
              <a:rPr lang="en-US" sz="2000" smtClean="0"/>
              <a:t>push-down automaton</a:t>
            </a:r>
            <a:r>
              <a:rPr lang="tr-TR" sz="2000" smtClean="0"/>
              <a:t>)</a:t>
            </a:r>
            <a:r>
              <a:rPr lang="en-US" sz="2000" smtClean="0"/>
              <a:t>, </a:t>
            </a:r>
            <a:r>
              <a:rPr lang="tr-TR" sz="2000" smtClean="0"/>
              <a:t>veya</a:t>
            </a:r>
            <a:r>
              <a:rPr lang="en-US" sz="2000" smtClean="0"/>
              <a:t> BNF)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AA9682-8901-44E0-A352-A9F625A7E39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Örneği</a:t>
            </a:r>
            <a:endParaRPr lang="th-TH" smtClean="0"/>
          </a:p>
        </p:txBody>
      </p:sp>
      <p:grpSp>
        <p:nvGrpSpPr>
          <p:cNvPr id="65539" name="Group 39"/>
          <p:cNvGrpSpPr>
            <a:grpSpLocks/>
          </p:cNvGrpSpPr>
          <p:nvPr/>
        </p:nvGrpSpPr>
        <p:grpSpPr bwMode="auto">
          <a:xfrm>
            <a:off x="4572000" y="1773238"/>
            <a:ext cx="4325938" cy="588962"/>
            <a:chOff x="2109" y="1797"/>
            <a:chExt cx="2725" cy="371"/>
          </a:xfrm>
        </p:grpSpPr>
        <p:sp>
          <p:nvSpPr>
            <p:cNvPr id="65585" name="Text Box 28"/>
            <p:cNvSpPr txBox="1">
              <a:spLocks noChangeArrowheads="1"/>
            </p:cNvSpPr>
            <p:nvPr/>
          </p:nvSpPr>
          <p:spPr bwMode="auto">
            <a:xfrm>
              <a:off x="2109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6" name="Text Box 29"/>
            <p:cNvSpPr txBox="1">
              <a:spLocks noChangeArrowheads="1"/>
            </p:cNvSpPr>
            <p:nvPr/>
          </p:nvSpPr>
          <p:spPr bwMode="auto">
            <a:xfrm>
              <a:off x="2381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7" name="Text Box 30"/>
            <p:cNvSpPr txBox="1">
              <a:spLocks noChangeArrowheads="1"/>
            </p:cNvSpPr>
            <p:nvPr/>
          </p:nvSpPr>
          <p:spPr bwMode="auto">
            <a:xfrm>
              <a:off x="2653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+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8" name="Text Box 31"/>
            <p:cNvSpPr txBox="1">
              <a:spLocks noChangeArrowheads="1"/>
            </p:cNvSpPr>
            <p:nvPr/>
          </p:nvSpPr>
          <p:spPr bwMode="auto">
            <a:xfrm>
              <a:off x="2925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9" name="Text Box 32"/>
            <p:cNvSpPr txBox="1">
              <a:spLocks noChangeArrowheads="1"/>
            </p:cNvSpPr>
            <p:nvPr/>
          </p:nvSpPr>
          <p:spPr bwMode="auto">
            <a:xfrm>
              <a:off x="319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0" name="Text Box 33"/>
            <p:cNvSpPr txBox="1">
              <a:spLocks noChangeArrowheads="1"/>
            </p:cNvSpPr>
            <p:nvPr/>
          </p:nvSpPr>
          <p:spPr bwMode="auto">
            <a:xfrm>
              <a:off x="3470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1" name="Text Box 34"/>
            <p:cNvSpPr txBox="1">
              <a:spLocks noChangeArrowheads="1"/>
            </p:cNvSpPr>
            <p:nvPr/>
          </p:nvSpPr>
          <p:spPr bwMode="auto">
            <a:xfrm>
              <a:off x="3742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2" name="Text Box 35"/>
            <p:cNvSpPr txBox="1">
              <a:spLocks noChangeArrowheads="1"/>
            </p:cNvSpPr>
            <p:nvPr/>
          </p:nvSpPr>
          <p:spPr bwMode="auto">
            <a:xfrm>
              <a:off x="4014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*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3" name="Text Box 36"/>
            <p:cNvSpPr txBox="1">
              <a:spLocks noChangeArrowheads="1"/>
            </p:cNvSpPr>
            <p:nvPr/>
          </p:nvSpPr>
          <p:spPr bwMode="auto">
            <a:xfrm>
              <a:off x="4286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4" name="Text Box 37"/>
            <p:cNvSpPr txBox="1">
              <a:spLocks noChangeArrowheads="1"/>
            </p:cNvSpPr>
            <p:nvPr/>
          </p:nvSpPr>
          <p:spPr bwMode="auto">
            <a:xfrm>
              <a:off x="455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$</a:t>
              </a:r>
              <a:endParaRPr lang="th-TH" sz="3200" b="1">
                <a:latin typeface="Courier New" pitchFamily="49" charset="0"/>
              </a:endParaRPr>
            </a:p>
          </p:txBody>
        </p:sp>
      </p:grpSp>
      <p:sp>
        <p:nvSpPr>
          <p:cNvPr id="70696" name="Line 40"/>
          <p:cNvSpPr>
            <a:spLocks noChangeShapeType="1"/>
          </p:cNvSpPr>
          <p:nvPr/>
        </p:nvSpPr>
        <p:spPr bwMode="auto">
          <a:xfrm flipV="1">
            <a:off x="47879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65541" name="Text Box 41"/>
          <p:cNvSpPr txBox="1">
            <a:spLocks noChangeArrowheads="1"/>
          </p:cNvSpPr>
          <p:nvPr/>
        </p:nvSpPr>
        <p:spPr bwMode="auto">
          <a:xfrm>
            <a:off x="3419475" y="6269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$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5867400" y="3284538"/>
            <a:ext cx="26765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</a:t>
            </a:r>
          </a:p>
          <a:p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+ | -</a:t>
            </a:r>
          </a:p>
          <a:p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sym typeface="Symbol" pitchFamily="18" charset="2"/>
              </a:rPr>
              <a:t>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*</a:t>
            </a:r>
          </a:p>
          <a:p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( </a:t>
            </a:r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) | n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 flipV="1">
            <a:off x="52197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 flipV="1">
            <a:off x="5653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A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+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 flipV="1">
            <a:off x="6084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20" name="Text Box 6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1" name="Text Box 6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2" name="Text Box 66"/>
          <p:cNvSpPr txBox="1">
            <a:spLocks noChangeArrowheads="1"/>
          </p:cNvSpPr>
          <p:nvPr/>
        </p:nvSpPr>
        <p:spPr bwMode="auto">
          <a:xfrm>
            <a:off x="3419475" y="1660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3" name="Text Box 67"/>
          <p:cNvSpPr txBox="1">
            <a:spLocks noChangeArrowheads="1"/>
          </p:cNvSpPr>
          <p:nvPr/>
        </p:nvSpPr>
        <p:spPr bwMode="auto">
          <a:xfrm>
            <a:off x="3419475" y="2236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5" name="Text Box 69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6" name="Text Box 70"/>
          <p:cNvSpPr txBox="1">
            <a:spLocks noChangeArrowheads="1"/>
          </p:cNvSpPr>
          <p:nvPr/>
        </p:nvSpPr>
        <p:spPr bwMode="auto">
          <a:xfrm>
            <a:off x="3419475" y="2205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8" name="Text Box 72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0" name="Line 74"/>
          <p:cNvSpPr>
            <a:spLocks noChangeShapeType="1"/>
          </p:cNvSpPr>
          <p:nvPr/>
        </p:nvSpPr>
        <p:spPr bwMode="auto">
          <a:xfrm flipV="1">
            <a:off x="65166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1" name="Line 75"/>
          <p:cNvSpPr>
            <a:spLocks noChangeShapeType="1"/>
          </p:cNvSpPr>
          <p:nvPr/>
        </p:nvSpPr>
        <p:spPr bwMode="auto">
          <a:xfrm flipV="1">
            <a:off x="69484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2" name="Line 76"/>
          <p:cNvSpPr>
            <a:spLocks noChangeShapeType="1"/>
          </p:cNvSpPr>
          <p:nvPr/>
        </p:nvSpPr>
        <p:spPr bwMode="auto">
          <a:xfrm flipV="1">
            <a:off x="73802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3" name="Text Box 77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M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4" name="Text Box 78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5" name="Text Box 79"/>
          <p:cNvSpPr txBox="1">
            <a:spLocks noChangeArrowheads="1"/>
          </p:cNvSpPr>
          <p:nvPr/>
        </p:nvSpPr>
        <p:spPr bwMode="auto">
          <a:xfrm>
            <a:off x="3419475" y="5157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6" name="Text Box 80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*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7" name="Line 81"/>
          <p:cNvSpPr>
            <a:spLocks noChangeShapeType="1"/>
          </p:cNvSpPr>
          <p:nvPr/>
        </p:nvSpPr>
        <p:spPr bwMode="auto">
          <a:xfrm flipV="1">
            <a:off x="7812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8" name="Text Box 82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9" name="Line 83"/>
          <p:cNvSpPr>
            <a:spLocks noChangeShapeType="1"/>
          </p:cNvSpPr>
          <p:nvPr/>
        </p:nvSpPr>
        <p:spPr bwMode="auto">
          <a:xfrm flipV="1">
            <a:off x="8243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40" name="Text Box 84"/>
          <p:cNvSpPr txBox="1">
            <a:spLocks noChangeArrowheads="1"/>
          </p:cNvSpPr>
          <p:nvPr/>
        </p:nvSpPr>
        <p:spPr bwMode="auto">
          <a:xfrm>
            <a:off x="3124200" y="3962400"/>
            <a:ext cx="11624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4000" b="1" dirty="0" smtClean="0">
                <a:solidFill>
                  <a:srgbClr val="FF0066"/>
                </a:solidFill>
                <a:latin typeface="Lucida Sans Unicode" pitchFamily="34" charset="0"/>
              </a:rPr>
              <a:t>Bitti</a:t>
            </a:r>
            <a:endParaRPr lang="th-TH" sz="4000" b="1" dirty="0">
              <a:solidFill>
                <a:srgbClr val="FF0066"/>
              </a:solidFill>
              <a:latin typeface="Lucida Sans Unicode" pitchFamily="34" charset="0"/>
            </a:endParaRPr>
          </a:p>
        </p:txBody>
      </p:sp>
      <p:sp>
        <p:nvSpPr>
          <p:cNvPr id="70741" name="Text Box 85"/>
          <p:cNvSpPr txBox="1">
            <a:spLocks noChangeArrowheads="1"/>
          </p:cNvSpPr>
          <p:nvPr/>
        </p:nvSpPr>
        <p:spPr bwMode="auto">
          <a:xfrm>
            <a:off x="468313" y="1196975"/>
            <a:ext cx="295275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</a:t>
            </a:r>
            <a:r>
              <a:rPr lang="en-US" sz="1800" b="1">
                <a:latin typeface="Courier New" pitchFamily="49" charset="0"/>
              </a:rPr>
              <a:t>TX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ATX)NX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MFNX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</a:t>
            </a:r>
            <a:r>
              <a:rPr lang="en-US" sz="1800" b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endParaRPr lang="th-TH" sz="180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2943E-6 L 0.04722 -4.22943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70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70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70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70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70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73" dur="2000" fill="hold"/>
                                        <p:tgtEl>
                                          <p:spTgt spid="70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000"/>
                            </p:stCondLst>
                            <p:childTnLst>
                              <p:par>
                                <p:cTn id="4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6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7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8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7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33" dur="2000" fill="hold"/>
                                        <p:tgtEl>
                                          <p:spTgt spid="70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5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6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64" dur="2000" fill="hold"/>
                                        <p:tgtEl>
                                          <p:spTgt spid="7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0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6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7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4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0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99" dur="2000" fill="hold"/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6" grpId="0" animBg="1"/>
      <p:bldP spid="70696" grpId="1" animBg="1"/>
      <p:bldP spid="70698" grpId="0" animBg="1"/>
      <p:bldP spid="70698" grpId="1" animBg="1"/>
      <p:bldP spid="70701" grpId="0" animBg="1"/>
      <p:bldP spid="70701" grpId="1" animBg="1"/>
      <p:bldP spid="70702" grpId="0" animBg="1"/>
      <p:bldP spid="70702" grpId="1" animBg="1"/>
      <p:bldP spid="70703" grpId="0" animBg="1"/>
      <p:bldP spid="70703" grpId="1" animBg="1"/>
      <p:bldP spid="70704" grpId="0" animBg="1"/>
      <p:bldP spid="70704" grpId="1" animBg="1"/>
      <p:bldP spid="70705" grpId="0" animBg="1"/>
      <p:bldP spid="70705" grpId="1" animBg="1"/>
      <p:bldP spid="70706" grpId="0" animBg="1"/>
      <p:bldP spid="70706" grpId="1" animBg="1"/>
      <p:bldP spid="70707" grpId="0" animBg="1"/>
      <p:bldP spid="70707" grpId="1" animBg="1"/>
      <p:bldP spid="70708" grpId="0" animBg="1"/>
      <p:bldP spid="70708" grpId="1" animBg="1"/>
      <p:bldP spid="70709" grpId="0" animBg="1"/>
      <p:bldP spid="70709" grpId="1" animBg="1"/>
      <p:bldP spid="70710" grpId="0" animBg="1"/>
      <p:bldP spid="70710" grpId="1" animBg="1"/>
      <p:bldP spid="70711" grpId="0" animBg="1"/>
      <p:bldP spid="70711" grpId="1" animBg="1"/>
      <p:bldP spid="70712" grpId="0" animBg="1"/>
      <p:bldP spid="70712" grpId="1" animBg="1"/>
      <p:bldP spid="70713" grpId="0" animBg="1"/>
      <p:bldP spid="70713" grpId="1" animBg="1"/>
      <p:bldP spid="70713" grpId="2" animBg="1"/>
      <p:bldP spid="70714" grpId="0" animBg="1"/>
      <p:bldP spid="70714" grpId="1" animBg="1"/>
      <p:bldP spid="70714" grpId="2" animBg="1"/>
      <p:bldP spid="70715" grpId="0" animBg="1"/>
      <p:bldP spid="70715" grpId="1" animBg="1"/>
      <p:bldP spid="70716" grpId="0" animBg="1"/>
      <p:bldP spid="70716" grpId="1" animBg="1"/>
      <p:bldP spid="70717" grpId="0" animBg="1"/>
      <p:bldP spid="70717" grpId="1" animBg="1"/>
      <p:bldP spid="70718" grpId="0" animBg="1"/>
      <p:bldP spid="70718" grpId="1" animBg="1"/>
      <p:bldP spid="70719" grpId="0" animBg="1"/>
      <p:bldP spid="70719" grpId="1" animBg="1"/>
      <p:bldP spid="70719" grpId="2" animBg="1"/>
      <p:bldP spid="70720" grpId="0" animBg="1"/>
      <p:bldP spid="70720" grpId="1" animBg="1"/>
      <p:bldP spid="70721" grpId="0" animBg="1"/>
      <p:bldP spid="70721" grpId="1" animBg="1"/>
      <p:bldP spid="70722" grpId="0" animBg="1"/>
      <p:bldP spid="70722" grpId="1" animBg="1"/>
      <p:bldP spid="70723" grpId="0" animBg="1"/>
      <p:bldP spid="70723" grpId="1" animBg="1"/>
      <p:bldP spid="70724" grpId="0" animBg="1"/>
      <p:bldP spid="70724" grpId="1" animBg="1"/>
      <p:bldP spid="70725" grpId="0" animBg="1"/>
      <p:bldP spid="70725" grpId="1" animBg="1"/>
      <p:bldP spid="70726" grpId="0" animBg="1"/>
      <p:bldP spid="70726" grpId="1" animBg="1"/>
      <p:bldP spid="70727" grpId="0" animBg="1"/>
      <p:bldP spid="70727" grpId="1" animBg="1"/>
      <p:bldP spid="70728" grpId="0" animBg="1"/>
      <p:bldP spid="70728" grpId="1" animBg="1"/>
      <p:bldP spid="70729" grpId="0" animBg="1"/>
      <p:bldP spid="70729" grpId="1" animBg="1"/>
      <p:bldP spid="70730" grpId="0" animBg="1"/>
      <p:bldP spid="70730" grpId="1" animBg="1"/>
      <p:bldP spid="70730" grpId="2" animBg="1"/>
      <p:bldP spid="70731" grpId="0" animBg="1"/>
      <p:bldP spid="70731" grpId="1" animBg="1"/>
      <p:bldP spid="70731" grpId="2" animBg="1"/>
      <p:bldP spid="70732" grpId="0" animBg="1"/>
      <p:bldP spid="70732" grpId="1" animBg="1"/>
      <p:bldP spid="70732" grpId="2" animBg="1"/>
      <p:bldP spid="70733" grpId="0" animBg="1"/>
      <p:bldP spid="70733" grpId="1" animBg="1"/>
      <p:bldP spid="70734" grpId="0" animBg="1"/>
      <p:bldP spid="70734" grpId="1" animBg="1"/>
      <p:bldP spid="70735" grpId="0" animBg="1"/>
      <p:bldP spid="70735" grpId="1" animBg="1"/>
      <p:bldP spid="70736" grpId="0" animBg="1"/>
      <p:bldP spid="70736" grpId="1" animBg="1"/>
      <p:bldP spid="70737" grpId="0" animBg="1"/>
      <p:bldP spid="70737" grpId="1" animBg="1"/>
      <p:bldP spid="70737" grpId="2" animBg="1"/>
      <p:bldP spid="70738" grpId="0" animBg="1"/>
      <p:bldP spid="70738" grpId="1" animBg="1"/>
      <p:bldP spid="70739" grpId="0" animBg="1"/>
      <p:bldP spid="70739" grpId="1" animBg="1"/>
      <p:bldP spid="70740" grpId="0"/>
      <p:bldP spid="7074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Algoritması</a:t>
            </a:r>
            <a:endParaRPr lang="th-TH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400" dirty="0" smtClean="0">
                <a:latin typeface="Arial" pitchFamily="34" charset="0"/>
              </a:rPr>
              <a:t>Giriş sembolünü yığına at</a:t>
            </a:r>
            <a:endParaRPr lang="th-TH" sz="2400" dirty="0" smtClean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 smtClean="0">
                <a:latin typeface="Arial" pitchFamily="34" charset="0"/>
              </a:rPr>
              <a:t>WHILE </a:t>
            </a:r>
            <a:r>
              <a:rPr lang="tr-TR" sz="2400" dirty="0" smtClean="0">
                <a:latin typeface="Arial" pitchFamily="34" charset="0"/>
              </a:rPr>
              <a:t>yığın boş değil</a:t>
            </a:r>
            <a:r>
              <a:rPr lang="th-TH" sz="2400" dirty="0" smtClean="0">
                <a:latin typeface="Arial" pitchFamily="34" charset="0"/>
              </a:rPr>
              <a:t>($ </a:t>
            </a:r>
            <a:r>
              <a:rPr lang="tr-TR" sz="2400" dirty="0" smtClean="0">
                <a:latin typeface="Arial" pitchFamily="34" charset="0"/>
              </a:rPr>
              <a:t>yığının tepesinde değil</a:t>
            </a:r>
            <a:r>
              <a:rPr lang="th-TH" sz="2400" dirty="0" smtClean="0">
                <a:latin typeface="Arial" pitchFamily="34" charset="0"/>
              </a:rPr>
              <a:t>) </a:t>
            </a:r>
            <a:r>
              <a:rPr lang="tr-TR" sz="2400" dirty="0" smtClean="0">
                <a:latin typeface="Arial" pitchFamily="34" charset="0"/>
              </a:rPr>
              <a:t>ve </a:t>
            </a:r>
            <a:r>
              <a:rPr lang="tr-TR" sz="2400" dirty="0" err="1" smtClean="0">
                <a:latin typeface="Arial" pitchFamily="34" charset="0"/>
              </a:rPr>
              <a:t>token</a:t>
            </a:r>
            <a:r>
              <a:rPr lang="tr-TR" sz="2400" dirty="0" smtClean="0">
                <a:latin typeface="Arial" pitchFamily="34" charset="0"/>
              </a:rPr>
              <a:t> akışı boş değil</a:t>
            </a:r>
            <a:r>
              <a:rPr lang="th-TH" sz="2400" dirty="0" smtClean="0">
                <a:latin typeface="Arial" pitchFamily="34" charset="0"/>
              </a:rPr>
              <a:t> (</a:t>
            </a:r>
            <a:r>
              <a:rPr lang="tr-TR" sz="2400" dirty="0" smtClean="0">
                <a:latin typeface="Arial" pitchFamily="34" charset="0"/>
              </a:rPr>
              <a:t>bir sonraki giriş </a:t>
            </a:r>
            <a:r>
              <a:rPr lang="tr-TR" sz="2400" dirty="0" err="1" smtClean="0">
                <a:latin typeface="Arial" pitchFamily="34" charset="0"/>
              </a:rPr>
              <a:t>tokenı</a:t>
            </a:r>
            <a:r>
              <a:rPr lang="th-TH" sz="2400" dirty="0" smtClean="0">
                <a:latin typeface="Arial" pitchFamily="34" charset="0"/>
              </a:rPr>
              <a:t> $</a:t>
            </a:r>
            <a:r>
              <a:rPr lang="tr-TR" sz="2400" dirty="0" smtClean="0">
                <a:latin typeface="Arial" pitchFamily="34" charset="0"/>
              </a:rPr>
              <a:t> değil</a:t>
            </a:r>
            <a:r>
              <a:rPr lang="th-TH" sz="2400" dirty="0" smtClean="0">
                <a:latin typeface="Arial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 smtClean="0">
                <a:latin typeface="Arial" pitchFamily="34" charset="0"/>
              </a:rPr>
              <a:t>	SWITCH (</a:t>
            </a:r>
            <a:r>
              <a:rPr lang="tr-TR" sz="2400" dirty="0" smtClean="0">
                <a:latin typeface="Arial" pitchFamily="34" charset="0"/>
              </a:rPr>
              <a:t>Yığının tepesi</a:t>
            </a:r>
            <a:r>
              <a:rPr lang="th-TH" sz="2400" dirty="0" smtClean="0">
                <a:latin typeface="Arial" pitchFamily="34" charset="0"/>
              </a:rPr>
              <a:t>, </a:t>
            </a:r>
            <a:r>
              <a:rPr lang="tr-TR" sz="2400" dirty="0" smtClean="0">
                <a:latin typeface="Arial" pitchFamily="34" charset="0"/>
              </a:rPr>
              <a:t>sonraki </a:t>
            </a:r>
            <a:r>
              <a:rPr lang="tr-TR" sz="2400" dirty="0" err="1" smtClean="0">
                <a:latin typeface="Arial" pitchFamily="34" charset="0"/>
              </a:rPr>
              <a:t>token</a:t>
            </a:r>
            <a:r>
              <a:rPr lang="th-TH" sz="2400" dirty="0" smtClean="0">
                <a:latin typeface="Arial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CASE (terminal a, a):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		Pop 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yığın</a:t>
            </a:r>
            <a:r>
              <a:rPr lang="th-TH" dirty="0" smtClean="0">
                <a:solidFill>
                  <a:srgbClr val="FF0066"/>
                </a:solidFill>
                <a:latin typeface="Arial" pitchFamily="34" charset="0"/>
              </a:rPr>
              <a:t>;	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Sonraki </a:t>
            </a:r>
            <a:r>
              <a:rPr lang="tr-TR" dirty="0" err="1" smtClean="0">
                <a:solidFill>
                  <a:srgbClr val="FF0066"/>
                </a:solidFill>
                <a:latin typeface="Arial" pitchFamily="34" charset="0"/>
              </a:rPr>
              <a:t>tokenı</a:t>
            </a:r>
            <a:r>
              <a:rPr lang="tr-TR" dirty="0" smtClean="0">
                <a:solidFill>
                  <a:srgbClr val="FF0066"/>
                </a:solidFill>
                <a:latin typeface="Arial" pitchFamily="34" charset="0"/>
              </a:rPr>
              <a:t> al</a:t>
            </a:r>
            <a:endParaRPr lang="th-TH" dirty="0" smtClean="0">
              <a:solidFill>
                <a:srgbClr val="FF0066"/>
              </a:solidFill>
              <a:latin typeface="Aria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CASE (nonterminal A, terminal a):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	IF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M[A, a]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boş değil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THEN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</a:t>
            </a:r>
            <a:r>
              <a:rPr lang="tr-TR" sz="2000" dirty="0" smtClean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M[A, a]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dan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A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al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Pop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yığın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; 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 smtClean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‘</a:t>
            </a:r>
            <a:r>
              <a:rPr lang="tr-TR" dirty="0" err="1" smtClean="0">
                <a:solidFill>
                  <a:srgbClr val="2BAEAB"/>
                </a:solidFill>
                <a:latin typeface="Arial" pitchFamily="34" charset="0"/>
              </a:rPr>
              <a:t>yi</a:t>
            </a:r>
            <a:r>
              <a:rPr lang="tr-TR" dirty="0" smtClean="0">
                <a:solidFill>
                  <a:srgbClr val="2BAEAB"/>
                </a:solidFill>
                <a:latin typeface="Arial" pitchFamily="34" charset="0"/>
              </a:rPr>
              <a:t> yığına bu sırada </a:t>
            </a: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Push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2BAEAB"/>
                </a:solidFill>
                <a:latin typeface="Arial" pitchFamily="34" charset="0"/>
              </a:rPr>
              <a:t>		ELSE	Error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rgbClr val="3333FF"/>
                </a:solidFill>
                <a:latin typeface="Arial" pitchFamily="34" charset="0"/>
              </a:rPr>
              <a:t>	CASE ($,$):	Accept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th-TH" dirty="0" smtClean="0">
                <a:solidFill>
                  <a:srgbClr val="FFFF00"/>
                </a:solidFill>
                <a:latin typeface="Arial" pitchFamily="34" charset="0"/>
              </a:rPr>
              <a:t>OTHER:	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CD79B-75ED-4407-8FDE-C8186D9E113F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Ayrıştırma Tablosu</a:t>
            </a:r>
            <a:endParaRPr lang="th-TH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smtClean="0"/>
              <a:t>N</a:t>
            </a:r>
            <a:r>
              <a:rPr lang="th-TH" smtClean="0"/>
              <a:t>onterminal </a:t>
            </a:r>
            <a:r>
              <a:rPr lang="th-TH" i="1" smtClean="0"/>
              <a:t>N </a:t>
            </a:r>
            <a:r>
              <a:rPr lang="tr-TR" i="1" smtClean="0"/>
              <a:t>yığının tepesinde </a:t>
            </a:r>
            <a:r>
              <a:rPr lang="tr-TR" smtClean="0"/>
              <a:t>ve</a:t>
            </a:r>
            <a:r>
              <a:rPr lang="th-TH" smtClean="0"/>
              <a:t> </a:t>
            </a:r>
            <a:r>
              <a:rPr lang="tr-TR" smtClean="0"/>
              <a:t>sonraki</a:t>
            </a:r>
            <a:r>
              <a:rPr lang="th-TH" smtClean="0"/>
              <a:t> token </a:t>
            </a:r>
            <a:r>
              <a:rPr lang="th-TH" i="1" smtClean="0"/>
              <a:t>t</a:t>
            </a:r>
            <a:r>
              <a:rPr lang="tr-TR" i="1" smtClean="0"/>
              <a:t> </a:t>
            </a:r>
            <a:r>
              <a:rPr lang="tr-TR" smtClean="0"/>
              <a:t>ise</a:t>
            </a:r>
            <a:r>
              <a:rPr lang="th-TH" smtClean="0"/>
              <a:t>, </a:t>
            </a:r>
            <a:r>
              <a:rPr lang="tr-TR" smtClean="0"/>
              <a:t>hangi kural (production) kullanılacak</a:t>
            </a:r>
            <a:r>
              <a:rPr lang="th-TH" smtClean="0"/>
              <a:t>?</a:t>
            </a:r>
          </a:p>
          <a:p>
            <a:pPr eaLnBrk="1" hangingPunct="1"/>
            <a:r>
              <a:rPr lang="th-TH" i="1" smtClean="0"/>
              <a:t>N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</a:t>
            </a:r>
            <a:r>
              <a:rPr lang="th-TH" i="1" smtClean="0"/>
              <a:t>X </a:t>
            </a:r>
            <a:r>
              <a:rPr lang="tr-TR" smtClean="0"/>
              <a:t>kuralını seç öyleki</a:t>
            </a:r>
            <a:endParaRPr lang="th-TH" smtClean="0"/>
          </a:p>
          <a:p>
            <a:pPr lvl="1" eaLnBrk="1" hangingPunct="1"/>
            <a:r>
              <a:rPr lang="th-TH" i="1" smtClean="0"/>
              <a:t>X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i="1" smtClean="0"/>
              <a:t>tY 	</a:t>
            </a:r>
            <a:r>
              <a:rPr lang="tr-TR" smtClean="0"/>
              <a:t>ya da</a:t>
            </a:r>
            <a:r>
              <a:rPr lang="th-TH" smtClean="0"/>
              <a:t> </a:t>
            </a:r>
          </a:p>
          <a:p>
            <a:pPr lvl="1" eaLnBrk="1" hangingPunct="1"/>
            <a:r>
              <a:rPr lang="th-TH" i="1" smtClean="0"/>
              <a:t>X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h-TH" smtClean="0"/>
              <a:t>  </a:t>
            </a:r>
            <a:r>
              <a:rPr lang="tr-TR" smtClean="0"/>
              <a:t>ve</a:t>
            </a:r>
            <a:r>
              <a:rPr lang="th-TH" smtClean="0"/>
              <a:t> </a:t>
            </a:r>
            <a:r>
              <a:rPr lang="th-TH" i="1" smtClean="0"/>
              <a:t>S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</a:t>
            </a:r>
            <a:r>
              <a:rPr lang="th-TH" smtClean="0"/>
              <a:t>* </a:t>
            </a:r>
            <a:r>
              <a:rPr lang="th-TH" i="1" smtClean="0"/>
              <a:t>WNt</a:t>
            </a:r>
            <a:r>
              <a:rPr lang="en-US" i="1" smtClean="0"/>
              <a:t>Y</a:t>
            </a:r>
            <a:r>
              <a:rPr lang="th-TH" smtClean="0"/>
              <a:t> </a:t>
            </a:r>
          </a:p>
        </p:txBody>
      </p:sp>
      <p:pic>
        <p:nvPicPr>
          <p:cNvPr id="67589" name="Picture 56" descr="j025130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5516563"/>
            <a:ext cx="912813" cy="769937"/>
          </a:xfrm>
        </p:spPr>
      </p:pic>
      <p:sp>
        <p:nvSpPr>
          <p:cNvPr id="49210" name="Text Box 58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63722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Q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2" name="Text Box 60"/>
          <p:cNvSpPr txBox="1">
            <a:spLocks noChangeArrowheads="1"/>
          </p:cNvSpPr>
          <p:nvPr/>
        </p:nvSpPr>
        <p:spPr bwMode="auto">
          <a:xfrm>
            <a:off x="63007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t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3" name="Text Box 61"/>
          <p:cNvSpPr txBox="1">
            <a:spLocks noChangeArrowheads="1"/>
          </p:cNvSpPr>
          <p:nvPr/>
        </p:nvSpPr>
        <p:spPr bwMode="auto">
          <a:xfrm>
            <a:off x="67325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4" name="Text Box 62"/>
          <p:cNvSpPr txBox="1">
            <a:spLocks noChangeArrowheads="1"/>
          </p:cNvSpPr>
          <p:nvPr/>
        </p:nvSpPr>
        <p:spPr bwMode="auto">
          <a:xfrm>
            <a:off x="71643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5" name="Text Box 63"/>
          <p:cNvSpPr txBox="1">
            <a:spLocks noChangeArrowheads="1"/>
          </p:cNvSpPr>
          <p:nvPr/>
        </p:nvSpPr>
        <p:spPr bwMode="auto">
          <a:xfrm>
            <a:off x="75961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7" name="Text Box 65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8" name="Text Box 66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9" name="Text Box 67"/>
          <p:cNvSpPr txBox="1">
            <a:spLocks noChangeArrowheads="1"/>
          </p:cNvSpPr>
          <p:nvPr/>
        </p:nvSpPr>
        <p:spPr bwMode="auto">
          <a:xfrm>
            <a:off x="63722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76676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76676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0" grpId="0" animBg="1"/>
      <p:bldP spid="49210" grpId="1" animBg="1"/>
      <p:bldP spid="49210" grpId="2" animBg="1"/>
      <p:bldP spid="49211" grpId="0" animBg="1"/>
      <p:bldP spid="49217" grpId="0" animBg="1"/>
      <p:bldP spid="49217" grpId="1" animBg="1"/>
      <p:bldP spid="49217" grpId="2" animBg="1"/>
      <p:bldP spid="49218" grpId="0" animBg="1"/>
      <p:bldP spid="49218" grpId="1" animBg="1"/>
      <p:bldP spid="49219" grpId="0" animBg="1"/>
      <p:bldP spid="49219" grpId="1" animBg="1"/>
      <p:bldP spid="49220" grpId="0" animBg="1"/>
      <p:bldP spid="49221" grpId="0" animBg="1"/>
      <p:bldP spid="49222" grpId="0" animBg="1"/>
      <p:bldP spid="49222" grpId="1" animBg="1"/>
      <p:bldP spid="49223" grpId="0" animBg="1"/>
      <p:bldP spid="4922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Kümesi</a:t>
            </a:r>
            <a:endParaRPr lang="th-TH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th-TH" i="1" dirty="0" smtClean="0"/>
              <a:t>X</a:t>
            </a:r>
            <a:r>
              <a:rPr lang="tr-TR" i="1" dirty="0" smtClean="0"/>
              <a:t>,</a:t>
            </a:r>
            <a:r>
              <a:rPr lang="th-TH" dirty="0" smtClean="0"/>
              <a:t> 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</a:t>
            </a:r>
            <a:r>
              <a:rPr lang="tr-TR" dirty="0" smtClean="0"/>
              <a:t>olsun ya da </a:t>
            </a:r>
            <a:r>
              <a:rPr lang="th-TH" i="1" dirty="0" smtClean="0"/>
              <a:t>V</a:t>
            </a:r>
            <a:r>
              <a:rPr lang="th-TH" dirty="0" smtClean="0"/>
              <a:t> </a:t>
            </a:r>
            <a:r>
              <a:rPr lang="tr-TR" dirty="0" smtClean="0"/>
              <a:t>veya</a:t>
            </a:r>
            <a:r>
              <a:rPr lang="th-TH" dirty="0" smtClean="0"/>
              <a:t> </a:t>
            </a:r>
            <a:r>
              <a:rPr lang="th-TH" i="1" dirty="0" smtClean="0"/>
              <a:t>T</a:t>
            </a:r>
            <a:r>
              <a:rPr lang="tr-TR" i="1" dirty="0" smtClean="0"/>
              <a:t>’</a:t>
            </a:r>
            <a:r>
              <a:rPr lang="tr-TR" dirty="0" smtClean="0"/>
              <a:t>de olsun</a:t>
            </a:r>
            <a:r>
              <a:rPr lang="th-TH" i="1" dirty="0" smtClean="0"/>
              <a:t>.</a:t>
            </a:r>
          </a:p>
          <a:p>
            <a:pPr eaLnBrk="1" hangingPunct="1"/>
            <a:r>
              <a:rPr lang="th-TH" dirty="0" smtClean="0"/>
              <a:t>First(</a:t>
            </a:r>
            <a:r>
              <a:rPr lang="th-TH" i="1" dirty="0" smtClean="0"/>
              <a:t>X </a:t>
            </a:r>
            <a:r>
              <a:rPr lang="th-TH" dirty="0" smtClean="0"/>
              <a:t>) </a:t>
            </a:r>
            <a:r>
              <a:rPr lang="tr-TR" dirty="0" smtClean="0"/>
              <a:t>herhangi bir cümlesel formda </a:t>
            </a:r>
            <a:r>
              <a:rPr lang="tr-TR" dirty="0" err="1" smtClean="0"/>
              <a:t>X’ten</a:t>
            </a:r>
            <a:r>
              <a:rPr lang="tr-TR" dirty="0" smtClean="0"/>
              <a:t> türetilen ilk terminal kümesidir</a:t>
            </a:r>
            <a:endParaRPr lang="th-TH" dirty="0" smtClean="0"/>
          </a:p>
          <a:p>
            <a:pPr lvl="1" eaLnBrk="1" hangingPunct="1"/>
            <a:r>
              <a:rPr lang="th-TH" i="1" dirty="0" smtClean="0"/>
              <a:t>X</a:t>
            </a:r>
            <a:r>
              <a:rPr lang="th-TH" dirty="0" smtClean="0"/>
              <a:t> </a:t>
            </a:r>
            <a:r>
              <a:rPr lang="tr-TR" dirty="0" smtClean="0"/>
              <a:t>bir terminal ya da </a:t>
            </a:r>
            <a:r>
              <a:rPr lang="th-TH" dirty="0" smtClean="0">
                <a:sym typeface="Symbol" pitchFamily="18" charset="2"/>
              </a:rPr>
              <a:t> </a:t>
            </a:r>
            <a:r>
              <a:rPr lang="tr-TR" dirty="0" smtClean="0"/>
              <a:t>ise</a:t>
            </a:r>
            <a:r>
              <a:rPr lang="th-TH" dirty="0" smtClean="0"/>
              <a:t>, </a:t>
            </a:r>
            <a:r>
              <a:rPr lang="tr-TR" dirty="0" smtClean="0"/>
              <a:t>o zaman</a:t>
            </a:r>
            <a:r>
              <a:rPr lang="th-TH" dirty="0" smtClean="0"/>
              <a:t> First(</a:t>
            </a:r>
            <a:r>
              <a:rPr lang="th-TH" i="1" dirty="0" smtClean="0"/>
              <a:t>X </a:t>
            </a:r>
            <a:r>
              <a:rPr lang="th-TH" dirty="0" smtClean="0"/>
              <a:t>) ={</a:t>
            </a:r>
            <a:r>
              <a:rPr lang="th-TH" i="1" dirty="0" smtClean="0"/>
              <a:t>X </a:t>
            </a:r>
            <a:r>
              <a:rPr lang="th-TH" dirty="0" smtClean="0"/>
              <a:t>}.</a:t>
            </a:r>
          </a:p>
          <a:p>
            <a:pPr lvl="1" eaLnBrk="1" hangingPunct="1"/>
            <a:r>
              <a:rPr lang="th-TH" i="1" dirty="0" smtClean="0"/>
              <a:t>X</a:t>
            </a:r>
            <a:r>
              <a:rPr lang="th-TH" dirty="0" smtClean="0"/>
              <a:t> </a:t>
            </a:r>
            <a:r>
              <a:rPr lang="tr-TR" dirty="0" smtClean="0"/>
              <a:t>bir</a:t>
            </a:r>
            <a:r>
              <a:rPr lang="th-TH" dirty="0" smtClean="0"/>
              <a:t> nonterminal </a:t>
            </a:r>
            <a:r>
              <a:rPr lang="tr-TR" dirty="0" smtClean="0"/>
              <a:t>ve</a:t>
            </a:r>
            <a:r>
              <a:rPr lang="th-TH" dirty="0" smtClean="0"/>
              <a:t> </a:t>
            </a:r>
            <a:r>
              <a:rPr lang="th-TH" i="1" dirty="0" smtClean="0"/>
              <a:t>X </a:t>
            </a:r>
            <a:r>
              <a:rPr lang="th-TH" dirty="0" smtClean="0">
                <a:sym typeface="Symbol" pitchFamily="18" charset="2"/>
              </a:rPr>
              <a:t> </a:t>
            </a:r>
            <a:r>
              <a:rPr lang="th-TH" i="1" dirty="0" smtClean="0"/>
              <a:t>X</a:t>
            </a:r>
            <a:r>
              <a:rPr lang="th-TH" i="1" baseline="-25000" dirty="0" smtClean="0"/>
              <a:t>1 </a:t>
            </a:r>
            <a:r>
              <a:rPr lang="th-TH" i="1" dirty="0" smtClean="0"/>
              <a:t>X</a:t>
            </a:r>
            <a:r>
              <a:rPr lang="th-TH" i="1" baseline="-25000" dirty="0" smtClean="0"/>
              <a:t>2 </a:t>
            </a:r>
            <a:r>
              <a:rPr lang="th-TH" i="1" dirty="0" smtClean="0"/>
              <a:t>... X</a:t>
            </a:r>
            <a:r>
              <a:rPr lang="th-TH" i="1" baseline="-25000" dirty="0" smtClean="0"/>
              <a:t>n</a:t>
            </a:r>
            <a:r>
              <a:rPr lang="th-TH" i="1" dirty="0" smtClean="0"/>
              <a:t> </a:t>
            </a:r>
            <a:r>
              <a:rPr lang="tr-TR" dirty="0" smtClean="0"/>
              <a:t>bir kural ise</a:t>
            </a:r>
            <a:r>
              <a:rPr lang="th-TH" dirty="0" smtClean="0"/>
              <a:t>, </a:t>
            </a:r>
            <a:r>
              <a:rPr lang="tr-TR" dirty="0" smtClean="0"/>
              <a:t>o zaman</a:t>
            </a:r>
            <a:endParaRPr lang="th-TH" dirty="0" smtClean="0"/>
          </a:p>
          <a:p>
            <a:pPr lvl="2" eaLnBrk="1" hangingPunct="1"/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1</a:t>
            </a:r>
            <a:r>
              <a:rPr lang="th-TH" dirty="0" smtClean="0"/>
              <a:t>) -{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 First(X)</a:t>
            </a:r>
            <a:r>
              <a:rPr lang="tr-TR" dirty="0" smtClean="0"/>
              <a:t>’in bir </a:t>
            </a:r>
            <a:r>
              <a:rPr lang="tr-TR" dirty="0" err="1" smtClean="0"/>
              <a:t>subsetidir</a:t>
            </a:r>
            <a:endParaRPr lang="th-TH" dirty="0" smtClean="0"/>
          </a:p>
          <a:p>
            <a:pPr lvl="2" eaLnBrk="1" hangingPunct="1"/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i</a:t>
            </a:r>
            <a:r>
              <a:rPr lang="th-TH" dirty="0" smtClean="0"/>
              <a:t> )-{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 First(X)</a:t>
            </a:r>
            <a:r>
              <a:rPr lang="tr-TR" dirty="0" smtClean="0"/>
              <a:t>’in bir </a:t>
            </a:r>
            <a:r>
              <a:rPr lang="tr-TR" dirty="0" err="1" smtClean="0"/>
              <a:t>subsetidir</a:t>
            </a:r>
            <a:r>
              <a:rPr lang="tr-TR" dirty="0" smtClean="0"/>
              <a:t>, eğer tüm </a:t>
            </a:r>
            <a:r>
              <a:rPr lang="th-TH" i="1" dirty="0" smtClean="0"/>
              <a:t>j&lt;i  </a:t>
            </a:r>
            <a:r>
              <a:rPr lang="tr-TR" dirty="0" smtClean="0"/>
              <a:t>için</a:t>
            </a:r>
            <a:r>
              <a:rPr lang="th-TH" i="1" dirty="0" smtClean="0"/>
              <a:t> </a:t>
            </a:r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j</a:t>
            </a:r>
            <a:r>
              <a:rPr lang="th-TH" dirty="0" smtClean="0"/>
              <a:t>) 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</a:t>
            </a:r>
            <a:r>
              <a:rPr lang="tr-TR" dirty="0" smtClean="0"/>
              <a:t>’</a:t>
            </a:r>
            <a:r>
              <a:rPr lang="tr-TR" dirty="0" err="1" smtClean="0"/>
              <a:t>yı</a:t>
            </a:r>
            <a:r>
              <a:rPr lang="tr-TR" dirty="0" smtClean="0"/>
              <a:t> içerirse</a:t>
            </a:r>
            <a:endParaRPr lang="th-TH" dirty="0" smtClean="0"/>
          </a:p>
          <a:p>
            <a:pPr lvl="2" eaLnBrk="1" hangingPunct="1"/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First(X)</a:t>
            </a:r>
            <a:r>
              <a:rPr lang="tr-TR" dirty="0" smtClean="0"/>
              <a:t>’in içindedir,</a:t>
            </a:r>
            <a:r>
              <a:rPr lang="th-TH" dirty="0" smtClean="0"/>
              <a:t> </a:t>
            </a:r>
            <a:r>
              <a:rPr lang="tr-TR" dirty="0" smtClean="0"/>
              <a:t>tüm </a:t>
            </a:r>
            <a:r>
              <a:rPr lang="th-TH" i="1" dirty="0" smtClean="0"/>
              <a:t>j</a:t>
            </a:r>
            <a:r>
              <a:rPr lang="th-TH" dirty="0" smtClean="0"/>
              <a:t>≤</a:t>
            </a:r>
            <a:r>
              <a:rPr lang="th-TH" i="1" dirty="0" smtClean="0"/>
              <a:t>n </a:t>
            </a:r>
            <a:r>
              <a:rPr lang="tr-TR" dirty="0" smtClean="0"/>
              <a:t>için</a:t>
            </a:r>
            <a:r>
              <a:rPr lang="th-TH" i="1" dirty="0" smtClean="0"/>
              <a:t> </a:t>
            </a:r>
            <a:r>
              <a:rPr lang="th-TH" dirty="0" smtClean="0"/>
              <a:t>First(</a:t>
            </a:r>
            <a:r>
              <a:rPr lang="th-TH" i="1" dirty="0" smtClean="0"/>
              <a:t>X</a:t>
            </a:r>
            <a:r>
              <a:rPr lang="th-TH" i="1" baseline="-25000" dirty="0" smtClean="0"/>
              <a:t>j</a:t>
            </a:r>
            <a:r>
              <a:rPr lang="th-TH" dirty="0" smtClean="0"/>
              <a:t>) {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}</a:t>
            </a:r>
            <a:r>
              <a:rPr lang="tr-TR" dirty="0" smtClean="0"/>
              <a:t>’</a:t>
            </a:r>
            <a:r>
              <a:rPr lang="tr-TR" dirty="0" err="1" smtClean="0"/>
              <a:t>yı</a:t>
            </a:r>
            <a:r>
              <a:rPr lang="tr-TR" dirty="0" smtClean="0"/>
              <a:t> içerirse</a:t>
            </a: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 Örnekleri</a:t>
            </a:r>
            <a:endParaRPr lang="th-TH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76400"/>
            <a:ext cx="4876800" cy="3581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exp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/>
              <a:t>exp addop term </a:t>
            </a:r>
            <a:r>
              <a:rPr lang="en-US" sz="2000" dirty="0" smtClean="0"/>
              <a:t>| term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addop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+ | 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term </a:t>
            </a:r>
            <a:r>
              <a:rPr lang="th-TH" sz="2000" dirty="0" smtClean="0">
                <a:cs typeface="Tahoma" pitchFamily="34" charset="0"/>
              </a:rPr>
              <a:t>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term mulop factor </a:t>
            </a:r>
            <a:r>
              <a:rPr lang="en-US" sz="2000" dirty="0" smtClean="0"/>
              <a:t>|  factor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/>
              <a:t>mulop</a:t>
            </a:r>
            <a:r>
              <a:rPr lang="en-US" sz="2000" dirty="0" smtClean="0"/>
              <a:t>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en-US" sz="2000" dirty="0" smtClean="0">
                <a:sym typeface="Symbol" pitchFamily="18" charset="2"/>
              </a:rPr>
              <a:t> *</a:t>
            </a: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factor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 smtClean="0"/>
              <a:t>(exp) </a:t>
            </a:r>
            <a:r>
              <a:rPr lang="en-US" sz="2000" dirty="0" smtClean="0"/>
              <a:t>|</a:t>
            </a:r>
            <a:r>
              <a:rPr lang="th-TH" sz="2000" dirty="0" smtClean="0"/>
              <a:t> num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th-TH" sz="2000" dirty="0" smtClean="0"/>
              <a:t>First(addop) = {+, -}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First(mulop) = {*}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First(factor) </a:t>
            </a:r>
            <a:r>
              <a:rPr lang="th-TH" sz="2000" dirty="0" smtClean="0">
                <a:cs typeface="Tahoma" pitchFamily="34" charset="0"/>
              </a:rPr>
              <a:t> </a:t>
            </a:r>
            <a:r>
              <a:rPr lang="th-TH" sz="2000" dirty="0" smtClean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First(term) </a:t>
            </a:r>
            <a:r>
              <a:rPr lang="th-TH" sz="2000" dirty="0" smtClean="0">
                <a:cs typeface="Tahoma" pitchFamily="34" charset="0"/>
              </a:rPr>
              <a:t>  </a:t>
            </a:r>
            <a:r>
              <a:rPr lang="th-TH" sz="2000" dirty="0" smtClean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First(exp) </a:t>
            </a:r>
            <a:r>
              <a:rPr lang="th-TH" sz="2000" dirty="0" smtClean="0">
                <a:cs typeface="Tahoma" pitchFamily="34" charset="0"/>
              </a:rPr>
              <a:t>    </a:t>
            </a:r>
            <a:r>
              <a:rPr lang="th-TH" sz="2000" dirty="0" smtClean="0"/>
              <a:t>= {(, num}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37138" y="1676400"/>
            <a:ext cx="4030662" cy="3581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st </a:t>
            </a:r>
            <a:r>
              <a:rPr lang="th-TH" sz="2000" dirty="0" smtClean="0">
                <a:cs typeface="Tahoma" pitchFamily="34" charset="0"/>
              </a:rPr>
              <a:t>   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ifst </a:t>
            </a:r>
            <a:r>
              <a:rPr lang="en-US" sz="2000" dirty="0" smtClean="0"/>
              <a:t>| </a:t>
            </a:r>
            <a:r>
              <a:rPr lang="th-TH" sz="2000" dirty="0" smtClean="0"/>
              <a:t>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ifst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if ( exp ) st elsepart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elsepart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else st </a:t>
            </a:r>
            <a:r>
              <a:rPr lang="en-US" sz="2000" dirty="0" smtClean="0"/>
              <a:t>|</a:t>
            </a:r>
            <a:r>
              <a:rPr lang="th-TH" sz="2000" dirty="0" smtClean="0">
                <a:sym typeface="Symbol" pitchFamily="18" charset="2"/>
              </a:rPr>
              <a:t> 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 smtClean="0"/>
              <a:t>exp </a:t>
            </a:r>
            <a:r>
              <a:rPr lang="th-TH" sz="2000" dirty="0" smtClean="0">
                <a:cs typeface="Tahoma" pitchFamily="34" charset="0"/>
              </a:rPr>
              <a:t>      </a:t>
            </a:r>
            <a:r>
              <a:rPr lang="th-TH" sz="2000" dirty="0" smtClean="0">
                <a:sym typeface="Symbol" pitchFamily="18" charset="2"/>
              </a:rPr>
              <a:t></a:t>
            </a:r>
            <a:r>
              <a:rPr lang="th-TH" sz="2000" dirty="0" smtClean="0"/>
              <a:t> 0 | 1</a:t>
            </a:r>
          </a:p>
          <a:p>
            <a:pPr eaLnBrk="1" hangingPunct="1">
              <a:lnSpc>
                <a:spcPct val="90000"/>
              </a:lnSpc>
            </a:pPr>
            <a:endParaRPr lang="th-TH" sz="20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First(exp) </a:t>
            </a:r>
            <a:r>
              <a:rPr lang="th-TH" sz="2000" dirty="0" smtClean="0">
                <a:cs typeface="Tahoma" pitchFamily="34" charset="0"/>
              </a:rPr>
              <a:t>      </a:t>
            </a:r>
            <a:r>
              <a:rPr lang="th-TH" sz="2000" dirty="0" smtClean="0"/>
              <a:t>= {0,1}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First(elsepart) = {else, </a:t>
            </a:r>
            <a:r>
              <a:rPr lang="th-TH" sz="2000" dirty="0" smtClean="0">
                <a:sym typeface="Symbol" pitchFamily="18" charset="2"/>
              </a:rPr>
              <a:t></a:t>
            </a:r>
            <a:r>
              <a:rPr lang="th-TH" sz="2000" dirty="0" smtClean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First(ifst) </a:t>
            </a:r>
            <a:r>
              <a:rPr lang="th-TH" sz="2000" dirty="0" smtClean="0">
                <a:cs typeface="Tahoma" pitchFamily="34" charset="0"/>
              </a:rPr>
              <a:t>       </a:t>
            </a:r>
            <a:r>
              <a:rPr lang="th-TH" sz="2000" dirty="0" smtClean="0"/>
              <a:t>= {if}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 smtClean="0"/>
              <a:t>First(st) </a:t>
            </a:r>
            <a:r>
              <a:rPr lang="th-TH" sz="2000" dirty="0" smtClean="0">
                <a:cs typeface="Tahoma" pitchFamily="34" charset="0"/>
              </a:rPr>
              <a:t>         </a:t>
            </a:r>
            <a:r>
              <a:rPr lang="th-TH" sz="2000" dirty="0" smtClean="0"/>
              <a:t>= {if, other}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First(A)</a:t>
            </a:r>
            <a:r>
              <a:rPr lang="tr-TR" smtClean="0"/>
              <a:t> Bulma Algoritması</a:t>
            </a:r>
            <a:endParaRPr lang="th-TH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6324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 smtClean="0">
                <a:latin typeface="Arial Narrow" pitchFamily="34" charset="0"/>
              </a:rPr>
              <a:t>For tüm</a:t>
            </a:r>
            <a:r>
              <a:rPr lang="th-TH" b="1" smtClean="0">
                <a:latin typeface="Arial Narrow" pitchFamily="34" charset="0"/>
              </a:rPr>
              <a:t> a</a:t>
            </a:r>
            <a:r>
              <a:rPr lang="tr-TR" b="1" smtClean="0">
                <a:latin typeface="Arial Narrow" pitchFamily="34" charset="0"/>
              </a:rPr>
              <a:t> terminalleri</a:t>
            </a:r>
            <a:r>
              <a:rPr lang="th-TH" b="1" smtClean="0">
                <a:latin typeface="Arial Narrow" pitchFamily="34" charset="0"/>
              </a:rPr>
              <a:t>, First(a) = {a}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 smtClean="0">
                <a:latin typeface="Arial Narrow" pitchFamily="34" charset="0"/>
              </a:rPr>
              <a:t>For tüm </a:t>
            </a:r>
            <a:r>
              <a:rPr lang="th-TH" b="1" smtClean="0">
                <a:latin typeface="Arial Narrow" pitchFamily="34" charset="0"/>
              </a:rPr>
              <a:t>A</a:t>
            </a:r>
            <a:r>
              <a:rPr lang="tr-TR" b="1" smtClean="0">
                <a:latin typeface="Arial Narrow" pitchFamily="34" charset="0"/>
              </a:rPr>
              <a:t> nonterminalleri</a:t>
            </a:r>
            <a:r>
              <a:rPr lang="th-TH" b="1" smtClean="0">
                <a:latin typeface="Arial Narrow" pitchFamily="34" charset="0"/>
              </a:rPr>
              <a:t>, First(A) :=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b="1" smtClean="0">
                <a:latin typeface="Arial Narrow" pitchFamily="34" charset="0"/>
              </a:rPr>
              <a:t>W</a:t>
            </a:r>
            <a:r>
              <a:rPr lang="en-US" b="1" smtClean="0">
                <a:latin typeface="Arial Narrow" pitchFamily="34" charset="0"/>
              </a:rPr>
              <a:t>hile</a:t>
            </a:r>
            <a:r>
              <a:rPr lang="th-TH" b="1" smtClean="0">
                <a:latin typeface="Arial Narrow" pitchFamily="34" charset="0"/>
              </a:rPr>
              <a:t> </a:t>
            </a:r>
            <a:r>
              <a:rPr lang="tr-TR" b="1" smtClean="0">
                <a:latin typeface="Arial Narrow" pitchFamily="34" charset="0"/>
              </a:rPr>
              <a:t>herhangi </a:t>
            </a:r>
            <a:r>
              <a:rPr lang="th-TH" b="1" smtClean="0">
                <a:latin typeface="Arial Narrow" pitchFamily="34" charset="0"/>
              </a:rPr>
              <a:t>First(A)</a:t>
            </a:r>
            <a:r>
              <a:rPr lang="tr-TR" b="1" smtClean="0">
                <a:latin typeface="Arial Narrow" pitchFamily="34" charset="0"/>
              </a:rPr>
              <a:t>’ya değişiklik var</a:t>
            </a:r>
            <a:endParaRPr lang="th-TH" b="1" smtClean="0">
              <a:latin typeface="Arial Narrow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F</a:t>
            </a:r>
            <a:r>
              <a:rPr lang="en-US" sz="2800" b="1" smtClean="0">
                <a:latin typeface="Arial Narrow" pitchFamily="34" charset="0"/>
              </a:rPr>
              <a:t>or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r-TR" sz="2800" b="1" smtClean="0">
                <a:latin typeface="Arial Narrow" pitchFamily="34" charset="0"/>
              </a:rPr>
              <a:t>her kural </a:t>
            </a:r>
            <a:r>
              <a:rPr lang="th-TH" sz="2800" b="1" smtClean="0">
                <a:latin typeface="Arial Narrow" pitchFamily="34" charset="0"/>
              </a:rPr>
              <a:t>A 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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 ... 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F</a:t>
            </a:r>
            <a:r>
              <a:rPr lang="en-US" sz="2800" b="1" smtClean="0">
                <a:latin typeface="Arial Narrow" pitchFamily="34" charset="0"/>
              </a:rPr>
              <a:t>or</a:t>
            </a:r>
            <a:r>
              <a:rPr lang="th-TH" sz="2800" b="1" smtClean="0">
                <a:latin typeface="Arial Narrow" pitchFamily="34" charset="0"/>
              </a:rPr>
              <a:t> {X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, 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, …, 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 }</a:t>
            </a:r>
            <a:r>
              <a:rPr lang="tr-TR" sz="2800" b="1" smtClean="0">
                <a:latin typeface="Arial Narrow" pitchFamily="34" charset="0"/>
              </a:rPr>
              <a:t>’de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r-TR" sz="2800" b="1" smtClean="0">
                <a:latin typeface="Arial Narrow" pitchFamily="34" charset="0"/>
              </a:rPr>
              <a:t>her</a:t>
            </a:r>
            <a:r>
              <a:rPr lang="th-TH" sz="2800" b="1" smtClean="0">
                <a:latin typeface="Arial Narrow" pitchFamily="34" charset="0"/>
              </a:rPr>
              <a:t> X</a:t>
            </a:r>
            <a:r>
              <a:rPr lang="th-TH" sz="2800" b="1" baseline="-25000" smtClean="0">
                <a:latin typeface="Arial Narrow" pitchFamily="34" charset="0"/>
              </a:rPr>
              <a:t>i</a:t>
            </a:r>
            <a:endParaRPr lang="th-TH" sz="2800" b="1" smtClean="0">
              <a:latin typeface="Arial Narrow" pitchFamily="34" charset="0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I</a:t>
            </a:r>
            <a:r>
              <a:rPr lang="en-US" sz="2800" b="1" smtClean="0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 smtClean="0">
                <a:latin typeface="Arial Narrow" pitchFamily="34" charset="0"/>
              </a:rPr>
              <a:t> for </a:t>
            </a:r>
            <a:r>
              <a:rPr lang="tr-TR" sz="2800" b="1" smtClean="0">
                <a:latin typeface="Arial Narrow" pitchFamily="34" charset="0"/>
              </a:rPr>
              <a:t>tüm</a:t>
            </a:r>
            <a:r>
              <a:rPr lang="th-TH" sz="2800" b="1" smtClean="0">
                <a:latin typeface="Arial Narrow" pitchFamily="34" charset="0"/>
              </a:rPr>
              <a:t> j&lt;i First(X</a:t>
            </a:r>
            <a:r>
              <a:rPr lang="th-TH" sz="2800" b="1" baseline="-25000" smtClean="0">
                <a:latin typeface="Arial Narrow" pitchFamily="34" charset="0"/>
              </a:rPr>
              <a:t>j</a:t>
            </a:r>
            <a:r>
              <a:rPr lang="th-TH" sz="2800" b="1" smtClean="0">
                <a:latin typeface="Arial Narrow" pitchFamily="34" charset="0"/>
              </a:rPr>
              <a:t>)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 smtClean="0">
                <a:latin typeface="Arial Narrow" pitchFamily="34" charset="0"/>
                <a:sym typeface="Symbol" pitchFamily="18" charset="2"/>
              </a:rPr>
              <a:t> </a:t>
            </a:r>
            <a:r>
              <a:rPr lang="tr-TR" sz="2800" b="1" smtClean="0">
                <a:latin typeface="Arial Narrow" pitchFamily="34" charset="0"/>
                <a:sym typeface="Symbol" pitchFamily="18" charset="2"/>
              </a:rPr>
              <a:t>içerir</a:t>
            </a:r>
            <a:r>
              <a:rPr lang="th-TH" sz="2800" b="1" smtClean="0">
                <a:latin typeface="Arial Narrow" pitchFamily="34" charset="0"/>
              </a:rPr>
              <a:t>,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T</a:t>
            </a:r>
            <a:r>
              <a:rPr lang="en-US" sz="2800" b="1" smtClean="0">
                <a:latin typeface="Arial Narrow" pitchFamily="34" charset="0"/>
              </a:rPr>
              <a:t>hen</a:t>
            </a:r>
            <a:r>
              <a:rPr lang="th-TH" sz="2800" b="1" smtClean="0">
                <a:latin typeface="Arial Narrow" pitchFamily="34" charset="0"/>
              </a:rPr>
              <a:t>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		First(X</a:t>
            </a:r>
            <a:r>
              <a:rPr lang="th-TH" sz="2800" b="1" baseline="-25000" smtClean="0">
                <a:latin typeface="Arial Narrow" pitchFamily="34" charset="0"/>
              </a:rPr>
              <a:t>i</a:t>
            </a:r>
            <a:r>
              <a:rPr lang="th-TH" sz="2800" b="1" smtClean="0">
                <a:latin typeface="Arial Narrow" pitchFamily="34" charset="0"/>
              </a:rPr>
              <a:t>)-{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800" b="1" smtClean="0">
                <a:latin typeface="Arial Narrow" pitchFamily="34" charset="0"/>
              </a:rPr>
              <a:t>}</a:t>
            </a:r>
            <a:r>
              <a:rPr lang="tr-TR" sz="2800" b="1" smtClean="0">
                <a:latin typeface="Arial Narrow" pitchFamily="34" charset="0"/>
              </a:rPr>
              <a:t>’yı</a:t>
            </a:r>
            <a:r>
              <a:rPr lang="th-TH" sz="2800" b="1" smtClean="0">
                <a:latin typeface="Arial Narrow" pitchFamily="34" charset="0"/>
              </a:rPr>
              <a:t> First(A)</a:t>
            </a:r>
            <a:r>
              <a:rPr lang="tr-TR" sz="2800" b="1" smtClean="0">
                <a:latin typeface="Arial Narrow" pitchFamily="34" charset="0"/>
              </a:rPr>
              <a:t>’ya ekle</a:t>
            </a:r>
            <a:endParaRPr lang="th-TH" sz="2800" b="1" smtClean="0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I</a:t>
            </a:r>
            <a:r>
              <a:rPr lang="en-US" sz="2800" b="1" smtClean="0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 smtClean="0">
                <a:latin typeface="Arial Narrow" pitchFamily="34" charset="0"/>
                <a:sym typeface="Symbol" pitchFamily="18" charset="2"/>
              </a:rPr>
              <a:t>;</a:t>
            </a:r>
            <a:r>
              <a:rPr lang="th-TH" sz="2800" b="1" smtClean="0">
                <a:latin typeface="Arial Narrow" pitchFamily="34" charset="0"/>
              </a:rPr>
              <a:t> First(X</a:t>
            </a:r>
            <a:r>
              <a:rPr lang="th-TH" sz="2800" b="1" baseline="-25000" smtClean="0">
                <a:latin typeface="Arial Narrow" pitchFamily="34" charset="0"/>
              </a:rPr>
              <a:t>1</a:t>
            </a:r>
            <a:r>
              <a:rPr lang="th-TH" sz="2800" b="1" smtClean="0">
                <a:latin typeface="Arial Narrow" pitchFamily="34" charset="0"/>
              </a:rPr>
              <a:t>), First(X</a:t>
            </a:r>
            <a:r>
              <a:rPr lang="th-TH" sz="2800" b="1" baseline="-25000" smtClean="0">
                <a:latin typeface="Arial Narrow" pitchFamily="34" charset="0"/>
              </a:rPr>
              <a:t>2</a:t>
            </a:r>
            <a:r>
              <a:rPr lang="th-TH" sz="2800" b="1" smtClean="0">
                <a:latin typeface="Arial Narrow" pitchFamily="34" charset="0"/>
              </a:rPr>
              <a:t>), ..., </a:t>
            </a:r>
            <a:r>
              <a:rPr lang="tr-TR" sz="2800" b="1" smtClean="0">
                <a:latin typeface="Arial Narrow" pitchFamily="34" charset="0"/>
              </a:rPr>
              <a:t>ve</a:t>
            </a:r>
            <a:r>
              <a:rPr lang="th-TH" sz="2800" b="1" smtClean="0">
                <a:latin typeface="Arial Narrow" pitchFamily="34" charset="0"/>
              </a:rPr>
              <a:t> First(X</a:t>
            </a:r>
            <a:r>
              <a:rPr lang="th-TH" sz="2800" b="1" baseline="-25000" smtClean="0">
                <a:latin typeface="Arial Narrow" pitchFamily="34" charset="0"/>
              </a:rPr>
              <a:t>n</a:t>
            </a:r>
            <a:r>
              <a:rPr lang="th-TH" sz="2800" b="1" smtClean="0">
                <a:latin typeface="Arial Narrow" pitchFamily="34" charset="0"/>
              </a:rPr>
              <a:t>)</a:t>
            </a:r>
            <a:r>
              <a:rPr lang="tr-TR" sz="2800" b="1" smtClean="0">
                <a:latin typeface="Arial Narrow" pitchFamily="34" charset="0"/>
              </a:rPr>
              <a:t>’de</a:t>
            </a:r>
            <a:endParaRPr lang="th-TH" sz="2800" b="1" smtClean="0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 smtClean="0">
                <a:latin typeface="Arial Narrow" pitchFamily="34" charset="0"/>
              </a:rPr>
              <a:t>T</a:t>
            </a:r>
            <a:r>
              <a:rPr lang="en-US" sz="2800" b="1" smtClean="0">
                <a:latin typeface="Arial Narrow" pitchFamily="34" charset="0"/>
              </a:rPr>
              <a:t>hen</a:t>
            </a:r>
            <a:r>
              <a:rPr lang="th-TH" sz="2800" b="1" smtClean="0">
                <a:latin typeface="Arial Narrow" pitchFamily="34" charset="0"/>
              </a:rPr>
              <a:t> </a:t>
            </a:r>
            <a:r>
              <a:rPr lang="th-TH" sz="28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800" b="1" smtClean="0">
                <a:latin typeface="Arial Narrow" pitchFamily="34" charset="0"/>
                <a:sym typeface="Symbol" pitchFamily="18" charset="2"/>
              </a:rPr>
              <a:t>’yı</a:t>
            </a:r>
            <a:r>
              <a:rPr lang="th-TH" sz="2800" b="1" smtClean="0">
                <a:latin typeface="Arial Narrow" pitchFamily="34" charset="0"/>
              </a:rPr>
              <a:t> First(A)</a:t>
            </a:r>
            <a:r>
              <a:rPr lang="tr-TR" sz="2800" b="1" smtClean="0">
                <a:latin typeface="Arial Narrow" pitchFamily="34" charset="0"/>
              </a:rPr>
              <a:t>’ya ekle</a:t>
            </a:r>
            <a:endParaRPr lang="th-TH" sz="2800" b="1" smtClean="0">
              <a:latin typeface="Arial Narrow" pitchFamily="34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295400"/>
            <a:ext cx="3276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r-TR" sz="2100" smtClean="0">
                <a:solidFill>
                  <a:srgbClr val="3333FF"/>
                </a:solidFill>
              </a:rPr>
              <a:t>bir</a:t>
            </a:r>
            <a:r>
              <a:rPr lang="th-TH" sz="2100" smtClean="0">
                <a:solidFill>
                  <a:srgbClr val="3333FF"/>
                </a:solidFill>
              </a:rPr>
              <a:t> terminal </a:t>
            </a:r>
            <a:r>
              <a:rPr lang="tr-TR" sz="2100" smtClean="0">
                <a:solidFill>
                  <a:srgbClr val="3333FF"/>
                </a:solidFill>
              </a:rPr>
              <a:t>ya da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= {A}.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r-TR" sz="2100" smtClean="0">
                <a:solidFill>
                  <a:srgbClr val="3333FF"/>
                </a:solidFill>
              </a:rPr>
              <a:t>bir</a:t>
            </a:r>
            <a:r>
              <a:rPr lang="th-TH" sz="2100" smtClean="0">
                <a:solidFill>
                  <a:srgbClr val="3333FF"/>
                </a:solidFill>
              </a:rPr>
              <a:t> nonterminal,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h-TH" sz="2100" smtClean="0">
                <a:solidFill>
                  <a:srgbClr val="FF0000"/>
                </a:solidFill>
              </a:rPr>
              <a:t>for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her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kural</a:t>
            </a:r>
            <a:r>
              <a:rPr lang="th-TH" sz="2100" smtClean="0">
                <a:solidFill>
                  <a:srgbClr val="3333FF"/>
                </a:solidFill>
              </a:rPr>
              <a:t> A </a:t>
            </a:r>
            <a:r>
              <a:rPr lang="th-TH" sz="21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100" smtClean="0">
                <a:solidFill>
                  <a:srgbClr val="3333FF"/>
                </a:solidFill>
              </a:rPr>
              <a:t>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 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 ... X</a:t>
            </a:r>
            <a:r>
              <a:rPr lang="th-TH" sz="2100" baseline="-25000" smtClean="0">
                <a:solidFill>
                  <a:srgbClr val="3333FF"/>
                </a:solidFill>
              </a:rPr>
              <a:t>n</a:t>
            </a:r>
            <a:r>
              <a:rPr lang="th-TH" sz="2100" smtClean="0">
                <a:solidFill>
                  <a:srgbClr val="3333FF"/>
                </a:solidFill>
              </a:rPr>
              <a:t>, First(A)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 - {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}</a:t>
            </a:r>
            <a:r>
              <a:rPr lang="tr-TR" sz="2100" smtClean="0">
                <a:solidFill>
                  <a:srgbClr val="3333FF"/>
                </a:solidFill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aynı zamanda </a:t>
            </a:r>
            <a:r>
              <a:rPr lang="th-TH" sz="2100" smtClean="0">
                <a:solidFill>
                  <a:srgbClr val="FF0000"/>
                </a:solidFill>
              </a:rPr>
              <a:t>for</a:t>
            </a:r>
            <a:r>
              <a:rPr lang="th-TH" sz="2100" smtClean="0">
                <a:solidFill>
                  <a:srgbClr val="3333FF"/>
                </a:solidFill>
              </a:rPr>
              <a:t> </a:t>
            </a:r>
            <a:r>
              <a:rPr lang="tr-TR" sz="2100" smtClean="0">
                <a:solidFill>
                  <a:srgbClr val="3333FF"/>
                </a:solidFill>
              </a:rPr>
              <a:t>bazı</a:t>
            </a:r>
            <a:r>
              <a:rPr lang="th-TH" sz="2100" smtClean="0">
                <a:solidFill>
                  <a:srgbClr val="3333FF"/>
                </a:solidFill>
              </a:rPr>
              <a:t> i&lt;n,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), First(X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), ..., </a:t>
            </a:r>
            <a:r>
              <a:rPr lang="tr-TR" sz="2100" smtClean="0">
                <a:solidFill>
                  <a:srgbClr val="3333FF"/>
                </a:solidFill>
              </a:rPr>
              <a:t>ve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i</a:t>
            </a:r>
            <a:r>
              <a:rPr lang="th-TH" sz="2100" smtClean="0">
                <a:solidFill>
                  <a:srgbClr val="3333FF"/>
                </a:solidFill>
              </a:rPr>
              <a:t>)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First(X</a:t>
            </a:r>
            <a:r>
              <a:rPr lang="th-TH" sz="2100" baseline="-25000" smtClean="0">
                <a:solidFill>
                  <a:srgbClr val="3333FF"/>
                </a:solidFill>
              </a:rPr>
              <a:t>i+1</a:t>
            </a:r>
            <a:r>
              <a:rPr lang="th-TH" sz="2100" smtClean="0">
                <a:solidFill>
                  <a:srgbClr val="3333FF"/>
                </a:solidFill>
              </a:rPr>
              <a:t>)-{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 smtClean="0">
                <a:solidFill>
                  <a:srgbClr val="3333FF"/>
                </a:solidFill>
              </a:rPr>
              <a:t>}</a:t>
            </a:r>
            <a:r>
              <a:rPr lang="tr-TR" sz="2100" smtClean="0">
                <a:solidFill>
                  <a:srgbClr val="3333FF"/>
                </a:solidFill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 smtClean="0">
                <a:solidFill>
                  <a:srgbClr val="FF0000"/>
                </a:solidFill>
              </a:rPr>
              <a:t>If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1</a:t>
            </a:r>
            <a:r>
              <a:rPr lang="th-TH" sz="2100" smtClean="0">
                <a:solidFill>
                  <a:srgbClr val="3333FF"/>
                </a:solidFill>
              </a:rPr>
              <a:t>), First(X</a:t>
            </a:r>
            <a:r>
              <a:rPr lang="th-TH" sz="2100" baseline="-25000" smtClean="0">
                <a:solidFill>
                  <a:srgbClr val="3333FF"/>
                </a:solidFill>
              </a:rPr>
              <a:t>2</a:t>
            </a:r>
            <a:r>
              <a:rPr lang="th-TH" sz="2100" smtClean="0">
                <a:solidFill>
                  <a:srgbClr val="3333FF"/>
                </a:solidFill>
              </a:rPr>
              <a:t>), ..., </a:t>
            </a:r>
            <a:r>
              <a:rPr lang="tr-TR" sz="2100" smtClean="0">
                <a:solidFill>
                  <a:srgbClr val="3333FF"/>
                </a:solidFill>
              </a:rPr>
              <a:t>ve</a:t>
            </a:r>
            <a:r>
              <a:rPr lang="th-TH" sz="2100" smtClean="0">
                <a:solidFill>
                  <a:srgbClr val="3333FF"/>
                </a:solidFill>
              </a:rPr>
              <a:t> First(X</a:t>
            </a:r>
            <a:r>
              <a:rPr lang="th-TH" sz="2100" baseline="-25000" smtClean="0">
                <a:solidFill>
                  <a:srgbClr val="3333FF"/>
                </a:solidFill>
              </a:rPr>
              <a:t>n</a:t>
            </a:r>
            <a:r>
              <a:rPr lang="th-TH" sz="2100" smtClean="0">
                <a:solidFill>
                  <a:srgbClr val="3333FF"/>
                </a:solidFill>
              </a:rPr>
              <a:t>)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 smtClean="0">
                <a:solidFill>
                  <a:srgbClr val="3333FF"/>
                </a:solidFill>
              </a:rPr>
              <a:t>, </a:t>
            </a:r>
            <a:r>
              <a:rPr lang="th-TH" sz="2100" smtClean="0">
                <a:solidFill>
                  <a:srgbClr val="FF0000"/>
                </a:solidFill>
              </a:rPr>
              <a:t>then</a:t>
            </a:r>
            <a:r>
              <a:rPr lang="th-TH" sz="2100" smtClean="0">
                <a:solidFill>
                  <a:srgbClr val="3333FF"/>
                </a:solidFill>
              </a:rPr>
              <a:t> First(A) </a:t>
            </a:r>
            <a:r>
              <a:rPr lang="tr-TR" sz="2100" smtClean="0">
                <a:solidFill>
                  <a:srgbClr val="3333FF"/>
                </a:solidFill>
              </a:rPr>
              <a:t>da </a:t>
            </a:r>
            <a:r>
              <a:rPr lang="th-TH" sz="2100" b="1" smtClean="0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 smtClean="0">
                <a:solidFill>
                  <a:srgbClr val="3333FF"/>
                </a:solidFill>
                <a:sym typeface="Symbol" pitchFamily="18" charset="2"/>
              </a:rPr>
              <a:t> ’yı içerir</a:t>
            </a:r>
            <a:r>
              <a:rPr lang="th-TH" sz="2100" smtClean="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4724400" y="1358900"/>
            <a:ext cx="1143000" cy="279400"/>
          </a:xfrm>
          <a:custGeom>
            <a:avLst/>
            <a:gdLst>
              <a:gd name="T0" fmla="*/ 1814512678 w 720"/>
              <a:gd name="T1" fmla="*/ 262096258 h 176"/>
              <a:gd name="T2" fmla="*/ 725804952 w 720"/>
              <a:gd name="T3" fmla="*/ 20161249 h 176"/>
              <a:gd name="T4" fmla="*/ 725804952 w 720"/>
              <a:gd name="T5" fmla="*/ 383063716 h 176"/>
              <a:gd name="T6" fmla="*/ 0 w 720"/>
              <a:gd name="T7" fmla="*/ 383063716 h 17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76"/>
              <a:gd name="T14" fmla="*/ 720 w 720"/>
              <a:gd name="T15" fmla="*/ 176 h 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76">
                <a:moveTo>
                  <a:pt x="720" y="104"/>
                </a:moveTo>
                <a:cubicBezTo>
                  <a:pt x="540" y="52"/>
                  <a:pt x="360" y="0"/>
                  <a:pt x="288" y="8"/>
                </a:cubicBezTo>
                <a:cubicBezTo>
                  <a:pt x="216" y="16"/>
                  <a:pt x="336" y="128"/>
                  <a:pt x="288" y="152"/>
                </a:cubicBezTo>
                <a:cubicBezTo>
                  <a:pt x="240" y="176"/>
                  <a:pt x="120" y="164"/>
                  <a:pt x="0" y="1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5495925" y="2146300"/>
            <a:ext cx="371475" cy="1352550"/>
          </a:xfrm>
          <a:custGeom>
            <a:avLst/>
            <a:gdLst>
              <a:gd name="T0" fmla="*/ 589716607 w 234"/>
              <a:gd name="T1" fmla="*/ 0 h 852"/>
              <a:gd name="T2" fmla="*/ 57964397 w 234"/>
              <a:gd name="T3" fmla="*/ 781248412 h 852"/>
              <a:gd name="T4" fmla="*/ 463708827 w 234"/>
              <a:gd name="T5" fmla="*/ 1449090619 h 852"/>
              <a:gd name="T6" fmla="*/ 463708827 w 234"/>
              <a:gd name="T7" fmla="*/ 1769149974 h 852"/>
              <a:gd name="T8" fmla="*/ 0 w 234"/>
              <a:gd name="T9" fmla="*/ 2147173303 h 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852"/>
              <a:gd name="T17" fmla="*/ 234 w 234"/>
              <a:gd name="T18" fmla="*/ 852 h 8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852">
                <a:moveTo>
                  <a:pt x="234" y="0"/>
                </a:moveTo>
                <a:cubicBezTo>
                  <a:pt x="199" y="52"/>
                  <a:pt x="31" y="214"/>
                  <a:pt x="23" y="310"/>
                </a:cubicBezTo>
                <a:cubicBezTo>
                  <a:pt x="15" y="406"/>
                  <a:pt x="157" y="510"/>
                  <a:pt x="184" y="575"/>
                </a:cubicBezTo>
                <a:cubicBezTo>
                  <a:pt x="211" y="640"/>
                  <a:pt x="215" y="656"/>
                  <a:pt x="184" y="702"/>
                </a:cubicBezTo>
                <a:cubicBezTo>
                  <a:pt x="153" y="748"/>
                  <a:pt x="38" y="821"/>
                  <a:pt x="0" y="8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4114800" y="5257800"/>
            <a:ext cx="1925638" cy="471487"/>
          </a:xfrm>
          <a:custGeom>
            <a:avLst/>
            <a:gdLst>
              <a:gd name="T0" fmla="*/ 2147483647 w 1213"/>
              <a:gd name="T1" fmla="*/ 108365815 h 297"/>
              <a:gd name="T2" fmla="*/ 2147483647 w 1213"/>
              <a:gd name="T3" fmla="*/ 166330117 h 297"/>
              <a:gd name="T4" fmla="*/ 2147483647 w 1213"/>
              <a:gd name="T5" fmla="*/ 20161227 h 297"/>
              <a:gd name="T6" fmla="*/ 2121972053 w 1213"/>
              <a:gd name="T7" fmla="*/ 282257184 h 297"/>
              <a:gd name="T8" fmla="*/ 1512093931 w 1213"/>
              <a:gd name="T9" fmla="*/ 748484710 h 297"/>
              <a:gd name="T10" fmla="*/ 609877924 w 1213"/>
              <a:gd name="T11" fmla="*/ 282257184 h 297"/>
              <a:gd name="T12" fmla="*/ 0 w 1213"/>
              <a:gd name="T13" fmla="*/ 718242879 h 2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3"/>
              <a:gd name="T22" fmla="*/ 0 h 297"/>
              <a:gd name="T23" fmla="*/ 1213 w 1213"/>
              <a:gd name="T24" fmla="*/ 297 h 2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3" h="297">
                <a:moveTo>
                  <a:pt x="1188" y="43"/>
                </a:moveTo>
                <a:cubicBezTo>
                  <a:pt x="1186" y="47"/>
                  <a:pt x="1213" y="72"/>
                  <a:pt x="1188" y="66"/>
                </a:cubicBezTo>
                <a:cubicBezTo>
                  <a:pt x="1163" y="60"/>
                  <a:pt x="1096" y="0"/>
                  <a:pt x="1038" y="8"/>
                </a:cubicBezTo>
                <a:cubicBezTo>
                  <a:pt x="980" y="16"/>
                  <a:pt x="915" y="64"/>
                  <a:pt x="842" y="112"/>
                </a:cubicBezTo>
                <a:cubicBezTo>
                  <a:pt x="769" y="160"/>
                  <a:pt x="700" y="297"/>
                  <a:pt x="600" y="297"/>
                </a:cubicBezTo>
                <a:cubicBezTo>
                  <a:pt x="500" y="297"/>
                  <a:pt x="342" y="114"/>
                  <a:pt x="242" y="112"/>
                </a:cubicBezTo>
                <a:cubicBezTo>
                  <a:pt x="142" y="110"/>
                  <a:pt x="50" y="249"/>
                  <a:pt x="0" y="28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5257800" y="3657600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2" grpId="1" animBg="1"/>
      <p:bldP spid="55303" grpId="0" animBg="1"/>
      <p:bldP spid="55303" grpId="1" animBg="1"/>
      <p:bldP spid="55304" grpId="0" animBg="1"/>
      <p:bldP spid="55304" grpId="1" animBg="1"/>
      <p:bldP spid="55308" grpId="0" animBg="1"/>
      <p:bldP spid="5530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First </a:t>
            </a:r>
            <a:r>
              <a:rPr lang="tr-TR" smtClean="0"/>
              <a:t>Küme Bulma</a:t>
            </a:r>
            <a:r>
              <a:rPr lang="th-TH" smtClean="0"/>
              <a:t>: </a:t>
            </a:r>
            <a:r>
              <a:rPr lang="tr-TR" smtClean="0"/>
              <a:t>Bir Örnek</a:t>
            </a:r>
            <a:endParaRPr lang="th-TH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mtClean="0"/>
              <a:t>exp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term exp’</a:t>
            </a:r>
          </a:p>
          <a:p>
            <a:pPr eaLnBrk="1" hangingPunct="1">
              <a:buFontTx/>
              <a:buNone/>
            </a:pPr>
            <a:r>
              <a:rPr lang="th-TH" smtClean="0"/>
              <a:t>exp’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addop term exp’ | </a:t>
            </a:r>
            <a:r>
              <a:rPr lang="th-TH" smtClean="0">
                <a:sym typeface="Symbol" pitchFamily="18" charset="2"/>
              </a:rPr>
              <a:t></a:t>
            </a:r>
          </a:p>
          <a:p>
            <a:pPr eaLnBrk="1" hangingPunct="1">
              <a:buFontTx/>
              <a:buNone/>
            </a:pPr>
            <a:r>
              <a:rPr lang="th-TH" smtClean="0"/>
              <a:t>addop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+ | -</a:t>
            </a:r>
          </a:p>
          <a:p>
            <a:pPr eaLnBrk="1" hangingPunct="1">
              <a:buFontTx/>
              <a:buNone/>
            </a:pPr>
            <a:r>
              <a:rPr lang="th-TH" smtClean="0"/>
              <a:t>term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factor term’</a:t>
            </a:r>
          </a:p>
          <a:p>
            <a:pPr eaLnBrk="1" hangingPunct="1">
              <a:buFontTx/>
              <a:buNone/>
            </a:pPr>
            <a:r>
              <a:rPr lang="th-TH" smtClean="0"/>
              <a:t>term’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mulop factor term’ | </a:t>
            </a:r>
            <a:r>
              <a:rPr lang="th-TH" smtClean="0">
                <a:sym typeface="Symbol" pitchFamily="18" charset="2"/>
              </a:rPr>
              <a:t></a:t>
            </a:r>
            <a:endParaRPr lang="th-TH" smtClean="0"/>
          </a:p>
          <a:p>
            <a:pPr eaLnBrk="1" hangingPunct="1">
              <a:buFontTx/>
              <a:buNone/>
            </a:pPr>
            <a:r>
              <a:rPr lang="th-TH" smtClean="0"/>
              <a:t>mulop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*</a:t>
            </a:r>
          </a:p>
          <a:p>
            <a:pPr eaLnBrk="1" hangingPunct="1">
              <a:buFontTx/>
              <a:buNone/>
            </a:pPr>
            <a:r>
              <a:rPr lang="th-TH" smtClean="0"/>
              <a:t>factor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( exp ) | num</a:t>
            </a:r>
          </a:p>
          <a:p>
            <a:pPr eaLnBrk="1" hangingPunct="1">
              <a:buFontTx/>
              <a:buNone/>
            </a:pPr>
            <a:endParaRPr lang="th-TH" smtClean="0"/>
          </a:p>
        </p:txBody>
      </p:sp>
      <p:graphicFrame>
        <p:nvGraphicFramePr>
          <p:cNvPr id="59469" name="Group 77"/>
          <p:cNvGraphicFramePr>
            <a:graphicFrameLocks noGrp="1"/>
          </p:cNvGraphicFramePr>
          <p:nvPr/>
        </p:nvGraphicFramePr>
        <p:xfrm>
          <a:off x="5940425" y="1341438"/>
          <a:ext cx="2735263" cy="4145280"/>
        </p:xfrm>
        <a:graphic>
          <a:graphicData uri="http://schemas.openxmlformats.org/drawingml/2006/table">
            <a:tbl>
              <a:tblPr/>
              <a:tblGrid>
                <a:gridCol w="1223963"/>
                <a:gridCol w="15113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57" name="Text Box 65"/>
          <p:cNvSpPr txBox="1">
            <a:spLocks noChangeArrowheads="1"/>
          </p:cNvSpPr>
          <p:nvPr/>
        </p:nvSpPr>
        <p:spPr bwMode="auto">
          <a:xfrm>
            <a:off x="7885113" y="23495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58" name="Text Box 66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59" name="Text Box 67"/>
          <p:cNvSpPr txBox="1">
            <a:spLocks noChangeArrowheads="1"/>
          </p:cNvSpPr>
          <p:nvPr/>
        </p:nvSpPr>
        <p:spPr bwMode="auto">
          <a:xfrm>
            <a:off x="7164388" y="38608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60" name="Text Box 68"/>
          <p:cNvSpPr txBox="1">
            <a:spLocks noChangeArrowheads="1"/>
          </p:cNvSpPr>
          <p:nvPr/>
        </p:nvSpPr>
        <p:spPr bwMode="auto">
          <a:xfrm>
            <a:off x="7164388" y="44434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1" name="Text Box 69"/>
          <p:cNvSpPr txBox="1">
            <a:spLocks noChangeArrowheads="1"/>
          </p:cNvSpPr>
          <p:nvPr/>
        </p:nvSpPr>
        <p:spPr bwMode="auto">
          <a:xfrm>
            <a:off x="7164388" y="4991100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2" name="Text Box 70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63" name="Text Box 71"/>
          <p:cNvSpPr txBox="1">
            <a:spLocks noChangeArrowheads="1"/>
          </p:cNvSpPr>
          <p:nvPr/>
        </p:nvSpPr>
        <p:spPr bwMode="auto">
          <a:xfrm>
            <a:off x="7164388" y="5013325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4" name="Text Box 72"/>
          <p:cNvSpPr txBox="1">
            <a:spLocks noChangeArrowheads="1"/>
          </p:cNvSpPr>
          <p:nvPr/>
        </p:nvSpPr>
        <p:spPr bwMode="auto">
          <a:xfrm>
            <a:off x="7164388" y="4437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5" name="Text Box 73"/>
          <p:cNvSpPr txBox="1">
            <a:spLocks noChangeArrowheads="1"/>
          </p:cNvSpPr>
          <p:nvPr/>
        </p:nvSpPr>
        <p:spPr bwMode="auto">
          <a:xfrm>
            <a:off x="7235825" y="3429000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09249E-7 L -0.00399 -0.069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9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5655E-6 L 0.00364 -0.2331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9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5689E-6 L 0.04323 -0.079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186 L -0.00833 -0.23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-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7" grpId="0"/>
      <p:bldP spid="59458" grpId="0"/>
      <p:bldP spid="59459" grpId="0"/>
      <p:bldP spid="59460" grpId="0"/>
      <p:bldP spid="59461" grpId="0"/>
      <p:bldP spid="59462" grpId="0"/>
      <p:bldP spid="59462" grpId="1"/>
      <p:bldP spid="59463" grpId="0"/>
      <p:bldP spid="59463" grpId="1"/>
      <p:bldP spid="59464" grpId="0"/>
      <p:bldP spid="59464" grpId="1"/>
      <p:bldP spid="59465" grpId="0"/>
      <p:bldP spid="5946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 </a:t>
            </a:r>
            <a:r>
              <a:rPr lang="tr-TR" smtClean="0"/>
              <a:t>Kümesi</a:t>
            </a:r>
            <a:endParaRPr lang="th-TH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h-TH" smtClean="0"/>
              <a:t>$ </a:t>
            </a:r>
            <a:r>
              <a:rPr lang="tr-TR" smtClean="0"/>
              <a:t>giriş tokenlarının sonunu göstersin</a:t>
            </a:r>
            <a:endParaRPr lang="th-TH" sz="3600" smtClean="0"/>
          </a:p>
          <a:p>
            <a:pPr eaLnBrk="1" hangingPunct="1"/>
            <a:r>
              <a:rPr lang="th-TH" smtClean="0"/>
              <a:t>A </a:t>
            </a:r>
            <a:r>
              <a:rPr lang="tr-TR" smtClean="0"/>
              <a:t>başlangıç </a:t>
            </a:r>
            <a:r>
              <a:rPr lang="th-TH" smtClean="0"/>
              <a:t>s</a:t>
            </a:r>
            <a:r>
              <a:rPr lang="tr-TR" smtClean="0"/>
              <a:t>e</a:t>
            </a:r>
            <a:r>
              <a:rPr lang="th-TH" smtClean="0"/>
              <a:t>mbol</a:t>
            </a:r>
            <a:r>
              <a:rPr lang="tr-TR" smtClean="0"/>
              <a:t>ü ise</a:t>
            </a:r>
            <a:r>
              <a:rPr lang="th-TH" smtClean="0"/>
              <a:t>, </a:t>
            </a:r>
            <a:r>
              <a:rPr lang="tr-TR" smtClean="0"/>
              <a:t>o zaman </a:t>
            </a:r>
            <a:r>
              <a:rPr lang="th-TH" smtClean="0"/>
              <a:t>$</a:t>
            </a:r>
            <a:r>
              <a:rPr lang="tr-TR" smtClean="0"/>
              <a:t>,</a:t>
            </a:r>
            <a:r>
              <a:rPr lang="th-TH" smtClean="0"/>
              <a:t> Follow(A)</a:t>
            </a:r>
            <a:r>
              <a:rPr lang="tr-TR" smtClean="0"/>
              <a:t>’dadır</a:t>
            </a:r>
            <a:r>
              <a:rPr lang="th-TH" smtClean="0"/>
              <a:t>.</a:t>
            </a:r>
          </a:p>
          <a:p>
            <a:pPr eaLnBrk="1" hangingPunct="1"/>
            <a:r>
              <a:rPr lang="tr-TR" smtClean="0"/>
              <a:t>Bir</a:t>
            </a:r>
            <a:r>
              <a:rPr lang="th-TH" smtClean="0"/>
              <a:t> B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X A Y</a:t>
            </a:r>
            <a:r>
              <a:rPr lang="tr-TR" smtClean="0"/>
              <a:t> kuralı varsa</a:t>
            </a:r>
            <a:r>
              <a:rPr lang="th-TH" smtClean="0"/>
              <a:t>, </a:t>
            </a:r>
            <a:r>
              <a:rPr lang="tr-TR" smtClean="0"/>
              <a:t>o zaman</a:t>
            </a:r>
            <a:r>
              <a:rPr lang="th-TH" smtClean="0"/>
              <a:t> First(Y) - {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h-TH" smtClean="0"/>
              <a:t>} Follow(A)</a:t>
            </a:r>
            <a:r>
              <a:rPr lang="tr-TR" smtClean="0"/>
              <a:t>’dadır</a:t>
            </a:r>
            <a:r>
              <a:rPr lang="th-TH" smtClean="0"/>
              <a:t>.</a:t>
            </a:r>
          </a:p>
          <a:p>
            <a:pPr eaLnBrk="1" hangingPunct="1"/>
            <a:r>
              <a:rPr lang="th-TH" smtClean="0"/>
              <a:t>B </a:t>
            </a:r>
            <a:r>
              <a:rPr lang="th-TH" smtClean="0">
                <a:sym typeface="Symbol" pitchFamily="18" charset="2"/>
              </a:rPr>
              <a:t></a:t>
            </a:r>
            <a:r>
              <a:rPr lang="th-TH" smtClean="0"/>
              <a:t> X A Y </a:t>
            </a:r>
            <a:r>
              <a:rPr lang="tr-TR" smtClean="0"/>
              <a:t>üretimi (kuralı) varsa ve</a:t>
            </a:r>
            <a:r>
              <a:rPr lang="th-TH" smtClean="0"/>
              <a:t> </a:t>
            </a:r>
            <a:r>
              <a:rPr lang="th-TH" smtClean="0">
                <a:sym typeface="Symbol" pitchFamily="18" charset="2"/>
              </a:rPr>
              <a:t></a:t>
            </a:r>
            <a:r>
              <a:rPr lang="tr-TR" smtClean="0">
                <a:sym typeface="Symbol" pitchFamily="18" charset="2"/>
              </a:rPr>
              <a:t>,</a:t>
            </a:r>
            <a:r>
              <a:rPr lang="th-TH" smtClean="0"/>
              <a:t> First(Y</a:t>
            </a:r>
            <a:r>
              <a:rPr lang="tr-TR" smtClean="0"/>
              <a:t>)’de ise</a:t>
            </a:r>
            <a:r>
              <a:rPr lang="th-TH" smtClean="0"/>
              <a:t>, </a:t>
            </a:r>
            <a:r>
              <a:rPr lang="tr-TR" smtClean="0"/>
              <a:t>o zaman</a:t>
            </a:r>
            <a:r>
              <a:rPr lang="th-TH" smtClean="0"/>
              <a:t> Follow(A)</a:t>
            </a:r>
            <a:r>
              <a:rPr lang="tr-TR" smtClean="0"/>
              <a:t>,</a:t>
            </a:r>
            <a:r>
              <a:rPr lang="th-TH" smtClean="0"/>
              <a:t> Follow(B)</a:t>
            </a:r>
            <a:r>
              <a:rPr lang="tr-TR" smtClean="0"/>
              <a:t>’yi içerir</a:t>
            </a:r>
            <a:r>
              <a:rPr lang="th-TH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Follow(A)</a:t>
            </a:r>
            <a:r>
              <a:rPr lang="tr-TR" smtClean="0"/>
              <a:t> Bulma Algoritması</a:t>
            </a:r>
            <a:endParaRPr lang="th-TH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867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Follow(S) = {$}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FOR V-{S}</a:t>
            </a:r>
            <a:r>
              <a:rPr lang="tr-TR" sz="2400" b="1" smtClean="0">
                <a:latin typeface="Arial Narrow" pitchFamily="34" charset="0"/>
              </a:rPr>
              <a:t>’de her A</a:t>
            </a:r>
            <a:endParaRPr lang="th-TH" sz="2400" b="1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Follow(A)={}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WHILE </a:t>
            </a:r>
            <a:r>
              <a:rPr lang="tr-TR" sz="2400" b="1" smtClean="0">
                <a:latin typeface="Arial Narrow" pitchFamily="34" charset="0"/>
              </a:rPr>
              <a:t>bazı </a:t>
            </a:r>
            <a:r>
              <a:rPr lang="th-TH" sz="2400" b="1" smtClean="0">
                <a:latin typeface="Arial Narrow" pitchFamily="34" charset="0"/>
              </a:rPr>
              <a:t>Follow </a:t>
            </a:r>
            <a:r>
              <a:rPr lang="tr-TR" sz="2400" b="1" smtClean="0">
                <a:latin typeface="Arial Narrow" pitchFamily="34" charset="0"/>
              </a:rPr>
              <a:t>kümelerine değişiklik yapılır</a:t>
            </a:r>
            <a:endParaRPr lang="th-TH" sz="2400" b="1" smtClean="0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FOR each production A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1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2</a:t>
            </a:r>
            <a:r>
              <a:rPr lang="th-TH" sz="2400" b="1" smtClean="0">
                <a:latin typeface="Arial Narrow" pitchFamily="34" charset="0"/>
              </a:rPr>
              <a:t> ... X</a:t>
            </a:r>
            <a:r>
              <a:rPr lang="th-TH" sz="2400" b="1" baseline="-25000" smtClean="0">
                <a:latin typeface="Arial Narrow" pitchFamily="34" charset="0"/>
              </a:rPr>
              <a:t>n</a:t>
            </a:r>
            <a:r>
              <a:rPr lang="th-TH" sz="2400" b="1" smtClean="0">
                <a:latin typeface="Arial Narrow" pitchFamily="34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FOR each nonterminal X</a:t>
            </a:r>
            <a:r>
              <a:rPr lang="th-TH" sz="2400" b="1" baseline="-25000" smtClean="0">
                <a:latin typeface="Arial Narrow" pitchFamily="34" charset="0"/>
              </a:rPr>
              <a:t>i</a:t>
            </a:r>
            <a:endParaRPr lang="th-TH" sz="2400" b="1" smtClean="0">
              <a:latin typeface="Arial Narrow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h-TH" b="1" smtClean="0">
                <a:latin typeface="Arial Narrow" pitchFamily="34" charset="0"/>
              </a:rPr>
              <a:t>		        First(X</a:t>
            </a:r>
            <a:r>
              <a:rPr lang="th-TH" b="1" baseline="-25000" smtClean="0">
                <a:latin typeface="Arial Narrow" pitchFamily="34" charset="0"/>
              </a:rPr>
              <a:t>i+1</a:t>
            </a:r>
            <a:r>
              <a:rPr lang="th-TH" b="1" smtClean="0">
                <a:latin typeface="Arial Narrow" pitchFamily="34" charset="0"/>
              </a:rPr>
              <a:t> X</a:t>
            </a:r>
            <a:r>
              <a:rPr lang="th-TH" b="1" baseline="-25000" smtClean="0">
                <a:latin typeface="Arial Narrow" pitchFamily="34" charset="0"/>
              </a:rPr>
              <a:t>i+2</a:t>
            </a:r>
            <a:r>
              <a:rPr lang="th-TH" b="1" smtClean="0">
                <a:latin typeface="Arial Narrow" pitchFamily="34" charset="0"/>
              </a:rPr>
              <a:t>...X</a:t>
            </a:r>
            <a:r>
              <a:rPr lang="th-TH" b="1" baseline="-25000" smtClean="0">
                <a:latin typeface="Arial Narrow" pitchFamily="34" charset="0"/>
              </a:rPr>
              <a:t>n</a:t>
            </a:r>
            <a:r>
              <a:rPr lang="th-TH" b="1" smtClean="0">
                <a:latin typeface="Arial Narrow" pitchFamily="34" charset="0"/>
              </a:rPr>
              <a:t>)-{</a:t>
            </a:r>
            <a:r>
              <a:rPr lang="th-TH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b="1" smtClean="0">
                <a:latin typeface="Arial Narrow" pitchFamily="34" charset="0"/>
              </a:rPr>
              <a:t>} </a:t>
            </a:r>
            <a:r>
              <a:rPr lang="tr-TR" b="1" smtClean="0">
                <a:latin typeface="Arial Narrow" pitchFamily="34" charset="0"/>
              </a:rPr>
              <a:t>‘yi </a:t>
            </a:r>
            <a:r>
              <a:rPr lang="th-TH" b="1" smtClean="0">
                <a:latin typeface="Arial Narrow" pitchFamily="34" charset="0"/>
              </a:rPr>
              <a:t>Follow(X</a:t>
            </a:r>
            <a:r>
              <a:rPr lang="th-TH" b="1" baseline="-25000" smtClean="0">
                <a:latin typeface="Arial Narrow" pitchFamily="34" charset="0"/>
              </a:rPr>
              <a:t>i</a:t>
            </a:r>
            <a:r>
              <a:rPr lang="th-TH" b="1" smtClean="0">
                <a:latin typeface="Arial Narrow" pitchFamily="34" charset="0"/>
              </a:rPr>
              <a:t>)</a:t>
            </a:r>
            <a:r>
              <a:rPr lang="tr-TR" b="1" smtClean="0">
                <a:latin typeface="Arial Narrow" pitchFamily="34" charset="0"/>
              </a:rPr>
              <a:t>’e ekle</a:t>
            </a:r>
            <a:r>
              <a:rPr lang="th-TH" b="1" smtClean="0">
                <a:latin typeface="Arial Narrow" pitchFamily="34" charset="0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b="1" smtClean="0">
                <a:latin typeface="Arial Narrow" pitchFamily="34" charset="0"/>
              </a:rPr>
              <a:t>		        </a:t>
            </a:r>
            <a:r>
              <a:rPr lang="th-TH" sz="2000" b="1" smtClean="0">
                <a:latin typeface="Arial Narrow" pitchFamily="34" charset="0"/>
              </a:rPr>
              <a:t>(NOT: If i=n, X</a:t>
            </a:r>
            <a:r>
              <a:rPr lang="th-TH" sz="2000" b="1" baseline="-25000" smtClean="0">
                <a:latin typeface="Arial Narrow" pitchFamily="34" charset="0"/>
              </a:rPr>
              <a:t>i+1</a:t>
            </a:r>
            <a:r>
              <a:rPr lang="th-TH" sz="2000" b="1" smtClean="0">
                <a:latin typeface="Arial Narrow" pitchFamily="34" charset="0"/>
              </a:rPr>
              <a:t> X</a:t>
            </a:r>
            <a:r>
              <a:rPr lang="th-TH" sz="2000" b="1" baseline="-25000" smtClean="0">
                <a:latin typeface="Arial Narrow" pitchFamily="34" charset="0"/>
              </a:rPr>
              <a:t>i+2</a:t>
            </a:r>
            <a:r>
              <a:rPr lang="th-TH" sz="2000" b="1" smtClean="0">
                <a:latin typeface="Arial Narrow" pitchFamily="34" charset="0"/>
              </a:rPr>
              <a:t>...X</a:t>
            </a:r>
            <a:r>
              <a:rPr lang="th-TH" sz="2000" b="1" baseline="-25000" smtClean="0">
                <a:latin typeface="Arial Narrow" pitchFamily="34" charset="0"/>
              </a:rPr>
              <a:t>n</a:t>
            </a:r>
            <a:r>
              <a:rPr lang="th-TH" sz="2000" b="1" smtClean="0">
                <a:latin typeface="Arial Narrow" pitchFamily="34" charset="0"/>
              </a:rPr>
              <a:t>= </a:t>
            </a:r>
            <a:r>
              <a:rPr lang="th-TH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000" b="1" smtClean="0">
                <a:latin typeface="Arial Narrow" pitchFamily="34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IF </a:t>
            </a:r>
            <a:r>
              <a:rPr lang="th-TH" sz="2400" b="1" smtClean="0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400" b="1" smtClean="0">
                <a:latin typeface="Arial Narrow" pitchFamily="34" charset="0"/>
              </a:rPr>
              <a:t> First(X</a:t>
            </a:r>
            <a:r>
              <a:rPr lang="th-TH" sz="2400" b="1" baseline="-25000" smtClean="0">
                <a:latin typeface="Arial Narrow" pitchFamily="34" charset="0"/>
              </a:rPr>
              <a:t>i+1</a:t>
            </a:r>
            <a:r>
              <a:rPr lang="th-TH" sz="2400" b="1" smtClean="0">
                <a:latin typeface="Arial Narrow" pitchFamily="34" charset="0"/>
              </a:rPr>
              <a:t> X</a:t>
            </a:r>
            <a:r>
              <a:rPr lang="th-TH" sz="2400" b="1" baseline="-25000" smtClean="0">
                <a:latin typeface="Arial Narrow" pitchFamily="34" charset="0"/>
              </a:rPr>
              <a:t>i+2</a:t>
            </a:r>
            <a:r>
              <a:rPr lang="th-TH" sz="2400" b="1" smtClean="0">
                <a:latin typeface="Arial Narrow" pitchFamily="34" charset="0"/>
              </a:rPr>
              <a:t>...X</a:t>
            </a:r>
            <a:r>
              <a:rPr lang="th-TH" sz="2400" b="1" baseline="-25000" smtClean="0">
                <a:latin typeface="Arial Narrow" pitchFamily="34" charset="0"/>
              </a:rPr>
              <a:t>n</a:t>
            </a:r>
            <a:r>
              <a:rPr lang="th-TH" sz="2400" b="1" smtClean="0">
                <a:latin typeface="Arial Narrow" pitchFamily="34" charset="0"/>
              </a:rPr>
              <a:t>)</a:t>
            </a:r>
            <a:r>
              <a:rPr lang="tr-TR" sz="2400" b="1" smtClean="0">
                <a:latin typeface="Arial Narrow" pitchFamily="34" charset="0"/>
              </a:rPr>
              <a:t>’te ise</a:t>
            </a:r>
            <a:r>
              <a:rPr lang="th-TH" sz="2400" b="1" smtClean="0">
                <a:latin typeface="Arial Narrow" pitchFamily="34" charset="0"/>
              </a:rPr>
              <a:t> THEN</a:t>
            </a:r>
          </a:p>
          <a:p>
            <a:pPr eaLnBrk="1" hangingPunct="1">
              <a:buFontTx/>
              <a:buNone/>
            </a:pPr>
            <a:r>
              <a:rPr lang="th-TH" sz="2400" b="1" smtClean="0">
                <a:latin typeface="Arial Narrow" pitchFamily="34" charset="0"/>
              </a:rPr>
              <a:t>		        Follow(A)</a:t>
            </a:r>
            <a:r>
              <a:rPr lang="tr-TR" sz="2400" b="1" smtClean="0">
                <a:latin typeface="Arial Narrow" pitchFamily="34" charset="0"/>
              </a:rPr>
              <a:t>’yı</a:t>
            </a:r>
            <a:r>
              <a:rPr lang="th-TH" sz="2400" b="1" smtClean="0">
                <a:latin typeface="Arial Narrow" pitchFamily="34" charset="0"/>
              </a:rPr>
              <a:t> to Follow(X</a:t>
            </a:r>
            <a:r>
              <a:rPr lang="th-TH" sz="2400" b="1" baseline="-25000" smtClean="0">
                <a:latin typeface="Arial Narrow" pitchFamily="34" charset="0"/>
              </a:rPr>
              <a:t>i</a:t>
            </a:r>
            <a:r>
              <a:rPr lang="th-TH" sz="2400" b="1" smtClean="0">
                <a:latin typeface="Arial Narrow" pitchFamily="34" charset="0"/>
              </a:rPr>
              <a:t>)</a:t>
            </a:r>
            <a:r>
              <a:rPr lang="tr-TR" sz="2400" b="1" smtClean="0">
                <a:latin typeface="Arial Narrow" pitchFamily="34" charset="0"/>
              </a:rPr>
              <a:t>’e ekle</a:t>
            </a:r>
            <a:endParaRPr lang="th-TH" sz="2400" b="1" smtClean="0">
              <a:latin typeface="Arial Narrow" pitchFamily="34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295400"/>
            <a:ext cx="3048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A </a:t>
            </a:r>
            <a:r>
              <a:rPr lang="tr-TR" sz="2400" smtClean="0">
                <a:solidFill>
                  <a:srgbClr val="3333FF"/>
                </a:solidFill>
              </a:rPr>
              <a:t>başlangıç sembolü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$ Follow(A)</a:t>
            </a:r>
            <a:r>
              <a:rPr lang="tr-TR" sz="2400" smtClean="0">
                <a:solidFill>
                  <a:srgbClr val="3333FF"/>
                </a:solidFill>
              </a:rPr>
              <a:t>’dadır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</a:t>
            </a:r>
            <a:r>
              <a:rPr lang="tr-TR" sz="2400" smtClean="0">
                <a:solidFill>
                  <a:srgbClr val="3333FF"/>
                </a:solidFill>
              </a:rPr>
              <a:t>bir </a:t>
            </a:r>
            <a:r>
              <a:rPr lang="th-TH" sz="2400" smtClean="0">
                <a:solidFill>
                  <a:srgbClr val="3333FF"/>
                </a:solidFill>
              </a:rPr>
              <a:t>A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 smtClean="0">
                <a:solidFill>
                  <a:srgbClr val="3333FF"/>
                </a:solidFill>
              </a:rPr>
              <a:t> Y X Z</a:t>
            </a:r>
            <a:r>
              <a:rPr lang="tr-TR" sz="2400" smtClean="0">
                <a:solidFill>
                  <a:srgbClr val="3333FF"/>
                </a:solidFill>
              </a:rPr>
              <a:t> kuralı varsa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First(Z) - {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 smtClean="0">
                <a:solidFill>
                  <a:srgbClr val="3333FF"/>
                </a:solidFill>
              </a:rPr>
              <a:t>} Follow(X)</a:t>
            </a:r>
            <a:r>
              <a:rPr lang="tr-TR" sz="2400" smtClean="0">
                <a:solidFill>
                  <a:srgbClr val="3333FF"/>
                </a:solidFill>
              </a:rPr>
              <a:t>’tedir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 smtClean="0">
                <a:solidFill>
                  <a:srgbClr val="FF0000"/>
                </a:solidFill>
              </a:rPr>
              <a:t>If</a:t>
            </a:r>
            <a:r>
              <a:rPr lang="th-TH" sz="2400" smtClean="0">
                <a:solidFill>
                  <a:srgbClr val="3333FF"/>
                </a:solidFill>
              </a:rPr>
              <a:t> B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 smtClean="0">
                <a:solidFill>
                  <a:srgbClr val="3333FF"/>
                </a:solidFill>
              </a:rPr>
              <a:t> X A Y production </a:t>
            </a:r>
            <a:r>
              <a:rPr lang="tr-TR" sz="2400" smtClean="0">
                <a:solidFill>
                  <a:srgbClr val="3333FF"/>
                </a:solidFill>
              </a:rPr>
              <a:t>varsa ve</a:t>
            </a:r>
            <a:r>
              <a:rPr lang="th-TH" sz="2400" smtClean="0">
                <a:solidFill>
                  <a:srgbClr val="3333FF"/>
                </a:solidFill>
              </a:rPr>
              <a:t> </a:t>
            </a:r>
            <a:r>
              <a:rPr lang="th-TH" sz="2400" smtClean="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 smtClean="0">
                <a:solidFill>
                  <a:srgbClr val="3333FF"/>
                </a:solidFill>
              </a:rPr>
              <a:t> First(Y)</a:t>
            </a:r>
            <a:r>
              <a:rPr lang="tr-TR" sz="2400" smtClean="0">
                <a:solidFill>
                  <a:srgbClr val="3333FF"/>
                </a:solidFill>
              </a:rPr>
              <a:t>’de ise</a:t>
            </a:r>
            <a:r>
              <a:rPr lang="th-TH" sz="2400" smtClean="0">
                <a:solidFill>
                  <a:srgbClr val="3333FF"/>
                </a:solidFill>
              </a:rPr>
              <a:t>, </a:t>
            </a:r>
            <a:r>
              <a:rPr lang="th-TH" sz="2400" smtClean="0">
                <a:solidFill>
                  <a:srgbClr val="FF0000"/>
                </a:solidFill>
              </a:rPr>
              <a:t>then</a:t>
            </a:r>
            <a:r>
              <a:rPr lang="th-TH" sz="2400" smtClean="0">
                <a:solidFill>
                  <a:srgbClr val="3333FF"/>
                </a:solidFill>
              </a:rPr>
              <a:t> Follow(A) Follow(B)</a:t>
            </a:r>
            <a:r>
              <a:rPr lang="tr-TR" sz="2400" smtClean="0">
                <a:solidFill>
                  <a:srgbClr val="3333FF"/>
                </a:solidFill>
              </a:rPr>
              <a:t>’yi içerir</a:t>
            </a:r>
            <a:r>
              <a:rPr lang="th-TH" sz="2400" smtClean="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>
            <a:off x="2473325" y="1368425"/>
            <a:ext cx="3394075" cy="206375"/>
          </a:xfrm>
          <a:custGeom>
            <a:avLst/>
            <a:gdLst>
              <a:gd name="T0" fmla="*/ 2147483647 w 2138"/>
              <a:gd name="T1" fmla="*/ 246975296 h 130"/>
              <a:gd name="T2" fmla="*/ 2147483647 w 2138"/>
              <a:gd name="T3" fmla="*/ 5040312 h 130"/>
              <a:gd name="T4" fmla="*/ 2147483647 w 2138"/>
              <a:gd name="T5" fmla="*/ 269655898 h 130"/>
              <a:gd name="T6" fmla="*/ 0 w 2138"/>
              <a:gd name="T7" fmla="*/ 327620258 h 130"/>
              <a:gd name="T8" fmla="*/ 0 60000 65536"/>
              <a:gd name="T9" fmla="*/ 0 60000 65536"/>
              <a:gd name="T10" fmla="*/ 0 60000 65536"/>
              <a:gd name="T11" fmla="*/ 0 60000 65536"/>
              <a:gd name="T12" fmla="*/ 0 w 2138"/>
              <a:gd name="T13" fmla="*/ 0 h 130"/>
              <a:gd name="T14" fmla="*/ 2138 w 2138"/>
              <a:gd name="T15" fmla="*/ 130 h 1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8" h="130">
                <a:moveTo>
                  <a:pt x="2138" y="98"/>
                </a:moveTo>
                <a:cubicBezTo>
                  <a:pt x="1958" y="46"/>
                  <a:pt x="1870" y="0"/>
                  <a:pt x="1706" y="2"/>
                </a:cubicBezTo>
                <a:cubicBezTo>
                  <a:pt x="1542" y="4"/>
                  <a:pt x="1438" y="86"/>
                  <a:pt x="1154" y="107"/>
                </a:cubicBezTo>
                <a:cubicBezTo>
                  <a:pt x="870" y="128"/>
                  <a:pt x="240" y="125"/>
                  <a:pt x="0" y="13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4643438" y="2924175"/>
            <a:ext cx="1560512" cy="1108075"/>
          </a:xfrm>
          <a:custGeom>
            <a:avLst/>
            <a:gdLst>
              <a:gd name="T0" fmla="*/ 2147483647 w 665"/>
              <a:gd name="T1" fmla="*/ 0 h 761"/>
              <a:gd name="T2" fmla="*/ 2147483647 w 665"/>
              <a:gd name="T3" fmla="*/ 1026157569 h 761"/>
              <a:gd name="T4" fmla="*/ 633269910 w 665"/>
              <a:gd name="T5" fmla="*/ 1223333701 h 761"/>
              <a:gd name="T6" fmla="*/ 0 w 665"/>
              <a:gd name="T7" fmla="*/ 1613443319 h 761"/>
              <a:gd name="T8" fmla="*/ 0 60000 65536"/>
              <a:gd name="T9" fmla="*/ 0 60000 65536"/>
              <a:gd name="T10" fmla="*/ 0 60000 65536"/>
              <a:gd name="T11" fmla="*/ 0 60000 65536"/>
              <a:gd name="T12" fmla="*/ 0 w 665"/>
              <a:gd name="T13" fmla="*/ 0 h 761"/>
              <a:gd name="T14" fmla="*/ 665 w 665"/>
              <a:gd name="T15" fmla="*/ 761 h 7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5" h="761">
                <a:moveTo>
                  <a:pt x="576" y="0"/>
                </a:moveTo>
                <a:cubicBezTo>
                  <a:pt x="578" y="79"/>
                  <a:pt x="665" y="388"/>
                  <a:pt x="588" y="484"/>
                </a:cubicBezTo>
                <a:cubicBezTo>
                  <a:pt x="511" y="580"/>
                  <a:pt x="213" y="531"/>
                  <a:pt x="115" y="577"/>
                </a:cubicBezTo>
                <a:cubicBezTo>
                  <a:pt x="17" y="623"/>
                  <a:pt x="24" y="723"/>
                  <a:pt x="0" y="76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7" name="Freeform 9"/>
          <p:cNvSpPr>
            <a:spLocks/>
          </p:cNvSpPr>
          <p:nvPr/>
        </p:nvSpPr>
        <p:spPr bwMode="auto">
          <a:xfrm>
            <a:off x="5148263" y="4437063"/>
            <a:ext cx="863600" cy="1439862"/>
          </a:xfrm>
          <a:custGeom>
            <a:avLst/>
            <a:gdLst>
              <a:gd name="T0" fmla="*/ 0 w 544"/>
              <a:gd name="T1" fmla="*/ 2147483647 h 907"/>
              <a:gd name="T2" fmla="*/ 1257557007 w 544"/>
              <a:gd name="T3" fmla="*/ 1600297835 h 907"/>
              <a:gd name="T4" fmla="*/ 572074617 w 544"/>
              <a:gd name="T5" fmla="*/ 801409392 h 907"/>
              <a:gd name="T6" fmla="*/ 1370964782 w 544"/>
              <a:gd name="T7" fmla="*/ 0 h 907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907"/>
              <a:gd name="T14" fmla="*/ 544 w 544"/>
              <a:gd name="T15" fmla="*/ 907 h 9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907">
                <a:moveTo>
                  <a:pt x="0" y="907"/>
                </a:moveTo>
                <a:cubicBezTo>
                  <a:pt x="230" y="820"/>
                  <a:pt x="461" y="733"/>
                  <a:pt x="499" y="635"/>
                </a:cubicBezTo>
                <a:cubicBezTo>
                  <a:pt x="537" y="537"/>
                  <a:pt x="220" y="424"/>
                  <a:pt x="227" y="318"/>
                </a:cubicBezTo>
                <a:cubicBezTo>
                  <a:pt x="234" y="212"/>
                  <a:pt x="491" y="53"/>
                  <a:pt x="54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arrow" w="lg" len="med"/>
            <a:tailEnd/>
          </a:ln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nimBg="1"/>
      <p:bldP spid="58373" grpId="1" animBg="1"/>
      <p:bldP spid="58375" grpId="0" animBg="1"/>
      <p:bldP spid="58375" grpId="1" animBg="1"/>
      <p:bldP spid="5837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14F20-AE96-48BC-A360-A68F90933924}" type="slidenum">
              <a:rPr lang="en-US"/>
              <a:pPr>
                <a:defRPr/>
              </a:pPr>
              <a:t>49</a:t>
            </a:fld>
            <a:endParaRPr lang="th-TH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Follow </a:t>
            </a:r>
            <a:r>
              <a:rPr lang="tr-TR" smtClean="0"/>
              <a:t>Kümesi Bulma</a:t>
            </a:r>
            <a:r>
              <a:rPr lang="th-TH" smtClean="0"/>
              <a:t>: </a:t>
            </a:r>
            <a:r>
              <a:rPr lang="tr-TR" smtClean="0"/>
              <a:t>Bir Örnek</a:t>
            </a:r>
            <a:endParaRPr lang="th-TH" smtClean="0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h-TH" sz="2400" smtClean="0"/>
              <a:t>exp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term exp’</a:t>
            </a:r>
          </a:p>
          <a:p>
            <a:pPr eaLnBrk="1" hangingPunct="1">
              <a:buFontTx/>
              <a:buNone/>
            </a:pPr>
            <a:r>
              <a:rPr lang="th-TH" sz="2400" smtClean="0"/>
              <a:t>exp’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addop term exp’ | </a:t>
            </a:r>
            <a:r>
              <a:rPr lang="th-TH" sz="2400" smtClean="0">
                <a:sym typeface="Symbol" pitchFamily="18" charset="2"/>
              </a:rPr>
              <a:t></a:t>
            </a:r>
            <a:endParaRPr lang="th-TH" sz="2400" smtClean="0"/>
          </a:p>
          <a:p>
            <a:pPr eaLnBrk="1" hangingPunct="1">
              <a:buFontTx/>
              <a:buNone/>
            </a:pPr>
            <a:r>
              <a:rPr lang="th-TH" sz="2400" smtClean="0"/>
              <a:t>addop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+ | -</a:t>
            </a:r>
          </a:p>
          <a:p>
            <a:pPr eaLnBrk="1" hangingPunct="1">
              <a:buFontTx/>
              <a:buNone/>
            </a:pPr>
            <a:r>
              <a:rPr lang="th-TH" sz="2400" smtClean="0"/>
              <a:t>term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factor term’</a:t>
            </a:r>
          </a:p>
          <a:p>
            <a:pPr eaLnBrk="1" hangingPunct="1">
              <a:buFontTx/>
              <a:buNone/>
            </a:pPr>
            <a:r>
              <a:rPr lang="th-TH" sz="2400" smtClean="0"/>
              <a:t>term’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mulop factor term’ |</a:t>
            </a:r>
            <a:r>
              <a:rPr lang="th-TH" sz="2400" smtClean="0">
                <a:sym typeface="Symbol" pitchFamily="18" charset="2"/>
              </a:rPr>
              <a:t></a:t>
            </a:r>
            <a:endParaRPr lang="th-TH" sz="2400" smtClean="0"/>
          </a:p>
          <a:p>
            <a:pPr eaLnBrk="1" hangingPunct="1">
              <a:buFontTx/>
              <a:buNone/>
            </a:pPr>
            <a:r>
              <a:rPr lang="th-TH" sz="2400" smtClean="0"/>
              <a:t>mulop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*</a:t>
            </a:r>
          </a:p>
          <a:p>
            <a:pPr eaLnBrk="1" hangingPunct="1">
              <a:buFontTx/>
              <a:buNone/>
            </a:pPr>
            <a:r>
              <a:rPr lang="th-TH" sz="2400" smtClean="0"/>
              <a:t>factor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( exp ) |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h-TH" sz="2400" b="1" smtClean="0">
              <a:solidFill>
                <a:srgbClr val="666699"/>
              </a:solidFill>
            </a:endParaRPr>
          </a:p>
        </p:txBody>
      </p:sp>
      <p:graphicFrame>
        <p:nvGraphicFramePr>
          <p:cNvPr id="166024" name="Group 136"/>
          <p:cNvGraphicFramePr>
            <a:graphicFrameLocks noGrp="1"/>
          </p:cNvGraphicFramePr>
          <p:nvPr/>
        </p:nvGraphicFramePr>
        <p:xfrm>
          <a:off x="4427538" y="1412875"/>
          <a:ext cx="2449512" cy="4145280"/>
        </p:xfrm>
        <a:graphic>
          <a:graphicData uri="http://schemas.openxmlformats.org/drawingml/2006/table">
            <a:tbl>
              <a:tblPr/>
              <a:tblGrid>
                <a:gridCol w="1223962"/>
                <a:gridCol w="122555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786" name="Text Box 44"/>
          <p:cNvSpPr txBox="1">
            <a:spLocks noChangeArrowheads="1"/>
          </p:cNvSpPr>
          <p:nvPr/>
        </p:nvSpPr>
        <p:spPr bwMode="auto">
          <a:xfrm>
            <a:off x="5651500" y="2420938"/>
            <a:ext cx="468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 </a:t>
            </a:r>
          </a:p>
        </p:txBody>
      </p:sp>
      <p:sp>
        <p:nvSpPr>
          <p:cNvPr id="74787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88" name="Text Box 46"/>
          <p:cNvSpPr txBox="1">
            <a:spLocks noChangeArrowheads="1"/>
          </p:cNvSpPr>
          <p:nvPr/>
        </p:nvSpPr>
        <p:spPr bwMode="auto">
          <a:xfrm>
            <a:off x="5651500" y="3932238"/>
            <a:ext cx="379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74789" name="Text Box 47"/>
          <p:cNvSpPr txBox="1">
            <a:spLocks noChangeArrowheads="1"/>
          </p:cNvSpPr>
          <p:nvPr/>
        </p:nvSpPr>
        <p:spPr bwMode="auto">
          <a:xfrm>
            <a:off x="5651500" y="45148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0" name="Text Box 48"/>
          <p:cNvSpPr txBox="1">
            <a:spLocks noChangeArrowheads="1"/>
          </p:cNvSpPr>
          <p:nvPr/>
        </p:nvSpPr>
        <p:spPr bwMode="auto">
          <a:xfrm>
            <a:off x="5651500" y="50625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1" name="Text Box 49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92" name="Text Box 50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3" name="Text Box 5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4" name="Text Box 52"/>
          <p:cNvSpPr txBox="1">
            <a:spLocks noChangeArrowheads="1"/>
          </p:cNvSpPr>
          <p:nvPr/>
        </p:nvSpPr>
        <p:spPr bwMode="auto">
          <a:xfrm>
            <a:off x="5722938" y="3500438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graphicFrame>
        <p:nvGraphicFramePr>
          <p:cNvPr id="166038" name="Group 150"/>
          <p:cNvGraphicFramePr>
            <a:graphicFrameLocks noGrp="1"/>
          </p:cNvGraphicFramePr>
          <p:nvPr>
            <p:ph sz="half" idx="2"/>
          </p:nvPr>
        </p:nvGraphicFramePr>
        <p:xfrm>
          <a:off x="6877050" y="1412875"/>
          <a:ext cx="2038350" cy="4145280"/>
        </p:xfrm>
        <a:graphic>
          <a:graphicData uri="http://schemas.openxmlformats.org/drawingml/2006/table">
            <a:tbl>
              <a:tblPr/>
              <a:tblGrid>
                <a:gridCol w="2038350"/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Follow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033" name="Text Box 145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35" name="Text Box 147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817" name="Text Box 148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818" name="Text Box 151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0" name="Text Box 152"/>
          <p:cNvSpPr txBox="1">
            <a:spLocks noChangeArrowheads="1"/>
          </p:cNvSpPr>
          <p:nvPr/>
        </p:nvSpPr>
        <p:spPr bwMode="auto">
          <a:xfrm>
            <a:off x="5724525" y="35004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2" name="Text Box 154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43" name="Text Box 155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47" name="Text Box 159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8" name="Text Box 160"/>
          <p:cNvSpPr txBox="1">
            <a:spLocks noChangeArrowheads="1"/>
          </p:cNvSpPr>
          <p:nvPr/>
        </p:nvSpPr>
        <p:spPr bwMode="auto">
          <a:xfrm>
            <a:off x="5651500" y="508476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0" name="Text Box 162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9" name="Text Box 16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51" name="Text Box 163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3" name="Text Box 165"/>
          <p:cNvSpPr txBox="1">
            <a:spLocks noChangeArrowheads="1"/>
          </p:cNvSpPr>
          <p:nvPr/>
        </p:nvSpPr>
        <p:spPr bwMode="auto">
          <a:xfrm>
            <a:off x="7019925" y="24209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4" name="Text Box 166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5" name="Text Box 167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6" name="Text Box 168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7" name="Text Box 169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8" name="Text Box 170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9" name="Text Box 171"/>
          <p:cNvSpPr txBox="1">
            <a:spLocks noChangeArrowheads="1"/>
          </p:cNvSpPr>
          <p:nvPr/>
        </p:nvSpPr>
        <p:spPr bwMode="auto">
          <a:xfrm>
            <a:off x="7235825" y="2492375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0" name="Text Box 172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1" name="Text Box 173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2" name="Text Box 174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1101E-6 L 0.09045 0.1513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85863E-6 L 0.00451 0.07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-0.00162 L 0.05972 0.229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95249E-8 L 0.12951 -0.0753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0.09827 0.1617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185 L 0.06424 0.1538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0881E-6 L 0.00018 0.07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0781 0.063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2816E-6 L 0.05521 0.23128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6302 0.2208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1958E-6 L 0.1375 -0.0859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5 L 0.09462 0.23129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99421E-6 L 0.09462 0.14716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95249E-8 L 0.05434 0.21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3" grpId="0"/>
      <p:bldP spid="166035" grpId="0"/>
      <p:bldP spid="166035" grpId="1"/>
      <p:bldP spid="166040" grpId="0"/>
      <p:bldP spid="166040" grpId="1"/>
      <p:bldP spid="166042" grpId="0" animBg="1"/>
      <p:bldP spid="166042" grpId="1" animBg="1"/>
      <p:bldP spid="166042" grpId="2" animBg="1"/>
      <p:bldP spid="166043" grpId="0"/>
      <p:bldP spid="166043" grpId="1"/>
      <p:bldP spid="166047" grpId="0"/>
      <p:bldP spid="166047" grpId="1"/>
      <p:bldP spid="166048" grpId="0"/>
      <p:bldP spid="166048" grpId="1"/>
      <p:bldP spid="166050" grpId="0"/>
      <p:bldP spid="166050" grpId="1"/>
      <p:bldP spid="166049" grpId="0"/>
      <p:bldP spid="166049" grpId="1"/>
      <p:bldP spid="166051" grpId="0"/>
      <p:bldP spid="166051" grpId="1"/>
      <p:bldP spid="166053" grpId="0"/>
      <p:bldP spid="166053" grpId="1"/>
      <p:bldP spid="166053" grpId="2"/>
      <p:bldP spid="166054" grpId="0"/>
      <p:bldP spid="166054" grpId="1"/>
      <p:bldP spid="166055" grpId="0"/>
      <p:bldP spid="166056" grpId="0"/>
      <p:bldP spid="166057" grpId="0"/>
      <p:bldP spid="166058" grpId="0"/>
      <p:bldP spid="166058" grpId="1"/>
      <p:bldP spid="166059" grpId="0"/>
      <p:bldP spid="166059" grpId="1"/>
      <p:bldP spid="166060" grpId="0"/>
      <p:bldP spid="166060" grpId="1"/>
      <p:bldP spid="166061" grpId="0"/>
      <p:bldP spid="166061" grpId="1"/>
      <p:bldP spid="166062" grpId="0"/>
      <p:bldP spid="16606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Sentaksı tanımlamak için BNF kullanmanın nedenleri </a:t>
            </a:r>
            <a:r>
              <a:rPr lang="en-US" smtClean="0"/>
              <a:t>:</a:t>
            </a:r>
          </a:p>
          <a:p>
            <a:pPr lvl="1" eaLnBrk="1" hangingPunct="1"/>
            <a:r>
              <a:rPr lang="tr-TR" smtClean="0"/>
              <a:t>Net ve özlü bir sentaks tanımı sağlar</a:t>
            </a:r>
            <a:endParaRPr lang="en-US" smtClean="0"/>
          </a:p>
          <a:p>
            <a:pPr lvl="1" eaLnBrk="1" hangingPunct="1"/>
            <a:r>
              <a:rPr lang="tr-TR" smtClean="0"/>
              <a:t>Ayrıştırıcı doğrudan </a:t>
            </a:r>
            <a:r>
              <a:rPr lang="en-US" smtClean="0"/>
              <a:t>BNF</a:t>
            </a:r>
            <a:r>
              <a:rPr lang="tr-TR" smtClean="0"/>
              <a:t> ye dayalı olabilir</a:t>
            </a:r>
            <a:endParaRPr lang="en-US" smtClean="0"/>
          </a:p>
          <a:p>
            <a:pPr lvl="1" eaLnBrk="1" hangingPunct="1"/>
            <a:r>
              <a:rPr lang="tr-TR" smtClean="0"/>
              <a:t>BNF ye dayalı ayrıştırıcıların bakımı daha kolaydır</a:t>
            </a:r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73010C-3E91-4A3A-94ED-0D7ED644AD3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z="3200" smtClean="0"/>
              <a:t>LL(1) </a:t>
            </a:r>
            <a:r>
              <a:rPr lang="tr-TR" sz="3200" smtClean="0"/>
              <a:t>Ayrıştırma Tabloları Oluşturma</a:t>
            </a:r>
            <a:endParaRPr lang="th-TH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8392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dirty="0" smtClean="0"/>
              <a:t>FOR </a:t>
            </a:r>
            <a:r>
              <a:rPr lang="tr-TR" dirty="0" smtClean="0"/>
              <a:t>her </a:t>
            </a:r>
            <a:r>
              <a:rPr lang="th-TH" dirty="0" smtClean="0"/>
              <a:t>nonterminal A </a:t>
            </a:r>
            <a:r>
              <a:rPr lang="tr-TR" dirty="0" smtClean="0"/>
              <a:t>ve</a:t>
            </a:r>
            <a:r>
              <a:rPr lang="th-TH" dirty="0" smtClean="0"/>
              <a:t> </a:t>
            </a:r>
            <a:r>
              <a:rPr lang="tr-TR" dirty="0" smtClean="0"/>
              <a:t>bir</a:t>
            </a:r>
            <a:r>
              <a:rPr lang="th-TH" dirty="0" smtClean="0"/>
              <a:t> A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X production</a:t>
            </a:r>
            <a:r>
              <a:rPr lang="tr-TR" dirty="0" smtClean="0"/>
              <a:t>ı</a:t>
            </a:r>
            <a:endParaRPr lang="th-TH" dirty="0" smtClean="0"/>
          </a:p>
          <a:p>
            <a:pPr eaLnBrk="1" hangingPunct="1">
              <a:buFontTx/>
              <a:buNone/>
            </a:pPr>
            <a:r>
              <a:rPr lang="th-TH" dirty="0" smtClean="0"/>
              <a:t>	FOR First(X)</a:t>
            </a:r>
            <a:r>
              <a:rPr lang="tr-TR" dirty="0" smtClean="0"/>
              <a:t>’</a:t>
            </a:r>
            <a:r>
              <a:rPr lang="tr-TR" dirty="0" err="1" smtClean="0"/>
              <a:t>te</a:t>
            </a:r>
            <a:r>
              <a:rPr lang="tr-TR" dirty="0" smtClean="0"/>
              <a:t> her </a:t>
            </a:r>
            <a:r>
              <a:rPr lang="th-TH" dirty="0" smtClean="0"/>
              <a:t>token</a:t>
            </a:r>
          </a:p>
          <a:p>
            <a:pPr eaLnBrk="1" hangingPunct="1">
              <a:buFontTx/>
              <a:buNone/>
            </a:pPr>
            <a:r>
              <a:rPr lang="th-TH" dirty="0" smtClean="0"/>
              <a:t>		A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X M(A, a)</a:t>
            </a:r>
            <a:r>
              <a:rPr lang="tr-TR" dirty="0" smtClean="0"/>
              <a:t>’dadır</a:t>
            </a:r>
            <a:endParaRPr lang="th-TH" dirty="0" smtClean="0"/>
          </a:p>
          <a:p>
            <a:pPr eaLnBrk="1" hangingPunct="1">
              <a:buFontTx/>
              <a:buNone/>
            </a:pPr>
            <a:r>
              <a:rPr lang="th-TH" dirty="0" smtClean="0"/>
              <a:t>		IF 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First(X)</a:t>
            </a:r>
            <a:r>
              <a:rPr lang="tr-TR" dirty="0" smtClean="0"/>
              <a:t>’</a:t>
            </a:r>
            <a:r>
              <a:rPr lang="tr-TR" dirty="0" err="1" smtClean="0"/>
              <a:t>te</a:t>
            </a:r>
            <a:r>
              <a:rPr lang="tr-TR" dirty="0" smtClean="0"/>
              <a:t> ise</a:t>
            </a:r>
            <a:r>
              <a:rPr lang="th-TH" dirty="0" smtClean="0"/>
              <a:t>	THEN	</a:t>
            </a:r>
          </a:p>
          <a:p>
            <a:pPr eaLnBrk="1" hangingPunct="1">
              <a:buFontTx/>
              <a:buNone/>
            </a:pPr>
            <a:r>
              <a:rPr lang="th-TH" dirty="0" smtClean="0"/>
              <a:t>			FOR Follow(A)</a:t>
            </a:r>
            <a:r>
              <a:rPr lang="tr-TR" dirty="0" smtClean="0"/>
              <a:t>’</a:t>
            </a:r>
            <a:r>
              <a:rPr lang="tr-TR" dirty="0" err="1" smtClean="0"/>
              <a:t>daki</a:t>
            </a:r>
            <a:r>
              <a:rPr lang="th-TH" dirty="0" smtClean="0"/>
              <a:t> </a:t>
            </a:r>
            <a:r>
              <a:rPr lang="tr-TR" dirty="0" smtClean="0"/>
              <a:t>her </a:t>
            </a:r>
            <a:r>
              <a:rPr lang="th-TH" dirty="0" smtClean="0"/>
              <a:t>elem</a:t>
            </a:r>
            <a:r>
              <a:rPr lang="tr-TR" dirty="0" smtClean="0"/>
              <a:t>an</a:t>
            </a:r>
            <a:endParaRPr lang="th-TH" dirty="0" smtClean="0"/>
          </a:p>
          <a:p>
            <a:pPr eaLnBrk="1" hangingPunct="1">
              <a:buFontTx/>
              <a:buNone/>
            </a:pPr>
            <a:r>
              <a:rPr lang="th-TH" dirty="0" smtClean="0"/>
              <a:t>				A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X</a:t>
            </a:r>
            <a:r>
              <a:rPr lang="tr-TR" dirty="0" smtClean="0"/>
              <a:t>’i</a:t>
            </a:r>
            <a:r>
              <a:rPr lang="th-TH" dirty="0" smtClean="0"/>
              <a:t> M(A, a)</a:t>
            </a:r>
            <a:r>
              <a:rPr lang="tr-TR" dirty="0" smtClean="0"/>
              <a:t>’ya ekle</a:t>
            </a:r>
            <a:endParaRPr lang="th-TH" dirty="0" smtClean="0"/>
          </a:p>
          <a:p>
            <a:pPr eaLnBrk="1" hangingPunct="1">
              <a:buFontTx/>
              <a:buNone/>
            </a:pPr>
            <a:endParaRPr lang="th-TH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 smtClean="0"/>
              <a:t>Örnek</a:t>
            </a:r>
            <a:r>
              <a:rPr lang="th-TH" sz="2800" smtClean="0"/>
              <a:t>: LL(1) </a:t>
            </a:r>
            <a:r>
              <a:rPr lang="tr-TR" sz="2800" smtClean="0"/>
              <a:t>Ayrıştırma Tabloları Oluşturma</a:t>
            </a:r>
            <a:endParaRPr lang="th-TH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000" b="1" dirty="0" smtClean="0"/>
              <a:t>		   </a:t>
            </a:r>
            <a:r>
              <a:rPr lang="th-TH" sz="2400" b="1" dirty="0" smtClean="0">
                <a:latin typeface="Arial Narrow" pitchFamily="34" charset="0"/>
              </a:rPr>
              <a:t>First		  Follow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exp	 {(, num} 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exp’	 {+,-, </a:t>
            </a:r>
            <a:r>
              <a:rPr lang="th-TH" sz="2000" b="1" dirty="0" smtClean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 smtClean="0">
                <a:latin typeface="Arial Narrow" pitchFamily="34" charset="0"/>
              </a:rPr>
              <a:t>} 	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addop	 {+,-}	 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term	 {(,num} 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term’	 {*, </a:t>
            </a:r>
            <a:r>
              <a:rPr lang="th-TH" sz="2000" b="1" dirty="0" smtClean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 smtClean="0">
                <a:latin typeface="Arial Narrow" pitchFamily="34" charset="0"/>
              </a:rPr>
              <a:t>} 	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mulop	 {*}	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 smtClean="0">
                <a:latin typeface="Arial Narrow" pitchFamily="34" charset="0"/>
              </a:rPr>
              <a:t>factor	 {(, num}    	{*,+,-,),$}</a:t>
            </a:r>
            <a:r>
              <a:rPr lang="th-TH" sz="2000" dirty="0" smtClean="0"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th-TH" sz="1400" b="1" dirty="0" smtClean="0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 exp    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term exp’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2 exp’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addop term exp’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3 exp’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4 addop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+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5 addop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-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6 term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7 term’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mulop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8 term’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  <a:endParaRPr lang="th-TH" sz="1800" b="1" dirty="0" smtClean="0">
              <a:solidFill>
                <a:srgbClr val="006600"/>
              </a:solidFill>
              <a:latin typeface="Arial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9 mulop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*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10 factor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( exp )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11 factor 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 smtClean="0">
                <a:solidFill>
                  <a:srgbClr val="006600"/>
                </a:solidFill>
                <a:latin typeface="Arial" pitchFamily="34" charset="0"/>
              </a:rPr>
              <a:t> num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600200"/>
            <a:ext cx="40005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</p:txBody>
      </p:sp>
      <p:graphicFrame>
        <p:nvGraphicFramePr>
          <p:cNvPr id="63743" name="Group 255"/>
          <p:cNvGraphicFramePr>
            <a:graphicFrameLocks noGrp="1"/>
          </p:cNvGraphicFramePr>
          <p:nvPr/>
        </p:nvGraphicFramePr>
        <p:xfrm>
          <a:off x="4343398" y="1523999"/>
          <a:ext cx="4791077" cy="4784724"/>
        </p:xfrm>
        <a:graphic>
          <a:graphicData uri="http://schemas.openxmlformats.org/drawingml/2006/table">
            <a:tbl>
              <a:tblPr/>
              <a:tblGrid>
                <a:gridCol w="906212"/>
                <a:gridCol w="558497"/>
                <a:gridCol w="558498"/>
                <a:gridCol w="558497"/>
                <a:gridCol w="558498"/>
                <a:gridCol w="558497"/>
                <a:gridCol w="558498"/>
                <a:gridCol w="533880"/>
              </a:tblGrid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$</a:t>
                      </a: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99" name="Text Box 111"/>
          <p:cNvSpPr txBox="1">
            <a:spLocks noChangeArrowheads="1"/>
          </p:cNvSpPr>
          <p:nvPr/>
        </p:nvSpPr>
        <p:spPr bwMode="auto">
          <a:xfrm>
            <a:off x="5270500" y="2133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0" name="Text Box 112"/>
          <p:cNvSpPr txBox="1">
            <a:spLocks noChangeArrowheads="1"/>
          </p:cNvSpPr>
          <p:nvPr/>
        </p:nvSpPr>
        <p:spPr bwMode="auto">
          <a:xfrm>
            <a:off x="8078788" y="21336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1" name="Text Box 113"/>
          <p:cNvSpPr txBox="1">
            <a:spLocks noChangeArrowheads="1"/>
          </p:cNvSpPr>
          <p:nvPr/>
        </p:nvSpPr>
        <p:spPr bwMode="auto">
          <a:xfrm>
            <a:off x="6351588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2" name="Text Box 114"/>
          <p:cNvSpPr txBox="1">
            <a:spLocks noChangeArrowheads="1"/>
          </p:cNvSpPr>
          <p:nvPr/>
        </p:nvSpPr>
        <p:spPr bwMode="auto">
          <a:xfrm>
            <a:off x="6926263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570230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865505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6351588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4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6926263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5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5199063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8" name="Text Box 120"/>
          <p:cNvSpPr txBox="1">
            <a:spLocks noChangeArrowheads="1"/>
          </p:cNvSpPr>
          <p:nvPr/>
        </p:nvSpPr>
        <p:spPr bwMode="auto">
          <a:xfrm>
            <a:off x="8078788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9" name="Text Box 121"/>
          <p:cNvSpPr txBox="1">
            <a:spLocks noChangeArrowheads="1"/>
          </p:cNvSpPr>
          <p:nvPr/>
        </p:nvSpPr>
        <p:spPr bwMode="auto">
          <a:xfrm>
            <a:off x="75755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7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0" name="Text Box 122"/>
          <p:cNvSpPr txBox="1">
            <a:spLocks noChangeArrowheads="1"/>
          </p:cNvSpPr>
          <p:nvPr/>
        </p:nvSpPr>
        <p:spPr bwMode="auto">
          <a:xfrm>
            <a:off x="5775325" y="45085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1" name="Text Box 123"/>
          <p:cNvSpPr txBox="1">
            <a:spLocks noChangeArrowheads="1"/>
          </p:cNvSpPr>
          <p:nvPr/>
        </p:nvSpPr>
        <p:spPr bwMode="auto">
          <a:xfrm>
            <a:off x="6351588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2" name="Text Box 124"/>
          <p:cNvSpPr txBox="1">
            <a:spLocks noChangeArrowheads="1"/>
          </p:cNvSpPr>
          <p:nvPr/>
        </p:nvSpPr>
        <p:spPr bwMode="auto">
          <a:xfrm>
            <a:off x="6926263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3" name="Text Box 125"/>
          <p:cNvSpPr txBox="1">
            <a:spLocks noChangeArrowheads="1"/>
          </p:cNvSpPr>
          <p:nvPr/>
        </p:nvSpPr>
        <p:spPr bwMode="auto">
          <a:xfrm>
            <a:off x="86550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4" name="Text Box 126"/>
          <p:cNvSpPr txBox="1">
            <a:spLocks noChangeArrowheads="1"/>
          </p:cNvSpPr>
          <p:nvPr/>
        </p:nvSpPr>
        <p:spPr bwMode="auto">
          <a:xfrm>
            <a:off x="7575550" y="515778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9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5" name="Text Box 127"/>
          <p:cNvSpPr txBox="1">
            <a:spLocks noChangeArrowheads="1"/>
          </p:cNvSpPr>
          <p:nvPr/>
        </p:nvSpPr>
        <p:spPr bwMode="auto">
          <a:xfrm>
            <a:off x="5199063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10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6" name="Text Box 128"/>
          <p:cNvSpPr txBox="1">
            <a:spLocks noChangeArrowheads="1"/>
          </p:cNvSpPr>
          <p:nvPr/>
        </p:nvSpPr>
        <p:spPr bwMode="auto">
          <a:xfrm>
            <a:off x="8007350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599" grpId="0" autoUpdateAnimBg="0"/>
      <p:bldP spid="63600" grpId="0" autoUpdateAnimBg="0"/>
      <p:bldP spid="63601" grpId="0" autoUpdateAnimBg="0"/>
      <p:bldP spid="63602" grpId="0" autoUpdateAnimBg="0"/>
      <p:bldP spid="63603" grpId="0" autoUpdateAnimBg="0"/>
      <p:bldP spid="63604" grpId="0" autoUpdateAnimBg="0"/>
      <p:bldP spid="63605" grpId="0" autoUpdateAnimBg="0"/>
      <p:bldP spid="63606" grpId="0" autoUpdateAnimBg="0"/>
      <p:bldP spid="63607" grpId="0" autoUpdateAnimBg="0"/>
      <p:bldP spid="63608" grpId="0" autoUpdateAnimBg="0"/>
      <p:bldP spid="63609" grpId="0" autoUpdateAnimBg="0"/>
      <p:bldP spid="63610" grpId="0" autoUpdateAnimBg="0"/>
      <p:bldP spid="63611" grpId="0" autoUpdateAnimBg="0"/>
      <p:bldP spid="63612" grpId="0" autoUpdateAnimBg="0"/>
      <p:bldP spid="63613" grpId="0" autoUpdateAnimBg="0"/>
      <p:bldP spid="63614" grpId="0" autoUpdateAnimBg="0"/>
      <p:bldP spid="63615" grpId="0" autoUpdateAnimBg="0"/>
      <p:bldP spid="6361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Gram</a:t>
            </a:r>
            <a:r>
              <a:rPr lang="tr-TR" smtClean="0"/>
              <a:t>er</a:t>
            </a:r>
            <a:endParaRPr lang="th-TH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Bir gramer, </a:t>
            </a:r>
            <a:r>
              <a:rPr lang="th-TH" smtClean="0"/>
              <a:t>LL(1) </a:t>
            </a:r>
            <a:r>
              <a:rPr lang="tr-TR" smtClean="0"/>
              <a:t>ayrıştırma tablosu her tablo girişinde en fazla bir kurala (production) sahipse, bir </a:t>
            </a:r>
            <a:r>
              <a:rPr lang="th-TH" smtClean="0"/>
              <a:t>LL(1) </a:t>
            </a:r>
            <a:r>
              <a:rPr lang="tr-TR" smtClean="0"/>
              <a:t>gramerdir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09183-21D6-4D1B-978D-72BEB22C99CB}" type="slidenum">
              <a:rPr lang="en-US"/>
              <a:pPr>
                <a:defRPr/>
              </a:pPr>
              <a:t>53</a:t>
            </a:fld>
            <a:endParaRPr lang="th-TH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/>
          <a:lstStyle/>
          <a:p>
            <a:pPr eaLnBrk="1" hangingPunct="1"/>
            <a:r>
              <a:rPr lang="th-TH" sz="2800" smtClean="0"/>
              <a:t>LL(1) </a:t>
            </a:r>
            <a:r>
              <a:rPr lang="tr-TR" sz="2800" smtClean="0"/>
              <a:t>olmayan </a:t>
            </a:r>
            <a:r>
              <a:rPr lang="th-TH" sz="2800" smtClean="0"/>
              <a:t>Gram</a:t>
            </a:r>
            <a:r>
              <a:rPr lang="tr-TR" sz="2800" smtClean="0"/>
              <a:t>er için </a:t>
            </a:r>
            <a:r>
              <a:rPr lang="th-TH" sz="2800" smtClean="0"/>
              <a:t>LL(1) </a:t>
            </a:r>
            <a:r>
              <a:rPr lang="tr-TR" sz="2800" smtClean="0"/>
              <a:t>Ayrıştırma Tablosu</a:t>
            </a:r>
            <a:endParaRPr lang="th-TH" sz="2800" smtClean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191000" cy="5105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1 exp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exp addop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2 exp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3 term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term mulop factor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4 term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factor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5 factor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( exp 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6 factor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num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7 addop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+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8 addop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-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9 mulop </a:t>
            </a:r>
            <a:r>
              <a:rPr lang="th-TH" sz="2400" smtClean="0">
                <a:sym typeface="Symbol" pitchFamily="18" charset="2"/>
              </a:rPr>
              <a:t></a:t>
            </a:r>
            <a:r>
              <a:rPr lang="th-TH" sz="2400" smtClean="0"/>
              <a:t> *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 smtClean="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First(exp)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First(term)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First(factor)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First(addop) = { +, -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 smtClean="0"/>
              <a:t>First(mulop) = { * }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type="clipArt" sz="half" idx="2"/>
          </p:nvPr>
        </p:nvGraphicFramePr>
        <p:xfrm>
          <a:off x="6096000" y="1371600"/>
          <a:ext cx="990600" cy="779463"/>
        </p:xfrm>
        <a:graphic>
          <a:graphicData uri="http://schemas.openxmlformats.org/presentationml/2006/ole">
            <p:oleObj spid="_x0000_s1026" name="Clip" r:id="rId4" imgW="4000320" imgH="3147480" progId="">
              <p:embed/>
            </p:oleObj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446463" y="2590800"/>
          <a:ext cx="5697537" cy="2820988"/>
        </p:xfrm>
        <a:graphic>
          <a:graphicData uri="http://schemas.openxmlformats.org/presentationml/2006/ole">
            <p:oleObj spid="_x0000_s1027" name="Document" r:id="rId5" imgW="5693400" imgH="282096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LL(1) </a:t>
            </a:r>
            <a:r>
              <a:rPr lang="tr-TR" smtClean="0"/>
              <a:t>Olmayan </a:t>
            </a:r>
            <a:r>
              <a:rPr lang="th-TH" smtClean="0"/>
              <a:t>Gram</a:t>
            </a:r>
            <a:r>
              <a:rPr lang="tr-TR" smtClean="0"/>
              <a:t>er Sorunları</a:t>
            </a:r>
            <a:endParaRPr lang="th-TH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Grameri </a:t>
            </a:r>
            <a:r>
              <a:rPr lang="th-TH" smtClean="0"/>
              <a:t>LL(1)</a:t>
            </a:r>
            <a:r>
              <a:rPr lang="tr-TR" smtClean="0"/>
              <a:t> yapmayan nelerdir</a:t>
            </a:r>
            <a:r>
              <a:rPr lang="th-TH" smtClean="0"/>
              <a:t>?</a:t>
            </a:r>
          </a:p>
          <a:p>
            <a:pPr lvl="1" eaLnBrk="1" hangingPunct="1"/>
            <a:r>
              <a:rPr lang="tr-TR" smtClean="0"/>
              <a:t>Sol özyineleme (</a:t>
            </a:r>
            <a:r>
              <a:rPr lang="th-TH" smtClean="0"/>
              <a:t>Left-recursion</a:t>
            </a:r>
            <a:r>
              <a:rPr lang="tr-TR" smtClean="0"/>
              <a:t>)</a:t>
            </a:r>
            <a:endParaRPr lang="th-TH" smtClean="0"/>
          </a:p>
          <a:p>
            <a:pPr lvl="1" eaLnBrk="1" hangingPunct="1"/>
            <a:r>
              <a:rPr lang="tr-TR" smtClean="0"/>
              <a:t>Sol faktör (</a:t>
            </a:r>
            <a:r>
              <a:rPr lang="th-TH" smtClean="0"/>
              <a:t>Left factor</a:t>
            </a:r>
            <a:r>
              <a:rPr lang="tr-TR" smtClean="0"/>
              <a:t>)</a:t>
            </a:r>
            <a:endParaRPr lang="th-TH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Left Recursion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Yakın(</a:t>
            </a:r>
            <a:r>
              <a:rPr lang="th-TH" smtClean="0"/>
              <a:t>Immediate</a:t>
            </a:r>
            <a:r>
              <a:rPr lang="tr-TR" smtClean="0"/>
              <a:t>)</a:t>
            </a:r>
            <a:r>
              <a:rPr lang="th-TH" smtClean="0"/>
              <a:t> left recursion</a:t>
            </a:r>
          </a:p>
          <a:p>
            <a:pPr lvl="1" eaLnBrk="1" hangingPunct="1"/>
            <a:r>
              <a:rPr lang="th-TH" smtClean="0"/>
              <a:t>A </a:t>
            </a:r>
            <a:r>
              <a:rPr lang="th-TH" smtClean="0">
                <a:cs typeface="Angsana New" pitchFamily="18" charset="-34"/>
                <a:sym typeface="Symbol" pitchFamily="18" charset="2"/>
              </a:rPr>
              <a:t></a:t>
            </a:r>
            <a:r>
              <a:rPr lang="th-TH" smtClean="0"/>
              <a:t> A X | Y</a:t>
            </a:r>
          </a:p>
          <a:p>
            <a:pPr lvl="1" eaLnBrk="1" hangingPunct="1"/>
            <a:r>
              <a:rPr lang="th-TH" smtClean="0"/>
              <a:t>A </a:t>
            </a:r>
            <a:r>
              <a:rPr lang="th-TH" smtClean="0">
                <a:cs typeface="Angsana New" pitchFamily="18" charset="-34"/>
                <a:sym typeface="Symbol" pitchFamily="18" charset="2"/>
              </a:rPr>
              <a:t></a:t>
            </a:r>
            <a:r>
              <a:rPr lang="th-TH" smtClean="0"/>
              <a:t> A X</a:t>
            </a:r>
            <a:r>
              <a:rPr lang="th-TH" baseline="-25000" smtClean="0"/>
              <a:t>1 </a:t>
            </a:r>
            <a:r>
              <a:rPr lang="th-TH" smtClean="0"/>
              <a:t>| A X</a:t>
            </a:r>
            <a:r>
              <a:rPr lang="th-TH" baseline="-25000" smtClean="0"/>
              <a:t>2 </a:t>
            </a:r>
            <a:r>
              <a:rPr lang="th-TH" smtClean="0"/>
              <a:t>|…| A X</a:t>
            </a:r>
            <a:r>
              <a:rPr lang="th-TH" baseline="-25000" smtClean="0"/>
              <a:t>n </a:t>
            </a:r>
            <a:r>
              <a:rPr lang="th-TH" smtClean="0"/>
              <a:t>| Y</a:t>
            </a:r>
            <a:r>
              <a:rPr lang="th-TH" baseline="-25000" smtClean="0"/>
              <a:t>1 </a:t>
            </a:r>
            <a:r>
              <a:rPr lang="th-TH" smtClean="0"/>
              <a:t>| Y</a:t>
            </a:r>
            <a:r>
              <a:rPr lang="th-TH" baseline="-25000" smtClean="0"/>
              <a:t>2 </a:t>
            </a:r>
            <a:r>
              <a:rPr lang="th-TH" smtClean="0"/>
              <a:t>|... | Y</a:t>
            </a:r>
            <a:r>
              <a:rPr lang="th-TH" baseline="-25000" smtClean="0"/>
              <a:t>m </a:t>
            </a:r>
            <a:endParaRPr lang="th-TH" smtClean="0"/>
          </a:p>
          <a:p>
            <a:pPr eaLnBrk="1" hangingPunct="1"/>
            <a:endParaRPr lang="th-TH" smtClean="0"/>
          </a:p>
          <a:p>
            <a:pPr eaLnBrk="1" hangingPunct="1"/>
            <a:r>
              <a:rPr lang="tr-TR" smtClean="0"/>
              <a:t>Yaygın(</a:t>
            </a:r>
            <a:r>
              <a:rPr lang="th-TH" smtClean="0"/>
              <a:t>General</a:t>
            </a:r>
            <a:r>
              <a:rPr lang="tr-TR" smtClean="0"/>
              <a:t>)</a:t>
            </a:r>
            <a:r>
              <a:rPr lang="th-TH" smtClean="0"/>
              <a:t> left recursion</a:t>
            </a:r>
          </a:p>
          <a:p>
            <a:pPr lvl="1" eaLnBrk="1" hangingPunct="1"/>
            <a:r>
              <a:rPr lang="th-TH" smtClean="0"/>
              <a:t>A =&gt; X =&gt;* A Y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219200"/>
            <a:ext cx="4648200" cy="5105400"/>
          </a:xfrm>
        </p:spPr>
        <p:txBody>
          <a:bodyPr/>
          <a:lstStyle/>
          <a:p>
            <a:pPr eaLnBrk="1" hangingPunct="1"/>
            <a:r>
              <a:rPr lang="tr-TR" smtClean="0"/>
              <a:t>Kolaylıkla kaldırılabilir</a:t>
            </a:r>
            <a:endParaRPr lang="th-TH" smtClean="0"/>
          </a:p>
          <a:p>
            <a:pPr lvl="1" eaLnBrk="1" hangingPunct="1"/>
            <a:r>
              <a:rPr lang="th-TH" smtClean="0"/>
              <a:t>A </a:t>
            </a:r>
            <a:r>
              <a:rPr lang="th-TH" smtClean="0">
                <a:cs typeface="Angsana New" pitchFamily="18" charset="-34"/>
                <a:sym typeface="Symbol" pitchFamily="18" charset="2"/>
              </a:rPr>
              <a:t></a:t>
            </a:r>
            <a:r>
              <a:rPr lang="th-TH" smtClean="0"/>
              <a:t> Y A’, A’ </a:t>
            </a:r>
            <a:r>
              <a:rPr lang="th-TH" smtClean="0">
                <a:cs typeface="Angsana New" pitchFamily="18" charset="-34"/>
                <a:sym typeface="Symbol" pitchFamily="18" charset="2"/>
              </a:rPr>
              <a:t></a:t>
            </a:r>
            <a:r>
              <a:rPr lang="th-TH" smtClean="0"/>
              <a:t> X A’| </a:t>
            </a:r>
            <a:r>
              <a:rPr lang="th-TH" smtClean="0">
                <a:sym typeface="Symbol" pitchFamily="18" charset="2"/>
              </a:rPr>
              <a:t></a:t>
            </a:r>
            <a:endParaRPr lang="th-TH" i="1" smtClean="0"/>
          </a:p>
          <a:p>
            <a:pPr lvl="1" eaLnBrk="1" hangingPunct="1"/>
            <a:r>
              <a:rPr lang="th-TH" smtClean="0"/>
              <a:t>A </a:t>
            </a:r>
            <a:r>
              <a:rPr lang="th-TH" smtClean="0">
                <a:cs typeface="Angsana New" pitchFamily="18" charset="-34"/>
                <a:sym typeface="Symbol" pitchFamily="18" charset="2"/>
              </a:rPr>
              <a:t></a:t>
            </a:r>
            <a:r>
              <a:rPr lang="th-TH" smtClean="0"/>
              <a:t> Y</a:t>
            </a:r>
            <a:r>
              <a:rPr lang="th-TH" baseline="-25000" smtClean="0"/>
              <a:t>1 </a:t>
            </a:r>
            <a:r>
              <a:rPr lang="th-TH" smtClean="0"/>
              <a:t>A’</a:t>
            </a:r>
            <a:r>
              <a:rPr lang="th-TH" baseline="-25000" smtClean="0"/>
              <a:t> </a:t>
            </a:r>
            <a:r>
              <a:rPr lang="th-TH" smtClean="0"/>
              <a:t>| Y</a:t>
            </a:r>
            <a:r>
              <a:rPr lang="th-TH" baseline="-25000" smtClean="0"/>
              <a:t>2 </a:t>
            </a:r>
            <a:r>
              <a:rPr lang="th-TH" smtClean="0"/>
              <a:t>A’</a:t>
            </a:r>
            <a:r>
              <a:rPr lang="th-TH" baseline="-25000" smtClean="0"/>
              <a:t> </a:t>
            </a:r>
            <a:r>
              <a:rPr lang="th-TH" smtClean="0"/>
              <a:t>|...| Y</a:t>
            </a:r>
            <a:r>
              <a:rPr lang="th-TH" baseline="-25000" smtClean="0"/>
              <a:t>m</a:t>
            </a:r>
            <a:r>
              <a:rPr lang="th-TH" smtClean="0"/>
              <a:t> A’, A’ </a:t>
            </a:r>
            <a:r>
              <a:rPr lang="th-TH" smtClean="0">
                <a:cs typeface="Angsana New" pitchFamily="18" charset="-34"/>
                <a:sym typeface="Symbol" pitchFamily="18" charset="2"/>
              </a:rPr>
              <a:t></a:t>
            </a:r>
            <a:r>
              <a:rPr lang="th-TH" smtClean="0"/>
              <a:t> X</a:t>
            </a:r>
            <a:r>
              <a:rPr lang="th-TH" baseline="-25000" smtClean="0"/>
              <a:t>1 </a:t>
            </a:r>
            <a:r>
              <a:rPr lang="th-TH" smtClean="0"/>
              <a:t>A’| X</a:t>
            </a:r>
            <a:r>
              <a:rPr lang="th-TH" baseline="-25000" smtClean="0"/>
              <a:t>2 </a:t>
            </a:r>
            <a:r>
              <a:rPr lang="th-TH" smtClean="0"/>
              <a:t>A’|…| X</a:t>
            </a:r>
            <a:r>
              <a:rPr lang="th-TH" baseline="-25000" smtClean="0"/>
              <a:t>n </a:t>
            </a:r>
            <a:r>
              <a:rPr lang="th-TH" smtClean="0"/>
              <a:t>A’| </a:t>
            </a:r>
            <a:r>
              <a:rPr lang="th-TH" smtClean="0">
                <a:sym typeface="Symbol" pitchFamily="18" charset="2"/>
              </a:rPr>
              <a:t></a:t>
            </a:r>
          </a:p>
          <a:p>
            <a:pPr eaLnBrk="1" hangingPunct="1"/>
            <a:endParaRPr lang="th-TH" smtClean="0"/>
          </a:p>
          <a:p>
            <a:pPr eaLnBrk="1" hangingPunct="1"/>
            <a:r>
              <a:rPr lang="tr-TR" smtClean="0"/>
              <a:t>Gramerde boş-string kuralı (production) ve çevrim (cycle) olmadığında kaldırılabilir (hiçbir programlama dili gramerinde görülmez)</a:t>
            </a:r>
            <a:endParaRPr lang="th-TH" smtClean="0"/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3216275" y="2514600"/>
            <a:ext cx="1203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A=Y X*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79388" y="37338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A={Y</a:t>
            </a:r>
            <a:r>
              <a:rPr lang="en-US" baseline="-25000">
                <a:solidFill>
                  <a:srgbClr val="3333FF"/>
                </a:solidFill>
                <a:latin typeface="Tahoma" pitchFamily="34" charset="0"/>
              </a:rPr>
              <a:t>1</a:t>
            </a:r>
            <a:r>
              <a:rPr lang="en-US">
                <a:solidFill>
                  <a:srgbClr val="3333FF"/>
                </a:solidFill>
                <a:latin typeface="Tahoma" pitchFamily="34" charset="0"/>
              </a:rPr>
              <a:t>, Y</a:t>
            </a:r>
            <a:r>
              <a:rPr lang="en-US" baseline="-25000">
                <a:solidFill>
                  <a:srgbClr val="3333FF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3333FF"/>
                </a:solidFill>
                <a:latin typeface="Tahoma" pitchFamily="34" charset="0"/>
              </a:rPr>
              <a:t>,…, Y</a:t>
            </a:r>
            <a:r>
              <a:rPr lang="en-US" baseline="-25000">
                <a:solidFill>
                  <a:srgbClr val="3333FF"/>
                </a:solidFill>
                <a:latin typeface="Tahoma" pitchFamily="34" charset="0"/>
              </a:rPr>
              <a:t>m</a:t>
            </a:r>
            <a:r>
              <a:rPr lang="en-US">
                <a:solidFill>
                  <a:srgbClr val="3333FF"/>
                </a:solidFill>
                <a:latin typeface="Tahoma" pitchFamily="34" charset="0"/>
              </a:rPr>
              <a:t>} {X</a:t>
            </a:r>
            <a:r>
              <a:rPr lang="en-US" baseline="-25000">
                <a:solidFill>
                  <a:srgbClr val="3333FF"/>
                </a:solidFill>
                <a:latin typeface="Tahoma" pitchFamily="34" charset="0"/>
              </a:rPr>
              <a:t>1</a:t>
            </a:r>
            <a:r>
              <a:rPr lang="en-US">
                <a:solidFill>
                  <a:srgbClr val="3333FF"/>
                </a:solidFill>
                <a:latin typeface="Tahoma" pitchFamily="34" charset="0"/>
              </a:rPr>
              <a:t>, X</a:t>
            </a:r>
            <a:r>
              <a:rPr lang="en-US" baseline="-25000">
                <a:solidFill>
                  <a:srgbClr val="3333FF"/>
                </a:solidFill>
                <a:latin typeface="Tahoma" pitchFamily="34" charset="0"/>
              </a:rPr>
              <a:t>2</a:t>
            </a:r>
            <a:r>
              <a:rPr lang="en-US">
                <a:solidFill>
                  <a:srgbClr val="3333FF"/>
                </a:solidFill>
                <a:latin typeface="Tahoma" pitchFamily="34" charset="0"/>
              </a:rPr>
              <a:t>, …, X</a:t>
            </a:r>
            <a:r>
              <a:rPr lang="en-US" baseline="-25000">
                <a:solidFill>
                  <a:srgbClr val="3333FF"/>
                </a:solidFill>
                <a:latin typeface="Tahoma" pitchFamily="34" charset="0"/>
              </a:rPr>
              <a:t>n</a:t>
            </a:r>
            <a:r>
              <a:rPr lang="en-US">
                <a:solidFill>
                  <a:srgbClr val="3333FF"/>
                </a:solidFill>
                <a:latin typeface="Tahoma" pitchFamily="34" charset="0"/>
              </a:rPr>
              <a:t>}*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3" grpId="1"/>
      <p:bldP spid="104454" grpId="0"/>
      <p:bldP spid="10445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200" smtClean="0"/>
              <a:t>Yakın </a:t>
            </a:r>
            <a:r>
              <a:rPr lang="th-TH" sz="3200" smtClean="0"/>
              <a:t>Left Recursion</a:t>
            </a:r>
            <a:r>
              <a:rPr lang="tr-TR" sz="3200" smtClean="0"/>
              <a:t> Kaldırma</a:t>
            </a:r>
            <a:endParaRPr lang="th-TH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dirty="0" smtClean="0">
                <a:solidFill>
                  <a:srgbClr val="FF0000"/>
                </a:solidFill>
              </a:rPr>
              <a:t>exp</a:t>
            </a:r>
            <a:r>
              <a:rPr lang="th-TH" dirty="0" smtClean="0"/>
              <a:t>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</a:t>
            </a:r>
            <a:r>
              <a:rPr lang="th-TH" dirty="0" smtClean="0">
                <a:solidFill>
                  <a:srgbClr val="FF0000"/>
                </a:solidFill>
              </a:rPr>
              <a:t>exp</a:t>
            </a:r>
            <a:r>
              <a:rPr lang="th-TH" dirty="0" smtClean="0"/>
              <a:t> + term | </a:t>
            </a:r>
            <a:r>
              <a:rPr lang="th-TH" dirty="0" smtClean="0">
                <a:solidFill>
                  <a:srgbClr val="FF0000"/>
                </a:solidFill>
              </a:rPr>
              <a:t>exp</a:t>
            </a:r>
            <a:r>
              <a:rPr lang="th-TH" dirty="0" smtClean="0"/>
              <a:t> - term | term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dirty="0" smtClean="0">
                <a:solidFill>
                  <a:srgbClr val="3333FF"/>
                </a:solidFill>
              </a:rPr>
              <a:t>term</a:t>
            </a:r>
            <a:r>
              <a:rPr lang="th-TH" dirty="0" smtClean="0"/>
              <a:t>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</a:t>
            </a:r>
            <a:r>
              <a:rPr lang="th-TH" dirty="0" smtClean="0">
                <a:solidFill>
                  <a:srgbClr val="3333FF"/>
                </a:solidFill>
              </a:rPr>
              <a:t>term</a:t>
            </a:r>
            <a:r>
              <a:rPr lang="th-TH" dirty="0" smtClean="0"/>
              <a:t> * factor | factor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dirty="0" smtClean="0"/>
              <a:t>factor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( exp ) | num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>
                <a:solidFill>
                  <a:srgbClr val="FFFF00"/>
                </a:solidFill>
              </a:rPr>
              <a:t>l</a:t>
            </a:r>
            <a:r>
              <a:rPr lang="th-TH" dirty="0" smtClean="0">
                <a:solidFill>
                  <a:srgbClr val="FFFF00"/>
                </a:solidFill>
              </a:rPr>
              <a:t>eft recursion</a:t>
            </a:r>
            <a:r>
              <a:rPr lang="tr-TR" dirty="0" smtClean="0">
                <a:solidFill>
                  <a:srgbClr val="FFFF00"/>
                </a:solidFill>
              </a:rPr>
              <a:t> kaldır</a:t>
            </a:r>
            <a:endParaRPr lang="th-TH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dirty="0" smtClean="0"/>
              <a:t>exp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term exp’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dirty="0" smtClean="0"/>
              <a:t>exp’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+ term exp’ | - term exp’ | </a:t>
            </a:r>
            <a:r>
              <a:rPr lang="th-TH" dirty="0" smtClean="0"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dirty="0" smtClean="0"/>
              <a:t>term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factor term’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dirty="0" smtClean="0"/>
              <a:t>term’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* factor term’ | </a:t>
            </a:r>
            <a:r>
              <a:rPr lang="th-TH" dirty="0" smtClean="0">
                <a:sym typeface="Symbol" pitchFamily="18" charset="2"/>
              </a:rPr>
              <a:t></a:t>
            </a:r>
            <a:endParaRPr lang="th-TH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dirty="0" smtClean="0"/>
              <a:t>factor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( exp ) | num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716463" y="3429000"/>
            <a:ext cx="3687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ahoma" pitchFamily="34" charset="0"/>
              </a:rPr>
              <a:t>exp = term (</a:t>
            </a:r>
            <a:r>
              <a:rPr lang="en-US" sz="2800" b="1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</a:t>
            </a:r>
            <a:r>
              <a:rPr lang="en-US" sz="2800" dirty="0">
                <a:solidFill>
                  <a:srgbClr val="FF0000"/>
                </a:solidFill>
                <a:latin typeface="Tahoma" pitchFamily="34" charset="0"/>
                <a:sym typeface="Symbol" pitchFamily="18" charset="2"/>
              </a:rPr>
              <a:t> term)*</a:t>
            </a:r>
            <a:r>
              <a:rPr lang="en-US" sz="2800" dirty="0">
                <a:latin typeface="Tahoma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4643438" y="4581525"/>
            <a:ext cx="4186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3333FF"/>
                </a:solidFill>
                <a:latin typeface="Tahoma" pitchFamily="34" charset="0"/>
              </a:rPr>
              <a:t>term = factor (</a:t>
            </a:r>
            <a:r>
              <a:rPr lang="en-US" sz="2800" dirty="0">
                <a:solidFill>
                  <a:srgbClr val="3333FF"/>
                </a:solidFill>
                <a:latin typeface="Tahoma" pitchFamily="34" charset="0"/>
                <a:sym typeface="Symbol" pitchFamily="18" charset="2"/>
              </a:rPr>
              <a:t>* factor)*</a:t>
            </a:r>
            <a:r>
              <a:rPr lang="en-US" dirty="0">
                <a:latin typeface="Tahoma" pitchFamily="34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  <p:bldP spid="105478" grpId="1"/>
      <p:bldP spid="105479" grpId="0"/>
      <p:bldP spid="105479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Left Factoring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Left factor non-LL(1)</a:t>
            </a:r>
            <a:r>
              <a:rPr lang="tr-TR" dirty="0" smtClean="0"/>
              <a:t>’e sebep olur</a:t>
            </a:r>
            <a:endParaRPr lang="th-TH" dirty="0" smtClean="0"/>
          </a:p>
          <a:p>
            <a:pPr lvl="1" eaLnBrk="1" hangingPunct="1"/>
            <a:r>
              <a:rPr lang="th-TH" dirty="0" smtClean="0"/>
              <a:t>A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X Y | X Z</a:t>
            </a:r>
            <a:r>
              <a:rPr lang="tr-TR" dirty="0" smtClean="0"/>
              <a:t> verilsin</a:t>
            </a:r>
            <a:r>
              <a:rPr lang="th-TH" dirty="0" smtClean="0"/>
              <a:t>. A </a:t>
            </a:r>
            <a:r>
              <a:rPr lang="tr-TR" dirty="0" smtClean="0"/>
              <a:t>yığın tepesinde ve </a:t>
            </a:r>
            <a:r>
              <a:rPr lang="th-TH" dirty="0" smtClean="0"/>
              <a:t>First(X)</a:t>
            </a:r>
            <a:r>
              <a:rPr lang="tr-TR" dirty="0" smtClean="0"/>
              <a:t>’teki bir </a:t>
            </a:r>
            <a:r>
              <a:rPr lang="tr-TR" dirty="0" err="1" smtClean="0"/>
              <a:t>token</a:t>
            </a:r>
            <a:r>
              <a:rPr lang="tr-TR" dirty="0" smtClean="0"/>
              <a:t> </a:t>
            </a:r>
            <a:r>
              <a:rPr lang="th-TH" dirty="0" smtClean="0"/>
              <a:t> </a:t>
            </a:r>
            <a:r>
              <a:rPr lang="tr-TR" dirty="0" smtClean="0"/>
              <a:t>sonraki </a:t>
            </a:r>
            <a:r>
              <a:rPr lang="tr-TR" dirty="0" err="1" smtClean="0"/>
              <a:t>token</a:t>
            </a:r>
            <a:r>
              <a:rPr lang="tr-TR" dirty="0" smtClean="0"/>
              <a:t> olduğunda hem </a:t>
            </a:r>
            <a:r>
              <a:rPr lang="th-TH" dirty="0" smtClean="0"/>
              <a:t>A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X Y </a:t>
            </a:r>
            <a:r>
              <a:rPr lang="tr-TR" dirty="0" smtClean="0"/>
              <a:t>hem de</a:t>
            </a:r>
            <a:r>
              <a:rPr lang="th-TH" dirty="0" smtClean="0"/>
              <a:t> A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X Z </a:t>
            </a:r>
            <a:r>
              <a:rPr lang="tr-TR" dirty="0" smtClean="0"/>
              <a:t>seçilebilir</a:t>
            </a:r>
            <a:endParaRPr lang="th-TH" dirty="0" smtClean="0"/>
          </a:p>
          <a:p>
            <a:pPr eaLnBrk="1" hangingPunct="1">
              <a:buFontTx/>
              <a:buNone/>
            </a:pPr>
            <a:endParaRPr lang="th-TH" dirty="0" smtClean="0"/>
          </a:p>
          <a:p>
            <a:pPr eaLnBrk="1" hangingPunct="1">
              <a:buFontTx/>
              <a:buNone/>
            </a:pPr>
            <a:r>
              <a:rPr lang="th-TH" dirty="0" smtClean="0"/>
              <a:t>A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X Y | X Z  </a:t>
            </a:r>
          </a:p>
          <a:p>
            <a:pPr eaLnBrk="1" hangingPunct="1">
              <a:buFontTx/>
              <a:buNone/>
            </a:pPr>
            <a:r>
              <a:rPr lang="th-TH" dirty="0" smtClean="0">
                <a:solidFill>
                  <a:srgbClr val="FFFF00"/>
                </a:solidFill>
              </a:rPr>
              <a:t>	</a:t>
            </a:r>
            <a:r>
              <a:rPr lang="tr-TR" dirty="0" smtClean="0">
                <a:solidFill>
                  <a:srgbClr val="FFFF00"/>
                </a:solidFill>
              </a:rPr>
              <a:t>kuralı şu şekilde </a:t>
            </a:r>
            <a:r>
              <a:rPr lang="tr-TR" dirty="0" err="1" smtClean="0">
                <a:solidFill>
                  <a:srgbClr val="FFFF00"/>
                </a:solidFill>
              </a:rPr>
              <a:t>left</a:t>
            </a:r>
            <a:r>
              <a:rPr lang="tr-TR" dirty="0" smtClean="0">
                <a:solidFill>
                  <a:srgbClr val="FFFF00"/>
                </a:solidFill>
              </a:rPr>
              <a:t>-</a:t>
            </a:r>
            <a:r>
              <a:rPr lang="tr-TR" dirty="0" err="1" smtClean="0">
                <a:solidFill>
                  <a:srgbClr val="FFFF00"/>
                </a:solidFill>
              </a:rPr>
              <a:t>factor’lü</a:t>
            </a:r>
            <a:r>
              <a:rPr lang="tr-TR" dirty="0" smtClean="0">
                <a:solidFill>
                  <a:srgbClr val="FFFF00"/>
                </a:solidFill>
              </a:rPr>
              <a:t> olabilir</a:t>
            </a:r>
            <a:endParaRPr lang="th-TH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th-TH" dirty="0" smtClean="0"/>
              <a:t>A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X A’ </a:t>
            </a:r>
            <a:r>
              <a:rPr lang="tr-TR" dirty="0" smtClean="0"/>
              <a:t>ve </a:t>
            </a:r>
            <a:r>
              <a:rPr lang="th-TH" dirty="0" smtClean="0"/>
              <a:t>A’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Y | 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smtClean="0"/>
              <a:t>Left Factor</a:t>
            </a:r>
            <a:r>
              <a:rPr lang="tr-TR" smtClean="0"/>
              <a:t> Örneği</a:t>
            </a:r>
            <a:endParaRPr lang="th-TH" smtClean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h-TH" dirty="0" smtClean="0"/>
              <a:t>ifSt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</a:t>
            </a:r>
            <a:r>
              <a:rPr lang="th-TH" b="1" dirty="0" smtClean="0"/>
              <a:t>if (</a:t>
            </a:r>
            <a:r>
              <a:rPr lang="th-TH" dirty="0" smtClean="0"/>
              <a:t> exp </a:t>
            </a:r>
            <a:r>
              <a:rPr lang="th-TH" b="1" dirty="0" smtClean="0"/>
              <a:t>)</a:t>
            </a:r>
            <a:r>
              <a:rPr lang="th-TH" dirty="0" smtClean="0"/>
              <a:t> st </a:t>
            </a:r>
            <a:r>
              <a:rPr lang="th-TH" b="1" dirty="0" smtClean="0"/>
              <a:t>else</a:t>
            </a:r>
            <a:r>
              <a:rPr lang="th-TH" dirty="0" smtClean="0"/>
              <a:t> st | </a:t>
            </a:r>
            <a:r>
              <a:rPr lang="th-TH" b="1" dirty="0" smtClean="0"/>
              <a:t>if (</a:t>
            </a:r>
            <a:r>
              <a:rPr lang="th-TH" dirty="0" smtClean="0"/>
              <a:t> exp </a:t>
            </a:r>
            <a:r>
              <a:rPr lang="th-TH" b="1" dirty="0" smtClean="0"/>
              <a:t>)</a:t>
            </a:r>
            <a:r>
              <a:rPr lang="th-TH" dirty="0" smtClean="0"/>
              <a:t> st</a:t>
            </a:r>
          </a:p>
          <a:p>
            <a:pPr eaLnBrk="1" hangingPunct="1">
              <a:buFontTx/>
              <a:buNone/>
            </a:pPr>
            <a:r>
              <a:rPr lang="th-TH" dirty="0" smtClean="0">
                <a:solidFill>
                  <a:srgbClr val="FFFF00"/>
                </a:solidFill>
              </a:rPr>
              <a:t>	</a:t>
            </a:r>
            <a:r>
              <a:rPr lang="tr-TR" dirty="0" smtClean="0">
                <a:solidFill>
                  <a:srgbClr val="FFFF00"/>
                </a:solidFill>
              </a:rPr>
              <a:t>kuralı şu şekilde </a:t>
            </a:r>
            <a:r>
              <a:rPr lang="tr-TR" dirty="0" err="1" smtClean="0">
                <a:solidFill>
                  <a:srgbClr val="FFFF00"/>
                </a:solidFill>
              </a:rPr>
              <a:t>left</a:t>
            </a:r>
            <a:r>
              <a:rPr lang="tr-TR" dirty="0" smtClean="0">
                <a:solidFill>
                  <a:srgbClr val="FFFF00"/>
                </a:solidFill>
              </a:rPr>
              <a:t>-</a:t>
            </a:r>
            <a:r>
              <a:rPr lang="tr-TR" dirty="0" err="1" smtClean="0">
                <a:solidFill>
                  <a:srgbClr val="FFFF00"/>
                </a:solidFill>
              </a:rPr>
              <a:t>factor’lü</a:t>
            </a:r>
            <a:r>
              <a:rPr lang="tr-TR" dirty="0" smtClean="0">
                <a:solidFill>
                  <a:srgbClr val="FFFF00"/>
                </a:solidFill>
              </a:rPr>
              <a:t> olabilir</a:t>
            </a:r>
            <a:endParaRPr lang="th-TH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th-TH" dirty="0" smtClean="0"/>
              <a:t>ifSt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</a:t>
            </a:r>
            <a:r>
              <a:rPr lang="th-TH" b="1" dirty="0" smtClean="0"/>
              <a:t>if (</a:t>
            </a:r>
            <a:r>
              <a:rPr lang="th-TH" dirty="0" smtClean="0"/>
              <a:t> exp </a:t>
            </a:r>
            <a:r>
              <a:rPr lang="th-TH" b="1" dirty="0" smtClean="0"/>
              <a:t>)</a:t>
            </a:r>
            <a:r>
              <a:rPr lang="th-TH" dirty="0" smtClean="0"/>
              <a:t> st elsePart</a:t>
            </a:r>
          </a:p>
          <a:p>
            <a:pPr eaLnBrk="1" hangingPunct="1">
              <a:buFontTx/>
              <a:buNone/>
            </a:pPr>
            <a:r>
              <a:rPr lang="en-US" dirty="0" smtClean="0"/>
              <a:t>e</a:t>
            </a:r>
            <a:r>
              <a:rPr lang="th-TH" dirty="0" smtClean="0"/>
              <a:t>lsePart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</a:t>
            </a:r>
            <a:r>
              <a:rPr lang="th-TH" b="1" dirty="0" smtClean="0"/>
              <a:t>else</a:t>
            </a:r>
            <a:r>
              <a:rPr lang="th-TH" dirty="0" smtClean="0"/>
              <a:t> st | </a:t>
            </a:r>
            <a:r>
              <a:rPr lang="th-TH" dirty="0" smtClean="0">
                <a:sym typeface="Symbol" pitchFamily="18" charset="2"/>
              </a:rPr>
              <a:t></a:t>
            </a:r>
          </a:p>
          <a:p>
            <a:pPr eaLnBrk="1" hangingPunct="1">
              <a:buFontTx/>
              <a:buNone/>
            </a:pPr>
            <a:endParaRPr lang="th-TH" dirty="0" smtClean="0"/>
          </a:p>
          <a:p>
            <a:pPr eaLnBrk="1" hangingPunct="1">
              <a:buFontTx/>
              <a:buNone/>
            </a:pPr>
            <a:r>
              <a:rPr lang="th-TH" dirty="0" smtClean="0"/>
              <a:t>seq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st </a:t>
            </a:r>
            <a:r>
              <a:rPr lang="th-TH" b="1" dirty="0" smtClean="0"/>
              <a:t>; </a:t>
            </a:r>
            <a:r>
              <a:rPr lang="th-TH" dirty="0" smtClean="0"/>
              <a:t>seq | st</a:t>
            </a:r>
          </a:p>
          <a:p>
            <a:pPr eaLnBrk="1" hangingPunct="1">
              <a:buFontTx/>
              <a:buNone/>
            </a:pPr>
            <a:r>
              <a:rPr lang="th-TH" dirty="0" smtClean="0">
                <a:solidFill>
                  <a:srgbClr val="FFFF00"/>
                </a:solidFill>
              </a:rPr>
              <a:t>	</a:t>
            </a:r>
            <a:r>
              <a:rPr lang="tr-TR" dirty="0" smtClean="0">
                <a:solidFill>
                  <a:srgbClr val="FFFF00"/>
                </a:solidFill>
              </a:rPr>
              <a:t>kuralı şu şekilde </a:t>
            </a:r>
            <a:r>
              <a:rPr lang="tr-TR" dirty="0" err="1" smtClean="0">
                <a:solidFill>
                  <a:srgbClr val="FFFF00"/>
                </a:solidFill>
              </a:rPr>
              <a:t>left</a:t>
            </a:r>
            <a:r>
              <a:rPr lang="tr-TR" dirty="0" smtClean="0">
                <a:solidFill>
                  <a:srgbClr val="FFFF00"/>
                </a:solidFill>
              </a:rPr>
              <a:t>-</a:t>
            </a:r>
            <a:r>
              <a:rPr lang="tr-TR" dirty="0" err="1" smtClean="0">
                <a:solidFill>
                  <a:srgbClr val="FFFF00"/>
                </a:solidFill>
              </a:rPr>
              <a:t>factor’lü</a:t>
            </a:r>
            <a:r>
              <a:rPr lang="tr-TR" dirty="0" smtClean="0">
                <a:solidFill>
                  <a:srgbClr val="FFFF00"/>
                </a:solidFill>
              </a:rPr>
              <a:t> olabilir</a:t>
            </a:r>
            <a:endParaRPr lang="th-TH" dirty="0" smtClean="0">
              <a:solidFill>
                <a:srgbClr val="FFFF00"/>
              </a:solidFill>
            </a:endParaRPr>
          </a:p>
          <a:p>
            <a:pPr eaLnBrk="1" hangingPunct="1">
              <a:buFontTx/>
              <a:buNone/>
            </a:pPr>
            <a:r>
              <a:rPr lang="th-TH" dirty="0" smtClean="0"/>
              <a:t>seq </a:t>
            </a:r>
            <a:r>
              <a:rPr lang="th-TH" dirty="0" smtClean="0">
                <a:sym typeface="Symbol" pitchFamily="18" charset="2"/>
              </a:rPr>
              <a:t></a:t>
            </a:r>
            <a:r>
              <a:rPr lang="th-TH" dirty="0" smtClean="0"/>
              <a:t> st seq’ </a:t>
            </a:r>
          </a:p>
          <a:p>
            <a:pPr eaLnBrk="1" hangingPunct="1">
              <a:buFontTx/>
              <a:buNone/>
            </a:pPr>
            <a:r>
              <a:rPr lang="th-TH" dirty="0" smtClean="0"/>
              <a:t>seq’ </a:t>
            </a:r>
            <a:r>
              <a:rPr lang="th-TH" dirty="0" smtClean="0">
                <a:sym typeface="Symbol" pitchFamily="18" charset="2"/>
              </a:rPr>
              <a:t> </a:t>
            </a:r>
            <a:r>
              <a:rPr lang="th-TH" b="1" dirty="0" smtClean="0"/>
              <a:t>;</a:t>
            </a:r>
            <a:r>
              <a:rPr lang="th-TH" dirty="0" smtClean="0"/>
              <a:t> seq | </a:t>
            </a:r>
            <a:r>
              <a:rPr lang="th-TH" dirty="0" smtClean="0">
                <a:sym typeface="Symbol" pitchFamily="18" charset="2"/>
              </a:rPr>
              <a:t></a:t>
            </a:r>
            <a:r>
              <a:rPr lang="th-TH" dirty="0" smtClean="0"/>
              <a:t> </a:t>
            </a:r>
            <a:endParaRPr lang="th-TH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4.5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 </a:t>
            </a:r>
            <a:r>
              <a:rPr lang="tr-TR" smtClean="0">
                <a:sym typeface="Symbol" pitchFamily="18" charset="2"/>
              </a:rPr>
              <a:t>	(</a:t>
            </a:r>
            <a:r>
              <a:rPr lang="en-US" smtClean="0">
                <a:sym typeface="Symbol" pitchFamily="18" charset="2"/>
              </a:rPr>
              <a:t>Bottom-up Parsing</a:t>
            </a:r>
            <a:r>
              <a:rPr lang="tr-TR" smtClean="0">
                <a:sym typeface="Symbol" pitchFamily="18" charset="2"/>
              </a:rPr>
              <a:t>)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953000"/>
          </a:xfrm>
        </p:spPr>
        <p:txBody>
          <a:bodyPr/>
          <a:lstStyle/>
          <a:p>
            <a:pPr eaLnBrk="1" hangingPunct="1"/>
            <a:r>
              <a:rPr lang="tr-TR" sz="2200" smtClean="0">
                <a:sym typeface="Symbol" pitchFamily="18" charset="2"/>
              </a:rPr>
              <a:t>Ayrıştırma</a:t>
            </a:r>
            <a:r>
              <a:rPr lang="en-US" sz="2200" smtClean="0">
                <a:sym typeface="Symbol" pitchFamily="18" charset="2"/>
              </a:rPr>
              <a:t> problem</a:t>
            </a:r>
            <a:r>
              <a:rPr lang="tr-TR" sz="2200" smtClean="0">
                <a:sym typeface="Symbol" pitchFamily="18" charset="2"/>
              </a:rPr>
              <a:t>i bir sağ-cümlesel formda türevde önceki sağ-cümlesel formu elde etmek için azaltılacak doğru</a:t>
            </a:r>
            <a:r>
              <a:rPr lang="en-US" sz="2200" smtClean="0">
                <a:sym typeface="Symbol" pitchFamily="18" charset="2"/>
              </a:rPr>
              <a:t> sağ kısm</a:t>
            </a:r>
            <a:r>
              <a:rPr lang="tr-TR" sz="2200" smtClean="0">
                <a:sym typeface="Symbol" pitchFamily="18" charset="2"/>
              </a:rPr>
              <a:t>ı </a:t>
            </a:r>
            <a:r>
              <a:rPr lang="en-US" sz="2200" smtClean="0">
                <a:sym typeface="Symbol" pitchFamily="18" charset="2"/>
              </a:rPr>
              <a:t>(RHS) </a:t>
            </a:r>
            <a:r>
              <a:rPr lang="tr-TR" sz="2200" smtClean="0">
                <a:sym typeface="Symbol" pitchFamily="18" charset="2"/>
              </a:rPr>
              <a:t>bulmaktır</a:t>
            </a:r>
          </a:p>
          <a:p>
            <a:pPr eaLnBrk="1" hangingPunct="1"/>
            <a:r>
              <a:rPr lang="tr-TR" sz="2200" smtClean="0">
                <a:sym typeface="Symbol" pitchFamily="18" charset="2"/>
              </a:rPr>
              <a:t>Ayrıştırma için açık yığın kullanır</a:t>
            </a:r>
          </a:p>
          <a:p>
            <a:pPr eaLnBrk="1" hangingPunct="1"/>
            <a:r>
              <a:rPr lang="tr-TR" sz="2200" smtClean="0">
                <a:cs typeface="Tahoma" pitchFamily="34" charset="0"/>
              </a:rPr>
              <a:t>Sağdan (</a:t>
            </a:r>
            <a:r>
              <a:rPr lang="th-TH" sz="2200" smtClean="0">
                <a:cs typeface="Tahoma" pitchFamily="34" charset="0"/>
              </a:rPr>
              <a:t>rightmost</a:t>
            </a:r>
            <a:r>
              <a:rPr lang="tr-TR" sz="2200" smtClean="0">
                <a:cs typeface="Tahoma" pitchFamily="34" charset="0"/>
              </a:rPr>
              <a:t>)</a:t>
            </a:r>
            <a:r>
              <a:rPr lang="th-TH" sz="2200" smtClean="0">
                <a:cs typeface="Tahoma" pitchFamily="34" charset="0"/>
              </a:rPr>
              <a:t> </a:t>
            </a:r>
            <a:r>
              <a:rPr lang="tr-TR" sz="2200" smtClean="0">
                <a:cs typeface="Tahoma" pitchFamily="34" charset="0"/>
              </a:rPr>
              <a:t>türetmeyi</a:t>
            </a:r>
            <a:r>
              <a:rPr lang="th-TH" sz="2200" smtClean="0">
                <a:cs typeface="Tahoma" pitchFamily="34" charset="0"/>
              </a:rPr>
              <a:t> (</a:t>
            </a:r>
            <a:r>
              <a:rPr lang="th-TH" sz="2200" smtClean="0">
                <a:solidFill>
                  <a:srgbClr val="FF0000"/>
                </a:solidFill>
                <a:cs typeface="Tahoma" pitchFamily="34" charset="0"/>
              </a:rPr>
              <a:t>R</a:t>
            </a:r>
            <a:r>
              <a:rPr lang="th-TH" sz="2200" smtClean="0">
                <a:cs typeface="Tahoma" pitchFamily="34" charset="0"/>
              </a:rPr>
              <a:t>) </a:t>
            </a:r>
            <a:r>
              <a:rPr lang="tr-TR" sz="2200" smtClean="0">
                <a:cs typeface="Tahoma" pitchFamily="34" charset="0"/>
              </a:rPr>
              <a:t>soldan (</a:t>
            </a:r>
            <a:r>
              <a:rPr lang="th-TH" sz="2200" smtClean="0">
                <a:cs typeface="Tahoma" pitchFamily="34" charset="0"/>
              </a:rPr>
              <a:t>left</a:t>
            </a:r>
            <a:r>
              <a:rPr lang="tr-TR" sz="2200" smtClean="0">
                <a:cs typeface="Tahoma" pitchFamily="34" charset="0"/>
              </a:rPr>
              <a:t>)</a:t>
            </a:r>
            <a:r>
              <a:rPr lang="th-TH" sz="2200" smtClean="0">
                <a:cs typeface="Tahoma" pitchFamily="34" charset="0"/>
              </a:rPr>
              <a:t> (</a:t>
            </a:r>
            <a:r>
              <a:rPr lang="th-TH" sz="2200" smtClean="0">
                <a:solidFill>
                  <a:srgbClr val="FF0000"/>
                </a:solidFill>
                <a:cs typeface="Tahoma" pitchFamily="34" charset="0"/>
              </a:rPr>
              <a:t>L</a:t>
            </a:r>
            <a:r>
              <a:rPr lang="th-TH" sz="2200" smtClean="0">
                <a:cs typeface="Tahoma" pitchFamily="34" charset="0"/>
              </a:rPr>
              <a:t>) </a:t>
            </a:r>
            <a:r>
              <a:rPr lang="tr-TR" sz="2200" smtClean="0">
                <a:cs typeface="Tahoma" pitchFamily="34" charset="0"/>
              </a:rPr>
              <a:t>sağa simüle eder</a:t>
            </a:r>
            <a:r>
              <a:rPr lang="th-TH" sz="2200" smtClean="0">
                <a:cs typeface="Tahoma" pitchFamily="34" charset="0"/>
              </a:rPr>
              <a:t>, </a:t>
            </a:r>
            <a:r>
              <a:rPr lang="tr-TR" sz="2200" smtClean="0">
                <a:cs typeface="Tahoma" pitchFamily="34" charset="0"/>
              </a:rPr>
              <a:t>böylece </a:t>
            </a:r>
            <a:r>
              <a:rPr lang="th-TH" sz="2200" smtClean="0">
                <a:cs typeface="Tahoma" pitchFamily="34" charset="0"/>
              </a:rPr>
              <a:t>LR </a:t>
            </a:r>
            <a:r>
              <a:rPr lang="tr-TR" sz="2200" smtClean="0">
                <a:cs typeface="Tahoma" pitchFamily="34" charset="0"/>
              </a:rPr>
              <a:t>ayrıştırma olarak bilinir</a:t>
            </a:r>
            <a:endParaRPr lang="th-TH" sz="2200" smtClean="0">
              <a:cs typeface="Tahoma" pitchFamily="34" charset="0"/>
            </a:endParaRPr>
          </a:p>
          <a:p>
            <a:pPr eaLnBrk="1" hangingPunct="1"/>
            <a:r>
              <a:rPr lang="tr-TR" sz="2200" smtClean="0">
                <a:sym typeface="Symbol" pitchFamily="18" charset="2"/>
              </a:rPr>
              <a:t>Yukarıdan-Aşağıya ayrıştırmadan daha güçlüdür</a:t>
            </a:r>
          </a:p>
          <a:p>
            <a:pPr lvl="1" eaLnBrk="1" hangingPunct="1"/>
            <a:r>
              <a:rPr lang="tr-TR" sz="2200" smtClean="0">
                <a:sym typeface="Symbol" pitchFamily="18" charset="2"/>
              </a:rPr>
              <a:t>Sol özyineleme problem olmaz</a:t>
            </a:r>
          </a:p>
          <a:p>
            <a:pPr eaLnBrk="1" hangingPunct="1"/>
            <a:r>
              <a:rPr lang="tr-TR" sz="2200" smtClean="0">
                <a:cs typeface="Tahoma" pitchFamily="34" charset="0"/>
              </a:rPr>
              <a:t>İki hareket</a:t>
            </a:r>
            <a:endParaRPr lang="th-TH" sz="2200" smtClean="0">
              <a:cs typeface="Tahoma" pitchFamily="34" charset="0"/>
            </a:endParaRPr>
          </a:p>
          <a:p>
            <a:pPr lvl="1" eaLnBrk="1" hangingPunct="1"/>
            <a:r>
              <a:rPr lang="th-TH" sz="2200" smtClean="0">
                <a:cs typeface="Tahoma" pitchFamily="34" charset="0"/>
              </a:rPr>
              <a:t>Shift: </a:t>
            </a:r>
            <a:r>
              <a:rPr lang="tr-TR" sz="2200" smtClean="0">
                <a:cs typeface="Tahoma" pitchFamily="34" charset="0"/>
              </a:rPr>
              <a:t>sonraki giriş token’ını yığına al</a:t>
            </a:r>
            <a:endParaRPr lang="th-TH" sz="2200" smtClean="0">
              <a:cs typeface="Tahoma" pitchFamily="34" charset="0"/>
            </a:endParaRPr>
          </a:p>
          <a:p>
            <a:pPr lvl="1" eaLnBrk="1" hangingPunct="1"/>
            <a:r>
              <a:rPr lang="th-TH" sz="2200" smtClean="0">
                <a:cs typeface="Tahoma" pitchFamily="34" charset="0"/>
              </a:rPr>
              <a:t>Reduce: A </a:t>
            </a:r>
            <a:r>
              <a:rPr lang="th-TH" sz="2200" smtClean="0">
                <a:cs typeface="Tahoma" pitchFamily="34" charset="0"/>
                <a:sym typeface="Symbol" pitchFamily="18" charset="2"/>
              </a:rPr>
              <a:t></a:t>
            </a:r>
            <a:r>
              <a:rPr lang="th-TH" sz="2200" smtClean="0">
                <a:cs typeface="Tahoma" pitchFamily="34" charset="0"/>
              </a:rPr>
              <a:t> B</a:t>
            </a:r>
            <a:r>
              <a:rPr lang="tr-TR" sz="2200" smtClean="0">
                <a:cs typeface="Tahoma" pitchFamily="34" charset="0"/>
              </a:rPr>
              <a:t> kuralı verildiğinde yığının üstündeki bir </a:t>
            </a:r>
            <a:r>
              <a:rPr lang="th-TH" sz="2200" smtClean="0">
                <a:cs typeface="Tahoma" pitchFamily="34" charset="0"/>
              </a:rPr>
              <a:t>B</a:t>
            </a:r>
            <a:r>
              <a:rPr lang="tr-TR" sz="2200" smtClean="0">
                <a:cs typeface="Tahoma" pitchFamily="34" charset="0"/>
              </a:rPr>
              <a:t> stringini terminal olmayan bir A ile yer değiş</a:t>
            </a:r>
            <a:r>
              <a:rPr lang="th-TH" sz="2200" smtClean="0">
                <a:cs typeface="Tahoma" pitchFamily="34" charset="0"/>
              </a:rPr>
              <a:t> </a:t>
            </a:r>
          </a:p>
          <a:p>
            <a:pPr eaLnBrk="1" hangingPunct="1"/>
            <a:endParaRPr lang="en-US" smtClean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7011F5-5CA0-45F7-B737-E134D31319AC}" type="slidenum">
              <a:rPr lang="en-US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4.1 Giriş (Devamı)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dirty="0" smtClean="0"/>
              <a:t>Sözcüksel (</a:t>
            </a:r>
            <a:r>
              <a:rPr lang="en-US" dirty="0" smtClean="0"/>
              <a:t>lexical</a:t>
            </a:r>
            <a:r>
              <a:rPr lang="tr-TR" dirty="0" smtClean="0"/>
              <a:t>) ve sentaks (</a:t>
            </a:r>
            <a:r>
              <a:rPr lang="en-US" dirty="0" smtClean="0"/>
              <a:t>syntax</a:t>
            </a:r>
            <a:r>
              <a:rPr lang="tr-TR" dirty="0" smtClean="0"/>
              <a:t>) analizini ayırmanın nedenleri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2"/>
                </a:solidFill>
              </a:rPr>
              <a:t>Basitlik </a:t>
            </a:r>
            <a:r>
              <a:rPr lang="en-US" dirty="0" smtClean="0"/>
              <a:t>– </a:t>
            </a:r>
            <a:r>
              <a:rPr lang="tr-TR" dirty="0" smtClean="0"/>
              <a:t>sözcüksel analiz (</a:t>
            </a:r>
            <a:r>
              <a:rPr lang="en-US" dirty="0" smtClean="0"/>
              <a:t>lexical analysis</a:t>
            </a:r>
            <a:r>
              <a:rPr lang="tr-TR" dirty="0" smtClean="0"/>
              <a:t>) için daha az karmaşık yaklaşımlar kullanılabilir</a:t>
            </a:r>
            <a:r>
              <a:rPr lang="en-US" dirty="0" smtClean="0"/>
              <a:t>; </a:t>
            </a:r>
            <a:r>
              <a:rPr lang="tr-TR" dirty="0" smtClean="0"/>
              <a:t>bunları ayırmak ayrıştırıcıyı basitleştirir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2"/>
                </a:solidFill>
              </a:rPr>
              <a:t>Verimlilik </a:t>
            </a:r>
            <a:r>
              <a:rPr lang="en-US" dirty="0" smtClean="0"/>
              <a:t>– </a:t>
            </a:r>
            <a:r>
              <a:rPr lang="tr-TR" dirty="0" smtClean="0"/>
              <a:t>ayırmak sözcüksel analizcinin (</a:t>
            </a:r>
            <a:r>
              <a:rPr lang="en-US" dirty="0" smtClean="0"/>
              <a:t>lexical analyzer</a:t>
            </a:r>
            <a:r>
              <a:rPr lang="tr-TR" dirty="0" smtClean="0"/>
              <a:t>) optimizasyonuna imkan verir (sentaks analizciyi optimize etmek sonuç vermez, verimli değil)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tr-TR" dirty="0" smtClean="0">
                <a:solidFill>
                  <a:schemeClr val="accent2"/>
                </a:solidFill>
              </a:rPr>
              <a:t>Taşınabilirlik </a:t>
            </a:r>
            <a:r>
              <a:rPr lang="en-US" dirty="0" smtClean="0"/>
              <a:t>- </a:t>
            </a:r>
            <a:r>
              <a:rPr lang="tr-TR" dirty="0" smtClean="0"/>
              <a:t>sözcüksel analizcinin (</a:t>
            </a:r>
            <a:r>
              <a:rPr lang="en-US" dirty="0" smtClean="0"/>
              <a:t>lexical analyzer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tr-TR" dirty="0" smtClean="0"/>
              <a:t>bölümleri</a:t>
            </a:r>
            <a:r>
              <a:rPr lang="en-US" dirty="0" smtClean="0"/>
              <a:t> </a:t>
            </a:r>
            <a:r>
              <a:rPr lang="tr-TR" dirty="0" smtClean="0"/>
              <a:t>taşınabilir olmayabilir</a:t>
            </a:r>
            <a:r>
              <a:rPr lang="en-US" dirty="0" smtClean="0"/>
              <a:t>, </a:t>
            </a:r>
            <a:r>
              <a:rPr lang="tr-TR" dirty="0" smtClean="0"/>
              <a:t>fakat ayrıştırıcı her zaman taşınabilirdir</a:t>
            </a:r>
            <a:endParaRPr lang="en-US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D19113-1599-41C5-A196-3D1537D22BD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251" name="Group 3"/>
          <p:cNvGraphicFramePr>
            <a:graphicFrameLocks noGrp="1"/>
          </p:cNvGraphicFramePr>
          <p:nvPr/>
        </p:nvGraphicFramePr>
        <p:xfrm>
          <a:off x="533400" y="1981200"/>
          <a:ext cx="3200400" cy="3429003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5001" name="AutoShape 24"/>
          <p:cNvCxnSpPr>
            <a:cxnSpLocks noChangeShapeType="1"/>
            <a:stCxn id="85005" idx="2"/>
            <a:endCxn id="85014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002" name="Text Box 25"/>
          <p:cNvSpPr txBox="1">
            <a:spLocks noChangeArrowheads="1"/>
          </p:cNvSpPr>
          <p:nvPr/>
        </p:nvSpPr>
        <p:spPr bwMode="auto"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85003" name="AutoShape 26"/>
          <p:cNvCxnSpPr>
            <a:cxnSpLocks noChangeShapeType="1"/>
            <a:stCxn id="85005" idx="0"/>
            <a:endCxn id="85002" idx="2"/>
          </p:cNvCxnSpPr>
          <p:nvPr/>
        </p:nvCxnSpPr>
        <p:spPr bwMode="auto">
          <a:xfrm flipV="1">
            <a:off x="5334000" y="2271713"/>
            <a:ext cx="1524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004" name="AutoShape 27"/>
          <p:cNvCxnSpPr>
            <a:cxnSpLocks noChangeShapeType="1"/>
            <a:stCxn id="85007" idx="0"/>
            <a:endCxn id="85002" idx="2"/>
          </p:cNvCxnSpPr>
          <p:nvPr/>
        </p:nvCxnSpPr>
        <p:spPr bwMode="auto">
          <a:xfrm flipH="1" flipV="1">
            <a:off x="6858000" y="2271713"/>
            <a:ext cx="12192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005" name="Text Box 28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85006" name="AutoShape 29"/>
          <p:cNvCxnSpPr>
            <a:cxnSpLocks noChangeShapeType="1"/>
            <a:stCxn id="85002" idx="2"/>
            <a:endCxn id="85008" idx="0"/>
          </p:cNvCxnSpPr>
          <p:nvPr/>
        </p:nvCxnSpPr>
        <p:spPr bwMode="auto">
          <a:xfrm>
            <a:off x="6858000" y="2271713"/>
            <a:ext cx="0" cy="2757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007" name="Text Box 30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85008" name="Text Box 31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85009" name="AutoShape 32"/>
          <p:cNvCxnSpPr>
            <a:cxnSpLocks noChangeShapeType="1"/>
            <a:stCxn id="85005" idx="2"/>
            <a:endCxn id="85018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0" name="Text Box 33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85011" name="AutoShape 34"/>
          <p:cNvCxnSpPr>
            <a:cxnSpLocks noChangeShapeType="1"/>
            <a:stCxn id="85007" idx="2"/>
            <a:endCxn id="85015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2" name="Text Box 3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85013" name="AutoShape 36"/>
          <p:cNvCxnSpPr>
            <a:cxnSpLocks noChangeShapeType="1"/>
            <a:stCxn id="85005" idx="2"/>
            <a:endCxn id="85012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4" name="Text Box 37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5015" name="Text Box 38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85016" name="AutoShape 39"/>
          <p:cNvCxnSpPr>
            <a:cxnSpLocks noChangeShapeType="1"/>
            <a:stCxn id="85010" idx="0"/>
            <a:endCxn id="85015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017" name="Text Box 40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5018" name="Text Box 41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85019" name="AutoShape 42"/>
          <p:cNvCxnSpPr>
            <a:cxnSpLocks noChangeShapeType="1"/>
            <a:stCxn id="85017" idx="0"/>
            <a:endCxn id="85018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502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mtClean="0">
                <a:sym typeface="Symbol" pitchFamily="18" charset="2"/>
              </a:rPr>
              <a:t>4.5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 </a:t>
            </a:r>
            <a:r>
              <a:rPr lang="tr-TR" smtClean="0">
                <a:sym typeface="Symbol" pitchFamily="18" charset="2"/>
              </a:rPr>
              <a:t>	(</a:t>
            </a:r>
            <a:r>
              <a:rPr lang="en-US" smtClean="0">
                <a:sym typeface="Symbol" pitchFamily="18" charset="2"/>
              </a:rPr>
              <a:t>Bottom-up Parsing</a:t>
            </a:r>
            <a:r>
              <a:rPr lang="tr-TR" smtClean="0">
                <a:sym typeface="Symbol" pitchFamily="18" charset="2"/>
              </a:rPr>
              <a:t>)</a:t>
            </a:r>
            <a:endParaRPr lang="en-US" smtClean="0">
              <a:sym typeface="Symbol" pitchFamily="18" charset="2"/>
            </a:endParaRPr>
          </a:p>
        </p:txBody>
      </p:sp>
      <p:sp>
        <p:nvSpPr>
          <p:cNvPr id="28" name="2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1FFCF06-0361-4CB3-909B-35706DBEA25C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1143000"/>
          </a:xfrm>
        </p:spPr>
        <p:txBody>
          <a:bodyPr/>
          <a:lstStyle/>
          <a:p>
            <a:r>
              <a:rPr lang="tr-TR" smtClean="0">
                <a:sym typeface="Symbol" pitchFamily="18" charset="2"/>
              </a:rPr>
              <a:t>Örnek 1: 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(1)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graphicFrame>
        <p:nvGraphicFramePr>
          <p:cNvPr id="310280" name="Group 8"/>
          <p:cNvGraphicFramePr>
            <a:graphicFrameLocks noGrp="1"/>
          </p:cNvGraphicFramePr>
          <p:nvPr/>
        </p:nvGraphicFramePr>
        <p:xfrm>
          <a:off x="609600" y="1981200"/>
          <a:ext cx="3124200" cy="3429003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10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38DA3A-7882-4398-A844-506BA7F4150C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(2)</a:t>
            </a: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/>
        </p:nvGraphicFramePr>
        <p:xfrm>
          <a:off x="533400" y="1981200"/>
          <a:ext cx="3200400" cy="3429003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050" name="Text Box 24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87051" name="Text Box 25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7052" name="Text Box 26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87053" name="Text Box 27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7054" name="Text Box 28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7055" name="Text Box 29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87056" name="AutoShape 30"/>
          <p:cNvCxnSpPr>
            <a:cxnSpLocks noChangeShapeType="1"/>
            <a:stCxn id="87054" idx="0"/>
            <a:endCxn id="8705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3" name="12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27A087-9353-42E0-B810-956BB7824522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(3)</a:t>
            </a:r>
          </a:p>
        </p:txBody>
      </p:sp>
      <p:graphicFrame>
        <p:nvGraphicFramePr>
          <p:cNvPr id="312323" name="Group 3"/>
          <p:cNvGraphicFramePr>
            <a:graphicFrameLocks noGrp="1"/>
          </p:cNvGraphicFramePr>
          <p:nvPr/>
        </p:nvGraphicFramePr>
        <p:xfrm>
          <a:off x="533400" y="1981200"/>
          <a:ext cx="3200400" cy="3429003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8074" name="AutoShape 24"/>
          <p:cNvCxnSpPr>
            <a:cxnSpLocks noChangeShapeType="1"/>
            <a:stCxn id="88075" idx="2"/>
            <a:endCxn id="8808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88075" name="Text Box 25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88076" name="Text Box 26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88077" name="AutoShape 27"/>
          <p:cNvCxnSpPr>
            <a:cxnSpLocks noChangeShapeType="1"/>
            <a:stCxn id="88075" idx="2"/>
            <a:endCxn id="8808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88078" name="Text Box 28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8079" name="Text Box 29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88080" name="AutoShape 30"/>
          <p:cNvCxnSpPr>
            <a:cxnSpLocks noChangeShapeType="1"/>
            <a:stCxn id="88075" idx="2"/>
            <a:endCxn id="8807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88081" name="Text Box 31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8082" name="Text Box 32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8083" name="Text Box 33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88084" name="AutoShape 34"/>
          <p:cNvCxnSpPr>
            <a:cxnSpLocks noChangeShapeType="1"/>
            <a:stCxn id="88082" idx="0"/>
            <a:endCxn id="8808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1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CE42CD-649B-44E2-92A6-625A803975D4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(4)</a:t>
            </a:r>
          </a:p>
        </p:txBody>
      </p:sp>
      <p:graphicFrame>
        <p:nvGraphicFramePr>
          <p:cNvPr id="313347" name="Group 3"/>
          <p:cNvGraphicFramePr>
            <a:graphicFrameLocks noGrp="1"/>
          </p:cNvGraphicFramePr>
          <p:nvPr/>
        </p:nvGraphicFramePr>
        <p:xfrm>
          <a:off x="533400" y="1981200"/>
          <a:ext cx="3200400" cy="3429003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89098" name="AutoShape 24"/>
          <p:cNvCxnSpPr>
            <a:cxnSpLocks noChangeShapeType="1"/>
            <a:stCxn id="89099" idx="2"/>
            <a:endCxn id="89105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9099" name="Text Box 25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89100" name="Text Box 26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89101" name="AutoShape 27"/>
          <p:cNvCxnSpPr>
            <a:cxnSpLocks noChangeShapeType="1"/>
            <a:stCxn id="89099" idx="2"/>
            <a:endCxn id="8910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9102" name="Text Box 28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9103" name="Text Box 29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89104" name="AutoShape 30"/>
          <p:cNvCxnSpPr>
            <a:cxnSpLocks noChangeShapeType="1"/>
            <a:stCxn id="89099" idx="2"/>
            <a:endCxn id="89103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9105" name="Text Box 31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9106" name="Text Box 32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89107" name="AutoShape 33"/>
          <p:cNvCxnSpPr>
            <a:cxnSpLocks noChangeShapeType="1"/>
            <a:stCxn id="89102" idx="0"/>
            <a:endCxn id="89106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89108" name="Text Box 34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89109" name="Text Box 35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89110" name="AutoShape 36"/>
          <p:cNvCxnSpPr>
            <a:cxnSpLocks noChangeShapeType="1"/>
            <a:stCxn id="89108" idx="0"/>
            <a:endCxn id="8910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18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4D5129-BAB9-4235-B648-C190C21E9304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(5)</a:t>
            </a:r>
          </a:p>
        </p:txBody>
      </p:sp>
      <p:graphicFrame>
        <p:nvGraphicFramePr>
          <p:cNvPr id="314371" name="Group 3"/>
          <p:cNvGraphicFramePr>
            <a:graphicFrameLocks noGrp="1"/>
          </p:cNvGraphicFramePr>
          <p:nvPr/>
        </p:nvGraphicFramePr>
        <p:xfrm>
          <a:off x="533400" y="1981200"/>
          <a:ext cx="3200400" cy="3429003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0122" name="AutoShape 24"/>
          <p:cNvCxnSpPr>
            <a:cxnSpLocks noChangeShapeType="1"/>
            <a:stCxn id="90123" idx="2"/>
            <a:endCxn id="9013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3" name="Text Box 25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90124" name="Text Box 26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90125" name="Text Box 27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0126" name="AutoShape 28"/>
          <p:cNvCxnSpPr>
            <a:cxnSpLocks noChangeShapeType="1"/>
            <a:stCxn id="90123" idx="2"/>
            <a:endCxn id="9013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0127" name="Text Box 29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90128" name="AutoShape 30"/>
          <p:cNvCxnSpPr>
            <a:cxnSpLocks noChangeShapeType="1"/>
            <a:stCxn id="90124" idx="2"/>
            <a:endCxn id="90132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90129" name="Text Box 31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90130" name="AutoShape 32"/>
          <p:cNvCxnSpPr>
            <a:cxnSpLocks noChangeShapeType="1"/>
            <a:stCxn id="90123" idx="2"/>
            <a:endCxn id="9012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0131" name="Text Box 33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0132" name="Text Box 34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90133" name="AutoShape 35"/>
          <p:cNvCxnSpPr>
            <a:cxnSpLocks noChangeShapeType="1"/>
            <a:stCxn id="90127" idx="0"/>
            <a:endCxn id="90132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0134" name="Text Box 36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0135" name="Text Box 37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90136" name="AutoShape 38"/>
          <p:cNvCxnSpPr>
            <a:cxnSpLocks noChangeShapeType="1"/>
            <a:stCxn id="90134" idx="0"/>
            <a:endCxn id="9013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20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40834FE-3318-4173-8BFC-9AD06076E01B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(6)</a:t>
            </a:r>
          </a:p>
        </p:txBody>
      </p:sp>
      <p:graphicFrame>
        <p:nvGraphicFramePr>
          <p:cNvPr id="315395" name="Group 3"/>
          <p:cNvGraphicFramePr>
            <a:graphicFrameLocks noGrp="1"/>
          </p:cNvGraphicFramePr>
          <p:nvPr/>
        </p:nvGraphicFramePr>
        <p:xfrm>
          <a:off x="533400" y="1981200"/>
          <a:ext cx="3200400" cy="3429003"/>
        </p:xfrm>
        <a:graphic>
          <a:graphicData uri="http://schemas.openxmlformats.org/drawingml/2006/table">
            <a:tbl>
              <a:tblPr/>
              <a:tblGrid>
                <a:gridCol w="32004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1146" name="AutoShape 24"/>
          <p:cNvCxnSpPr>
            <a:cxnSpLocks noChangeShapeType="1"/>
            <a:stCxn id="91150" idx="2"/>
            <a:endCxn id="91159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47" name="Text Box 25"/>
          <p:cNvSpPr txBox="1">
            <a:spLocks noChangeArrowheads="1"/>
          </p:cNvSpPr>
          <p:nvPr/>
        </p:nvSpPr>
        <p:spPr bwMode="auto"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1148" name="AutoShape 26"/>
          <p:cNvCxnSpPr>
            <a:cxnSpLocks noChangeShapeType="1"/>
            <a:stCxn id="91150" idx="0"/>
            <a:endCxn id="91147" idx="2"/>
          </p:cNvCxnSpPr>
          <p:nvPr/>
        </p:nvCxnSpPr>
        <p:spPr bwMode="auto">
          <a:xfrm flipV="1">
            <a:off x="5334000" y="2271713"/>
            <a:ext cx="1524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1149" name="AutoShape 27"/>
          <p:cNvCxnSpPr>
            <a:cxnSpLocks noChangeShapeType="1"/>
            <a:stCxn id="91152" idx="0"/>
            <a:endCxn id="91147" idx="2"/>
          </p:cNvCxnSpPr>
          <p:nvPr/>
        </p:nvCxnSpPr>
        <p:spPr bwMode="auto">
          <a:xfrm flipH="1" flipV="1">
            <a:off x="6858000" y="2271713"/>
            <a:ext cx="12192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91150" name="Text Box 28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91151" name="AutoShape 29"/>
          <p:cNvCxnSpPr>
            <a:cxnSpLocks noChangeShapeType="1"/>
            <a:stCxn id="91147" idx="2"/>
            <a:endCxn id="91153" idx="0"/>
          </p:cNvCxnSpPr>
          <p:nvPr/>
        </p:nvCxnSpPr>
        <p:spPr bwMode="auto">
          <a:xfrm>
            <a:off x="6858000" y="2271713"/>
            <a:ext cx="0" cy="27574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91152" name="Text Box 30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91153" name="Text Box 31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1154" name="AutoShape 32"/>
          <p:cNvCxnSpPr>
            <a:cxnSpLocks noChangeShapeType="1"/>
            <a:stCxn id="91150" idx="2"/>
            <a:endCxn id="9116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55" name="Text Box 33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91156" name="AutoShape 34"/>
          <p:cNvCxnSpPr>
            <a:cxnSpLocks noChangeShapeType="1"/>
            <a:stCxn id="91152" idx="2"/>
            <a:endCxn id="91160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57" name="Text Box 3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91158" name="AutoShape 36"/>
          <p:cNvCxnSpPr>
            <a:cxnSpLocks noChangeShapeType="1"/>
            <a:stCxn id="91150" idx="2"/>
            <a:endCxn id="91157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59" name="Text Box 37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1160" name="Text Box 38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91161" name="AutoShape 39"/>
          <p:cNvCxnSpPr>
            <a:cxnSpLocks noChangeShapeType="1"/>
            <a:stCxn id="91155" idx="0"/>
            <a:endCxn id="91160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1162" name="Text Box 40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1163" name="Text Box 41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91164" name="AutoShape 42"/>
          <p:cNvCxnSpPr>
            <a:cxnSpLocks noChangeShapeType="1"/>
            <a:stCxn id="91162" idx="0"/>
            <a:endCxn id="9116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2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259A13-1F30-41DC-93FD-09690B615440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9DE494-E859-4FFE-B1DB-8E219B7A93F1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752475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350520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5314950" y="54483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i="1">
              <a:latin typeface="Math A" pitchFamily="18" charset="2"/>
            </a:endParaRP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609600" y="1600200"/>
            <a:ext cx="2449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int + (int) + (int)</a:t>
            </a:r>
          </a:p>
        </p:txBody>
      </p:sp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2173" name="Text Box 13"/>
          <p:cNvSpPr txBox="1">
            <a:spLocks noChangeArrowheads="1"/>
          </p:cNvSpPr>
          <p:nvPr/>
        </p:nvSpPr>
        <p:spPr bwMode="auto"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92174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921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r>
              <a:rPr lang="tr-TR" smtClean="0">
                <a:sym typeface="Symbol" pitchFamily="18" charset="2"/>
              </a:rPr>
              <a:t>Örnek 2: 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</a:t>
            </a:r>
            <a:r>
              <a:rPr lang="tr-TR" smtClean="0"/>
              <a:t>1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8119DD-051D-473A-8013-33D04132BFA9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(2)</a:t>
            </a:r>
          </a:p>
        </p:txBody>
      </p:sp>
      <p:sp>
        <p:nvSpPr>
          <p:cNvPr id="93188" name="Text Box 3"/>
          <p:cNvSpPr txBox="1">
            <a:spLocks noChangeArrowheads="1"/>
          </p:cNvSpPr>
          <p:nvPr/>
        </p:nvSpPr>
        <p:spPr bwMode="auto"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752475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3190" name="Text Box 5"/>
          <p:cNvSpPr txBox="1">
            <a:spLocks noChangeArrowheads="1"/>
          </p:cNvSpPr>
          <p:nvPr/>
        </p:nvSpPr>
        <p:spPr bwMode="auto"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3191" name="AutoShape 6"/>
          <p:cNvCxnSpPr>
            <a:cxnSpLocks noChangeShapeType="1"/>
            <a:stCxn id="93188" idx="2"/>
            <a:endCxn id="93193" idx="0"/>
          </p:cNvCxnSpPr>
          <p:nvPr/>
        </p:nvCxnSpPr>
        <p:spPr bwMode="auto">
          <a:xfrm>
            <a:off x="3848100" y="5105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93193" name="Text Box 8"/>
          <p:cNvSpPr txBox="1">
            <a:spLocks noChangeArrowheads="1"/>
          </p:cNvSpPr>
          <p:nvPr/>
        </p:nvSpPr>
        <p:spPr bwMode="auto">
          <a:xfrm>
            <a:off x="350520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3194" name="Text Box 9"/>
          <p:cNvSpPr txBox="1">
            <a:spLocks noChangeArrowheads="1"/>
          </p:cNvSpPr>
          <p:nvPr/>
        </p:nvSpPr>
        <p:spPr bwMode="auto">
          <a:xfrm>
            <a:off x="5314950" y="54483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3195" name="Text Box 10"/>
          <p:cNvSpPr txBox="1">
            <a:spLocks noChangeArrowheads="1"/>
          </p:cNvSpPr>
          <p:nvPr/>
        </p:nvSpPr>
        <p:spPr bwMode="auto"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3196" name="Text Box 11"/>
          <p:cNvSpPr txBox="1">
            <a:spLocks noChangeArrowheads="1"/>
          </p:cNvSpPr>
          <p:nvPr/>
        </p:nvSpPr>
        <p:spPr bwMode="auto"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93197" name="Text Box 12"/>
          <p:cNvSpPr txBox="1">
            <a:spLocks noChangeArrowheads="1"/>
          </p:cNvSpPr>
          <p:nvPr/>
        </p:nvSpPr>
        <p:spPr bwMode="auto"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i="1">
              <a:latin typeface="Math A" pitchFamily="18" charset="2"/>
            </a:endParaRPr>
          </a:p>
        </p:txBody>
      </p:sp>
      <p:sp>
        <p:nvSpPr>
          <p:cNvPr id="93198" name="Text Box 13"/>
          <p:cNvSpPr txBox="1">
            <a:spLocks noChangeArrowheads="1"/>
          </p:cNvSpPr>
          <p:nvPr/>
        </p:nvSpPr>
        <p:spPr bwMode="auto">
          <a:xfrm>
            <a:off x="609600" y="1600200"/>
            <a:ext cx="24495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+ (int)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+ (int) + (int)</a:t>
            </a:r>
          </a:p>
        </p:txBody>
      </p:sp>
      <p:sp>
        <p:nvSpPr>
          <p:cNvPr id="93199" name="Text Box 14"/>
          <p:cNvSpPr txBox="1">
            <a:spLocks noChangeArrowheads="1"/>
          </p:cNvSpPr>
          <p:nvPr/>
        </p:nvSpPr>
        <p:spPr bwMode="auto"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3200" name="Text Box 15"/>
          <p:cNvSpPr txBox="1">
            <a:spLocks noChangeArrowheads="1"/>
          </p:cNvSpPr>
          <p:nvPr/>
        </p:nvSpPr>
        <p:spPr bwMode="auto"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93201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0EDC6A-6328-4455-AEEB-217E4C36CF6B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(3)</a:t>
            </a:r>
          </a:p>
        </p:txBody>
      </p:sp>
      <p:sp>
        <p:nvSpPr>
          <p:cNvPr id="94212" name="Text Box 3"/>
          <p:cNvSpPr txBox="1">
            <a:spLocks noChangeArrowheads="1"/>
          </p:cNvSpPr>
          <p:nvPr/>
        </p:nvSpPr>
        <p:spPr bwMode="auto"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94213" name="Text Box 4"/>
          <p:cNvSpPr txBox="1">
            <a:spLocks noChangeArrowheads="1"/>
          </p:cNvSpPr>
          <p:nvPr/>
        </p:nvSpPr>
        <p:spPr bwMode="auto">
          <a:xfrm>
            <a:off x="752475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4214" name="Text Box 5"/>
          <p:cNvSpPr txBox="1">
            <a:spLocks noChangeArrowheads="1"/>
          </p:cNvSpPr>
          <p:nvPr/>
        </p:nvSpPr>
        <p:spPr bwMode="auto"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4215" name="AutoShape 6"/>
          <p:cNvCxnSpPr>
            <a:cxnSpLocks noChangeShapeType="1"/>
            <a:stCxn id="94212" idx="2"/>
            <a:endCxn id="94217" idx="0"/>
          </p:cNvCxnSpPr>
          <p:nvPr/>
        </p:nvCxnSpPr>
        <p:spPr bwMode="auto">
          <a:xfrm>
            <a:off x="3848100" y="5105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4216" name="Text Box 7"/>
          <p:cNvSpPr txBox="1">
            <a:spLocks noChangeArrowheads="1"/>
          </p:cNvSpPr>
          <p:nvPr/>
        </p:nvSpPr>
        <p:spPr bwMode="auto"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94217" name="Text Box 8"/>
          <p:cNvSpPr txBox="1">
            <a:spLocks noChangeArrowheads="1"/>
          </p:cNvSpPr>
          <p:nvPr/>
        </p:nvSpPr>
        <p:spPr bwMode="auto">
          <a:xfrm>
            <a:off x="350520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4218" name="Text Box 9"/>
          <p:cNvSpPr txBox="1">
            <a:spLocks noChangeArrowheads="1"/>
          </p:cNvSpPr>
          <p:nvPr/>
        </p:nvSpPr>
        <p:spPr bwMode="auto">
          <a:xfrm>
            <a:off x="5314950" y="54483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4219" name="Text Box 10"/>
          <p:cNvSpPr txBox="1">
            <a:spLocks noChangeArrowheads="1"/>
          </p:cNvSpPr>
          <p:nvPr/>
        </p:nvSpPr>
        <p:spPr bwMode="auto"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4220" name="Text Box 11"/>
          <p:cNvSpPr txBox="1">
            <a:spLocks noChangeArrowheads="1"/>
          </p:cNvSpPr>
          <p:nvPr/>
        </p:nvSpPr>
        <p:spPr bwMode="auto"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94221" name="Text Box 12"/>
          <p:cNvSpPr txBox="1">
            <a:spLocks noChangeArrowheads="1"/>
          </p:cNvSpPr>
          <p:nvPr/>
        </p:nvSpPr>
        <p:spPr bwMode="auto"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i="1">
              <a:latin typeface="Math A" pitchFamily="18" charset="2"/>
            </a:endParaRPr>
          </a:p>
        </p:txBody>
      </p:sp>
      <p:sp>
        <p:nvSpPr>
          <p:cNvPr id="94222" name="Text Box 13"/>
          <p:cNvSpPr txBox="1">
            <a:spLocks noChangeArrowheads="1"/>
          </p:cNvSpPr>
          <p:nvPr/>
        </p:nvSpPr>
        <p:spPr bwMode="auto">
          <a:xfrm>
            <a:off x="609600" y="1600200"/>
            <a:ext cx="24495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int + (int)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+ (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>
                <a:latin typeface="Comic Sans MS" pitchFamily="66" charset="0"/>
              </a:rPr>
              <a:t>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 + (E) + (int)</a:t>
            </a:r>
          </a:p>
          <a:p>
            <a:pPr>
              <a:spcBef>
                <a:spcPct val="20000"/>
              </a:spcBef>
            </a:pPr>
            <a:endParaRPr lang="en-US">
              <a:latin typeface="Comic Sans MS" pitchFamily="66" charset="0"/>
            </a:endParaRPr>
          </a:p>
        </p:txBody>
      </p:sp>
      <p:sp>
        <p:nvSpPr>
          <p:cNvPr id="94223" name="Text Box 14"/>
          <p:cNvSpPr txBox="1">
            <a:spLocks noChangeArrowheads="1"/>
          </p:cNvSpPr>
          <p:nvPr/>
        </p:nvSpPr>
        <p:spPr bwMode="auto"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4224" name="Text Box 15"/>
          <p:cNvSpPr txBox="1">
            <a:spLocks noChangeArrowheads="1"/>
          </p:cNvSpPr>
          <p:nvPr/>
        </p:nvSpPr>
        <p:spPr bwMode="auto"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94225" name="Text Box 16"/>
          <p:cNvSpPr txBox="1">
            <a:spLocks noChangeArrowheads="1"/>
          </p:cNvSpPr>
          <p:nvPr/>
        </p:nvSpPr>
        <p:spPr bwMode="auto"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4226" name="AutoShape 17"/>
          <p:cNvCxnSpPr>
            <a:cxnSpLocks noChangeShapeType="1"/>
            <a:stCxn id="94218" idx="0"/>
            <a:endCxn id="94225" idx="2"/>
          </p:cNvCxnSpPr>
          <p:nvPr/>
        </p:nvCxnSpPr>
        <p:spPr bwMode="auto">
          <a:xfrm flipV="1">
            <a:off x="5619750" y="5129213"/>
            <a:ext cx="0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4227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4.2 </a:t>
            </a:r>
            <a:r>
              <a:rPr lang="tr-TR" smtClean="0"/>
              <a:t>Sözcüksel (</a:t>
            </a:r>
            <a:r>
              <a:rPr lang="en-US" smtClean="0"/>
              <a:t>Lexical</a:t>
            </a:r>
            <a:r>
              <a:rPr lang="tr-TR" smtClean="0"/>
              <a:t>)</a:t>
            </a:r>
            <a:r>
              <a:rPr lang="en-US" smtClean="0"/>
              <a:t> Anali</a:t>
            </a:r>
            <a:r>
              <a:rPr lang="tr-TR" smtClean="0"/>
              <a:t>z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 smtClean="0"/>
              <a:t>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), karakter </a:t>
            </a:r>
            <a:r>
              <a:rPr lang="tr-TR" sz="2400" dirty="0" err="1" smtClean="0"/>
              <a:t>stringleri</a:t>
            </a:r>
            <a:r>
              <a:rPr lang="tr-TR" sz="2400" dirty="0" smtClean="0"/>
              <a:t> için</a:t>
            </a:r>
            <a:r>
              <a:rPr lang="en-US" sz="2400" dirty="0" smtClean="0"/>
              <a:t> </a:t>
            </a:r>
            <a:r>
              <a:rPr lang="tr-TR" sz="2400" dirty="0" smtClean="0"/>
              <a:t>desen eşleştiricidir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Sözcüksel analizci</a:t>
            </a:r>
            <a:r>
              <a:rPr lang="en-US" sz="2400" dirty="0" smtClean="0"/>
              <a:t> </a:t>
            </a:r>
            <a:r>
              <a:rPr lang="tr-TR" sz="2400" dirty="0" smtClean="0"/>
              <a:t>ayrıştırıcı için bir “ön-uç”tur</a:t>
            </a:r>
            <a:r>
              <a:rPr lang="en-US" sz="2400" dirty="0" smtClean="0"/>
              <a:t> </a:t>
            </a:r>
            <a:r>
              <a:rPr lang="tr-TR" sz="2400" dirty="0" smtClean="0"/>
              <a:t>(</a:t>
            </a:r>
            <a:r>
              <a:rPr lang="en-US" sz="2400" dirty="0" smtClean="0"/>
              <a:t>“front-end”</a:t>
            </a:r>
            <a:r>
              <a:rPr lang="tr-TR" sz="2400" dirty="0" smtClean="0"/>
              <a:t>)</a:t>
            </a:r>
            <a:endParaRPr lang="en-US" sz="2400" dirty="0" smtClean="0"/>
          </a:p>
          <a:p>
            <a:pPr eaLnBrk="1" hangingPunct="1"/>
            <a:r>
              <a:rPr lang="tr-TR" sz="2400" dirty="0" smtClean="0"/>
              <a:t>Kaynak programın birbirine ait olan </a:t>
            </a:r>
            <a:r>
              <a:rPr lang="tr-TR" sz="2400" dirty="0" err="1" smtClean="0"/>
              <a:t>altstringlerini</a:t>
            </a:r>
            <a:r>
              <a:rPr lang="tr-TR" sz="2400" dirty="0" smtClean="0"/>
              <a:t> tanımlar </a:t>
            </a:r>
            <a:r>
              <a:rPr lang="en-US" sz="2400" dirty="0" smtClean="0"/>
              <a:t>– </a:t>
            </a:r>
            <a:r>
              <a:rPr lang="en-US" sz="2400" dirty="0" smtClean="0">
                <a:solidFill>
                  <a:srgbClr val="7030A0"/>
                </a:solidFill>
              </a:rPr>
              <a:t>lexeme</a:t>
            </a:r>
            <a:r>
              <a:rPr lang="tr-TR" sz="2400" dirty="0" smtClean="0">
                <a:solidFill>
                  <a:srgbClr val="7030A0"/>
                </a:solidFill>
              </a:rPr>
              <a:t>’</a:t>
            </a:r>
            <a:r>
              <a:rPr lang="tr-TR" sz="2400" dirty="0" err="1" smtClean="0">
                <a:solidFill>
                  <a:srgbClr val="7030A0"/>
                </a:solidFill>
              </a:rPr>
              <a:t>ler</a:t>
            </a:r>
            <a:endParaRPr lang="en-US" sz="2400" dirty="0" smtClean="0">
              <a:solidFill>
                <a:srgbClr val="7030A0"/>
              </a:solidFill>
            </a:endParaRPr>
          </a:p>
          <a:p>
            <a:pPr lvl="1" eaLnBrk="1" hangingPunct="1"/>
            <a:r>
              <a:rPr lang="en-US" sz="2000" dirty="0" smtClean="0">
                <a:solidFill>
                  <a:srgbClr val="990000"/>
                </a:solidFill>
              </a:rPr>
              <a:t>Lexeme</a:t>
            </a:r>
            <a:r>
              <a:rPr lang="tr-TR" sz="2000" dirty="0" err="1" smtClean="0"/>
              <a:t>ler</a:t>
            </a:r>
            <a:r>
              <a:rPr lang="tr-TR" sz="2000" dirty="0" smtClean="0"/>
              <a:t>,</a:t>
            </a:r>
            <a:r>
              <a:rPr lang="en-US" sz="2000" dirty="0" smtClean="0"/>
              <a:t> </a:t>
            </a:r>
            <a:r>
              <a:rPr lang="tr-TR" sz="2000" dirty="0" smtClean="0">
                <a:solidFill>
                  <a:srgbClr val="7030A0"/>
                </a:solidFill>
              </a:rPr>
              <a:t>jeton</a:t>
            </a:r>
            <a:r>
              <a:rPr lang="tr-TR" sz="2000" dirty="0" smtClean="0">
                <a:solidFill>
                  <a:schemeClr val="bg1"/>
                </a:solidFill>
              </a:rPr>
              <a:t> </a:t>
            </a:r>
            <a:r>
              <a:rPr lang="tr-TR" sz="2000" dirty="0" smtClean="0"/>
              <a:t>(</a:t>
            </a:r>
            <a:r>
              <a:rPr lang="en-US" sz="2000" dirty="0" smtClean="0">
                <a:solidFill>
                  <a:srgbClr val="002060"/>
                </a:solidFill>
              </a:rPr>
              <a:t>token</a:t>
            </a:r>
            <a:r>
              <a:rPr lang="tr-TR" sz="2000" dirty="0" smtClean="0"/>
              <a:t>) adı verilen</a:t>
            </a:r>
            <a:r>
              <a:rPr lang="en-US" sz="2000" dirty="0" smtClean="0"/>
              <a:t> </a:t>
            </a:r>
            <a:r>
              <a:rPr lang="tr-TR" sz="2000" dirty="0" smtClean="0"/>
              <a:t>sözcüksel (</a:t>
            </a:r>
            <a:r>
              <a:rPr lang="tr-TR" sz="2000" dirty="0" err="1" smtClean="0"/>
              <a:t>lexical</a:t>
            </a:r>
            <a:r>
              <a:rPr lang="tr-TR" sz="2000" dirty="0" smtClean="0"/>
              <a:t>) bir kategoriyle ilişkilendirilmiş olan bir karakter desenini eşleştirir</a:t>
            </a:r>
            <a:endParaRPr lang="en-US" sz="2000" dirty="0" smtClean="0">
              <a:solidFill>
                <a:schemeClr val="accent1"/>
              </a:solidFill>
            </a:endParaRPr>
          </a:p>
          <a:p>
            <a:pPr lvl="1" eaLnBrk="1" hangingPunct="1"/>
            <a:r>
              <a:rPr lang="en-US" sz="2000" b="1" dirty="0" smtClean="0">
                <a:latin typeface="Courier New" pitchFamily="49" charset="0"/>
              </a:rPr>
              <a:t>sum</a:t>
            </a:r>
            <a:r>
              <a:rPr lang="en-US" sz="2000" dirty="0" smtClean="0"/>
              <a:t> </a:t>
            </a:r>
            <a:r>
              <a:rPr lang="tr-TR" sz="2000" dirty="0" smtClean="0"/>
              <a:t>bir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990000"/>
                </a:solidFill>
              </a:rPr>
              <a:t>lexeme</a:t>
            </a:r>
            <a:r>
              <a:rPr lang="tr-TR" sz="2000" dirty="0" err="1" smtClean="0"/>
              <a:t>dir</a:t>
            </a:r>
            <a:r>
              <a:rPr lang="en-US" sz="2000" dirty="0" smtClean="0"/>
              <a:t>; </a:t>
            </a:r>
            <a:r>
              <a:rPr lang="tr-TR" sz="2000" dirty="0" smtClean="0"/>
              <a:t>jetonu (</a:t>
            </a:r>
            <a:r>
              <a:rPr lang="en-US" sz="2000" dirty="0" smtClean="0"/>
              <a:t>token</a:t>
            </a:r>
            <a:r>
              <a:rPr lang="tr-TR" sz="2000" dirty="0" smtClean="0"/>
              <a:t>)</a:t>
            </a:r>
            <a:r>
              <a:rPr lang="en-US" sz="2000" dirty="0" smtClean="0"/>
              <a:t> </a:t>
            </a:r>
            <a:r>
              <a:rPr lang="en-US" sz="2000" b="1" dirty="0" smtClean="0">
                <a:latin typeface="Courier New" pitchFamily="49" charset="0"/>
              </a:rPr>
              <a:t>IDENT</a:t>
            </a:r>
            <a:r>
              <a:rPr lang="tr-TR" sz="2000" b="1" dirty="0" smtClean="0">
                <a:latin typeface="Courier New" pitchFamily="49" charset="0"/>
              </a:rPr>
              <a:t> </a:t>
            </a:r>
            <a:r>
              <a:rPr lang="tr-TR" sz="2000" dirty="0" smtClean="0"/>
              <a:t>olabilir</a:t>
            </a:r>
            <a:endParaRPr lang="en-US" sz="20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51B400-732B-486B-ABBD-BC64C52D890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2BFE71-3722-4FD5-A1D8-828B059FCF5B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(4)</a:t>
            </a:r>
          </a:p>
        </p:txBody>
      </p:sp>
      <p:cxnSp>
        <p:nvCxnSpPr>
          <p:cNvPr id="95236" name="AutoShape 3"/>
          <p:cNvCxnSpPr>
            <a:cxnSpLocks noChangeShapeType="1"/>
            <a:stCxn id="95237" idx="0"/>
            <a:endCxn id="95251" idx="2"/>
          </p:cNvCxnSpPr>
          <p:nvPr/>
        </p:nvCxnSpPr>
        <p:spPr bwMode="auto">
          <a:xfrm flipV="1">
            <a:off x="3848100" y="3567113"/>
            <a:ext cx="156210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237" name="Text Box 4"/>
          <p:cNvSpPr txBox="1">
            <a:spLocks noChangeArrowheads="1"/>
          </p:cNvSpPr>
          <p:nvPr/>
        </p:nvSpPr>
        <p:spPr bwMode="auto"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95238" name="Text Box 5"/>
          <p:cNvSpPr txBox="1">
            <a:spLocks noChangeArrowheads="1"/>
          </p:cNvSpPr>
          <p:nvPr/>
        </p:nvSpPr>
        <p:spPr bwMode="auto">
          <a:xfrm>
            <a:off x="752475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5239" name="Text Box 6"/>
          <p:cNvSpPr txBox="1">
            <a:spLocks noChangeArrowheads="1"/>
          </p:cNvSpPr>
          <p:nvPr/>
        </p:nvSpPr>
        <p:spPr bwMode="auto"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5240" name="AutoShape 7"/>
          <p:cNvCxnSpPr>
            <a:cxnSpLocks noChangeShapeType="1"/>
            <a:stCxn id="95237" idx="2"/>
            <a:endCxn id="95243" idx="0"/>
          </p:cNvCxnSpPr>
          <p:nvPr/>
        </p:nvCxnSpPr>
        <p:spPr bwMode="auto">
          <a:xfrm>
            <a:off x="3848100" y="5105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241" name="Text Box 8"/>
          <p:cNvSpPr txBox="1">
            <a:spLocks noChangeArrowheads="1"/>
          </p:cNvSpPr>
          <p:nvPr/>
        </p:nvSpPr>
        <p:spPr bwMode="auto"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5242" name="AutoShape 9"/>
          <p:cNvCxnSpPr>
            <a:cxnSpLocks noChangeShapeType="1"/>
            <a:stCxn id="95251" idx="2"/>
            <a:endCxn id="95241" idx="0"/>
          </p:cNvCxnSpPr>
          <p:nvPr/>
        </p:nvCxnSpPr>
        <p:spPr bwMode="auto">
          <a:xfrm flipH="1">
            <a:off x="4514850" y="3567113"/>
            <a:ext cx="895350" cy="188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243" name="Text Box 10"/>
          <p:cNvSpPr txBox="1">
            <a:spLocks noChangeArrowheads="1"/>
          </p:cNvSpPr>
          <p:nvPr/>
        </p:nvSpPr>
        <p:spPr bwMode="auto">
          <a:xfrm>
            <a:off x="350520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5244" name="Text Box 11"/>
          <p:cNvSpPr txBox="1">
            <a:spLocks noChangeArrowheads="1"/>
          </p:cNvSpPr>
          <p:nvPr/>
        </p:nvSpPr>
        <p:spPr bwMode="auto">
          <a:xfrm>
            <a:off x="5314950" y="54483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95245" name="AutoShape 12"/>
          <p:cNvCxnSpPr>
            <a:cxnSpLocks noChangeShapeType="1"/>
            <a:stCxn id="95255" idx="0"/>
            <a:endCxn id="95251" idx="2"/>
          </p:cNvCxnSpPr>
          <p:nvPr/>
        </p:nvCxnSpPr>
        <p:spPr bwMode="auto">
          <a:xfrm flipH="1" flipV="1">
            <a:off x="5410200" y="3567113"/>
            <a:ext cx="209550" cy="1042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246" name="Text Box 13"/>
          <p:cNvSpPr txBox="1">
            <a:spLocks noChangeArrowheads="1"/>
          </p:cNvSpPr>
          <p:nvPr/>
        </p:nvSpPr>
        <p:spPr bwMode="auto"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5247" name="Text Box 14"/>
          <p:cNvSpPr txBox="1">
            <a:spLocks noChangeArrowheads="1"/>
          </p:cNvSpPr>
          <p:nvPr/>
        </p:nvSpPr>
        <p:spPr bwMode="auto"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95248" name="Text Box 15"/>
          <p:cNvSpPr txBox="1">
            <a:spLocks noChangeArrowheads="1"/>
          </p:cNvSpPr>
          <p:nvPr/>
        </p:nvSpPr>
        <p:spPr bwMode="auto"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i="1">
              <a:latin typeface="Math A" pitchFamily="18" charset="2"/>
            </a:endParaRPr>
          </a:p>
        </p:txBody>
      </p:sp>
      <p:sp>
        <p:nvSpPr>
          <p:cNvPr id="95249" name="Text Box 16"/>
          <p:cNvSpPr txBox="1">
            <a:spLocks noChangeArrowheads="1"/>
          </p:cNvSpPr>
          <p:nvPr/>
        </p:nvSpPr>
        <p:spPr bwMode="auto">
          <a:xfrm>
            <a:off x="609600" y="1600200"/>
            <a:ext cx="2449513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int + (int)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+ (int) + (int)</a:t>
            </a: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E  + (E)</a:t>
            </a: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>
                <a:latin typeface="Comic Sans MS" pitchFamily="66" charset="0"/>
              </a:rPr>
              <a:t>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+ (int)</a:t>
            </a:r>
          </a:p>
        </p:txBody>
      </p:sp>
      <p:cxnSp>
        <p:nvCxnSpPr>
          <p:cNvPr id="95250" name="AutoShape 17"/>
          <p:cNvCxnSpPr>
            <a:cxnSpLocks noChangeShapeType="1"/>
            <a:stCxn id="95251" idx="2"/>
            <a:endCxn id="95246" idx="0"/>
          </p:cNvCxnSpPr>
          <p:nvPr/>
        </p:nvCxnSpPr>
        <p:spPr bwMode="auto">
          <a:xfrm flipH="1">
            <a:off x="5029200" y="3567113"/>
            <a:ext cx="381000" cy="188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251" name="Text Box 18"/>
          <p:cNvSpPr txBox="1">
            <a:spLocks noChangeArrowheads="1"/>
          </p:cNvSpPr>
          <p:nvPr/>
        </p:nvSpPr>
        <p:spPr bwMode="auto">
          <a:xfrm>
            <a:off x="5181600" y="30480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95252" name="Text Box 19"/>
          <p:cNvSpPr txBox="1">
            <a:spLocks noChangeArrowheads="1"/>
          </p:cNvSpPr>
          <p:nvPr/>
        </p:nvSpPr>
        <p:spPr bwMode="auto"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5253" name="Text Box 20"/>
          <p:cNvSpPr txBox="1">
            <a:spLocks noChangeArrowheads="1"/>
          </p:cNvSpPr>
          <p:nvPr/>
        </p:nvSpPr>
        <p:spPr bwMode="auto"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95254" name="AutoShape 21"/>
          <p:cNvCxnSpPr>
            <a:cxnSpLocks noChangeShapeType="1"/>
            <a:stCxn id="95251" idx="2"/>
            <a:endCxn id="95253" idx="0"/>
          </p:cNvCxnSpPr>
          <p:nvPr/>
        </p:nvCxnSpPr>
        <p:spPr bwMode="auto">
          <a:xfrm>
            <a:off x="5410200" y="3567113"/>
            <a:ext cx="723900" cy="188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255" name="Text Box 22"/>
          <p:cNvSpPr txBox="1">
            <a:spLocks noChangeArrowheads="1"/>
          </p:cNvSpPr>
          <p:nvPr/>
        </p:nvSpPr>
        <p:spPr bwMode="auto"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5256" name="AutoShape 23"/>
          <p:cNvCxnSpPr>
            <a:cxnSpLocks noChangeShapeType="1"/>
            <a:stCxn id="95244" idx="0"/>
            <a:endCxn id="95255" idx="2"/>
          </p:cNvCxnSpPr>
          <p:nvPr/>
        </p:nvCxnSpPr>
        <p:spPr bwMode="auto">
          <a:xfrm flipV="1">
            <a:off x="5619750" y="5129213"/>
            <a:ext cx="0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5257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CD8EEA1-5BBF-4356-8A4E-E3CBA349D473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(5)</a:t>
            </a:r>
          </a:p>
        </p:txBody>
      </p:sp>
      <p:cxnSp>
        <p:nvCxnSpPr>
          <p:cNvPr id="96260" name="AutoShape 3"/>
          <p:cNvCxnSpPr>
            <a:cxnSpLocks noChangeShapeType="1"/>
            <a:stCxn id="96261" idx="0"/>
            <a:endCxn id="96275" idx="2"/>
          </p:cNvCxnSpPr>
          <p:nvPr/>
        </p:nvCxnSpPr>
        <p:spPr bwMode="auto">
          <a:xfrm flipV="1">
            <a:off x="3848100" y="3567113"/>
            <a:ext cx="156210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6261" name="Text Box 4"/>
          <p:cNvSpPr txBox="1">
            <a:spLocks noChangeArrowheads="1"/>
          </p:cNvSpPr>
          <p:nvPr/>
        </p:nvSpPr>
        <p:spPr bwMode="auto"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752475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6263" name="Text Box 6"/>
          <p:cNvSpPr txBox="1">
            <a:spLocks noChangeArrowheads="1"/>
          </p:cNvSpPr>
          <p:nvPr/>
        </p:nvSpPr>
        <p:spPr bwMode="auto"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6264" name="AutoShape 7"/>
          <p:cNvCxnSpPr>
            <a:cxnSpLocks noChangeShapeType="1"/>
            <a:stCxn id="96261" idx="2"/>
            <a:endCxn id="96267" idx="0"/>
          </p:cNvCxnSpPr>
          <p:nvPr/>
        </p:nvCxnSpPr>
        <p:spPr bwMode="auto">
          <a:xfrm>
            <a:off x="3848100" y="5105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6265" name="Text Box 8"/>
          <p:cNvSpPr txBox="1">
            <a:spLocks noChangeArrowheads="1"/>
          </p:cNvSpPr>
          <p:nvPr/>
        </p:nvSpPr>
        <p:spPr bwMode="auto"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6266" name="AutoShape 9"/>
          <p:cNvCxnSpPr>
            <a:cxnSpLocks noChangeShapeType="1"/>
            <a:stCxn id="96275" idx="2"/>
            <a:endCxn id="96265" idx="0"/>
          </p:cNvCxnSpPr>
          <p:nvPr/>
        </p:nvCxnSpPr>
        <p:spPr bwMode="auto">
          <a:xfrm flipH="1">
            <a:off x="4514850" y="3567113"/>
            <a:ext cx="895350" cy="188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6267" name="Text Box 10"/>
          <p:cNvSpPr txBox="1">
            <a:spLocks noChangeArrowheads="1"/>
          </p:cNvSpPr>
          <p:nvPr/>
        </p:nvSpPr>
        <p:spPr bwMode="auto">
          <a:xfrm>
            <a:off x="350520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6268" name="Text Box 11"/>
          <p:cNvSpPr txBox="1">
            <a:spLocks noChangeArrowheads="1"/>
          </p:cNvSpPr>
          <p:nvPr/>
        </p:nvSpPr>
        <p:spPr bwMode="auto">
          <a:xfrm>
            <a:off x="5314950" y="54483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96269" name="AutoShape 12"/>
          <p:cNvCxnSpPr>
            <a:cxnSpLocks noChangeShapeType="1"/>
            <a:stCxn id="96281" idx="0"/>
            <a:endCxn id="96275" idx="2"/>
          </p:cNvCxnSpPr>
          <p:nvPr/>
        </p:nvCxnSpPr>
        <p:spPr bwMode="auto">
          <a:xfrm flipH="1" flipV="1">
            <a:off x="5410200" y="3567113"/>
            <a:ext cx="209550" cy="1042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6270" name="Text Box 13"/>
          <p:cNvSpPr txBox="1">
            <a:spLocks noChangeArrowheads="1"/>
          </p:cNvSpPr>
          <p:nvPr/>
        </p:nvSpPr>
        <p:spPr bwMode="auto"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6271" name="Text Box 14"/>
          <p:cNvSpPr txBox="1">
            <a:spLocks noChangeArrowheads="1"/>
          </p:cNvSpPr>
          <p:nvPr/>
        </p:nvSpPr>
        <p:spPr bwMode="auto"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96272" name="Text Box 15"/>
          <p:cNvSpPr txBox="1">
            <a:spLocks noChangeArrowheads="1"/>
          </p:cNvSpPr>
          <p:nvPr/>
        </p:nvSpPr>
        <p:spPr bwMode="auto"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i="1">
              <a:latin typeface="Math A" pitchFamily="18" charset="2"/>
            </a:endParaRPr>
          </a:p>
        </p:txBody>
      </p:sp>
      <p:sp>
        <p:nvSpPr>
          <p:cNvPr id="96273" name="Text Box 16"/>
          <p:cNvSpPr txBox="1">
            <a:spLocks noChangeArrowheads="1"/>
          </p:cNvSpPr>
          <p:nvPr/>
        </p:nvSpPr>
        <p:spPr bwMode="auto">
          <a:xfrm>
            <a:off x="609600" y="1600200"/>
            <a:ext cx="244951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int + (int)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+ (int)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 + (E)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+ (</a:t>
            </a: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int</a:t>
            </a:r>
            <a:r>
              <a:rPr lang="en-US">
                <a:latin typeface="Comic Sans MS" pitchFamily="66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+ (E)</a:t>
            </a:r>
          </a:p>
        </p:txBody>
      </p:sp>
      <p:cxnSp>
        <p:nvCxnSpPr>
          <p:cNvPr id="96274" name="AutoShape 17"/>
          <p:cNvCxnSpPr>
            <a:cxnSpLocks noChangeShapeType="1"/>
            <a:stCxn id="96275" idx="2"/>
            <a:endCxn id="96270" idx="0"/>
          </p:cNvCxnSpPr>
          <p:nvPr/>
        </p:nvCxnSpPr>
        <p:spPr bwMode="auto">
          <a:xfrm flipH="1">
            <a:off x="5029200" y="3567113"/>
            <a:ext cx="381000" cy="188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6275" name="Text Box 18"/>
          <p:cNvSpPr txBox="1">
            <a:spLocks noChangeArrowheads="1"/>
          </p:cNvSpPr>
          <p:nvPr/>
        </p:nvSpPr>
        <p:spPr bwMode="auto">
          <a:xfrm>
            <a:off x="5181600" y="30480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96276" name="Text Box 19"/>
          <p:cNvSpPr txBox="1">
            <a:spLocks noChangeArrowheads="1"/>
          </p:cNvSpPr>
          <p:nvPr/>
        </p:nvSpPr>
        <p:spPr bwMode="auto"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6277" name="Text Box 20"/>
          <p:cNvSpPr txBox="1">
            <a:spLocks noChangeArrowheads="1"/>
          </p:cNvSpPr>
          <p:nvPr/>
        </p:nvSpPr>
        <p:spPr bwMode="auto"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96278" name="AutoShape 21"/>
          <p:cNvCxnSpPr>
            <a:cxnSpLocks noChangeShapeType="1"/>
            <a:stCxn id="96275" idx="2"/>
            <a:endCxn id="96277" idx="0"/>
          </p:cNvCxnSpPr>
          <p:nvPr/>
        </p:nvCxnSpPr>
        <p:spPr bwMode="auto">
          <a:xfrm>
            <a:off x="5410200" y="3567113"/>
            <a:ext cx="723900" cy="188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6279" name="Text Box 22"/>
          <p:cNvSpPr txBox="1">
            <a:spLocks noChangeArrowheads="1"/>
          </p:cNvSpPr>
          <p:nvPr/>
        </p:nvSpPr>
        <p:spPr bwMode="auto">
          <a:xfrm>
            <a:off x="7639050" y="45720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6280" name="AutoShape 23"/>
          <p:cNvCxnSpPr>
            <a:cxnSpLocks noChangeShapeType="1"/>
            <a:stCxn id="96262" idx="0"/>
            <a:endCxn id="96279" idx="2"/>
          </p:cNvCxnSpPr>
          <p:nvPr/>
        </p:nvCxnSpPr>
        <p:spPr bwMode="auto">
          <a:xfrm flipV="1">
            <a:off x="7867650" y="5091113"/>
            <a:ext cx="0" cy="357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6281" name="Text Box 24"/>
          <p:cNvSpPr txBox="1">
            <a:spLocks noChangeArrowheads="1"/>
          </p:cNvSpPr>
          <p:nvPr/>
        </p:nvSpPr>
        <p:spPr bwMode="auto"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6282" name="AutoShape 25"/>
          <p:cNvCxnSpPr>
            <a:cxnSpLocks noChangeShapeType="1"/>
            <a:stCxn id="96268" idx="0"/>
            <a:endCxn id="96281" idx="2"/>
          </p:cNvCxnSpPr>
          <p:nvPr/>
        </p:nvCxnSpPr>
        <p:spPr bwMode="auto">
          <a:xfrm flipV="1">
            <a:off x="5619750" y="5129213"/>
            <a:ext cx="0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6283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34BC38-6AEE-4121-AD04-8490713C09FC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şağıdan</a:t>
            </a:r>
            <a:r>
              <a:rPr lang="tr-TR" smtClean="0">
                <a:sym typeface="Symbol" pitchFamily="18" charset="2"/>
              </a:rPr>
              <a:t>-Y</a:t>
            </a:r>
            <a:r>
              <a:rPr lang="en-US" smtClean="0">
                <a:sym typeface="Symbol" pitchFamily="18" charset="2"/>
              </a:rPr>
              <a:t>ukarıya </a:t>
            </a:r>
            <a:r>
              <a:rPr lang="tr-TR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yrıştırma</a:t>
            </a:r>
            <a:r>
              <a:rPr lang="tr-TR" smtClean="0">
                <a:sym typeface="Symbol" pitchFamily="18" charset="2"/>
              </a:rPr>
              <a:t> </a:t>
            </a:r>
            <a:r>
              <a:rPr lang="en-US" smtClean="0"/>
              <a:t>(6)</a:t>
            </a:r>
          </a:p>
        </p:txBody>
      </p:sp>
      <p:cxnSp>
        <p:nvCxnSpPr>
          <p:cNvPr id="97284" name="AutoShape 3"/>
          <p:cNvCxnSpPr>
            <a:cxnSpLocks noChangeShapeType="1"/>
            <a:stCxn id="97288" idx="0"/>
            <a:endCxn id="97303" idx="2"/>
          </p:cNvCxnSpPr>
          <p:nvPr/>
        </p:nvCxnSpPr>
        <p:spPr bwMode="auto">
          <a:xfrm flipV="1">
            <a:off x="3848100" y="3567113"/>
            <a:ext cx="1562100" cy="1019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7086600" y="15240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7286" name="AutoShape 5"/>
          <p:cNvCxnSpPr>
            <a:cxnSpLocks noChangeShapeType="1"/>
            <a:stCxn id="97306" idx="0"/>
            <a:endCxn id="97285" idx="2"/>
          </p:cNvCxnSpPr>
          <p:nvPr/>
        </p:nvCxnSpPr>
        <p:spPr bwMode="auto">
          <a:xfrm flipV="1">
            <a:off x="7239000" y="2043113"/>
            <a:ext cx="76200" cy="340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287" name="AutoShape 6"/>
          <p:cNvCxnSpPr>
            <a:cxnSpLocks noChangeShapeType="1"/>
            <a:stCxn id="97309" idx="0"/>
            <a:endCxn id="97285" idx="2"/>
          </p:cNvCxnSpPr>
          <p:nvPr/>
        </p:nvCxnSpPr>
        <p:spPr bwMode="auto">
          <a:xfrm flipH="1" flipV="1">
            <a:off x="7315200" y="2043113"/>
            <a:ext cx="552450" cy="2528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288" name="Text Box 7"/>
          <p:cNvSpPr txBox="1">
            <a:spLocks noChangeArrowheads="1"/>
          </p:cNvSpPr>
          <p:nvPr/>
        </p:nvSpPr>
        <p:spPr bwMode="auto">
          <a:xfrm>
            <a:off x="3619500" y="4586288"/>
            <a:ext cx="45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7289" name="AutoShape 8"/>
          <p:cNvCxnSpPr>
            <a:cxnSpLocks noChangeShapeType="1"/>
            <a:stCxn id="97285" idx="2"/>
            <a:endCxn id="97291" idx="0"/>
          </p:cNvCxnSpPr>
          <p:nvPr/>
        </p:nvCxnSpPr>
        <p:spPr bwMode="auto">
          <a:xfrm flipH="1">
            <a:off x="6724650" y="2043113"/>
            <a:ext cx="590550" cy="340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0" name="Text Box 9"/>
          <p:cNvSpPr txBox="1">
            <a:spLocks noChangeArrowheads="1"/>
          </p:cNvSpPr>
          <p:nvPr/>
        </p:nvSpPr>
        <p:spPr bwMode="auto">
          <a:xfrm>
            <a:off x="752475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>
            <a:off x="64960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7292" name="AutoShape 11"/>
          <p:cNvCxnSpPr>
            <a:cxnSpLocks noChangeShapeType="1"/>
            <a:stCxn id="97288" idx="2"/>
            <a:endCxn id="97295" idx="0"/>
          </p:cNvCxnSpPr>
          <p:nvPr/>
        </p:nvCxnSpPr>
        <p:spPr bwMode="auto">
          <a:xfrm>
            <a:off x="3848100" y="5105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3" name="Text Box 12"/>
          <p:cNvSpPr txBox="1">
            <a:spLocks noChangeArrowheads="1"/>
          </p:cNvSpPr>
          <p:nvPr/>
        </p:nvSpPr>
        <p:spPr bwMode="auto">
          <a:xfrm>
            <a:off x="4286250" y="54483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97294" name="AutoShape 13"/>
          <p:cNvCxnSpPr>
            <a:cxnSpLocks noChangeShapeType="1"/>
            <a:stCxn id="97303" idx="2"/>
            <a:endCxn id="97293" idx="0"/>
          </p:cNvCxnSpPr>
          <p:nvPr/>
        </p:nvCxnSpPr>
        <p:spPr bwMode="auto">
          <a:xfrm flipH="1">
            <a:off x="4514850" y="3567113"/>
            <a:ext cx="895350" cy="188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5" name="Text Box 14"/>
          <p:cNvSpPr txBox="1">
            <a:spLocks noChangeArrowheads="1"/>
          </p:cNvSpPr>
          <p:nvPr/>
        </p:nvSpPr>
        <p:spPr bwMode="auto">
          <a:xfrm>
            <a:off x="3505200" y="5448300"/>
            <a:ext cx="68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97296" name="Text Box 15"/>
          <p:cNvSpPr txBox="1">
            <a:spLocks noChangeArrowheads="1"/>
          </p:cNvSpPr>
          <p:nvPr/>
        </p:nvSpPr>
        <p:spPr bwMode="auto">
          <a:xfrm>
            <a:off x="5314950" y="5448300"/>
            <a:ext cx="60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97297" name="AutoShape 16"/>
          <p:cNvCxnSpPr>
            <a:cxnSpLocks noChangeShapeType="1"/>
            <a:stCxn id="97311" idx="0"/>
            <a:endCxn id="97303" idx="2"/>
          </p:cNvCxnSpPr>
          <p:nvPr/>
        </p:nvCxnSpPr>
        <p:spPr bwMode="auto">
          <a:xfrm flipH="1" flipV="1">
            <a:off x="5410200" y="3567113"/>
            <a:ext cx="209550" cy="10429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298" name="Text Box 17"/>
          <p:cNvSpPr txBox="1">
            <a:spLocks noChangeArrowheads="1"/>
          </p:cNvSpPr>
          <p:nvPr/>
        </p:nvSpPr>
        <p:spPr bwMode="auto">
          <a:xfrm>
            <a:off x="48387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7299" name="Text Box 18"/>
          <p:cNvSpPr txBox="1">
            <a:spLocks noChangeArrowheads="1"/>
          </p:cNvSpPr>
          <p:nvPr/>
        </p:nvSpPr>
        <p:spPr bwMode="auto">
          <a:xfrm>
            <a:off x="8305800" y="5448300"/>
            <a:ext cx="30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97300" name="Text Box 19"/>
          <p:cNvSpPr txBox="1">
            <a:spLocks noChangeArrowheads="1"/>
          </p:cNvSpPr>
          <p:nvPr/>
        </p:nvSpPr>
        <p:spPr bwMode="auto">
          <a:xfrm>
            <a:off x="669925" y="2397125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tr-TR" i="1">
              <a:latin typeface="Math A" pitchFamily="18" charset="2"/>
            </a:endParaRPr>
          </a:p>
        </p:txBody>
      </p:sp>
      <p:sp>
        <p:nvSpPr>
          <p:cNvPr id="97301" name="Text Box 20"/>
          <p:cNvSpPr txBox="1">
            <a:spLocks noChangeArrowheads="1"/>
          </p:cNvSpPr>
          <p:nvPr/>
        </p:nvSpPr>
        <p:spPr bwMode="auto">
          <a:xfrm>
            <a:off x="609600" y="1600200"/>
            <a:ext cx="2449513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int + (int)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+ (int)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 + (E) + (int)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 + (int)</a:t>
            </a:r>
          </a:p>
          <a:p>
            <a:pPr>
              <a:spcBef>
                <a:spcPct val="20000"/>
              </a:spcBef>
            </a:pPr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E + (E)</a:t>
            </a:r>
          </a:p>
          <a:p>
            <a:pPr>
              <a:spcBef>
                <a:spcPct val="20000"/>
              </a:spcBef>
            </a:pPr>
            <a:r>
              <a:rPr lang="en-US">
                <a:latin typeface="Comic Sans MS" pitchFamily="66" charset="0"/>
              </a:rPr>
              <a:t>E</a:t>
            </a:r>
          </a:p>
        </p:txBody>
      </p:sp>
      <p:cxnSp>
        <p:nvCxnSpPr>
          <p:cNvPr id="97302" name="AutoShape 21"/>
          <p:cNvCxnSpPr>
            <a:cxnSpLocks noChangeShapeType="1"/>
            <a:stCxn id="97303" idx="2"/>
            <a:endCxn id="97298" idx="0"/>
          </p:cNvCxnSpPr>
          <p:nvPr/>
        </p:nvCxnSpPr>
        <p:spPr bwMode="auto">
          <a:xfrm flipH="1">
            <a:off x="5029200" y="3567113"/>
            <a:ext cx="381000" cy="188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3" name="Text Box 22"/>
          <p:cNvSpPr txBox="1">
            <a:spLocks noChangeArrowheads="1"/>
          </p:cNvSpPr>
          <p:nvPr/>
        </p:nvSpPr>
        <p:spPr bwMode="auto">
          <a:xfrm>
            <a:off x="5181600" y="30480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7304" name="AutoShape 23"/>
          <p:cNvCxnSpPr>
            <a:cxnSpLocks noChangeShapeType="1"/>
            <a:stCxn id="97285" idx="2"/>
            <a:endCxn id="97303" idx="0"/>
          </p:cNvCxnSpPr>
          <p:nvPr/>
        </p:nvCxnSpPr>
        <p:spPr bwMode="auto">
          <a:xfrm flipH="1">
            <a:off x="5410200" y="2043113"/>
            <a:ext cx="1905000" cy="1004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305" name="AutoShape 24"/>
          <p:cNvCxnSpPr>
            <a:cxnSpLocks noChangeShapeType="1"/>
            <a:stCxn id="97285" idx="2"/>
            <a:endCxn id="97299" idx="0"/>
          </p:cNvCxnSpPr>
          <p:nvPr/>
        </p:nvCxnSpPr>
        <p:spPr bwMode="auto">
          <a:xfrm>
            <a:off x="7315200" y="2043113"/>
            <a:ext cx="1143000" cy="3405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6" name="Text Box 25"/>
          <p:cNvSpPr txBox="1">
            <a:spLocks noChangeArrowheads="1"/>
          </p:cNvSpPr>
          <p:nvPr/>
        </p:nvSpPr>
        <p:spPr bwMode="auto">
          <a:xfrm>
            <a:off x="7048500" y="54483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97307" name="Text Box 26"/>
          <p:cNvSpPr txBox="1">
            <a:spLocks noChangeArrowheads="1"/>
          </p:cNvSpPr>
          <p:nvPr/>
        </p:nvSpPr>
        <p:spPr bwMode="auto">
          <a:xfrm>
            <a:off x="6019800" y="5448300"/>
            <a:ext cx="22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97308" name="AutoShape 27"/>
          <p:cNvCxnSpPr>
            <a:cxnSpLocks noChangeShapeType="1"/>
            <a:stCxn id="97303" idx="2"/>
            <a:endCxn id="97307" idx="0"/>
          </p:cNvCxnSpPr>
          <p:nvPr/>
        </p:nvCxnSpPr>
        <p:spPr bwMode="auto">
          <a:xfrm>
            <a:off x="5410200" y="3567113"/>
            <a:ext cx="723900" cy="188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309" name="Text Box 28"/>
          <p:cNvSpPr txBox="1">
            <a:spLocks noChangeArrowheads="1"/>
          </p:cNvSpPr>
          <p:nvPr/>
        </p:nvSpPr>
        <p:spPr bwMode="auto">
          <a:xfrm>
            <a:off x="7639050" y="45720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7310" name="AutoShape 29"/>
          <p:cNvCxnSpPr>
            <a:cxnSpLocks noChangeShapeType="1"/>
            <a:stCxn id="97290" idx="0"/>
            <a:endCxn id="97309" idx="2"/>
          </p:cNvCxnSpPr>
          <p:nvPr/>
        </p:nvCxnSpPr>
        <p:spPr bwMode="auto">
          <a:xfrm flipV="1">
            <a:off x="7867650" y="5091113"/>
            <a:ext cx="0" cy="357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1" name="Text Box 30"/>
          <p:cNvSpPr txBox="1">
            <a:spLocks noChangeArrowheads="1"/>
          </p:cNvSpPr>
          <p:nvPr/>
        </p:nvSpPr>
        <p:spPr bwMode="auto">
          <a:xfrm>
            <a:off x="5391150" y="46101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97312" name="AutoShape 31"/>
          <p:cNvCxnSpPr>
            <a:cxnSpLocks noChangeShapeType="1"/>
            <a:stCxn id="97296" idx="0"/>
            <a:endCxn id="97311" idx="2"/>
          </p:cNvCxnSpPr>
          <p:nvPr/>
        </p:nvCxnSpPr>
        <p:spPr bwMode="auto">
          <a:xfrm flipV="1">
            <a:off x="5619750" y="5129213"/>
            <a:ext cx="0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7313" name="Rectangle 32"/>
          <p:cNvSpPr>
            <a:spLocks noChangeArrowheads="1"/>
          </p:cNvSpPr>
          <p:nvPr/>
        </p:nvSpPr>
        <p:spPr bwMode="auto">
          <a:xfrm>
            <a:off x="4038600" y="13716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991600" cy="1143000"/>
          </a:xfrm>
        </p:spPr>
        <p:txBody>
          <a:bodyPr/>
          <a:lstStyle/>
          <a:p>
            <a:r>
              <a:rPr lang="tr-TR" sz="2800" smtClean="0">
                <a:sym typeface="Symbol" pitchFamily="18" charset="2"/>
              </a:rPr>
              <a:t>Basit bir A</a:t>
            </a:r>
            <a:r>
              <a:rPr lang="en-US" sz="2800" smtClean="0">
                <a:sym typeface="Symbol" pitchFamily="18" charset="2"/>
              </a:rPr>
              <a:t>şağıdan</a:t>
            </a:r>
            <a:r>
              <a:rPr lang="tr-TR" sz="2800" smtClean="0">
                <a:sym typeface="Symbol" pitchFamily="18" charset="2"/>
              </a:rPr>
              <a:t>-Y</a:t>
            </a:r>
            <a:r>
              <a:rPr lang="en-US" sz="2800" smtClean="0">
                <a:sym typeface="Symbol" pitchFamily="18" charset="2"/>
              </a:rPr>
              <a:t>ukarıya </a:t>
            </a:r>
            <a:r>
              <a:rPr lang="tr-TR" sz="2800" smtClean="0">
                <a:sym typeface="Symbol" pitchFamily="18" charset="2"/>
              </a:rPr>
              <a:t>Ayrıştırma Algoritması</a:t>
            </a:r>
            <a:endParaRPr lang="en-US" sz="280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630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I = </a:t>
            </a:r>
            <a:r>
              <a:rPr lang="tr-TR" dirty="0" smtClean="0">
                <a:solidFill>
                  <a:schemeClr val="accent2"/>
                </a:solidFill>
              </a:rPr>
              <a:t>giriş </a:t>
            </a:r>
            <a:r>
              <a:rPr lang="tr-TR" dirty="0" err="1" smtClean="0">
                <a:solidFill>
                  <a:schemeClr val="accent2"/>
                </a:solidFill>
              </a:rPr>
              <a:t>stringi</a:t>
            </a:r>
            <a:r>
              <a:rPr lang="tr-TR" dirty="0" smtClean="0">
                <a:solidFill>
                  <a:schemeClr val="accent2"/>
                </a:solidFill>
              </a:rPr>
              <a:t> olsun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</a:t>
            </a:r>
            <a:r>
              <a:rPr lang="en-US" dirty="0" smtClean="0"/>
              <a:t>repeat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	 I</a:t>
            </a:r>
            <a:r>
              <a:rPr lang="tr-TR" dirty="0" smtClean="0">
                <a:solidFill>
                  <a:schemeClr val="accent2"/>
                </a:solidFill>
              </a:rPr>
              <a:t>’</a:t>
            </a:r>
            <a:r>
              <a:rPr lang="tr-TR" dirty="0" err="1" smtClean="0">
                <a:solidFill>
                  <a:schemeClr val="accent2"/>
                </a:solidFill>
              </a:rPr>
              <a:t>nın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tr-TR" dirty="0" smtClean="0">
                <a:solidFill>
                  <a:schemeClr val="accent2"/>
                </a:solidFill>
              </a:rPr>
              <a:t>boş olmayan bir 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 </a:t>
            </a:r>
            <a:r>
              <a:rPr lang="tr-TR" dirty="0" err="1" smtClean="0">
                <a:solidFill>
                  <a:schemeClr val="accent2"/>
                </a:solidFill>
                <a:sym typeface="Symbol" pitchFamily="18" charset="2"/>
              </a:rPr>
              <a:t>altstringini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</a:rPr>
              <a:t>			X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  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kuralından al</a:t>
            </a:r>
            <a:endParaRPr lang="en-US" dirty="0" smtClean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		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böyle bir 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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 yoksa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, 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geldiğin yoldan geri </a:t>
            </a:r>
          </a:p>
          <a:p>
            <a:pPr>
              <a:buFontTx/>
              <a:buNone/>
            </a:pP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			dön (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backtrack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)</a:t>
            </a:r>
            <a:endParaRPr lang="en-US" dirty="0" smtClean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		</a:t>
            </a:r>
            <a:r>
              <a:rPr lang="tr-TR" dirty="0" err="1" smtClean="0">
                <a:solidFill>
                  <a:schemeClr val="accent2"/>
                </a:solidFill>
                <a:sym typeface="Symbol" pitchFamily="18" charset="2"/>
              </a:rPr>
              <a:t>I’da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 X kullanarak bir 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 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yerleştir</a:t>
            </a:r>
            <a:endParaRPr lang="en-US" dirty="0" smtClean="0">
              <a:solidFill>
                <a:schemeClr val="accent2"/>
              </a:solidFill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until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 I = “S” (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başlangıç sembolü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) 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ya da</a:t>
            </a:r>
            <a:r>
              <a:rPr lang="en-US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tüm </a:t>
            </a:r>
          </a:p>
          <a:p>
            <a:pPr>
              <a:buFontTx/>
              <a:buNone/>
            </a:pPr>
            <a:r>
              <a:rPr lang="tr-TR" dirty="0" smtClean="0">
                <a:solidFill>
                  <a:schemeClr val="accent2"/>
                </a:solidFill>
                <a:sym typeface="Symbol" pitchFamily="18" charset="2"/>
              </a:rPr>
              <a:t>		olasılıklar tükenir</a:t>
            </a:r>
            <a:endParaRPr lang="en-US" dirty="0" smtClean="0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5F9BFBF-53A7-48AC-90D8-C3B3B7BF1BB6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Sorular</a:t>
            </a:r>
            <a:endParaRPr 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Algoritma sonlanır mı</a:t>
            </a:r>
            <a:r>
              <a:rPr lang="en-US" smtClean="0"/>
              <a:t>?</a:t>
            </a:r>
          </a:p>
          <a:p>
            <a:endParaRPr lang="en-US" smtClean="0"/>
          </a:p>
          <a:p>
            <a:r>
              <a:rPr lang="tr-TR" smtClean="0"/>
              <a:t>Algoritma ne kadar hızlıdır</a:t>
            </a:r>
            <a:r>
              <a:rPr lang="en-US" smtClean="0"/>
              <a:t>?</a:t>
            </a:r>
          </a:p>
          <a:p>
            <a:endParaRPr lang="en-US" smtClean="0"/>
          </a:p>
          <a:p>
            <a:r>
              <a:rPr lang="tr-TR" smtClean="0"/>
              <a:t>Algoritma tüm durumları ele alır mı</a:t>
            </a:r>
            <a:r>
              <a:rPr lang="en-US" smtClean="0"/>
              <a:t>?</a:t>
            </a:r>
          </a:p>
          <a:p>
            <a:endParaRPr lang="en-US" smtClean="0"/>
          </a:p>
          <a:p>
            <a:r>
              <a:rPr lang="tr-TR" smtClean="0"/>
              <a:t>Her adımda reduce yapmak için altstringleri nasıl seçeriz?</a:t>
            </a:r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4044BF1-4042-4AEB-A458-CF5BCA939922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E309D70-C529-4FCB-9B81-7AA68A464B25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</a:t>
            </a:r>
            <a:r>
              <a:rPr lang="tr-TR" smtClean="0"/>
              <a:t>syon</a:t>
            </a:r>
            <a:endParaRPr lang="en-US" smtClean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572000"/>
          </a:xfrm>
        </p:spPr>
        <p:txBody>
          <a:bodyPr/>
          <a:lstStyle/>
          <a:p>
            <a:r>
              <a:rPr lang="tr-TR" smtClean="0"/>
              <a:t>Fikir</a:t>
            </a:r>
            <a:r>
              <a:rPr lang="en-US" smtClean="0"/>
              <a:t>: </a:t>
            </a:r>
            <a:r>
              <a:rPr lang="tr-TR" smtClean="0"/>
              <a:t>Stringi iki alt stringe ayır</a:t>
            </a:r>
            <a:endParaRPr lang="en-US" smtClean="0"/>
          </a:p>
          <a:p>
            <a:pPr lvl="1"/>
            <a:r>
              <a:rPr lang="tr-TR" smtClean="0"/>
              <a:t>Sağ altsitringe henüz ayrıştırma işlemi tetkik edilmemiş </a:t>
            </a:r>
            <a:r>
              <a:rPr lang="en-US" smtClean="0"/>
              <a:t>(</a:t>
            </a:r>
            <a:r>
              <a:rPr lang="tr-TR" smtClean="0"/>
              <a:t>terminaller stringi</a:t>
            </a:r>
            <a:r>
              <a:rPr lang="en-US" smtClean="0"/>
              <a:t>)</a:t>
            </a:r>
          </a:p>
          <a:p>
            <a:pPr lvl="1"/>
            <a:r>
              <a:rPr lang="tr-TR" smtClean="0"/>
              <a:t>Sol altstrin terminal ve terminal olmayan öğeler sahip</a:t>
            </a:r>
            <a:endParaRPr lang="en-US" smtClean="0"/>
          </a:p>
          <a:p>
            <a:pPr lvl="1"/>
            <a:endParaRPr lang="en-US" smtClean="0"/>
          </a:p>
          <a:p>
            <a:r>
              <a:rPr lang="tr-TR" smtClean="0"/>
              <a:t>Bölme noktası </a:t>
            </a:r>
            <a:r>
              <a:rPr lang="en-US" smtClean="0">
                <a:solidFill>
                  <a:srgbClr val="FF0000"/>
                </a:solidFill>
              </a:rPr>
              <a:t>|</a:t>
            </a:r>
            <a:r>
              <a:rPr lang="tr-TR" smtClean="0">
                <a:solidFill>
                  <a:srgbClr val="FF0000"/>
                </a:solidFill>
              </a:rPr>
              <a:t> </a:t>
            </a:r>
            <a:r>
              <a:rPr lang="tr-TR" smtClean="0"/>
              <a:t>ile gösterilsin</a:t>
            </a:r>
            <a:endParaRPr lang="en-US" smtClean="0"/>
          </a:p>
          <a:p>
            <a:pPr lvl="1"/>
            <a:r>
              <a:rPr lang="en-US" smtClean="0">
                <a:solidFill>
                  <a:srgbClr val="FF0000"/>
                </a:solidFill>
              </a:rPr>
              <a:t>|</a:t>
            </a:r>
            <a:r>
              <a:rPr lang="en-US" smtClean="0">
                <a:solidFill>
                  <a:srgbClr val="9900CC"/>
                </a:solidFill>
              </a:rPr>
              <a:t> </a:t>
            </a:r>
            <a:r>
              <a:rPr lang="en-US" smtClean="0"/>
              <a:t>s</a:t>
            </a:r>
            <a:r>
              <a:rPr lang="tr-TR" smtClean="0"/>
              <a:t>tringin parçacı değildir</a:t>
            </a:r>
            <a:endParaRPr lang="en-US" smtClean="0"/>
          </a:p>
          <a:p>
            <a:pPr lvl="1"/>
            <a:endParaRPr lang="en-US" smtClean="0"/>
          </a:p>
          <a:p>
            <a:r>
              <a:rPr lang="tr-TR" smtClean="0"/>
              <a:t>Başlangıçta</a:t>
            </a:r>
            <a:r>
              <a:rPr lang="en-US" smtClean="0"/>
              <a:t>, </a:t>
            </a:r>
            <a:r>
              <a:rPr lang="tr-TR" smtClean="0"/>
              <a:t>giriş tetkik edilmemiş</a:t>
            </a:r>
            <a:r>
              <a:rPr lang="en-US" smtClean="0">
                <a:solidFill>
                  <a:srgbClr val="FF0000"/>
                </a:solidFill>
              </a:rPr>
              <a:t>|</a:t>
            </a:r>
            <a:r>
              <a:rPr lang="en-US" smtClean="0">
                <a:solidFill>
                  <a:schemeClr val="accent2"/>
                </a:solidFill>
              </a:rPr>
              <a:t>x</a:t>
            </a:r>
            <a:r>
              <a:rPr lang="en-US" baseline="-25000" smtClean="0">
                <a:solidFill>
                  <a:schemeClr val="accent2"/>
                </a:solidFill>
              </a:rPr>
              <a:t>1</a:t>
            </a:r>
            <a:r>
              <a:rPr lang="en-US" smtClean="0">
                <a:solidFill>
                  <a:schemeClr val="accent2"/>
                </a:solidFill>
              </a:rPr>
              <a:t>x</a:t>
            </a:r>
            <a:r>
              <a:rPr lang="en-US" baseline="-25000" smtClean="0">
                <a:solidFill>
                  <a:schemeClr val="accent2"/>
                </a:solidFill>
              </a:rPr>
              <a:t>2</a:t>
            </a:r>
            <a:r>
              <a:rPr lang="en-US" smtClean="0">
                <a:solidFill>
                  <a:schemeClr val="accent2"/>
                </a:solidFill>
              </a:rPr>
              <a:t> . . . x</a:t>
            </a:r>
            <a:r>
              <a:rPr lang="en-US" baseline="-25000" smtClean="0">
                <a:solidFill>
                  <a:schemeClr val="accent2"/>
                </a:solidFill>
              </a:rPr>
              <a:t>n</a:t>
            </a:r>
            <a:endParaRPr lang="en-US" smtClean="0"/>
          </a:p>
          <a:p>
            <a:pPr lvl="1"/>
            <a:endParaRPr lang="en-US" smtClean="0">
              <a:solidFill>
                <a:srgbClr val="99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7706F49B-3B92-4398-9B87-6D9626B57D24}" type="slidenum">
              <a:rPr lang="en-US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Shift-Reduce Parsing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4572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sz="2400" dirty="0" smtClean="0"/>
              <a:t>Aşağıdan Yukarıya ayrıştırma sadece iki tip </a:t>
            </a:r>
          </a:p>
          <a:p>
            <a:pPr>
              <a:buFontTx/>
              <a:buNone/>
              <a:defRPr/>
            </a:pPr>
            <a:r>
              <a:rPr lang="tr-TR" sz="2400" dirty="0" smtClean="0"/>
              <a:t>hareket kullanır: </a:t>
            </a:r>
            <a:r>
              <a:rPr lang="en-US" sz="2400" i="1" dirty="0" smtClean="0">
                <a:solidFill>
                  <a:srgbClr val="C00000"/>
                </a:solidFill>
              </a:rPr>
              <a:t>Shift</a:t>
            </a:r>
            <a:r>
              <a:rPr lang="tr-TR" sz="2400" i="1" dirty="0" smtClean="0"/>
              <a:t> ve</a:t>
            </a:r>
            <a:r>
              <a:rPr lang="en-US" sz="2400" i="1" dirty="0" smtClean="0">
                <a:solidFill>
                  <a:srgbClr val="C00000"/>
                </a:solidFill>
              </a:rPr>
              <a:t>Reduce</a:t>
            </a:r>
            <a:endParaRPr lang="tr-TR" sz="2400" i="1" dirty="0" smtClean="0">
              <a:solidFill>
                <a:srgbClr val="C00000"/>
              </a:solidFill>
            </a:endParaRPr>
          </a:p>
          <a:p>
            <a:pPr>
              <a:buFontTx/>
              <a:buNone/>
              <a:defRPr/>
            </a:pPr>
            <a:endParaRPr lang="tr-TR" sz="2400" i="1" dirty="0" smtClean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i="1" u="sng" dirty="0" smtClean="0"/>
              <a:t>Shift</a:t>
            </a:r>
            <a:r>
              <a:rPr lang="en-US" sz="2400" i="1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/>
              <a:t>’</a:t>
            </a:r>
            <a:r>
              <a:rPr lang="tr-TR" sz="2400" dirty="0" err="1" smtClean="0"/>
              <a:t>yı</a:t>
            </a:r>
            <a:r>
              <a:rPr lang="tr-TR" sz="2400" dirty="0" smtClean="0"/>
              <a:t> bir sağa hareket ettir</a:t>
            </a:r>
            <a:endParaRPr lang="en-US" sz="2400" dirty="0" smtClean="0"/>
          </a:p>
          <a:p>
            <a:pPr lvl="1">
              <a:defRPr/>
            </a:pPr>
            <a:r>
              <a:rPr lang="tr-TR" dirty="0" smtClean="0"/>
              <a:t>Bir terminali sol </a:t>
            </a:r>
            <a:r>
              <a:rPr lang="tr-TR" dirty="0" err="1" smtClean="0"/>
              <a:t>altstringe</a:t>
            </a:r>
            <a:r>
              <a:rPr lang="tr-TR" dirty="0" smtClean="0"/>
              <a:t> kaydır</a:t>
            </a:r>
            <a:endParaRPr lang="en-US" dirty="0" smtClean="0"/>
          </a:p>
          <a:p>
            <a:pPr algn="ctr">
              <a:buFontTx/>
              <a:buNone/>
              <a:defRPr/>
            </a:pPr>
            <a:r>
              <a:rPr lang="en-US" sz="2400" dirty="0" err="1" smtClean="0">
                <a:solidFill>
                  <a:schemeClr val="accent2"/>
                </a:solidFill>
              </a:rPr>
              <a:t>ABC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xyz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 smtClean="0">
                <a:solidFill>
                  <a:schemeClr val="accent2"/>
                </a:solidFill>
              </a:rPr>
              <a:t>ABCx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yz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tr-TR" sz="2400" dirty="0" smtClean="0">
              <a:solidFill>
                <a:schemeClr val="accent2"/>
              </a:solidFill>
            </a:endParaRPr>
          </a:p>
          <a:p>
            <a:pPr algn="ctr">
              <a:buFontTx/>
              <a:buNone/>
              <a:defRPr/>
            </a:pPr>
            <a:r>
              <a:rPr lang="en-US" sz="2400" dirty="0" smtClean="0"/>
              <a:t>E + (</a:t>
            </a:r>
            <a:r>
              <a:rPr lang="tr-TR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int</a:t>
            </a:r>
            <a:r>
              <a:rPr lang="tr-TR" sz="2400" dirty="0" smtClean="0"/>
              <a:t> 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 pitchFamily="18" charset="2"/>
              </a:rPr>
              <a:t> </a:t>
            </a:r>
            <a:r>
              <a:rPr lang="en-US" sz="2400" dirty="0" smtClean="0"/>
              <a:t>E + (</a:t>
            </a:r>
            <a:r>
              <a:rPr lang="tr-TR" sz="2400" dirty="0" smtClean="0"/>
              <a:t> </a:t>
            </a:r>
            <a:r>
              <a:rPr lang="en-US" sz="2400" dirty="0" err="1" smtClean="0"/>
              <a:t>int</a:t>
            </a:r>
            <a:r>
              <a:rPr lang="tr-TR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tr-TR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)</a:t>
            </a:r>
            <a:endParaRPr lang="tr-TR" sz="2400" dirty="0" smtClean="0"/>
          </a:p>
          <a:p>
            <a:pPr algn="ctr">
              <a:buFontTx/>
              <a:buNone/>
              <a:defRPr/>
            </a:pPr>
            <a:endParaRPr lang="tr-TR" sz="2400" dirty="0" smtClean="0"/>
          </a:p>
          <a:p>
            <a:pPr>
              <a:defRPr/>
            </a:pPr>
            <a:r>
              <a:rPr lang="tr-TR" sz="2400" i="1" u="sng" dirty="0" err="1" smtClean="0"/>
              <a:t>Reduce</a:t>
            </a:r>
            <a:r>
              <a:rPr lang="tr-TR" sz="2400" i="1" dirty="0" smtClean="0"/>
              <a:t>: </a:t>
            </a:r>
            <a:r>
              <a:rPr lang="tr-TR" sz="2400" dirty="0" smtClean="0"/>
              <a:t>Sol </a:t>
            </a:r>
            <a:r>
              <a:rPr lang="tr-TR" sz="2400" dirty="0" err="1" smtClean="0"/>
              <a:t>altstringin</a:t>
            </a:r>
            <a:r>
              <a:rPr lang="tr-TR" sz="2400" dirty="0" smtClean="0"/>
              <a:t> sağında </a:t>
            </a:r>
            <a:r>
              <a:rPr lang="tr-TR" sz="2400" i="1" dirty="0" smtClean="0"/>
              <a:t>ters kural (üretim)</a:t>
            </a:r>
            <a:endParaRPr lang="en-US" sz="2400" dirty="0" smtClean="0"/>
          </a:p>
          <a:p>
            <a:pPr lvl="1">
              <a:defRPr/>
            </a:pPr>
            <a:r>
              <a:rPr lang="en-US" dirty="0" smtClean="0"/>
              <a:t>A </a:t>
            </a:r>
            <a:r>
              <a:rPr lang="en-US" dirty="0" smtClean="0">
                <a:sym typeface="Symbol" pitchFamily="18" charset="2"/>
              </a:rPr>
              <a:t> </a:t>
            </a:r>
            <a:r>
              <a:rPr lang="en-US" dirty="0" err="1" smtClean="0">
                <a:sym typeface="Symbol" pitchFamily="18" charset="2"/>
              </a:rPr>
              <a:t>xy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tr-TR" dirty="0" smtClean="0">
                <a:sym typeface="Symbol" pitchFamily="18" charset="2"/>
              </a:rPr>
              <a:t>bir kuralsa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o zaman</a:t>
            </a:r>
            <a:endParaRPr lang="en-US" dirty="0" smtClean="0"/>
          </a:p>
          <a:p>
            <a:pPr algn="ctr">
              <a:buFontTx/>
              <a:buNone/>
              <a:defRPr/>
            </a:pPr>
            <a:r>
              <a:rPr lang="en-US" sz="2400" dirty="0" err="1" smtClean="0">
                <a:solidFill>
                  <a:schemeClr val="accent2"/>
                </a:solidFill>
              </a:rPr>
              <a:t>Cbxy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ijk</a:t>
            </a:r>
            <a:r>
              <a:rPr lang="en-US" sz="2400" dirty="0" smtClean="0">
                <a:solidFill>
                  <a:schemeClr val="accent2"/>
                </a:solidFill>
              </a:rPr>
              <a:t>  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 smtClean="0">
                <a:solidFill>
                  <a:schemeClr val="accent2"/>
                </a:solidFill>
              </a:rPr>
              <a:t>CbA</a:t>
            </a:r>
            <a:r>
              <a:rPr lang="en-US" sz="2400" dirty="0" err="1" smtClean="0">
                <a:solidFill>
                  <a:srgbClr val="FF0000"/>
                </a:solidFill>
              </a:rPr>
              <a:t>|</a:t>
            </a:r>
            <a:r>
              <a:rPr lang="en-US" sz="2400" dirty="0" err="1" smtClean="0">
                <a:solidFill>
                  <a:schemeClr val="accent2"/>
                </a:solidFill>
              </a:rPr>
              <a:t>ijk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endParaRPr lang="tr-TR" sz="2400" dirty="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/>
              <a:t>E </a:t>
            </a:r>
            <a:r>
              <a:rPr lang="en-US" dirty="0" smtClean="0">
                <a:sym typeface="Symbol" pitchFamily="18" charset="2"/>
              </a:rPr>
              <a:t> E + ( E ) </a:t>
            </a:r>
            <a:r>
              <a:rPr lang="tr-TR" dirty="0" smtClean="0">
                <a:sym typeface="Symbol" pitchFamily="18" charset="2"/>
              </a:rPr>
              <a:t>bir kuralsa</a:t>
            </a:r>
            <a:r>
              <a:rPr lang="en-US" dirty="0" smtClean="0">
                <a:sym typeface="Symbol" pitchFamily="18" charset="2"/>
              </a:rPr>
              <a:t>, </a:t>
            </a:r>
            <a:r>
              <a:rPr lang="tr-TR" dirty="0" smtClean="0">
                <a:sym typeface="Symbol" pitchFamily="18" charset="2"/>
              </a:rPr>
              <a:t>o zaman</a:t>
            </a:r>
            <a:endParaRPr lang="en-US" dirty="0" smtClean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 smtClean="0"/>
              <a:t>E + (</a:t>
            </a:r>
            <a:r>
              <a:rPr lang="en-US" sz="2400" u="sng" dirty="0" smtClean="0"/>
              <a:t>E + ( E 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)  </a:t>
            </a:r>
            <a:r>
              <a:rPr lang="en-US" sz="2400" dirty="0" smtClean="0">
                <a:sym typeface="Symbol" pitchFamily="18" charset="2"/>
              </a:rPr>
              <a:t> E +(</a:t>
            </a:r>
            <a:r>
              <a:rPr lang="en-US" sz="2400" u="sng" dirty="0" smtClean="0">
                <a:sym typeface="Symbol" pitchFamily="18" charset="2"/>
              </a:rPr>
              <a:t>E</a:t>
            </a:r>
            <a:r>
              <a:rPr lang="en-US" sz="2400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|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)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</a:p>
          <a:p>
            <a:pPr algn="just">
              <a:defRPr/>
            </a:pPr>
            <a:endParaRPr lang="en-US" i="1" dirty="0" smtClean="0"/>
          </a:p>
          <a:p>
            <a:pPr algn="ctr">
              <a:buFontTx/>
              <a:buNone/>
              <a:defRPr/>
            </a:pPr>
            <a:endParaRPr lang="en-US" dirty="0" smtClean="0">
              <a:solidFill>
                <a:schemeClr val="accent2"/>
              </a:solidFill>
            </a:endParaRPr>
          </a:p>
          <a:p>
            <a:pPr>
              <a:buFontTx/>
              <a:buNone/>
              <a:defRPr/>
            </a:pPr>
            <a:endParaRPr lang="en-US" i="1" dirty="0" smtClean="0">
              <a:solidFill>
                <a:srgbClr val="C00000"/>
              </a:solidFill>
            </a:endParaRPr>
          </a:p>
          <a:p>
            <a:pPr>
              <a:defRPr/>
            </a:pP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AE1E7057-483F-485D-9F13-E7A16B49457F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Sadece Reduce Örneği</a:t>
            </a:r>
            <a:endParaRPr lang="en-US" smtClean="0"/>
          </a:p>
        </p:txBody>
      </p:sp>
      <p:graphicFrame>
        <p:nvGraphicFramePr>
          <p:cNvPr id="323587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/>
                <a:gridCol w="32004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5DB566B-D78D-4537-9B1C-F7F7CD811738}" type="slidenum">
              <a:rPr lang="en-US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Shift-Reduce </a:t>
            </a:r>
            <a:r>
              <a:rPr lang="tr-TR" smtClean="0"/>
              <a:t>Ayrıştırma Örneği</a:t>
            </a:r>
            <a:endParaRPr lang="en-US" smtClean="0"/>
          </a:p>
        </p:txBody>
      </p:sp>
      <p:graphicFrame>
        <p:nvGraphicFramePr>
          <p:cNvPr id="324611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/>
                <a:gridCol w="32004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|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 * |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| +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+ |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80FFCE7-BF3B-42D7-B74D-E014D3600D5C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r>
              <a:rPr lang="tr-TR" smtClean="0"/>
              <a:t>Örnek 1: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(1)</a:t>
            </a: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5479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1" name="Text Box 8"/>
          <p:cNvSpPr txBox="1">
            <a:spLocks noChangeArrowheads="1"/>
          </p:cNvSpPr>
          <p:nvPr/>
        </p:nvSpPr>
        <p:spPr bwMode="auto">
          <a:xfrm>
            <a:off x="38862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5641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), genellikle ayrıştırıcının</a:t>
            </a:r>
            <a:r>
              <a:rPr lang="en-US" sz="2400" dirty="0" smtClean="0"/>
              <a:t> </a:t>
            </a:r>
            <a:r>
              <a:rPr lang="tr-TR" sz="2400" dirty="0" smtClean="0"/>
              <a:t>sonraki jetona (</a:t>
            </a:r>
            <a:r>
              <a:rPr lang="en-US" sz="2400" dirty="0" smtClean="0"/>
              <a:t>token</a:t>
            </a:r>
            <a:r>
              <a:rPr lang="tr-TR" sz="2400" dirty="0" smtClean="0"/>
              <a:t>) ihtiyaç duyduğunda  çağırdığı fonksiyondur. Sözcüksel analizci (</a:t>
            </a:r>
            <a:r>
              <a:rPr lang="en-US" sz="2400" dirty="0" smtClean="0"/>
              <a:t>lexical analyzer</a:t>
            </a:r>
            <a:r>
              <a:rPr lang="tr-TR" sz="2400" dirty="0" smtClean="0"/>
              <a:t>) oluşturmaya üç yaklaşım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Jetonların biçimsel tanımı yazılır ve bu tanıma göre tablo-sürümlü sözcüksel analizciyi oluşturan yazılım aracı kullanılır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 tanımlayan bir durum diyagramı tasarlanır</a:t>
            </a:r>
            <a:r>
              <a:rPr lang="en-US" sz="2000" dirty="0" smtClean="0"/>
              <a:t> </a:t>
            </a:r>
            <a:r>
              <a:rPr lang="tr-TR" sz="2000" dirty="0" smtClean="0"/>
              <a:t>ve</a:t>
            </a:r>
            <a:r>
              <a:rPr lang="en-US" sz="2000" dirty="0" smtClean="0"/>
              <a:t> </a:t>
            </a:r>
            <a:r>
              <a:rPr lang="tr-TR" sz="2000" dirty="0" smtClean="0"/>
              <a:t>durum diyagramını </a:t>
            </a:r>
            <a:r>
              <a:rPr lang="tr-TR" sz="2000" dirty="0" err="1" smtClean="0"/>
              <a:t>implement</a:t>
            </a:r>
            <a:r>
              <a:rPr lang="tr-TR" sz="2000" dirty="0" smtClean="0"/>
              <a:t> eden bir program yazılır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tr-TR" sz="2000" dirty="0" smtClean="0"/>
              <a:t>Jetonları tanımlayan bir durum diyagramı tasarlanır ve el ile</a:t>
            </a:r>
            <a:r>
              <a:rPr lang="en-US" sz="2000" dirty="0" smtClean="0"/>
              <a:t> </a:t>
            </a:r>
            <a:r>
              <a:rPr lang="tr-TR" sz="2000" dirty="0" smtClean="0"/>
              <a:t>durum diyagramının tablo-sürümlü bir </a:t>
            </a:r>
            <a:r>
              <a:rPr lang="en-US" sz="2000" dirty="0" err="1" smtClean="0"/>
              <a:t>implementasyon</a:t>
            </a:r>
            <a:r>
              <a:rPr lang="tr-TR" sz="2000" dirty="0" smtClean="0"/>
              <a:t>u yapılır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Sadece ikinci yaklaşımdan bahsedeceğiz</a:t>
            </a:r>
            <a:endParaRPr lang="en-US" sz="2400" dirty="0" smtClean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77A77D-F8E4-4476-AD37-BD59D455CDC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32200E1D-44D5-4A21-BEBA-9C4FCF5BCDB2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724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6665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2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D6EFD90B-8B9D-4FF9-9037-14533B42B9DB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(3)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7525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6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7527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8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9" name="Text Box 8"/>
          <p:cNvSpPr txBox="1">
            <a:spLocks noChangeArrowheads="1"/>
          </p:cNvSpPr>
          <p:nvPr/>
        </p:nvSpPr>
        <p:spPr bwMode="auto">
          <a:xfrm>
            <a:off x="5486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7689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F20E80D4-2A19-46C6-81DF-BEB85F0FEE24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(4)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0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8551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2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3" name="Text Box 8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8713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30DC03C-412D-4654-97EC-B26A1D183189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(5)</a:t>
            </a:r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4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9575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6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7" name="Text Box 8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09578" name="AutoShape 9"/>
          <p:cNvCxnSpPr>
            <a:cxnSpLocks noChangeShapeType="1"/>
            <a:stCxn id="109576" idx="0"/>
            <a:endCxn id="109577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329738" name="Group 10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9591" name="Text Box 36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1BA101B-EE01-4B3A-9E00-4A4AA7BBEB2B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(6)</a:t>
            </a:r>
          </a:p>
        </p:txBody>
      </p:sp>
      <p:cxnSp>
        <p:nvCxnSpPr>
          <p:cNvPr id="110596" name="AutoShape 3"/>
          <p:cNvCxnSpPr>
            <a:cxnSpLocks noChangeShapeType="1"/>
            <a:stCxn id="110597" idx="2"/>
            <a:endCxn id="110603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0598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0599" name="AutoShape 6"/>
          <p:cNvCxnSpPr>
            <a:cxnSpLocks noChangeShapeType="1"/>
            <a:stCxn id="110597" idx="2"/>
            <a:endCxn id="1106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0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1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0602" name="AutoShape 9"/>
          <p:cNvCxnSpPr>
            <a:cxnSpLocks noChangeShapeType="1"/>
            <a:stCxn id="110597" idx="2"/>
            <a:endCxn id="110601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3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4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5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0606" name="AutoShape 13"/>
          <p:cNvCxnSpPr>
            <a:cxnSpLocks noChangeShapeType="1"/>
            <a:stCxn id="110604" idx="0"/>
            <a:endCxn id="1106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0766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619" name="Text Box 40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AF1FC74-906D-4172-AD72-DA8FB4192716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(7)</a:t>
            </a:r>
          </a:p>
        </p:txBody>
      </p:sp>
      <p:cxnSp>
        <p:nvCxnSpPr>
          <p:cNvPr id="111620" name="AutoShape 3"/>
          <p:cNvCxnSpPr>
            <a:cxnSpLocks noChangeShapeType="1"/>
            <a:stCxn id="111621" idx="2"/>
            <a:endCxn id="111627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1623" name="AutoShape 6"/>
          <p:cNvCxnSpPr>
            <a:cxnSpLocks noChangeShapeType="1"/>
            <a:stCxn id="111621" idx="2"/>
            <a:endCxn id="11162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4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5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1626" name="AutoShape 9"/>
          <p:cNvCxnSpPr>
            <a:cxnSpLocks noChangeShapeType="1"/>
            <a:stCxn id="111621" idx="2"/>
            <a:endCxn id="111625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8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9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1630" name="AutoShape 13"/>
          <p:cNvCxnSpPr>
            <a:cxnSpLocks noChangeShapeType="1"/>
            <a:stCxn id="111628" idx="0"/>
            <a:endCxn id="11162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1790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643" name="Text Box 40"/>
          <p:cNvSpPr txBox="1">
            <a:spLocks noChangeArrowheads="1"/>
          </p:cNvSpPr>
          <p:nvPr/>
        </p:nvSpPr>
        <p:spPr bwMode="auto">
          <a:xfrm>
            <a:off x="7162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DBC9866-8362-4585-BE10-256A7DEB0052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(8)</a:t>
            </a:r>
          </a:p>
        </p:txBody>
      </p:sp>
      <p:cxnSp>
        <p:nvCxnSpPr>
          <p:cNvPr id="112644" name="AutoShape 3"/>
          <p:cNvCxnSpPr>
            <a:cxnSpLocks noChangeShapeType="1"/>
            <a:stCxn id="112645" idx="2"/>
            <a:endCxn id="11265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2647" name="AutoShape 6"/>
          <p:cNvCxnSpPr>
            <a:cxnSpLocks noChangeShapeType="1"/>
            <a:stCxn id="112645" idx="2"/>
            <a:endCxn id="11265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8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2650" name="AutoShape 9"/>
          <p:cNvCxnSpPr>
            <a:cxnSpLocks noChangeShapeType="1"/>
            <a:stCxn id="112645" idx="2"/>
            <a:endCxn id="11264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51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2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3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2654" name="AutoShape 13"/>
          <p:cNvCxnSpPr>
            <a:cxnSpLocks noChangeShapeType="1"/>
            <a:stCxn id="112652" idx="0"/>
            <a:endCxn id="11265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2814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2667" name="Text Box 40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8F202397-0D7E-4605-9CBA-805B5F0B57E1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(9)</a:t>
            </a:r>
          </a:p>
        </p:txBody>
      </p:sp>
      <p:cxnSp>
        <p:nvCxnSpPr>
          <p:cNvPr id="113668" name="AutoShape 3"/>
          <p:cNvCxnSpPr>
            <a:cxnSpLocks noChangeShapeType="1"/>
            <a:stCxn id="113669" idx="2"/>
            <a:endCxn id="113675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69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3671" name="AutoShape 6"/>
          <p:cNvCxnSpPr>
            <a:cxnSpLocks noChangeShapeType="1"/>
            <a:stCxn id="113669" idx="2"/>
            <a:endCxn id="11367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2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3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3674" name="AutoShape 9"/>
          <p:cNvCxnSpPr>
            <a:cxnSpLocks noChangeShapeType="1"/>
            <a:stCxn id="113669" idx="2"/>
            <a:endCxn id="113673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5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6" name="Text Box 11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77" name="AutoShape 12"/>
          <p:cNvCxnSpPr>
            <a:cxnSpLocks noChangeShapeType="1"/>
            <a:stCxn id="113672" idx="0"/>
            <a:endCxn id="113676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3678" name="Text Box 13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9" name="Text Box 14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80" name="AutoShape 15"/>
          <p:cNvCxnSpPr>
            <a:cxnSpLocks noChangeShapeType="1"/>
            <a:stCxn id="113678" idx="0"/>
            <a:endCxn id="11367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3840" name="Group 16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693" name="Text Box 42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4CEE5C2-4B2E-4BE5-845D-EF787B234373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(10)</a:t>
            </a:r>
          </a:p>
        </p:txBody>
      </p:sp>
      <p:cxnSp>
        <p:nvCxnSpPr>
          <p:cNvPr id="114692" name="AutoShape 3"/>
          <p:cNvCxnSpPr>
            <a:cxnSpLocks noChangeShapeType="1"/>
            <a:stCxn id="114693" idx="2"/>
            <a:endCxn id="11470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4694" name="Text Box 5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4696" name="AutoShape 7"/>
          <p:cNvCxnSpPr>
            <a:cxnSpLocks noChangeShapeType="1"/>
            <a:stCxn id="114693" idx="2"/>
            <a:endCxn id="1147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7" name="Text Box 8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4698" name="AutoShape 9"/>
          <p:cNvCxnSpPr>
            <a:cxnSpLocks noChangeShapeType="1"/>
            <a:stCxn id="114694" idx="2"/>
            <a:endCxn id="114702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4699" name="Text Box 10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4700" name="AutoShape 11"/>
          <p:cNvCxnSpPr>
            <a:cxnSpLocks noChangeShapeType="1"/>
            <a:stCxn id="114693" idx="2"/>
            <a:endCxn id="11469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1" name="Text Box 12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2" name="Text Box 13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3" name="AutoShape 14"/>
          <p:cNvCxnSpPr>
            <a:cxnSpLocks noChangeShapeType="1"/>
            <a:stCxn id="114697" idx="0"/>
            <a:endCxn id="114702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4" name="Text Box 15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5" name="Text Box 16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6" name="AutoShape 17"/>
          <p:cNvCxnSpPr>
            <a:cxnSpLocks noChangeShapeType="1"/>
            <a:stCxn id="114704" idx="0"/>
            <a:endCxn id="1147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4866" name="Group 18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719" name="Text Box 44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132D79D-4E45-4E2F-8B8B-07D0C9B96719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 </a:t>
            </a:r>
            <a:r>
              <a:rPr lang="en-US" smtClean="0"/>
              <a:t>(11)</a:t>
            </a:r>
          </a:p>
        </p:txBody>
      </p:sp>
      <p:cxnSp>
        <p:nvCxnSpPr>
          <p:cNvPr id="115716" name="AutoShape 3"/>
          <p:cNvCxnSpPr>
            <a:cxnSpLocks noChangeShapeType="1"/>
            <a:stCxn id="115720" idx="2"/>
            <a:endCxn id="115729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15718" name="AutoShape 5"/>
          <p:cNvCxnSpPr>
            <a:cxnSpLocks noChangeShapeType="1"/>
            <a:stCxn id="115720" idx="0"/>
            <a:endCxn id="115717" idx="2"/>
          </p:cNvCxnSpPr>
          <p:nvPr/>
        </p:nvCxnSpPr>
        <p:spPr bwMode="auto">
          <a:xfrm flipV="1">
            <a:off x="5334000" y="2271713"/>
            <a:ext cx="1524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5719" name="AutoShape 6"/>
          <p:cNvCxnSpPr>
            <a:cxnSpLocks noChangeShapeType="1"/>
            <a:stCxn id="115722" idx="0"/>
            <a:endCxn id="115717" idx="2"/>
          </p:cNvCxnSpPr>
          <p:nvPr/>
        </p:nvCxnSpPr>
        <p:spPr bwMode="auto">
          <a:xfrm flipH="1" flipV="1">
            <a:off x="6858000" y="2271713"/>
            <a:ext cx="12192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0" name="Text Box 7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21" name="AutoShape 8"/>
          <p:cNvCxnSpPr>
            <a:cxnSpLocks noChangeShapeType="1"/>
            <a:stCxn id="115717" idx="2"/>
            <a:endCxn id="115723" idx="0"/>
          </p:cNvCxnSpPr>
          <p:nvPr/>
        </p:nvCxnSpPr>
        <p:spPr bwMode="auto">
          <a:xfrm>
            <a:off x="6858000" y="2271713"/>
            <a:ext cx="0" cy="27574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2" name="Text Box 9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5724" name="AutoShape 11"/>
          <p:cNvCxnSpPr>
            <a:cxnSpLocks noChangeShapeType="1"/>
            <a:stCxn id="115720" idx="2"/>
            <a:endCxn id="11573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5726" name="AutoShape 13"/>
          <p:cNvCxnSpPr>
            <a:cxnSpLocks noChangeShapeType="1"/>
            <a:stCxn id="115722" idx="2"/>
            <a:endCxn id="115730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7" name="Text Box 14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5728" name="AutoShape 15"/>
          <p:cNvCxnSpPr>
            <a:cxnSpLocks noChangeShapeType="1"/>
            <a:stCxn id="115720" idx="2"/>
            <a:endCxn id="115727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9" name="Text Box 1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5730" name="Text Box 17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1" name="AutoShape 18"/>
          <p:cNvCxnSpPr>
            <a:cxnSpLocks noChangeShapeType="1"/>
            <a:stCxn id="115725" idx="0"/>
            <a:endCxn id="115730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32" name="Text Box 19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5733" name="Text Box 20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4" name="AutoShape 21"/>
          <p:cNvCxnSpPr>
            <a:cxnSpLocks noChangeShapeType="1"/>
            <a:stCxn id="115732" idx="0"/>
            <a:endCxn id="11573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5894" name="Group 22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/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5747" name="Text Box 48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4.2 </a:t>
            </a:r>
            <a:r>
              <a:rPr lang="tr-TR" sz="3200" smtClean="0"/>
              <a:t>Sözcüksel (</a:t>
            </a:r>
            <a:r>
              <a:rPr lang="en-US" sz="3200" smtClean="0"/>
              <a:t>Lexical</a:t>
            </a:r>
            <a:r>
              <a:rPr lang="tr-TR" sz="3200" smtClean="0"/>
              <a:t>)</a:t>
            </a:r>
            <a:r>
              <a:rPr lang="en-US" sz="3200" smtClean="0"/>
              <a:t> Anali</a:t>
            </a:r>
            <a:r>
              <a:rPr lang="tr-TR" sz="3200" smtClean="0"/>
              <a:t>z</a:t>
            </a:r>
            <a:r>
              <a:rPr lang="en-US" sz="3200" smtClean="0"/>
              <a:t> (Devamı)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Durum diyagramı tasarımı</a:t>
            </a:r>
            <a:r>
              <a:rPr lang="en-US" dirty="0" smtClean="0"/>
              <a:t>:</a:t>
            </a:r>
          </a:p>
          <a:p>
            <a:pPr lvl="1" eaLnBrk="1" hangingPunct="1"/>
            <a:r>
              <a:rPr lang="tr-TR" dirty="0" smtClean="0"/>
              <a:t>Saf (</a:t>
            </a:r>
            <a:r>
              <a:rPr lang="tr-TR" dirty="0" err="1" smtClean="0"/>
              <a:t>Naive</a:t>
            </a:r>
            <a:r>
              <a:rPr lang="tr-TR" dirty="0" smtClean="0"/>
              <a:t>) bir</a:t>
            </a:r>
            <a:r>
              <a:rPr lang="en-US" dirty="0" smtClean="0"/>
              <a:t> </a:t>
            </a:r>
            <a:r>
              <a:rPr lang="tr-TR" dirty="0" smtClean="0"/>
              <a:t>durum diyagramı kaynak </a:t>
            </a:r>
            <a:r>
              <a:rPr lang="en-US" dirty="0" err="1" smtClean="0"/>
              <a:t>dil</a:t>
            </a:r>
            <a:r>
              <a:rPr lang="tr-TR" dirty="0" smtClean="0"/>
              <a:t>deki her karakterde, her durumdan bir geçişe sahip olacaktı</a:t>
            </a:r>
            <a:r>
              <a:rPr lang="en-US" dirty="0" smtClean="0"/>
              <a:t> – </a:t>
            </a:r>
            <a:r>
              <a:rPr lang="tr-TR" dirty="0" smtClean="0"/>
              <a:t>böyle bir diyagram çok büyük olurdu</a:t>
            </a:r>
            <a:r>
              <a:rPr lang="en-US" dirty="0" smtClean="0"/>
              <a:t>!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58D890-8773-4939-B849-5190D2D7407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58E414-F785-4D90-A0A5-FFDD3BC357D7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 2: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3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4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6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7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48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9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50" name="Line 13"/>
          <p:cNvSpPr>
            <a:spLocks noChangeShapeType="1"/>
          </p:cNvSpPr>
          <p:nvPr/>
        </p:nvSpPr>
        <p:spPr bwMode="auto">
          <a:xfrm>
            <a:off x="4648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6751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144BC-8C6E-40EC-99BE-A3BF39F9A112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1177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2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8AEE4-3D4E-4038-8D7C-CE300C6A4C95}" type="slidenum">
              <a:rPr lang="en-US"/>
              <a:pPr>
                <a:defRPr/>
              </a:pPr>
              <a:t>92</a:t>
            </a:fld>
            <a:endParaRPr lang="en-US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3</a:t>
            </a:r>
            <a:r>
              <a:rPr lang="en-US" smtClean="0"/>
              <a:t>)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  <a:r>
              <a:rPr lang="tr-TR" sz="1800" dirty="0" smtClean="0">
                <a:solidFill>
                  <a:srgbClr val="33CC33"/>
                </a:solidFill>
              </a:rPr>
              <a:t>3 kez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1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8792" name="AutoShape 7"/>
          <p:cNvCxnSpPr>
            <a:cxnSpLocks noChangeShapeType="1"/>
            <a:stCxn id="118789" idx="2"/>
            <a:endCxn id="118794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8793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8794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5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6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7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798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9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800" name="Line 15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8801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E9A4C6-82E4-4A3A-8D83-4124C9E26E6F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4</a:t>
            </a:r>
            <a:r>
              <a:rPr lang="en-US" smtClean="0"/>
              <a:t>)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9814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5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9816" name="AutoShape 7"/>
          <p:cNvCxnSpPr>
            <a:cxnSpLocks noChangeShapeType="1"/>
            <a:stCxn id="119813" idx="2"/>
            <a:endCxn id="119818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17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9818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9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20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1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2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3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4" name="Line 15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9825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4FDE79-69AB-4355-B3DF-56B395738AA7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5</a:t>
            </a:r>
            <a:r>
              <a:rPr lang="en-US" smtClean="0"/>
              <a:t>)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083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3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0840" name="AutoShape 7"/>
          <p:cNvCxnSpPr>
            <a:cxnSpLocks noChangeShapeType="1"/>
            <a:stCxn id="120837" idx="2"/>
            <a:endCxn id="12084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4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0842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3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4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5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6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7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8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0849" name="AutoShape 16"/>
          <p:cNvCxnSpPr>
            <a:cxnSpLocks noChangeShapeType="1"/>
            <a:stCxn id="120843" idx="0"/>
            <a:endCxn id="120848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50" name="Line 17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0851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08D04A-7C7E-4ED3-9B22-12157E37DF0C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6</a:t>
            </a:r>
            <a:r>
              <a:rPr lang="en-US" smtClean="0"/>
              <a:t>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9530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smtClean="0"/>
              <a:t>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/>
              <a:t>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  </a:t>
            </a: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1862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3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1864" name="AutoShape 7"/>
          <p:cNvCxnSpPr>
            <a:cxnSpLocks noChangeShapeType="1"/>
            <a:stCxn id="121861" idx="2"/>
            <a:endCxn id="12186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65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1866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7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8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69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0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71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2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1873" name="AutoShape 16"/>
          <p:cNvCxnSpPr>
            <a:cxnSpLocks noChangeShapeType="1"/>
            <a:stCxn id="121867" idx="0"/>
            <a:endCxn id="12187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74" name="Line 17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BC3A4-2FE5-45E6-A046-DE0CD00C9773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7</a:t>
            </a:r>
            <a:r>
              <a:rPr lang="en-US" smtClean="0"/>
              <a:t>)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 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chemeClr val="tx2"/>
                </a:solidFill>
                <a:latin typeface="cmsy10" pitchFamily="34" charset="0"/>
              </a:rPr>
              <a:t> </a:t>
            </a:r>
          </a:p>
        </p:txBody>
      </p:sp>
      <p:cxnSp>
        <p:nvCxnSpPr>
          <p:cNvPr id="122885" name="AutoShape 4"/>
          <p:cNvCxnSpPr>
            <a:cxnSpLocks noChangeShapeType="1"/>
            <a:stCxn id="122886" idx="0"/>
            <a:endCxn id="122898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89" name="AutoShape 8"/>
          <p:cNvCxnSpPr>
            <a:cxnSpLocks noChangeShapeType="1"/>
            <a:stCxn id="122886" idx="2"/>
            <a:endCxn id="12289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91" name="AutoShape 10"/>
          <p:cNvCxnSpPr>
            <a:cxnSpLocks noChangeShapeType="1"/>
            <a:stCxn id="122898" idx="2"/>
            <a:endCxn id="122890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2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93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2894" name="AutoShape 13"/>
          <p:cNvCxnSpPr>
            <a:cxnSpLocks noChangeShapeType="1"/>
            <a:stCxn id="122902" idx="0"/>
            <a:endCxn id="122898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897" name="AutoShape 16"/>
          <p:cNvCxnSpPr>
            <a:cxnSpLocks noChangeShapeType="1"/>
            <a:stCxn id="122898" idx="2"/>
            <a:endCxn id="122895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8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99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900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901" name="AutoShape 20"/>
          <p:cNvCxnSpPr>
            <a:cxnSpLocks noChangeShapeType="1"/>
            <a:stCxn id="122898" idx="2"/>
            <a:endCxn id="122900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2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2903" name="AutoShape 22"/>
          <p:cNvCxnSpPr>
            <a:cxnSpLocks noChangeShapeType="1"/>
            <a:stCxn id="122893" idx="0"/>
            <a:endCxn id="12290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4" name="Line 23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2905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14BDE6-2B0E-4C4E-A781-0796AB00D492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8</a:t>
            </a:r>
            <a:r>
              <a:rPr lang="en-US" smtClean="0"/>
              <a:t>)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2578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chemeClr val="tx2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)$      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</p:txBody>
      </p:sp>
      <p:cxnSp>
        <p:nvCxnSpPr>
          <p:cNvPr id="123909" name="AutoShape 4"/>
          <p:cNvCxnSpPr>
            <a:cxnSpLocks noChangeShapeType="1"/>
            <a:stCxn id="123910" idx="0"/>
            <a:endCxn id="123922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0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11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2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3" name="AutoShape 8"/>
          <p:cNvCxnSpPr>
            <a:cxnSpLocks noChangeShapeType="1"/>
            <a:stCxn id="123910" idx="2"/>
            <a:endCxn id="12391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4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5" name="AutoShape 10"/>
          <p:cNvCxnSpPr>
            <a:cxnSpLocks noChangeShapeType="1"/>
            <a:stCxn id="123922" idx="2"/>
            <a:endCxn id="123914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6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7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3918" name="AutoShape 13"/>
          <p:cNvCxnSpPr>
            <a:cxnSpLocks noChangeShapeType="1"/>
            <a:stCxn id="123926" idx="0"/>
            <a:endCxn id="123922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9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0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1" name="AutoShape 16"/>
          <p:cNvCxnSpPr>
            <a:cxnSpLocks noChangeShapeType="1"/>
            <a:stCxn id="123922" idx="2"/>
            <a:endCxn id="123919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2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23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4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5" name="AutoShape 20"/>
          <p:cNvCxnSpPr>
            <a:cxnSpLocks noChangeShapeType="1"/>
            <a:stCxn id="123922" idx="2"/>
            <a:endCxn id="123924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6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3927" name="AutoShape 22"/>
          <p:cNvCxnSpPr>
            <a:cxnSpLocks noChangeShapeType="1"/>
            <a:stCxn id="123917" idx="0"/>
            <a:endCxn id="123926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8" name="Line 23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3929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46D0EA-4EDA-4F2F-92D5-B8AD339A8846}" type="slidenum">
              <a:rPr lang="en-US"/>
              <a:pPr>
                <a:defRPr/>
              </a:pPr>
              <a:t>98</a:t>
            </a:fld>
            <a:endParaRPr lang="en-US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</a:t>
            </a:r>
            <a:r>
              <a:rPr lang="tr-TR" smtClean="0"/>
              <a:t>9</a:t>
            </a:r>
            <a:r>
              <a:rPr lang="en-US" smtClean="0"/>
              <a:t>)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   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  <a:r>
              <a:rPr lang="en-US" sz="1800" dirty="0" smtClean="0"/>
              <a:t> </a:t>
            </a:r>
            <a:endParaRPr lang="en-US" sz="1800" dirty="0" smtClean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>
                <a:solidFill>
                  <a:srgbClr val="33CC33"/>
                </a:solidFill>
              </a:rPr>
              <a:t>E + (E)</a:t>
            </a:r>
            <a:r>
              <a:rPr lang="en-US" sz="1800" dirty="0" smtClean="0">
                <a:solidFill>
                  <a:schemeClr val="tx2"/>
                </a:solidFill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+ (</a:t>
            </a:r>
            <a:r>
              <a:rPr lang="en-US" sz="1800" dirty="0" err="1" smtClean="0"/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E + (E)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)$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 3 </a:t>
            </a:r>
            <a:r>
              <a:rPr lang="tr-TR" sz="1800" dirty="0" smtClean="0">
                <a:solidFill>
                  <a:srgbClr val="33CC33"/>
                </a:solidFill>
              </a:rPr>
              <a:t>kez</a:t>
            </a:r>
            <a:r>
              <a:rPr lang="en-US" sz="1800" dirty="0" smtClean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)$              </a:t>
            </a:r>
            <a:r>
              <a:rPr lang="en-US" sz="1800" dirty="0" smtClean="0">
                <a:solidFill>
                  <a:srgbClr val="33CC33"/>
                </a:solidFill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</a:rPr>
              <a:t> </a:t>
            </a:r>
            <a:r>
              <a:rPr lang="en-US" sz="1800" dirty="0" err="1" smtClean="0">
                <a:solidFill>
                  <a:srgbClr val="33CC33"/>
                </a:solidFill>
              </a:rPr>
              <a:t>int</a:t>
            </a:r>
            <a:endParaRPr lang="en-US" sz="1800" dirty="0" smtClean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 smtClean="0"/>
              <a:t>E + (E </a:t>
            </a:r>
            <a:r>
              <a:rPr lang="en-US" sz="1800" dirty="0" smtClean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33CC33"/>
                </a:solidFill>
              </a:rPr>
              <a:t>)</a:t>
            </a:r>
            <a:r>
              <a:rPr lang="en-US" sz="1800" dirty="0" smtClean="0"/>
              <a:t>$                </a:t>
            </a:r>
            <a:r>
              <a:rPr lang="en-US" sz="1800" dirty="0" smtClean="0">
                <a:solidFill>
                  <a:srgbClr val="33CC33"/>
                </a:solidFill>
              </a:rPr>
              <a:t>shift</a:t>
            </a:r>
          </a:p>
        </p:txBody>
      </p:sp>
      <p:cxnSp>
        <p:nvCxnSpPr>
          <p:cNvPr id="124933" name="AutoShape 4"/>
          <p:cNvCxnSpPr>
            <a:cxnSpLocks noChangeShapeType="1"/>
            <a:stCxn id="124934" idx="0"/>
            <a:endCxn id="124946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4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35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36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7" name="AutoShape 8"/>
          <p:cNvCxnSpPr>
            <a:cxnSpLocks noChangeShapeType="1"/>
            <a:stCxn id="124934" idx="2"/>
            <a:endCxn id="124940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9" name="AutoShape 10"/>
          <p:cNvCxnSpPr>
            <a:cxnSpLocks noChangeShapeType="1"/>
            <a:stCxn id="124946" idx="2"/>
            <a:endCxn id="124938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0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41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4942" name="AutoShape 13"/>
          <p:cNvCxnSpPr>
            <a:cxnSpLocks noChangeShapeType="1"/>
            <a:stCxn id="124952" idx="0"/>
            <a:endCxn id="124946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3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4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5" name="AutoShape 16"/>
          <p:cNvCxnSpPr>
            <a:cxnSpLocks noChangeShapeType="1"/>
            <a:stCxn id="124946" idx="2"/>
            <a:endCxn id="124943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6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47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8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9" name="AutoShape 20"/>
          <p:cNvCxnSpPr>
            <a:cxnSpLocks noChangeShapeType="1"/>
            <a:stCxn id="124946" idx="2"/>
            <a:endCxn id="124948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0" name="Text Box 21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1" name="AutoShape 22"/>
          <p:cNvCxnSpPr>
            <a:cxnSpLocks noChangeShapeType="1"/>
            <a:stCxn id="124935" idx="0"/>
            <a:endCxn id="124950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2" name="Text Box 23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3" name="AutoShape 24"/>
          <p:cNvCxnSpPr>
            <a:cxnSpLocks noChangeShapeType="1"/>
            <a:stCxn id="124941" idx="0"/>
            <a:endCxn id="12495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4" name="Line 25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4955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227E8-E0DA-446D-818B-D527FD7E3ECB}" type="slidenum">
              <a:rPr lang="en-US"/>
              <a:pPr>
                <a:defRPr/>
              </a:pPr>
              <a:t>99</a:t>
            </a:fld>
            <a:endParaRPr 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 smtClean="0"/>
              <a:t>Örnek: </a:t>
            </a:r>
            <a:r>
              <a:rPr lang="en-US" smtClean="0"/>
              <a:t>Shift-Reduce </a:t>
            </a:r>
            <a:r>
              <a:rPr lang="tr-TR" smtClean="0"/>
              <a:t>Ayrıştırma</a:t>
            </a:r>
            <a:r>
              <a:rPr lang="en-US" smtClean="0"/>
              <a:t> (1</a:t>
            </a:r>
            <a:r>
              <a:rPr lang="tr-TR" smtClean="0"/>
              <a:t>0</a:t>
            </a:r>
            <a:r>
              <a:rPr lang="en-US" smtClean="0"/>
              <a:t>)</a:t>
            </a:r>
          </a:p>
        </p:txBody>
      </p:sp>
      <p:cxnSp>
        <p:nvCxnSpPr>
          <p:cNvPr id="125956" name="AutoShape 3"/>
          <p:cNvCxnSpPr>
            <a:cxnSpLocks noChangeShapeType="1"/>
            <a:stCxn id="125957" idx="0"/>
            <a:endCxn id="125969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5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5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0" name="AutoShape 7"/>
          <p:cNvCxnSpPr>
            <a:cxnSpLocks noChangeShapeType="1"/>
            <a:stCxn id="125957" idx="2"/>
            <a:endCxn id="125963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2" name="AutoShape 9"/>
          <p:cNvCxnSpPr>
            <a:cxnSpLocks noChangeShapeType="1"/>
            <a:stCxn id="125969" idx="2"/>
            <a:endCxn id="125961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3" name="Text Box 10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64" name="Text Box 11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5965" name="AutoShape 12"/>
          <p:cNvCxnSpPr>
            <a:cxnSpLocks noChangeShapeType="1"/>
            <a:stCxn id="125975" idx="0"/>
            <a:endCxn id="125969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6" name="Text Box 13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67" name="Text Box 14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68" name="AutoShape 15"/>
          <p:cNvCxnSpPr>
            <a:cxnSpLocks noChangeShapeType="1"/>
            <a:stCxn id="125969" idx="2"/>
            <a:endCxn id="125966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9" name="Text Box 16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70" name="Text Box 17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71" name="Text Box 18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72" name="AutoShape 19"/>
          <p:cNvCxnSpPr>
            <a:cxnSpLocks noChangeShapeType="1"/>
            <a:stCxn id="125969" idx="2"/>
            <a:endCxn id="12597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3" name="Text Box 20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4" name="AutoShape 21"/>
          <p:cNvCxnSpPr>
            <a:cxnSpLocks noChangeShapeType="1"/>
            <a:stCxn id="125958" idx="0"/>
            <a:endCxn id="12597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5" name="Text Box 22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6" name="AutoShape 23"/>
          <p:cNvCxnSpPr>
            <a:cxnSpLocks noChangeShapeType="1"/>
            <a:stCxn id="125964" idx="0"/>
            <a:endCxn id="12597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7" name="Line 24"/>
          <p:cNvSpPr>
            <a:spLocks noChangeShapeType="1"/>
          </p:cNvSpPr>
          <p:nvPr/>
        </p:nvSpPr>
        <p:spPr bwMode="auto">
          <a:xfrm>
            <a:off x="89154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5979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 smtClean="0">
                <a:latin typeface="+mj-lt"/>
              </a:rPr>
              <a:t> $                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 smtClean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 smtClean="0">
                <a:solidFill>
                  <a:srgbClr val="33CC33"/>
                </a:solidFill>
                <a:latin typeface="+mj-lt"/>
              </a:rPr>
              <a:t> E + (E)</a:t>
            </a:r>
            <a:r>
              <a:rPr lang="en-US" sz="1800" b="1" dirty="0" smtClean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1995</TotalTime>
  <Words>10435</Words>
  <Application>Microsoft PowerPoint</Application>
  <PresentationFormat>Ekran Gösterisi (4:3)</PresentationFormat>
  <Paragraphs>2667</Paragraphs>
  <Slides>159</Slides>
  <Notes>34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3</vt:i4>
      </vt:variant>
      <vt:variant>
        <vt:lpstr>Slayt Başlıkları</vt:lpstr>
      </vt:variant>
      <vt:variant>
        <vt:i4>159</vt:i4>
      </vt:variant>
    </vt:vector>
  </HeadingPairs>
  <TitlesOfParts>
    <vt:vector size="163" baseType="lpstr">
      <vt:lpstr>sebesta</vt:lpstr>
      <vt:lpstr>Clip</vt:lpstr>
      <vt:lpstr>Document</vt:lpstr>
      <vt:lpstr>เอกสาร</vt:lpstr>
      <vt:lpstr>Slayt 1</vt:lpstr>
      <vt:lpstr>Bölüm 4 Konular</vt:lpstr>
      <vt:lpstr>4.1 Giriş</vt:lpstr>
      <vt:lpstr>4.1 Giriş (Devamı)</vt:lpstr>
      <vt:lpstr>4.1 Giriş (Devamı)</vt:lpstr>
      <vt:lpstr>4.1 Giriş (Devamı)</vt:lpstr>
      <vt:lpstr>4.2 Sözcüksel (Lexical) Analiz</vt:lpstr>
      <vt:lpstr>4.2 Sözcüksel (Lexical) Analiz (Devamı)</vt:lpstr>
      <vt:lpstr>4.2 Sözcüksel (Lexical) Analiz (Devamı)</vt:lpstr>
      <vt:lpstr>4.2 Sözcüksel (Lexical) Analiz (Devamı)</vt:lpstr>
      <vt:lpstr>4.2 Sözcüksel (Lexical) Analiz (Devamı)</vt:lpstr>
      <vt:lpstr>4.2 Sözcüksel (Lexical) Analiz (Devamı)</vt:lpstr>
      <vt:lpstr>Durum Diyagramı (State Diagram)</vt:lpstr>
      <vt:lpstr>4.2 Sözcüksel (Lexical) Analiz (Devamı)</vt:lpstr>
      <vt:lpstr>4.2 Sözcüksel (Lexical) Analiz (Devamı)</vt:lpstr>
      <vt:lpstr>Sözcüksel (Lexical) Analiz</vt:lpstr>
      <vt:lpstr>4.3 Ayrıştırma (Parsing) Problemi</vt:lpstr>
      <vt:lpstr>4.3 Ayrıştırma (Parsing) Problemi     (Devamı)</vt:lpstr>
      <vt:lpstr>4.3 Ayrıştırma (Parsing) Problemi     (Devamı)</vt:lpstr>
      <vt:lpstr>(())() için Leftmost Türetme</vt:lpstr>
      <vt:lpstr>4.3 Ayrıştırma (Parsing) Problemi     (Devamı)</vt:lpstr>
      <vt:lpstr>4.3 Ayrıştırma (Parsing) Problemi     (Devamı)</vt:lpstr>
      <vt:lpstr>4.3 Ayrıştırma (Parsing) Problemi     (Devamı)</vt:lpstr>
      <vt:lpstr>4.3 Ayrıştırma (Parsing) Problemi      (Devamı)</vt:lpstr>
      <vt:lpstr>Ayrıştırma Ağaçları ve Türetmeler</vt:lpstr>
      <vt:lpstr>4.4 Özyineli-azalan Ayrıştırma  (Recursive-Descent Parsing)</vt:lpstr>
      <vt:lpstr>4.4 Özyineli-azalan Ayrıştırma  (Recursive-Descent Parsing)</vt:lpstr>
      <vt:lpstr>4.4 Özyineli-azalan Ayrıştırma (Recursive-Descent Parsing) (Devamı)</vt:lpstr>
      <vt:lpstr>4.4 Özyineli-azalan Ayrıştırma     (Recursive-Descent Parsing) (Devamı)</vt:lpstr>
      <vt:lpstr>4.4 Özyineli-azalan Ayrıştırma (Recursive-Descent Parsing)(Devamı)</vt:lpstr>
      <vt:lpstr>4.4 Özyineli-azalan Ayrıştırma(Recursive-    Descent Parsing)(Devamı)</vt:lpstr>
      <vt:lpstr>4.4 Özyineli-azalan Ayrıştırma (Recursive- 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Özyineli-azalan Ayrıştırmada Problemler</vt:lpstr>
      <vt:lpstr>LL(1) Ayrıştırma Örneği</vt:lpstr>
      <vt:lpstr>LL(1) Ayrıştırma Algoritması</vt:lpstr>
      <vt:lpstr>LL(1) Ayrıştırma Tablosu</vt:lpstr>
      <vt:lpstr>First Kümesi</vt:lpstr>
      <vt:lpstr>First Küme Örnekleri</vt:lpstr>
      <vt:lpstr>First(A) Bulma Algoritması</vt:lpstr>
      <vt:lpstr>First Küme Bulma: Bir Örnek</vt:lpstr>
      <vt:lpstr>Follow Kümesi</vt:lpstr>
      <vt:lpstr>Follow(A) Bulma Algoritması</vt:lpstr>
      <vt:lpstr>Follow Kümesi Bulma: Bir Örnek</vt:lpstr>
      <vt:lpstr>LL(1) Ayrıştırma Tabloları Oluşturma</vt:lpstr>
      <vt:lpstr>Örnek: LL(1) Ayrıştırma Tabloları Oluşturma</vt:lpstr>
      <vt:lpstr>LL(1) Gramer</vt:lpstr>
      <vt:lpstr>LL(1) olmayan Gramer için LL(1) Ayrıştırma Tablosu</vt:lpstr>
      <vt:lpstr>LL(1) Olmayan Gramer Sorunları</vt:lpstr>
      <vt:lpstr>Left Recursion</vt:lpstr>
      <vt:lpstr>Yakın Left Recursion Kaldırma</vt:lpstr>
      <vt:lpstr>Left Factoring</vt:lpstr>
      <vt:lpstr>Left Factor Örneği</vt:lpstr>
      <vt:lpstr>4.5 Aşağıdan-Yukarıya Ayrıştırma  (Bottom-up Parsing)</vt:lpstr>
      <vt:lpstr>4.5 Aşağıdan-Yukarıya Ayrıştırma  (Bottom-up Parsing)</vt:lpstr>
      <vt:lpstr>Örnek 1: Aşağıdan-Yukarıya Ayrıştırma (1)</vt:lpstr>
      <vt:lpstr>Aşağıdan-Yukarıya Ayrıştırma (2)</vt:lpstr>
      <vt:lpstr>Aşağıdan-Yukarıya Ayrıştırma (3)</vt:lpstr>
      <vt:lpstr>Aşağıdan-Yukarıya Ayrıştırma (4)</vt:lpstr>
      <vt:lpstr>Aşağıdan-Yukarıya Ayrıştırma (5)</vt:lpstr>
      <vt:lpstr>Aşağıdan-Yukarıya Ayrıştırma (6)</vt:lpstr>
      <vt:lpstr>Örnek 2: Aşağıdan-Yukarıya Ayrıştırma (1)</vt:lpstr>
      <vt:lpstr>Aşağıdan-Yukarıya Ayrıştırma (2)</vt:lpstr>
      <vt:lpstr>Aşağıdan-Yukarıya Ayrıştırma (3)</vt:lpstr>
      <vt:lpstr>Aşağıdan-Yukarıya Ayrıştırma (4)</vt:lpstr>
      <vt:lpstr>Aşağıdan-Yukarıya Ayrıştırma (5)</vt:lpstr>
      <vt:lpstr>Aşağıdan-Yukarıya Ayrıştırma (6)</vt:lpstr>
      <vt:lpstr>Basit bir Aşağıdan-Yukarıya Ayrıştırma Algoritması</vt:lpstr>
      <vt:lpstr>Sorular</vt:lpstr>
      <vt:lpstr>Notasyon</vt:lpstr>
      <vt:lpstr>Shift-Reduce Parsing</vt:lpstr>
      <vt:lpstr>Sadece Reduce Örneği</vt:lpstr>
      <vt:lpstr>Shift-Reduce Ayrıştırma Örneği</vt:lpstr>
      <vt:lpstr>Örnek 1: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2: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3: Shift-Reduce Ayrıştırma Örneği</vt:lpstr>
      <vt:lpstr>İzi nasıl koruruz?</vt:lpstr>
      <vt:lpstr>LR</vt:lpstr>
      <vt:lpstr>LR(0) Ayrıştırıcı</vt:lpstr>
      <vt:lpstr>LR(0) Durumları</vt:lpstr>
      <vt:lpstr>Başlangıç Durumu&amp; Kapalılık (Closure)</vt:lpstr>
      <vt:lpstr>Terminal Semboller Uygulama</vt:lpstr>
      <vt:lpstr>Terminal Olmayan Semboller Uygulama</vt:lpstr>
      <vt:lpstr>Reduce Hareketini Uygulama</vt:lpstr>
      <vt:lpstr>Tam DFA</vt:lpstr>
      <vt:lpstr>Ayrıştırma Örneği: ((x),y)</vt:lpstr>
      <vt:lpstr>Gerçekleştirme: LR Ayrıştırma Tablosu</vt:lpstr>
      <vt:lpstr>Shift-Reduce Ayrıştırma Tablosu</vt:lpstr>
      <vt:lpstr>Liste Gramer Ayrıştırma Tablosu</vt:lpstr>
      <vt:lpstr>Shift-reduce Ayrıştırma Örneği</vt:lpstr>
      <vt:lpstr>Shift-reduce Ayrıştırma Örneği</vt:lpstr>
      <vt:lpstr>Shift-Reduce Ayrıştırma</vt:lpstr>
      <vt:lpstr>Örnek için Ayrıştırma Tablosu</vt:lpstr>
      <vt:lpstr>Terimler</vt:lpstr>
      <vt:lpstr>Itemların Sonlu Otomatı (DFA)</vt:lpstr>
      <vt:lpstr>LR(0) Itemların DFA’sı</vt:lpstr>
      <vt:lpstr>LR(0) Ayrıştırma Tablosu</vt:lpstr>
      <vt:lpstr>LR(0) Ayrıştırma Örneği</vt:lpstr>
      <vt:lpstr>LR(0) Sınırlamaları</vt:lpstr>
      <vt:lpstr>LR(1) Ayrıştırma</vt:lpstr>
      <vt:lpstr>LR(1) Durum</vt:lpstr>
      <vt:lpstr>LALR Gramerleri</vt:lpstr>
      <vt:lpstr>LALR(1) DFA</vt:lpstr>
      <vt:lpstr>LR(1)’I LALR(1)’e Dönüştürme</vt:lpstr>
      <vt:lpstr>Ayrıştırma hakkında notlar</vt:lpstr>
      <vt:lpstr>LR ayrıştırıcılar ile ilgili sorunlar</vt:lpstr>
      <vt:lpstr>Shift-reduce çatışmaları</vt:lpstr>
      <vt:lpstr>Askıda Else</vt:lpstr>
      <vt:lpstr>Örnek: Çatışma</vt:lpstr>
      <vt:lpstr>Shift-Reduce Ayrıştırması</vt:lpstr>
      <vt:lpstr>Diğer Shift-Reduce Ayrıştırması</vt:lpstr>
      <vt:lpstr>Örnek</vt:lpstr>
      <vt:lpstr>Öncelik</vt:lpstr>
      <vt:lpstr>Diğer Problemler</vt:lpstr>
      <vt:lpstr>Reduce/Reduce Çatışmaları</vt:lpstr>
      <vt:lpstr>Reduce/Reduce Çatışmaları</vt:lpstr>
      <vt:lpstr>Bir LR Ayrıştırıcı</vt:lpstr>
      <vt:lpstr>SLR(1) Ayrıştırma Tablosu</vt:lpstr>
      <vt:lpstr>LR(0) olmayan SLR(1) Gramer 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     (Bottom-up Parsing) (Devam)</vt:lpstr>
      <vt:lpstr>Bir LR Ayrıştırıcısının (Parser) Yapısı</vt:lpstr>
      <vt:lpstr>4.5 Aşağıdan-Yukarıya Ayrıştırma       (Bottom-up Parsing) (Devam)</vt:lpstr>
      <vt:lpstr>4.5 Aşağıdan-Yukarıya Ayrıştırma       (Bottom-up Parsing) (Devam)</vt:lpstr>
      <vt:lpstr>4.5 Aşağıdan-Yukarıya Ayrıştırma     Örnek</vt:lpstr>
      <vt:lpstr>LR Ayrıştırma Tablosu(Parsing Table)</vt:lpstr>
      <vt:lpstr>4.5 Aşağıdan-Yukarıya Ayrıştırma       (Bottom-up Parsing) (Devam)</vt:lpstr>
      <vt:lpstr>Özet</vt:lpstr>
      <vt:lpstr>Slayt 159</vt:lpstr>
    </vt:vector>
  </TitlesOfParts>
  <Company>Pearson Education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BY</cp:lastModifiedBy>
  <cp:revision>165</cp:revision>
  <dcterms:created xsi:type="dcterms:W3CDTF">2003-08-01T12:29:19Z</dcterms:created>
  <dcterms:modified xsi:type="dcterms:W3CDTF">2014-10-20T10:47:55Z</dcterms:modified>
</cp:coreProperties>
</file>