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66" r:id="rId4"/>
    <p:sldId id="263" r:id="rId5"/>
    <p:sldId id="264" r:id="rId6"/>
    <p:sldId id="265" r:id="rId7"/>
    <p:sldId id="267" r:id="rId8"/>
    <p:sldId id="268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0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66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74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5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6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64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2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Veritabanı</a:t>
            </a:r>
            <a:r>
              <a:rPr lang="tr-TR" dirty="0" smtClean="0"/>
              <a:t> Uygulama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4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996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- </a:t>
            </a:r>
            <a:r>
              <a:rPr lang="tr-TR" b="1" dirty="0"/>
              <a:t>İhtiyaç Analizi</a:t>
            </a:r>
            <a:r>
              <a:rPr lang="tr-TR" b="1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Staj otomasyonu için bir veri tabanı hazırlanması isteniyor. Öğrencilerin </a:t>
            </a:r>
            <a:r>
              <a:rPr lang="tr-TR" dirty="0" err="1"/>
              <a:t>no</a:t>
            </a:r>
            <a:r>
              <a:rPr lang="tr-TR" dirty="0"/>
              <a:t>, ad, </a:t>
            </a:r>
            <a:r>
              <a:rPr lang="tr-TR" dirty="0" err="1"/>
              <a:t>soyad</a:t>
            </a:r>
            <a:r>
              <a:rPr lang="tr-TR" dirty="0"/>
              <a:t> bilgileri tutulmaktadır. </a:t>
            </a:r>
          </a:p>
          <a:p>
            <a:r>
              <a:rPr lang="tr-TR" dirty="0"/>
              <a:t>Firmaların </a:t>
            </a:r>
            <a:r>
              <a:rPr lang="tr-TR" dirty="0" err="1"/>
              <a:t>id</a:t>
            </a:r>
            <a:r>
              <a:rPr lang="tr-TR" dirty="0"/>
              <a:t>, çalışan sayısı, web sitesi, çalıştığı alan gibi bilgileri vardır. İllerin bilgisi veri tabanında tutulmaktadır. </a:t>
            </a:r>
          </a:p>
          <a:p>
            <a:r>
              <a:rPr lang="tr-TR" dirty="0"/>
              <a:t>Öğrencilerin ikamet ettikleri bir il vardır, aynı ilde birden fazla öğrenci ikamet edebilir. Benzer şekilde Firmaların bulundukları 1 il vardır. </a:t>
            </a:r>
          </a:p>
          <a:p>
            <a:r>
              <a:rPr lang="tr-TR" dirty="0" smtClean="0"/>
              <a:t>Kullanılan teknolojiler </a:t>
            </a:r>
            <a:r>
              <a:rPr lang="tr-TR" dirty="0" err="1" smtClean="0"/>
              <a:t>id</a:t>
            </a:r>
            <a:r>
              <a:rPr lang="tr-TR" dirty="0" smtClean="0"/>
              <a:t>, isim ve açıklama bilgileri ile kaydedilir. Firmalar birden fazla teknoloji kullanabilir ve aynı teknolojiler birçok firmada kullanılabilir. </a:t>
            </a:r>
          </a:p>
        </p:txBody>
      </p:sp>
    </p:spTree>
    <p:extLst>
      <p:ext uri="{BB962C8B-B14F-4D97-AF65-F5344CB8AC3E}">
        <p14:creationId xmlns:p14="http://schemas.microsoft.com/office/powerpoint/2010/main" val="21692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Uygulama - </a:t>
            </a:r>
            <a:r>
              <a:rPr lang="tr-TR" b="1" dirty="0"/>
              <a:t>İhtiyaç Analizi: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Öğrenciler firmalarda staj yaparlar. Stajın onaylanıp onaylanmadığı, başlama ve bitiş tarihleri tutulmalıdır. </a:t>
            </a:r>
          </a:p>
          <a:p>
            <a:r>
              <a:rPr lang="tr-TR" dirty="0" err="1"/>
              <a:t>Id</a:t>
            </a:r>
            <a:r>
              <a:rPr lang="tr-TR" dirty="0"/>
              <a:t>, ad ve </a:t>
            </a:r>
            <a:r>
              <a:rPr lang="tr-TR" dirty="0" err="1"/>
              <a:t>soyad</a:t>
            </a:r>
            <a:r>
              <a:rPr lang="tr-TR" dirty="0"/>
              <a:t> bilgileri ile sisteme kaydolan akademisyenler yapılan stajları değerlendirebilmektedir. Birden fazla akademisyen birden fazla stajı değerlendirebilecektir.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62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- </a:t>
            </a:r>
            <a:r>
              <a:rPr lang="tr-TR" b="1" dirty="0"/>
              <a:t>ER diyagramı</a:t>
            </a:r>
            <a:r>
              <a:rPr lang="tr-TR" b="1" dirty="0" smtClean="0"/>
              <a:t>:</a:t>
            </a:r>
            <a:endParaRPr lang="tr-TR" dirty="0"/>
          </a:p>
        </p:txBody>
      </p:sp>
      <p:pic>
        <p:nvPicPr>
          <p:cNvPr id="4" name="Resim 3" descr="C:\Users\Lenovo\Downloads\20201102_144545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5" b="10423"/>
          <a:stretch/>
        </p:blipFill>
        <p:spPr bwMode="auto">
          <a:xfrm>
            <a:off x="1532516" y="1556218"/>
            <a:ext cx="8673802" cy="48983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642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– </a:t>
            </a:r>
            <a:r>
              <a:rPr lang="tr-TR" b="1" dirty="0" smtClean="0"/>
              <a:t>Workbench Karşılığı: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35417" y="1545123"/>
            <a:ext cx="6468241" cy="508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/>
              <a:t>Örnek Uygulama – </a:t>
            </a:r>
            <a:r>
              <a:rPr lang="tr-TR" b="1" dirty="0" smtClean="0"/>
              <a:t>Açıklama:</a:t>
            </a:r>
            <a:endParaRPr lang="tr-TR" dirty="0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838200" y="1969061"/>
            <a:ext cx="10515600" cy="4189692"/>
          </a:xfrm>
        </p:spPr>
        <p:txBody>
          <a:bodyPr>
            <a:normAutofit/>
          </a:bodyPr>
          <a:lstStyle/>
          <a:p>
            <a:r>
              <a:rPr lang="tr-TR" dirty="0"/>
              <a:t>ER diyagramında staj ilişki olmasına rağmen Workbench karşılığında tabloya dönüştürülmüştür. Bunun sebebi ise </a:t>
            </a:r>
            <a:r>
              <a:rPr lang="tr-TR" b="1" dirty="0"/>
              <a:t>n-</a:t>
            </a:r>
            <a:r>
              <a:rPr lang="tr-TR" b="1" dirty="0" err="1"/>
              <a:t>m</a:t>
            </a:r>
            <a:r>
              <a:rPr lang="tr-TR" dirty="0" err="1"/>
              <a:t>’lik</a:t>
            </a:r>
            <a:r>
              <a:rPr lang="tr-TR" dirty="0"/>
              <a:t> ilişkilerde ara bir tablo oluşturma zorunluluğudur. </a:t>
            </a:r>
            <a:endParaRPr lang="tr-TR" dirty="0" smtClean="0"/>
          </a:p>
          <a:p>
            <a:r>
              <a:rPr lang="tr-TR" b="1" dirty="0" smtClean="0"/>
              <a:t>1-1</a:t>
            </a:r>
            <a:r>
              <a:rPr lang="tr-TR" dirty="0" smtClean="0"/>
              <a:t> </a:t>
            </a:r>
            <a:r>
              <a:rPr lang="tr-TR" dirty="0"/>
              <a:t>veya </a:t>
            </a:r>
            <a:r>
              <a:rPr lang="tr-TR" b="1" dirty="0"/>
              <a:t>1-n</a:t>
            </a:r>
            <a:r>
              <a:rPr lang="tr-TR" dirty="0"/>
              <a:t>’lik ilişkilerde ayrı tablo oluşturmaya gerek kalmaz. Örneğin 1 il birden fazla öğrenci doğmuş olabilir dediğimizde, öğrenciler tablosuna il tablosunun birincil anahtar(</a:t>
            </a:r>
            <a:r>
              <a:rPr lang="tr-TR" dirty="0" err="1"/>
              <a:t>lar</a:t>
            </a:r>
            <a:r>
              <a:rPr lang="tr-TR" dirty="0"/>
              <a:t>)</a:t>
            </a:r>
            <a:r>
              <a:rPr lang="tr-TR" dirty="0" err="1"/>
              <a:t>ını</a:t>
            </a:r>
            <a:r>
              <a:rPr lang="tr-TR" dirty="0"/>
              <a:t> sütun olarak eklemek yeterli olacaktır. Benzer şey firmalar için de geçerlidir.</a:t>
            </a:r>
          </a:p>
        </p:txBody>
      </p:sp>
    </p:spTree>
    <p:extLst>
      <p:ext uri="{BB962C8B-B14F-4D97-AF65-F5344CB8AC3E}">
        <p14:creationId xmlns:p14="http://schemas.microsoft.com/office/powerpoint/2010/main" val="89061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/>
              <a:t>Örnek Uygulama – </a:t>
            </a:r>
            <a:r>
              <a:rPr lang="tr-TR" b="1" dirty="0" smtClean="0"/>
              <a:t>Açıklama:</a:t>
            </a:r>
            <a:endParaRPr lang="tr-TR" dirty="0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88939"/>
          </a:xfrm>
        </p:spPr>
        <p:txBody>
          <a:bodyPr>
            <a:normAutofit/>
          </a:bodyPr>
          <a:lstStyle/>
          <a:p>
            <a:r>
              <a:rPr lang="tr-TR" dirty="0"/>
              <a:t>Oluşturulan tablolarda, iller tablosu içerisinde 81 il plaka kodları ile eklendiğinde öğrenciler ve firmalar tarafından kullanılabilecektir.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şekilde yapının oluşturulması, verilerin tutarlı olması </a:t>
            </a:r>
            <a:r>
              <a:rPr lang="tr-TR" dirty="0" smtClean="0"/>
              <a:t>ve daha az veri tekrarı konusunda önemlidir</a:t>
            </a:r>
            <a:r>
              <a:rPr lang="tr-TR" dirty="0"/>
              <a:t>. Örneğin il kısmı ayrı tablo ile değil de </a:t>
            </a:r>
            <a:r>
              <a:rPr lang="tr-TR" dirty="0" err="1"/>
              <a:t>varchar</a:t>
            </a:r>
            <a:r>
              <a:rPr lang="tr-TR" dirty="0"/>
              <a:t> alanı olarak eklenseydi </a:t>
            </a:r>
            <a:r>
              <a:rPr lang="tr-TR" dirty="0" err="1"/>
              <a:t>Elazig</a:t>
            </a:r>
            <a:r>
              <a:rPr lang="tr-TR" dirty="0"/>
              <a:t>, </a:t>
            </a:r>
            <a:r>
              <a:rPr lang="tr-TR" dirty="0" err="1"/>
              <a:t>elazığ</a:t>
            </a:r>
            <a:r>
              <a:rPr lang="tr-TR" dirty="0"/>
              <a:t>, Elazığ gibi çeşitli kullanıcı girişleri mümkün olabilecekti. Ya da il kısmına geçersiz veriler eklenebilecekti. </a:t>
            </a:r>
            <a:endParaRPr lang="tr-TR" dirty="0" smtClean="0"/>
          </a:p>
          <a:p>
            <a:r>
              <a:rPr lang="tr-TR" dirty="0" smtClean="0"/>
              <a:t>Kurulan </a:t>
            </a:r>
            <a:r>
              <a:rPr lang="tr-TR" dirty="0"/>
              <a:t>bu yapı ile hem öğrenciler ve firmalara atanabilecek iller sınırlandırılmış, hem de bu tablolarının veri tabanında daha az yer kaplaması mümkün olmuştur. Benzer şey teknolojiler tablosu için de geçerlidir. </a:t>
            </a:r>
          </a:p>
        </p:txBody>
      </p:sp>
    </p:spTree>
    <p:extLst>
      <p:ext uri="{BB962C8B-B14F-4D97-AF65-F5344CB8AC3E}">
        <p14:creationId xmlns:p14="http://schemas.microsoft.com/office/powerpoint/2010/main" val="416073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Workbench </a:t>
            </a:r>
            <a:r>
              <a:rPr lang="tr-TR" dirty="0" err="1" smtClean="0"/>
              <a:t>Reverse</a:t>
            </a:r>
            <a:r>
              <a:rPr lang="tr-TR" dirty="0" smtClean="0"/>
              <a:t> </a:t>
            </a:r>
            <a:r>
              <a:rPr lang="tr-TR" dirty="0" err="1" smtClean="0"/>
              <a:t>Engineering</a:t>
            </a:r>
            <a:r>
              <a:rPr lang="tr-TR" dirty="0" smtClean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r>
              <a:rPr lang="tr-TR" dirty="0"/>
              <a:t>Tools -&gt; </a:t>
            </a:r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Engineer</a:t>
            </a:r>
            <a:r>
              <a:rPr lang="tr-TR" dirty="0"/>
              <a:t> yolunu izleyerek veri tabanındaki mevcut tabloların Workbench ortamında görüntüsünü elde etmek mümkündür. </a:t>
            </a:r>
            <a:endParaRPr lang="tr-TR" dirty="0" smtClean="0"/>
          </a:p>
          <a:p>
            <a:r>
              <a:rPr lang="tr-TR" dirty="0" smtClean="0"/>
              <a:t>Veri </a:t>
            </a:r>
            <a:r>
              <a:rPr lang="tr-TR" dirty="0"/>
              <a:t>tabanında yer alan </a:t>
            </a:r>
            <a:r>
              <a:rPr lang="tr-TR" dirty="0" err="1"/>
              <a:t>viewler</a:t>
            </a:r>
            <a:r>
              <a:rPr lang="tr-TR" dirty="0"/>
              <a:t> ve tablolar Workbench ortamına aktarılacaktır. </a:t>
            </a:r>
            <a:endParaRPr lang="tr-TR" dirty="0" smtClean="0"/>
          </a:p>
          <a:p>
            <a:r>
              <a:rPr lang="tr-TR" dirty="0" smtClean="0"/>
              <a:t>İlişkilerin </a:t>
            </a:r>
            <a:r>
              <a:rPr lang="tr-TR" dirty="0"/>
              <a:t>düzgün bir şekilde aktarılması için </a:t>
            </a:r>
            <a:r>
              <a:rPr lang="tr-TR" dirty="0" err="1"/>
              <a:t>foreign</a:t>
            </a:r>
            <a:r>
              <a:rPr lang="tr-TR" dirty="0"/>
              <a:t> </a:t>
            </a:r>
            <a:r>
              <a:rPr lang="tr-TR" dirty="0" err="1"/>
              <a:t>keylerin</a:t>
            </a:r>
            <a:r>
              <a:rPr lang="tr-TR" dirty="0"/>
              <a:t> mevcut tablolarda düzgün bir şekilde belirtilmesi gereklidir. </a:t>
            </a:r>
            <a:endParaRPr lang="tr-TR" dirty="0" smtClean="0"/>
          </a:p>
          <a:p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/>
              <a:t>keyleri</a:t>
            </a:r>
            <a:r>
              <a:rPr lang="tr-TR" dirty="0"/>
              <a:t> belirlenmeyen tablolarda ilişkiler Workbench tarafından algılanmamaktadır. 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249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377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Veritabanı Uygulama</vt:lpstr>
      <vt:lpstr>Örnek Uygulama - İhtiyaç Analizi:</vt:lpstr>
      <vt:lpstr>Örnek Uygulama - İhtiyaç Analizi:</vt:lpstr>
      <vt:lpstr>Örnek Uygulama - ER diyagramı:</vt:lpstr>
      <vt:lpstr>Örnek Uygulama – Workbench Karşılığı:</vt:lpstr>
      <vt:lpstr>Örnek Uygulama – Açıklama:</vt:lpstr>
      <vt:lpstr>Örnek Uygulama – Açıklama:</vt:lpstr>
      <vt:lpstr>Workbench Reverse Engineering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9</cp:revision>
  <dcterms:created xsi:type="dcterms:W3CDTF">2020-11-20T09:26:29Z</dcterms:created>
  <dcterms:modified xsi:type="dcterms:W3CDTF">2020-11-20T09:53:44Z</dcterms:modified>
</cp:coreProperties>
</file>