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56" r:id="rId2"/>
    <p:sldId id="272" r:id="rId3"/>
    <p:sldId id="273" r:id="rId4"/>
    <p:sldId id="274" r:id="rId5"/>
    <p:sldId id="275" r:id="rId6"/>
    <p:sldId id="257" r:id="rId7"/>
    <p:sldId id="263" r:id="rId8"/>
    <p:sldId id="276" r:id="rId9"/>
    <p:sldId id="264" r:id="rId10"/>
    <p:sldId id="265" r:id="rId11"/>
    <p:sldId id="258" r:id="rId12"/>
    <p:sldId id="259" r:id="rId13"/>
    <p:sldId id="260" r:id="rId14"/>
    <p:sldId id="261" r:id="rId15"/>
    <p:sldId id="262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sus" initials="A" lastIdx="0" clrIdx="0">
    <p:extLst>
      <p:ext uri="{19B8F6BF-5375-455C-9EA6-DF929625EA0E}">
        <p15:presenceInfo xmlns:p15="http://schemas.microsoft.com/office/powerpoint/2012/main" userId="9feab9c21ef48a7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53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36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6812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648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1990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76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554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464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833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321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759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50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29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160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89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847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96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105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82BE70-DAAA-4C7D-A867-0A9ABD69A804}" type="datetimeFigureOut">
              <a:rPr lang="en-US" smtClean="0"/>
              <a:t>11/18/2020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3F981-0531-45C9-B664-E73907319B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051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  <p:sldLayoutId id="2147483809" r:id="rId12"/>
    <p:sldLayoutId id="2147483810" r:id="rId13"/>
    <p:sldLayoutId id="2147483811" r:id="rId14"/>
    <p:sldLayoutId id="2147483812" r:id="rId15"/>
    <p:sldLayoutId id="2147483813" r:id="rId16"/>
    <p:sldLayoutId id="2147483814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218469"/>
          </a:xfrm>
        </p:spPr>
        <p:txBody>
          <a:bodyPr>
            <a:normAutofit/>
          </a:bodyPr>
          <a:lstStyle/>
          <a:p>
            <a:r>
              <a:rPr lang="tr-TR" dirty="0" smtClean="0"/>
              <a:t>TEMEL </a:t>
            </a:r>
            <a:r>
              <a:rPr lang="tr-TR" dirty="0"/>
              <a:t>SQL </a:t>
            </a:r>
            <a:r>
              <a:rPr lang="tr-TR" dirty="0" smtClean="0"/>
              <a:t>KOMUTLARI</a:t>
            </a:r>
            <a:endParaRPr lang="en-US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tr-TR" dirty="0" smtClean="0"/>
              <a:t>DERS: VERİ TABANI SİSTEMLERİ</a:t>
            </a:r>
          </a:p>
          <a:p>
            <a:r>
              <a:rPr lang="tr-TR" dirty="0" smtClean="0"/>
              <a:t>HAZIRLAYAN: ARŞ. GÖR. DR. AYŞE E. YILDIRIM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00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INSERT </a:t>
            </a:r>
            <a:r>
              <a:rPr lang="tr-TR" dirty="0" smtClean="0"/>
              <a:t>KOMUTU-2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57401"/>
            <a:ext cx="10628643" cy="18916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/>
              <a:t>Eğer tablodaki tüm sütunlar için veri girişi yapılmayacaksa, veri girişi yapılacak sütunlar isimleri ile örnekteki gibi belirtilir. </a:t>
            </a:r>
          </a:p>
          <a:p>
            <a:pPr marL="0" indent="0">
              <a:buNone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ad,soyad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 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 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</a:t>
            </a:r>
            <a:r>
              <a:rPr lang="en-US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Süleyman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','</a:t>
            </a:r>
            <a:r>
              <a:rPr lang="en-US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Sadıkoğlu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0512" t="53105" r="40947" b="32104"/>
          <a:stretch/>
        </p:blipFill>
        <p:spPr>
          <a:xfrm>
            <a:off x="6610977" y="4496524"/>
            <a:ext cx="5145316" cy="1110732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85800" y="4416139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accent4"/>
                </a:solidFill>
              </a:rPr>
              <a:t>Örnekteki komutla, tablo içinde istenilen </a:t>
            </a:r>
          </a:p>
          <a:p>
            <a:r>
              <a:rPr lang="tr-TR" sz="2000" dirty="0" smtClean="0">
                <a:solidFill>
                  <a:schemeClr val="accent4"/>
                </a:solidFill>
              </a:rPr>
              <a:t>alanlara (ad, </a:t>
            </a:r>
            <a:r>
              <a:rPr lang="tr-TR" sz="2000" dirty="0" err="1" smtClean="0">
                <a:solidFill>
                  <a:schemeClr val="accent4"/>
                </a:solidFill>
              </a:rPr>
              <a:t>soyad</a:t>
            </a:r>
            <a:r>
              <a:rPr lang="tr-TR" sz="2000" dirty="0" smtClean="0">
                <a:solidFill>
                  <a:schemeClr val="accent4"/>
                </a:solidFill>
              </a:rPr>
              <a:t> alanlarına) veri girişi yapılmıştır.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Zorunlu alanların boş bırakılamayacağına dikkat edilmelidir.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33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komutu-1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481943"/>
            <a:ext cx="10820400" cy="1366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b="1" dirty="0" smtClean="0"/>
              <a:t>SELECT</a:t>
            </a:r>
            <a:r>
              <a:rPr lang="tr-TR" sz="2000" dirty="0" smtClean="0"/>
              <a:t> komutu tablo içerisinde veri ya da veri grubunu </a:t>
            </a:r>
            <a:r>
              <a:rPr lang="tr-TR" sz="2000" b="1" dirty="0" smtClean="0"/>
              <a:t>aramak</a:t>
            </a:r>
            <a:r>
              <a:rPr lang="tr-TR" sz="2000" dirty="0" smtClean="0"/>
              <a:t> için kullanılır.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*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tr-TR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0512" t="53105" r="40947" b="32104"/>
          <a:stretch/>
        </p:blipFill>
        <p:spPr>
          <a:xfrm>
            <a:off x="6331299" y="4157396"/>
            <a:ext cx="5174901" cy="1415337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85800" y="4157396"/>
            <a:ext cx="5373356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chemeClr val="accent4">
                    <a:lumMod val="75000"/>
                  </a:schemeClr>
                </a:solidFill>
              </a:rPr>
              <a:t>Bu komut ile </a:t>
            </a:r>
            <a:r>
              <a:rPr lang="tr-TR" sz="2000" dirty="0" err="1" smtClean="0">
                <a:solidFill>
                  <a:schemeClr val="accent4">
                    <a:lumMod val="75000"/>
                  </a:schemeClr>
                </a:solidFill>
              </a:rPr>
              <a:t>musteri_bilgileri</a:t>
            </a:r>
            <a:r>
              <a:rPr lang="tr-TR" sz="20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tr-TR" sz="2000" dirty="0" err="1" smtClean="0">
                <a:solidFill>
                  <a:schemeClr val="accent4">
                    <a:lumMod val="75000"/>
                  </a:schemeClr>
                </a:solidFill>
              </a:rPr>
              <a:t>veritabanındaki</a:t>
            </a:r>
            <a:r>
              <a:rPr lang="tr-TR" sz="2000" dirty="0" smtClean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tr-TR" sz="2000" dirty="0" err="1" smtClean="0">
                <a:solidFill>
                  <a:schemeClr val="accent4">
                    <a:lumMod val="75000"/>
                  </a:schemeClr>
                </a:solidFill>
              </a:rPr>
              <a:t>dbo</a:t>
            </a:r>
            <a:r>
              <a:rPr lang="tr-TR" sz="2000" dirty="0" smtClean="0">
                <a:solidFill>
                  <a:schemeClr val="accent4">
                    <a:lumMod val="75000"/>
                  </a:schemeClr>
                </a:solidFill>
              </a:rPr>
              <a:t> şeması altında, müşteri  tablosu içerisindeki tüm niteliklere ait veriler ekrana getirilir.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sz="2000" dirty="0" smtClean="0">
              <a:solidFill>
                <a:schemeClr val="accent2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(*)</a:t>
            </a:r>
            <a:r>
              <a:rPr lang="tr-TR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her şeyi getir anlamında kullanılır. </a:t>
            </a: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37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komutu-2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80492"/>
            <a:ext cx="10246807" cy="29140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Eğer tüm nitelikler için değil de, </a:t>
            </a:r>
            <a:r>
              <a:rPr lang="tr-TR" b="1" dirty="0" smtClean="0"/>
              <a:t>belirli bir nitelik veya nitelikler için sorgulama </a:t>
            </a:r>
            <a:r>
              <a:rPr lang="tr-TR" dirty="0" smtClean="0"/>
              <a:t>yapılacaksa, bu nitelikler isimleriyle belirtilmelidir.</a:t>
            </a:r>
            <a:endParaRPr lang="tr-TR" dirty="0"/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ad,soyad,eposta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Bu komutla müşteri tablosundaki ad, </a:t>
            </a:r>
            <a:r>
              <a:rPr lang="tr-TR" dirty="0" err="1" smtClean="0">
                <a:solidFill>
                  <a:schemeClr val="accent4">
                    <a:lumMod val="75000"/>
                  </a:schemeClr>
                </a:solidFill>
              </a:rPr>
              <a:t>soyad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, eposta nitelikleri (sütunları) için tüm veriler(satırlar) getirilir. </a:t>
            </a:r>
            <a:endParaRPr lang="en-US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20402" t="53395" r="46191" b="33614"/>
          <a:stretch/>
        </p:blipFill>
        <p:spPr>
          <a:xfrm>
            <a:off x="1298749" y="5176167"/>
            <a:ext cx="6109398" cy="1336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317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SELECT KOMUTU-3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481943"/>
            <a:ext cx="10739176" cy="1828800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Sorgu komutu </a:t>
            </a:r>
            <a:r>
              <a:rPr lang="tr-TR" b="1" dirty="0" smtClean="0"/>
              <a:t>şart</a:t>
            </a:r>
            <a:r>
              <a:rPr lang="tr-TR" dirty="0" smtClean="0"/>
              <a:t> eklenerek de oluşturulabilir. Bunun için </a:t>
            </a:r>
            <a:r>
              <a:rPr lang="tr-TR" b="1" dirty="0" smtClean="0"/>
              <a:t>WHERE</a:t>
            </a:r>
            <a:r>
              <a:rPr lang="tr-TR" dirty="0" smtClean="0"/>
              <a:t> komutu kullanılır.</a:t>
            </a:r>
            <a:endParaRPr lang="tr-TR" dirty="0"/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id,eposta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ad=‘Ahmet’;</a:t>
            </a:r>
          </a:p>
          <a:p>
            <a:pPr marL="457200" lvl="1" indent="0">
              <a:buNone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0271" t="53337" r="58125" b="35563"/>
          <a:stretch/>
        </p:blipFill>
        <p:spPr>
          <a:xfrm>
            <a:off x="6903218" y="4640379"/>
            <a:ext cx="3853528" cy="102767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85800" y="4640379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Bu komutla, Ahmet adındaki müşteri ya da müşterilere ait </a:t>
            </a:r>
            <a:r>
              <a:rPr lang="tr-TR" sz="2000" dirty="0" err="1">
                <a:solidFill>
                  <a:schemeClr val="accent4">
                    <a:lumMod val="75000"/>
                  </a:schemeClr>
                </a:solidFill>
              </a:rPr>
              <a:t>id</a:t>
            </a:r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 ve eposta bilgileri </a:t>
            </a:r>
            <a:r>
              <a:rPr lang="tr-TR" sz="2000" dirty="0" err="1">
                <a:solidFill>
                  <a:schemeClr val="accent4">
                    <a:lumMod val="75000"/>
                  </a:schemeClr>
                </a:solidFill>
              </a:rPr>
              <a:t>musteri</a:t>
            </a:r>
            <a:r>
              <a:rPr lang="tr-TR" sz="2000" dirty="0">
                <a:solidFill>
                  <a:schemeClr val="accent4">
                    <a:lumMod val="75000"/>
                  </a:schemeClr>
                </a:solidFill>
              </a:rPr>
              <a:t> tablosundan çekilerek ekrana getirilir.  </a:t>
            </a:r>
            <a:endParaRPr lang="en-US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920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SELECT </a:t>
            </a:r>
            <a:r>
              <a:rPr lang="tr-TR" dirty="0" smtClean="0"/>
              <a:t>KOMUTU-4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57402"/>
            <a:ext cx="10820400" cy="323808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tr-TR" dirty="0" smtClean="0"/>
              <a:t>Sorgu içerisinde birden çok şart ifadesi kullanılacaksa, o zaman </a:t>
            </a:r>
            <a:r>
              <a:rPr lang="tr-TR" b="1" dirty="0" smtClean="0"/>
              <a:t>WHERE</a:t>
            </a:r>
            <a:r>
              <a:rPr lang="tr-TR" dirty="0" smtClean="0"/>
              <a:t> komutu </a:t>
            </a:r>
            <a:r>
              <a:rPr lang="tr-TR" b="1" dirty="0" smtClean="0"/>
              <a:t>AND</a:t>
            </a:r>
            <a:r>
              <a:rPr lang="tr-TR" dirty="0" smtClean="0"/>
              <a:t> komutuyla birlikte kullanılır. </a:t>
            </a:r>
            <a:endParaRPr lang="tr-TR" dirty="0"/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dtarih,eposta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FROM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WHERE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ad=‘Ahmet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soyad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=‘Yılmaz’;</a:t>
            </a:r>
          </a:p>
          <a:p>
            <a:pPr marL="457200" lvl="1" indent="0">
              <a:buNone/>
            </a:pP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Bu komutla, müşteri tablosundan adı=Ahmet soyadı=Yılmaz olan müşteriye ait </a:t>
            </a:r>
            <a:r>
              <a:rPr lang="tr-TR" dirty="0" err="1" smtClean="0">
                <a:solidFill>
                  <a:schemeClr val="accent4">
                    <a:lumMod val="75000"/>
                  </a:schemeClr>
                </a:solidFill>
              </a:rPr>
              <a:t>dtarih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 ve eposta nitelik bilgileri getirilir. </a:t>
            </a:r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l="20294" t="53394" r="59157" b="35496"/>
          <a:stretch/>
        </p:blipFill>
        <p:spPr>
          <a:xfrm>
            <a:off x="1443612" y="5410630"/>
            <a:ext cx="4494963" cy="111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66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UPDATE Komutu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94560"/>
            <a:ext cx="10820400" cy="206594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UPDATE</a:t>
            </a:r>
            <a:r>
              <a:rPr lang="tr-TR" dirty="0" smtClean="0"/>
              <a:t> komutu ile tablo içerisinde istenilen sütunların güncellenmesi sağlanır.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UPDATE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	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SET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eposta=‘aaa@hotmail.com’ </a:t>
            </a:r>
          </a:p>
          <a:p>
            <a:pPr marL="457200" lvl="1" indent="0">
              <a:buNone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WHERE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ad=‘Ahmet’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AND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soyad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=‘Yılmaz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’;</a:t>
            </a:r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0623" t="53492" r="40092" b="30586"/>
          <a:stretch/>
        </p:blipFill>
        <p:spPr>
          <a:xfrm>
            <a:off x="685800" y="4594381"/>
            <a:ext cx="6589207" cy="1637881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7576457" y="4397660"/>
            <a:ext cx="4119824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 smtClean="0">
                <a:solidFill>
                  <a:schemeClr val="accent4"/>
                </a:solidFill>
              </a:rPr>
              <a:t>Bu komutun anlamı;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tablosunda adı=Ahmet soyadı=Yılmaz olan müşterinin eposta adresi aaa@hotmail.com olarak güncellensin. Bu şekilde UPDATE işlemi ile istenilen alanlar üzerinde düzenleme yapılabilir.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71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DELETE Komutu-1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342606"/>
            <a:ext cx="10820400" cy="387607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DELETE</a:t>
            </a:r>
            <a:r>
              <a:rPr lang="tr-TR" dirty="0" smtClean="0"/>
              <a:t> komutu ile tablo içindeki tüm veriler ya da özelliği belirtilen herhangi bir veri silinebilir.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b="1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DELETE</a:t>
            </a:r>
            <a:r>
              <a:rPr lang="tr-TR" sz="2400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b="1" dirty="0">
                <a:solidFill>
                  <a:srgbClr val="C4220D">
                    <a:lumMod val="60000"/>
                    <a:lumOff val="40000"/>
                  </a:srgbClr>
                </a:solidFill>
              </a:rPr>
              <a:t>FROM</a:t>
            </a: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dirty="0" err="1">
                <a:solidFill>
                  <a:srgbClr val="C4220D">
                    <a:lumMod val="60000"/>
                    <a:lumOff val="40000"/>
                  </a:srgbClr>
                </a:solidFill>
              </a:rPr>
              <a:t>musteri_bilgileri.dbo.musteri</a:t>
            </a: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;</a:t>
            </a:r>
          </a:p>
          <a:p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/>
                </a:solidFill>
              </a:rPr>
              <a:t>Bu şekilde herhangi bir koşul belirtilmediği için,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tablosundaki tüm veriler silinir. </a:t>
            </a:r>
            <a:endParaRPr lang="tr-T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4975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DELETE KOMUTU-2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Eğer </a:t>
            </a:r>
            <a:r>
              <a:rPr lang="tr-TR" b="1" dirty="0" smtClean="0"/>
              <a:t>DELETE</a:t>
            </a:r>
            <a:r>
              <a:rPr lang="tr-TR" dirty="0" smtClean="0"/>
              <a:t> komutuyla birlikte </a:t>
            </a:r>
            <a:r>
              <a:rPr lang="tr-TR" b="1" dirty="0" smtClean="0"/>
              <a:t>WHERE</a:t>
            </a:r>
            <a:r>
              <a:rPr lang="tr-TR" dirty="0" smtClean="0"/>
              <a:t> komutu kullanılarak bir koşul belirtilirse, sadece o özellikteki veriler tablodan silinir.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b="1" dirty="0">
                <a:solidFill>
                  <a:srgbClr val="C4220D">
                    <a:lumMod val="60000"/>
                    <a:lumOff val="40000"/>
                  </a:srgbClr>
                </a:solidFill>
              </a:rPr>
              <a:t>DELETE</a:t>
            </a: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b="1" dirty="0">
                <a:solidFill>
                  <a:srgbClr val="C4220D">
                    <a:lumMod val="60000"/>
                    <a:lumOff val="40000"/>
                  </a:srgbClr>
                </a:solidFill>
              </a:rPr>
              <a:t>FROM</a:t>
            </a:r>
            <a:r>
              <a:rPr lang="tr-TR" sz="2400" dirty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dirty="0" err="1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musteri_bilgileri.dbo.musteri</a:t>
            </a:r>
            <a:r>
              <a:rPr lang="tr-TR" sz="2400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tr-TR" sz="2400" b="1" dirty="0">
                <a:solidFill>
                  <a:srgbClr val="C4220D">
                    <a:lumMod val="60000"/>
                    <a:lumOff val="40000"/>
                  </a:srgbClr>
                </a:solidFill>
              </a:rPr>
              <a:t>	</a:t>
            </a:r>
            <a:r>
              <a:rPr lang="tr-TR" sz="2400" b="1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  WHERE</a:t>
            </a:r>
            <a:r>
              <a:rPr lang="tr-TR" sz="2400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 </a:t>
            </a:r>
            <a:r>
              <a:rPr lang="tr-TR" sz="2400" dirty="0" err="1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id</a:t>
            </a:r>
            <a:r>
              <a:rPr lang="tr-TR" sz="2400" dirty="0" smtClean="0">
                <a:solidFill>
                  <a:srgbClr val="C4220D">
                    <a:lumMod val="60000"/>
                    <a:lumOff val="40000"/>
                  </a:srgbClr>
                </a:solidFill>
              </a:rPr>
              <a:t>&lt;10;</a:t>
            </a:r>
          </a:p>
          <a:p>
            <a:pPr marL="457200" lvl="1" indent="0">
              <a:buNone/>
            </a:pPr>
            <a:endParaRPr lang="tr-TR" sz="2400" dirty="0">
              <a:solidFill>
                <a:srgbClr val="C4220D">
                  <a:lumMod val="60000"/>
                  <a:lumOff val="40000"/>
                </a:srgbClr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dirty="0" smtClean="0">
                <a:solidFill>
                  <a:schemeClr val="accent4"/>
                </a:solidFill>
              </a:rPr>
              <a:t>Bu komutla, </a:t>
            </a:r>
            <a:r>
              <a:rPr lang="tr-TR" sz="2400" dirty="0" err="1" smtClean="0">
                <a:solidFill>
                  <a:schemeClr val="accent4"/>
                </a:solidFill>
              </a:rPr>
              <a:t>id</a:t>
            </a:r>
            <a:r>
              <a:rPr lang="tr-TR" sz="2400" dirty="0" smtClean="0">
                <a:solidFill>
                  <a:schemeClr val="accent4"/>
                </a:solidFill>
              </a:rPr>
              <a:t> numarası 10’dan küçük olan müşterilere ait tüm bilgiler </a:t>
            </a:r>
            <a:r>
              <a:rPr lang="tr-TR" sz="2400" dirty="0" err="1" smtClean="0">
                <a:solidFill>
                  <a:schemeClr val="accent4"/>
                </a:solidFill>
              </a:rPr>
              <a:t>musteri</a:t>
            </a:r>
            <a:r>
              <a:rPr lang="tr-TR" sz="2400" dirty="0" smtClean="0">
                <a:solidFill>
                  <a:schemeClr val="accent4"/>
                </a:solidFill>
              </a:rPr>
              <a:t> </a:t>
            </a:r>
            <a:r>
              <a:rPr lang="tr-TR" sz="2400" dirty="0">
                <a:solidFill>
                  <a:schemeClr val="accent4"/>
                </a:solidFill>
              </a:rPr>
              <a:t>tablosundan </a:t>
            </a:r>
            <a:r>
              <a:rPr lang="tr-TR" sz="2400" dirty="0" smtClean="0">
                <a:solidFill>
                  <a:schemeClr val="accent4"/>
                </a:solidFill>
              </a:rPr>
              <a:t>silinir. </a:t>
            </a:r>
            <a:endParaRPr lang="tr-TR" sz="2400" dirty="0">
              <a:solidFill>
                <a:schemeClr val="accent4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1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ALTER KOMUtu-1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ALTER</a:t>
            </a:r>
            <a:r>
              <a:rPr lang="tr-TR" dirty="0" smtClean="0"/>
              <a:t> komutu ile tabloya ait nitelik (</a:t>
            </a:r>
            <a:r>
              <a:rPr lang="tr-TR" dirty="0" err="1" smtClean="0"/>
              <a:t>attribute</a:t>
            </a:r>
            <a:r>
              <a:rPr lang="tr-TR" dirty="0" smtClean="0"/>
              <a:t>) bilgileri üzerinde değişiklikler yapılabilir.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pPr lvl="1"/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harcama_tutari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VARCHAR(20);</a:t>
            </a:r>
          </a:p>
          <a:p>
            <a:pPr lvl="1"/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/>
                </a:solidFill>
              </a:rPr>
              <a:t>Bu komutla,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tablosuna </a:t>
            </a:r>
            <a:r>
              <a:rPr lang="tr-TR" dirty="0" err="1" smtClean="0">
                <a:solidFill>
                  <a:schemeClr val="accent4"/>
                </a:solidFill>
              </a:rPr>
              <a:t>harcama_tutari</a:t>
            </a:r>
            <a:r>
              <a:rPr lang="tr-TR" dirty="0" smtClean="0">
                <a:solidFill>
                  <a:schemeClr val="accent4"/>
                </a:solidFill>
              </a:rPr>
              <a:t> adından </a:t>
            </a:r>
            <a:r>
              <a:rPr lang="tr-TR" dirty="0" err="1" smtClean="0">
                <a:solidFill>
                  <a:schemeClr val="accent4"/>
                </a:solidFill>
              </a:rPr>
              <a:t>Varchar</a:t>
            </a:r>
            <a:r>
              <a:rPr lang="tr-TR" dirty="0" smtClean="0">
                <a:solidFill>
                  <a:schemeClr val="accent4"/>
                </a:solidFill>
              </a:rPr>
              <a:t>(20) tipinde yeni bir nitelik eklenmektedir. Yeni eklendiği için, başta bu alan boş olacaktır. İstenirse, Update komutu ile güncellenerek veri eklenebilir. </a:t>
            </a:r>
          </a:p>
        </p:txBody>
      </p:sp>
    </p:spTree>
    <p:extLst>
      <p:ext uri="{BB962C8B-B14F-4D97-AF65-F5344CB8AC3E}">
        <p14:creationId xmlns:p14="http://schemas.microsoft.com/office/powerpoint/2010/main" val="1584246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ALTER KOMUTU-2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ALTER</a:t>
            </a:r>
            <a:r>
              <a:rPr lang="tr-TR" dirty="0" smtClean="0"/>
              <a:t> komutu ayrıca var olan bir niteliğin tipini değiştirmek için de kullanılabilir.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COLUMN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ad VARCHAR(30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);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ALTER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</a:t>
            </a:r>
            <a:r>
              <a:rPr lang="tr-TR" sz="24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914400" lvl="2" indent="0">
              <a:buNone/>
            </a:pP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COLUMN</a:t>
            </a:r>
            <a:r>
              <a:rPr lang="tr-TR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harcama_tutari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INT;</a:t>
            </a:r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/>
                </a:solidFill>
              </a:rPr>
              <a:t>Yukarıdaki komutlarla,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tablosuna ait ad sütunu VARCHAR(30), </a:t>
            </a:r>
            <a:r>
              <a:rPr lang="tr-TR" dirty="0" err="1" smtClean="0">
                <a:solidFill>
                  <a:schemeClr val="accent4"/>
                </a:solidFill>
              </a:rPr>
              <a:t>harcama_tutari</a:t>
            </a:r>
            <a:r>
              <a:rPr lang="tr-TR" dirty="0" smtClean="0">
                <a:solidFill>
                  <a:schemeClr val="accent4"/>
                </a:solidFill>
              </a:rPr>
              <a:t> sütunu ise INT tipinde güncellenmiştir. </a:t>
            </a:r>
            <a:endParaRPr lang="tr-T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6116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818752" y="1115367"/>
            <a:ext cx="9777045" cy="844062"/>
          </a:xfrm>
        </p:spPr>
        <p:txBody>
          <a:bodyPr>
            <a:normAutofit/>
          </a:bodyPr>
          <a:lstStyle/>
          <a:p>
            <a:r>
              <a:rPr lang="tr-TR" dirty="0" err="1" smtClean="0"/>
              <a:t>Ms</a:t>
            </a:r>
            <a:r>
              <a:rPr lang="tr-TR" dirty="0" smtClean="0"/>
              <a:t> SQL SERVER </a:t>
            </a:r>
            <a:r>
              <a:rPr lang="tr-TR" dirty="0" err="1" smtClean="0"/>
              <a:t>management</a:t>
            </a:r>
            <a:r>
              <a:rPr lang="tr-TR" dirty="0" smtClean="0"/>
              <a:t> </a:t>
            </a:r>
            <a:r>
              <a:rPr lang="tr-TR" dirty="0" err="1" smtClean="0"/>
              <a:t>Studio</a:t>
            </a:r>
            <a:endParaRPr lang="en-US" dirty="0"/>
          </a:p>
        </p:txBody>
      </p:sp>
      <p:pic>
        <p:nvPicPr>
          <p:cNvPr id="6" name="Resim 5"/>
          <p:cNvPicPr>
            <a:picLocks noChangeAspect="1"/>
          </p:cNvPicPr>
          <p:nvPr/>
        </p:nvPicPr>
        <p:blipFill rotWithShape="1">
          <a:blip r:embed="rId2"/>
          <a:srcRect b="7592"/>
          <a:stretch/>
        </p:blipFill>
        <p:spPr>
          <a:xfrm>
            <a:off x="3949002" y="2097595"/>
            <a:ext cx="7857811" cy="4453931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</p:pic>
      <p:sp>
        <p:nvSpPr>
          <p:cNvPr id="15" name="Metin kutusu 14"/>
          <p:cNvSpPr txBox="1"/>
          <p:nvPr/>
        </p:nvSpPr>
        <p:spPr>
          <a:xfrm>
            <a:off x="976282" y="2890299"/>
            <a:ext cx="2198997" cy="313932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MS SQL Server Management </a:t>
            </a:r>
            <a:r>
              <a:rPr lang="tr-TR" dirty="0" err="1" smtClean="0"/>
              <a:t>Studio’yu</a:t>
            </a:r>
            <a:r>
              <a:rPr lang="tr-TR" dirty="0" smtClean="0"/>
              <a:t> açtıktan sonra</a:t>
            </a:r>
            <a:r>
              <a:rPr lang="tr-TR" b="1" dirty="0" smtClean="0"/>
              <a:t>, Connect</a:t>
            </a:r>
            <a:r>
              <a:rPr lang="tr-TR" dirty="0" smtClean="0"/>
              <a:t> butonuna tıklayarak MS SQL Server Management </a:t>
            </a:r>
            <a:r>
              <a:rPr lang="tr-TR" dirty="0" err="1" smtClean="0"/>
              <a:t>Studio’ya</a:t>
            </a:r>
            <a:r>
              <a:rPr lang="tr-TR" dirty="0" smtClean="0"/>
              <a:t> giriş yapılır. </a:t>
            </a:r>
          </a:p>
          <a:p>
            <a:endParaRPr lang="en-US" dirty="0"/>
          </a:p>
        </p:txBody>
      </p:sp>
      <p:cxnSp>
        <p:nvCxnSpPr>
          <p:cNvPr id="19" name="Düz Ok Bağlayıcısı 18"/>
          <p:cNvCxnSpPr/>
          <p:nvPr/>
        </p:nvCxnSpPr>
        <p:spPr>
          <a:xfrm>
            <a:off x="2914022" y="3928905"/>
            <a:ext cx="4381081" cy="66319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ALTER KOMUTU-3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ALTER</a:t>
            </a:r>
            <a:r>
              <a:rPr lang="tr-TR" dirty="0" smtClean="0"/>
              <a:t> komutu kullanılarak tabloda bulunan bir nitelik(</a:t>
            </a:r>
            <a:r>
              <a:rPr lang="tr-TR" dirty="0" err="1" smtClean="0"/>
              <a:t>attribute</a:t>
            </a:r>
            <a:r>
              <a:rPr lang="tr-TR" dirty="0" smtClean="0"/>
              <a:t>) alanı tamamen silinebilir.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pPr marL="0" indent="0">
              <a:buNone/>
            </a:pPr>
            <a:r>
              <a:rPr lang="tr-TR" dirty="0" smtClean="0"/>
              <a:t>	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ALTER TABLE 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müşteri </a:t>
            </a:r>
          </a:p>
          <a:p>
            <a:pPr marL="457200" lvl="1" indent="0">
              <a:buNone/>
            </a:pP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	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DROP COLUMN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dtarih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</a:t>
            </a:r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/>
                </a:solidFill>
              </a:rPr>
              <a:t>Bu komutla,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tablosunda bulunan </a:t>
            </a:r>
            <a:r>
              <a:rPr lang="tr-TR" dirty="0" err="1" smtClean="0">
                <a:solidFill>
                  <a:schemeClr val="accent4"/>
                </a:solidFill>
              </a:rPr>
              <a:t>dtarih</a:t>
            </a:r>
            <a:r>
              <a:rPr lang="tr-TR" dirty="0" smtClean="0">
                <a:solidFill>
                  <a:schemeClr val="accent4"/>
                </a:solidFill>
              </a:rPr>
              <a:t> (</a:t>
            </a:r>
            <a:r>
              <a:rPr lang="tr-TR" dirty="0" err="1" smtClean="0">
                <a:solidFill>
                  <a:schemeClr val="accent4"/>
                </a:solidFill>
              </a:rPr>
              <a:t>doğumtarihi</a:t>
            </a:r>
            <a:r>
              <a:rPr lang="tr-TR" dirty="0" smtClean="0">
                <a:solidFill>
                  <a:schemeClr val="accent4"/>
                </a:solidFill>
              </a:rPr>
              <a:t>) alanı içindeki verilerle birlikte silinmiştir. </a:t>
            </a:r>
            <a:endParaRPr lang="en-US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4196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DROp</a:t>
            </a:r>
            <a:r>
              <a:rPr lang="tr-TR" dirty="0" smtClean="0"/>
              <a:t> KOMUTU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412274"/>
            <a:ext cx="10820400" cy="380641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DROP</a:t>
            </a:r>
            <a:r>
              <a:rPr lang="tr-TR" dirty="0" smtClean="0"/>
              <a:t> komutu tablonun tüm nitelikleri ve varsa verileri ile birlikte kaldırılması amacıyla kullanılır.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Örneğin;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DROP </a:t>
            </a:r>
            <a:r>
              <a:rPr lang="tr-TR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TABLE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; </a:t>
            </a:r>
            <a:endParaRPr lang="tr-TR" sz="24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tr-TR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>
                <a:solidFill>
                  <a:schemeClr val="accent4"/>
                </a:solidFill>
              </a:rPr>
              <a:t>Bu komutla </a:t>
            </a:r>
            <a:r>
              <a:rPr lang="tr-TR" dirty="0" err="1" smtClean="0">
                <a:solidFill>
                  <a:schemeClr val="accent4"/>
                </a:solidFill>
              </a:rPr>
              <a:t>musteri</a:t>
            </a:r>
            <a:r>
              <a:rPr lang="tr-TR" dirty="0" smtClean="0">
                <a:solidFill>
                  <a:schemeClr val="accent4"/>
                </a:solidFill>
              </a:rPr>
              <a:t> tablosu içinde bulunan tüm veri ve nitelikleriyle birlikte silinmiş olur.  </a:t>
            </a:r>
          </a:p>
        </p:txBody>
      </p:sp>
    </p:spTree>
    <p:extLst>
      <p:ext uri="{BB962C8B-B14F-4D97-AF65-F5344CB8AC3E}">
        <p14:creationId xmlns:p14="http://schemas.microsoft.com/office/powerpoint/2010/main" val="138383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1557496" y="1014883"/>
            <a:ext cx="9636368" cy="1132953"/>
          </a:xfrm>
        </p:spPr>
        <p:txBody>
          <a:bodyPr/>
          <a:lstStyle/>
          <a:p>
            <a:r>
              <a:rPr lang="tr-TR" dirty="0" smtClean="0"/>
              <a:t>YENİ VERİ TABANI OLUŞTURMA</a:t>
            </a:r>
            <a:endParaRPr lang="en-US" dirty="0"/>
          </a:p>
        </p:txBody>
      </p:sp>
      <p:pic>
        <p:nvPicPr>
          <p:cNvPr id="8" name="İçerik Yer Tutucusu 7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75375" b="52393"/>
          <a:stretch/>
        </p:blipFill>
        <p:spPr>
          <a:xfrm>
            <a:off x="1858944" y="2348801"/>
            <a:ext cx="4160019" cy="3851031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7246454" y="2348801"/>
            <a:ext cx="3947410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SQL Server içinde gelen sistem veri tabanlarına ek olarak, kendi veri tabanımızı oluşturmak için; soldaki gibi, </a:t>
            </a:r>
            <a:r>
              <a:rPr lang="tr-TR" b="1" dirty="0" smtClean="0"/>
              <a:t>Databases </a:t>
            </a:r>
            <a:r>
              <a:rPr lang="tr-TR" dirty="0" smtClean="0"/>
              <a:t>seçeneğine sağ tıklayarak,</a:t>
            </a:r>
          </a:p>
          <a:p>
            <a:r>
              <a:rPr lang="tr-TR" b="1" dirty="0" smtClean="0"/>
              <a:t>New </a:t>
            </a:r>
            <a:r>
              <a:rPr lang="tr-TR" b="1" dirty="0" err="1" smtClean="0"/>
              <a:t>Database</a:t>
            </a:r>
            <a:r>
              <a:rPr lang="tr-TR" dirty="0" err="1" smtClean="0"/>
              <a:t>’i</a:t>
            </a:r>
            <a:r>
              <a:rPr lang="tr-TR" dirty="0" smtClean="0"/>
              <a:t> </a:t>
            </a:r>
            <a:r>
              <a:rPr lang="tr-TR" dirty="0" smtClean="0"/>
              <a:t>seçiyoruz.</a:t>
            </a:r>
          </a:p>
        </p:txBody>
      </p:sp>
      <p:cxnSp>
        <p:nvCxnSpPr>
          <p:cNvPr id="14" name="Düz Ok Bağlayıcısı 13"/>
          <p:cNvCxnSpPr/>
          <p:nvPr/>
        </p:nvCxnSpPr>
        <p:spPr>
          <a:xfrm flipH="1">
            <a:off x="4170066" y="3947744"/>
            <a:ext cx="3076390" cy="25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5130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895600" y="663191"/>
            <a:ext cx="8610600" cy="1225900"/>
          </a:xfrm>
        </p:spPr>
        <p:txBody>
          <a:bodyPr/>
          <a:lstStyle/>
          <a:p>
            <a:r>
              <a:rPr lang="tr-TR" dirty="0"/>
              <a:t>YENİ </a:t>
            </a:r>
            <a:r>
              <a:rPr lang="tr-TR" dirty="0" smtClean="0"/>
              <a:t>VERİ TABANI </a:t>
            </a:r>
            <a:r>
              <a:rPr lang="tr-TR" dirty="0"/>
              <a:t>OLUŞTURMA</a:t>
            </a:r>
            <a:endParaRPr lang="en-US" dirty="0"/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1639" t="13264" r="29725" b="14743"/>
          <a:stretch/>
        </p:blipFill>
        <p:spPr>
          <a:xfrm>
            <a:off x="904351" y="1889091"/>
            <a:ext cx="5526593" cy="4702628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389" t="12647" r="79733" b="57181"/>
          <a:stretch/>
        </p:blipFill>
        <p:spPr>
          <a:xfrm>
            <a:off x="7955364" y="3526971"/>
            <a:ext cx="3550836" cy="2883877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6995466" y="1889091"/>
            <a:ext cx="4510734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b="1" dirty="0" smtClean="0"/>
              <a:t>New Database </a:t>
            </a:r>
            <a:r>
              <a:rPr lang="tr-TR" dirty="0" smtClean="0"/>
              <a:t>seçeneğine tıkladıktan sonra, soldaki gibi açılan ekranda </a:t>
            </a:r>
            <a:r>
              <a:rPr lang="tr-TR" b="1" dirty="0" smtClean="0"/>
              <a:t>veri tabanı ismini </a:t>
            </a:r>
            <a:r>
              <a:rPr lang="tr-TR" dirty="0" smtClean="0"/>
              <a:t>belirleyerek </a:t>
            </a:r>
            <a:r>
              <a:rPr lang="tr-TR" b="1" dirty="0" err="1" smtClean="0"/>
              <a:t>OK</a:t>
            </a:r>
            <a:r>
              <a:rPr lang="tr-TR" dirty="0" err="1" smtClean="0"/>
              <a:t>’ye</a:t>
            </a:r>
            <a:r>
              <a:rPr lang="tr-TR" dirty="0" smtClean="0"/>
              <a:t> tıklayınca, aşağıdaki şekilde</a:t>
            </a:r>
          </a:p>
          <a:p>
            <a:r>
              <a:rPr lang="tr-TR" b="1" dirty="0" smtClean="0"/>
              <a:t>kendi veri tabanımızı </a:t>
            </a:r>
            <a:r>
              <a:rPr lang="tr-TR" dirty="0" smtClean="0"/>
              <a:t>oluşturabiliriz.</a:t>
            </a:r>
            <a:endParaRPr lang="en-US" dirty="0"/>
          </a:p>
        </p:txBody>
      </p:sp>
      <p:cxnSp>
        <p:nvCxnSpPr>
          <p:cNvPr id="10" name="Düz Ok Bağlayıcısı 9"/>
          <p:cNvCxnSpPr/>
          <p:nvPr/>
        </p:nvCxnSpPr>
        <p:spPr>
          <a:xfrm flipH="1" flipV="1">
            <a:off x="4541855" y="2612571"/>
            <a:ext cx="2436725" cy="401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/>
          <p:nvPr/>
        </p:nvCxnSpPr>
        <p:spPr>
          <a:xfrm>
            <a:off x="7445829" y="3306019"/>
            <a:ext cx="1004835" cy="16628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253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SORGU EKRANI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" t="11938" r="79410" b="31669"/>
          <a:stretch/>
        </p:blipFill>
        <p:spPr>
          <a:xfrm>
            <a:off x="448865" y="2180492"/>
            <a:ext cx="2485254" cy="3828747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3579026" y="3202913"/>
            <a:ext cx="3104941" cy="12003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1. Soldaki gibi, veri tabanı ismine sağ tıklayarak, </a:t>
            </a:r>
            <a:r>
              <a:rPr lang="tr-TR" b="1" dirty="0" smtClean="0"/>
              <a:t>New Query</a:t>
            </a:r>
            <a:r>
              <a:rPr lang="tr-TR" dirty="0" smtClean="0"/>
              <a:t> seçeneğini kullanılabilir. </a:t>
            </a:r>
            <a:endParaRPr lang="en-US" dirty="0"/>
          </a:p>
        </p:txBody>
      </p:sp>
      <p:sp>
        <p:nvSpPr>
          <p:cNvPr id="6" name="Metin kutusu 5"/>
          <p:cNvSpPr txBox="1"/>
          <p:nvPr/>
        </p:nvSpPr>
        <p:spPr>
          <a:xfrm>
            <a:off x="3415184" y="2028593"/>
            <a:ext cx="76581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SQL komutlarını yazabilmek amacıyla kullanılan Sorgu(Query) ekranını açmak için iki yol bulunmaktadır. </a:t>
            </a:r>
            <a:endParaRPr lang="en-US" dirty="0"/>
          </a:p>
        </p:txBody>
      </p:sp>
      <p:pic>
        <p:nvPicPr>
          <p:cNvPr id="7" name="Resim 6"/>
          <p:cNvPicPr>
            <a:picLocks noChangeAspect="1"/>
          </p:cNvPicPr>
          <p:nvPr/>
        </p:nvPicPr>
        <p:blipFill rotWithShape="1">
          <a:blip r:embed="rId3"/>
          <a:srcRect l="1" t="3197" r="67073" b="67181"/>
          <a:stretch/>
        </p:blipFill>
        <p:spPr>
          <a:xfrm>
            <a:off x="7855299" y="3687745"/>
            <a:ext cx="3846704" cy="2321494"/>
          </a:xfrm>
          <a:prstGeom prst="rect">
            <a:avLst/>
          </a:prstGeom>
        </p:spPr>
      </p:pic>
      <p:sp>
        <p:nvSpPr>
          <p:cNvPr id="8" name="Metin kutusu 7"/>
          <p:cNvSpPr txBox="1"/>
          <p:nvPr/>
        </p:nvSpPr>
        <p:spPr>
          <a:xfrm>
            <a:off x="4263012" y="4728200"/>
            <a:ext cx="3104941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/>
              <a:t>2</a:t>
            </a:r>
            <a:r>
              <a:rPr lang="tr-TR" dirty="0" smtClean="0"/>
              <a:t>. Sağdaki gibi, </a:t>
            </a:r>
            <a:r>
              <a:rPr lang="tr-TR" dirty="0" err="1" smtClean="0"/>
              <a:t>kısayollardan</a:t>
            </a:r>
            <a:r>
              <a:rPr lang="tr-TR" dirty="0" smtClean="0"/>
              <a:t> </a:t>
            </a:r>
            <a:r>
              <a:rPr lang="tr-TR" b="1" dirty="0" smtClean="0"/>
              <a:t>New Query</a:t>
            </a:r>
            <a:r>
              <a:rPr lang="tr-TR" dirty="0" smtClean="0"/>
              <a:t> seçeneğine tıklanabilir.</a:t>
            </a:r>
            <a:endParaRPr lang="en-US" dirty="0"/>
          </a:p>
        </p:txBody>
      </p:sp>
      <p:cxnSp>
        <p:nvCxnSpPr>
          <p:cNvPr id="10" name="Düz Ok Bağlayıcısı 9"/>
          <p:cNvCxnSpPr>
            <a:stCxn id="5" idx="1"/>
          </p:cNvCxnSpPr>
          <p:nvPr/>
        </p:nvCxnSpPr>
        <p:spPr>
          <a:xfrm flipH="1" flipV="1">
            <a:off x="2512088" y="3466681"/>
            <a:ext cx="1066938" cy="3363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Düz Ok Bağlayıcısı 11"/>
          <p:cNvCxnSpPr>
            <a:stCxn id="8" idx="3"/>
          </p:cNvCxnSpPr>
          <p:nvPr/>
        </p:nvCxnSpPr>
        <p:spPr>
          <a:xfrm flipV="1">
            <a:off x="7367953" y="4200211"/>
            <a:ext cx="2097594" cy="9896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27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Temel </a:t>
            </a:r>
            <a:r>
              <a:rPr lang="tr-TR" dirty="0" err="1" smtClean="0"/>
              <a:t>sql</a:t>
            </a:r>
            <a:r>
              <a:rPr lang="tr-TR" dirty="0" smtClean="0"/>
              <a:t> Komutları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057400"/>
            <a:ext cx="10820400" cy="4161285"/>
          </a:xfrm>
        </p:spPr>
        <p:txBody>
          <a:bodyPr>
            <a:normAutofit/>
          </a:bodyPr>
          <a:lstStyle/>
          <a:p>
            <a:r>
              <a:rPr lang="tr-TR" dirty="0" smtClean="0"/>
              <a:t>SQL içerisinde üç tip komut bulunmaktadır.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/>
              <a:t> </a:t>
            </a:r>
            <a:r>
              <a:rPr lang="tr-TR" b="1" i="1" dirty="0" smtClean="0"/>
              <a:t>Sorgu Komutları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SELECT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 </a:t>
            </a:r>
            <a:r>
              <a:rPr lang="tr-TR" b="1" i="1" dirty="0" smtClean="0"/>
              <a:t>Veri İşlemleri Komutları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 INSERT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 UPDATE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DELETE</a:t>
            </a:r>
            <a:endParaRPr lang="tr-TR" dirty="0"/>
          </a:p>
          <a:p>
            <a:pPr>
              <a:buFont typeface="Wingdings" panose="05000000000000000000" pitchFamily="2" charset="2"/>
              <a:buChar char="Ø"/>
            </a:pPr>
            <a:r>
              <a:rPr lang="tr-TR" dirty="0" smtClean="0"/>
              <a:t> </a:t>
            </a:r>
            <a:r>
              <a:rPr lang="tr-TR" b="1" i="1" dirty="0" smtClean="0"/>
              <a:t>Tablo İşlemleri Komutları</a:t>
            </a:r>
            <a:endParaRPr lang="tr-TR" b="1" i="1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 CREATE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/>
              <a:t> ALTER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/>
              <a:t> </a:t>
            </a:r>
            <a:r>
              <a:rPr lang="tr-TR" dirty="0" smtClean="0"/>
              <a:t>DROP</a:t>
            </a:r>
          </a:p>
        </p:txBody>
      </p:sp>
    </p:spTree>
    <p:extLst>
      <p:ext uri="{BB962C8B-B14F-4D97-AF65-F5344CB8AC3E}">
        <p14:creationId xmlns:p14="http://schemas.microsoft.com/office/powerpoint/2010/main" val="260249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CREATE KOMUTU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b="1" dirty="0" smtClean="0"/>
              <a:t>CREATE</a:t>
            </a:r>
            <a:r>
              <a:rPr lang="tr-TR" dirty="0" smtClean="0"/>
              <a:t> komutu veri tabanı içinde bir </a:t>
            </a:r>
            <a:r>
              <a:rPr lang="tr-TR" b="1" dirty="0" smtClean="0"/>
              <a:t>tablo oluşturmak </a:t>
            </a:r>
            <a:r>
              <a:rPr lang="tr-TR" dirty="0" smtClean="0"/>
              <a:t>için kullanılır. Burada tablo içinde bulunması istenen tüm nitelikler tipleri ile belirtilir. </a:t>
            </a:r>
          </a:p>
          <a:p>
            <a:endParaRPr lang="tr-TR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CREATE TABLE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(</a:t>
            </a:r>
          </a:p>
          <a:p>
            <a:pPr marL="914400" lvl="2" indent="0">
              <a:buNone/>
            </a:pPr>
            <a:r>
              <a:rPr lang="tr-T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id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INT PRIMARY KEY IDENTITY (1,1),   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// PRIMARY KEY tablonun öncül anahtardır.</a:t>
            </a:r>
          </a:p>
          <a:p>
            <a:pPr marL="914400" lvl="2" indent="0">
              <a:buNone/>
            </a:pPr>
            <a:r>
              <a:rPr lang="tr-TR" dirty="0"/>
              <a:t>	</a:t>
            </a:r>
            <a:r>
              <a:rPr lang="tr-TR" dirty="0" smtClean="0"/>
              <a:t>		                  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// IDENTITY (1,1) anahtarın 1’den başlayarak 1’er </a:t>
            </a:r>
          </a:p>
          <a:p>
            <a:pPr marL="914400" lvl="2" indent="0">
              <a:buNone/>
            </a:pPr>
            <a:r>
              <a:rPr lang="tr-TR" dirty="0"/>
              <a:t>	</a:t>
            </a:r>
            <a:r>
              <a:rPr lang="tr-TR" dirty="0" smtClean="0"/>
              <a:t>			    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// 1’er otomatik olarak artmasını sağlar.</a:t>
            </a:r>
          </a:p>
          <a:p>
            <a:pPr marL="914400" lvl="2" indent="0">
              <a:buNone/>
            </a:pPr>
            <a:r>
              <a:rPr lang="tr-TR" dirty="0" smtClean="0"/>
              <a:t> 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ad VARCHAR(20) NOT NULL,            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// NOT NULL niteliğin boş bırakılamayacağını 					     // gösterir.  </a:t>
            </a:r>
          </a:p>
          <a:p>
            <a:pPr marL="914400" lvl="2" indent="0">
              <a:buNone/>
            </a:pPr>
            <a:r>
              <a:rPr lang="tr-TR" dirty="0"/>
              <a:t> </a:t>
            </a:r>
            <a:r>
              <a:rPr lang="tr-T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soyad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VARCHAR(50) NOT NULL,</a:t>
            </a:r>
          </a:p>
          <a:p>
            <a:pPr marL="914400" lvl="2" indent="0">
              <a:buNone/>
            </a:pPr>
            <a:r>
              <a:rPr lang="tr-TR" dirty="0"/>
              <a:t> </a:t>
            </a:r>
            <a:r>
              <a:rPr lang="tr-TR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dtarih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DATE NULL,</a:t>
            </a:r>
            <a:r>
              <a:rPr lang="tr-TR" dirty="0" smtClean="0"/>
              <a:t>	</a:t>
            </a:r>
            <a:r>
              <a:rPr lang="tr-TR" dirty="0"/>
              <a:t>	</a:t>
            </a:r>
            <a:r>
              <a:rPr lang="tr-TR" dirty="0" smtClean="0"/>
              <a:t>     </a:t>
            </a:r>
            <a:r>
              <a:rPr lang="tr-TR" dirty="0" smtClean="0">
                <a:solidFill>
                  <a:schemeClr val="accent4">
                    <a:lumMod val="75000"/>
                  </a:schemeClr>
                </a:solidFill>
              </a:rPr>
              <a:t>// NULL nitelik alanının boş bırakılabileceğini gösterir.</a:t>
            </a:r>
          </a:p>
          <a:p>
            <a:pPr marL="914400" lvl="2" indent="0">
              <a:buNone/>
            </a:pPr>
            <a:r>
              <a:rPr lang="tr-TR" dirty="0"/>
              <a:t> </a:t>
            </a: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eposta VARCHAR(100) NULL);</a:t>
            </a:r>
          </a:p>
        </p:txBody>
      </p:sp>
    </p:spTree>
    <p:extLst>
      <p:ext uri="{BB962C8B-B14F-4D97-AF65-F5344CB8AC3E}">
        <p14:creationId xmlns:p14="http://schemas.microsoft.com/office/powerpoint/2010/main" val="313444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CREATE KOMUTUNU Çalıştırma</a:t>
            </a:r>
            <a:endParaRPr lang="en-US" dirty="0"/>
          </a:p>
        </p:txBody>
      </p:sp>
      <p:pic>
        <p:nvPicPr>
          <p:cNvPr id="4" name="İçerik Yer Tutucusu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9850" t="11737" r="37454" b="54389"/>
          <a:stretch/>
        </p:blipFill>
        <p:spPr>
          <a:xfrm>
            <a:off x="725156" y="2133636"/>
            <a:ext cx="4098053" cy="203643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 rotWithShape="1">
          <a:blip r:embed="rId2"/>
          <a:srcRect l="221" t="17899" r="80643" b="33093"/>
          <a:stretch/>
        </p:blipFill>
        <p:spPr>
          <a:xfrm>
            <a:off x="8460713" y="2057402"/>
            <a:ext cx="3030438" cy="4367608"/>
          </a:xfrm>
          <a:prstGeom prst="rect">
            <a:avLst/>
          </a:prstGeom>
        </p:spPr>
      </p:pic>
      <p:sp>
        <p:nvSpPr>
          <p:cNvPr id="6" name="Metin kutusu 5"/>
          <p:cNvSpPr txBox="1"/>
          <p:nvPr/>
        </p:nvSpPr>
        <p:spPr>
          <a:xfrm>
            <a:off x="725156" y="4579537"/>
            <a:ext cx="3104941" cy="147732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Yukarıdaki sorgu ekranı </a:t>
            </a:r>
            <a:r>
              <a:rPr lang="tr-TR" b="1" dirty="0" err="1" smtClean="0"/>
              <a:t>Execute</a:t>
            </a:r>
            <a:r>
              <a:rPr lang="tr-TR" dirty="0" smtClean="0"/>
              <a:t> </a:t>
            </a:r>
            <a:r>
              <a:rPr lang="tr-TR" dirty="0" err="1" smtClean="0"/>
              <a:t>kısayolu</a:t>
            </a:r>
            <a:r>
              <a:rPr lang="tr-TR" dirty="0" smtClean="0"/>
              <a:t> kullanılarak yürütülüp, </a:t>
            </a:r>
            <a:r>
              <a:rPr lang="tr-TR" dirty="0" err="1" smtClean="0"/>
              <a:t>Tables</a:t>
            </a:r>
            <a:r>
              <a:rPr lang="tr-TR" dirty="0" smtClean="0"/>
              <a:t> klasörü </a:t>
            </a:r>
            <a:r>
              <a:rPr lang="tr-TR" b="1" dirty="0" err="1" smtClean="0"/>
              <a:t>Refresh</a:t>
            </a:r>
            <a:r>
              <a:rPr lang="tr-TR" dirty="0" smtClean="0"/>
              <a:t> ile güncellenmelidir.</a:t>
            </a:r>
            <a:endParaRPr lang="en-US" dirty="0"/>
          </a:p>
        </p:txBody>
      </p:sp>
      <p:sp>
        <p:nvSpPr>
          <p:cNvPr id="7" name="Metin kutusu 6"/>
          <p:cNvSpPr txBox="1"/>
          <p:nvPr/>
        </p:nvSpPr>
        <p:spPr>
          <a:xfrm>
            <a:off x="4414576" y="4579537"/>
            <a:ext cx="3624105" cy="175432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tr-TR" dirty="0" smtClean="0"/>
              <a:t>Böylece, sağdaki gibi </a:t>
            </a:r>
            <a:r>
              <a:rPr lang="tr-TR" dirty="0" err="1" smtClean="0"/>
              <a:t>musteri_bilgileri</a:t>
            </a:r>
            <a:r>
              <a:rPr lang="tr-TR" dirty="0" smtClean="0"/>
              <a:t> veri tabanının </a:t>
            </a:r>
            <a:r>
              <a:rPr lang="tr-TR" dirty="0" err="1" smtClean="0"/>
              <a:t>dbo</a:t>
            </a:r>
            <a:r>
              <a:rPr lang="tr-TR" dirty="0" smtClean="0"/>
              <a:t> şeması altında; </a:t>
            </a:r>
            <a:r>
              <a:rPr lang="tr-TR" b="1" dirty="0" err="1" smtClean="0"/>
              <a:t>musteri</a:t>
            </a:r>
            <a:r>
              <a:rPr lang="tr-TR" b="1" dirty="0" smtClean="0"/>
              <a:t> tablosu</a:t>
            </a:r>
            <a:r>
              <a:rPr lang="tr-TR" dirty="0" smtClean="0"/>
              <a:t> ve onun içinde </a:t>
            </a:r>
            <a:r>
              <a:rPr lang="tr-TR" i="1" dirty="0" err="1" smtClean="0"/>
              <a:t>id</a:t>
            </a:r>
            <a:r>
              <a:rPr lang="tr-TR" i="1" dirty="0" smtClean="0"/>
              <a:t>, ad, </a:t>
            </a:r>
            <a:r>
              <a:rPr lang="tr-TR" i="1" dirty="0" err="1" smtClean="0"/>
              <a:t>soyad</a:t>
            </a:r>
            <a:r>
              <a:rPr lang="tr-TR" i="1" dirty="0" smtClean="0"/>
              <a:t>, </a:t>
            </a:r>
            <a:r>
              <a:rPr lang="tr-TR" i="1" dirty="0" err="1" smtClean="0"/>
              <a:t>dtarih</a:t>
            </a:r>
            <a:r>
              <a:rPr lang="tr-TR" i="1" dirty="0" smtClean="0"/>
              <a:t>, eposta </a:t>
            </a:r>
            <a:r>
              <a:rPr lang="tr-TR" dirty="0" smtClean="0"/>
              <a:t>nitelikleri oluşturulmuştur.</a:t>
            </a:r>
            <a:endParaRPr lang="en-US" dirty="0"/>
          </a:p>
        </p:txBody>
      </p:sp>
      <p:cxnSp>
        <p:nvCxnSpPr>
          <p:cNvPr id="9" name="Düz Ok Bağlayıcısı 8"/>
          <p:cNvCxnSpPr>
            <a:stCxn id="6" idx="0"/>
          </p:cNvCxnSpPr>
          <p:nvPr/>
        </p:nvCxnSpPr>
        <p:spPr>
          <a:xfrm flipV="1">
            <a:off x="2277627" y="3938954"/>
            <a:ext cx="3349" cy="6405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Düz Ok Bağlayıcısı 10"/>
          <p:cNvCxnSpPr/>
          <p:nvPr/>
        </p:nvCxnSpPr>
        <p:spPr>
          <a:xfrm flipV="1">
            <a:off x="7646796" y="4240404"/>
            <a:ext cx="1557494" cy="1085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4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INSERT KOMUTU-1</a:t>
            </a:r>
            <a:endParaRPr lang="en-US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685800" y="2159726"/>
            <a:ext cx="10417629" cy="186966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b="1" dirty="0" smtClean="0"/>
              <a:t>INSERT</a:t>
            </a:r>
            <a:r>
              <a:rPr lang="tr-TR" sz="2000" dirty="0" smtClean="0"/>
              <a:t> komutu tabloya veri girişi için kullanılır. </a:t>
            </a:r>
          </a:p>
          <a:p>
            <a:pPr>
              <a:buFont typeface="Wingdings" panose="05000000000000000000" pitchFamily="2" charset="2"/>
              <a:buChar char="Ø"/>
            </a:pPr>
            <a:endParaRPr lang="tr-TR" dirty="0" smtClean="0"/>
          </a:p>
          <a:p>
            <a:pPr lvl="1">
              <a:buFont typeface="Wingdings" panose="05000000000000000000" pitchFamily="2" charset="2"/>
              <a:buChar char="v"/>
            </a:pPr>
            <a:r>
              <a:rPr lang="tr-TR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INSERT INTO </a:t>
            </a:r>
            <a:r>
              <a:rPr lang="tr-TR" sz="24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musteri_bilgileri.dbo.musteri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457200" lvl="1" indent="0">
              <a:buNone/>
            </a:pP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	     </a:t>
            </a:r>
            <a:r>
              <a:rPr lang="tr-TR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</a:t>
            </a:r>
            <a:r>
              <a:rPr lang="tr-TR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('Eda','Yıldırım','1989-10-15','eee@gmail.com</a:t>
            </a:r>
            <a:r>
              <a:rPr lang="en-US" sz="24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');</a:t>
            </a: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7200" lvl="1" indent="0">
              <a:buNone/>
            </a:pPr>
            <a:endParaRPr lang="tr-TR" sz="2400" dirty="0" smtClean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l="20539" t="53181" r="46667" b="35176"/>
          <a:stretch/>
        </p:blipFill>
        <p:spPr>
          <a:xfrm>
            <a:off x="5106041" y="4317528"/>
            <a:ext cx="5997388" cy="1197684"/>
          </a:xfrm>
          <a:prstGeom prst="rect">
            <a:avLst/>
          </a:prstGeom>
        </p:spPr>
      </p:pic>
      <p:sp>
        <p:nvSpPr>
          <p:cNvPr id="5" name="Dikdörtgen 4"/>
          <p:cNvSpPr/>
          <p:nvPr/>
        </p:nvSpPr>
        <p:spPr>
          <a:xfrm>
            <a:off x="685800" y="4254651"/>
            <a:ext cx="416755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tr-TR" sz="2000" dirty="0" smtClean="0">
                <a:solidFill>
                  <a:srgbClr val="92D050"/>
                </a:solidFill>
              </a:rPr>
              <a:t>Bu komutla, </a:t>
            </a:r>
            <a:r>
              <a:rPr lang="tr-TR" sz="2000" dirty="0" err="1" smtClean="0">
                <a:solidFill>
                  <a:srgbClr val="92D050"/>
                </a:solidFill>
              </a:rPr>
              <a:t>musteri</a:t>
            </a:r>
            <a:r>
              <a:rPr lang="tr-TR" sz="2000" dirty="0" smtClean="0">
                <a:solidFill>
                  <a:srgbClr val="92D050"/>
                </a:solidFill>
              </a:rPr>
              <a:t> tablosunun otomatik atanan sütunu hariç, tüm sütunları için veri girişi yapılmıştır. </a:t>
            </a:r>
            <a:endParaRPr lang="tr-TR" sz="20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3776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çak İzi">
  <a:themeElements>
    <a:clrScheme name="Uçak İzi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Uçak İzi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Uçak İzi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Uçak İzi</Template>
  <TotalTime>1721</TotalTime>
  <Words>791</Words>
  <Application>Microsoft Office PowerPoint</Application>
  <PresentationFormat>Geniş ekran</PresentationFormat>
  <Paragraphs>137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Wingdings</vt:lpstr>
      <vt:lpstr>Uçak İzi</vt:lpstr>
      <vt:lpstr>TEMEL SQL KOMUTLARI</vt:lpstr>
      <vt:lpstr>Ms SQL SERVER management Studio</vt:lpstr>
      <vt:lpstr>YENİ VERİ TABANI OLUŞTURMA</vt:lpstr>
      <vt:lpstr>YENİ VERİ TABANI OLUŞTURMA</vt:lpstr>
      <vt:lpstr>SORGU EKRANI</vt:lpstr>
      <vt:lpstr>Temel sql Komutları</vt:lpstr>
      <vt:lpstr>CREATE KOMUTU</vt:lpstr>
      <vt:lpstr>CREATE KOMUTUNU Çalıştırma</vt:lpstr>
      <vt:lpstr>INSERT KOMUTU-1</vt:lpstr>
      <vt:lpstr>INSERT KOMUTU-2</vt:lpstr>
      <vt:lpstr>SELECT komutu-1</vt:lpstr>
      <vt:lpstr>SELECT komutu-2</vt:lpstr>
      <vt:lpstr>SELECT KOMUTU-3</vt:lpstr>
      <vt:lpstr>SELECT KOMUTU-4</vt:lpstr>
      <vt:lpstr>UPDATE Komutu</vt:lpstr>
      <vt:lpstr>DELETE Komutu-1</vt:lpstr>
      <vt:lpstr>DELETE KOMUTU-2</vt:lpstr>
      <vt:lpstr>ALTER KOMUtu-1</vt:lpstr>
      <vt:lpstr>ALTER KOMUTU-2</vt:lpstr>
      <vt:lpstr>ALTER KOMUTU-3</vt:lpstr>
      <vt:lpstr>DROp KOMUTU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TEMEL SQL KOMUTLARI</dc:title>
  <dc:creator>Asus</dc:creator>
  <cp:lastModifiedBy>Asus</cp:lastModifiedBy>
  <cp:revision>39</cp:revision>
  <dcterms:created xsi:type="dcterms:W3CDTF">2020-11-18T09:37:46Z</dcterms:created>
  <dcterms:modified xsi:type="dcterms:W3CDTF">2020-11-19T14:19:45Z</dcterms:modified>
</cp:coreProperties>
</file>