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59"/>
  </p:notesMasterIdLst>
  <p:sldIdLst>
    <p:sldId id="256" r:id="rId2"/>
    <p:sldId id="653" r:id="rId3"/>
    <p:sldId id="652" r:id="rId4"/>
    <p:sldId id="403" r:id="rId5"/>
    <p:sldId id="404" r:id="rId6"/>
    <p:sldId id="410" r:id="rId7"/>
    <p:sldId id="411" r:id="rId8"/>
    <p:sldId id="405" r:id="rId9"/>
    <p:sldId id="406" r:id="rId10"/>
    <p:sldId id="412" r:id="rId11"/>
    <p:sldId id="407" r:id="rId12"/>
    <p:sldId id="408" r:id="rId13"/>
    <p:sldId id="413" r:id="rId14"/>
    <p:sldId id="414" r:id="rId15"/>
    <p:sldId id="415" r:id="rId16"/>
    <p:sldId id="416" r:id="rId17"/>
    <p:sldId id="417" r:id="rId18"/>
    <p:sldId id="418" r:id="rId19"/>
    <p:sldId id="419" r:id="rId20"/>
    <p:sldId id="420" r:id="rId21"/>
    <p:sldId id="268" r:id="rId22"/>
    <p:sldId id="421" r:id="rId23"/>
    <p:sldId id="422" r:id="rId24"/>
    <p:sldId id="423" r:id="rId25"/>
    <p:sldId id="424" r:id="rId26"/>
    <p:sldId id="425" r:id="rId27"/>
    <p:sldId id="426" r:id="rId28"/>
    <p:sldId id="427" r:id="rId29"/>
    <p:sldId id="428" r:id="rId30"/>
    <p:sldId id="429" r:id="rId31"/>
    <p:sldId id="430" r:id="rId32"/>
    <p:sldId id="431" r:id="rId33"/>
    <p:sldId id="433" r:id="rId34"/>
    <p:sldId id="434" r:id="rId35"/>
    <p:sldId id="435" r:id="rId36"/>
    <p:sldId id="436" r:id="rId37"/>
    <p:sldId id="437" r:id="rId38"/>
    <p:sldId id="438" r:id="rId39"/>
    <p:sldId id="439" r:id="rId40"/>
    <p:sldId id="441" r:id="rId41"/>
    <p:sldId id="442" r:id="rId42"/>
    <p:sldId id="443" r:id="rId43"/>
    <p:sldId id="444" r:id="rId44"/>
    <p:sldId id="285" r:id="rId45"/>
    <p:sldId id="286" r:id="rId46"/>
    <p:sldId id="445" r:id="rId47"/>
    <p:sldId id="446" r:id="rId48"/>
    <p:sldId id="448" r:id="rId49"/>
    <p:sldId id="450" r:id="rId50"/>
    <p:sldId id="451" r:id="rId51"/>
    <p:sldId id="452" r:id="rId52"/>
    <p:sldId id="453" r:id="rId53"/>
    <p:sldId id="454" r:id="rId54"/>
    <p:sldId id="455" r:id="rId55"/>
    <p:sldId id="456" r:id="rId56"/>
    <p:sldId id="457" r:id="rId57"/>
    <p:sldId id="459" r:id="rId58"/>
    <p:sldId id="460" r:id="rId59"/>
    <p:sldId id="294" r:id="rId60"/>
    <p:sldId id="295" r:id="rId61"/>
    <p:sldId id="462" r:id="rId62"/>
    <p:sldId id="463" r:id="rId63"/>
    <p:sldId id="464" r:id="rId64"/>
    <p:sldId id="465" r:id="rId65"/>
    <p:sldId id="466" r:id="rId66"/>
    <p:sldId id="467" r:id="rId67"/>
    <p:sldId id="468" r:id="rId68"/>
    <p:sldId id="469" r:id="rId69"/>
    <p:sldId id="470" r:id="rId70"/>
    <p:sldId id="471" r:id="rId71"/>
    <p:sldId id="302" r:id="rId72"/>
    <p:sldId id="474" r:id="rId73"/>
    <p:sldId id="475" r:id="rId74"/>
    <p:sldId id="476" r:id="rId75"/>
    <p:sldId id="477" r:id="rId76"/>
    <p:sldId id="618" r:id="rId77"/>
    <p:sldId id="619" r:id="rId78"/>
    <p:sldId id="478" r:id="rId79"/>
    <p:sldId id="479" r:id="rId80"/>
    <p:sldId id="480" r:id="rId81"/>
    <p:sldId id="481" r:id="rId82"/>
    <p:sldId id="482" r:id="rId83"/>
    <p:sldId id="327" r:id="rId84"/>
    <p:sldId id="483" r:id="rId85"/>
    <p:sldId id="484" r:id="rId86"/>
    <p:sldId id="485" r:id="rId87"/>
    <p:sldId id="486" r:id="rId88"/>
    <p:sldId id="487" r:id="rId89"/>
    <p:sldId id="488" r:id="rId90"/>
    <p:sldId id="492" r:id="rId91"/>
    <p:sldId id="493" r:id="rId92"/>
    <p:sldId id="495" r:id="rId93"/>
    <p:sldId id="496" r:id="rId94"/>
    <p:sldId id="494" r:id="rId95"/>
    <p:sldId id="497" r:id="rId96"/>
    <p:sldId id="498" r:id="rId97"/>
    <p:sldId id="499" r:id="rId98"/>
    <p:sldId id="500" r:id="rId99"/>
    <p:sldId id="501" r:id="rId100"/>
    <p:sldId id="502" r:id="rId101"/>
    <p:sldId id="503" r:id="rId102"/>
    <p:sldId id="505" r:id="rId103"/>
    <p:sldId id="506" r:id="rId104"/>
    <p:sldId id="504" r:id="rId105"/>
    <p:sldId id="329" r:id="rId106"/>
    <p:sldId id="507" r:id="rId107"/>
    <p:sldId id="508" r:id="rId108"/>
    <p:sldId id="509" r:id="rId109"/>
    <p:sldId id="330" r:id="rId110"/>
    <p:sldId id="510" r:id="rId111"/>
    <p:sldId id="511" r:id="rId112"/>
    <p:sldId id="512" r:id="rId113"/>
    <p:sldId id="513" r:id="rId114"/>
    <p:sldId id="514" r:id="rId115"/>
    <p:sldId id="515" r:id="rId116"/>
    <p:sldId id="516" r:id="rId117"/>
    <p:sldId id="518" r:id="rId118"/>
    <p:sldId id="519" r:id="rId119"/>
    <p:sldId id="520" r:id="rId120"/>
    <p:sldId id="331" r:id="rId121"/>
    <p:sldId id="521" r:id="rId122"/>
    <p:sldId id="332" r:id="rId123"/>
    <p:sldId id="522" r:id="rId124"/>
    <p:sldId id="523" r:id="rId125"/>
    <p:sldId id="524" r:id="rId126"/>
    <p:sldId id="620" r:id="rId127"/>
    <p:sldId id="525" r:id="rId128"/>
    <p:sldId id="526" r:id="rId129"/>
    <p:sldId id="527" r:id="rId130"/>
    <p:sldId id="280" r:id="rId131"/>
    <p:sldId id="528" r:id="rId132"/>
    <p:sldId id="529" r:id="rId133"/>
    <p:sldId id="530" r:id="rId134"/>
    <p:sldId id="531" r:id="rId135"/>
    <p:sldId id="362" r:id="rId136"/>
    <p:sldId id="532" r:id="rId137"/>
    <p:sldId id="533" r:id="rId138"/>
    <p:sldId id="534" r:id="rId139"/>
    <p:sldId id="535" r:id="rId140"/>
    <p:sldId id="536" r:id="rId141"/>
    <p:sldId id="363" r:id="rId142"/>
    <p:sldId id="537" r:id="rId143"/>
    <p:sldId id="538" r:id="rId144"/>
    <p:sldId id="539" r:id="rId145"/>
    <p:sldId id="540" r:id="rId146"/>
    <p:sldId id="337" r:id="rId147"/>
    <p:sldId id="541" r:id="rId148"/>
    <p:sldId id="542" r:id="rId149"/>
    <p:sldId id="543" r:id="rId150"/>
    <p:sldId id="544" r:id="rId151"/>
    <p:sldId id="341" r:id="rId152"/>
    <p:sldId id="545" r:id="rId153"/>
    <p:sldId id="546" r:id="rId154"/>
    <p:sldId id="547" r:id="rId155"/>
    <p:sldId id="548" r:id="rId156"/>
    <p:sldId id="549" r:id="rId157"/>
    <p:sldId id="550" r:id="rId158"/>
    <p:sldId id="551" r:id="rId159"/>
    <p:sldId id="365" r:id="rId160"/>
    <p:sldId id="552" r:id="rId161"/>
    <p:sldId id="553" r:id="rId162"/>
    <p:sldId id="554" r:id="rId163"/>
    <p:sldId id="556" r:id="rId164"/>
    <p:sldId id="555" r:id="rId165"/>
    <p:sldId id="347" r:id="rId166"/>
    <p:sldId id="557" r:id="rId167"/>
    <p:sldId id="558" r:id="rId168"/>
    <p:sldId id="366" r:id="rId169"/>
    <p:sldId id="559" r:id="rId170"/>
    <p:sldId id="560" r:id="rId171"/>
    <p:sldId id="561" r:id="rId172"/>
    <p:sldId id="562" r:id="rId173"/>
    <p:sldId id="622" r:id="rId174"/>
    <p:sldId id="563" r:id="rId175"/>
    <p:sldId id="564" r:id="rId176"/>
    <p:sldId id="367" r:id="rId177"/>
    <p:sldId id="565" r:id="rId178"/>
    <p:sldId id="352" r:id="rId179"/>
    <p:sldId id="566" r:id="rId180"/>
    <p:sldId id="567" r:id="rId181"/>
    <p:sldId id="568" r:id="rId182"/>
    <p:sldId id="570" r:id="rId183"/>
    <p:sldId id="571" r:id="rId184"/>
    <p:sldId id="572" r:id="rId185"/>
    <p:sldId id="643" r:id="rId186"/>
    <p:sldId id="573" r:id="rId187"/>
    <p:sldId id="368" r:id="rId188"/>
    <p:sldId id="574" r:id="rId189"/>
    <p:sldId id="627" r:id="rId190"/>
    <p:sldId id="644" r:id="rId191"/>
    <p:sldId id="576" r:id="rId192"/>
    <p:sldId id="577" r:id="rId193"/>
    <p:sldId id="575" r:id="rId194"/>
    <p:sldId id="580" r:id="rId195"/>
    <p:sldId id="578" r:id="rId196"/>
    <p:sldId id="579" r:id="rId197"/>
    <p:sldId id="369" r:id="rId198"/>
    <p:sldId id="370" r:id="rId199"/>
    <p:sldId id="581" r:id="rId200"/>
    <p:sldId id="628" r:id="rId201"/>
    <p:sldId id="642" r:id="rId202"/>
    <p:sldId id="582" r:id="rId203"/>
    <p:sldId id="629" r:id="rId204"/>
    <p:sldId id="645" r:id="rId205"/>
    <p:sldId id="646" r:id="rId206"/>
    <p:sldId id="583" r:id="rId207"/>
    <p:sldId id="584" r:id="rId208"/>
    <p:sldId id="585" r:id="rId209"/>
    <p:sldId id="376" r:id="rId210"/>
    <p:sldId id="630" r:id="rId211"/>
    <p:sldId id="586" r:id="rId212"/>
    <p:sldId id="587" r:id="rId213"/>
    <p:sldId id="385" r:id="rId214"/>
    <p:sldId id="632" r:id="rId215"/>
    <p:sldId id="633" r:id="rId216"/>
    <p:sldId id="588" r:id="rId217"/>
    <p:sldId id="589" r:id="rId218"/>
    <p:sldId id="590" r:id="rId219"/>
    <p:sldId id="591" r:id="rId220"/>
    <p:sldId id="592" r:id="rId221"/>
    <p:sldId id="593" r:id="rId222"/>
    <p:sldId id="594" r:id="rId223"/>
    <p:sldId id="595" r:id="rId224"/>
    <p:sldId id="596" r:id="rId225"/>
    <p:sldId id="386" r:id="rId226"/>
    <p:sldId id="634" r:id="rId227"/>
    <p:sldId id="597" r:id="rId228"/>
    <p:sldId id="598" r:id="rId229"/>
    <p:sldId id="599" r:id="rId230"/>
    <p:sldId id="600" r:id="rId231"/>
    <p:sldId id="601" r:id="rId232"/>
    <p:sldId id="602" r:id="rId233"/>
    <p:sldId id="603" r:id="rId234"/>
    <p:sldId id="604" r:id="rId235"/>
    <p:sldId id="605" r:id="rId236"/>
    <p:sldId id="606" r:id="rId237"/>
    <p:sldId id="607" r:id="rId238"/>
    <p:sldId id="608" r:id="rId239"/>
    <p:sldId id="609" r:id="rId240"/>
    <p:sldId id="636" r:id="rId241"/>
    <p:sldId id="610" r:id="rId242"/>
    <p:sldId id="611" r:id="rId243"/>
    <p:sldId id="612" r:id="rId244"/>
    <p:sldId id="613" r:id="rId245"/>
    <p:sldId id="614" r:id="rId246"/>
    <p:sldId id="615" r:id="rId247"/>
    <p:sldId id="616" r:id="rId248"/>
    <p:sldId id="617" r:id="rId249"/>
    <p:sldId id="397" r:id="rId250"/>
    <p:sldId id="647" r:id="rId251"/>
    <p:sldId id="638" r:id="rId252"/>
    <p:sldId id="639" r:id="rId253"/>
    <p:sldId id="640" r:id="rId254"/>
    <p:sldId id="648" r:id="rId255"/>
    <p:sldId id="649" r:id="rId256"/>
    <p:sldId id="650" r:id="rId257"/>
    <p:sldId id="651" r:id="rId2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70" d="100"/>
          <a:sy n="70" d="100"/>
        </p:scale>
        <p:origin x="-1398" y="-90"/>
      </p:cViewPr>
      <p:guideLst>
        <p:guide orient="horz" pos="2160"/>
        <p:guide pos="2880"/>
      </p:guideLst>
    </p:cSldViewPr>
  </p:slideViewPr>
  <p:outlineViewPr>
    <p:cViewPr>
      <p:scale>
        <a:sx n="33" d="100"/>
        <a:sy n="33" d="100"/>
      </p:scale>
      <p:origin x="0" y="234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4E518-D4E6-4FAC-A6A2-F1F3DD8105F1}" type="datetimeFigureOut">
              <a:rPr lang="tr-TR" smtClean="0"/>
              <a:pPr/>
              <a:t>26.11.2013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98BB-2214-4FD6-97E9-906EC093C243}" type="slidenum">
              <a:rPr lang="tr-TR" smtClean="0"/>
              <a:pPr/>
              <a:t>‹#›</a:t>
            </a:fld>
            <a:endParaRPr lang="tr-TR"/>
          </a:p>
        </p:txBody>
      </p:sp>
    </p:spTree>
    <p:extLst>
      <p:ext uri="{BB962C8B-B14F-4D97-AF65-F5344CB8AC3E}">
        <p14:creationId xmlns:p14="http://schemas.microsoft.com/office/powerpoint/2010/main" val="34089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96D593D-DFA9-4A44-9BA7-5FBDC70AABAF}" type="datetimeFigureOut">
              <a:rPr lang="tr-TR" smtClean="0"/>
              <a:pPr/>
              <a:t>26.11.2013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673F01A4-1D27-487E-BB64-4C82F012F43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D593D-DFA9-4A44-9BA7-5FBDC70AABAF}" type="datetimeFigureOut">
              <a:rPr lang="tr-TR" smtClean="0"/>
              <a:pPr/>
              <a:t>26.11.2013</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3F01A4-1D27-487E-BB64-4C82F012F43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1643050"/>
            <a:ext cx="7851648" cy="1828800"/>
          </a:xfrm>
        </p:spPr>
        <p:txBody>
          <a:bodyPr/>
          <a:lstStyle/>
          <a:p>
            <a:pPr algn="ctr"/>
            <a:r>
              <a:rPr lang="tr-TR" dirty="0" smtClean="0"/>
              <a:t>Veri Tabanı Yönetim Sistemleri</a:t>
            </a:r>
            <a:endParaRPr lang="tr-TR" dirty="0"/>
          </a:p>
        </p:txBody>
      </p:sp>
      <p:sp>
        <p:nvSpPr>
          <p:cNvPr id="3" name="2 Alt Başlık"/>
          <p:cNvSpPr>
            <a:spLocks noGrp="1"/>
          </p:cNvSpPr>
          <p:nvPr>
            <p:ph type="subTitle" idx="1"/>
          </p:nvPr>
        </p:nvSpPr>
        <p:spPr>
          <a:xfrm>
            <a:off x="533400" y="3643314"/>
            <a:ext cx="7854696" cy="1337822"/>
          </a:xfrm>
        </p:spPr>
        <p:txBody>
          <a:bodyPr/>
          <a:lstStyle/>
          <a:p>
            <a:pPr algn="ctr"/>
            <a:r>
              <a:rPr lang="tr-TR" sz="3600" dirty="0" smtClean="0">
                <a:solidFill>
                  <a:schemeClr val="accent1">
                    <a:lumMod val="20000"/>
                    <a:lumOff val="80000"/>
                  </a:schemeClr>
                </a:solidFill>
                <a:latin typeface="Times New Roman" pitchFamily="18" charset="0"/>
                <a:cs typeface="Times New Roman" pitchFamily="18" charset="0"/>
              </a:rPr>
              <a:t> Bütünlük Kısıtlamaları ve İlişkisel Tasarım</a:t>
            </a:r>
            <a:endParaRPr lang="tr-TR"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smtClean="0">
                <a:latin typeface="Verdana" pitchFamily="34" charset="0"/>
                <a:ea typeface="Verdana" pitchFamily="34" charset="0"/>
                <a:cs typeface="Verdana" pitchFamily="34" charset="0"/>
              </a:rPr>
              <a:t>      Ancak Veri Tabanı Yönetim Sistemleri genellikle kullanıcıların alan tanımlamasına izin vermezler. Bu nedenle alan kısıtlaması tür tanımı ve değerlerle ilgili kimi kısıtlamalarla gerçekleştirilir. Bu kapsamca sayabileceğimiz kısıtlamalardan birkaçı aşağıda yer almaktadır.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E.Türetilebilirlik Algoritması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bağımsızlık kümesi verildiğinde, bu kümedeki işlevsel bağımlılıklardan </a:t>
            </a:r>
            <a:r>
              <a:rPr lang="tr-TR" b="1" i="1" dirty="0" smtClean="0">
                <a:solidFill>
                  <a:schemeClr val="accent2">
                    <a:lumMod val="75000"/>
                  </a:schemeClr>
                </a:solidFill>
                <a:latin typeface="Verdana" pitchFamily="34" charset="0"/>
                <a:ea typeface="Verdana" pitchFamily="34" charset="0"/>
                <a:cs typeface="Verdana" pitchFamily="34" charset="0"/>
              </a:rPr>
              <a:t>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bağımlılığının türetilip türetilemeyeceğini bulan bir algoritmadır.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214842"/>
          </a:xfrm>
        </p:spPr>
        <p:txBody>
          <a:bodyPr/>
          <a:lstStyle/>
          <a:p>
            <a:pPr>
              <a:buNone/>
            </a:pPr>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5. Başlangıçta T={ X } yap</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6. </a:t>
            </a:r>
            <a:r>
              <a:rPr lang="tr-TR" b="1" i="1" dirty="0" err="1" smtClean="0">
                <a:solidFill>
                  <a:schemeClr val="accent2">
                    <a:lumMod val="75000"/>
                  </a:schemeClr>
                </a:solidFill>
                <a:latin typeface="Verdana" pitchFamily="34" charset="0"/>
                <a:ea typeface="Verdana" pitchFamily="34" charset="0"/>
                <a:cs typeface="Verdana" pitchFamily="34" charset="0"/>
              </a:rPr>
              <a:t>F’deki</a:t>
            </a:r>
            <a:r>
              <a:rPr lang="tr-TR" b="1" i="1" dirty="0" smtClean="0">
                <a:solidFill>
                  <a:schemeClr val="accent2">
                    <a:lumMod val="75000"/>
                  </a:schemeClr>
                </a:solidFill>
                <a:latin typeface="Verdana" pitchFamily="34" charset="0"/>
                <a:ea typeface="Verdana" pitchFamily="34" charset="0"/>
                <a:cs typeface="Verdana" pitchFamily="34" charset="0"/>
              </a:rPr>
              <a:t> her W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işlevsel bağımlılığı için:</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Eğer { W } ⊆  T ise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 = 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{Z} yap</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7. T değiştiği sürece 2. Adımı tekrarla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8. Sonuçta eğer Y ⊆ T ise (f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işlevsel bağımlılığı F’ den türetilebilir.</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2000240"/>
            <a:ext cx="8215370" cy="33575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smtClean="0">
                <a:latin typeface="Verdana" pitchFamily="34" charset="0"/>
                <a:ea typeface="Verdana" pitchFamily="34" charset="0"/>
                <a:cs typeface="Verdana" pitchFamily="34" charset="0"/>
              </a:rPr>
              <a:t>      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bağımlılığında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birden çok nitelikten oluşuyorsa,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işlevsel bağımlılığını türetmek mümkün olmayabilir. Ancak bu işlevsel bağımlılık ayrıştırma kuralına göre birçok işlevsel bağımlılığa ayrıştırılırsa, elde edilen işlevsel bağımlılıklardan bir kısmının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türetilmesi olasıdır.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929090"/>
          </a:xfrm>
        </p:spPr>
        <p:txBody>
          <a:bodyPr>
            <a:normAutofit lnSpcReduction="10000"/>
          </a:bodyPr>
          <a:lstStyle/>
          <a:p>
            <a:pPr>
              <a:buNone/>
            </a:pPr>
            <a:r>
              <a:rPr lang="tr-TR" dirty="0" smtClean="0">
                <a:latin typeface="Verdana" pitchFamily="34" charset="0"/>
                <a:ea typeface="Verdana" pitchFamily="34" charset="0"/>
                <a:cs typeface="Verdana" pitchFamily="34" charset="0"/>
              </a:rPr>
              <a:t>      Örneğin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kümesinden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BDE</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türetilemeyebilir. Ancak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bağımlılıklarına ayrıştırılırsa,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bunların birinin ya da ikisinin türetilebilir olması olasıdır. Buna göre işlevsel bağımlılıkların türetilebilirliği araştırılırken, sağ tarafı birden çok nitelikten oluşan işlevsel bağımlılıkları ayrıştırmak gerekir.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Türetilebilir algoritmasının özde artıklık algoritması ile aynı olduğu gözlenmektedir. Gerçekten de eğer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türetilebiliyorsa, </a:t>
            </a:r>
            <a:r>
              <a:rPr lang="tr-TR" b="1" i="1" dirty="0" smtClean="0">
                <a:solidFill>
                  <a:schemeClr val="accent2">
                    <a:lumMod val="75000"/>
                  </a:schemeClr>
                </a:solidFill>
                <a:latin typeface="Verdana" pitchFamily="34" charset="0"/>
                <a:ea typeface="Verdana" pitchFamily="34" charset="0"/>
                <a:cs typeface="Verdana" pitchFamily="34" charset="0"/>
              </a:rPr>
              <a:t>“{F  ∪  f}” f </a:t>
            </a:r>
            <a:r>
              <a:rPr lang="tr-TR" dirty="0" smtClean="0">
                <a:latin typeface="Verdana" pitchFamily="34" charset="0"/>
                <a:ea typeface="Verdana" pitchFamily="34" charset="0"/>
                <a:cs typeface="Verdana" pitchFamily="34" charset="0"/>
              </a:rPr>
              <a:t>atıktır.</a:t>
            </a: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Times New Roman"/>
                <a:cs typeface="Times New Roman"/>
              </a:rPr>
              <a:t>F. Bir Nitelik Kümesinin Kapanışı</a:t>
            </a:r>
            <a:endParaRPr lang="tr-TR" dirty="0"/>
          </a:p>
        </p:txBody>
      </p:sp>
      <p:sp>
        <p:nvSpPr>
          <p:cNvPr id="3" name="2 İçerik Yer Tutucusu"/>
          <p:cNvSpPr>
            <a:spLocks noGrp="1"/>
          </p:cNvSpPr>
          <p:nvPr>
            <p:ph idx="1"/>
          </p:nvPr>
        </p:nvSpPr>
        <p:spPr/>
        <p:txBody>
          <a:bodyPr/>
          <a:lstStyle/>
          <a:p>
            <a:pPr marL="76200">
              <a:lnSpc>
                <a:spcPct val="115000"/>
              </a:lnSpc>
              <a:spcAft>
                <a:spcPts val="600"/>
              </a:spcAft>
              <a:buNone/>
            </a:pPr>
            <a:r>
              <a:rPr lang="tr-TR" b="1" i="1" dirty="0" smtClean="0">
                <a:solidFill>
                  <a:schemeClr val="accent2">
                    <a:lumMod val="75000"/>
                  </a:schemeClr>
                </a:solidFill>
                <a:latin typeface="Verdana" pitchFamily="34" charset="0"/>
                <a:ea typeface="Verdana" pitchFamily="34" charset="0"/>
                <a:cs typeface="Verdana" pitchFamily="34" charset="0"/>
              </a:rPr>
              <a:t>    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kümesi üzerinde tanımlı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verilmiş olsun. Eğer </a:t>
            </a:r>
            <a:r>
              <a:rPr lang="tr-TR" b="1" i="1" dirty="0" smtClean="0">
                <a:solidFill>
                  <a:schemeClr val="accent2">
                    <a:lumMod val="75000"/>
                  </a:schemeClr>
                </a:solidFill>
                <a:latin typeface="Verdana" pitchFamily="34" charset="0"/>
                <a:ea typeface="Verdana" pitchFamily="34" charset="0"/>
                <a:cs typeface="Verdana" pitchFamily="34" charset="0"/>
              </a:rPr>
              <a:t>X 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altkümesi ise </a:t>
            </a:r>
            <a:r>
              <a:rPr lang="tr-TR" b="1" i="1" dirty="0" smtClean="0">
                <a:solidFill>
                  <a:schemeClr val="accent2">
                    <a:lumMod val="75000"/>
                  </a:schemeClr>
                </a:solidFill>
                <a:latin typeface="Verdana" pitchFamily="34" charset="0"/>
                <a:ea typeface="Verdana" pitchFamily="34" charset="0"/>
                <a:cs typeface="Verdana" pitchFamily="34" charset="0"/>
              </a:rPr>
              <a:t>(X  ⊆  R), 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in kapanışı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 e işlevsel bağımlı (ya da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in belirlediği) niteliklerin tümüdür.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kapanışı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diye gösterilir ve aşağıdaki algoritmaya göre hesaplanır.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hesaplama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1. Başlangıçta T = { X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2. </a:t>
            </a:r>
            <a:r>
              <a:rPr lang="tr-TR" b="1" dirty="0" err="1" smtClean="0">
                <a:latin typeface="Verdana" pitchFamily="34" charset="0"/>
                <a:ea typeface="Verdana" pitchFamily="34" charset="0"/>
                <a:cs typeface="Verdana" pitchFamily="34" charset="0"/>
              </a:rPr>
              <a:t>F'deki</a:t>
            </a:r>
            <a:r>
              <a:rPr lang="tr-TR" b="1" dirty="0" smtClean="0">
                <a:latin typeface="Verdana" pitchFamily="34" charset="0"/>
                <a:ea typeface="Verdana" pitchFamily="34" charset="0"/>
                <a:cs typeface="Verdana" pitchFamily="34" charset="0"/>
              </a:rPr>
              <a:t> her W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işlevsel bağımlılığı için:</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eğer {W} ⊆ T ise =&gt; T=T ∪ { Z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3. T değiştiği sürece 2. adımı tekrarla</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Sonuçta X</a:t>
            </a:r>
            <a:r>
              <a:rPr lang="tr-TR" b="1" baseline="30000"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 T olarak bulunur.</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2000240"/>
            <a:ext cx="8215370" cy="3143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4.11. </a:t>
            </a:r>
            <a:r>
              <a:rPr lang="tr-TR" dirty="0" smtClean="0">
                <a:latin typeface="Verdana" pitchFamily="34" charset="0"/>
                <a:ea typeface="Verdana" pitchFamily="34" charset="0"/>
                <a:cs typeface="Verdana" pitchFamily="34" charset="0"/>
              </a:rPr>
              <a:t>Örnek 4.10'daki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nitelik kümesi ve bu nitelik kümesi üzerinde tanımlı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için, aşağıda kimi nitelik altkümelerinin kapanışlarına yer verilmiştir.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=ABCDEG		(AB)</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(BC)</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BCE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C</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=C			(CG)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D</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=D			(CDE)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CDE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=E			(DEG)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G</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=BDG			(BCDE)</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ABCDEG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Times New Roman"/>
                <a:ea typeface="Times New Roman"/>
                <a:cs typeface="Times New Roman"/>
              </a:rPr>
              <a:t>5. İlişki Anahtarları</a:t>
            </a:r>
            <a:endParaRPr lang="tr-TR" dirty="0"/>
          </a:p>
        </p:txBody>
      </p:sp>
      <p:sp>
        <p:nvSpPr>
          <p:cNvPr id="3" name="2 İçerik Yer Tutucusu"/>
          <p:cNvSpPr>
            <a:spLocks noGrp="1"/>
          </p:cNvSpPr>
          <p:nvPr>
            <p:ph idx="1"/>
          </p:nvPr>
        </p:nvSpPr>
        <p:spPr/>
        <p:txBody>
          <a:bodyPr>
            <a:normAutofit/>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İlişkisel kurama göre ilişki anahtarlarının tanımı önceki bölümlerde yapılmıştı (bkz 3.2). Bu bölümde işlevsel bağımlılıklara dayalı olarak ilişki anahtarlarını bir kez daha tanımlayacağız.</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357586"/>
          </a:xfrm>
        </p:spPr>
        <p:txBody>
          <a:bodyPr/>
          <a:lstStyle/>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Alan türleri: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Tamsayı, kesirli sayı, karakter, değişken uzunluklu karakter, tarih, parasal değer, …vb.</a:t>
            </a:r>
          </a:p>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Değer sınırları:</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Alt sınır değeri, üst sınır değeri, … vb.</a:t>
            </a:r>
          </a:p>
          <a:p>
            <a:pPr>
              <a:buFont typeface="Wingdings" pitchFamily="2" charset="2"/>
              <a:buChar char="Ø"/>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Boş (</a:t>
            </a:r>
            <a:r>
              <a:rPr lang="tr-TR" b="1" i="1" dirty="0" err="1" smtClean="0">
                <a:solidFill>
                  <a:schemeClr val="accent2">
                    <a:lumMod val="75000"/>
                  </a:schemeClr>
                </a:solidFill>
                <a:latin typeface="Verdana" pitchFamily="34" charset="0"/>
                <a:ea typeface="Verdana" pitchFamily="34" charset="0"/>
                <a:cs typeface="Verdana" pitchFamily="34" charset="0"/>
              </a:rPr>
              <a:t>null</a:t>
            </a:r>
            <a:r>
              <a:rPr lang="tr-TR" b="1" i="1" dirty="0" smtClean="0">
                <a:solidFill>
                  <a:schemeClr val="accent2">
                    <a:lumMod val="75000"/>
                  </a:schemeClr>
                </a:solidFill>
                <a:latin typeface="Verdana" pitchFamily="34" charset="0"/>
                <a:ea typeface="Verdana" pitchFamily="34" charset="0"/>
                <a:cs typeface="Verdana" pitchFamily="34" charset="0"/>
              </a:rPr>
              <a:t>) değer: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değerinin eksik olup olamayacağı.</a:t>
            </a:r>
          </a:p>
          <a:p>
            <a:pPr>
              <a:buFont typeface="Wingdings" pitchFamily="2" charset="2"/>
              <a:buChar char="Ø"/>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 (</a:t>
            </a:r>
            <a:r>
              <a:rPr lang="tr-TR" i="1" cap="small"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1 </a:t>
            </a:r>
            <a:r>
              <a:rPr lang="tr-TR" i="1" cap="small"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i="1" cap="small" baseline="-25000" dirty="0" smtClean="0">
                <a:solidFill>
                  <a:schemeClr val="accent2">
                    <a:lumMod val="75000"/>
                  </a:schemeClr>
                </a:solidFill>
                <a:latin typeface="Verdana" pitchFamily="34" charset="0"/>
                <a:ea typeface="Verdana" pitchFamily="34" charset="0"/>
                <a:cs typeface="Verdana" pitchFamily="34" charset="0"/>
              </a:rPr>
              <a:t>3, </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bu nitelikler üzerinde tanımlı bir</a:t>
            </a:r>
            <a:r>
              <a:rPr lang="tr-TR" cap="small"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bağımlılık kümesi verilmiş olsun.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a:t>
            </a:r>
            <a:r>
              <a:rPr lang="tr-TR" cap="small" spc="100"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kümesine uygun olarak gerçekleşen ilişkinin bir örneğini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ile gösterelim. İlişkinin süper anahtarları ile anahtar adayları aşağıdaki gibi tanımlanır.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Süper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nitelik alt kümesi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ilişkideki tüm nitelikleri işlevsel belirtiyorsa, başka bir deyişle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kapanışı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eşitse, bu nitelik altkümesi ilişkinin süper anahtarıdır.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K   ⊆   R : 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normAutofit/>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Anahtar ya da anahtar adayı:</a:t>
            </a:r>
            <a:r>
              <a:rPr lang="tr-TR" dirty="0" smtClean="0">
                <a:latin typeface="Verdana" pitchFamily="34" charset="0"/>
                <a:ea typeface="Verdana" pitchFamily="34" charset="0"/>
                <a:cs typeface="Verdana" pitchFamily="34" charset="0"/>
              </a:rPr>
              <a:t> Eğer bir nitelik altkümesi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ilişkideki tüm nitelikleri işlevsel belirtiyorsa (başka bir deyişle </a:t>
            </a:r>
            <a:r>
              <a:rPr lang="tr-TR" b="1" i="1" dirty="0" err="1" smtClean="0">
                <a:solidFill>
                  <a:schemeClr val="accent2">
                    <a:lumMod val="75000"/>
                  </a:schemeClr>
                </a:solidFill>
                <a:latin typeface="Verdana" pitchFamily="34" charset="0"/>
                <a:ea typeface="Verdana" pitchFamily="34" charset="0"/>
                <a:cs typeface="Verdana" pitchFamily="34" charset="0"/>
              </a:rPr>
              <a:t>K</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kapanışı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eşitse), ve de </a:t>
            </a:r>
            <a:r>
              <a:rPr lang="tr-TR" b="1" i="1" dirty="0" err="1" smtClean="0">
                <a:solidFill>
                  <a:schemeClr val="accent2">
                    <a:lumMod val="75000"/>
                  </a:schemeClr>
                </a:solidFill>
                <a:latin typeface="Verdana" pitchFamily="34" charset="0"/>
                <a:ea typeface="Verdana" pitchFamily="34" charset="0"/>
                <a:cs typeface="Verdana" pitchFamily="34" charset="0"/>
              </a:rPr>
              <a:t>K</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hiçbir altkümesi tüm nitelikleri belirlemiyorsa,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anahtar adayı, ya da kısaca anahtarıdır. Anahtar tanımını, süper anahtara dayalı olarak şöyle yapabiliriz: eğer </a:t>
            </a:r>
            <a:r>
              <a:rPr lang="tr-TR" b="1" i="1" dirty="0" smtClean="0">
                <a:solidFill>
                  <a:schemeClr val="accent2">
                    <a:lumMod val="75000"/>
                  </a:schemeClr>
                </a:solidFill>
                <a:latin typeface="Verdana" pitchFamily="34" charset="0"/>
                <a:ea typeface="Verdana" pitchFamily="34" charset="0"/>
                <a:cs typeface="Verdana" pitchFamily="34" charset="0"/>
              </a:rPr>
              <a:t>K 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süper anahtarı ise, ve de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hiçbir öz altkümesi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süper anahtarı değilse, </a:t>
            </a:r>
            <a:r>
              <a:rPr lang="tr-TR" b="1" i="1" dirty="0" smtClean="0">
                <a:solidFill>
                  <a:schemeClr val="accent2">
                    <a:lumMod val="75000"/>
                  </a:schemeClr>
                </a:solidFill>
                <a:latin typeface="Verdana" pitchFamily="34" charset="0"/>
                <a:ea typeface="Verdana" pitchFamily="34" charset="0"/>
                <a:cs typeface="Verdana" pitchFamily="34" charset="0"/>
              </a:rPr>
              <a:t>K 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anahtar adayı, ya da kısaca anahtarıdır.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(K ⊆ R : 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dirty="0" smtClean="0">
                <a:solidFill>
                  <a:srgbClr val="000000"/>
                </a:solidFill>
                <a:latin typeface="Verdana" pitchFamily="34" charset="0"/>
                <a:ea typeface="Verdana" pitchFamily="34" charset="0"/>
                <a:cs typeface="Verdana" pitchFamily="34" charset="0"/>
              </a:rPr>
              <a:t>ve </a:t>
            </a:r>
            <a:r>
              <a:rPr lang="tr-TR" b="1" dirty="0" smtClean="0">
                <a:solidFill>
                  <a:srgbClr val="000000"/>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ƎK</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Symbol"/>
              </a:rPr>
              <a:t></a:t>
            </a:r>
            <a:r>
              <a:rPr lang="tr-TR" b="1" i="1" dirty="0" smtClean="0">
                <a:solidFill>
                  <a:schemeClr val="accent2">
                    <a:lumMod val="75000"/>
                  </a:schemeClr>
                </a:solidFill>
                <a:latin typeface="Verdana" pitchFamily="34" charset="0"/>
                <a:ea typeface="Verdana" pitchFamily="34" charset="0"/>
                <a:cs typeface="Verdana" pitchFamily="34" charset="0"/>
              </a:rPr>
              <a:t> K : 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 )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K</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ilişkinin anahtarıdır. </a:t>
            </a:r>
          </a:p>
          <a:p>
            <a:pPr>
              <a:buNone/>
            </a:pPr>
            <a:r>
              <a:rPr lang="tr-TR" dirty="0" smtClean="0">
                <a:latin typeface="Verdana" pitchFamily="34" charset="0"/>
                <a:ea typeface="Verdana" pitchFamily="34" charset="0"/>
                <a:cs typeface="Verdana" pitchFamily="34" charset="0"/>
              </a:rPr>
              <a:t>      Bir ilişkinin anahtarlarının bilinmesi son derece önemlidir. Çünkü her anahtar bir bütünlük kısıtlamasıdır. İlişkinin tüm örneklerinde, her anahtarın değeri ilişkinin tüm çoklularında birbirinden farklı olmalıdır.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dirty="0" smtClean="0">
                <a:latin typeface="Verdana" pitchFamily="34" charset="0"/>
                <a:ea typeface="Verdana" pitchFamily="34" charset="0"/>
                <a:cs typeface="Verdana" pitchFamily="34" charset="0"/>
              </a:rPr>
              <a:t>      İlişki kuramında anahtar bir erişim mekanizması değil, bir bütünlük kısıtlamasıdır. Bu açıdan ilişkinin bütünlük ve tutarlılığının korunması için anahtarlarının bilinmesi gerekir. </a:t>
            </a:r>
            <a:r>
              <a:rPr lang="tr-TR" b="1" i="1" dirty="0" smtClean="0">
                <a:solidFill>
                  <a:schemeClr val="accent2">
                    <a:lumMod val="75000"/>
                  </a:schemeClr>
                </a:solidFill>
                <a:latin typeface="Verdana" pitchFamily="34" charset="0"/>
                <a:ea typeface="Verdana" pitchFamily="34" charset="0"/>
                <a:cs typeface="Verdana" pitchFamily="34" charset="0"/>
              </a:rPr>
              <a:t>"Anahtar adayı"</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"ilişki anahtarı" </a:t>
            </a:r>
            <a:r>
              <a:rPr lang="tr-TR" dirty="0" smtClean="0">
                <a:latin typeface="Verdana" pitchFamily="34" charset="0"/>
                <a:ea typeface="Verdana" pitchFamily="34" charset="0"/>
                <a:cs typeface="Verdana" pitchFamily="34" charset="0"/>
              </a:rPr>
              <a:t>eşanlamlıdır. Bu kitapta daha çok anahtar ya da anahtar adayı terimleri kullanılacaktır.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643338"/>
          </a:xfrm>
        </p:spPr>
        <p:txBody>
          <a:bodyPr/>
          <a:lstStyle/>
          <a:p>
            <a:pPr>
              <a:buNone/>
            </a:pPr>
            <a:r>
              <a:rPr lang="tr-TR" dirty="0" smtClean="0">
                <a:latin typeface="Verdana" pitchFamily="34" charset="0"/>
                <a:ea typeface="Verdana" pitchFamily="34" charset="0"/>
                <a:cs typeface="Verdana" pitchFamily="34" charset="0"/>
              </a:rPr>
              <a:t>      Süper anahtar deyiminin İngilizce karşılığı </a:t>
            </a:r>
            <a:r>
              <a:rPr lang="tr-TR" i="1" dirty="0" smtClean="0">
                <a:latin typeface="Verdana" pitchFamily="34" charset="0"/>
                <a:ea typeface="Verdana" pitchFamily="34" charset="0"/>
                <a:cs typeface="Verdana" pitchFamily="34" charset="0"/>
              </a:rPr>
              <a:t>"süper set of </a:t>
            </a:r>
            <a:r>
              <a:rPr lang="tr-TR" i="1" dirty="0" err="1" smtClean="0">
                <a:latin typeface="Verdana" pitchFamily="34" charset="0"/>
                <a:ea typeface="Verdana" pitchFamily="34" charset="0"/>
                <a:cs typeface="Verdana" pitchFamily="34" charset="0"/>
              </a:rPr>
              <a:t>key</a:t>
            </a:r>
            <a:r>
              <a:rPr lang="tr-TR" i="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kısaltması olan "</a:t>
            </a:r>
            <a:r>
              <a:rPr lang="tr-TR" i="1" dirty="0" err="1" smtClean="0">
                <a:latin typeface="Verdana" pitchFamily="34" charset="0"/>
                <a:ea typeface="Verdana" pitchFamily="34" charset="0"/>
                <a:cs typeface="Verdana" pitchFamily="34" charset="0"/>
              </a:rPr>
              <a:t>superkey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Dolayısıyla her ilişki anahtarı bir nitelik kümesi olduğuna göre, her anahtarın her üst kümesi bir süper anahtardır. Uygulama açısından önemli olan süper anahtarlar değil anahtarlardır. Süper anahtarların önemi ise sadece kuramsaldır.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143272"/>
          </a:xfrm>
        </p:spPr>
        <p:txBody>
          <a:bodyPr/>
          <a:lstStyle/>
          <a:p>
            <a:pPr>
              <a:buNone/>
            </a:pPr>
            <a:r>
              <a:rPr lang="tr-TR" dirty="0" smtClean="0">
                <a:latin typeface="Verdana" pitchFamily="34" charset="0"/>
                <a:ea typeface="Verdana" pitchFamily="34" charset="0"/>
                <a:cs typeface="Verdana" pitchFamily="34" charset="0"/>
              </a:rPr>
              <a:t>      Tanım gereği her anahtar aynı zamanda süper anahtardır.  Buna karşılık her süper anahtarın anahtar olmadığı, az sayıda süper anahtarın anahtar olduğu açıktır. Bir ilişkinin süper anahtarlarının sayısı anahtarlarının sayısına göre çok daha fazladır.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   Örnek 4.12. R(A,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üzerinde tanımlı aşağıdaki işlevsel bağımlılık kümesi veriliyor.</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AE, CE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İlişkinin 4 anahtarı(ya da anahtar adayı) vardır: </a:t>
            </a:r>
            <a:r>
              <a:rPr lang="tr-TR" b="1" i="1" dirty="0" smtClean="0">
                <a:solidFill>
                  <a:schemeClr val="accent2">
                    <a:lumMod val="75000"/>
                  </a:schemeClr>
                </a:solidFill>
                <a:latin typeface="Verdana" pitchFamily="34" charset="0"/>
                <a:ea typeface="Verdana" pitchFamily="34" charset="0"/>
                <a:cs typeface="Verdana" pitchFamily="34" charset="0"/>
              </a:rPr>
              <a:t>B, D, AE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b="1" dirty="0" smtClean="0">
                <a:latin typeface="Verdana" pitchFamily="34" charset="0"/>
                <a:ea typeface="Verdana" pitchFamily="34" charset="0"/>
                <a:cs typeface="Verdana" pitchFamily="34" charset="0"/>
              </a:rPr>
              <a:t> </a:t>
            </a:r>
          </a:p>
          <a:p>
            <a:endParaRPr lang="tr-T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B, D, AE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CE'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tüm üst kümeleri ilişkinin süper anahtarıdır.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süper anahtarlarından birkaçı şunlardır:</a:t>
            </a:r>
            <a:r>
              <a:rPr lang="tr-TR" b="1" i="1" dirty="0" smtClean="0">
                <a:solidFill>
                  <a:schemeClr val="accent2">
                    <a:lumMod val="75000"/>
                  </a:schemeClr>
                </a:solidFill>
                <a:latin typeface="Verdana" pitchFamily="34" charset="0"/>
                <a:ea typeface="Verdana" pitchFamily="34" charset="0"/>
                <a:cs typeface="Verdana" pitchFamily="34" charset="0"/>
              </a:rPr>
              <a:t> B, AB, ABC, DC, ADE, ABCDE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6. İlişkiler İçin Normal Biçimler </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Bütünlük kısıtlamaları, özellikle de nitelikler arası bağımlılıklar dikkate alınmadan oluşturulan ilişkilerin sorunlara yol açabileceğini yukarıda gördük (bkz 4.4). Sorunsuz ilişkiler oluşturabilmek amacıyla ilişkiler için bir dizi normal biçim tanımlanmıştır.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Verdana" pitchFamily="34" charset="0"/>
                <a:ea typeface="Verdana" pitchFamily="34" charset="0"/>
                <a:cs typeface="Verdana" pitchFamily="34" charset="0"/>
              </a:rPr>
              <a:t>3. Referans Kısıtlaması </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Referans kısıtlaması bir ilişkideki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kimi niteliklerin alabileceği değerlerinin, bir başka ilişkideki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kimi niteliklerin var olan değerleri ile sınırlanmasıdır. Başka bir deyişle bir ilişkideki çokluların varlığının, bir başka ilişkideki belirli çokluların varlığına bağımlı olmasıdır.</a:t>
            </a:r>
            <a:endParaRPr lang="tr-TR"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normAutofit/>
          </a:bodyPr>
          <a:lstStyle/>
          <a:p>
            <a:pPr>
              <a:buNone/>
            </a:pPr>
            <a:r>
              <a:rPr lang="tr-TR" dirty="0" smtClean="0">
                <a:latin typeface="Verdana" pitchFamily="34" charset="0"/>
                <a:ea typeface="Verdana" pitchFamily="34" charset="0"/>
                <a:cs typeface="Verdana" pitchFamily="34" charset="0"/>
              </a:rPr>
              <a:t>      Normal biçimlerin çoğu işlevsel bağımlılıklara göre, bir kısmı ise diğer bütünlük kısıtlamalarına (örneğin anahtarlara göre) tanımlanmıştır.  Normal biçimler içinde en çok bilinen ve en çok kullanılanları, işlevsel bağımlılıklara göre tanımlanan ve kısaca 1NF, 2NF, 3NF ve BCNF diye bilinen normal biçimlerdir. Bu normal biçimlerin her biri aşağıda tanımlanmaktadır.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Times New Roman"/>
                <a:cs typeface="Times New Roman"/>
              </a:rPr>
              <a:t>6.1. Birinci Normal Biçim (1NF)</a:t>
            </a:r>
            <a:endParaRPr lang="tr-TR"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1NF İlişki Tanımı: </a:t>
            </a:r>
            <a:r>
              <a:rPr lang="tr-TR" dirty="0" smtClean="0">
                <a:latin typeface="Verdana" pitchFamily="34" charset="0"/>
                <a:ea typeface="Verdana" pitchFamily="34" charset="0"/>
                <a:cs typeface="Verdana" pitchFamily="34" charset="0"/>
              </a:rPr>
              <a:t>Eğer bir İlişkideki tüm niteliklerin değer alanları yalın değer alanları ise ilişki Birinci Normal Biçimdedir. İlişkinin Birinci Normal Biçimde olması (ya  da kısaca 1NF olması) için niteliklerin  tek değerli yalın nitelikler olması; hiçbir niteliğin hiçbir  değerinin bir dizi, bir matris (bir başka ilişki), ya da karmaşık bir değer (mahalle, cadde,  sokak, kapı numarası, …değerlerinden oluşan  adres gibi) olmaması gerekir.</a:t>
            </a:r>
            <a:endParaRPr lang="tr-T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İlişkisel modelde, ilişkiler için verilen tanım (bkz 3.1) 1NF ilişki tanımıdır. Başka bir deyişle, ilişkisel modelde  "ilişki" denildiğinde 1NF İlişki anlaşılır. Birinci Normal Biçimde olmayan ilişkiye kısaca N1NF (</a:t>
            </a:r>
            <a:r>
              <a:rPr lang="tr-TR" i="1" dirty="0" err="1" smtClean="0">
                <a:latin typeface="Verdana" pitchFamily="34" charset="0"/>
                <a:ea typeface="Verdana" pitchFamily="34" charset="0"/>
                <a:cs typeface="Verdana" pitchFamily="34" charset="0"/>
              </a:rPr>
              <a:t>Non</a:t>
            </a:r>
            <a:r>
              <a:rPr lang="tr-TR" i="1" spc="100" dirty="0" smtClean="0">
                <a:latin typeface="Verdana" pitchFamily="34" charset="0"/>
                <a:ea typeface="Verdana" pitchFamily="34" charset="0"/>
                <a:cs typeface="Verdana" pitchFamily="34" charset="0"/>
              </a:rPr>
              <a:t> 1NF)</a:t>
            </a:r>
            <a:r>
              <a:rPr lang="tr-TR" dirty="0" smtClean="0">
                <a:latin typeface="Verdana" pitchFamily="34" charset="0"/>
                <a:ea typeface="Verdana" pitchFamily="34" charset="0"/>
                <a:cs typeface="Verdana" pitchFamily="34" charset="0"/>
              </a:rPr>
              <a:t> İlişki denir.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Örneğin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 (ÖNO, ÖADI, DERS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ilişkisi, </a:t>
            </a: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dirty="0" smtClean="0">
                <a:latin typeface="Verdana" pitchFamily="34" charset="0"/>
                <a:ea typeface="Verdana" pitchFamily="34" charset="0"/>
                <a:cs typeface="Verdana" pitchFamily="34" charset="0"/>
              </a:rPr>
              <a:t> niteliği tek değerli yalın bir nitelik olmadığı için 1NF değildir. Bu ilişki</a:t>
            </a: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ÖĞRDERS (ÖNO, ÖADI,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 biçimine dönüştürülürse, Birinci Normal Biçim de olur.</a:t>
            </a: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86082"/>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a:t>
            </a:r>
            <a:r>
              <a:rPr lang="tr-TR" dirty="0" smtClean="0">
                <a:latin typeface="Verdana" pitchFamily="34" charset="0"/>
                <a:ea typeface="Verdana" pitchFamily="34" charset="0"/>
                <a:cs typeface="Verdana" pitchFamily="34" charset="0"/>
              </a:rPr>
              <a:t> ilişkisinin bir örneği ile, bu örneğin </a:t>
            </a:r>
            <a:r>
              <a:rPr lang="tr-TR" b="1" i="1" dirty="0" smtClean="0">
                <a:solidFill>
                  <a:schemeClr val="accent2">
                    <a:lumMod val="75000"/>
                  </a:schemeClr>
                </a:solidFill>
                <a:latin typeface="Verdana" pitchFamily="34" charset="0"/>
                <a:ea typeface="Verdana" pitchFamily="34" charset="0"/>
                <a:cs typeface="Verdana" pitchFamily="34" charset="0"/>
              </a:rPr>
              <a:t>ÖĞRDERS</a:t>
            </a:r>
            <a:r>
              <a:rPr lang="tr-TR" dirty="0" smtClean="0">
                <a:latin typeface="Verdana" pitchFamily="34" charset="0"/>
                <a:ea typeface="Verdana" pitchFamily="34" charset="0"/>
                <a:cs typeface="Verdana" pitchFamily="34" charset="0"/>
              </a:rPr>
              <a:t> şemasına uygun </a:t>
            </a:r>
            <a:r>
              <a:rPr lang="tr-TR" dirty="0" err="1" smtClean="0">
                <a:latin typeface="Verdana" pitchFamily="34" charset="0"/>
                <a:ea typeface="Verdana" pitchFamily="34" charset="0"/>
                <a:cs typeface="Verdana" pitchFamily="34" charset="0"/>
              </a:rPr>
              <a:t>gerçekleşimi</a:t>
            </a:r>
            <a:r>
              <a:rPr lang="tr-TR" dirty="0" smtClean="0">
                <a:latin typeface="Verdana" pitchFamily="34" charset="0"/>
                <a:ea typeface="Verdana" pitchFamily="34" charset="0"/>
                <a:cs typeface="Verdana" pitchFamily="34" charset="0"/>
              </a:rPr>
              <a:t> Çizim 4.5’de yer almaktadır. Çizimde de görüldüğü gibi, aldığı ders sayısı kaç olursa</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her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öğrenci için </a:t>
            </a:r>
            <a:r>
              <a:rPr lang="tr-TR" b="1" i="1" dirty="0" smtClean="0">
                <a:solidFill>
                  <a:schemeClr val="accent2">
                    <a:lumMod val="75000"/>
                  </a:schemeClr>
                </a:solidFill>
                <a:latin typeface="Verdana" pitchFamily="34" charset="0"/>
                <a:ea typeface="Verdana" pitchFamily="34" charset="0"/>
                <a:cs typeface="Verdana" pitchFamily="34" charset="0"/>
              </a:rPr>
              <a:t>ÖĞRENCİ</a:t>
            </a:r>
            <a:r>
              <a:rPr lang="tr-TR" dirty="0" smtClean="0">
                <a:latin typeface="Verdana" pitchFamily="34" charset="0"/>
                <a:ea typeface="Verdana" pitchFamily="34" charset="0"/>
                <a:cs typeface="Verdana" pitchFamily="34" charset="0"/>
              </a:rPr>
              <a:t> ilişkisinde bir satır (çoklu) bulunmaktadır.</a:t>
            </a:r>
            <a:endParaRPr lang="tr-T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71834"/>
          </a:xfrm>
        </p:spPr>
        <p:txBody>
          <a:bodyPr/>
          <a:lstStyle/>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ÖĞRDERS</a:t>
            </a:r>
            <a:r>
              <a:rPr lang="tr-TR" dirty="0" smtClean="0">
                <a:latin typeface="Verdana" pitchFamily="34" charset="0"/>
                <a:ea typeface="Verdana" pitchFamily="34" charset="0"/>
                <a:cs typeface="Verdana" pitchFamily="34" charset="0"/>
              </a:rPr>
              <a:t> ilişkisinde ise, her öğrenci için, öğrencinin aldığı ders sayısı kadar satır bulunmakta ve bu çokluların hepsinde öğrencinin numarası ile adı tekrarlanmaktadır.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Başlık"/>
          <p:cNvSpPr>
            <a:spLocks noGrp="1"/>
          </p:cNvSpPr>
          <p:nvPr>
            <p:ph type="title"/>
          </p:nvPr>
        </p:nvSpPr>
        <p:spPr>
          <a:xfrm>
            <a:off x="285720" y="5500702"/>
            <a:ext cx="8229600" cy="1143000"/>
          </a:xfrm>
        </p:spPr>
        <p:txBody>
          <a:bodyPr>
            <a:normAutofit/>
          </a:bodyPr>
          <a:lstStyle/>
          <a:p>
            <a:r>
              <a:rPr lang="tr-TR" sz="2600" b="1" i="1" dirty="0" smtClean="0">
                <a:latin typeface="Verdana" pitchFamily="34" charset="0"/>
                <a:ea typeface="Verdana" pitchFamily="34" charset="0"/>
                <a:cs typeface="Verdana" pitchFamily="34" charset="0"/>
              </a:rPr>
              <a:t>Çizim 4.5 </a:t>
            </a:r>
            <a:r>
              <a:rPr lang="tr-TR" sz="2600" dirty="0" smtClean="0">
                <a:solidFill>
                  <a:schemeClr val="tx1"/>
                </a:solidFill>
                <a:latin typeface="Verdana" pitchFamily="34" charset="0"/>
                <a:ea typeface="Verdana" pitchFamily="34" charset="0"/>
                <a:cs typeface="Verdana" pitchFamily="34" charset="0"/>
              </a:rPr>
              <a:t>Normal Biçimde Olmayan (N1NF) Bir İlişkinin Normal Biçime(1NF) Dönüştürülmesi</a:t>
            </a:r>
            <a:endParaRPr lang="tr-TR" sz="2600" dirty="0">
              <a:solidFill>
                <a:schemeClr val="tx1"/>
              </a:solidFill>
              <a:latin typeface="Verdana" pitchFamily="34" charset="0"/>
              <a:ea typeface="Verdana" pitchFamily="34" charset="0"/>
              <a:cs typeface="Verdana" pitchFamily="34" charset="0"/>
            </a:endParaRPr>
          </a:p>
        </p:txBody>
      </p:sp>
      <p:graphicFrame>
        <p:nvGraphicFramePr>
          <p:cNvPr id="5" name="4 İçerik Yer Tutucusu"/>
          <p:cNvGraphicFramePr>
            <a:graphicFrameLocks noGrp="1"/>
          </p:cNvGraphicFramePr>
          <p:nvPr>
            <p:ph idx="1"/>
          </p:nvPr>
        </p:nvGraphicFramePr>
        <p:xfrm>
          <a:off x="285720" y="285728"/>
          <a:ext cx="4143404" cy="5256072"/>
        </p:xfrm>
        <a:graphic>
          <a:graphicData uri="http://schemas.openxmlformats.org/drawingml/2006/table">
            <a:tbl>
              <a:tblPr firstRow="1" bandRow="1">
                <a:tableStyleId>{5C22544A-7EE6-4342-B048-85BDC9FD1C3A}</a:tableStyleId>
              </a:tblPr>
              <a:tblGrid>
                <a:gridCol w="1035851"/>
                <a:gridCol w="1035851"/>
                <a:gridCol w="1035851"/>
                <a:gridCol w="1035851"/>
              </a:tblGrid>
              <a:tr h="384666">
                <a:tc>
                  <a:txBody>
                    <a:bodyPr/>
                    <a:lstStyle/>
                    <a:p>
                      <a:endParaRPr lang="tr-TR" dirty="0">
                        <a:latin typeface="Verdana" pitchFamily="34" charset="0"/>
                        <a:ea typeface="Verdana" pitchFamily="34" charset="0"/>
                        <a:cs typeface="Verdana" pitchFamily="34" charset="0"/>
                      </a:endParaRPr>
                    </a:p>
                  </a:txBody>
                  <a:tcPr marL="208180" marR="208180"/>
                </a:tc>
                <a:tc>
                  <a:txBody>
                    <a:bodyPr/>
                    <a:lstStyle/>
                    <a:p>
                      <a:endParaRPr lang="tr-TR" dirty="0">
                        <a:latin typeface="Verdana" pitchFamily="34" charset="0"/>
                        <a:ea typeface="Verdana" pitchFamily="34" charset="0"/>
                        <a:cs typeface="Verdana" pitchFamily="34" charset="0"/>
                      </a:endParaRPr>
                    </a:p>
                  </a:txBody>
                  <a:tcPr marL="208180" marR="208180"/>
                </a:tc>
                <a:tc gridSpan="2">
                  <a:txBody>
                    <a:bodyPr/>
                    <a:lstStyle/>
                    <a:p>
                      <a:r>
                        <a:rPr lang="tr-TR" dirty="0" smtClean="0">
                          <a:latin typeface="Verdana" pitchFamily="34" charset="0"/>
                          <a:ea typeface="Verdana" pitchFamily="34" charset="0"/>
                          <a:cs typeface="Verdana" pitchFamily="34" charset="0"/>
                        </a:rPr>
                        <a:t>          DERS</a:t>
                      </a:r>
                      <a:endParaRPr lang="tr-TR" dirty="0">
                        <a:latin typeface="Verdana" pitchFamily="34" charset="0"/>
                        <a:ea typeface="Verdana" pitchFamily="34" charset="0"/>
                        <a:cs typeface="Verdana" pitchFamily="34" charset="0"/>
                      </a:endParaRPr>
                    </a:p>
                  </a:txBody>
                  <a:tcPr marL="208180" marR="208180"/>
                </a:tc>
                <a:tc hMerge="1">
                  <a:txBody>
                    <a:bodyPr/>
                    <a:lstStyle/>
                    <a:p>
                      <a:endParaRPr lang="tr-TR" dirty="0"/>
                    </a:p>
                  </a:txBody>
                  <a:tcPr/>
                </a:tc>
              </a:tr>
              <a:tr h="384666">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marL="208180" marR="208180"/>
                </a:tc>
              </a:tr>
              <a:tr h="384666">
                <a:tc rowSpan="3">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marL="208180" marR="208180"/>
                </a:tc>
                <a:tc rowSpan="3">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marL="208180" marR="208180"/>
                </a:tc>
              </a:tr>
              <a:tr h="384666">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marL="208180" marR="208180"/>
                </a:tc>
              </a:tr>
              <a:tr h="384666">
                <a:tc rowSpan="2">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marL="208180" marR="208180"/>
                </a:tc>
                <a:tc rowSpan="2">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marL="208180" marR="208180"/>
                </a:tc>
              </a:tr>
              <a:tr h="384666">
                <a:tc rowSpan="5">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marL="208180" marR="208180"/>
                </a:tc>
                <a:tc rowSpan="5">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marL="208180" marR="208180"/>
                </a:tc>
              </a:tr>
            </a:tbl>
          </a:graphicData>
        </a:graphic>
      </p:graphicFrame>
      <p:graphicFrame>
        <p:nvGraphicFramePr>
          <p:cNvPr id="7" name="6 Tablo"/>
          <p:cNvGraphicFramePr>
            <a:graphicFrameLocks noGrp="1"/>
          </p:cNvGraphicFramePr>
          <p:nvPr/>
        </p:nvGraphicFramePr>
        <p:xfrm>
          <a:off x="4643438" y="285728"/>
          <a:ext cx="4286280" cy="5429292"/>
        </p:xfrm>
        <a:graphic>
          <a:graphicData uri="http://schemas.openxmlformats.org/drawingml/2006/table">
            <a:tbl>
              <a:tblPr firstRow="1" bandRow="1">
                <a:tableStyleId>{5C22544A-7EE6-4342-B048-85BDC9FD1C3A}</a:tableStyleId>
              </a:tblPr>
              <a:tblGrid>
                <a:gridCol w="1071570"/>
                <a:gridCol w="1071570"/>
                <a:gridCol w="1071570"/>
                <a:gridCol w="1071570"/>
              </a:tblGrid>
              <a:tr h="452441">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a:ea typeface="Calibri"/>
              </a:rPr>
              <a:t>6.2. İkinci Normal Biçim (2NF) </a:t>
            </a:r>
            <a:endParaRPr lang="tr-TR"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Asal ve Asal Olmayan Nitelik Tanımları:</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İkinci Normal Biçimi tanımlayabilmek için asal ve asal olmayan nitelik tanımlarına gereksinim vardır. Bilindiği gibi her ilişkinin bir ya da  bir çok anahtarı vardır. Anahtarlardan her biri de bir ya da birçok nitelikten oluşur.</a:t>
            </a:r>
            <a:endParaRPr lang="tr-T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 anahtarlarının en az birinde yer alan niteliklere asal nitelik; ilişki anahtarlarının hiçbirinde yer almayan niteliklere ise asal olmayan nitelik denir.</a:t>
            </a:r>
          </a:p>
          <a:p>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2NF İlişki Tanımı:</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ilişki Birinci Normal Biçimde (1NF) ise ve asal olmayan niteliklerden hiçbiri anahtarlardan hiçbirine kısmi işlevsel bağımlı değilse bu ilişki ikinci Normal Biçimdedir.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571768"/>
          </a:xfrm>
        </p:spPr>
        <p:txBody>
          <a:bodyPr/>
          <a:lstStyle/>
          <a:p>
            <a:pPr>
              <a:buNone/>
            </a:pPr>
            <a:r>
              <a:rPr lang="tr-TR" dirty="0" smtClean="0">
                <a:latin typeface="Verdana" pitchFamily="34" charset="0"/>
                <a:ea typeface="Verdana" pitchFamily="34" charset="0"/>
                <a:cs typeface="Verdana" pitchFamily="34" charset="0"/>
              </a:rPr>
              <a:t>      İlişkiler arası bir kısıtlama olan referans kısıtlamasında,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ilişkisi referans gösteren ilişki,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ilişkisi ise referans gösterilen ilişkidir.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 aynı ilişki de olabilir.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İkinci Normal Biçim asal olmayan tüm niteliklerin tüm anahtarlara tam işlevsel bağımlı olması koşulunu getirmekte, asal olmayan herhangi bir niteliğin herhangi bir anahtara kısmi işlevsel bağımlı olmasına izin vermemektedir.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yer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alan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SATICI (ÜKODU, FNO, FADI, FADRESİ, SFİYATI) </a:t>
            </a:r>
            <a:r>
              <a:rPr lang="tr-TR" dirty="0" smtClean="0">
                <a:latin typeface="Verdana" pitchFamily="34" charset="0"/>
                <a:ea typeface="Verdana" pitchFamily="34" charset="0"/>
                <a:cs typeface="Verdana" pitchFamily="34" charset="0"/>
              </a:rPr>
              <a:t>ilişkisini düşünelim. Tüm nitelikler tek değerli yalın nitelikler olduğu için bu </a:t>
            </a:r>
            <a:r>
              <a:rPr lang="tr-TR" smtClean="0">
                <a:latin typeface="Verdana" pitchFamily="34" charset="0"/>
                <a:ea typeface="Verdana" pitchFamily="34" charset="0"/>
                <a:cs typeface="Verdana" pitchFamily="34" charset="0"/>
              </a:rPr>
              <a:t>ilişki 1NF </a:t>
            </a:r>
            <a:r>
              <a:rPr lang="tr-TR" dirty="0" smtClean="0">
                <a:latin typeface="Verdana" pitchFamily="34" charset="0"/>
                <a:ea typeface="Verdana" pitchFamily="34" charset="0"/>
                <a:cs typeface="Verdana" pitchFamily="34" charset="0"/>
              </a:rPr>
              <a:t>koşulunu sağlar.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ÜKODU, FNO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çiftidir.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Buna göre </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FNO</a:t>
            </a:r>
            <a:r>
              <a:rPr lang="tr-TR" dirty="0" smtClean="0">
                <a:latin typeface="Verdana" pitchFamily="34" charset="0"/>
                <a:ea typeface="Verdana" pitchFamily="34" charset="0"/>
                <a:cs typeface="Verdana" pitchFamily="34" charset="0"/>
              </a:rPr>
              <a:t> asal nitelikler; </a:t>
            </a: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FADRESİ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SFİYATI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asal olmayan niteliklerdir. Asal olmayan </a:t>
            </a: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FADRESİ</a:t>
            </a:r>
            <a:r>
              <a:rPr lang="tr-TR" dirty="0" smtClean="0">
                <a:latin typeface="Verdana" pitchFamily="34" charset="0"/>
                <a:ea typeface="Verdana" pitchFamily="34" charset="0"/>
                <a:cs typeface="Verdana" pitchFamily="34" charset="0"/>
              </a:rPr>
              <a:t> nitelikleri anahtarlara kısmi işlevsel bağımlı olduğu için de bu ilişki İkinci Normal Biçimde değildir.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6.3. Üçüncü Normal Biçim (3NF) </a:t>
            </a:r>
            <a:endParaRPr lang="tr-TR" sz="40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3NF İlişki Tanımı: </a:t>
            </a:r>
            <a:r>
              <a:rPr lang="tr-TR" dirty="0" smtClean="0">
                <a:latin typeface="Verdana" pitchFamily="34" charset="0"/>
                <a:ea typeface="Verdana" pitchFamily="34" charset="0"/>
                <a:cs typeface="Verdana" pitchFamily="34" charset="0"/>
              </a:rPr>
              <a:t>Eğer bir ilişki 2.  Normal Biçimde ise ve asal olmayan hiçbir nitelik hiçbir anahtara geçişli bağımlı değilse, bu ilişki 3. Normal Biçimdedir. 2.Normal Biçim asal olmayan niteliklerin anahtarlara tam işlevsel bağımlı olması koşulunu getiriyordu.</a:t>
            </a:r>
            <a:endParaRPr lang="tr-T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buNone/>
            </a:pPr>
            <a:r>
              <a:rPr lang="tr-TR" dirty="0" smtClean="0">
                <a:latin typeface="Verdana" pitchFamily="34" charset="0"/>
                <a:ea typeface="Verdana" pitchFamily="34" charset="0"/>
                <a:cs typeface="Verdana" pitchFamily="34" charset="0"/>
              </a:rPr>
              <a:t>     3. Normal Biçim, buna ek olarak asal olmayan niteliklerin anahtarlara geçişli bağımlı olmama koşulunu getirmektedir. Buna göre eğer bir İlişkideki asal olmayan niteliklerin tümü, anahtarlara tam işlevsel bağımlı ise ve asal olmayan nitelikler birbirinden bağımsız ise (hiçbiri hiçbir anahtara geçişli bağımlı değilse) bu ilişki 3. Normal Biçimdedir. </a:t>
            </a:r>
          </a:p>
          <a:p>
            <a:endParaRPr lang="tr-TR"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429156"/>
          </a:xfrm>
        </p:spPr>
        <p:txBody>
          <a:bodyPr>
            <a:normAutofit/>
          </a:bodyPr>
          <a:lstStyle/>
          <a:p>
            <a:pPr>
              <a:lnSpc>
                <a:spcPct val="115000"/>
              </a:lnSpc>
              <a:spcAft>
                <a:spcPts val="1000"/>
              </a:spcAft>
              <a:buNone/>
            </a:pPr>
            <a:r>
              <a:rPr lang="tr-TR" dirty="0" smtClean="0">
                <a:latin typeface="Verdana" pitchFamily="34" charset="0"/>
                <a:ea typeface="Verdana" pitchFamily="34" charset="0"/>
                <a:cs typeface="Verdana" pitchFamily="34" charset="0"/>
              </a:rPr>
              <a:t>     Örnek 4.4'de yer alan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TAŞIT (PLAKANO, MARKA, MODEL, YIL, AĞIRLIK, RENK)  </a:t>
            </a:r>
            <a:r>
              <a:rPr lang="tr-TR" dirty="0" smtClean="0">
                <a:latin typeface="Verdana" pitchFamily="34" charset="0"/>
                <a:ea typeface="Verdana" pitchFamily="34" charset="0"/>
                <a:cs typeface="Verdana" pitchFamily="34" charset="0"/>
              </a:rPr>
              <a:t>ilişkisini düşünelim. Tüm nitelikler tek değerli yalın nitelikler olduğu için bu ilişki 1NF koşulunu sağlar.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dur.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dirty="0" smtClean="0">
                <a:latin typeface="Verdana" pitchFamily="34" charset="0"/>
                <a:ea typeface="Verdana" pitchFamily="34" charset="0"/>
                <a:cs typeface="Verdana" pitchFamily="34" charset="0"/>
              </a:rPr>
              <a:t> dışındaki 5 nitelik asal nitelik değildir ve asal olmayan bu niteliklerin hepsi anahtara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 işlevsel bağımlıdır.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smtClean="0">
                <a:latin typeface="Verdana" pitchFamily="34" charset="0"/>
                <a:ea typeface="Verdana" pitchFamily="34" charset="0"/>
                <a:cs typeface="Verdana" pitchFamily="34" charset="0"/>
              </a:rPr>
              <a:t>     Zaten tek nitelikten oluşan bir anahtara niteliklerin kısmi işlevsel bağımlı olması söz konusu olamaz. Bu durumda ilişki 2NF'dir. Ancak asal olmayan nitelikler birbirinden bağımsız değildir.</a:t>
            </a:r>
            <a:endParaRPr lang="tr-T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Bu nitelikler arasında </a:t>
            </a:r>
            <a:r>
              <a:rPr lang="tr-TR" b="1" i="1" dirty="0" smtClean="0">
                <a:solidFill>
                  <a:schemeClr val="accent2">
                    <a:lumMod val="75000"/>
                  </a:schemeClr>
                </a:solidFill>
                <a:latin typeface="Verdana" pitchFamily="34" charset="0"/>
                <a:ea typeface="Verdana" pitchFamily="34" charset="0"/>
                <a:cs typeface="Verdana" pitchFamily="34" charset="0"/>
              </a:rPr>
              <a:t>MARKA, MODEL</a:t>
            </a:r>
            <a:r>
              <a:rPr lang="tr-TR"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sym typeface="Wingdings"/>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AĞIRLIK</a:t>
            </a:r>
            <a:r>
              <a:rPr lang="tr-TR" dirty="0" smtClean="0">
                <a:latin typeface="Verdana" pitchFamily="34" charset="0"/>
                <a:ea typeface="Verdana" pitchFamily="34" charset="0"/>
                <a:cs typeface="Verdana" pitchFamily="34" charset="0"/>
              </a:rPr>
              <a:t> işlevsel bağımlılığı da vardır (bkz Çizim 4.2). Bu nedenle 2. Normal Biçimde olan </a:t>
            </a:r>
            <a:r>
              <a:rPr lang="tr-TR" b="1" i="1" dirty="0" smtClean="0">
                <a:solidFill>
                  <a:schemeClr val="accent2">
                    <a:lumMod val="75000"/>
                  </a:schemeClr>
                </a:solidFill>
                <a:latin typeface="Verdana" pitchFamily="34" charset="0"/>
                <a:ea typeface="Verdana" pitchFamily="34" charset="0"/>
                <a:cs typeface="Verdana" pitchFamily="34" charset="0"/>
              </a:rPr>
              <a:t>TAŞIT</a:t>
            </a:r>
            <a:r>
              <a:rPr lang="tr-TR" dirty="0" smtClean="0">
                <a:latin typeface="Verdana" pitchFamily="34" charset="0"/>
                <a:ea typeface="Verdana" pitchFamily="34" charset="0"/>
                <a:cs typeface="Verdana" pitchFamily="34" charset="0"/>
              </a:rPr>
              <a:t> ilişkisi 3. Normal Biçimde değildir.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Times New Roman"/>
                <a:ea typeface="Times New Roman"/>
              </a:rPr>
              <a:t>6.4. </a:t>
            </a:r>
            <a:r>
              <a:rPr lang="tr-TR" sz="4000" b="1" dirty="0" err="1" smtClean="0">
                <a:latin typeface="Times New Roman"/>
                <a:ea typeface="Times New Roman"/>
              </a:rPr>
              <a:t>Boyce</a:t>
            </a:r>
            <a:r>
              <a:rPr lang="tr-TR" sz="4000" b="1" dirty="0" smtClean="0">
                <a:latin typeface="Times New Roman"/>
                <a:ea typeface="Times New Roman"/>
              </a:rPr>
              <a:t> </a:t>
            </a:r>
            <a:r>
              <a:rPr lang="tr-TR" sz="4000" b="1" dirty="0" err="1" smtClean="0">
                <a:latin typeface="Times New Roman"/>
                <a:ea typeface="Times New Roman"/>
              </a:rPr>
              <a:t>Codd</a:t>
            </a:r>
            <a:r>
              <a:rPr lang="tr-TR" sz="4000" b="1" dirty="0" smtClean="0">
                <a:latin typeface="Times New Roman"/>
                <a:ea typeface="Times New Roman"/>
              </a:rPr>
              <a:t> Normal Biçimi (BCNF) </a:t>
            </a:r>
            <a:endParaRPr lang="tr-TR" sz="4000"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BCNF İlişki Tanımı:</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bir ilişki 1.  Normal Biçimde ise ve tüm belirleyenler ilişkinin anahtarı ise bu ilişki </a:t>
            </a:r>
            <a:r>
              <a:rPr lang="tr-TR" dirty="0" err="1" smtClean="0">
                <a:latin typeface="Verdana" pitchFamily="34" charset="0"/>
                <a:ea typeface="Verdana" pitchFamily="34" charset="0"/>
                <a:cs typeface="Verdana" pitchFamily="34" charset="0"/>
              </a:rPr>
              <a:t>Boyce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Codd</a:t>
            </a:r>
            <a:r>
              <a:rPr lang="tr-TR" dirty="0" smtClean="0">
                <a:latin typeface="Verdana" pitchFamily="34" charset="0"/>
                <a:ea typeface="Verdana" pitchFamily="34" charset="0"/>
                <a:cs typeface="Verdana" pitchFamily="34" charset="0"/>
              </a:rPr>
              <a:t> Normal Biçimindedir. Buna göre, eğer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ilişkinin bir anahtarını gösteriyorsa, BCNF ilişkideki 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biçimindedir.</a:t>
            </a:r>
            <a:endParaRPr lang="tr-TR"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dirty="0" smtClean="0">
                <a:latin typeface="Verdana" pitchFamily="34" charset="0"/>
                <a:ea typeface="Verdana" pitchFamily="34" charset="0"/>
                <a:cs typeface="Verdana" pitchFamily="34" charset="0"/>
              </a:rPr>
              <a:t>    Başka bir deyişle ilişkinin BCNF olabilmesi için, önemli her işlevsel bağımlılığın sol tarafında yer alan her nitelik ya da nitelik grubunun ilişkideki  tüm nitelikleri belirlemesi, dolayısıyla ilişkinin anahtarı olması gerekir.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latin typeface="Verdana" pitchFamily="34" charset="0"/>
                <a:ea typeface="Verdana" pitchFamily="34" charset="0"/>
                <a:cs typeface="Verdana" pitchFamily="34" charset="0"/>
              </a:rPr>
              <a:t>Örnek 4.1.</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ÜRÜN (ÜKODU, ÜADI, ÜTÜRÜ, BİRİMİ, 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MAĞAZA (MNO, MADI, KENT, ADRES, TELNO)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SATIŞ (SÜKODU,  SMNO, STARİHİ, SMİKTARI)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PERSONEL (PERNO, ADISOYADI, GÖREVİ, ÇALMNO)</a:t>
            </a:r>
            <a:endParaRPr lang="tr-TR" i="1"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Üçüncü Normal Biçimin asal olmayan niteliklerin birbirinden bağımsız olmasını ve anahtara tam işlevsel bağımlı olmasını zorladığını" biliyoruz. Ancak Üçüncü Normal Biçim asal nitelikler ile ilgili hiçbir zorlama getirmemektedir. 3NF bir ilişkide asal nitelikler birbirinden bağımsız olmayabilir ve anahtarlara kısmi bağımlı olabilir.</a:t>
            </a:r>
            <a:endParaRPr lang="tr-TR"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Bu serbestlik birden çok anahtarı bulunan ve anahtarlarından en az ikisi birden çok nitelikten oluşan ilişkilerde sorunlar oluşmasına yol açabilir.</a:t>
            </a:r>
          </a:p>
          <a:p>
            <a:pPr>
              <a:buNone/>
            </a:pPr>
            <a:endParaRPr lang="tr-TR" dirty="0" smtClean="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Örnek 4.12'deki </a:t>
            </a:r>
            <a:r>
              <a:rPr lang="tr-TR" b="1" i="1" dirty="0" smtClean="0">
                <a:solidFill>
                  <a:schemeClr val="accent2">
                    <a:lumMod val="75000"/>
                  </a:schemeClr>
                </a:solidFill>
                <a:latin typeface="Verdana" pitchFamily="34" charset="0"/>
                <a:ea typeface="Verdana" pitchFamily="34" charset="0"/>
                <a:cs typeface="Verdana" pitchFamily="34" charset="0"/>
              </a:rPr>
              <a:t>R (A,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4 anahtarının bulunduğunu ve anahtarların </a:t>
            </a:r>
            <a:r>
              <a:rPr lang="tr-TR" b="1" i="1" dirty="0" smtClean="0">
                <a:solidFill>
                  <a:schemeClr val="accent2">
                    <a:lumMod val="75000"/>
                  </a:schemeClr>
                </a:solidFill>
                <a:latin typeface="Verdana" pitchFamily="34" charset="0"/>
                <a:ea typeface="Verdana" pitchFamily="34" charset="0"/>
                <a:cs typeface="Verdana" pitchFamily="34" charset="0"/>
              </a:rPr>
              <a:t>B, D,</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dirty="0" smtClean="0">
                <a:latin typeface="Verdana" pitchFamily="34" charset="0"/>
                <a:ea typeface="Verdana" pitchFamily="34" charset="0"/>
                <a:cs typeface="Verdana" pitchFamily="34" charset="0"/>
              </a:rPr>
              <a:t> olduğunu biliyoruz. Bu durumda ilişkinin tüm nitelikleri asal niteliklerdir. İlişkide asal olmayan hiçbir nitelik bulunmadığına göre ilişki otomatik olarak 3NF'dir.</a:t>
            </a:r>
            <a:endParaRPr lang="tr-TR"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bu ilişkide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vardır.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bir belirleyen olmasına karşın anahtar değildir. Dolayısıyla 3NF olan bu ilişki BCNF değildir. </a:t>
            </a:r>
          </a:p>
          <a:p>
            <a:endParaRPr lang="tr-TR"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4.13. ÖĞRDERS (ÖĞRNO, DKODU, DADI, NOTU) </a:t>
            </a:r>
            <a:r>
              <a:rPr lang="tr-TR" dirty="0" smtClean="0">
                <a:latin typeface="Verdana" pitchFamily="34" charset="0"/>
                <a:ea typeface="Verdana" pitchFamily="34" charset="0"/>
                <a:cs typeface="Verdana" pitchFamily="34" charset="0"/>
              </a:rPr>
              <a:t>ilişkisinde nitelikler arasında aşağıdaki işlevsel bağımlılıkların bulunduğunu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varsayalım (Çizim 4.6).</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DADI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DKODU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ÖĞRNO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DADI, ÖĞRNO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4.6. </a:t>
            </a:r>
            <a:r>
              <a:rPr lang="tr-TR" dirty="0" smtClean="0">
                <a:latin typeface="Verdana" pitchFamily="34" charset="0"/>
                <a:ea typeface="Verdana" pitchFamily="34" charset="0"/>
                <a:cs typeface="Verdana" pitchFamily="34" charset="0"/>
              </a:rPr>
              <a:t>Örnek 4.13’ deki İlişki Şeması İçin İşlevsel Bağımlılık Çizeneği</a:t>
            </a: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000232" y="714356"/>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5" name="4 Yuvarlatılmış Dikdörtgen"/>
          <p:cNvSpPr/>
          <p:nvPr/>
        </p:nvSpPr>
        <p:spPr>
          <a:xfrm>
            <a:off x="2000232" y="2357430"/>
            <a:ext cx="2000264"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ÖGRNO</a:t>
            </a:r>
            <a:endParaRPr lang="tr-TR" dirty="0"/>
          </a:p>
        </p:txBody>
      </p:sp>
      <p:sp>
        <p:nvSpPr>
          <p:cNvPr id="6" name="5 Yuvarlatılmış Dikdörtgen"/>
          <p:cNvSpPr/>
          <p:nvPr/>
        </p:nvSpPr>
        <p:spPr>
          <a:xfrm>
            <a:off x="2000232" y="4071942"/>
            <a:ext cx="192882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7" name="6 Yuvarlatılmış Dikdörtgen"/>
          <p:cNvSpPr/>
          <p:nvPr/>
        </p:nvSpPr>
        <p:spPr>
          <a:xfrm>
            <a:off x="5643570" y="1928802"/>
            <a:ext cx="214314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8" name="7 Yuvarlatılmış Dikdörtgen"/>
          <p:cNvSpPr/>
          <p:nvPr/>
        </p:nvSpPr>
        <p:spPr>
          <a:xfrm>
            <a:off x="1714480" y="2214554"/>
            <a:ext cx="2500330"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8 Düz Ok Bağlayıcısı"/>
          <p:cNvCxnSpPr>
            <a:stCxn id="4" idx="3"/>
          </p:cNvCxnSpPr>
          <p:nvPr/>
        </p:nvCxnSpPr>
        <p:spPr>
          <a:xfrm>
            <a:off x="4000496" y="1393017"/>
            <a:ext cx="1643074" cy="892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Düz Ok Bağlayıcısı"/>
          <p:cNvCxnSpPr/>
          <p:nvPr/>
        </p:nvCxnSpPr>
        <p:spPr>
          <a:xfrm flipV="1">
            <a:off x="4214810" y="2714620"/>
            <a:ext cx="142876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p:nvPr/>
        </p:nvCxnSpPr>
        <p:spPr>
          <a:xfrm>
            <a:off x="1214414" y="1357298"/>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Bağlayıcı"/>
          <p:cNvCxnSpPr/>
          <p:nvPr/>
        </p:nvCxnSpPr>
        <p:spPr>
          <a:xfrm rot="16200000" flipH="1">
            <a:off x="-500098" y="3071810"/>
            <a:ext cx="350046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endCxn id="6" idx="1"/>
          </p:cNvCxnSpPr>
          <p:nvPr/>
        </p:nvCxnSpPr>
        <p:spPr>
          <a:xfrm>
            <a:off x="1285852" y="478632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İlişkinin anahtarları </a:t>
            </a:r>
            <a:r>
              <a:rPr lang="tr-TR" b="1" i="1" dirty="0" smtClean="0">
                <a:solidFill>
                  <a:schemeClr val="accent2">
                    <a:lumMod val="75000"/>
                  </a:schemeClr>
                </a:solidFill>
                <a:latin typeface="Verdana" pitchFamily="34" charset="0"/>
                <a:ea typeface="Verdana" pitchFamily="34" charset="0"/>
                <a:cs typeface="Verdana" pitchFamily="34" charset="0"/>
              </a:rPr>
              <a:t>DKODU, ÖĞRNO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dur. İlişkinin asal olmayan tek niteliği </a:t>
            </a:r>
            <a:r>
              <a:rPr lang="tr-TR" b="1" i="1" dirty="0" smtClean="0">
                <a:solidFill>
                  <a:schemeClr val="accent2">
                    <a:lumMod val="75000"/>
                  </a:schemeClr>
                </a:solidFill>
                <a:latin typeface="Verdana" pitchFamily="34" charset="0"/>
                <a:ea typeface="Verdana" pitchFamily="34" charset="0"/>
                <a:cs typeface="Verdana" pitchFamily="34" charset="0"/>
              </a:rPr>
              <a:t>(NOTU)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anahtarlara tam işlevsel bağımlıdır, geçişli bağımlı değildir (zaten asal olmayan tek nitelik bulunduğuna göre, geçişli bağımlılık söz konusu olamaz).</a:t>
            </a:r>
            <a:endParaRPr lang="tr-TR"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durumda ilişki 3NF bir ilişkidir. Ancak anahtar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dirty="0" smtClean="0">
                <a:latin typeface="Verdana" pitchFamily="34" charset="0"/>
                <a:ea typeface="Verdana" pitchFamily="34" charset="0"/>
                <a:cs typeface="Verdana" pitchFamily="34" charset="0"/>
              </a:rPr>
              <a:t> birer belirleyen olduğu için ilişki BCNF değildir.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Örnek 4.14. KURS (ÖĞRNO, DKODU</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NOTU) </a:t>
            </a:r>
            <a:r>
              <a:rPr lang="tr-TR" dirty="0" smtClean="0">
                <a:latin typeface="Verdana" pitchFamily="34" charset="0"/>
                <a:ea typeface="Verdana" pitchFamily="34" charset="0"/>
                <a:cs typeface="Verdana" pitchFamily="34" charset="0"/>
              </a:rPr>
              <a:t>ilişkisinde nitelikler arasında aşağıdaki işlevsel bağımlılıkların bulunduğunu varsayalım (Çizim 4.7). </a:t>
            </a:r>
          </a:p>
          <a:p>
            <a:endParaRPr lang="tr-TR"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571612"/>
            <a:ext cx="8229600" cy="4286280"/>
          </a:xfrm>
        </p:spPr>
        <p:txBody>
          <a:bodyPr>
            <a:normAutofit/>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ÖĞRETMEN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DKODU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ÖĞRNO,DKODUNOTU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işlevsel bağımlılıklar her öğretmenin yalnız bir ders verdiği; her dersin şubeler halinde birçok öğretmen tarafından verildiği ve şubelerin ayırımının sorumlu öğretmen ile yapıldığı ve bir öğrencinin bir dersi yalnız bir öğretmenden aldığı gerçek dünya kurallarının yansımasıdır.</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dirty="0" smtClean="0">
                <a:latin typeface="Verdana" pitchFamily="34" charset="0"/>
                <a:ea typeface="Verdana" pitchFamily="34" charset="0"/>
                <a:cs typeface="Verdana" pitchFamily="34" charset="0"/>
              </a:rPr>
              <a:t>       Yukarıdaki veri tabanı şemasında yer alan 4 ilişkinin birbirinden bağımsız olmadığı, örneğin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ilişkisine birçoklu eklemenin </a:t>
            </a:r>
            <a:r>
              <a:rPr lang="tr-TR" b="1" i="1" dirty="0" smtClean="0">
                <a:solidFill>
                  <a:schemeClr val="accent2">
                    <a:lumMod val="75000"/>
                  </a:schemeClr>
                </a:solidFill>
                <a:latin typeface="Verdana" pitchFamily="34" charset="0"/>
                <a:ea typeface="Verdana" pitchFamily="34" charset="0"/>
                <a:cs typeface="Verdana" pitchFamily="34" charset="0"/>
              </a:rPr>
              <a:t>ÜRÜN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dirty="0" smtClean="0">
                <a:latin typeface="Verdana" pitchFamily="34" charset="0"/>
                <a:ea typeface="Verdana" pitchFamily="34" charset="0"/>
                <a:cs typeface="Verdana" pitchFamily="34" charset="0"/>
              </a:rPr>
              <a:t> ilişkilerinden bağımsız olamayacağı görülmektedir. Çünkü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satışı yapılan ürünün kodu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satışı yapan mağazanın numarası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yer almaktadır. </a:t>
            </a:r>
            <a:endParaRPr lang="tr-TR"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ÖĞRNO, 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ikilisidir. İlişkide asal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niteliği anahtara kısmi işlevsel bağımlı olduğu için İlişkinin biçimi 1NF'dir. Dolayısıyla ilişki BCNF değildir. İlişkinin BCNF bir ilişki olmadığı anahtar olmayan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ile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b="1" dirty="0" smtClean="0">
                <a:solidFill>
                  <a:schemeClr val="tx2">
                    <a:lumMod val="75000"/>
                  </a:schemeClr>
                </a:solidFill>
                <a:latin typeface="Verdana" pitchFamily="34" charset="0"/>
                <a:ea typeface="Verdana" pitchFamily="34" charset="0"/>
                <a:cs typeface="Verdana" pitchFamily="34" charset="0"/>
              </a:rPr>
              <a:t> ' </a:t>
            </a:r>
            <a:r>
              <a:rPr lang="tr-TR" dirty="0" err="1" smtClean="0">
                <a:latin typeface="Verdana" pitchFamily="34" charset="0"/>
                <a:ea typeface="Verdana" pitchFamily="34" charset="0"/>
                <a:cs typeface="Verdana" pitchFamily="34" charset="0"/>
              </a:rPr>
              <a:t>nun</a:t>
            </a:r>
            <a:r>
              <a:rPr lang="tr-TR" dirty="0" smtClean="0">
                <a:latin typeface="Verdana" pitchFamily="34" charset="0"/>
                <a:ea typeface="Verdana" pitchFamily="34" charset="0"/>
                <a:cs typeface="Verdana" pitchFamily="34" charset="0"/>
              </a:rPr>
              <a:t> birer belirleyen olmasından da anlaşılmaktadır. </a:t>
            </a:r>
          </a:p>
          <a:p>
            <a:endParaRPr lang="tr-TR"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4.7. </a:t>
            </a:r>
            <a:r>
              <a:rPr lang="tr-TR" dirty="0" smtClean="0">
                <a:latin typeface="Verdana" pitchFamily="34" charset="0"/>
                <a:ea typeface="Verdana" pitchFamily="34" charset="0"/>
                <a:cs typeface="Verdana" pitchFamily="34" charset="0"/>
              </a:rPr>
              <a:t>Örnek 4.14'deki İlişki Şeması İçin İşlevsel Bağımlılık Çizeneği</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714480"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ÖĞRNO</a:t>
            </a:r>
            <a:endParaRPr lang="tr-TR" dirty="0"/>
          </a:p>
        </p:txBody>
      </p:sp>
      <p:sp>
        <p:nvSpPr>
          <p:cNvPr id="5" name="4 Yuvarlatılmış Dikdörtgen"/>
          <p:cNvSpPr/>
          <p:nvPr/>
        </p:nvSpPr>
        <p:spPr>
          <a:xfrm>
            <a:off x="1785918"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6" name="5 Yuvarlatılmış Dikdörtgen"/>
          <p:cNvSpPr/>
          <p:nvPr/>
        </p:nvSpPr>
        <p:spPr>
          <a:xfrm>
            <a:off x="1428728" y="1714488"/>
            <a:ext cx="2357454"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Yuvarlatılmış Dikdörtgen"/>
          <p:cNvSpPr/>
          <p:nvPr/>
        </p:nvSpPr>
        <p:spPr>
          <a:xfrm>
            <a:off x="5857884"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ÖĞRETMEN</a:t>
            </a:r>
            <a:endParaRPr lang="tr-TR" dirty="0"/>
          </a:p>
        </p:txBody>
      </p:sp>
      <p:sp>
        <p:nvSpPr>
          <p:cNvPr id="8" name="7 Yuvarlatılmış Dikdörtgen"/>
          <p:cNvSpPr/>
          <p:nvPr/>
        </p:nvSpPr>
        <p:spPr>
          <a:xfrm>
            <a:off x="5929322"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cxnSp>
        <p:nvCxnSpPr>
          <p:cNvPr id="10" name="9 Düz Ok Bağlayıcısı"/>
          <p:cNvCxnSpPr>
            <a:endCxn id="8" idx="1"/>
          </p:cNvCxnSpPr>
          <p:nvPr/>
        </p:nvCxnSpPr>
        <p:spPr>
          <a:xfrm>
            <a:off x="3786182" y="2428868"/>
            <a:ext cx="21431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7" idx="1"/>
            <a:endCxn id="5" idx="3"/>
          </p:cNvCxnSpPr>
          <p:nvPr/>
        </p:nvCxnSpPr>
        <p:spPr>
          <a:xfrm rot="10800000">
            <a:off x="3428992" y="4000504"/>
            <a:ext cx="24288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latin typeface="Times New Roman"/>
                <a:ea typeface="Times New Roman"/>
              </a:rPr>
              <a:t>7. İlişkilerin Ayrıştırılması </a:t>
            </a:r>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arasında tanımlı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verilmiş olsun.  Aşağıdaki koşullan sağlayan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ayrıştırmasıdır.</a:t>
            </a:r>
            <a:endParaRPr lang="tr-TR"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niteliklerin her biri en az bir </a:t>
            </a:r>
            <a:r>
              <a:rPr lang="tr-TR"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de bulunmalıdır.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R =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Symbol" pitchFamily="18" charset="2"/>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n</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yitimsiz-birleştirme ayrıştırması (</a:t>
            </a:r>
            <a:r>
              <a:rPr lang="tr-TR" i="1" dirty="0" err="1" smtClean="0">
                <a:latin typeface="Verdana" pitchFamily="34" charset="0"/>
                <a:ea typeface="Verdana" pitchFamily="34" charset="0"/>
                <a:cs typeface="Verdana" pitchFamily="34" charset="0"/>
              </a:rPr>
              <a:t>lossless</a:t>
            </a:r>
            <a:r>
              <a:rPr lang="tr-TR" i="1" dirty="0" smtClean="0">
                <a:latin typeface="Verdana" pitchFamily="34" charset="0"/>
                <a:ea typeface="Verdana" pitchFamily="34" charset="0"/>
                <a:cs typeface="Verdana" pitchFamily="34" charset="0"/>
              </a:rPr>
              <a:t>-</a:t>
            </a:r>
            <a:r>
              <a:rPr lang="tr-TR" i="1" dirty="0" err="1" smtClean="0">
                <a:latin typeface="Verdana" pitchFamily="34" charset="0"/>
                <a:ea typeface="Verdana" pitchFamily="34" charset="0"/>
                <a:cs typeface="Verdana" pitchFamily="34" charset="0"/>
              </a:rPr>
              <a:t>join</a:t>
            </a:r>
            <a:r>
              <a:rPr lang="tr-TR" i="1" dirty="0" smtClean="0">
                <a:latin typeface="Verdana" pitchFamily="34" charset="0"/>
                <a:ea typeface="Verdana" pitchFamily="34" charset="0"/>
                <a:cs typeface="Verdana" pitchFamily="34" charset="0"/>
              </a:rPr>
              <a:t> </a:t>
            </a:r>
            <a:r>
              <a:rPr lang="tr-TR" i="1" dirty="0" err="1" smtClean="0">
                <a:latin typeface="Verdana" pitchFamily="34" charset="0"/>
                <a:ea typeface="Verdana" pitchFamily="34" charset="0"/>
                <a:cs typeface="Verdana" pitchFamily="34" charset="0"/>
              </a:rPr>
              <a:t>decomposition</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olmalıdır  (bkz 4.7.1). Bir ayrıştırmanın yitimsiz-birleştirme ayrıştırması olması için,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şemasına göre gerçekleşen ve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bağımlılıkları sağlayan her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a:t>
            </a:r>
            <a:r>
              <a:rPr lang="tr-TR" dirty="0" err="1" smtClean="0">
                <a:latin typeface="Verdana" pitchFamily="34" charset="0"/>
                <a:ea typeface="Verdana" pitchFamily="34" charset="0"/>
                <a:cs typeface="Verdana" pitchFamily="34" charset="0"/>
              </a:rPr>
              <a:t>R</a:t>
            </a:r>
            <a:r>
              <a:rPr lang="tr-TR" baseline="-25000" dirty="0" err="1" smtClean="0">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’lere</a:t>
            </a:r>
            <a:r>
              <a:rPr lang="tr-TR" dirty="0" smtClean="0">
                <a:latin typeface="Verdana" pitchFamily="34" charset="0"/>
                <a:ea typeface="Verdana" pitchFamily="34" charset="0"/>
                <a:cs typeface="Verdana" pitchFamily="34" charset="0"/>
              </a:rPr>
              <a:t> göre izdüşümlerinin doğal birleştirmesi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eşit olmalıdır.</a:t>
            </a:r>
            <a:endParaRPr lang="tr-TR"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ln>
            <a:solidFill>
              <a:schemeClr val="accent1">
                <a:lumMod val="75000"/>
              </a:schemeClr>
            </a:solidFill>
          </a:ln>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R1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R2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R3 </a:t>
            </a:r>
            <a:r>
              <a:rPr lang="tr-TR" i="1" dirty="0" smtClean="0">
                <a:solidFill>
                  <a:schemeClr val="accent2">
                    <a:lumMod val="75000"/>
                  </a:schemeClr>
                </a:solidFill>
                <a:latin typeface="Verdana" pitchFamily="34" charset="0"/>
                <a:ea typeface="Verdana" pitchFamily="34" charset="0"/>
                <a:cs typeface="Verdana" pitchFamily="34" charset="0"/>
              </a:rPr>
              <a:t>(r)           …..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i="1" baseline="-25000" dirty="0" err="1" smtClean="0">
                <a:solidFill>
                  <a:schemeClr val="accent2">
                    <a:lumMod val="75000"/>
                  </a:schemeClr>
                </a:solidFill>
                <a:latin typeface="Verdana" pitchFamily="34" charset="0"/>
                <a:ea typeface="Verdana" pitchFamily="34" charset="0"/>
                <a:cs typeface="Verdana" pitchFamily="34" charset="0"/>
              </a:rPr>
              <a:t>Rn</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(r)</a:t>
            </a:r>
          </a:p>
          <a:p>
            <a:pPr>
              <a:buNone/>
            </a:pPr>
            <a:endParaRPr lang="tr-TR" b="1"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bağımlılıkları korumalıdır (bkz 4.7.2). </a:t>
            </a:r>
          </a:p>
          <a:p>
            <a:endParaRPr lang="tr-TR" dirty="0"/>
          </a:p>
        </p:txBody>
      </p:sp>
      <p:sp>
        <p:nvSpPr>
          <p:cNvPr id="4"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İkizkenar Üçgen"/>
          <p:cNvSpPr/>
          <p:nvPr/>
        </p:nvSpPr>
        <p:spPr>
          <a:xfrm rot="16200000">
            <a:off x="5143504"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İkizkenar Üçgen"/>
          <p:cNvSpPr/>
          <p:nvPr/>
        </p:nvSpPr>
        <p:spPr>
          <a:xfrm rot="5400000">
            <a:off x="4822033" y="2107397"/>
            <a:ext cx="214314" cy="285752"/>
          </a:xfrm>
          <a:prstGeom prst="triangl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İkizkenar Üçgen"/>
          <p:cNvSpPr/>
          <p:nvPr/>
        </p:nvSpPr>
        <p:spPr>
          <a:xfrm rot="16200000">
            <a:off x="7358082"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İkizkenar Üçgen"/>
          <p:cNvSpPr/>
          <p:nvPr/>
        </p:nvSpPr>
        <p:spPr>
          <a:xfrm rot="5400000">
            <a:off x="7036611"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İkizkenar Üçgen"/>
          <p:cNvSpPr/>
          <p:nvPr/>
        </p:nvSpPr>
        <p:spPr>
          <a:xfrm rot="16200000">
            <a:off x="2000232" y="242886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İkizkenar Üçgen"/>
          <p:cNvSpPr/>
          <p:nvPr/>
        </p:nvSpPr>
        <p:spPr>
          <a:xfrm rot="5400000">
            <a:off x="1678761" y="246458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572032"/>
          </a:xfrm>
        </p:spPr>
        <p:txBody>
          <a:bodyPr>
            <a:normAutofit lnSpcReduction="10000"/>
          </a:bodyPr>
          <a:lstStyle/>
          <a:p>
            <a:pPr>
              <a:buNone/>
            </a:pPr>
            <a:r>
              <a:rPr lang="tr-TR" dirty="0" smtClean="0">
                <a:latin typeface="Verdana" pitchFamily="34" charset="0"/>
                <a:ea typeface="Verdana" pitchFamily="34" charset="0"/>
                <a:cs typeface="Verdana" pitchFamily="34" charset="0"/>
              </a:rPr>
              <a:t>      Bu koşulların ilki aslında artık bir koşuldur.  Çünkü eğer ayrıştırma yitimsiz- birleştirme ayrıştırması ise bu koşul sağlanır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sağlandığında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mutlaka sağlanır). Buna göre ayrıştırmanın geçerli bir ayrıştırma olması için:</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Yitimsiz-birleştirme ayrıştırması olması,</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 İşlevsel bağımlılıktan koruması, </a:t>
            </a:r>
          </a:p>
          <a:p>
            <a:pPr>
              <a:lnSpc>
                <a:spcPct val="115000"/>
              </a:lnSpc>
              <a:spcAft>
                <a:spcPts val="1000"/>
              </a:spcAft>
              <a:buNone/>
            </a:pPr>
            <a:r>
              <a:rPr lang="tr-TR" dirty="0" smtClean="0">
                <a:latin typeface="Verdana" pitchFamily="34" charset="0"/>
                <a:ea typeface="Verdana" pitchFamily="34" charset="0"/>
                <a:cs typeface="Verdana" pitchFamily="34" charset="0"/>
              </a:rPr>
              <a:t>gerekli ve yeterlidir. Bu özellikler aşağıda incelenmektedir</a:t>
            </a:r>
          </a:p>
          <a:p>
            <a:endParaRPr lang="tr-TR"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r>
              <a:rPr lang="tr-TR" sz="4000" b="1" dirty="0" smtClean="0">
                <a:latin typeface="Times New Roman"/>
                <a:ea typeface="Times New Roman"/>
              </a:rPr>
              <a:t>7.1. Yitimsiz-Birleştirme Ayrıştırması </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Eğer bir ilişki BCNF (ya da en azından 3NF) değilse bir takım aykırılıklara yol açabileceğini gördük. Bu tür bir ilişkiyi belirli sayıda BCNF (ya da 3NF) ilişkiye ayrıştırarak aykırılıklara yol açmayan, oluşturulması ve bakımı kolay bir şema elde edebiliriz. Bu işleme ilişkinin normalleştirilmesi (</a:t>
            </a:r>
            <a:r>
              <a:rPr lang="en-US" i="1" dirty="0" smtClean="0">
                <a:latin typeface="Verdana" pitchFamily="34" charset="0"/>
                <a:ea typeface="Verdana" pitchFamily="34" charset="0"/>
                <a:cs typeface="Verdana" pitchFamily="34" charset="0"/>
              </a:rPr>
              <a:t>normalization</a:t>
            </a:r>
            <a:r>
              <a:rPr lang="tr-TR" dirty="0" smtClean="0">
                <a:latin typeface="Verdana" pitchFamily="34" charset="0"/>
                <a:ea typeface="Verdana" pitchFamily="34" charset="0"/>
                <a:cs typeface="Verdana" pitchFamily="34" charset="0"/>
              </a:rPr>
              <a:t>) denir.</a:t>
            </a:r>
            <a:endParaRPr lang="tr-TR"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bir ayrıştırmanın öncelikle yitimsiz-birleştirme ayrıştırması olması,  ya da kısaca yitimsiz olması gerekir. Yitimsizliğin kuramsal tanımı yukarıda verildi.</a:t>
            </a:r>
            <a:endParaRPr lang="tr-TR"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Ancak verilen tanıma göre, bir ayrıştırmanın yitimsiz olabilmesi için,  ilişki şeması ve nitelikler arası işlevsel bağımlılıkların bilinmesi yeterli değildir; ilişkinin kendisine, hem de olası tüm örneklerine gereksinim vardır.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smtClean="0">
                <a:latin typeface="Verdana" pitchFamily="34" charset="0"/>
                <a:ea typeface="Verdana" pitchFamily="34" charset="0"/>
                <a:cs typeface="Verdana" pitchFamily="34" charset="0"/>
              </a:rPr>
              <a:t>       Ancak var olan bir mağaza var olan bir ürünü satabilir. Dolayısıyla, veri tabanı bütünlüğünün korunabilmesi için,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 ilişkisine bir çoklu eklenirken:</a:t>
            </a:r>
          </a:p>
          <a:p>
            <a:pPr>
              <a:buFont typeface="Wingdings" pitchFamily="2" charset="2"/>
              <a:buChar char="Ø"/>
            </a:pPr>
            <a:r>
              <a:rPr lang="tr-TR" dirty="0" smtClean="0">
                <a:latin typeface="Verdana" pitchFamily="34" charset="0"/>
                <a:ea typeface="Verdana" pitchFamily="34" charset="0"/>
                <a:cs typeface="Verdana" pitchFamily="34" charset="0"/>
              </a:rPr>
              <a:t>eklenecek çokludaki</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değerinin, var olan bir </a:t>
            </a:r>
            <a:r>
              <a:rPr lang="tr-TR" b="1" i="1" dirty="0" smtClean="0">
                <a:solidFill>
                  <a:schemeClr val="accent2">
                    <a:lumMod val="75000"/>
                  </a:schemeClr>
                </a:solidFill>
                <a:latin typeface="Verdana" pitchFamily="34" charset="0"/>
                <a:ea typeface="Verdana" pitchFamily="34" charset="0"/>
                <a:cs typeface="Verdana" pitchFamily="34" charset="0"/>
              </a:rPr>
              <a:t>ÜRÜN</a:t>
            </a:r>
            <a:r>
              <a:rPr lang="tr-TR" dirty="0" smtClean="0">
                <a:latin typeface="Verdana" pitchFamily="34" charset="0"/>
                <a:ea typeface="Verdana" pitchFamily="34" charset="0"/>
                <a:cs typeface="Verdana" pitchFamily="34" charset="0"/>
              </a:rPr>
              <a:t> çoklusundaki </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değerine eşit olması (deyişle böyle bir ürünün var olması),</a:t>
            </a:r>
          </a:p>
          <a:p>
            <a:endParaRPr lang="tr-TR"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lstStyle/>
          <a:p>
            <a:pPr>
              <a:buNone/>
            </a:pPr>
            <a:r>
              <a:rPr lang="tr-TR" dirty="0" smtClean="0">
                <a:latin typeface="Verdana" pitchFamily="34" charset="0"/>
                <a:ea typeface="Verdana" pitchFamily="34" charset="0"/>
                <a:cs typeface="Verdana" pitchFamily="34" charset="0"/>
              </a:rPr>
              <a:t>      Bir ilişkinin olası tüm örneklerinin bilinmesinin de uygulanabilirlik açısından olanaksız olduğu açıktır. Dolayısıyla bir ilişki şeması, nitelikler üzerinde tanımlı bir işlevsel bağımlılık kümesi ve ilişkinin bir ayrıştırması verildiğinde, ilişkinin örneklerini hiç bilmeden, ayrıştırmanın yitimsiz olup olmadığını bulmak için uygulanabilir yöntem ya da yöntemlere ihtiyaç vardır.</a:t>
            </a:r>
          </a:p>
          <a:p>
            <a:endParaRPr lang="tr-TR"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smtClean="0">
                <a:latin typeface="Verdana" pitchFamily="34" charset="0"/>
                <a:ea typeface="Verdana" pitchFamily="34" charset="0"/>
                <a:cs typeface="Verdana" pitchFamily="34" charset="0"/>
              </a:rPr>
              <a:t>     Bu yöntemlere geçmeden önce örnek bir ilişki üzerinde yitimsiz ve yitimli ayrıştırmaların birer örneği gösterilecektir. </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4.15. R (A, B,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 =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veriliyor.</a:t>
            </a:r>
            <a:endParaRPr lang="tr-TR"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smtClean="0">
                <a:latin typeface="Verdana" pitchFamily="34" charset="0"/>
                <a:ea typeface="Verdana" pitchFamily="34" charset="0"/>
                <a:cs typeface="Verdana" pitchFamily="34" charset="0"/>
              </a:rPr>
              <a:t>    Bu ilişkinin: </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ve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(B, C)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ilişkilerine ayrıştırıldığım düşünelim. Bu  ilişkinin,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işlevsel bağımlılıkları sağlayan bir örneği </a:t>
            </a:r>
            <a:r>
              <a:rPr lang="tr-TR" b="1" i="1" dirty="0" smtClean="0">
                <a:solidFill>
                  <a:schemeClr val="accent2">
                    <a:lumMod val="75000"/>
                  </a:schemeClr>
                </a:solidFill>
                <a:latin typeface="Verdana" pitchFamily="34" charset="0"/>
                <a:ea typeface="Verdana" pitchFamily="34" charset="0"/>
                <a:cs typeface="Verdana" pitchFamily="34" charset="0"/>
              </a:rPr>
              <a:t>( r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Çizim 4.8.</a:t>
            </a:r>
            <a:r>
              <a:rPr lang="tr-TR" dirty="0" err="1" smtClean="0">
                <a:latin typeface="Verdana" pitchFamily="34" charset="0"/>
                <a:ea typeface="Verdana" pitchFamily="34" charset="0"/>
                <a:cs typeface="Verdana" pitchFamily="34" charset="0"/>
              </a:rPr>
              <a:t>a'da</a:t>
            </a:r>
            <a:r>
              <a:rPr lang="tr-TR" dirty="0" smtClean="0">
                <a:latin typeface="Verdana" pitchFamily="34" charset="0"/>
                <a:ea typeface="Verdana" pitchFamily="34" charset="0"/>
                <a:cs typeface="Verdana" pitchFamily="34" charset="0"/>
              </a:rPr>
              <a:t> görülmektedir. 4.8.</a:t>
            </a:r>
            <a:r>
              <a:rPr lang="tr-TR" dirty="0" err="1" smtClean="0">
                <a:latin typeface="Verdana" pitchFamily="34" charset="0"/>
                <a:ea typeface="Verdana" pitchFamily="34" charset="0"/>
                <a:cs typeface="Verdana" pitchFamily="34" charset="0"/>
              </a:rPr>
              <a:t>b'de</a:t>
            </a:r>
            <a:r>
              <a:rPr lang="tr-TR" dirty="0" smtClean="0">
                <a:latin typeface="Verdana" pitchFamily="34" charset="0"/>
                <a:ea typeface="Verdana" pitchFamily="34" charset="0"/>
                <a:cs typeface="Verdana" pitchFamily="34" charset="0"/>
              </a:rPr>
              <a:t> bu ilişkinin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BC</a:t>
            </a:r>
            <a:r>
              <a:rPr lang="tr-TR" dirty="0" smtClean="0">
                <a:latin typeface="Verdana" pitchFamily="34" charset="0"/>
                <a:ea typeface="Verdana" pitchFamily="34" charset="0"/>
                <a:cs typeface="Verdana" pitchFamily="34" charset="0"/>
              </a:rPr>
              <a:t> niteliklerine göre izdüşümleri olan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 almaktadır. </a:t>
            </a:r>
          </a:p>
          <a:p>
            <a:endParaRPr lang="tr-TR"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Çizim 4.8.</a:t>
            </a:r>
            <a:r>
              <a:rPr lang="tr-TR" dirty="0" err="1" smtClean="0">
                <a:latin typeface="Verdana" pitchFamily="34" charset="0"/>
                <a:ea typeface="Verdana" pitchFamily="34" charset="0"/>
                <a:cs typeface="Verdana" pitchFamily="34" charset="0"/>
              </a:rPr>
              <a:t>c'de</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ilişkilerinin  birleştirilmesi ile elde edilen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ilişkisi görülmektedir,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incelendiğinde,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izdüşümleri  alınıp </a:t>
            </a:r>
            <a:r>
              <a:rPr lang="tr-TR" dirty="0" err="1" smtClean="0">
                <a:latin typeface="Verdana" pitchFamily="34" charset="0"/>
                <a:ea typeface="Verdana" pitchFamily="34" charset="0"/>
                <a:cs typeface="Verdana" pitchFamily="34" charset="0"/>
              </a:rPr>
              <a:t>izdüşümler</a:t>
            </a:r>
            <a:r>
              <a:rPr lang="tr-TR" dirty="0" smtClean="0">
                <a:latin typeface="Verdana" pitchFamily="34" charset="0"/>
                <a:ea typeface="Verdana" pitchFamily="34" charset="0"/>
                <a:cs typeface="Verdana" pitchFamily="34" charset="0"/>
              </a:rPr>
              <a:t> arasında doğal birleştirme işlemi uygulanarak elde edilen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ilişkisine eşit olmadığı görülmektedir. Bu da ayrıştırmanın yitimsiz olmadığını (yitimli olduğunu) gösterir. </a:t>
            </a:r>
            <a:endParaRPr lang="tr-TR"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14842"/>
          </a:xfrm>
        </p:spPr>
        <p:txBody>
          <a:bodyPr/>
          <a:lstStyle/>
          <a:p>
            <a:pPr>
              <a:buNone/>
            </a:pPr>
            <a:r>
              <a:rPr lang="tr-TR" dirty="0" smtClean="0">
                <a:latin typeface="Verdana" pitchFamily="34" charset="0"/>
                <a:ea typeface="Verdana" pitchFamily="34" charset="0"/>
                <a:cs typeface="Verdana" pitchFamily="34" charset="0"/>
              </a:rPr>
              <a:t>      Oysa ilişkinin başlangıçtaki örneği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değil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olsaydı,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'ün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err="1" smtClean="0">
                <a:solidFill>
                  <a:schemeClr val="accent2">
                    <a:lumMod val="75000"/>
                  </a:schemeClr>
                </a:solidFill>
                <a:latin typeface="Verdana" pitchFamily="34" charset="0"/>
                <a:ea typeface="Verdana" pitchFamily="34" charset="0"/>
                <a:cs typeface="Verdana" pitchFamily="34" charset="0"/>
              </a:rPr>
              <a:t>BC</a:t>
            </a:r>
            <a:r>
              <a:rPr lang="tr-TR" dirty="0" err="1" smtClean="0">
                <a:latin typeface="Verdana" pitchFamily="34" charset="0"/>
                <a:ea typeface="Verdana" pitchFamily="34" charset="0"/>
                <a:cs typeface="Verdana" pitchFamily="34" charset="0"/>
              </a:rPr>
              <a:t>'ye</a:t>
            </a:r>
            <a:r>
              <a:rPr lang="tr-TR" dirty="0" smtClean="0">
                <a:latin typeface="Verdana" pitchFamily="34" charset="0"/>
                <a:ea typeface="Verdana" pitchFamily="34" charset="0"/>
                <a:cs typeface="Verdana" pitchFamily="34" charset="0"/>
              </a:rPr>
              <a:t> göre izdüşümlerini aldığımızda yine aynı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elde edilir; bu iki ilişki birleştirildiğinde bulunacak ilişki de başlangıçtaki ilişkinin aynısı olurdu. Bu örnek,  ilişkinin bir olgusu üzerinde, izdüşümlerin birleştirilmesi yöntemiyle elde edilecek olumlu sonucun ayrıştırmanın yitimsiz olduğunu göstermek için yeterli olamayacağını açıkça göstermektedir.</a:t>
            </a:r>
          </a:p>
          <a:p>
            <a:endParaRPr lang="tr-TR"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buNone/>
            </a:pPr>
            <a:r>
              <a:rPr lang="tr-TR" sz="2400" dirty="0" smtClean="0">
                <a:latin typeface="Times New Roman" pitchFamily="18" charset="0"/>
                <a:ea typeface="Verdana" pitchFamily="34" charset="0"/>
                <a:cs typeface="Times New Roman" pitchFamily="18" charset="0"/>
              </a:rPr>
              <a:t> </a:t>
            </a:r>
          </a:p>
          <a:p>
            <a:pPr>
              <a:buNone/>
            </a:pPr>
            <a:r>
              <a:rPr lang="tr-TR" sz="2400" b="1" dirty="0" smtClean="0">
                <a:latin typeface="Times New Roman" pitchFamily="18" charset="0"/>
                <a:ea typeface="Verdana" pitchFamily="34" charset="0"/>
                <a:cs typeface="Times New Roman" pitchFamily="18" charset="0"/>
              </a:rPr>
              <a:t>    A     B     C            A      B      B      C          A     B     C</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a)r                 b)r</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AB </a:t>
            </a:r>
            <a:r>
              <a:rPr lang="tr-TR" sz="2400" b="1" dirty="0" smtClean="0">
                <a:latin typeface="Times New Roman" pitchFamily="18" charset="0"/>
                <a:ea typeface="Verdana" pitchFamily="34" charset="0"/>
                <a:cs typeface="Times New Roman" pitchFamily="18" charset="0"/>
              </a:rPr>
              <a:t>   c) r</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BC </a:t>
            </a:r>
            <a:r>
              <a:rPr lang="tr-TR" sz="2400" b="1" dirty="0" smtClean="0">
                <a:latin typeface="Times New Roman" pitchFamily="18" charset="0"/>
                <a:ea typeface="Verdana" pitchFamily="34" charset="0"/>
                <a:cs typeface="Times New Roman" pitchFamily="18" charset="0"/>
              </a:rPr>
              <a:t>(r)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d)r</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r</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r</a:t>
            </a:r>
            <a:r>
              <a:rPr lang="tr-TR" sz="2400" b="1" baseline="-25000" dirty="0" smtClean="0">
                <a:latin typeface="Times New Roman" pitchFamily="18" charset="0"/>
                <a:ea typeface="Verdana" pitchFamily="34" charset="0"/>
                <a:cs typeface="Times New Roman" pitchFamily="18" charset="0"/>
              </a:rPr>
              <a:t>3</a:t>
            </a:r>
          </a:p>
          <a:p>
            <a:pPr>
              <a:buNone/>
            </a:pPr>
            <a:r>
              <a:rPr lang="tr-TR" sz="2400" b="1" dirty="0" smtClean="0">
                <a:latin typeface="Times New Roman" pitchFamily="18" charset="0"/>
                <a:ea typeface="Verdana" pitchFamily="34" charset="0"/>
                <a:cs typeface="Times New Roman" pitchFamily="18" charset="0"/>
              </a:rPr>
              <a:t>Çizim 4.8. </a:t>
            </a:r>
            <a:r>
              <a:rPr lang="tr-TR" sz="2400" dirty="0" smtClean="0">
                <a:latin typeface="Times New Roman" pitchFamily="18" charset="0"/>
                <a:ea typeface="Verdana" pitchFamily="34" charset="0"/>
                <a:cs typeface="Times New Roman" pitchFamily="18" charset="0"/>
              </a:rPr>
              <a:t>Örnek 4.15 'teki Ayrıştırmanın Yitimsizliğinin İncelenmesi </a:t>
            </a:r>
          </a:p>
          <a:p>
            <a:pPr>
              <a:buNone/>
            </a:pPr>
            <a:r>
              <a:rPr lang="tr-TR" sz="2400" b="1" baseline="-25000" dirty="0" smtClean="0">
                <a:latin typeface="Times New Roman" pitchFamily="18" charset="0"/>
                <a:ea typeface="Verdana" pitchFamily="34" charset="0"/>
                <a:cs typeface="Times New Roman" pitchFamily="18" charset="0"/>
              </a:rPr>
              <a:t> </a:t>
            </a:r>
            <a:endParaRPr lang="tr-TR" sz="2400" dirty="0">
              <a:latin typeface="Times New Roman" pitchFamily="18" charset="0"/>
              <a:ea typeface="Verdana" pitchFamily="34" charset="0"/>
              <a:cs typeface="Times New Roman" pitchFamily="18" charset="0"/>
            </a:endParaRPr>
          </a:p>
        </p:txBody>
      </p:sp>
      <p:sp>
        <p:nvSpPr>
          <p:cNvPr id="4" name="3 Yuvarlatılmış Dikdörtgen"/>
          <p:cNvSpPr/>
          <p:nvPr/>
        </p:nvSpPr>
        <p:spPr>
          <a:xfrm>
            <a:off x="714348" y="1071546"/>
            <a:ext cx="1857388"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Yuvarlatılmış Dikdörtgen"/>
          <p:cNvSpPr/>
          <p:nvPr/>
        </p:nvSpPr>
        <p:spPr>
          <a:xfrm>
            <a:off x="2857488" y="1071546"/>
            <a:ext cx="121444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Yuvarlatılmış Dikdörtgen"/>
          <p:cNvSpPr/>
          <p:nvPr/>
        </p:nvSpPr>
        <p:spPr>
          <a:xfrm>
            <a:off x="4286248" y="1071546"/>
            <a:ext cx="1071570"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5786446" y="1000108"/>
            <a:ext cx="1857388" cy="4143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utoShape 2"/>
          <p:cNvSpPr>
            <a:spLocks noChangeArrowheads="1"/>
          </p:cNvSpPr>
          <p:nvPr/>
        </p:nvSpPr>
        <p:spPr bwMode="auto">
          <a:xfrm rot="5400000">
            <a:off x="7046134" y="5536423"/>
            <a:ext cx="276229" cy="223838"/>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 name="AutoShape 4"/>
          <p:cNvSpPr>
            <a:spLocks noChangeArrowheads="1"/>
          </p:cNvSpPr>
          <p:nvPr/>
        </p:nvSpPr>
        <p:spPr bwMode="auto">
          <a:xfrm rot="16200000">
            <a:off x="7258856" y="5528490"/>
            <a:ext cx="276236" cy="220659"/>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dirty="0" smtClean="0">
                <a:latin typeface="Times New Roman"/>
                <a:ea typeface="Times New Roman"/>
                <a:cs typeface="Times New Roman"/>
              </a:rPr>
              <a:t> </a:t>
            </a:r>
            <a:r>
              <a:rPr lang="tr-TR" sz="4000" dirty="0" smtClean="0">
                <a:ea typeface="Calibri"/>
                <a:cs typeface="Times New Roman"/>
              </a:rPr>
              <a:t/>
            </a:r>
            <a:br>
              <a:rPr lang="tr-TR" sz="4000" dirty="0" smtClean="0">
                <a:ea typeface="Calibri"/>
                <a:cs typeface="Times New Roman"/>
              </a:rPr>
            </a:br>
            <a:r>
              <a:rPr lang="tr-TR" sz="4000" b="1" dirty="0" smtClean="0">
                <a:latin typeface="Times New Roman"/>
                <a:ea typeface="Times New Roman"/>
                <a:cs typeface="Times New Roman"/>
              </a:rPr>
              <a:t>İkili Bir Ayrıştırma İçin Yitimsizlik Koşulu</a:t>
            </a:r>
            <a:endParaRPr lang="tr-TR" sz="40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Tanım:</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 eğer aşağıdaki koşullar sağlanıyorsa yitimsizdir.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ortak nitelik ya da nitelikler bulunmalıdır.</a:t>
            </a:r>
          </a:p>
          <a:p>
            <a:pPr>
              <a:buNone/>
            </a:pPr>
            <a:endParaRPr lang="tr-TR"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a:t>
            </a:r>
          </a:p>
          <a:p>
            <a:pPr>
              <a:lnSpc>
                <a:spcPct val="115000"/>
              </a:lnSpc>
              <a:spcAft>
                <a:spcPts val="1000"/>
              </a:spcAft>
              <a:buNone/>
            </a:pP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R(X,Y,Z)</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(X,Y)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(X,Z)</a:t>
            </a:r>
            <a:r>
              <a:rPr lang="tr-TR" dirty="0" smtClean="0">
                <a:latin typeface="Verdana" pitchFamily="34" charset="0"/>
                <a:ea typeface="Verdana" pitchFamily="34" charset="0"/>
                <a:cs typeface="Verdana" pitchFamily="34" charset="0"/>
              </a:rPr>
              <a:t>olmalıdır).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deki ortak nitelik ya nitelikler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den</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en az birinin anahtarı olmalıdır, (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 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bağımlılıklarından en az biri</a:t>
            </a:r>
            <a:r>
              <a:rPr lang="tr-TR" cap="small" dirty="0" smtClean="0">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bulunmalıdır).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Başka bir deyişle,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ayrıştırmasının yitimsiz olması için:</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İşlevsel bağımlılıklarından en az birinin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bulunması gereklidir. </a:t>
            </a:r>
          </a:p>
          <a:p>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       eklenecek çokludaki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değerinin, var olan bir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dirty="0" smtClean="0">
                <a:latin typeface="Verdana" pitchFamily="34" charset="0"/>
                <a:ea typeface="Verdana" pitchFamily="34" charset="0"/>
                <a:cs typeface="Verdana" pitchFamily="34" charset="0"/>
              </a:rPr>
              <a:t> çoklusundaki </a:t>
            </a:r>
            <a:r>
              <a:rPr lang="tr-TR" b="1" i="1" dirty="0" smtClean="0">
                <a:solidFill>
                  <a:schemeClr val="accent2">
                    <a:lumMod val="75000"/>
                  </a:schemeClr>
                </a:solidFill>
                <a:latin typeface="Verdana" pitchFamily="34" charset="0"/>
                <a:ea typeface="Verdana" pitchFamily="34" charset="0"/>
                <a:cs typeface="Verdana" pitchFamily="34" charset="0"/>
              </a:rPr>
              <a:t>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değerine eşit olması (başka bir deyişle satışı yapan mağazanın var olması) gerekir.</a:t>
            </a:r>
          </a:p>
          <a:p>
            <a:pPr>
              <a:buNone/>
            </a:pPr>
            <a:r>
              <a:rPr lang="tr-TR" dirty="0" smtClean="0">
                <a:latin typeface="Verdana" pitchFamily="34" charset="0"/>
                <a:ea typeface="Verdana" pitchFamily="34" charset="0"/>
                <a:cs typeface="Verdana" pitchFamily="34" charset="0"/>
              </a:rPr>
              <a:t>       Bu bütünlük kısıtlaması “ancak var olan bir ürün, var olan bir mağaza tarafından satılabilir” biçiminde ifade edilebilir.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Örnek 4.15’deki ikili ayrıştırmayı incelersek,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  şemasındaki ortak nitelik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Ancak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ne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ne de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anahtarıdır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ne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ne de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işlevsel  bağımlılığı vardır). Bu nedenle de bu ayrıştırma yitimsiz-birleştirme ayrıştırması değildir. </a:t>
            </a:r>
          </a:p>
          <a:p>
            <a:endParaRPr lang="tr-TR"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4.16. R (A, B, C, D, E) </a:t>
            </a:r>
            <a:r>
              <a:rPr lang="tr-TR" dirty="0" smtClean="0">
                <a:latin typeface="Verdana" pitchFamily="34" charset="0"/>
                <a:ea typeface="Verdana" pitchFamily="34" charset="0"/>
                <a:cs typeface="Verdana" pitchFamily="34" charset="0"/>
              </a:rPr>
              <a:t>ilişki şeması ve nitelikler arası aşağıdaki işlevsel bağımlılık kümesi veriliyor (Çizim 4,9).</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Bu ilişki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ilişkilerine ayrıştırılıyor. Bu ayrıştırma yitimsiz midir?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ilişkilerindeki ortak nitelik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dır. </a:t>
            </a:r>
            <a:r>
              <a:rPr lang="tr-TR" b="1" i="1" dirty="0" smtClean="0">
                <a:solidFill>
                  <a:schemeClr val="accent2">
                    <a:lumMod val="75000"/>
                  </a:schemeClr>
                </a:solidFill>
                <a:latin typeface="Verdana" pitchFamily="34" charset="0"/>
                <a:ea typeface="Verdana" pitchFamily="34" charset="0"/>
                <a:cs typeface="Verdana" pitchFamily="34" charset="0"/>
              </a:rPr>
              <a:t>A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anahtarı olduğu için bu ayrıştırma yitimsizdir.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Çizim 4.9. </a:t>
            </a:r>
            <a:r>
              <a:rPr lang="tr-TR" dirty="0" smtClean="0">
                <a:latin typeface="Verdana" pitchFamily="34" charset="0"/>
                <a:ea typeface="Verdana" pitchFamily="34" charset="0"/>
                <a:cs typeface="Verdana" pitchFamily="34" charset="0"/>
              </a:rPr>
              <a:t>Örnek 4.16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ilişki şeması için işlevsel bağımlılık </a:t>
            </a:r>
            <a:r>
              <a:rPr lang="tr-TR" dirty="0" err="1" smtClean="0">
                <a:latin typeface="Verdana" pitchFamily="34" charset="0"/>
                <a:ea typeface="Verdana" pitchFamily="34" charset="0"/>
                <a:cs typeface="Verdana" pitchFamily="34" charset="0"/>
              </a:rPr>
              <a:t>çizeneği</a:t>
            </a:r>
            <a:endParaRPr lang="tr-TR" b="1" i="1" dirty="0">
              <a:solidFill>
                <a:schemeClr val="accent2">
                  <a:lumMod val="75000"/>
                </a:schemeClr>
              </a:solidFill>
              <a:latin typeface="Verdana" pitchFamily="34" charset="0"/>
              <a:ea typeface="Verdana" pitchFamily="34" charset="0"/>
              <a:cs typeface="Verdana" pitchFamily="34" charset="0"/>
            </a:endParaRPr>
          </a:p>
        </p:txBody>
      </p:sp>
      <p:sp>
        <p:nvSpPr>
          <p:cNvPr id="4" name="3 Yuvarlatılmış Dikdörtgen"/>
          <p:cNvSpPr/>
          <p:nvPr/>
        </p:nvSpPr>
        <p:spPr>
          <a:xfrm>
            <a:off x="1214414" y="2428868"/>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5" name="4 Yuvarlatılmış Dikdörtgen"/>
          <p:cNvSpPr/>
          <p:nvPr/>
        </p:nvSpPr>
        <p:spPr>
          <a:xfrm>
            <a:off x="128585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6" name="5 Yuvarlatılmış Dikdörtgen"/>
          <p:cNvSpPr/>
          <p:nvPr/>
        </p:nvSpPr>
        <p:spPr>
          <a:xfrm>
            <a:off x="414337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7" name="6 Yuvarlatılmış Dikdörtgen"/>
          <p:cNvSpPr/>
          <p:nvPr/>
        </p:nvSpPr>
        <p:spPr>
          <a:xfrm>
            <a:off x="6500826"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8" name="7 Yuvarlatılmış Dikdörtgen"/>
          <p:cNvSpPr/>
          <p:nvPr/>
        </p:nvSpPr>
        <p:spPr>
          <a:xfrm>
            <a:off x="4000496" y="2357430"/>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8 Yuvarlatılmış Dikdörtgen"/>
          <p:cNvSpPr/>
          <p:nvPr/>
        </p:nvSpPr>
        <p:spPr>
          <a:xfrm>
            <a:off x="3500430" y="3571876"/>
            <a:ext cx="5072098" cy="20002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a:off x="2786050" y="2964653"/>
            <a:ext cx="121444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p:cNvCxnSpPr>
          <p:nvPr/>
        </p:nvCxnSpPr>
        <p:spPr>
          <a:xfrm>
            <a:off x="2786050" y="2964653"/>
            <a:ext cx="1357322"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5" idx="0"/>
            <a:endCxn id="4" idx="2"/>
          </p:cNvCxnSpPr>
          <p:nvPr/>
        </p:nvCxnSpPr>
        <p:spPr>
          <a:xfrm rot="16200000" flipV="1">
            <a:off x="1821637" y="3679033"/>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9" idx="1"/>
            <a:endCxn id="5" idx="3"/>
          </p:cNvCxnSpPr>
          <p:nvPr/>
        </p:nvCxnSpPr>
        <p:spPr>
          <a:xfrm rot="10800000">
            <a:off x="2857488" y="4464852"/>
            <a:ext cx="64294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7" idx="1"/>
          </p:cNvCxnSpPr>
          <p:nvPr/>
        </p:nvCxnSpPr>
        <p:spPr>
          <a:xfrm rot="10800000">
            <a:off x="5572132" y="3357563"/>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Times New Roman"/>
                <a:ea typeface="Times New Roman"/>
                <a:cs typeface="Times New Roman"/>
              </a:rPr>
              <a:t>Ayrıştırmaların Yitimsizlik Sınaması</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 sunulan yöntem yalnız ikili ayrıştırmaların yitimsizliğini sınamak için kullanılabilir. Bir ilişki ikiden çok ilişkiye ayrıştırıldığında, bu ayrıştırmanın yitimsizliği yukarıdaki yöntemle sınanamaz. Aşağıda sunulan yöntem genel amaçlı olup herhangi bir ayrıştırmanın yitimsizliğini sınamak için kullanılabilir. </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Yitimsiz Ayrıştırma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marL="42545">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err="1" smtClean="0">
                <a:solidFill>
                  <a:schemeClr val="accent2">
                    <a:lumMod val="75000"/>
                  </a:schemeClr>
                </a:solidFill>
                <a:latin typeface="Verdana" pitchFamily="34" charset="0"/>
                <a:ea typeface="Verdana" pitchFamily="34" charset="0"/>
                <a:cs typeface="Verdana" pitchFamily="34" charset="0"/>
              </a:rPr>
              <a:t>Aı</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ilişki şeması,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bu ilişki şeması  üzerinde tanımlı bir işlevsel bağımlılık kümesi olsun.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 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ayrıştırmasının yitimsiz olup olmadığı aşağıdaki algoritma ile bulunabilir.</a:t>
            </a:r>
          </a:p>
          <a:p>
            <a:endParaRPr lang="tr-TR" dirty="0"/>
          </a:p>
        </p:txBody>
      </p:sp>
      <p:sp>
        <p:nvSpPr>
          <p:cNvPr id="5" name="4 Yuvarlatılmış Dikdörtgen"/>
          <p:cNvSpPr/>
          <p:nvPr/>
        </p:nvSpPr>
        <p:spPr>
          <a:xfrm>
            <a:off x="285720" y="2357430"/>
            <a:ext cx="8429684" cy="2643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514350" lvl="0" indent="-514350">
              <a:buFont typeface="+mj-lt"/>
              <a:buAutoNum type="arabicPeriod"/>
            </a:pPr>
            <a:r>
              <a:rPr lang="tr-TR" dirty="0" smtClean="0">
                <a:latin typeface="Verdana" pitchFamily="34" charset="0"/>
                <a:ea typeface="Verdana" pitchFamily="34" charset="0"/>
                <a:cs typeface="Verdana" pitchFamily="34" charset="0"/>
              </a:rPr>
              <a:t>Ayrıştırmadaki her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ilişkisi için bir satırı; her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için de bir kolonu bulunan n satır, k kolonlu bir çizelge oluştur. Her satır başlığına bir ilişkinin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adını, her kolon başlığına da bir niteliğin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adını yaz.  Eğer ilişki/nitelik adları sıradan dizinli (1'den </a:t>
            </a:r>
            <a:r>
              <a:rPr lang="tr-TR" dirty="0" err="1" smtClean="0">
                <a:latin typeface="Verdana" pitchFamily="34" charset="0"/>
                <a:ea typeface="Verdana" pitchFamily="34" charset="0"/>
                <a:cs typeface="Verdana" pitchFamily="34" charset="0"/>
              </a:rPr>
              <a:t>n'e</a:t>
            </a:r>
            <a:r>
              <a:rPr lang="tr-TR" dirty="0" smtClean="0">
                <a:latin typeface="Verdana" pitchFamily="34" charset="0"/>
                <a:ea typeface="Verdana" pitchFamily="34" charset="0"/>
                <a:cs typeface="Verdana" pitchFamily="34" charset="0"/>
              </a:rPr>
              <a:t> ;  1'den </a:t>
            </a:r>
            <a:r>
              <a:rPr lang="tr-TR" dirty="0" err="1" smtClean="0">
                <a:latin typeface="Verdana" pitchFamily="34" charset="0"/>
                <a:ea typeface="Verdana" pitchFamily="34" charset="0"/>
                <a:cs typeface="Verdana" pitchFamily="34" charset="0"/>
              </a:rPr>
              <a:t>k'ya</a:t>
            </a:r>
            <a:r>
              <a:rPr lang="tr-TR" dirty="0" smtClean="0">
                <a:latin typeface="Verdana" pitchFamily="34" charset="0"/>
                <a:ea typeface="Verdana" pitchFamily="34" charset="0"/>
                <a:cs typeface="Verdana" pitchFamily="34" charset="0"/>
              </a:rPr>
              <a:t>) adlar değilse, satırlara/kolonlara 1'den başlayarak  sıra numarası ver.</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85720" y="1857364"/>
            <a:ext cx="8572560" cy="35004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342900" lvl="0" indent="-3429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Çizelgenin i. Satır j. Kolonundaki elemanına: </a:t>
            </a:r>
          </a:p>
          <a:p>
            <a:pPr marL="271145">
              <a:lnSpc>
                <a:spcPct val="115000"/>
              </a:lnSpc>
              <a:spcBef>
                <a:spcPts val="1200"/>
              </a:spcBef>
              <a:spcAft>
                <a:spcPts val="1000"/>
              </a:spcAft>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varsa :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a:t>
            </a:r>
          </a:p>
          <a:p>
            <a:pPr marL="271145">
              <a:lnSpc>
                <a:spcPct val="115000"/>
              </a:lnSpc>
              <a:spcBef>
                <a:spcPts val="1200"/>
              </a:spcBef>
              <a:spcAft>
                <a:spcPts val="1000"/>
              </a:spcAft>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ilişkisinde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yoksa :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b="1" i="1" baseline="-25000" dirty="0" err="1" smtClean="0">
                <a:solidFill>
                  <a:schemeClr val="accent2">
                    <a:lumMod val="75000"/>
                  </a:schemeClr>
                </a:solidFill>
                <a:latin typeface="Verdana" pitchFamily="34" charset="0"/>
                <a:ea typeface="Verdana" pitchFamily="34" charset="0"/>
                <a:cs typeface="Verdana" pitchFamily="34" charset="0"/>
              </a:rPr>
              <a:t>ij</a:t>
            </a:r>
            <a:r>
              <a:rPr lang="tr-TR" b="1" baseline="-25000"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a:t>
            </a:r>
          </a:p>
          <a:p>
            <a:endParaRPr lang="tr-TR" dirty="0"/>
          </a:p>
        </p:txBody>
      </p:sp>
      <p:sp>
        <p:nvSpPr>
          <p:cNvPr id="4" name="3 Yuvarlatılmış Dikdörtgen"/>
          <p:cNvSpPr/>
          <p:nvPr/>
        </p:nvSpPr>
        <p:spPr>
          <a:xfrm>
            <a:off x="500034" y="1714488"/>
            <a:ext cx="8001056" cy="2643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marL="342900" lvl="0" indent="-342900">
              <a:lnSpc>
                <a:spcPct val="115000"/>
              </a:lnSpc>
              <a:spcBef>
                <a:spcPts val="1200"/>
              </a:spcBef>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her </a:t>
            </a:r>
            <a:r>
              <a:rPr lang="tr-TR" b="1" i="1" dirty="0" smtClean="0">
                <a:solidFill>
                  <a:schemeClr val="accent2">
                    <a:lumMod val="75000"/>
                  </a:schemeClr>
                </a:solidFill>
                <a:latin typeface="Verdana" pitchFamily="34" charset="0"/>
                <a:ea typeface="Verdana" pitchFamily="34" charset="0"/>
                <a:cs typeface="Verdana" pitchFamily="34" charset="0"/>
              </a:rPr>
              <a:t>(f: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için</a:t>
            </a:r>
            <a:r>
              <a:rPr lang="tr-TR" b="1" dirty="0" smtClean="0">
                <a:latin typeface="Verdana" pitchFamily="34" charset="0"/>
                <a:ea typeface="Verdana" pitchFamily="34" charset="0"/>
                <a:cs typeface="Verdana" pitchFamily="34" charset="0"/>
              </a:rPr>
              <a:t>:</a:t>
            </a:r>
          </a:p>
          <a:p>
            <a:pPr marL="342900" lvl="0" indent="-342900">
              <a:lnSpc>
                <a:spcPct val="115000"/>
              </a:lnSpc>
              <a:spcBef>
                <a:spcPts val="1200"/>
              </a:spcBef>
              <a:spcAft>
                <a:spcPts val="1000"/>
              </a:spcAft>
              <a:buNone/>
            </a:pPr>
            <a:r>
              <a:rPr lang="tr-TR" dirty="0" smtClean="0">
                <a:latin typeface="Verdana" pitchFamily="34" charset="0"/>
                <a:ea typeface="Verdana" pitchFamily="34" charset="0"/>
                <a:cs typeface="Verdana" pitchFamily="34" charset="0"/>
              </a:rPr>
              <a:t>Eğer 2 ya da daha çok satırda, </a:t>
            </a:r>
            <a:r>
              <a:rPr lang="tr-TR" b="1" i="1" dirty="0" err="1" smtClean="0">
                <a:solidFill>
                  <a:schemeClr val="accent2">
                    <a:lumMod val="75000"/>
                  </a:schemeClr>
                </a:solidFill>
                <a:latin typeface="Verdana" pitchFamily="34" charset="0"/>
                <a:ea typeface="Verdana" pitchFamily="34" charset="0"/>
                <a:cs typeface="Verdana" pitchFamily="34" charset="0"/>
              </a:rPr>
              <a:t>X</a:t>
            </a:r>
            <a:r>
              <a:rPr lang="tr-TR" dirty="0" err="1" smtClean="0">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oluşturan tüm kolonlardaki değerleri aynı ise:</a:t>
            </a:r>
          </a:p>
          <a:p>
            <a:pPr marL="271145">
              <a:lnSpc>
                <a:spcPct val="115000"/>
              </a:lnSpc>
              <a:spcAft>
                <a:spcPts val="1000"/>
              </a:spcAft>
              <a:buNone/>
            </a:pPr>
            <a:r>
              <a:rPr lang="tr-TR" dirty="0" smtClean="0">
                <a:latin typeface="Verdana" pitchFamily="34" charset="0"/>
                <a:ea typeface="Verdana" pitchFamily="34" charset="0"/>
                <a:cs typeface="Verdana" pitchFamily="34" charset="0"/>
              </a:rPr>
              <a:t> bu satırlarda</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dirty="0" err="1" smtClean="0">
                <a:latin typeface="Verdana" pitchFamily="34" charset="0"/>
                <a:ea typeface="Verdana" pitchFamily="34" charset="0"/>
                <a:cs typeface="Verdana" pitchFamily="34" charset="0"/>
              </a:rPr>
              <a:t>yi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oluşturan tüm kolonlardaki değerleri  eşitle (eğer eşitlenecek değerlerden </a:t>
            </a:r>
            <a:r>
              <a:rPr lang="tr-TR" dirty="0" err="1" smtClean="0">
                <a:latin typeface="Verdana" pitchFamily="34" charset="0"/>
                <a:ea typeface="Verdana" pitchFamily="34" charset="0"/>
                <a:cs typeface="Verdana" pitchFamily="34" charset="0"/>
              </a:rPr>
              <a:t>enaz</a:t>
            </a:r>
            <a:r>
              <a:rPr lang="tr-TR" dirty="0" smtClean="0">
                <a:latin typeface="Verdana" pitchFamily="34" charset="0"/>
                <a:ea typeface="Verdana" pitchFamily="34" charset="0"/>
                <a:cs typeface="Verdana" pitchFamily="34" charset="0"/>
              </a:rPr>
              <a:t> biri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ise  hepsini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yap; hiçbiri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b="1" i="1" baseline="-25000" dirty="0" err="1" smtClean="0">
                <a:solidFill>
                  <a:schemeClr val="accent2">
                    <a:lumMod val="75000"/>
                  </a:schemeClr>
                </a:solidFill>
                <a:latin typeface="Verdana" pitchFamily="34" charset="0"/>
                <a:ea typeface="Verdana" pitchFamily="34" charset="0"/>
                <a:cs typeface="Verdana" pitchFamily="34" charset="0"/>
              </a:rPr>
              <a:t>j</a:t>
            </a:r>
            <a:r>
              <a:rPr lang="tr-TR" dirty="0" smtClean="0">
                <a:latin typeface="Verdana" pitchFamily="34" charset="0"/>
                <a:ea typeface="Verdana" pitchFamily="34" charset="0"/>
                <a:cs typeface="Verdana" pitchFamily="34" charset="0"/>
              </a:rPr>
              <a:t> değil hepsi </a:t>
            </a:r>
            <a:r>
              <a:rPr lang="tr-TR" b="1" i="1" dirty="0" err="1" smtClean="0">
                <a:solidFill>
                  <a:schemeClr val="accent2">
                    <a:lumMod val="75000"/>
                  </a:schemeClr>
                </a:solidFill>
                <a:latin typeface="Verdana" pitchFamily="34" charset="0"/>
                <a:ea typeface="Verdana" pitchFamily="34" charset="0"/>
                <a:cs typeface="Verdana" pitchFamily="34" charset="0"/>
              </a:rPr>
              <a:t>b</a:t>
            </a:r>
            <a:r>
              <a:rPr lang="tr-TR" dirty="0" err="1" smtClean="0">
                <a:latin typeface="Verdana" pitchFamily="34" charset="0"/>
                <a:ea typeface="Verdana" pitchFamily="34" charset="0"/>
                <a:cs typeface="Verdana" pitchFamily="34" charset="0"/>
              </a:rPr>
              <a:t>'lerden</a:t>
            </a:r>
            <a:r>
              <a:rPr lang="tr-TR" dirty="0" smtClean="0">
                <a:latin typeface="Verdana" pitchFamily="34" charset="0"/>
                <a:ea typeface="Verdana" pitchFamily="34" charset="0"/>
                <a:cs typeface="Verdana" pitchFamily="34" charset="0"/>
              </a:rPr>
              <a:t> oluşuyorsa,  aralarından rastgele birini seç ve diğerlerini buna eşitle).</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571480"/>
            <a:ext cx="8143932" cy="53578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4.</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Çizelgede değişiklik olduğu sürece, satırlardan biri tüm</a:t>
            </a:r>
            <a:r>
              <a:rPr lang="tr-TR" b="1"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oluşuncaya kadar 3. adımı tekrarla.</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5.</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Sonuçta eğer satırlardan biri tüm</a:t>
            </a:r>
            <a:r>
              <a:rPr lang="tr-TR" b="1"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 a</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oluşuyorsa ayrıştırma yitimsizdir; değilse ayrıştırma yitimsiz değildir.</a:t>
            </a:r>
            <a:endParaRPr lang="tr-TR" dirty="0"/>
          </a:p>
        </p:txBody>
      </p:sp>
      <p:sp>
        <p:nvSpPr>
          <p:cNvPr id="4" name="3 Yuvarlatılmış Dikdörtgen"/>
          <p:cNvSpPr/>
          <p:nvPr/>
        </p:nvSpPr>
        <p:spPr>
          <a:xfrm>
            <a:off x="571472" y="1785926"/>
            <a:ext cx="8072494" cy="3429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357298"/>
            <a:ext cx="8229600" cy="5143536"/>
          </a:xfrm>
        </p:spPr>
        <p:txBody>
          <a:bodyPr>
            <a:normAutofit/>
          </a:bodyPr>
          <a:lstStyle/>
          <a:p>
            <a:pPr>
              <a:buNone/>
            </a:pPr>
            <a:r>
              <a:rPr lang="tr-TR" dirty="0" smtClean="0">
                <a:latin typeface="Verdana" pitchFamily="34" charset="0"/>
                <a:ea typeface="Verdana" pitchFamily="34" charset="0"/>
                <a:cs typeface="Verdana" pitchFamily="34" charset="0"/>
              </a:rPr>
              <a:t>       Diğer taraftan </a:t>
            </a:r>
            <a:r>
              <a:rPr lang="tr-TR" b="1" i="1" dirty="0" smtClean="0">
                <a:solidFill>
                  <a:schemeClr val="accent2">
                    <a:lumMod val="75000"/>
                  </a:schemeClr>
                </a:solidFill>
                <a:latin typeface="Verdana" pitchFamily="34" charset="0"/>
                <a:ea typeface="Verdana" pitchFamily="34" charset="0"/>
                <a:cs typeface="Verdana" pitchFamily="34" charset="0"/>
              </a:rPr>
              <a:t>PERSONEL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personelin çalıştığı mağazayı gösteren bir nitelik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yer almaktadır.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Her personel çoklusunda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niteliğinin değerinin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var olan bir çokludaki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MNO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değerine eşit olması gerekir. Bu bütünlük kısıtlaması da “her personel ancak var olan bir mağazada çalışabilir” biçiminde ifade edilebilir.</a:t>
            </a:r>
          </a:p>
          <a:p>
            <a:pPr>
              <a:buNone/>
            </a:pPr>
            <a:r>
              <a:rPr lang="tr-TR" dirty="0" smtClean="0">
                <a:latin typeface="Verdana" pitchFamily="34" charset="0"/>
                <a:ea typeface="Verdana" pitchFamily="34" charset="0"/>
                <a:cs typeface="Verdana" pitchFamily="34" charset="0"/>
              </a:rPr>
              <a:t>   Örnek 4.1’deki veri tabanı şemasında yer alan referanslar aşağıdakilerdir(Çizim 4.1).</a:t>
            </a:r>
          </a:p>
          <a:p>
            <a:endParaRPr lang="tr-TR"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Örnek 4.16'daki İlişki şeması ve İşlevsel bağımlılık kümesi için aşağıdaki ayrıştırmanın yitimsiz olup olmadığını araştıralım.</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 D,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ayrıştırmanın yitimsizliğini sınamak üzere, yukarıdaki algoritmaya göre oluşturulan sınama  çizelgesinin başlangıç durumu Çizim 4.10.</a:t>
            </a:r>
            <a:r>
              <a:rPr lang="tr-TR" dirty="0" err="1" smtClean="0">
                <a:latin typeface="Verdana" pitchFamily="34" charset="0"/>
                <a:ea typeface="Verdana" pitchFamily="34" charset="0"/>
                <a:cs typeface="Verdana" pitchFamily="34" charset="0"/>
              </a:rPr>
              <a:t>a'da</a:t>
            </a:r>
            <a:r>
              <a:rPr lang="tr-TR" dirty="0" smtClean="0">
                <a:latin typeface="Verdana" pitchFamily="34" charset="0"/>
                <a:ea typeface="Verdana" pitchFamily="34" charset="0"/>
                <a:cs typeface="Verdana" pitchFamily="34" charset="0"/>
              </a:rPr>
              <a:t> görülmektedir . Algoritmaya uygun olarak çizelge üzerinde aşağıdaki değişiklikler yapılır.</a:t>
            </a:r>
          </a:p>
          <a:p>
            <a:endParaRPr lang="tr-TR"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satırlarının A 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22</a:t>
            </a:r>
            <a:r>
              <a:rPr lang="tr-TR" dirty="0" smtClean="0">
                <a:latin typeface="Verdana" pitchFamily="34" charset="0"/>
                <a:ea typeface="Verdana" pitchFamily="34" charset="0"/>
                <a:cs typeface="Verdana" pitchFamily="34" charset="0"/>
              </a:rPr>
              <a:t> 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b="1" i="1" baseline="-25000" dirty="0" smtClean="0">
                <a:solidFill>
                  <a:schemeClr val="accent2">
                    <a:lumMod val="75000"/>
                  </a:schemeClr>
                </a:solidFill>
                <a:latin typeface="Verdana" pitchFamily="34" charset="0"/>
                <a:ea typeface="Verdana" pitchFamily="34" charset="0"/>
                <a:cs typeface="Verdana" pitchFamily="34" charset="0"/>
              </a:rPr>
              <a:t>23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de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yazılır)</a:t>
            </a:r>
          </a:p>
          <a:p>
            <a:endParaRPr lang="tr-TR"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satırlarının </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dirty="0" smtClean="0">
                <a:latin typeface="Verdana" pitchFamily="34" charset="0"/>
                <a:ea typeface="Verdana" pitchFamily="34" charset="0"/>
                <a:cs typeface="Verdana" pitchFamily="34" charset="0"/>
              </a:rPr>
              <a:t>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31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yazılır</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a:t>
            </a:r>
            <a:endParaRPr lang="tr-TR"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kullanılarak,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satırlarının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kolonundaki değerler eşit olduğu için, bu satırların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dirty="0" smtClean="0">
                <a:latin typeface="Verdana" pitchFamily="34" charset="0"/>
                <a:ea typeface="Verdana" pitchFamily="34" charset="0"/>
                <a:cs typeface="Verdana" pitchFamily="34" charset="0"/>
              </a:rPr>
              <a:t> kolonundaki değerler de eşitlenir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b="1" i="1" baseline="-25000" dirty="0" smtClean="0">
                <a:solidFill>
                  <a:schemeClr val="accent2">
                    <a:lumMod val="75000"/>
                  </a:schemeClr>
                </a:solidFill>
                <a:latin typeface="Verdana" pitchFamily="34" charset="0"/>
                <a:ea typeface="Verdana" pitchFamily="34" charset="0"/>
                <a:cs typeface="Verdana" pitchFamily="34" charset="0"/>
              </a:rPr>
              <a:t>32</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yazılır;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kolonundaki değerler zaten eşit olduğu için herhangi bir değişiklik yapılmaz.).</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      Sonuçta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satırı tüm </a:t>
            </a:r>
            <a:r>
              <a:rPr lang="tr-TR" b="1" i="1" dirty="0" err="1" smtClean="0">
                <a:solidFill>
                  <a:schemeClr val="accent2">
                    <a:lumMod val="75000"/>
                  </a:schemeClr>
                </a:solidFill>
                <a:latin typeface="Verdana" pitchFamily="34" charset="0"/>
                <a:ea typeface="Verdana" pitchFamily="34" charset="0"/>
                <a:cs typeface="Verdana" pitchFamily="34" charset="0"/>
              </a:rPr>
              <a:t>a</a:t>
            </a:r>
            <a:r>
              <a:rPr lang="tr-TR" dirty="0" err="1" smtClean="0">
                <a:latin typeface="Verdana" pitchFamily="34" charset="0"/>
                <a:ea typeface="Verdana" pitchFamily="34" charset="0"/>
                <a:cs typeface="Verdana" pitchFamily="34" charset="0"/>
              </a:rPr>
              <a:t>'lardan</a:t>
            </a:r>
            <a:r>
              <a:rPr lang="tr-TR" dirty="0" smtClean="0">
                <a:latin typeface="Verdana" pitchFamily="34" charset="0"/>
                <a:ea typeface="Verdana" pitchFamily="34" charset="0"/>
                <a:cs typeface="Verdana" pitchFamily="34" charset="0"/>
              </a:rPr>
              <a:t> oluştuğu için (Çizim 4.10.b) ayrıştırma yitimsizdir.</a:t>
            </a:r>
          </a:p>
          <a:p>
            <a:endParaRPr lang="tr-TR"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İçerik Yer Tutucusu"/>
          <p:cNvGraphicFramePr>
            <a:graphicFrameLocks noGrp="1"/>
          </p:cNvGraphicFramePr>
          <p:nvPr>
            <p:ph idx="1"/>
          </p:nvPr>
        </p:nvGraphicFramePr>
        <p:xfrm>
          <a:off x="457200" y="1500189"/>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tr>
            </a:tbl>
          </a:graphicData>
        </a:graphic>
      </p:graphicFrame>
      <p:graphicFrame>
        <p:nvGraphicFramePr>
          <p:cNvPr id="7" name="5 İçerik Yer Tutucusu"/>
          <p:cNvGraphicFramePr>
            <a:graphicFrameLocks/>
          </p:cNvGraphicFramePr>
          <p:nvPr/>
        </p:nvGraphicFramePr>
        <p:xfrm>
          <a:off x="500034" y="3929066"/>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 </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Times New Roman"/>
                <a:ea typeface="Times New Roman"/>
              </a:rPr>
              <a:t>7.2. Ayrıştırmanın İşlevsel Bağımlılıkları Koruması</a:t>
            </a:r>
            <a:endParaRPr lang="tr-TR" sz="40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Her işlevsel bağımlılık bir bütünlük kısıtlamasıdır. Veri tabanının bütünlüğünün ve tutarlılığının korunması için yapılan her günleme (ekleme, silme ve değişiklik) işleminde işlevsel bağımlılıkların sağlandığının denetlenmesi gerekir. Bu denetimlerin her birinin, birden çok ilişkinin birleştirilmesini gerektirmeden, tek bir ilişki üzerinde yapılabilmesi gerekir</a:t>
            </a:r>
            <a:endParaRPr lang="tr-TR"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latin typeface="Verdana" pitchFamily="34" charset="0"/>
                <a:ea typeface="Verdana" pitchFamily="34" charset="0"/>
                <a:cs typeface="Verdana" pitchFamily="34" charset="0"/>
              </a:rPr>
              <a:t>     Bunun için de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spc="45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k </a:t>
            </a:r>
            <a:r>
              <a:rPr lang="tr-TR" dirty="0" smtClean="0">
                <a:latin typeface="Verdana" pitchFamily="34" charset="0"/>
                <a:ea typeface="Verdana" pitchFamily="34" charset="0"/>
                <a:cs typeface="Verdana" pitchFamily="34" charset="0"/>
              </a:rPr>
              <a:t>ilişkilerine ayrıştırıldığında,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bağımlılıklardan  her birinin bir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'de</a:t>
            </a:r>
            <a:r>
              <a:rPr lang="tr-TR" dirty="0" smtClean="0">
                <a:latin typeface="Verdana" pitchFamily="34" charset="0"/>
                <a:ea typeface="Verdana" pitchFamily="34" charset="0"/>
                <a:cs typeface="Verdana" pitchFamily="34" charset="0"/>
              </a:rPr>
              <a:t> bulunması, ya da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baseline="-25000" dirty="0" err="1"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lerdeki</a:t>
            </a:r>
            <a:r>
              <a:rPr lang="tr-TR" dirty="0" smtClean="0">
                <a:latin typeface="Verdana" pitchFamily="34" charset="0"/>
                <a:ea typeface="Verdana" pitchFamily="34" charset="0"/>
                <a:cs typeface="Verdana" pitchFamily="34" charset="0"/>
              </a:rPr>
              <a:t>  işlevsel bağımlılıklardan türetilebilmesi gerekir.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ilişki şeması,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bu ilişki şeması üzerinde tanımlı bir işlevsel bağımlılık kümesi olsun,</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ayrıştırmasının işlevsel bağımlılıkları koruyup korumadığı aşağıdaki gibi bulunur.</a:t>
            </a:r>
          </a:p>
          <a:p>
            <a:pPr>
              <a:buNone/>
            </a:pPr>
            <a:endParaRPr lang="tr-TR"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İşlevsel Bağımlılıkların Korunması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her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rPr>
              <a:t> üzerindeki izdüşümü bulunur.</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Symbol" pitchFamily="18" charset="2"/>
                <a:ea typeface="Verdana" pitchFamily="34" charset="0"/>
                <a:cs typeface="Verdana" pitchFamily="34" charset="0"/>
              </a:rPr>
              <a:t>p</a:t>
            </a:r>
            <a:r>
              <a:rPr lang="tr-TR" b="1" i="1" baseline="-25000" dirty="0" err="1" smtClean="0">
                <a:solidFill>
                  <a:schemeClr val="accent2">
                    <a:lumMod val="75000"/>
                  </a:schemeClr>
                </a:solidFill>
                <a:latin typeface="Verdana" pitchFamily="34" charset="0"/>
                <a:ea typeface="Verdana" pitchFamily="34" charset="0"/>
                <a:cs typeface="Verdana" pitchFamily="34" charset="0"/>
              </a:rPr>
              <a:t>Ri</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 f (X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a:t>
            </a:r>
            <a:r>
              <a:rPr lang="tr-TR" b="1" i="1" dirty="0" smtClean="0">
                <a:solidFill>
                  <a:schemeClr val="accent2">
                    <a:lumMod val="75000"/>
                  </a:schemeClr>
                </a:solidFill>
                <a:latin typeface="Verdana" pitchFamily="34" charset="0"/>
                <a:ea typeface="Verdana" pitchFamily="34" charset="0"/>
                <a:cs typeface="Verdana" pitchFamily="34" charset="0"/>
              </a:rPr>
              <a:t>) : f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ve X, Y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R}</a:t>
            </a:r>
          </a:p>
          <a:p>
            <a:pPr marL="514350" indent="-514350">
              <a:buNone/>
            </a:pPr>
            <a:endParaRPr lang="tr-TR" dirty="0" smtClean="0">
              <a:latin typeface="Verdana" pitchFamily="34" charset="0"/>
              <a:ea typeface="Verdana" pitchFamily="34" charset="0"/>
              <a:cs typeface="Verdana" pitchFamily="34" charset="0"/>
            </a:endParaRP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F </a:t>
            </a:r>
            <a:r>
              <a:rPr lang="tr-TR" dirty="0" err="1" smtClean="0">
                <a:latin typeface="Verdana" pitchFamily="34" charset="0"/>
                <a:ea typeface="Verdana" pitchFamily="34" charset="0"/>
                <a:cs typeface="Verdana" pitchFamily="34" charset="0"/>
              </a:rPr>
              <a:t>lerin</a:t>
            </a:r>
            <a:r>
              <a:rPr lang="tr-TR" dirty="0" smtClean="0">
                <a:latin typeface="Verdana" pitchFamily="34" charset="0"/>
                <a:ea typeface="Verdana" pitchFamily="34" charset="0"/>
                <a:cs typeface="Verdana" pitchFamily="34" charset="0"/>
              </a:rPr>
              <a:t> küme birleşimi bulunur.</a:t>
            </a:r>
          </a:p>
          <a:p>
            <a:pPr marL="514350" indent="-514350">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G=F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rPr>
              <a:t> … ∪ </a:t>
            </a:r>
            <a:r>
              <a:rPr lang="tr-TR" b="1" i="1" dirty="0" err="1" smtClean="0">
                <a:solidFill>
                  <a:schemeClr val="accent2">
                    <a:lumMod val="75000"/>
                  </a:schemeClr>
                </a:solidFill>
              </a:rPr>
              <a:t>F</a:t>
            </a:r>
            <a:r>
              <a:rPr lang="tr-TR" b="1" i="1" baseline="-25000" dirty="0" err="1" smtClean="0">
                <a:solidFill>
                  <a:schemeClr val="accent2">
                    <a:lumMod val="75000"/>
                  </a:schemeClr>
                </a:solidFill>
                <a:latin typeface="Verdana" pitchFamily="34" charset="0"/>
                <a:ea typeface="Verdana" pitchFamily="34" charset="0"/>
                <a:cs typeface="Verdana" pitchFamily="34" charset="0"/>
              </a:rPr>
              <a:t>k</a:t>
            </a:r>
            <a:endParaRPr lang="tr-TR" b="1" i="1" dirty="0" smtClean="0">
              <a:solidFill>
                <a:schemeClr val="accent2">
                  <a:lumMod val="75000"/>
                </a:schemeClr>
              </a:solidFill>
              <a:latin typeface="Verdana" pitchFamily="34" charset="0"/>
              <a:ea typeface="Verdana" pitchFamily="34" charset="0"/>
              <a:cs typeface="Verdana" pitchFamily="34" charset="0"/>
            </a:endParaRPr>
          </a:p>
          <a:p>
            <a:pPr marL="514350" indent="-514350">
              <a:buNone/>
            </a:pPr>
            <a:endParaRPr lang="tr-TR" dirty="0" smtClean="0">
              <a:latin typeface="Verdana" pitchFamily="34" charset="0"/>
              <a:ea typeface="Verdana" pitchFamily="34" charset="0"/>
              <a:cs typeface="Verdana" pitchFamily="34" charset="0"/>
            </a:endParaRPr>
          </a:p>
          <a:p>
            <a:pPr marL="514350" indent="-514350">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857364"/>
            <a:ext cx="8143932"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a:bodyPr>
          <a:lstStyle/>
          <a:p>
            <a:pPr>
              <a:buNone/>
            </a:pPr>
            <a:r>
              <a:rPr lang="tr-TR" dirty="0" smtClean="0">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dirty="0" smtClean="0">
                <a:latin typeface="Verdana" pitchFamily="34" charset="0"/>
                <a:ea typeface="Verdana" pitchFamily="34" charset="0"/>
                <a:cs typeface="Verdana" pitchFamily="34" charset="0"/>
              </a:rPr>
              <a:t> niteliği, </a:t>
            </a:r>
            <a:r>
              <a:rPr lang="tr-TR" b="1" i="1" dirty="0" smtClean="0">
                <a:solidFill>
                  <a:schemeClr val="accent2">
                    <a:lumMod val="75000"/>
                  </a:schemeClr>
                </a:solidFill>
                <a:latin typeface="Verdana" pitchFamily="34" charset="0"/>
                <a:ea typeface="Verdana" pitchFamily="34" charset="0"/>
                <a:cs typeface="Verdana" pitchFamily="34" charset="0"/>
              </a:rPr>
              <a:t>ÜRÜN </a:t>
            </a:r>
            <a:r>
              <a:rPr lang="tr-TR" dirty="0" smtClean="0">
                <a:latin typeface="Verdana" pitchFamily="34" charset="0"/>
                <a:ea typeface="Verdana" pitchFamily="34" charset="0"/>
                <a:cs typeface="Verdana" pitchFamily="34" charset="0"/>
              </a:rPr>
              <a:t>ilişkisinin birincil anahtarını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referans göstermektedir. Bu durumda </a:t>
            </a:r>
            <a:r>
              <a:rPr lang="tr-TR" b="1" i="1" dirty="0" smtClean="0">
                <a:solidFill>
                  <a:schemeClr val="accent2">
                    <a:lumMod val="75000"/>
                  </a:schemeClr>
                </a:solidFill>
                <a:latin typeface="Verdana" pitchFamily="34" charset="0"/>
                <a:ea typeface="Verdana" pitchFamily="34" charset="0"/>
                <a:cs typeface="Verdana" pitchFamily="34" charset="0"/>
              </a:rPr>
              <a:t>SÜKODU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yabancı anahtardır.</a:t>
            </a:r>
          </a:p>
          <a:p>
            <a:pPr>
              <a:buNone/>
            </a:pPr>
            <a:r>
              <a:rPr lang="tr-TR" dirty="0" smtClean="0">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birincil anahtarını </a:t>
            </a:r>
            <a:r>
              <a:rPr lang="tr-TR" b="1" i="1" dirty="0" smtClean="0">
                <a:solidFill>
                  <a:schemeClr val="accent2">
                    <a:lumMod val="75000"/>
                  </a:schemeClr>
                </a:solidFill>
                <a:latin typeface="Verdana" pitchFamily="34" charset="0"/>
                <a:ea typeface="Verdana" pitchFamily="34" charset="0"/>
                <a:cs typeface="Verdana" pitchFamily="34" charset="0"/>
              </a:rPr>
              <a:t>(MNO) </a:t>
            </a:r>
            <a:r>
              <a:rPr lang="tr-TR" dirty="0" smtClean="0">
                <a:latin typeface="Verdana" pitchFamily="34" charset="0"/>
                <a:ea typeface="Verdana" pitchFamily="34" charset="0"/>
                <a:cs typeface="Verdana" pitchFamily="34" charset="0"/>
              </a:rPr>
              <a:t>referans göstermektedir.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SATIŞ</a:t>
            </a:r>
            <a:r>
              <a:rPr lang="tr-TR" dirty="0" smtClean="0">
                <a:latin typeface="Verdana" pitchFamily="34" charset="0"/>
                <a:ea typeface="Verdana" pitchFamily="34" charset="0"/>
                <a:cs typeface="Verdana" pitchFamily="34" charset="0"/>
              </a:rPr>
              <a:t> ilişkisinde </a:t>
            </a:r>
            <a:r>
              <a:rPr lang="tr-TR" b="1" i="1" dirty="0" smtClean="0">
                <a:solidFill>
                  <a:schemeClr val="accent2">
                    <a:lumMod val="75000"/>
                  </a:schemeClr>
                </a:solidFill>
                <a:latin typeface="Verdana" pitchFamily="34" charset="0"/>
                <a:ea typeface="Verdana" pitchFamily="34" charset="0"/>
                <a:cs typeface="Verdana" pitchFamily="34" charset="0"/>
              </a:rPr>
              <a:t>SMNO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niteliği de yabancı anahtardır.</a:t>
            </a:r>
          </a:p>
          <a:p>
            <a:endParaRPr lang="tr-TR"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3. </a:t>
            </a:r>
            <a:r>
              <a:rPr lang="tr-TR" dirty="0" smtClean="0">
                <a:latin typeface="Verdana" pitchFamily="34" charset="0"/>
                <a:ea typeface="Verdana" pitchFamily="34" charset="0"/>
                <a:cs typeface="Verdana" pitchFamily="34" charset="0"/>
              </a:rPr>
              <a:t>Sonuçta eğer </a:t>
            </a:r>
            <a:r>
              <a:rPr lang="tr-TR" b="1" i="1" dirty="0" smtClean="0">
                <a:solidFill>
                  <a:schemeClr val="accent2">
                    <a:lumMod val="75000"/>
                  </a:schemeClr>
                </a:solidFill>
                <a:latin typeface="Verdana" pitchFamily="34" charset="0"/>
                <a:ea typeface="Verdana" pitchFamily="34" charset="0"/>
                <a:cs typeface="Verdana" pitchFamily="34" charset="0"/>
              </a:rPr>
              <a:t>G F</a:t>
            </a:r>
            <a:r>
              <a:rPr lang="tr-TR" dirty="0" smtClean="0">
                <a:latin typeface="Verdana" pitchFamily="34" charset="0"/>
                <a:ea typeface="Verdana" pitchFamily="34" charset="0"/>
                <a:cs typeface="Verdana" pitchFamily="34" charset="0"/>
              </a:rPr>
              <a:t>’ e eşdeğer ise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her işlevse bağımlılık </a:t>
            </a:r>
            <a:r>
              <a:rPr lang="tr-TR" b="1" i="1" dirty="0" smtClean="0">
                <a:solidFill>
                  <a:schemeClr val="accent2">
                    <a:lumMod val="75000"/>
                  </a:schemeClr>
                </a:solidFill>
                <a:latin typeface="Verdana" pitchFamily="34" charset="0"/>
                <a:ea typeface="Verdana" pitchFamily="34" charset="0"/>
                <a:cs typeface="Verdana" pitchFamily="34" charset="0"/>
              </a:rPr>
              <a:t>G </a:t>
            </a:r>
            <a:r>
              <a:rPr lang="tr-TR" dirty="0" smtClean="0">
                <a:latin typeface="Verdana" pitchFamily="34" charset="0"/>
                <a:ea typeface="Verdana" pitchFamily="34" charset="0"/>
                <a:cs typeface="Verdana" pitchFamily="34" charset="0"/>
              </a:rPr>
              <a:t>‘ de varsa, ya da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dekilerden</a:t>
            </a:r>
            <a:r>
              <a:rPr lang="tr-TR" dirty="0" smtClean="0">
                <a:latin typeface="Verdana" pitchFamily="34" charset="0"/>
                <a:ea typeface="Verdana" pitchFamily="34" charset="0"/>
                <a:cs typeface="Verdana" pitchFamily="34" charset="0"/>
              </a:rPr>
              <a:t> türetilebiliyorsa, başka bir deyişle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G</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ise) ayrıştırma işlevsel bağımlılıkları korumaktadır. Değilse ayrıştırma da bazı işlevsel bağımlılıklar  yitirilmiştir. Yitirilen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 bulunup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bulunmayan ve de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ki işlevsel bağımlılıklardan türetilemeyenlerdir.</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857364"/>
            <a:ext cx="8358246" cy="392909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Bir kez daha örnek 4.16'daki ilişki şeması ve işlevsel bağımlılık kümesini ele alalım ve bu ilişkinin aşağıdaki ayrıştırmasını inceleyelim. </a:t>
            </a:r>
          </a:p>
          <a:p>
            <a:pPr>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Rı</a:t>
            </a:r>
            <a:r>
              <a:rPr lang="tr-TR" b="1" i="1" dirty="0" smtClean="0">
                <a:solidFill>
                  <a:schemeClr val="accent2">
                    <a:lumMod val="75000"/>
                  </a:schemeClr>
                </a:solidFill>
                <a:latin typeface="Verdana" pitchFamily="34" charset="0"/>
                <a:ea typeface="Verdana" pitchFamily="34" charset="0"/>
                <a:cs typeface="Verdana" pitchFamily="34" charset="0"/>
              </a:rPr>
              <a:t> (A, B, 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(C,D,E)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ayrıştırmanın işlevsel bağımlılıkları koruyup korumadığını araştıralım. Bunun için önce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bulalım. </a:t>
            </a:r>
          </a:p>
          <a:p>
            <a:pPr>
              <a:buNone/>
            </a:pPr>
            <a:endParaRPr lang="tr-TR"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28736"/>
            <a:ext cx="8229600" cy="4895864"/>
          </a:xfrm>
        </p:spPr>
        <p:txBody>
          <a:bodyPr>
            <a:normAutofit/>
          </a:bodyPr>
          <a:lstStyle/>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smtClean="0">
                <a:solidFill>
                  <a:schemeClr val="accent2">
                    <a:lumMod val="75000"/>
                  </a:schemeClr>
                </a:solidFill>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  A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E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ABC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CD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AE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smtClean="0">
                <a:solidFill>
                  <a:schemeClr val="accent2">
                    <a:lumMod val="75000"/>
                  </a:schemeClr>
                </a:solidFill>
                <a:latin typeface="Verdana" pitchFamily="34" charset="0"/>
                <a:ea typeface="Verdana" pitchFamily="34" charset="0"/>
                <a:cs typeface="Verdana" pitchFamily="34" charset="0"/>
              </a:rPr>
              <a:t>        AD </a:t>
            </a:r>
            <a:r>
              <a:rPr lang="tr-TR" b="1" i="1" cap="small"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1000"/>
              </a:spcAft>
              <a:buNone/>
            </a:pPr>
            <a:r>
              <a:rPr lang="tr-TR" dirty="0" smtClean="0">
                <a:latin typeface="Verdana" pitchFamily="34" charset="0"/>
                <a:ea typeface="Verdana" pitchFamily="34" charset="0"/>
                <a:cs typeface="Verdana" pitchFamily="34" charset="0"/>
              </a:rPr>
              <a:t>    Şimdi 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nın</a:t>
            </a:r>
            <a:r>
              <a:rPr lang="tr-TR" dirty="0" smtClean="0">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err="1" smtClean="0">
                <a:latin typeface="Verdana" pitchFamily="34" charset="0"/>
                <a:ea typeface="Verdana" pitchFamily="34" charset="0"/>
                <a:cs typeface="Verdana" pitchFamily="34" charset="0"/>
              </a:rPr>
              <a:t>'lere</a:t>
            </a:r>
            <a:r>
              <a:rPr lang="tr-TR" dirty="0" smtClean="0">
                <a:latin typeface="Verdana" pitchFamily="34" charset="0"/>
                <a:ea typeface="Verdana" pitchFamily="34" charset="0"/>
                <a:cs typeface="Verdana" pitchFamily="34" charset="0"/>
              </a:rPr>
              <a:t> göre izdüşümlerini ve bunların küme birleşimini bulalım.</a:t>
            </a:r>
          </a:p>
          <a:p>
            <a:endParaRPr lang="tr-TR"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={CD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2400" b="1" i="1" dirty="0" smtClean="0">
                <a:solidFill>
                  <a:schemeClr val="accent2">
                    <a:lumMod val="75000"/>
                  </a:schemeClr>
                </a:solidFill>
                <a:latin typeface="Verdana" pitchFamily="34" charset="0"/>
                <a:ea typeface="Verdana" pitchFamily="34" charset="0"/>
                <a:cs typeface="Verdana" pitchFamily="34" charset="0"/>
              </a:rPr>
              <a:t> E}</a:t>
            </a: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G=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1</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2</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  = {A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BC, E A, CD E</a:t>
            </a:r>
            <a:r>
              <a:rPr lang="tr-TR" sz="2400" b="1" i="1" dirty="0" smtClean="0">
                <a:solidFill>
                  <a:schemeClr val="accent2">
                    <a:lumMod val="75000"/>
                  </a:schemeClr>
                </a:solidFill>
                <a:latin typeface="Verdana" pitchFamily="34" charset="0"/>
                <a:ea typeface="Verdana" pitchFamily="34" charset="0"/>
                <a:cs typeface="Verdana" pitchFamily="34" charset="0"/>
              </a:rPr>
              <a:t>}</a:t>
            </a:r>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F’ </a:t>
            </a:r>
            <a:r>
              <a:rPr lang="tr-TR" dirty="0" smtClean="0">
                <a:latin typeface="Verdana" pitchFamily="34" charset="0"/>
                <a:ea typeface="Verdana" pitchFamily="34" charset="0"/>
                <a:cs typeface="Verdana" pitchFamily="34" charset="0"/>
              </a:rPr>
              <a:t>deki işlevsel bağımlılıklardan biri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G</a:t>
            </a:r>
            <a:r>
              <a:rPr lang="tr-TR" dirty="0" smtClean="0">
                <a:latin typeface="Verdana" pitchFamily="34" charset="0"/>
                <a:ea typeface="Verdana" pitchFamily="34" charset="0"/>
                <a:cs typeface="Verdana" pitchFamily="34" charset="0"/>
              </a:rPr>
              <a:t>’ de yoktur ve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türetilemez. Bu nedenle daha önce yitimsiz olduğunu gördüğümüz bu ayrıştırma işlevsel bağımlılıkları korumamaktadır. Bu nedenle de geçerli bir ayrıştırma değildir.</a:t>
            </a:r>
          </a:p>
          <a:p>
            <a:endParaRPr lang="tr-TR"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4.17. R (A,B,C,D)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aşağıdaki işlevsel bağımlılık kümesi veriliyor(Çizim 4.11).</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a:t>
            </a:r>
            <a:r>
              <a:rPr lang="tr-TR"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dirty="0" smtClean="0">
                <a:latin typeface="Verdana" pitchFamily="34" charset="0"/>
                <a:ea typeface="Verdana" pitchFamily="34" charset="0"/>
                <a:cs typeface="Verdana" pitchFamily="34" charset="0"/>
              </a:rPr>
              <a:t> ilişkisinin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(A,B),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(B,C), R</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(C,D)} </a:t>
            </a:r>
            <a:r>
              <a:rPr lang="tr-TR" dirty="0" smtClean="0">
                <a:latin typeface="Verdana" pitchFamily="34" charset="0"/>
                <a:ea typeface="Verdana" pitchFamily="34" charset="0"/>
                <a:cs typeface="Verdana" pitchFamily="34" charset="0"/>
              </a:rPr>
              <a:t>ayrıştırması yitimsiz bir ayrıştırmadır. Bu ayrıştırma acaba işlevsel bağımlılıkları koruyor mu?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G: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F</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ilk üçü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 vardır. Sonuncu işlevsel bağımlılık ise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G</a:t>
            </a:r>
            <a:r>
              <a:rPr lang="tr-TR"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yoktur. İlk bakışta ayrıştırmanın bu işlevsel bağımlılığı koruyamadığı sanılabilir. Ancak türetme kuralları ile </a:t>
            </a: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smtClean="0">
                <a:latin typeface="Verdana" pitchFamily="34" charset="0"/>
                <a:ea typeface="Verdana" pitchFamily="34" charset="0"/>
                <a:cs typeface="Verdana" pitchFamily="34" charset="0"/>
              </a:rPr>
              <a:t>’ deki işlevsel bağımlılıklardan bu işlevsel bağımlılık türetilebilir </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a:t>
            </a:r>
            <a:endParaRPr lang="tr-TR"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1.Bütünlük Kısıtlamaları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Veri tabanının "tutarlı bir bütün" oluşturması; yanlış, eksik, birbiriyle çelişen, tutarsız veri içermemesi istenir. Bunu sağlamak için tanımlanan her türlü kısıtlamaya bütünlük kısıtlaması adı verilir. </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286016"/>
          </a:xfrm>
        </p:spPr>
        <p:txBody>
          <a:bodyPr/>
          <a:lstStyle/>
          <a:p>
            <a:pPr>
              <a:buNone/>
            </a:pPr>
            <a:r>
              <a:rPr lang="tr-TR" dirty="0" smtClean="0">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PERSONEL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ÇALMNO </a:t>
            </a:r>
            <a:r>
              <a:rPr lang="tr-TR" dirty="0" smtClean="0">
                <a:latin typeface="Verdana" pitchFamily="34" charset="0"/>
                <a:ea typeface="Verdana" pitchFamily="34" charset="0"/>
                <a:cs typeface="Verdana" pitchFamily="34" charset="0"/>
              </a:rPr>
              <a:t>niteliği,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MAĞAZA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birincil anahtarını </a:t>
            </a:r>
            <a:r>
              <a:rPr lang="tr-TR" b="1" i="1" dirty="0" smtClean="0">
                <a:solidFill>
                  <a:schemeClr val="accent2">
                    <a:lumMod val="75000"/>
                  </a:schemeClr>
                </a:solidFill>
                <a:latin typeface="Verdana" pitchFamily="34" charset="0"/>
                <a:ea typeface="Verdana" pitchFamily="34" charset="0"/>
                <a:cs typeface="Verdana" pitchFamily="34" charset="0"/>
              </a:rPr>
              <a:t>(MNO) </a:t>
            </a:r>
            <a:r>
              <a:rPr lang="tr-TR" dirty="0" smtClean="0">
                <a:latin typeface="Verdana" pitchFamily="34" charset="0"/>
                <a:ea typeface="Verdana" pitchFamily="34" charset="0"/>
                <a:cs typeface="Verdana" pitchFamily="34" charset="0"/>
              </a:rPr>
              <a:t>referans göstermektedir.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PERSONEL </a:t>
            </a:r>
            <a:r>
              <a:rPr lang="tr-TR" dirty="0" smtClean="0">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ÇALMNO</a:t>
            </a:r>
            <a:r>
              <a:rPr lang="tr-TR" dirty="0" smtClean="0">
                <a:latin typeface="Verdana" pitchFamily="34" charset="0"/>
                <a:ea typeface="Verdana" pitchFamily="34" charset="0"/>
                <a:cs typeface="Verdana" pitchFamily="34" charset="0"/>
              </a:rPr>
              <a:t> yabancı anahtardır.</a:t>
            </a:r>
          </a:p>
          <a:p>
            <a:endParaRPr lang="tr-TR" sz="2800"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nedenle de bu ayrıştırma işlevsel bağımlılıkları korumaktadır.</a:t>
            </a:r>
          </a:p>
          <a:p>
            <a:endParaRPr lang="tr-TR"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4.11</a:t>
            </a:r>
            <a:r>
              <a:rPr lang="tr-TR" dirty="0" smtClean="0">
                <a:latin typeface="Verdana" pitchFamily="34" charset="0"/>
                <a:ea typeface="Verdana" pitchFamily="34" charset="0"/>
                <a:cs typeface="Verdana" pitchFamily="34" charset="0"/>
              </a:rPr>
              <a:t>Örnek 4.17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5" name="4 Yuvarlatılmış Dikdörtgen"/>
          <p:cNvSpPr/>
          <p:nvPr/>
        </p:nvSpPr>
        <p:spPr>
          <a:xfrm>
            <a:off x="1071538"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5 Yuvarlatılmış Dikdörtgen"/>
          <p:cNvSpPr/>
          <p:nvPr/>
        </p:nvSpPr>
        <p:spPr>
          <a:xfrm>
            <a:off x="278605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7" name="6 Yuvarlatılmış Dikdörtgen"/>
          <p:cNvSpPr/>
          <p:nvPr/>
        </p:nvSpPr>
        <p:spPr>
          <a:xfrm>
            <a:off x="457200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7 Yuvarlatılmış Dikdörtgen"/>
          <p:cNvSpPr/>
          <p:nvPr/>
        </p:nvSpPr>
        <p:spPr>
          <a:xfrm>
            <a:off x="6215074"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cxnSp>
        <p:nvCxnSpPr>
          <p:cNvPr id="10" name="9 Düz Ok Bağlayıcısı"/>
          <p:cNvCxnSpPr>
            <a:stCxn id="5" idx="3"/>
            <a:endCxn id="6" idx="1"/>
          </p:cNvCxnSpPr>
          <p:nvPr/>
        </p:nvCxnSpPr>
        <p:spPr>
          <a:xfrm>
            <a:off x="2285984" y="303609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6" idx="3"/>
            <a:endCxn id="7" idx="1"/>
          </p:cNvCxnSpPr>
          <p:nvPr/>
        </p:nvCxnSpPr>
        <p:spPr>
          <a:xfrm>
            <a:off x="4000496" y="303609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a:stCxn id="7" idx="3"/>
            <a:endCxn id="8" idx="1"/>
          </p:cNvCxnSpPr>
          <p:nvPr/>
        </p:nvCxnSpPr>
        <p:spPr>
          <a:xfrm>
            <a:off x="5786446" y="303609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a:stCxn id="8" idx="3"/>
          </p:cNvCxnSpPr>
          <p:nvPr/>
        </p:nvCxnSpPr>
        <p:spPr>
          <a:xfrm flipV="1">
            <a:off x="7429520" y="3000372"/>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5400000">
            <a:off x="7322363" y="3679033"/>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rot="10800000" flipV="1">
            <a:off x="571472" y="4357694"/>
            <a:ext cx="74295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5400000" flipH="1" flipV="1">
            <a:off x="-107189" y="3750471"/>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p:nvPr/>
        </p:nvCxnSpPr>
        <p:spPr>
          <a:xfrm flipV="1">
            <a:off x="571472" y="3071810"/>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smtClean="0">
                <a:latin typeface="Verdana" pitchFamily="34" charset="0"/>
                <a:ea typeface="Verdana" pitchFamily="34" charset="0"/>
                <a:cs typeface="Verdana" pitchFamily="34" charset="0"/>
              </a:rPr>
              <a:t>7.3. BCNF Ayrıştırma Algoritması</a:t>
            </a:r>
            <a:endParaRPr lang="tr-TR" sz="36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(nitelik kümesi)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BCNF bir ilişki değilse, ilişkisinin BCNF İlişkilere ayrıştırılması için aşağıdaki algoritma kullanılabilir. </a:t>
            </a:r>
          </a:p>
          <a:p>
            <a:endParaRPr lang="tr-TR"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BCNF Ayrıştırma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  k=1  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 </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3. T’ </a:t>
            </a:r>
            <a:r>
              <a:rPr lang="tr-TR" dirty="0" smtClean="0">
                <a:latin typeface="Verdana" pitchFamily="34" charset="0"/>
                <a:ea typeface="Verdana" pitchFamily="34" charset="0"/>
                <a:cs typeface="Verdana" pitchFamily="34" charset="0"/>
              </a:rPr>
              <a:t>deki ilişkilerden BCNF olmayan her</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için: </a:t>
            </a:r>
          </a:p>
        </p:txBody>
      </p:sp>
      <p:sp>
        <p:nvSpPr>
          <p:cNvPr id="4" name="3 Yuvarlatılmış Dikdörtgen"/>
          <p:cNvSpPr/>
          <p:nvPr/>
        </p:nvSpPr>
        <p:spPr>
          <a:xfrm>
            <a:off x="285720" y="2357430"/>
            <a:ext cx="8286808" cy="21431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işlevsel bağımlılıklardan,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endParaRPr lang="tr-TR" dirty="0" smtClean="0"/>
          </a:p>
          <a:p>
            <a:pPr>
              <a:buNone/>
            </a:pPr>
            <a:r>
              <a:rPr lang="tr-TR" dirty="0" smtClean="0">
                <a:latin typeface="Verdana" pitchFamily="34" charset="0"/>
                <a:ea typeface="Verdana" pitchFamily="34" charset="0"/>
                <a:cs typeface="Verdana" pitchFamily="34" charset="0"/>
              </a:rPr>
              <a:t>  de tanımlı önemli her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smtClean="0">
                <a:latin typeface="Verdana" pitchFamily="34" charset="0"/>
                <a:ea typeface="Verdana" pitchFamily="34" charset="0"/>
                <a:cs typeface="Verdana" pitchFamily="34" charset="0"/>
                <a:sym typeface="Wingdings" pitchFamily="2" charset="2"/>
              </a:rPr>
              <a:t>işlevsel bağımlılığı için eğer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smtClean="0">
                <a:latin typeface="Verdana" pitchFamily="34" charset="0"/>
                <a:ea typeface="Verdana" pitchFamily="34" charset="0"/>
                <a:cs typeface="Verdana" pitchFamily="34" charset="0"/>
                <a:sym typeface="Wingdings" pitchFamily="2" charset="2"/>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endParaRPr lang="tr-TR" dirty="0" smtClean="0"/>
          </a:p>
          <a:p>
            <a:pPr>
              <a:buNone/>
            </a:pP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nin</a:t>
            </a:r>
            <a:r>
              <a:rPr lang="tr-TR" dirty="0" smtClean="0">
                <a:latin typeface="Verdana" pitchFamily="34" charset="0"/>
                <a:ea typeface="Verdana" pitchFamily="34" charset="0"/>
                <a:cs typeface="Verdana" pitchFamily="34" charset="0"/>
                <a:sym typeface="Wingdings" pitchFamily="2" charset="2"/>
              </a:rPr>
              <a:t> anahtarı değilse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smtClean="0">
                <a:latin typeface="Verdana" pitchFamily="34" charset="0"/>
                <a:ea typeface="Verdana" pitchFamily="34" charset="0"/>
                <a:cs typeface="Verdana" pitchFamily="34" charset="0"/>
                <a:sym typeface="Wingdings" pitchFamily="2" charset="2"/>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sym typeface="Wingdings" pitchFamily="2" charset="2"/>
              </a:rPr>
              <a:t>‘ da yoksa) </a:t>
            </a:r>
          </a:p>
          <a:p>
            <a:pPr>
              <a:buNone/>
            </a:pP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 den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Y’ </a:t>
            </a:r>
            <a:r>
              <a:rPr lang="tr-TR" dirty="0" smtClean="0">
                <a:latin typeface="Verdana" pitchFamily="34" charset="0"/>
                <a:ea typeface="Verdana" pitchFamily="34" charset="0"/>
                <a:cs typeface="Verdana" pitchFamily="34" charset="0"/>
                <a:sym typeface="Wingdings" pitchFamily="2" charset="2"/>
              </a:rPr>
              <a:t>deki nitelikleri çıkar, k’ </a:t>
            </a:r>
            <a:r>
              <a:rPr lang="tr-TR" dirty="0" err="1" smtClean="0">
                <a:latin typeface="Verdana" pitchFamily="34" charset="0"/>
                <a:ea typeface="Verdana" pitchFamily="34" charset="0"/>
                <a:cs typeface="Verdana" pitchFamily="34" charset="0"/>
                <a:sym typeface="Wingdings" pitchFamily="2" charset="2"/>
              </a:rPr>
              <a:t>yı</a:t>
            </a:r>
            <a:r>
              <a:rPr lang="tr-TR" dirty="0" smtClean="0">
                <a:latin typeface="Verdana" pitchFamily="34" charset="0"/>
                <a:ea typeface="Verdana" pitchFamily="34" charset="0"/>
                <a:cs typeface="Verdana" pitchFamily="34" charset="0"/>
                <a:sym typeface="Wingdings" pitchFamily="2" charset="2"/>
              </a:rPr>
              <a:t>  1 arttır,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smtClean="0">
                <a:latin typeface="Verdana" pitchFamily="34" charset="0"/>
                <a:ea typeface="Verdana" pitchFamily="34" charset="0"/>
                <a:cs typeface="Verdana" pitchFamily="34" charset="0"/>
                <a:sym typeface="Wingdings" pitchFamily="2" charset="2"/>
              </a:rPr>
              <a:t>’ ye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smtClean="0">
                <a:latin typeface="Verdana" pitchFamily="34" charset="0"/>
                <a:ea typeface="Verdana" pitchFamily="34" charset="0"/>
                <a:cs typeface="Verdana" pitchFamily="34" charset="0"/>
                <a:sym typeface="Wingdings" pitchFamily="2" charset="2"/>
              </a:rPr>
              <a:t>) ilişki şemasını ekle.</a:t>
            </a:r>
          </a:p>
          <a:p>
            <a:pPr>
              <a:buNone/>
            </a:pPr>
            <a:endParaRPr lang="tr-TR" dirty="0" smtClean="0"/>
          </a:p>
          <a:p>
            <a:pPr>
              <a:buNone/>
            </a:pPr>
            <a:endParaRPr lang="tr-TR" dirty="0"/>
          </a:p>
        </p:txBody>
      </p:sp>
      <p:sp>
        <p:nvSpPr>
          <p:cNvPr id="4" name="3 Yuvarlatılmış Dikdörtgen"/>
          <p:cNvSpPr/>
          <p:nvPr/>
        </p:nvSpPr>
        <p:spPr>
          <a:xfrm>
            <a:off x="285720" y="2000240"/>
            <a:ext cx="8286808" cy="264320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4. T </a:t>
            </a:r>
            <a:r>
              <a:rPr lang="tr-TR" dirty="0" smtClean="0">
                <a:latin typeface="Verdana" pitchFamily="34" charset="0"/>
                <a:ea typeface="Verdana" pitchFamily="34" charset="0"/>
                <a:cs typeface="Verdana" pitchFamily="34" charset="0"/>
              </a:rPr>
              <a:t>‘deki tüm ilişkiler BCNF oluncaya dek 3. adımı tekrarla.</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85720" y="1785926"/>
            <a:ext cx="8286808" cy="150019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BCNF ayrıştırma algoritması ile elde edilen ayrıştırma yitimsiz bir ayrıştırma olur. Ancak ayrıştırmanın işlevsel bağımlılıkları koruma güvencesi yoktur. Başka bir deyişle BCNF ayrıştırma algoritması ile bulunacak ayrıştırma yitimsiz ayrıştırmadır ancak işlevsel bağımlılıkların bir kesimini korumayabilir. </a:t>
            </a:r>
          </a:p>
          <a:p>
            <a:endParaRPr lang="tr-TR"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4.18. R (A,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aşağıdaki işlevsel bağımlılık kümesi veriliyor (Çizim 4.12).</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None/>
            </a:pPr>
            <a:r>
              <a:rPr lang="tr-TR" dirty="0" smtClean="0">
                <a:latin typeface="Verdana" pitchFamily="34" charset="0"/>
                <a:ea typeface="Verdana" pitchFamily="34" charset="0"/>
                <a:cs typeface="Verdana" pitchFamily="34" charset="0"/>
              </a:rPr>
              <a:t> Çizim 4.12'de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ilişkisinin tek anahtarının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olduğu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BCNF ilişki olmadığı kolayca görülmektedir. BCNF ayrıştırma algoritması uygulanarak aşağıdaki ayrıştırma bulunur.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BE</a:t>
            </a:r>
            <a:endParaRPr lang="tr-TR"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BCNF ayrıştırma: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C, 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(C, D,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(E, B)</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 ayrıştırma yitimsizdir. Ayrıca ayrıştırma İşlevsel  bağımlılıkları da korumaktadır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700118" y="1285860"/>
          <a:ext cx="8229600" cy="3708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PER NO</a:t>
                      </a:r>
                      <a:endParaRPr lang="tr-TR" dirty="0"/>
                    </a:p>
                  </a:txBody>
                  <a:tcPr/>
                </a:tc>
                <a:tc>
                  <a:txBody>
                    <a:bodyPr/>
                    <a:lstStyle/>
                    <a:p>
                      <a:r>
                        <a:rPr kumimoji="0" lang="tr-TR" sz="1800" b="1" kern="1200" dirty="0" smtClean="0">
                          <a:solidFill>
                            <a:schemeClr val="lt1"/>
                          </a:solidFill>
                          <a:latin typeface="+mn-lt"/>
                          <a:ea typeface="+mn-ea"/>
                          <a:cs typeface="+mn-cs"/>
                        </a:rPr>
                        <a:t>ADI SOYADI</a:t>
                      </a:r>
                      <a:endParaRPr lang="tr-TR" dirty="0"/>
                    </a:p>
                  </a:txBody>
                  <a:tcPr/>
                </a:tc>
                <a:tc>
                  <a:txBody>
                    <a:bodyPr/>
                    <a:lstStyle/>
                    <a:p>
                      <a:r>
                        <a:rPr kumimoji="0" lang="tr-TR" sz="1800" b="1" kern="1200" dirty="0" smtClean="0">
                          <a:solidFill>
                            <a:schemeClr val="lt1"/>
                          </a:solidFill>
                          <a:latin typeface="+mn-lt"/>
                          <a:ea typeface="+mn-ea"/>
                          <a:cs typeface="+mn-cs"/>
                        </a:rPr>
                        <a:t> GÖREVİ</a:t>
                      </a:r>
                      <a:endParaRPr lang="tr-TR" dirty="0"/>
                    </a:p>
                  </a:txBody>
                  <a:tcPr/>
                </a:tc>
                <a:tc>
                  <a:txBody>
                    <a:bodyPr/>
                    <a:lstStyle/>
                    <a:p>
                      <a:r>
                        <a:rPr kumimoji="0" lang="tr-TR" sz="1800" b="1" kern="1200" dirty="0" smtClean="0">
                          <a:solidFill>
                            <a:schemeClr val="lt1"/>
                          </a:solidFill>
                          <a:latin typeface="+mn-lt"/>
                          <a:ea typeface="+mn-ea"/>
                          <a:cs typeface="+mn-cs"/>
                        </a:rPr>
                        <a:t>ÇALMNO</a:t>
                      </a:r>
                      <a:endParaRPr lang="tr-TR" dirty="0"/>
                    </a:p>
                  </a:txBody>
                  <a:tcPr/>
                </a:tc>
              </a:tr>
            </a:tbl>
          </a:graphicData>
        </a:graphic>
      </p:graphicFrame>
      <p:graphicFrame>
        <p:nvGraphicFramePr>
          <p:cNvPr id="5" name="4 Tablo"/>
          <p:cNvGraphicFramePr>
            <a:graphicFrameLocks noGrp="1"/>
          </p:cNvGraphicFramePr>
          <p:nvPr/>
        </p:nvGraphicFramePr>
        <p:xfrm>
          <a:off x="700118" y="920100"/>
          <a:ext cx="1785950" cy="365760"/>
        </p:xfrm>
        <a:graphic>
          <a:graphicData uri="http://schemas.openxmlformats.org/drawingml/2006/table">
            <a:tbl>
              <a:tblPr firstRow="1" bandRow="1">
                <a:tableStyleId>{5C22544A-7EE6-4342-B048-85BDC9FD1C3A}</a:tableStyleId>
              </a:tblPr>
              <a:tblGrid>
                <a:gridCol w="1785950"/>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PERSONEL</a:t>
                      </a:r>
                      <a:endParaRPr lang="tr-TR" dirty="0"/>
                    </a:p>
                  </a:txBody>
                  <a:tcPr/>
                </a:tc>
              </a:tr>
            </a:tbl>
          </a:graphicData>
        </a:graphic>
      </p:graphicFrame>
      <p:graphicFrame>
        <p:nvGraphicFramePr>
          <p:cNvPr id="6" name="5 Tablo"/>
          <p:cNvGraphicFramePr>
            <a:graphicFrameLocks noGrp="1"/>
          </p:cNvGraphicFramePr>
          <p:nvPr/>
        </p:nvGraphicFramePr>
        <p:xfrm>
          <a:off x="785786" y="2700970"/>
          <a:ext cx="1666844" cy="370840"/>
        </p:xfrm>
        <a:graphic>
          <a:graphicData uri="http://schemas.openxmlformats.org/drawingml/2006/table">
            <a:tbl>
              <a:tblPr firstRow="1" bandRow="1">
                <a:tableStyleId>{5C22544A-7EE6-4342-B048-85BDC9FD1C3A}</a:tableStyleId>
              </a:tblPr>
              <a:tblGrid>
                <a:gridCol w="166684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MAĞAZA</a:t>
                      </a:r>
                      <a:endParaRPr lang="tr-TR" dirty="0"/>
                    </a:p>
                  </a:txBody>
                  <a:tcPr/>
                </a:tc>
              </a:tr>
            </a:tbl>
          </a:graphicData>
        </a:graphic>
      </p:graphicFrame>
      <p:graphicFrame>
        <p:nvGraphicFramePr>
          <p:cNvPr id="7" name="6 Tablo"/>
          <p:cNvGraphicFramePr>
            <a:graphicFrameLocks noGrp="1"/>
          </p:cNvGraphicFramePr>
          <p:nvPr/>
        </p:nvGraphicFramePr>
        <p:xfrm>
          <a:off x="771556" y="3085460"/>
          <a:ext cx="8143930" cy="370840"/>
        </p:xfrm>
        <a:graphic>
          <a:graphicData uri="http://schemas.openxmlformats.org/drawingml/2006/table">
            <a:tbl>
              <a:tblPr firstRow="1" bandRow="1">
                <a:tableStyleId>{5C22544A-7EE6-4342-B048-85BDC9FD1C3A}</a:tableStyleId>
              </a:tblPr>
              <a:tblGrid>
                <a:gridCol w="1628786"/>
                <a:gridCol w="1628786"/>
                <a:gridCol w="1628786"/>
                <a:gridCol w="1628786"/>
                <a:gridCol w="16287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MNO</a:t>
                      </a:r>
                      <a:endParaRPr lang="tr-TR" dirty="0"/>
                    </a:p>
                  </a:txBody>
                  <a:tcPr/>
                </a:tc>
                <a:tc>
                  <a:txBody>
                    <a:bodyPr/>
                    <a:lstStyle/>
                    <a:p>
                      <a:r>
                        <a:rPr kumimoji="0" lang="tr-TR" sz="1800" b="1" kern="1200" dirty="0" smtClean="0">
                          <a:solidFill>
                            <a:schemeClr val="lt1"/>
                          </a:solidFill>
                          <a:latin typeface="+mn-lt"/>
                          <a:ea typeface="+mn-ea"/>
                          <a:cs typeface="+mn-cs"/>
                        </a:rPr>
                        <a:t> MADI</a:t>
                      </a:r>
                      <a:endParaRPr lang="tr-TR" dirty="0"/>
                    </a:p>
                  </a:txBody>
                  <a:tcPr/>
                </a:tc>
                <a:tc>
                  <a:txBody>
                    <a:bodyPr/>
                    <a:lstStyle/>
                    <a:p>
                      <a:r>
                        <a:rPr kumimoji="0" lang="tr-TR" sz="1800" b="1" kern="1200" dirty="0" smtClean="0">
                          <a:solidFill>
                            <a:schemeClr val="lt1"/>
                          </a:solidFill>
                          <a:latin typeface="+mn-lt"/>
                          <a:ea typeface="+mn-ea"/>
                          <a:cs typeface="+mn-cs"/>
                        </a:rPr>
                        <a:t> KENT</a:t>
                      </a:r>
                      <a:endParaRPr lang="tr-TR" dirty="0"/>
                    </a:p>
                  </a:txBody>
                  <a:tcPr/>
                </a:tc>
                <a:tc>
                  <a:txBody>
                    <a:bodyPr/>
                    <a:lstStyle/>
                    <a:p>
                      <a:r>
                        <a:rPr kumimoji="0" lang="tr-TR" sz="1800" b="1" kern="1200" dirty="0" smtClean="0">
                          <a:solidFill>
                            <a:schemeClr val="lt1"/>
                          </a:solidFill>
                          <a:latin typeface="+mn-lt"/>
                          <a:ea typeface="+mn-ea"/>
                          <a:cs typeface="+mn-cs"/>
                        </a:rPr>
                        <a:t> ADRES</a:t>
                      </a:r>
                      <a:endParaRPr lang="tr-TR" dirty="0"/>
                    </a:p>
                  </a:txBody>
                  <a:tcPr/>
                </a:tc>
                <a:tc>
                  <a:txBody>
                    <a:bodyPr/>
                    <a:lstStyle/>
                    <a:p>
                      <a:r>
                        <a:rPr kumimoji="0" lang="tr-TR" sz="1800" b="1" kern="1200" dirty="0" smtClean="0">
                          <a:solidFill>
                            <a:schemeClr val="lt1"/>
                          </a:solidFill>
                          <a:latin typeface="+mn-lt"/>
                          <a:ea typeface="+mn-ea"/>
                          <a:cs typeface="+mn-cs"/>
                        </a:rPr>
                        <a:t> TELNO</a:t>
                      </a:r>
                      <a:endParaRPr lang="tr-TR" dirty="0"/>
                    </a:p>
                  </a:txBody>
                  <a:tcPr/>
                </a:tc>
              </a:tr>
            </a:tbl>
          </a:graphicData>
        </a:graphic>
      </p:graphicFrame>
      <p:graphicFrame>
        <p:nvGraphicFramePr>
          <p:cNvPr id="8" name="7 Tablo"/>
          <p:cNvGraphicFramePr>
            <a:graphicFrameLocks noGrp="1"/>
          </p:cNvGraphicFramePr>
          <p:nvPr/>
        </p:nvGraphicFramePr>
        <p:xfrm>
          <a:off x="771556" y="4286256"/>
          <a:ext cx="1643074" cy="370840"/>
        </p:xfrm>
        <a:graphic>
          <a:graphicData uri="http://schemas.openxmlformats.org/drawingml/2006/table">
            <a:tbl>
              <a:tblPr firstRow="1" bandRow="1">
                <a:tableStyleId>{5C22544A-7EE6-4342-B048-85BDC9FD1C3A}</a:tableStyleId>
              </a:tblPr>
              <a:tblGrid>
                <a:gridCol w="1643074"/>
              </a:tblGrid>
              <a:tr h="370840">
                <a:tc>
                  <a:txBody>
                    <a:bodyPr/>
                    <a:lstStyle/>
                    <a:p>
                      <a:r>
                        <a:rPr lang="tr-TR" dirty="0" smtClean="0"/>
                        <a:t>ÜRÜN</a:t>
                      </a:r>
                      <a:endParaRPr lang="tr-TR" dirty="0"/>
                    </a:p>
                  </a:txBody>
                  <a:tcPr/>
                </a:tc>
              </a:tr>
            </a:tbl>
          </a:graphicData>
        </a:graphic>
      </p:graphicFrame>
      <p:graphicFrame>
        <p:nvGraphicFramePr>
          <p:cNvPr id="9" name="8 Tablo"/>
          <p:cNvGraphicFramePr>
            <a:graphicFrameLocks noGrp="1"/>
          </p:cNvGraphicFramePr>
          <p:nvPr/>
        </p:nvGraphicFramePr>
        <p:xfrm>
          <a:off x="771556" y="4643446"/>
          <a:ext cx="8143930" cy="370840"/>
        </p:xfrm>
        <a:graphic>
          <a:graphicData uri="http://schemas.openxmlformats.org/drawingml/2006/table">
            <a:tbl>
              <a:tblPr firstRow="1" bandRow="1">
                <a:tableStyleId>{5C22544A-7EE6-4342-B048-85BDC9FD1C3A}</a:tableStyleId>
              </a:tblPr>
              <a:tblGrid>
                <a:gridCol w="1628786"/>
                <a:gridCol w="1628786"/>
                <a:gridCol w="1628786"/>
                <a:gridCol w="1628786"/>
                <a:gridCol w="16287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smtClean="0">
                          <a:solidFill>
                            <a:schemeClr val="lt1"/>
                          </a:solidFill>
                          <a:latin typeface="+mn-lt"/>
                          <a:ea typeface="+mn-ea"/>
                          <a:cs typeface="+mn-cs"/>
                        </a:rPr>
                        <a:t>ÜKODU</a:t>
                      </a:r>
                      <a:endParaRPr lang="tr-TR" dirty="0"/>
                    </a:p>
                  </a:txBody>
                  <a:tcPr/>
                </a:tc>
                <a:tc>
                  <a:txBody>
                    <a:bodyPr/>
                    <a:lstStyle/>
                    <a:p>
                      <a:r>
                        <a:rPr kumimoji="0" lang="tr-TR" sz="1800" b="1" kern="1200" dirty="0" smtClean="0">
                          <a:solidFill>
                            <a:schemeClr val="lt1"/>
                          </a:solidFill>
                          <a:latin typeface="+mn-lt"/>
                          <a:ea typeface="+mn-ea"/>
                          <a:cs typeface="+mn-cs"/>
                        </a:rPr>
                        <a:t> ÜADI</a:t>
                      </a:r>
                      <a:endParaRPr lang="tr-TR" dirty="0"/>
                    </a:p>
                  </a:txBody>
                  <a:tcPr/>
                </a:tc>
                <a:tc>
                  <a:txBody>
                    <a:bodyPr/>
                    <a:lstStyle/>
                    <a:p>
                      <a:r>
                        <a:rPr kumimoji="0" lang="tr-TR" sz="1800" b="1" kern="1200" dirty="0" smtClean="0">
                          <a:solidFill>
                            <a:schemeClr val="lt1"/>
                          </a:solidFill>
                          <a:latin typeface="+mn-lt"/>
                          <a:ea typeface="+mn-ea"/>
                          <a:cs typeface="+mn-cs"/>
                        </a:rPr>
                        <a:t> ÜTÜRÜ</a:t>
                      </a:r>
                      <a:endParaRPr lang="tr-TR" dirty="0"/>
                    </a:p>
                  </a:txBody>
                  <a:tcPr/>
                </a:tc>
                <a:tc>
                  <a:txBody>
                    <a:bodyPr/>
                    <a:lstStyle/>
                    <a:p>
                      <a:r>
                        <a:rPr kumimoji="0" lang="tr-TR" sz="1800" b="1" kern="1200" dirty="0" smtClean="0">
                          <a:solidFill>
                            <a:schemeClr val="lt1"/>
                          </a:solidFill>
                          <a:latin typeface="+mn-lt"/>
                          <a:ea typeface="+mn-ea"/>
                          <a:cs typeface="+mn-cs"/>
                        </a:rPr>
                        <a:t> BİRİMİ</a:t>
                      </a:r>
                      <a:endParaRPr lang="tr-TR" dirty="0"/>
                    </a:p>
                  </a:txBody>
                  <a:tcPr/>
                </a:tc>
                <a:tc>
                  <a:txBody>
                    <a:bodyPr/>
                    <a:lstStyle/>
                    <a:p>
                      <a:r>
                        <a:rPr kumimoji="0" lang="tr-TR" sz="1800" b="1" kern="1200" dirty="0" smtClean="0">
                          <a:solidFill>
                            <a:schemeClr val="lt1"/>
                          </a:solidFill>
                          <a:latin typeface="+mn-lt"/>
                          <a:ea typeface="+mn-ea"/>
                          <a:cs typeface="+mn-cs"/>
                        </a:rPr>
                        <a:t> FİYATI</a:t>
                      </a:r>
                      <a:endParaRPr lang="tr-TR" dirty="0"/>
                    </a:p>
                  </a:txBody>
                  <a:tcPr/>
                </a:tc>
              </a:tr>
            </a:tbl>
          </a:graphicData>
        </a:graphic>
      </p:graphicFrame>
      <p:graphicFrame>
        <p:nvGraphicFramePr>
          <p:cNvPr id="10" name="9 Tablo"/>
          <p:cNvGraphicFramePr>
            <a:graphicFrameLocks noGrp="1"/>
          </p:cNvGraphicFramePr>
          <p:nvPr/>
        </p:nvGraphicFramePr>
        <p:xfrm>
          <a:off x="842994" y="5929330"/>
          <a:ext cx="1571636" cy="370840"/>
        </p:xfrm>
        <a:graphic>
          <a:graphicData uri="http://schemas.openxmlformats.org/drawingml/2006/table">
            <a:tbl>
              <a:tblPr firstRow="1" bandRow="1">
                <a:tableStyleId>{5C22544A-7EE6-4342-B048-85BDC9FD1C3A}</a:tableStyleId>
              </a:tblPr>
              <a:tblGrid>
                <a:gridCol w="1571636"/>
              </a:tblGrid>
              <a:tr h="370840">
                <a:tc>
                  <a:txBody>
                    <a:bodyPr/>
                    <a:lstStyle/>
                    <a:p>
                      <a:r>
                        <a:rPr lang="tr-TR" dirty="0" smtClean="0"/>
                        <a:t>SATIŞ</a:t>
                      </a:r>
                      <a:endParaRPr lang="tr-TR" dirty="0"/>
                    </a:p>
                  </a:txBody>
                  <a:tcPr/>
                </a:tc>
              </a:tr>
            </a:tbl>
          </a:graphicData>
        </a:graphic>
      </p:graphicFrame>
      <p:graphicFrame>
        <p:nvGraphicFramePr>
          <p:cNvPr id="11" name="10 Tablo"/>
          <p:cNvGraphicFramePr>
            <a:graphicFrameLocks noGrp="1"/>
          </p:cNvGraphicFramePr>
          <p:nvPr/>
        </p:nvGraphicFramePr>
        <p:xfrm>
          <a:off x="842994" y="6286520"/>
          <a:ext cx="8072492" cy="370840"/>
        </p:xfrm>
        <a:graphic>
          <a:graphicData uri="http://schemas.openxmlformats.org/drawingml/2006/table">
            <a:tbl>
              <a:tblPr firstRow="1" bandRow="1">
                <a:tableStyleId>{5C22544A-7EE6-4342-B048-85BDC9FD1C3A}</a:tableStyleId>
              </a:tblPr>
              <a:tblGrid>
                <a:gridCol w="2018123"/>
                <a:gridCol w="2018123"/>
                <a:gridCol w="2018123"/>
                <a:gridCol w="2018123"/>
              </a:tblGrid>
              <a:tr h="370840">
                <a:tc>
                  <a:txBody>
                    <a:bodyPr/>
                    <a:lstStyle/>
                    <a:p>
                      <a:r>
                        <a:rPr kumimoji="0" lang="tr-TR" sz="1800" b="1" kern="1200" dirty="0" smtClean="0">
                          <a:solidFill>
                            <a:schemeClr val="lt1"/>
                          </a:solidFill>
                          <a:latin typeface="+mn-lt"/>
                          <a:ea typeface="+mn-ea"/>
                          <a:cs typeface="+mn-cs"/>
                        </a:rPr>
                        <a:t>SÜKODU</a:t>
                      </a:r>
                      <a:endParaRPr kumimoji="0" lang="tr-TR" sz="1800" b="1" kern="1200" dirty="0">
                        <a:solidFill>
                          <a:schemeClr val="lt1"/>
                        </a:solidFill>
                        <a:latin typeface="+mn-lt"/>
                        <a:ea typeface="+mn-ea"/>
                        <a:cs typeface="+mn-cs"/>
                      </a:endParaRPr>
                    </a:p>
                  </a:txBody>
                  <a:tcPr/>
                </a:tc>
                <a:tc>
                  <a:txBody>
                    <a:bodyPr/>
                    <a:lstStyle/>
                    <a:p>
                      <a:r>
                        <a:rPr kumimoji="0" lang="tr-TR" sz="1800" b="1" kern="1200" dirty="0" smtClean="0">
                          <a:solidFill>
                            <a:schemeClr val="lt1"/>
                          </a:solidFill>
                          <a:latin typeface="+mn-lt"/>
                          <a:ea typeface="+mn-ea"/>
                          <a:cs typeface="+mn-cs"/>
                        </a:rPr>
                        <a:t> SMNO</a:t>
                      </a:r>
                      <a:endParaRPr lang="tr-TR" dirty="0"/>
                    </a:p>
                  </a:txBody>
                  <a:tcPr/>
                </a:tc>
                <a:tc>
                  <a:txBody>
                    <a:bodyPr/>
                    <a:lstStyle/>
                    <a:p>
                      <a:r>
                        <a:rPr kumimoji="0" lang="tr-TR" sz="1800" b="1" kern="1200" dirty="0" smtClean="0">
                          <a:solidFill>
                            <a:schemeClr val="lt1"/>
                          </a:solidFill>
                          <a:latin typeface="+mn-lt"/>
                          <a:ea typeface="+mn-ea"/>
                          <a:cs typeface="+mn-cs"/>
                        </a:rPr>
                        <a:t> SMİKTARI</a:t>
                      </a:r>
                      <a:endParaRPr lang="tr-TR" dirty="0"/>
                    </a:p>
                  </a:txBody>
                  <a:tcPr/>
                </a:tc>
                <a:tc>
                  <a:txBody>
                    <a:bodyPr/>
                    <a:lstStyle/>
                    <a:p>
                      <a:r>
                        <a:rPr kumimoji="0" lang="tr-TR" sz="1800" b="1" kern="1200" dirty="0" smtClean="0">
                          <a:solidFill>
                            <a:schemeClr val="lt1"/>
                          </a:solidFill>
                          <a:latin typeface="+mn-lt"/>
                          <a:ea typeface="+mn-ea"/>
                          <a:cs typeface="+mn-cs"/>
                        </a:rPr>
                        <a:t> SFİYATI</a:t>
                      </a:r>
                      <a:endParaRPr lang="tr-TR" dirty="0"/>
                    </a:p>
                  </a:txBody>
                  <a:tcPr/>
                </a:tc>
              </a:tr>
            </a:tbl>
          </a:graphicData>
        </a:graphic>
      </p:graphicFrame>
      <p:cxnSp>
        <p:nvCxnSpPr>
          <p:cNvPr id="1026" name="AutoShape 2"/>
          <p:cNvCxnSpPr>
            <a:cxnSpLocks noChangeShapeType="1"/>
          </p:cNvCxnSpPr>
          <p:nvPr/>
        </p:nvCxnSpPr>
        <p:spPr bwMode="auto">
          <a:xfrm rot="10800000" flipV="1">
            <a:off x="2200316" y="1656700"/>
            <a:ext cx="5467358" cy="1571636"/>
          </a:xfrm>
          <a:prstGeom prst="straightConnector1">
            <a:avLst/>
          </a:prstGeom>
          <a:noFill/>
          <a:ln w="9525">
            <a:solidFill>
              <a:srgbClr val="000000"/>
            </a:solidFill>
            <a:round/>
            <a:headEnd/>
            <a:tailEnd type="triangle" w="med" len="med"/>
          </a:ln>
        </p:spPr>
      </p:cxnSp>
      <p:cxnSp>
        <p:nvCxnSpPr>
          <p:cNvPr id="1027" name="AutoShape 3"/>
          <p:cNvCxnSpPr>
            <a:cxnSpLocks noChangeShapeType="1"/>
          </p:cNvCxnSpPr>
          <p:nvPr/>
        </p:nvCxnSpPr>
        <p:spPr bwMode="auto">
          <a:xfrm rot="16200000" flipV="1">
            <a:off x="1247030" y="3761597"/>
            <a:ext cx="3073417" cy="2262181"/>
          </a:xfrm>
          <a:prstGeom prst="straightConnector1">
            <a:avLst/>
          </a:prstGeom>
          <a:noFill/>
          <a:ln w="9525">
            <a:solidFill>
              <a:srgbClr val="000000"/>
            </a:solidFill>
            <a:round/>
            <a:headEnd/>
            <a:tailEnd type="triangle" w="med" len="med"/>
          </a:ln>
        </p:spPr>
      </p:cxnSp>
      <p:cxnSp>
        <p:nvCxnSpPr>
          <p:cNvPr id="1028" name="AutoShape 4"/>
          <p:cNvCxnSpPr>
            <a:cxnSpLocks noChangeShapeType="1"/>
          </p:cNvCxnSpPr>
          <p:nvPr/>
        </p:nvCxnSpPr>
        <p:spPr bwMode="auto">
          <a:xfrm rot="5400000" flipH="1" flipV="1">
            <a:off x="1026363" y="5603087"/>
            <a:ext cx="1500197" cy="152423"/>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4.12 </a:t>
            </a:r>
            <a:r>
              <a:rPr lang="tr-TR" dirty="0" smtClean="0">
                <a:latin typeface="Verdana" pitchFamily="34" charset="0"/>
                <a:ea typeface="Verdana" pitchFamily="34" charset="0"/>
                <a:cs typeface="Verdana" pitchFamily="34" charset="0"/>
              </a:rPr>
              <a:t>Örnek 4.18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85852"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5" name="4 Yuvarlatılmış Dikdörtgen"/>
          <p:cNvSpPr/>
          <p:nvPr/>
        </p:nvSpPr>
        <p:spPr>
          <a:xfrm>
            <a:off x="3357554"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6" name="5 Yuvarlatılmış Dikdörtgen"/>
          <p:cNvSpPr/>
          <p:nvPr/>
        </p:nvSpPr>
        <p:spPr>
          <a:xfrm>
            <a:off x="3357554"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7" name="6 Yuvarlatılmış Dikdörtgen"/>
          <p:cNvSpPr/>
          <p:nvPr/>
        </p:nvSpPr>
        <p:spPr>
          <a:xfrm>
            <a:off x="3428992" y="1285860"/>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7 Yuvarlatılmış Dikdörtgen"/>
          <p:cNvSpPr/>
          <p:nvPr/>
        </p:nvSpPr>
        <p:spPr>
          <a:xfrm>
            <a:off x="6000760"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8 Yuvarlatılmış Dikdörtgen"/>
          <p:cNvSpPr/>
          <p:nvPr/>
        </p:nvSpPr>
        <p:spPr>
          <a:xfrm>
            <a:off x="3071802" y="1071546"/>
            <a:ext cx="2143140" cy="27146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flipV="1">
            <a:off x="2643174" y="2143116"/>
            <a:ext cx="78581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a:endCxn id="6" idx="1"/>
          </p:cNvCxnSpPr>
          <p:nvPr/>
        </p:nvCxnSpPr>
        <p:spPr>
          <a:xfrm>
            <a:off x="2643174" y="2964653"/>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4" idx="3"/>
          </p:cNvCxnSpPr>
          <p:nvPr/>
        </p:nvCxnSpPr>
        <p:spPr>
          <a:xfrm>
            <a:off x="2643174" y="2964653"/>
            <a:ext cx="785818"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stCxn id="6" idx="2"/>
            <a:endCxn id="5" idx="0"/>
          </p:cNvCxnSpPr>
          <p:nvPr/>
        </p:nvCxnSpPr>
        <p:spPr>
          <a:xfrm rot="5400000">
            <a:off x="3750463"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a:stCxn id="5" idx="3"/>
            <a:endCxn id="8" idx="1"/>
          </p:cNvCxnSpPr>
          <p:nvPr/>
        </p:nvCxnSpPr>
        <p:spPr>
          <a:xfrm>
            <a:off x="4714876" y="4464851"/>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4.19. R (A,B,C) </a:t>
            </a:r>
            <a:r>
              <a:rPr lang="tr-TR" dirty="0" smtClean="0">
                <a:latin typeface="Verdana" pitchFamily="34" charset="0"/>
                <a:ea typeface="Verdana" pitchFamily="34" charset="0"/>
                <a:cs typeface="Verdana" pitchFamily="34" charset="0"/>
              </a:rPr>
              <a:t>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a:t>
            </a:r>
            <a:r>
              <a:rPr lang="tr-TR" dirty="0" smtClean="0">
                <a:latin typeface="Verdana" pitchFamily="34" charset="0"/>
                <a:ea typeface="Verdana" pitchFamily="34" charset="0"/>
                <a:cs typeface="Verdana" pitchFamily="34" charset="0"/>
              </a:rPr>
              <a:t>işlevsel bağımlılık kümesi veriliyor. İşlevsel bağımlılıklardan ilişkinin anahtarlarının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BC</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olduğu, tüm nitelikler asal nitelik olduğu için ilişkinin 3NF bir ilişki olduğu, ancak ancak anahtar olmayan bir belirleyen olduğu için ilişkinin BCNF bir ilişki olmadığı görülür.Önce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bularak BCNF ayrıştırma algoritmasını uygulayalım. </a:t>
            </a:r>
          </a:p>
          <a:p>
            <a:endParaRPr lang="tr-TR"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BCNF ayrıştırma:</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(C,A)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ayrıştırma yitimsizdir. Ancak ayrıştırmada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bağımlılığı yitirilmektedir. Bu nedenle ayrıştırma yitimsizdir ancak işlevsel bağımlılıkları koruyamamaktadır.</a:t>
            </a:r>
          </a:p>
          <a:p>
            <a:endParaRPr lang="tr-TR"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Times New Roman" pitchFamily="18" charset="0"/>
                <a:cs typeface="Times New Roman" pitchFamily="18" charset="0"/>
              </a:rPr>
              <a:t>7.4. 3NF Ayrıştırma Algoritması</a:t>
            </a:r>
            <a:endParaRPr lang="tr-TR" b="1" dirty="0">
              <a:latin typeface="Times New Roman" pitchFamily="18" charset="0"/>
              <a:cs typeface="Times New Roman" pitchFamily="18" charset="0"/>
            </a:endParaRP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R </a:t>
            </a:r>
            <a:r>
              <a:rPr lang="tr-TR" dirty="0" smtClean="0">
                <a:latin typeface="Verdana" pitchFamily="34" charset="0"/>
                <a:ea typeface="Verdana" pitchFamily="34" charset="0"/>
                <a:cs typeface="Verdana" pitchFamily="34" charset="0"/>
              </a:rPr>
              <a:t> ilişki şeması (nitelik kümesi)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işlevsel bağımlılık kümesi verildiğinde, eğer </a:t>
            </a:r>
            <a:r>
              <a:rPr lang="tr-TR" b="1" i="1" dirty="0" smtClean="0">
                <a:solidFill>
                  <a:schemeClr val="accent2">
                    <a:lumMod val="75000"/>
                  </a:schemeClr>
                </a:solidFill>
                <a:latin typeface="Verdana" pitchFamily="34" charset="0"/>
                <a:ea typeface="Verdana" pitchFamily="34" charset="0"/>
                <a:cs typeface="Verdana" pitchFamily="34" charset="0"/>
              </a:rPr>
              <a:t>R </a:t>
            </a:r>
            <a:r>
              <a:rPr lang="tr-TR" dirty="0" smtClean="0">
                <a:latin typeface="Verdana" pitchFamily="34" charset="0"/>
                <a:ea typeface="Verdana" pitchFamily="34" charset="0"/>
                <a:cs typeface="Verdana" pitchFamily="34" charset="0"/>
              </a:rPr>
              <a:t>bir 3NF ilişki değilse (ilişkinin biçimi 1NF ya da 2NF 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3NF ilişkilere ayrıştırılması için aşağıdaki algoritma kullanılabilir. </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3NF ayrıştırma algoritması</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1. k=1, T={ }</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hesapla</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deki her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smtClean="0">
                <a:latin typeface="Verdana" pitchFamily="34" charset="0"/>
                <a:ea typeface="Verdana" pitchFamily="34" charset="0"/>
                <a:cs typeface="Verdana" pitchFamily="34" charset="0"/>
                <a:sym typeface="Wingdings" pitchFamily="2" charset="2"/>
              </a:rPr>
              <a:t>işlevsel bağımlılığı için:   eğer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smtClean="0">
                <a:latin typeface="Verdana" pitchFamily="34" charset="0"/>
                <a:ea typeface="Verdana" pitchFamily="34" charset="0"/>
                <a:cs typeface="Verdana" pitchFamily="34" charset="0"/>
                <a:sym typeface="Wingdings" pitchFamily="2" charset="2"/>
              </a:rPr>
              <a:t>’ deki </a:t>
            </a:r>
            <a:r>
              <a:rPr lang="tr-TR" b="1" i="1" dirty="0" err="1"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dirty="0" smtClean="0">
                <a:latin typeface="Verdana" pitchFamily="34" charset="0"/>
                <a:ea typeface="Verdana" pitchFamily="34" charset="0"/>
                <a:cs typeface="Verdana" pitchFamily="34" charset="0"/>
                <a:sym typeface="Wingdings" pitchFamily="2" charset="2"/>
              </a:rPr>
              <a:t> ilişki şemalarından hiçbiri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smtClean="0">
                <a:latin typeface="Verdana" pitchFamily="34" charset="0"/>
                <a:ea typeface="Verdana" pitchFamily="34" charset="0"/>
                <a:cs typeface="Verdana" pitchFamily="34" charset="0"/>
                <a:sym typeface="Wingdings" pitchFamily="2" charset="2"/>
              </a:rPr>
              <a:t> niteliklerini içermiyorsa: </a:t>
            </a:r>
            <a:r>
              <a:rPr lang="tr-TR" dirty="0" err="1" smtClean="0">
                <a:latin typeface="Verdana" pitchFamily="34" charset="0"/>
                <a:ea typeface="Verdana" pitchFamily="34" charset="0"/>
                <a:cs typeface="Verdana" pitchFamily="34" charset="0"/>
                <a:sym typeface="Wingdings" pitchFamily="2" charset="2"/>
              </a:rPr>
              <a:t>k’yı</a:t>
            </a:r>
            <a:r>
              <a:rPr lang="tr-TR" dirty="0" smtClean="0">
                <a:latin typeface="Verdana" pitchFamily="34" charset="0"/>
                <a:ea typeface="Verdana" pitchFamily="34" charset="0"/>
                <a:cs typeface="Verdana" pitchFamily="34" charset="0"/>
                <a:sym typeface="Wingdings" pitchFamily="2" charset="2"/>
              </a:rPr>
              <a:t> 1 arttır, T’ ye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X, Y</a:t>
            </a:r>
            <a:r>
              <a:rPr lang="tr-TR" dirty="0" smtClean="0">
                <a:latin typeface="Verdana" pitchFamily="34" charset="0"/>
                <a:ea typeface="Verdana" pitchFamily="34" charset="0"/>
                <a:cs typeface="Verdana" pitchFamily="34" charset="0"/>
                <a:sym typeface="Wingdings" pitchFamily="2" charset="2"/>
              </a:rPr>
              <a:t>) ilişki şemasını ekle.</a:t>
            </a:r>
          </a:p>
          <a:p>
            <a:pPr marL="514350" indent="-514350">
              <a:buAutoNum type="arabicPeriod"/>
            </a:pPr>
            <a:endParaRPr lang="tr-TR" dirty="0" smtClean="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928802"/>
            <a:ext cx="8286808"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3NF ayrıştırma algoritması ile hem yitimsiz olan, hem de işlevsel bağımlılıkları koruyan ayrıştırmalar elde edilir. BCNF ayrıştırma algoritması ile her zaman işlevsel bağımlılıkları koruyan bir ayrıştırma bulmak mümkün değilken, 3NF ayrıştırma algoritması ile her zaman işlevsel bağımlılıkları koruyan bir ayrıştırma bulmak mümkündür. </a:t>
            </a:r>
            <a:endParaRPr lang="tr-TR"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Buna göre, herhangi bir ilişki verildiğinde, eğer ilişki BCNF değilse işlevsel bağımlılıkları koruyan bir BCNF ayrıştırma bulunmaya çalışılır. Eğer böyle bir ayrıştırma bulunamazsa ve ilişkinin biçimi 3NF de değilse, bir 3NF ayrıştırma bulunur. Bu ayrıştırma işlevsel bağımlılıkları koruyan bir ayrıştırma olacaktır. </a:t>
            </a:r>
          </a:p>
          <a:p>
            <a:endParaRPr lang="tr-TR"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BCNF ve 3NF ayrıştırma algoritmaları arasındaki bir diğer fark da bulunacak ayrıştırma sayısı ile ilgilidir.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nitelikler arası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verildiğinde, birden çok BCNF ayrıştırma bulunabilir. Bunların tümü yitimsizdir.</a:t>
            </a:r>
            <a:endParaRPr lang="tr-TR"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Ancak bir bölümü ya da tümü işlevsel bağımlılıkları korumayabilir.  3NF ayrıştırma algoritması ile her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için tek bir ayrıştırma elde edilir.  Bu ayrıştırma hem yitimsizdir hem de işlevsel bağımlılıkları korur. Birden çok 3NF ayrıştırma elde edilebilmesi için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birden çok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örtüsünün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bulunması gereklidir.</a:t>
            </a:r>
          </a:p>
          <a:p>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smtClean="0">
                <a:latin typeface="Verdana" pitchFamily="34" charset="0"/>
                <a:ea typeface="Verdana" pitchFamily="34" charset="0"/>
                <a:cs typeface="Verdana" pitchFamily="34" charset="0"/>
              </a:rPr>
              <a:t>       Referans kısıtlamasının biçimsel tanımı aşağıdaki gibi yapılabilir. </a:t>
            </a:r>
          </a:p>
          <a:p>
            <a:pPr>
              <a:buNone/>
            </a:pPr>
            <a:r>
              <a:rPr lang="tr-TR" dirty="0" smtClean="0">
                <a:latin typeface="Verdana" pitchFamily="34" charset="0"/>
                <a:ea typeface="Verdana" pitchFamily="34" charset="0"/>
                <a:cs typeface="Verdana" pitchFamily="34" charset="0"/>
              </a:rPr>
              <a:t>       İlişki şemaları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olan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ilişkilerini düşünelim.</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anahtarlarından biri</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olsun (birincil anahtar olması zorunlu değildir).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ile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ilişkisinin niteliklerinin bir altkümesini gösterelim.</a:t>
            </a:r>
            <a:endParaRPr lang="tr-TR"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4.20. R (A,B,C,D,E,G)</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 ve nitelikler arası işlevsel bağımlılık kümesi veriliyor(Çizim 4.13).</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deki işlevsel bağımlılıklar incelendiğinde,ilişkinin tek anahtarının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dirty="0" smtClean="0">
                <a:latin typeface="Verdana" pitchFamily="34" charset="0"/>
                <a:ea typeface="Verdana" pitchFamily="34" charset="0"/>
                <a:cs typeface="Verdana" pitchFamily="34" charset="0"/>
              </a:rPr>
              <a:t> olduğu ve geçişli bağımlılıklar nedeniyle de ilişkinin biçiminin 2NF olduğu görülür.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zaten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biçimdedir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3NF ayrıştırma algoritması ile aşağıdaki ayrıştırma elde edilir.</a:t>
            </a:r>
          </a:p>
          <a:p>
            <a:endParaRPr lang="tr-TR"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3NF Ayrıştırma </a:t>
            </a:r>
          </a:p>
          <a:p>
            <a:pPr>
              <a:lnSpc>
                <a:spcPct val="115000"/>
              </a:lnSpc>
              <a:spcAft>
                <a:spcPts val="1000"/>
              </a:spcAft>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(A,B,C,D)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49580"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(D,E,G)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için BCNF ayrıştırmaları bulmak istediğimizde,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hesaplayıp algoritmayı uyguladığımızda, aşağıdaki 2 ayrıştırmadan birini bulabiliriz.</a:t>
            </a:r>
          </a:p>
          <a:p>
            <a:endParaRPr lang="tr-TR"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CDEG</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BCNF Ayrıştırmalar:</a:t>
            </a:r>
          </a:p>
          <a:p>
            <a:pPr marL="457200">
              <a:lnSpc>
                <a:spcPct val="115000"/>
              </a:lnSpc>
              <a:spcAft>
                <a:spcPts val="0"/>
              </a:spcAft>
              <a:buNone/>
            </a:pPr>
            <a:r>
              <a:rPr lang="tr-TR" dirty="0" smtClean="0">
                <a:latin typeface="Verdana" pitchFamily="34" charset="0"/>
                <a:ea typeface="Verdana" pitchFamily="34" charset="0"/>
                <a:cs typeface="Verdana" pitchFamily="34" charset="0"/>
              </a:rPr>
              <a:t>1.Ayrıştırma				2.Ayrıştırma</a:t>
            </a: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(D,E,G)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smtClean="0">
                <a:solidFill>
                  <a:schemeClr val="accent2">
                    <a:lumMod val="75000"/>
                  </a:schemeClr>
                </a:solidFill>
                <a:latin typeface="Verdana" pitchFamily="34" charset="0"/>
                <a:ea typeface="Verdana" pitchFamily="34" charset="0"/>
                <a:cs typeface="Verdana" pitchFamily="34" charset="0"/>
              </a:rPr>
              <a:t>(A,B,G</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 ayrıştırmalardan ilki işlevsel bağımlılıkları korumaktadır. İkinci ayrıştırmada ise </a:t>
            </a: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yitirilmektedir.</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4.13 </a:t>
            </a:r>
            <a:r>
              <a:rPr lang="tr-TR" dirty="0" smtClean="0">
                <a:latin typeface="Verdana" pitchFamily="34" charset="0"/>
                <a:ea typeface="Verdana" pitchFamily="34" charset="0"/>
                <a:cs typeface="Verdana" pitchFamily="34" charset="0"/>
              </a:rPr>
              <a:t>Örnek 4.20 deki ilişki şeması için işlevsel bağımlılık </a:t>
            </a:r>
            <a:r>
              <a:rPr lang="tr-TR" dirty="0" err="1" smtClean="0">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14414" y="2214554"/>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5 Yuvarlatılmış Dikdörtgen"/>
          <p:cNvSpPr/>
          <p:nvPr/>
        </p:nvSpPr>
        <p:spPr>
          <a:xfrm>
            <a:off x="3071802" y="2285992"/>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0" name="9 Yuvarlatılmış Dikdörtgen"/>
          <p:cNvSpPr/>
          <p:nvPr/>
        </p:nvSpPr>
        <p:spPr>
          <a:xfrm>
            <a:off x="928662" y="2000240"/>
            <a:ext cx="1714512" cy="285752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857224" y="1643050"/>
            <a:ext cx="3929090" cy="178595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Yuvarlatılmış Dikdörtgen"/>
          <p:cNvSpPr/>
          <p:nvPr/>
        </p:nvSpPr>
        <p:spPr>
          <a:xfrm>
            <a:off x="1214414"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3" name="12 Yuvarlatılmış Dikdörtgen"/>
          <p:cNvSpPr/>
          <p:nvPr/>
        </p:nvSpPr>
        <p:spPr>
          <a:xfrm>
            <a:off x="671514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14" name="13 Yuvarlatılmış Dikdörtgen"/>
          <p:cNvSpPr/>
          <p:nvPr/>
        </p:nvSpPr>
        <p:spPr>
          <a:xfrm>
            <a:off x="492919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5" name="14 Yuvarlatılmış Dikdörtgen"/>
          <p:cNvSpPr/>
          <p:nvPr/>
        </p:nvSpPr>
        <p:spPr>
          <a:xfrm>
            <a:off x="3071802"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16" name="15 Yuvarlatılmış Dikdörtgen"/>
          <p:cNvSpPr/>
          <p:nvPr/>
        </p:nvSpPr>
        <p:spPr>
          <a:xfrm>
            <a:off x="2928926" y="3714752"/>
            <a:ext cx="3357586" cy="128588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17 Düz Ok Bağlayıcısı"/>
          <p:cNvCxnSpPr>
            <a:endCxn id="6" idx="1"/>
          </p:cNvCxnSpPr>
          <p:nvPr/>
        </p:nvCxnSpPr>
        <p:spPr>
          <a:xfrm>
            <a:off x="2643174" y="2714620"/>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14" idx="0"/>
          </p:cNvCxnSpPr>
          <p:nvPr/>
        </p:nvCxnSpPr>
        <p:spPr>
          <a:xfrm>
            <a:off x="4714876" y="3357562"/>
            <a:ext cx="81439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16" idx="3"/>
            <a:endCxn id="13" idx="1"/>
          </p:cNvCxnSpPr>
          <p:nvPr/>
        </p:nvCxnSpPr>
        <p:spPr>
          <a:xfrm flipV="1">
            <a:off x="6286512" y="4314828"/>
            <a:ext cx="428628"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endCxn id="15" idx="1"/>
          </p:cNvCxnSpPr>
          <p:nvPr/>
        </p:nvCxnSpPr>
        <p:spPr>
          <a:xfrm>
            <a:off x="2643174" y="4286256"/>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latin typeface="Times New Roman"/>
                <a:ea typeface="Times New Roman"/>
                <a:cs typeface="Times New Roman"/>
              </a:rPr>
              <a:t>7.5 BCNF ve 3NF Normal Biçimlerinin Karşılaştırılması</a:t>
            </a:r>
            <a:endParaRPr lang="tr-TR" sz="36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Yukarıdaki iki algoritmayla bir İlişki şemasının BCNF  ve 3NF İlişki şemalarına ayrıştırılabileceğini gördük. Bu  İki biçimin artı ve eksi yönleri aşağıda İncelenmektedir. </a:t>
            </a:r>
          </a:p>
          <a:p>
            <a:endParaRPr lang="tr-TR"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 </a:t>
            </a:r>
            <a:r>
              <a:rPr lang="tr-TR" dirty="0" smtClean="0">
                <a:latin typeface="Verdana" pitchFamily="34" charset="0"/>
                <a:ea typeface="Verdana" pitchFamily="34" charset="0"/>
                <a:cs typeface="Verdana" pitchFamily="34" charset="0"/>
              </a:rPr>
              <a:t>BCNF İlişkiler 3NF ilişkilere göre daha sorunsuz, aykırılıklara yol açmayan ve bakımı daha kolay ilişkilerdir. Ancak BCNF ayrıştırma algoritması, elde edilecek ayrıştırmanın yitimsizliğini güvencelemekle birlikte işlevsel bağımlılıkların korumasını güvencelememektedir. İşlevsel bağımlılıkların korunmaması ise sakıncalıdır.</a:t>
            </a:r>
            <a:endParaRPr lang="tr-TR"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nedenle verilen bir </a:t>
            </a:r>
            <a:r>
              <a:rPr lang="tr-TR" smtClean="0">
                <a:latin typeface="Verdana" pitchFamily="34" charset="0"/>
                <a:ea typeface="Verdana" pitchFamily="34" charset="0"/>
                <a:cs typeface="Verdana" pitchFamily="34" charset="0"/>
              </a:rPr>
              <a:t>İlişki şeması </a:t>
            </a:r>
            <a:r>
              <a:rPr lang="tr-TR" dirty="0" smtClean="0">
                <a:latin typeface="Verdana" pitchFamily="34" charset="0"/>
                <a:ea typeface="Verdana" pitchFamily="34" charset="0"/>
                <a:cs typeface="Verdana" pitchFamily="34" charset="0"/>
              </a:rPr>
              <a:t>için, BCNF ayrıştırma algoritması ile işlevsel bağımlılıkları koruyan bir ayrıştırma elde edilebiliyorsa, bu ayrıştırma öncelikle tercih edilmelidir. Eğer böyle bir ayrıştırma elde edilemiyorsa, 3NF ilişki şemaları kullanmak daha uygun olabilir. </a:t>
            </a:r>
          </a:p>
          <a:p>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Font typeface="Wingdings" pitchFamily="2" charset="2"/>
              <a:buChar char="Ø"/>
            </a:pP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 bir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çoklusunun varlığı,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'de anahtar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değeri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'deki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değerine eşit bir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çoklusunun varlığına</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Ǝ</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 : </a:t>
            </a: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t</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[A] ) </a:t>
            </a:r>
            <a:r>
              <a:rPr lang="tr-TR" dirty="0" smtClean="0">
                <a:latin typeface="Verdana" pitchFamily="34" charset="0"/>
                <a:ea typeface="Verdana" pitchFamily="34" charset="0"/>
                <a:cs typeface="Verdana" pitchFamily="34" charset="0"/>
              </a:rPr>
              <a:t>bağımlı ise, </a:t>
            </a:r>
            <a:r>
              <a:rPr lang="tr-TR" b="1" i="1" dirty="0" smtClean="0">
                <a:solidFill>
                  <a:schemeClr val="accent2">
                    <a:lumMod val="75000"/>
                  </a:schemeClr>
                </a:solidFill>
                <a:latin typeface="Verdana" pitchFamily="34" charset="0"/>
                <a:ea typeface="Verdana" pitchFamily="34" charset="0"/>
                <a:cs typeface="Verdana" pitchFamily="34" charset="0"/>
              </a:rPr>
              <a:t>A R</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için bir yabancı anahtardır 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anahtarını referans gösterir denir.</a:t>
            </a:r>
          </a:p>
          <a:p>
            <a:pPr>
              <a:buFont typeface="Wingdings" pitchFamily="2" charset="2"/>
              <a:buChar char="Ø"/>
            </a:pPr>
            <a:r>
              <a:rPr lang="tr-TR" dirty="0" smtClean="0">
                <a:latin typeface="Verdana" pitchFamily="34" charset="0"/>
                <a:ea typeface="Verdana" pitchFamily="34" charset="0"/>
                <a:cs typeface="Verdana" pitchFamily="34" charset="0"/>
              </a:rPr>
              <a:t>Bu durumda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üzerinde yapılacak her ekleme, silme ve günleme işleminde referans kısıtlamasının sağlanması gerekir.</a:t>
            </a:r>
          </a:p>
          <a:p>
            <a:endParaRPr lang="tr-TR"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3NF ayrıştırma algoritması ile elde edilen ayrıştırmanın hem yitimsiz olması hem de işlevsel bağımlılıkları koruması bir üstünlüktür. Ancak BCNF koşulunu sağlamayan 3NF ilişkilerin kimi sakıncaları vardır. Bu sakıncaların bir bölümü veri tekrarı ve günleme aykırılıklarıdır.</a:t>
            </a:r>
            <a:endParaRPr lang="tr-TR"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Diğer bir bölümü ise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değeri kullanılarak aşılabilecek ekleme silme aykırılıklardır Yukarıdaki açıklamalardan da anlaşılabileceği gibi ilişkisel tasarımda birinci öncelik işlevsel bağımlılıkları koruyan bir BCNF ayrıştırma bulmaktır. Eğer bu özellikte bir ayrıştırma elde edilemiyorsa aşağıdaki seçeneklerden birini seçmek gerekecektir.</a:t>
            </a:r>
          </a:p>
          <a:p>
            <a:endParaRPr lang="tr-TR"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lvl="0">
              <a:buNone/>
            </a:pPr>
            <a:r>
              <a:rPr lang="tr-TR"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bağımlılıkları korumayan(birkaç işlevsel bağımlılığı yitiren) BCNF ayrıştırma ile elde edilen BCNF ilişkilerdir.</a:t>
            </a:r>
          </a:p>
          <a:p>
            <a:pPr lvl="0">
              <a:buNone/>
            </a:pPr>
            <a:r>
              <a:rPr lang="tr-TR" i="1" dirty="0" smtClean="0">
                <a:solidFill>
                  <a:schemeClr val="accent2">
                    <a:lumMod val="75000"/>
                  </a:schemeClr>
                </a:solidFill>
                <a:latin typeface="Verdana" pitchFamily="34" charset="0"/>
                <a:ea typeface="Verdana" pitchFamily="34" charset="0"/>
                <a:cs typeface="Verdana" pitchFamily="34" charset="0"/>
              </a:rPr>
              <a:t>B. </a:t>
            </a:r>
            <a:r>
              <a:rPr lang="tr-TR" dirty="0" smtClean="0">
                <a:latin typeface="Verdana" pitchFamily="34" charset="0"/>
                <a:ea typeface="Verdana" pitchFamily="34" charset="0"/>
                <a:cs typeface="Verdana" pitchFamily="34" charset="0"/>
              </a:rPr>
              <a:t>İşlevsel bağımlılıkları koruyan 2NF ayrıştırma ile elde edilen 3NF ilişkiler.</a:t>
            </a:r>
          </a:p>
          <a:p>
            <a:endParaRPr lang="tr-TR"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seçeneklerin her ikisinin de belirli sakıncaları vardır. A seçeneğinde yitirilen işlevsel bağımlılıkların denetimi yapılamayacaktır. Mutlaka yapılmak istenirse de bu denetimlerin yapılması çok güç ve çok pahalı olacaktır. B seçeneğinde ise günleme, ekleme ve silme aykırılıkları oluşabilir.</a:t>
            </a:r>
            <a:endParaRPr lang="tr-TR"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Genel değerlendirmede, B seçeneğinde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değerler kullanılarak ekleme ve silme aykırılıklarının aşılabileceği günleme aykırılıklarının oluşmaması içinde gerekli önlemlerin alınabileceği; böylece B seçeneğinin sakıncalarının azaltılabileceği ve A seçeneğine tercih edilebileceği söylenebilir.</a:t>
            </a:r>
          </a:p>
          <a:p>
            <a:endParaRPr lang="tr-TR"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latin typeface="Times New Roman"/>
                <a:ea typeface="Times New Roman"/>
                <a:cs typeface="Times New Roman"/>
              </a:rPr>
              <a:t>8.Çok Değerli Bağımlılık Ve Dördüncü Normal Biçim</a:t>
            </a:r>
            <a:endParaRPr lang="tr-TR" sz="3200" dirty="0"/>
          </a:p>
        </p:txBody>
      </p:sp>
      <p:sp>
        <p:nvSpPr>
          <p:cNvPr id="3" name="2 İçerik Yer Tutucusu"/>
          <p:cNvSpPr>
            <a:spLocks noGrp="1"/>
          </p:cNvSpPr>
          <p:nvPr>
            <p:ph idx="1"/>
          </p:nvPr>
        </p:nvSpPr>
        <p:spPr/>
        <p:txBody>
          <a:bodyPr/>
          <a:lstStyle/>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sz="2800" b="1" i="1" dirty="0" smtClean="0">
                <a:solidFill>
                  <a:schemeClr val="accent2">
                    <a:lumMod val="75000"/>
                  </a:schemeClr>
                </a:solidFill>
                <a:latin typeface="Times New Roman"/>
                <a:ea typeface="Times New Roman"/>
              </a:rPr>
              <a:t>8.1Çok Değerli Bağımlılığın Tanımı</a:t>
            </a:r>
          </a:p>
          <a:p>
            <a:pPr>
              <a:buNone/>
            </a:pPr>
            <a:r>
              <a:rPr lang="tr-TR" sz="2800" b="1" dirty="0" smtClean="0">
                <a:latin typeface="Times New Roman"/>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 arasındaki tüm bağımlılıklar işlevsel değildir. Nitelikler arasında çok değerli bağımlılık olarak adlandırılan bağımlılıklar da bulunabilir. Çok değerli bağımlılığın biçimsel tanımını vermeden önce aşağıdaki örneği inceleyelim.</a:t>
            </a:r>
          </a:p>
          <a:p>
            <a:endParaRPr lang="tr-TR"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9017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4.21. PERSONEL(ÇALIŞAN,ÜCRETİ,ÇOCUĞU)</a:t>
            </a:r>
            <a:endParaRPr lang="tr-TR" i="1" dirty="0" smtClean="0">
              <a:solidFill>
                <a:schemeClr val="accent2">
                  <a:lumMod val="75000"/>
                </a:schemeClr>
              </a:solidFill>
              <a:latin typeface="Verdana" pitchFamily="34" charset="0"/>
              <a:ea typeface="Verdana" pitchFamily="34" charset="0"/>
              <a:cs typeface="Verdana" pitchFamily="34" charset="0"/>
            </a:endParaRPr>
          </a:p>
          <a:p>
            <a:pPr marL="9017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ÜCRETİ</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Yukarıda tanımlanan</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PERSONEL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ilişkisindeki nitelikler arasında tek bir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ÜCRETİ )</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vardır. İlişkinin bir örneği çizim 4.14’ de görülmektedir.</a:t>
            </a:r>
            <a:endParaRPr lang="tr-TR"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ilişkide </a:t>
            </a:r>
            <a:r>
              <a:rPr lang="tr-TR" b="1" i="1" dirty="0" smtClean="0">
                <a:solidFill>
                  <a:schemeClr val="accent2">
                    <a:lumMod val="75000"/>
                  </a:schemeClr>
                </a:solidFill>
                <a:latin typeface="Verdana" pitchFamily="34" charset="0"/>
                <a:ea typeface="Verdana" pitchFamily="34" charset="0"/>
                <a:cs typeface="Verdana" pitchFamily="34" charset="0"/>
              </a:rPr>
              <a:t>ÇALIŞAN</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ÇOCUĞU</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arasında çok değerli bağımlılık vardır. Bu bağımlılık “ her çalışanın belirli sayıda çocuğu vardır ve bunlar çalışanın ücretinden bağımsızdır” gerçeğine karşı gelmektir. </a:t>
            </a:r>
            <a:endParaRPr lang="tr-TR"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çok değerli bağımlılık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ÇALIŞAN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ÇOÇUĞU</a:t>
            </a:r>
            <a:r>
              <a:rPr lang="tr-TR" dirty="0" smtClean="0">
                <a:latin typeface="Verdana" pitchFamily="34" charset="0"/>
                <a:ea typeface="Verdana" pitchFamily="34" charset="0"/>
                <a:cs typeface="Verdana" pitchFamily="34" charset="0"/>
              </a:rPr>
              <a:t> biçiminde gösterilir ve</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ÇALIŞAN ÇOÇUĞU’ </a:t>
            </a:r>
            <a:r>
              <a:rPr lang="tr-TR" dirty="0" smtClean="0">
                <a:latin typeface="Verdana" pitchFamily="34" charset="0"/>
                <a:ea typeface="Verdana" pitchFamily="34" charset="0"/>
                <a:cs typeface="Verdana" pitchFamily="34" charset="0"/>
              </a:rPr>
              <a:t>nu çok değerli belirler ya da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ÇOCUĞU ÇALIŞAN</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na</a:t>
            </a:r>
            <a:r>
              <a:rPr lang="tr-TR" dirty="0" smtClean="0">
                <a:latin typeface="Verdana" pitchFamily="34" charset="0"/>
                <a:ea typeface="Verdana" pitchFamily="34" charset="0"/>
                <a:cs typeface="Verdana" pitchFamily="34" charset="0"/>
              </a:rPr>
              <a:t> çok değerli bağımlıdır biçiminde ifade edilir.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4. Nitelikler Arası Bağımlılıklar</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İlişkilerin bütünlük ve tutarlılığı ile ilgili kısıtlamaların önemli bir kesimi nitelikler arası bağımlılıklardan kaynaklanan kısıtlamalardır. Bu gruptaki kısıtlamalar “bazı niteliklerin birbirinden bağımsız olmamasından ve bu niteliklerin değerlerinin birbirinden bağımsız olarak belirlenememesinden" kaynaklanır.</a:t>
            </a:r>
            <a:endParaRPr lang="tr-TR"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5296680"/>
          </a:xfrm>
        </p:spPr>
        <p:txBody>
          <a:bodyPr>
            <a:normAutofit/>
          </a:bodyPr>
          <a:lstStyle/>
          <a:p>
            <a:r>
              <a:rPr lang="tr-TR" sz="2600" dirty="0" smtClean="0">
                <a:latin typeface="Verdana" pitchFamily="34" charset="0"/>
                <a:ea typeface="Verdana" pitchFamily="34" charset="0"/>
                <a:cs typeface="Verdana" pitchFamily="34" charset="0"/>
              </a:rPr>
              <a:t>Çizim 4.14 </a:t>
            </a:r>
            <a:r>
              <a:rPr lang="tr-TR" sz="2600" dirty="0" smtClean="0">
                <a:solidFill>
                  <a:schemeClr val="tx1"/>
                </a:solidFill>
                <a:latin typeface="Verdana" pitchFamily="34" charset="0"/>
                <a:ea typeface="Verdana" pitchFamily="34" charset="0"/>
                <a:cs typeface="Verdana" pitchFamily="34" charset="0"/>
              </a:rPr>
              <a:t>Örnek 4.21’ deki </a:t>
            </a:r>
            <a:r>
              <a:rPr lang="tr-TR" sz="2600" dirty="0" smtClean="0">
                <a:latin typeface="Verdana" pitchFamily="34" charset="0"/>
                <a:ea typeface="Verdana" pitchFamily="34" charset="0"/>
                <a:cs typeface="Verdana" pitchFamily="34" charset="0"/>
              </a:rPr>
              <a:t>PERSONEL </a:t>
            </a:r>
            <a:r>
              <a:rPr lang="tr-TR" sz="2600" dirty="0" smtClean="0">
                <a:solidFill>
                  <a:schemeClr val="tx1"/>
                </a:solidFill>
                <a:latin typeface="Verdana" pitchFamily="34" charset="0"/>
                <a:ea typeface="Verdana" pitchFamily="34" charset="0"/>
                <a:cs typeface="Verdana" pitchFamily="34" charset="0"/>
              </a:rPr>
              <a:t>İlişkisinin Bir Örneği</a:t>
            </a:r>
            <a:endParaRPr lang="tr-TR" sz="2600" dirty="0">
              <a:latin typeface="Verdana" pitchFamily="34" charset="0"/>
              <a:ea typeface="Verdana" pitchFamily="34" charset="0"/>
              <a:cs typeface="Verdana" pitchFamily="34" charset="0"/>
            </a:endParaRPr>
          </a:p>
        </p:txBody>
      </p:sp>
      <p:graphicFrame>
        <p:nvGraphicFramePr>
          <p:cNvPr id="4" name="3 İçerik Yer Tutucusu"/>
          <p:cNvGraphicFramePr>
            <a:graphicFrameLocks noGrp="1"/>
          </p:cNvGraphicFramePr>
          <p:nvPr>
            <p:ph idx="1"/>
          </p:nvPr>
        </p:nvGraphicFramePr>
        <p:xfrm>
          <a:off x="1714480" y="571480"/>
          <a:ext cx="5043495" cy="4143404"/>
        </p:xfrm>
        <a:graphic>
          <a:graphicData uri="http://schemas.openxmlformats.org/drawingml/2006/table">
            <a:tbl>
              <a:tblPr firstRow="1" bandRow="1">
                <a:tableStyleId>{5C22544A-7EE6-4342-B048-85BDC9FD1C3A}</a:tableStyleId>
              </a:tblPr>
              <a:tblGrid>
                <a:gridCol w="1681165"/>
                <a:gridCol w="1681165"/>
                <a:gridCol w="1681165"/>
              </a:tblGrid>
              <a:tr h="1053550">
                <a:tc>
                  <a:txBody>
                    <a:bodyPr/>
                    <a:lstStyle/>
                    <a:p>
                      <a:r>
                        <a:rPr lang="tr-TR" dirty="0" smtClean="0"/>
                        <a:t>ÇALIŞAN </a:t>
                      </a:r>
                      <a:endParaRPr lang="tr-TR" dirty="0"/>
                    </a:p>
                  </a:txBody>
                  <a:tcPr/>
                </a:tc>
                <a:tc>
                  <a:txBody>
                    <a:bodyPr/>
                    <a:lstStyle/>
                    <a:p>
                      <a:r>
                        <a:rPr lang="tr-TR" dirty="0" smtClean="0"/>
                        <a:t>ÜCRETİ</a:t>
                      </a:r>
                      <a:endParaRPr lang="tr-TR" dirty="0"/>
                    </a:p>
                  </a:txBody>
                  <a:tcPr/>
                </a:tc>
                <a:tc>
                  <a:txBody>
                    <a:bodyPr/>
                    <a:lstStyle/>
                    <a:p>
                      <a:r>
                        <a:rPr lang="tr-TR" dirty="0" smtClean="0"/>
                        <a:t>ÇOCUĞU</a:t>
                      </a:r>
                      <a:endParaRPr lang="tr-TR" dirty="0"/>
                    </a:p>
                  </a:txBody>
                  <a:tcPr/>
                </a:tc>
              </a:tr>
              <a:tr h="3089854">
                <a:tc>
                  <a:txBody>
                    <a:bodyPr/>
                    <a:lstStyle/>
                    <a:p>
                      <a:r>
                        <a:rPr lang="tr-TR" dirty="0" smtClean="0">
                          <a:latin typeface="Verdana" pitchFamily="34" charset="0"/>
                          <a:ea typeface="Verdana" pitchFamily="34" charset="0"/>
                          <a:cs typeface="Verdana" pitchFamily="34" charset="0"/>
                        </a:rPr>
                        <a:t>Metin</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Kaya</a:t>
                      </a:r>
                    </a:p>
                    <a:p>
                      <a:r>
                        <a:rPr lang="tr-TR" dirty="0" smtClean="0">
                          <a:latin typeface="Verdana" pitchFamily="34" charset="0"/>
                          <a:ea typeface="Verdana" pitchFamily="34" charset="0"/>
                          <a:cs typeface="Verdana" pitchFamily="34" charset="0"/>
                        </a:rPr>
                        <a:t>Kaya</a:t>
                      </a:r>
                    </a:p>
                    <a:p>
                      <a:r>
                        <a:rPr lang="tr-TR" dirty="0" smtClean="0">
                          <a:latin typeface="Verdana" pitchFamily="34" charset="0"/>
                          <a:ea typeface="Verdana" pitchFamily="34" charset="0"/>
                          <a:cs typeface="Verdana" pitchFamily="34" charset="0"/>
                        </a:rPr>
                        <a:t>Temel</a:t>
                      </a:r>
                    </a:p>
                  </a:txBody>
                  <a:tcPr/>
                </a:tc>
                <a:tc>
                  <a:txBody>
                    <a:bodyPr/>
                    <a:lstStyle/>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300</a:t>
                      </a:r>
                    </a:p>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500</a:t>
                      </a:r>
                    </a:p>
                    <a:p>
                      <a:r>
                        <a:rPr lang="tr-TR" dirty="0" smtClean="0">
                          <a:latin typeface="Verdana" pitchFamily="34" charset="0"/>
                          <a:ea typeface="Verdana" pitchFamily="34" charset="0"/>
                          <a:cs typeface="Verdana" pitchFamily="34" charset="0"/>
                        </a:rPr>
                        <a:t>600</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Hasan</a:t>
                      </a:r>
                    </a:p>
                    <a:p>
                      <a:r>
                        <a:rPr lang="tr-TR" dirty="0" smtClean="0">
                          <a:latin typeface="Verdana" pitchFamily="34" charset="0"/>
                          <a:ea typeface="Verdana" pitchFamily="34" charset="0"/>
                          <a:cs typeface="Verdana" pitchFamily="34" charset="0"/>
                        </a:rPr>
                        <a:t>Ahmet</a:t>
                      </a:r>
                    </a:p>
                    <a:p>
                      <a:r>
                        <a:rPr lang="tr-TR" dirty="0" smtClean="0">
                          <a:latin typeface="Verdana" pitchFamily="34" charset="0"/>
                          <a:ea typeface="Verdana" pitchFamily="34" charset="0"/>
                          <a:cs typeface="Verdana" pitchFamily="34" charset="0"/>
                        </a:rPr>
                        <a:t>Ayşe</a:t>
                      </a:r>
                    </a:p>
                    <a:p>
                      <a:r>
                        <a:rPr lang="tr-TR" dirty="0" smtClean="0">
                          <a:latin typeface="Verdana" pitchFamily="34" charset="0"/>
                          <a:ea typeface="Verdana" pitchFamily="34" charset="0"/>
                          <a:cs typeface="Verdana" pitchFamily="34" charset="0"/>
                        </a:rPr>
                        <a:t>Hüsnü</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Mustafa</a:t>
                      </a:r>
                    </a:p>
                    <a:p>
                      <a:r>
                        <a:rPr lang="tr-TR" dirty="0" smtClean="0">
                          <a:latin typeface="Verdana" pitchFamily="34" charset="0"/>
                          <a:ea typeface="Verdana" pitchFamily="34" charset="0"/>
                          <a:cs typeface="Verdana" pitchFamily="34" charset="0"/>
                        </a:rPr>
                        <a:t>Fatma </a:t>
                      </a:r>
                    </a:p>
                    <a:p>
                      <a:endParaRPr lang="tr-TR"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smtClean="0">
                <a:latin typeface="Times New Roman"/>
                <a:ea typeface="Times New Roman"/>
                <a:cs typeface="Times New Roman"/>
              </a:rPr>
              <a:t>Çok Değerli Bağımlılığın Biçimsel Tanımı</a:t>
            </a:r>
            <a:endParaRPr lang="tr-TR" sz="36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 (A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şemasındaki (nitelik kümesindeki) nitelikleri 3 ayrı altkümeye </a:t>
            </a:r>
            <a:r>
              <a:rPr lang="tr-TR" b="1" i="1" dirty="0" smtClean="0">
                <a:solidFill>
                  <a:schemeClr val="accent2">
                    <a:lumMod val="75000"/>
                  </a:schemeClr>
                </a:solidFill>
                <a:latin typeface="Verdana" pitchFamily="34" charset="0"/>
                <a:ea typeface="Verdana" pitchFamily="34" charset="0"/>
                <a:cs typeface="Verdana" pitchFamily="34" charset="0"/>
              </a:rPr>
              <a:t>(X,Y ve Z)</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ayıralım.</a:t>
            </a:r>
          </a:p>
          <a:p>
            <a:endParaRPr lang="tr-TR"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Z = R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b="1" dirty="0" smtClean="0">
                <a:solidFill>
                  <a:schemeClr val="accent2">
                    <a:lumMod val="75000"/>
                  </a:schemeClr>
                </a:solidFill>
              </a:rPr>
              <a:t>∩</a:t>
            </a:r>
            <a:r>
              <a:rPr lang="tr-TR" b="1" dirty="0" smtClean="0"/>
              <a:t> </a:t>
            </a:r>
            <a:r>
              <a:rPr lang="tr-TR" b="1" i="1" dirty="0" smtClean="0">
                <a:solidFill>
                  <a:schemeClr val="accent2">
                    <a:lumMod val="75000"/>
                  </a:schemeClr>
                </a:solidFill>
                <a:latin typeface="Verdana" pitchFamily="34" charset="0"/>
                <a:ea typeface="Verdana" pitchFamily="34" charset="0"/>
                <a:cs typeface="Verdana" pitchFamily="34" charset="0"/>
              </a:rPr>
              <a:t>Z = { }</a:t>
            </a:r>
            <a:endParaRPr lang="tr-TR" dirty="0" smtClean="0">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z</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birer değişmez olmak üzere </a:t>
            </a:r>
            <a:r>
              <a:rPr lang="tr-TR" b="1" dirty="0" err="1" smtClean="0">
                <a:solidFill>
                  <a:schemeClr val="accent2">
                    <a:lumMod val="75000"/>
                  </a:schemeClr>
                </a:solidFill>
                <a:latin typeface="Verdana" pitchFamily="34" charset="0"/>
                <a:ea typeface="Verdana" pitchFamily="34" charset="0"/>
                <a:cs typeface="Verdana" pitchFamily="34" charset="0"/>
              </a:rPr>
              <a:t>Y</a:t>
            </a:r>
            <a:r>
              <a:rPr lang="tr-TR" b="1" baseline="-25000" dirty="0" err="1" smtClean="0">
                <a:solidFill>
                  <a:schemeClr val="accent2">
                    <a:lumMod val="75000"/>
                  </a:schemeClr>
                </a:solidFill>
                <a:latin typeface="Verdana" pitchFamily="34" charset="0"/>
                <a:ea typeface="Verdana" pitchFamily="34" charset="0"/>
                <a:cs typeface="Verdana" pitchFamily="34" charset="0"/>
              </a:rPr>
              <a:t>xz</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ile</a:t>
            </a:r>
            <a:r>
              <a:rPr lang="tr-TR" b="1" baseline="-25000"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niteliklerinin değeri </a:t>
            </a:r>
            <a:r>
              <a:rPr lang="tr-TR" b="1" dirty="0" smtClean="0">
                <a:solidFill>
                  <a:schemeClr val="accent2">
                    <a:lumMod val="75000"/>
                  </a:schemeClr>
                </a:solidFill>
                <a:latin typeface="Verdana" pitchFamily="34" charset="0"/>
                <a:ea typeface="Verdana" pitchFamily="34" charset="0"/>
                <a:cs typeface="Verdana" pitchFamily="34" charset="0"/>
              </a:rPr>
              <a:t>x, Z </a:t>
            </a:r>
            <a:r>
              <a:rPr lang="tr-TR" dirty="0" smtClean="0">
                <a:latin typeface="Verdana" pitchFamily="34" charset="0"/>
                <a:ea typeface="Verdana" pitchFamily="34" charset="0"/>
                <a:cs typeface="Verdana" pitchFamily="34" charset="0"/>
              </a:rPr>
              <a:t>niteliklerinin değeri ise </a:t>
            </a:r>
            <a:r>
              <a:rPr lang="tr-TR" b="1" dirty="0" smtClean="0">
                <a:solidFill>
                  <a:schemeClr val="accent2">
                    <a:lumMod val="75000"/>
                  </a:schemeClr>
                </a:solidFill>
                <a:latin typeface="Verdana" pitchFamily="34" charset="0"/>
                <a:ea typeface="Verdana" pitchFamily="34" charset="0"/>
                <a:cs typeface="Verdana" pitchFamily="34" charset="0"/>
              </a:rPr>
              <a:t>z</a:t>
            </a:r>
            <a:r>
              <a:rPr lang="tr-TR" dirty="0" smtClean="0">
                <a:latin typeface="Verdana" pitchFamily="34" charset="0"/>
                <a:ea typeface="Verdana" pitchFamily="34" charset="0"/>
                <a:cs typeface="Verdana" pitchFamily="34" charset="0"/>
              </a:rPr>
              <a:t> olan çoklulardaki </a:t>
            </a:r>
            <a:r>
              <a:rPr lang="tr-TR" b="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niteliklerinin değerlerinin kümesini gösterelim.</a:t>
            </a:r>
          </a:p>
          <a:p>
            <a:endParaRPr lang="tr-TR"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indent="449580">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y: &lt; x,y,z &gt; </a:t>
            </a:r>
            <a:r>
              <a:rPr lang="tr-TR" b="1" i="1" dirty="0" smtClean="0">
                <a:solidFill>
                  <a:schemeClr val="accent2">
                    <a:lumMod val="75000"/>
                  </a:schemeClr>
                </a:solidFill>
              </a:rPr>
              <a:t>∈</a:t>
            </a:r>
            <a:r>
              <a:rPr lang="tr-TR" b="1" i="1" dirty="0" smtClean="0">
                <a:solidFill>
                  <a:schemeClr val="accent2">
                    <a:lumMod val="75000"/>
                  </a:schemeClr>
                </a:solidFill>
                <a:latin typeface="Verdana" pitchFamily="34" charset="0"/>
                <a:ea typeface="Verdana" pitchFamily="34" charset="0"/>
                <a:cs typeface="Verdana" pitchFamily="34" charset="0"/>
              </a:rPr>
              <a:t>  r}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Eğer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yalnız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‘e bağımlı ise (</a:t>
            </a:r>
            <a:r>
              <a:rPr lang="tr-TR" b="1" i="1" dirty="0" smtClean="0">
                <a:solidFill>
                  <a:schemeClr val="accent2">
                    <a:lumMod val="75000"/>
                  </a:schemeClr>
                </a:solidFill>
                <a:latin typeface="Verdana" pitchFamily="34" charset="0"/>
                <a:ea typeface="Verdana" pitchFamily="34" charset="0"/>
                <a:cs typeface="Verdana" pitchFamily="34" charset="0"/>
              </a:rPr>
              <a:t>z</a:t>
            </a:r>
            <a:r>
              <a:rPr lang="tr-TR" dirty="0" smtClean="0">
                <a:latin typeface="Verdana" pitchFamily="34" charset="0"/>
                <a:ea typeface="Verdana" pitchFamily="34" charset="0"/>
                <a:cs typeface="Verdana" pitchFamily="34" charset="0"/>
              </a:rPr>
              <a:t>‘den bağımsız ise), başka bir deyişle: </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i="1" baseline="-25000" dirty="0" smtClean="0">
                <a:solidFill>
                  <a:schemeClr val="accent2">
                    <a:lumMod val="75000"/>
                  </a:schemeClr>
                </a:solidFill>
                <a:latin typeface="Verdana" pitchFamily="34" charset="0"/>
                <a:ea typeface="Verdana" pitchFamily="34" charset="0"/>
                <a:cs typeface="Verdana" pitchFamily="34" charset="0"/>
              </a:rPr>
              <a:t>xz</a:t>
            </a:r>
            <a:r>
              <a:rPr lang="tr-TR" i="1" baseline="30000" dirty="0" smtClean="0">
                <a:solidFill>
                  <a:schemeClr val="accent2">
                    <a:lumMod val="75000"/>
                  </a:schemeClr>
                </a:solidFill>
              </a:rPr>
              <a:t>1</a:t>
            </a:r>
            <a:r>
              <a:rPr lang="tr-TR" b="1" i="1" dirty="0" smtClean="0">
                <a:solidFill>
                  <a:schemeClr val="accent2">
                    <a:lumMod val="75000"/>
                  </a:schemeClr>
                </a:solidFill>
                <a:latin typeface="Verdana" pitchFamily="34" charset="0"/>
                <a:ea typeface="Verdana" pitchFamily="34" charset="0"/>
                <a:cs typeface="Verdana" pitchFamily="34" charset="0"/>
              </a:rPr>
              <a:t>  = Y</a:t>
            </a:r>
            <a:r>
              <a:rPr lang="tr-TR" b="1" i="1" baseline="-25000" dirty="0" smtClean="0">
                <a:solidFill>
                  <a:schemeClr val="accent2">
                    <a:lumMod val="75000"/>
                  </a:schemeClr>
                </a:solidFill>
                <a:latin typeface="Verdana" pitchFamily="34" charset="0"/>
                <a:ea typeface="Verdana" pitchFamily="34" charset="0"/>
                <a:cs typeface="Verdana" pitchFamily="34" charset="0"/>
              </a:rPr>
              <a:t>xz</a:t>
            </a:r>
            <a:r>
              <a:rPr lang="tr-TR" i="1" baseline="30000" dirty="0" smtClean="0">
                <a:solidFill>
                  <a:schemeClr val="accent2">
                    <a:lumMod val="75000"/>
                  </a:schemeClr>
                </a:solidFill>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b="1" i="1" baseline="-25000" dirty="0" err="1" smtClean="0">
                <a:solidFill>
                  <a:schemeClr val="accent2">
                    <a:lumMod val="75000"/>
                  </a:schemeClr>
                </a:solidFill>
                <a:latin typeface="Verdana" pitchFamily="34" charset="0"/>
                <a:ea typeface="Verdana" pitchFamily="34" charset="0"/>
                <a:cs typeface="Verdana" pitchFamily="34" charset="0"/>
              </a:rPr>
              <a:t>xz</a:t>
            </a:r>
            <a:r>
              <a:rPr lang="tr-TR" i="1" baseline="30000" dirty="0" err="1" smtClean="0">
                <a:solidFill>
                  <a:schemeClr val="accent2">
                    <a:lumMod val="75000"/>
                  </a:schemeClr>
                </a:solidFill>
              </a:rPr>
              <a:t>n</a:t>
            </a:r>
            <a:r>
              <a:rPr lang="tr-TR" b="1" i="1" dirty="0" smtClean="0">
                <a:solidFill>
                  <a:schemeClr val="accent2">
                    <a:lumMod val="75000"/>
                  </a:schemeClr>
                </a:solidFill>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solidFill>
                  <a:srgbClr val="000000"/>
                </a:solidFill>
                <a:latin typeface="Verdana" pitchFamily="34" charset="0"/>
                <a:ea typeface="Verdana" pitchFamily="34" charset="0"/>
                <a:cs typeface="Verdana" pitchFamily="34" charset="0"/>
              </a:rPr>
              <a:t>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solidFill>
                  <a:srgbClr val="000000"/>
                </a:solidFill>
                <a:latin typeface="Verdana" pitchFamily="34" charset="0"/>
                <a:ea typeface="Verdana" pitchFamily="34" charset="0"/>
                <a:cs typeface="Verdana" pitchFamily="34" charset="0"/>
              </a:rPr>
              <a:t> </a:t>
            </a:r>
            <a:r>
              <a:rPr lang="tr-TR" dirty="0" smtClean="0">
                <a:solidFill>
                  <a:srgbClr val="000000"/>
                </a:solidFill>
                <a:latin typeface="Verdana" pitchFamily="34" charset="0"/>
                <a:ea typeface="Verdana" pitchFamily="34" charset="0"/>
                <a:cs typeface="Verdana" pitchFamily="34" charset="0"/>
              </a:rPr>
              <a:t>ilişkisinde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solidFill>
                  <a:srgbClr val="000000"/>
                </a:solidFill>
                <a:latin typeface="Verdana" pitchFamily="34" charset="0"/>
                <a:ea typeface="Verdana" pitchFamily="34" charset="0"/>
                <a:cs typeface="Verdana" pitchFamily="34" charset="0"/>
              </a:rPr>
              <a:t>çok değerli bağımlılığı vardır denir.</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Örnek 4.22. R(DERS,KİTAP,ÖĞRETMEN)</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dirty="0" smtClean="0">
                <a:solidFill>
                  <a:srgbClr val="000000"/>
                </a:solidFill>
                <a:latin typeface="Verdana" pitchFamily="34" charset="0"/>
                <a:ea typeface="Verdana" pitchFamily="34" charset="0"/>
                <a:cs typeface="Verdana" pitchFamily="34" charset="0"/>
              </a:rPr>
              <a:t> ilişkisinde her çoklu hangi dersin, hangi kaynak kitap ile, hangi öğretmen tarafından verilebileceğini göstermektedir. İlişkinin bir örneği Çizim 4.15’ de yer almaktadır</a:t>
            </a:r>
            <a:endParaRPr lang="tr-TR"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solidFill>
                  <a:srgbClr val="000000"/>
                </a:solidFill>
                <a:latin typeface="Verdana" pitchFamily="34" charset="0"/>
                <a:ea typeface="Verdana" pitchFamily="34" charset="0"/>
                <a:cs typeface="Verdana" pitchFamily="34" charset="0"/>
              </a:rPr>
              <a:t>     Çizimde de görüldüğü gibi, her ders kullanılan kaynak kitaptan bağımsız olarak, belirli öğretmenler tarafından verilebilmektedir. Örneğin “Mat” dersini verebilecek öğretmenler “Ali” ve “Mehmet” öğretmenlerdir.</a:t>
            </a: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err="1" smtClean="0">
                <a:solidFill>
                  <a:schemeClr val="accent2">
                    <a:lumMod val="75000"/>
                  </a:schemeClr>
                </a:solidFill>
                <a:latin typeface="Verdana" pitchFamily="34" charset="0"/>
                <a:ea typeface="Verdana" pitchFamily="34" charset="0"/>
                <a:cs typeface="Verdana" pitchFamily="34" charset="0"/>
              </a:rPr>
              <a:t>ÖĞRETMEN</a:t>
            </a:r>
            <a:r>
              <a:rPr lang="tr-TR" b="1" i="1" baseline="-25000" dirty="0" err="1" smtClean="0">
                <a:solidFill>
                  <a:schemeClr val="accent2">
                    <a:lumMod val="75000"/>
                  </a:schemeClr>
                </a:solidFill>
                <a:latin typeface="Verdana" pitchFamily="34" charset="0"/>
                <a:ea typeface="Verdana" pitchFamily="34" charset="0"/>
                <a:cs typeface="Verdana" pitchFamily="34" charset="0"/>
              </a:rPr>
              <a:t>Mat</a:t>
            </a:r>
            <a:r>
              <a:rPr lang="tr-TR" b="1" i="1" baseline="-25000" dirty="0" smtClean="0">
                <a:solidFill>
                  <a:schemeClr val="accent2">
                    <a:lumMod val="75000"/>
                  </a:schemeClr>
                </a:solidFill>
                <a:latin typeface="Verdana" pitchFamily="34" charset="0"/>
                <a:ea typeface="Verdana" pitchFamily="34" charset="0"/>
                <a:cs typeface="Verdana" pitchFamily="34" charset="0"/>
              </a:rPr>
              <a:t>,K1</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b="1" i="1" dirty="0" err="1" smtClean="0">
                <a:solidFill>
                  <a:schemeClr val="accent2">
                    <a:lumMod val="75000"/>
                  </a:schemeClr>
                </a:solidFill>
                <a:latin typeface="Verdana" pitchFamily="34" charset="0"/>
                <a:ea typeface="Verdana" pitchFamily="34" charset="0"/>
                <a:cs typeface="Verdana" pitchFamily="34" charset="0"/>
              </a:rPr>
              <a:t>ÖĞRETMEN</a:t>
            </a:r>
            <a:r>
              <a:rPr lang="tr-TR" b="1" i="1" baseline="-25000" dirty="0" err="1" smtClean="0">
                <a:solidFill>
                  <a:schemeClr val="accent2">
                    <a:lumMod val="75000"/>
                  </a:schemeClr>
                </a:solidFill>
                <a:latin typeface="Verdana" pitchFamily="34" charset="0"/>
                <a:ea typeface="Verdana" pitchFamily="34" charset="0"/>
                <a:cs typeface="Verdana" pitchFamily="34" charset="0"/>
              </a:rPr>
              <a:t>Mat</a:t>
            </a:r>
            <a:r>
              <a:rPr lang="tr-TR" b="1" i="1" baseline="-25000" dirty="0" smtClean="0">
                <a:solidFill>
                  <a:schemeClr val="accent2">
                    <a:lumMod val="75000"/>
                  </a:schemeClr>
                </a:solidFill>
                <a:latin typeface="Verdana" pitchFamily="34" charset="0"/>
                <a:ea typeface="Verdana" pitchFamily="34" charset="0"/>
                <a:cs typeface="Verdana" pitchFamily="34" charset="0"/>
              </a:rPr>
              <a:t>,K2</a:t>
            </a:r>
            <a:r>
              <a:rPr lang="tr-TR" b="1" i="1" dirty="0" smtClean="0">
                <a:solidFill>
                  <a:schemeClr val="accent2">
                    <a:lumMod val="75000"/>
                  </a:schemeClr>
                </a:solidFill>
                <a:latin typeface="Verdana" pitchFamily="34" charset="0"/>
                <a:ea typeface="Verdana" pitchFamily="34" charset="0"/>
                <a:cs typeface="Verdana" pitchFamily="34" charset="0"/>
              </a:rPr>
              <a:t> = {Ali, Mehmet}</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Bu nedenle,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nitelikleri arasında çok değerli bağımlılık vardır; </a:t>
            </a:r>
            <a:r>
              <a:rPr lang="tr-TR" b="1" i="1" dirty="0" smtClean="0">
                <a:solidFill>
                  <a:schemeClr val="accent2">
                    <a:lumMod val="75000"/>
                  </a:schemeClr>
                </a:solidFill>
                <a:latin typeface="Verdana" pitchFamily="34" charset="0"/>
                <a:ea typeface="Verdana" pitchFamily="34" charset="0"/>
                <a:cs typeface="Verdana" pitchFamily="34" charset="0"/>
              </a:rPr>
              <a:t>DERS ÖĞRETMEN</a:t>
            </a:r>
            <a:r>
              <a:rPr lang="tr-TR" dirty="0" smtClean="0">
                <a:latin typeface="Verdana" pitchFamily="34" charset="0"/>
                <a:ea typeface="Verdana" pitchFamily="34" charset="0"/>
                <a:cs typeface="Verdana" pitchFamily="34" charset="0"/>
              </a:rPr>
              <a:t>' i çok değerli belirlemektedir.</a:t>
            </a:r>
          </a:p>
          <a:p>
            <a:pPr indent="44958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DERS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ÖĞRETMEN</a:t>
            </a:r>
            <a:r>
              <a:rPr lang="tr-TR" i="1" dirty="0" smtClean="0">
                <a:solidFill>
                  <a:schemeClr val="accent2">
                    <a:lumMod val="75000"/>
                  </a:schemeClr>
                </a:solidFill>
                <a:latin typeface="Verdana" pitchFamily="34" charset="0"/>
                <a:ea typeface="Verdana" pitchFamily="34" charset="0"/>
                <a:cs typeface="Verdana" pitchFamily="34" charset="0"/>
              </a:rPr>
              <a:t> </a:t>
            </a:r>
          </a:p>
          <a:p>
            <a:endParaRPr lang="tr-TR"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Diğer taraftan her ders için kullanılabilecek belirli kaynak kitaplar vardır ve bunlar dersi veren öğretmenden bağımsızdır. Örneğin </a:t>
            </a:r>
            <a:r>
              <a:rPr lang="tr-TR" b="1" i="1" dirty="0" smtClean="0">
                <a:solidFill>
                  <a:schemeClr val="accent2">
                    <a:lumMod val="75000"/>
                  </a:schemeClr>
                </a:solidFill>
                <a:latin typeface="Verdana" pitchFamily="34" charset="0"/>
                <a:ea typeface="Verdana" pitchFamily="34" charset="0"/>
                <a:cs typeface="Verdana" pitchFamily="34" charset="0"/>
              </a:rPr>
              <a:t>Mat</a:t>
            </a:r>
            <a:r>
              <a:rPr lang="tr-TR" dirty="0" smtClean="0">
                <a:latin typeface="Verdana" pitchFamily="34" charset="0"/>
                <a:ea typeface="Verdana" pitchFamily="34" charset="0"/>
                <a:cs typeface="Verdana" pitchFamily="34" charset="0"/>
              </a:rPr>
              <a:t> dersi için kullanılabilecek kaynak kitaplar,  ders ister </a:t>
            </a:r>
            <a:r>
              <a:rPr lang="tr-TR" b="1" i="1" dirty="0" smtClean="0">
                <a:solidFill>
                  <a:schemeClr val="accent2">
                    <a:lumMod val="75000"/>
                  </a:schemeClr>
                </a:solidFill>
                <a:latin typeface="Verdana" pitchFamily="34" charset="0"/>
                <a:ea typeface="Verdana" pitchFamily="34" charset="0"/>
                <a:cs typeface="Verdana" pitchFamily="34" charset="0"/>
              </a:rPr>
              <a:t>Ali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ister </a:t>
            </a:r>
            <a:r>
              <a:rPr lang="tr-TR" b="1" i="1" dirty="0" smtClean="0">
                <a:solidFill>
                  <a:schemeClr val="accent2">
                    <a:lumMod val="75000"/>
                  </a:schemeClr>
                </a:solidFill>
                <a:latin typeface="Verdana" pitchFamily="34" charset="0"/>
                <a:ea typeface="Verdana" pitchFamily="34" charset="0"/>
                <a:cs typeface="Verdana" pitchFamily="34" charset="0"/>
              </a:rPr>
              <a:t>Mehmet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öğretmen tarafından verilsin, </a:t>
            </a:r>
            <a:r>
              <a:rPr lang="tr-TR" b="1" i="1" dirty="0" smtClean="0">
                <a:solidFill>
                  <a:schemeClr val="accent2">
                    <a:lumMod val="75000"/>
                  </a:schemeClr>
                </a:solidFill>
                <a:latin typeface="Verdana" pitchFamily="34" charset="0"/>
                <a:ea typeface="Verdana" pitchFamily="34" charset="0"/>
                <a:cs typeface="Verdana" pitchFamily="34" charset="0"/>
              </a:rPr>
              <a:t>K1</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K2</a:t>
            </a:r>
            <a:r>
              <a:rPr lang="tr-TR" dirty="0" smtClean="0">
                <a:latin typeface="Verdana" pitchFamily="34" charset="0"/>
                <a:ea typeface="Verdana" pitchFamily="34" charset="0"/>
                <a:cs typeface="Verdana" pitchFamily="34" charset="0"/>
              </a:rPr>
              <a:t>'dir</a:t>
            </a:r>
            <a:endParaRPr lang="tr-TR"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      Fizik dersi için kullanılabilecek kaynak kitaplar ise, ders ister </a:t>
            </a:r>
            <a:r>
              <a:rPr lang="tr-TR" b="1" i="1" dirty="0" smtClean="0">
                <a:solidFill>
                  <a:schemeClr val="accent2">
                    <a:lumMod val="75000"/>
                  </a:schemeClr>
                </a:solidFill>
                <a:latin typeface="Verdana" pitchFamily="34" charset="0"/>
                <a:ea typeface="Verdana" pitchFamily="34" charset="0"/>
                <a:cs typeface="Verdana" pitchFamily="34" charset="0"/>
              </a:rPr>
              <a:t>Ali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ister </a:t>
            </a:r>
            <a:r>
              <a:rPr lang="tr-TR" b="1" i="1" dirty="0" smtClean="0">
                <a:solidFill>
                  <a:schemeClr val="accent2">
                    <a:lumMod val="75000"/>
                  </a:schemeClr>
                </a:solidFill>
                <a:latin typeface="Verdana" pitchFamily="34" charset="0"/>
                <a:ea typeface="Verdana" pitchFamily="34" charset="0"/>
                <a:cs typeface="Verdana" pitchFamily="34" charset="0"/>
              </a:rPr>
              <a:t>Kemal</a:t>
            </a:r>
            <a:r>
              <a:rPr lang="tr-TR" dirty="0" smtClean="0">
                <a:latin typeface="Verdana" pitchFamily="34" charset="0"/>
                <a:ea typeface="Verdana" pitchFamily="34" charset="0"/>
                <a:cs typeface="Verdana" pitchFamily="34" charset="0"/>
              </a:rPr>
              <a:t> öğretmen tarafından verilsin </a:t>
            </a:r>
            <a:r>
              <a:rPr lang="tr-TR" b="1" i="1" dirty="0" smtClean="0">
                <a:solidFill>
                  <a:schemeClr val="accent2">
                    <a:lumMod val="75000"/>
                  </a:schemeClr>
                </a:solidFill>
                <a:latin typeface="Verdana" pitchFamily="34" charset="0"/>
                <a:ea typeface="Verdana" pitchFamily="34" charset="0"/>
                <a:cs typeface="Verdana" pitchFamily="34" charset="0"/>
              </a:rPr>
              <a:t>K1</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K4</a:t>
            </a:r>
            <a:r>
              <a:rPr lang="tr-TR" dirty="0" smtClean="0">
                <a:latin typeface="Verdana" pitchFamily="34" charset="0"/>
                <a:ea typeface="Verdana" pitchFamily="34" charset="0"/>
                <a:cs typeface="Verdana" pitchFamily="34" charset="0"/>
              </a:rPr>
              <a:t>'tür.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KİTAP</a:t>
            </a:r>
            <a:r>
              <a:rPr lang="tr-TR" b="1" i="1" baseline="-25000" dirty="0" smtClean="0">
                <a:solidFill>
                  <a:schemeClr val="accent2">
                    <a:lumMod val="75000"/>
                  </a:schemeClr>
                </a:solidFill>
                <a:latin typeface="Verdana" pitchFamily="34" charset="0"/>
                <a:ea typeface="Verdana" pitchFamily="34" charset="0"/>
                <a:cs typeface="Verdana" pitchFamily="34" charset="0"/>
              </a:rPr>
              <a:t> Mat, Ali</a:t>
            </a:r>
            <a:r>
              <a:rPr lang="tr-TR" b="1" i="1" dirty="0" smtClean="0">
                <a:solidFill>
                  <a:schemeClr val="accent2">
                    <a:lumMod val="75000"/>
                  </a:schemeClr>
                </a:solidFill>
                <a:latin typeface="Verdana" pitchFamily="34" charset="0"/>
                <a:ea typeface="Verdana" pitchFamily="34" charset="0"/>
                <a:cs typeface="Verdana" pitchFamily="34" charset="0"/>
              </a:rPr>
              <a:t> = KİTAP </a:t>
            </a:r>
            <a:r>
              <a:rPr lang="tr-TR" b="1" i="1" baseline="-25000" dirty="0" smtClean="0">
                <a:solidFill>
                  <a:schemeClr val="accent2">
                    <a:lumMod val="75000"/>
                  </a:schemeClr>
                </a:solidFill>
                <a:latin typeface="Verdana" pitchFamily="34" charset="0"/>
                <a:ea typeface="Verdana" pitchFamily="34" charset="0"/>
                <a:cs typeface="Verdana" pitchFamily="34" charset="0"/>
              </a:rPr>
              <a:t>Mat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baseline="-25000" dirty="0" smtClean="0">
                <a:solidFill>
                  <a:schemeClr val="accent2">
                    <a:lumMod val="75000"/>
                  </a:schemeClr>
                </a:solidFill>
                <a:latin typeface="Verdana" pitchFamily="34" charset="0"/>
                <a:ea typeface="Verdana" pitchFamily="34" charset="0"/>
                <a:cs typeface="Verdana" pitchFamily="34" charset="0"/>
              </a:rPr>
              <a:t>Mehmet</a:t>
            </a:r>
            <a:r>
              <a:rPr lang="tr-TR" b="1" i="1" dirty="0" smtClean="0">
                <a:solidFill>
                  <a:schemeClr val="accent2">
                    <a:lumMod val="75000"/>
                  </a:schemeClr>
                </a:solidFill>
                <a:latin typeface="Verdana" pitchFamily="34" charset="0"/>
                <a:ea typeface="Verdana" pitchFamily="34" charset="0"/>
                <a:cs typeface="Verdana" pitchFamily="34" charset="0"/>
              </a:rPr>
              <a:t> = {K1, K2)</a:t>
            </a:r>
          </a:p>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KİTAP </a:t>
            </a:r>
            <a:r>
              <a:rPr lang="tr-TR" b="1" i="1" baseline="-25000" dirty="0" smtClean="0">
                <a:solidFill>
                  <a:schemeClr val="accent2">
                    <a:lumMod val="75000"/>
                  </a:schemeClr>
                </a:solidFill>
                <a:latin typeface="Verdana" pitchFamily="34" charset="0"/>
                <a:ea typeface="Verdana" pitchFamily="34" charset="0"/>
                <a:cs typeface="Verdana" pitchFamily="34" charset="0"/>
              </a:rPr>
              <a:t>Fizik , Ali</a:t>
            </a:r>
            <a:r>
              <a:rPr lang="tr-TR" b="1" i="1" dirty="0" smtClean="0">
                <a:solidFill>
                  <a:schemeClr val="accent2">
                    <a:lumMod val="75000"/>
                  </a:schemeClr>
                </a:solidFill>
                <a:latin typeface="Verdana" pitchFamily="34" charset="0"/>
                <a:ea typeface="Verdana" pitchFamily="34" charset="0"/>
                <a:cs typeface="Verdana" pitchFamily="34" charset="0"/>
              </a:rPr>
              <a:t> = KİTAP </a:t>
            </a:r>
            <a:r>
              <a:rPr lang="tr-TR" b="1" i="1" baseline="-25000" dirty="0" smtClean="0">
                <a:solidFill>
                  <a:schemeClr val="accent2">
                    <a:lumMod val="75000"/>
                  </a:schemeClr>
                </a:solidFill>
                <a:latin typeface="Verdana" pitchFamily="34" charset="0"/>
                <a:ea typeface="Verdana" pitchFamily="34" charset="0"/>
                <a:cs typeface="Verdana" pitchFamily="34" charset="0"/>
              </a:rPr>
              <a:t>Fizik, Kemal</a:t>
            </a:r>
            <a:r>
              <a:rPr lang="tr-TR" b="1" i="1" dirty="0" smtClean="0">
                <a:solidFill>
                  <a:schemeClr val="accent2">
                    <a:lumMod val="75000"/>
                  </a:schemeClr>
                </a:solidFill>
                <a:latin typeface="Verdana" pitchFamily="34" charset="0"/>
                <a:ea typeface="Verdana" pitchFamily="34" charset="0"/>
                <a:cs typeface="Verdana" pitchFamily="34" charset="0"/>
              </a:rPr>
              <a:t> = {K1, K3, K4}</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smtClean="0">
                <a:latin typeface="Verdana" pitchFamily="34" charset="0"/>
                <a:ea typeface="Verdana" pitchFamily="34" charset="0"/>
                <a:cs typeface="Verdana" pitchFamily="34" charset="0"/>
              </a:rPr>
              <a:t>      Eğer ilişkiler oluşturulurken nitelikler arası bağımlılıklar dikkate alınmazsa, veri tabanında bir dizi aykırılıklar oluşabilir. Bu durumda veri tabanının bütünlük ve tutarlılığı korunamaz. Karşılaşılabilecek sorunları, nitelikler arası bağımlılıklar dikkate alınmadan (kötü) tasarlanmış somut bir örnek üzerinde inceleyelim.</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graphicFrame>
        <p:nvGraphicFramePr>
          <p:cNvPr id="4" name="3 İçerik Yer Tutucusu"/>
          <p:cNvGraphicFramePr>
            <a:graphicFrameLocks noGrp="1"/>
          </p:cNvGraphicFramePr>
          <p:nvPr>
            <p:ph idx="1"/>
          </p:nvPr>
        </p:nvGraphicFramePr>
        <p:xfrm>
          <a:off x="457200" y="1935163"/>
          <a:ext cx="8229600" cy="32054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tr-TR" dirty="0" smtClean="0">
                          <a:latin typeface="Verdana" pitchFamily="34" charset="0"/>
                          <a:ea typeface="Verdana" pitchFamily="34" charset="0"/>
                          <a:cs typeface="Verdana" pitchFamily="34" charset="0"/>
                        </a:rPr>
                        <a:t>DERS</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KİTAP</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ÖĞRETMEN</a:t>
                      </a:r>
                      <a:endParaRPr lang="tr-TR" dirty="0">
                        <a:latin typeface="Verdana" pitchFamily="34" charset="0"/>
                        <a:ea typeface="Verdana" pitchFamily="34" charset="0"/>
                        <a:cs typeface="Verdana" pitchFamily="34" charset="0"/>
                      </a:endParaRPr>
                    </a:p>
                  </a:txBody>
                  <a:tcPr/>
                </a:tc>
              </a:tr>
              <a:tr h="370840">
                <a:tc>
                  <a:txBody>
                    <a:bodyPr/>
                    <a:lstStyle/>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Mat.</a:t>
                      </a:r>
                    </a:p>
                    <a:p>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latin typeface="Verdana" pitchFamily="34" charset="0"/>
                          <a:ea typeface="Verdana" pitchFamily="34" charset="0"/>
                          <a:cs typeface="Verdana" pitchFamily="34" charset="0"/>
                        </a:rPr>
                        <a:t>Fizik</a:t>
                      </a:r>
                    </a:p>
                  </a:txBody>
                  <a:tcPr/>
                </a:tc>
                <a:tc>
                  <a:txBody>
                    <a:bodyPr/>
                    <a:lstStyle/>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K2</a:t>
                      </a:r>
                    </a:p>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K2</a:t>
                      </a:r>
                    </a:p>
                    <a:p>
                      <a:r>
                        <a:rPr lang="tr-TR" dirty="0" smtClean="0">
                          <a:latin typeface="Verdana" pitchFamily="34" charset="0"/>
                          <a:ea typeface="Verdana" pitchFamily="34" charset="0"/>
                          <a:cs typeface="Verdana" pitchFamily="34" charset="0"/>
                        </a:rPr>
                        <a:t>K3</a:t>
                      </a:r>
                    </a:p>
                    <a:p>
                      <a:r>
                        <a:rPr lang="tr-TR" dirty="0" smtClean="0">
                          <a:latin typeface="Verdana" pitchFamily="34" charset="0"/>
                          <a:ea typeface="Verdana" pitchFamily="34" charset="0"/>
                          <a:cs typeface="Verdana" pitchFamily="34" charset="0"/>
                        </a:rPr>
                        <a:t>K4</a:t>
                      </a:r>
                    </a:p>
                    <a:p>
                      <a:r>
                        <a:rPr lang="tr-TR" dirty="0" smtClean="0">
                          <a:latin typeface="Verdana" pitchFamily="34" charset="0"/>
                          <a:ea typeface="Verdana" pitchFamily="34" charset="0"/>
                          <a:cs typeface="Verdana" pitchFamily="34" charset="0"/>
                        </a:rPr>
                        <a:t>K1</a:t>
                      </a:r>
                    </a:p>
                    <a:p>
                      <a:r>
                        <a:rPr lang="tr-TR" dirty="0" smtClean="0">
                          <a:latin typeface="Verdana" pitchFamily="34" charset="0"/>
                          <a:ea typeface="Verdana" pitchFamily="34" charset="0"/>
                          <a:cs typeface="Verdana" pitchFamily="34" charset="0"/>
                        </a:rPr>
                        <a:t>K3</a:t>
                      </a:r>
                    </a:p>
                    <a:p>
                      <a:r>
                        <a:rPr lang="tr-TR" dirty="0" smtClean="0">
                          <a:latin typeface="Verdana" pitchFamily="34" charset="0"/>
                          <a:ea typeface="Verdana" pitchFamily="34" charset="0"/>
                          <a:cs typeface="Verdana" pitchFamily="34" charset="0"/>
                        </a:rPr>
                        <a:t>K4</a:t>
                      </a:r>
                    </a:p>
                    <a:p>
                      <a:r>
                        <a:rPr lang="tr-TR" dirty="0" smtClean="0">
                          <a:latin typeface="Verdana" pitchFamily="34" charset="0"/>
                          <a:ea typeface="Verdana" pitchFamily="34" charset="0"/>
                          <a:cs typeface="Verdana" pitchFamily="34" charset="0"/>
                        </a:rPr>
                        <a:t>K1</a:t>
                      </a:r>
                    </a:p>
                  </a:txBody>
                  <a:tcPr/>
                </a:tc>
                <a:tc>
                  <a:txBody>
                    <a:bodyPr/>
                    <a:lstStyle/>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Mehmet</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Ali</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Kemal</a:t>
                      </a:r>
                    </a:p>
                    <a:p>
                      <a:r>
                        <a:rPr lang="tr-TR" dirty="0" smtClean="0">
                          <a:latin typeface="Verdana" pitchFamily="34" charset="0"/>
                          <a:ea typeface="Verdana" pitchFamily="34" charset="0"/>
                          <a:cs typeface="Verdana" pitchFamily="34" charset="0"/>
                        </a:rPr>
                        <a:t>Kemal</a:t>
                      </a:r>
                    </a:p>
                  </a:txBody>
                  <a:tcPr/>
                </a:tc>
              </a:tr>
            </a:tbl>
          </a:graphicData>
        </a:graphic>
      </p:graphicFrame>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smtClean="0">
                <a:latin typeface="Verdana" pitchFamily="34" charset="0"/>
                <a:ea typeface="Verdana" pitchFamily="34" charset="0"/>
                <a:cs typeface="Verdana" pitchFamily="34" charset="0"/>
              </a:rPr>
              <a:t>8.2</a:t>
            </a:r>
            <a:r>
              <a:rPr lang="tr-TR" sz="3200" b="1" dirty="0" smtClean="0">
                <a:latin typeface="Verdana" pitchFamily="34" charset="0"/>
                <a:ea typeface="Verdana" pitchFamily="34" charset="0"/>
                <a:cs typeface="Verdana" pitchFamily="34" charset="0"/>
              </a:rPr>
              <a:t>. İlişkiler İçin 4. Normal Biçim  (4NF) </a:t>
            </a:r>
            <a:endParaRPr lang="tr-TR" sz="3200" dirty="0">
              <a:latin typeface="Verdana" pitchFamily="34" charset="0"/>
              <a:ea typeface="Verdana" pitchFamily="34" charset="0"/>
              <a:cs typeface="Verdana" pitchFamily="34" charset="0"/>
            </a:endParaRPr>
          </a:p>
        </p:txBody>
      </p:sp>
      <p:sp>
        <p:nvSpPr>
          <p:cNvPr id="3" name="2 İçerik Yer Tutucusu"/>
          <p:cNvSpPr>
            <a:spLocks noGrp="1"/>
          </p:cNvSpPr>
          <p:nvPr>
            <p:ph idx="1"/>
          </p:nvPr>
        </p:nvSpPr>
        <p:spPr/>
        <p:txBody>
          <a:bodyPr/>
          <a:lstStyle/>
          <a:p>
            <a:pPr>
              <a:buNone/>
            </a:pPr>
            <a:r>
              <a:rPr lang="tr-TR" dirty="0" smtClean="0"/>
              <a:t>      4NF ilişki tanımını vermeden önce önemli ve önemsiz çok değerli bağımlılık tanımlarını vermek gereklidir.</a:t>
            </a:r>
          </a:p>
          <a:p>
            <a:pPr>
              <a:buNone/>
            </a:pPr>
            <a:r>
              <a:rPr lang="tr-TR" b="1" dirty="0" smtClean="0"/>
              <a:t>       </a:t>
            </a:r>
            <a:r>
              <a:rPr lang="tr-TR" b="1" i="1" dirty="0" smtClean="0">
                <a:solidFill>
                  <a:schemeClr val="accent2">
                    <a:lumMod val="75000"/>
                  </a:schemeClr>
                </a:solidFill>
              </a:rPr>
              <a:t>R (X, Y) </a:t>
            </a:r>
            <a:r>
              <a:rPr lang="tr-TR" dirty="0" smtClean="0"/>
              <a:t>ilişkisinde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 Y</a:t>
            </a:r>
            <a:r>
              <a:rPr lang="tr-TR" dirty="0" smtClean="0"/>
              <a:t>, </a:t>
            </a:r>
            <a:r>
              <a:rPr lang="tr-TR" b="1" i="1" dirty="0" smtClean="0">
                <a:solidFill>
                  <a:schemeClr val="accent2">
                    <a:lumMod val="75000"/>
                  </a:schemeClr>
                </a:solidFill>
              </a:rPr>
              <a:t>Y </a:t>
            </a:r>
            <a:r>
              <a:rPr lang="tr-TR" b="1" i="1" dirty="0" smtClean="0">
                <a:solidFill>
                  <a:schemeClr val="accent2">
                    <a:lumMod val="75000"/>
                  </a:schemeClr>
                </a:solidFill>
                <a:sym typeface="Wingdings"/>
              </a:rPr>
              <a:t></a:t>
            </a:r>
            <a:r>
              <a:rPr lang="tr-TR" b="1" i="1" dirty="0" smtClean="0">
                <a:solidFill>
                  <a:schemeClr val="accent2">
                    <a:lumMod val="75000"/>
                  </a:schemeClr>
                </a:solidFill>
              </a:rPr>
              <a:t> X </a:t>
            </a:r>
            <a:r>
              <a:rPr lang="tr-TR" dirty="0" smtClean="0"/>
              <a:t>ve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a:t>
            </a:r>
            <a:r>
              <a:rPr lang="tr-TR" dirty="0" smtClean="0"/>
              <a:t>  çok değerli bağımlılıkları önemsiz çok değerli bağımlılıklardır.  Bunların dışındaki çok değerli bağımlılıklar ise önemli çok değerli bağımlılıklar olarak nitelenir. Kısaca "çok değerli bağımlılık" denildiğinde de önemli çok değerli bağımlılıklar anlaşılır.</a:t>
            </a:r>
          </a:p>
          <a:p>
            <a:endParaRPr lang="tr-TR"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4NF İlişki Tanımı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Eğer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ilişkisinde,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dirty="0" smtClean="0">
                <a:latin typeface="Verdana" pitchFamily="34" charset="0"/>
                <a:ea typeface="Verdana" pitchFamily="34" charset="0"/>
                <a:cs typeface="Verdana" pitchFamily="34" charset="0"/>
              </a:rPr>
              <a:t> bir anahtar olmak üzere:</a:t>
            </a:r>
          </a:p>
          <a:p>
            <a:pPr>
              <a:buFont typeface="Wingdings" pitchFamily="2" charset="2"/>
              <a:buChar char="Ø"/>
            </a:pPr>
            <a:r>
              <a:rPr lang="tr-TR" dirty="0" smtClean="0">
                <a:latin typeface="Verdana" pitchFamily="34" charset="0"/>
                <a:ea typeface="Verdana" pitchFamily="34" charset="0"/>
                <a:cs typeface="Verdana" pitchFamily="34" charset="0"/>
              </a:rPr>
              <a:t>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 </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tüm çok değerli bağımlılıklar da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biçiminde ise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ilişkisi 4. Normal Biçimdedir (4NF) denir.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None/>
            </a:pPr>
            <a:r>
              <a:rPr lang="tr-TR" b="1" dirty="0" smtClean="0"/>
              <a:t> </a:t>
            </a:r>
            <a:r>
              <a:rPr lang="tr-TR" b="1" i="1" dirty="0" smtClean="0">
                <a:solidFill>
                  <a:schemeClr val="accent2">
                    <a:lumMod val="75000"/>
                  </a:schemeClr>
                </a:solidFill>
              </a:rPr>
              <a:t>Önermeler</a:t>
            </a:r>
            <a:endParaRPr lang="tr-TR" i="1" dirty="0" smtClean="0">
              <a:solidFill>
                <a:schemeClr val="accent2">
                  <a:lumMod val="75000"/>
                </a:schemeClr>
              </a:solidFill>
            </a:endParaRPr>
          </a:p>
          <a:p>
            <a:pPr marL="514350" lvl="0" indent="-514350">
              <a:buFont typeface="+mj-lt"/>
              <a:buAutoNum type="arabicPeriod"/>
            </a:pPr>
            <a:r>
              <a:rPr lang="tr-TR" dirty="0" smtClean="0"/>
              <a:t>Eğer bir ilişki 4NF ise bu ilişki aynı zamanda BCNF' </a:t>
            </a:r>
            <a:r>
              <a:rPr lang="tr-TR" dirty="0" err="1" smtClean="0"/>
              <a:t>dir</a:t>
            </a:r>
            <a:r>
              <a:rPr lang="tr-TR" dirty="0" smtClean="0"/>
              <a:t>. Başka bir deyişle 4NF ilişkiler kümesi BCNF ilişkiler kümesinin bir altkümesidir. </a:t>
            </a:r>
          </a:p>
          <a:p>
            <a:pPr marL="514350" lvl="0" indent="-514350">
              <a:buFont typeface="+mj-lt"/>
              <a:buAutoNum type="arabicPeriod"/>
            </a:pPr>
            <a:r>
              <a:rPr lang="tr-TR" b="1" i="1" dirty="0" smtClean="0">
                <a:solidFill>
                  <a:schemeClr val="accent2">
                    <a:lumMod val="75000"/>
                  </a:schemeClr>
                </a:solidFill>
              </a:rPr>
              <a:t>X ∩</a:t>
            </a:r>
            <a:r>
              <a:rPr lang="tr-TR" b="1" dirty="0" smtClean="0"/>
              <a:t> </a:t>
            </a:r>
            <a:r>
              <a:rPr lang="tr-TR" b="1" i="1" dirty="0" smtClean="0">
                <a:solidFill>
                  <a:schemeClr val="accent2">
                    <a:lumMod val="75000"/>
                  </a:schemeClr>
                </a:solidFill>
              </a:rPr>
              <a:t>Y =</a:t>
            </a:r>
            <a:r>
              <a:rPr lang="tr-TR" b="1" dirty="0" smtClean="0"/>
              <a:t> </a:t>
            </a:r>
            <a:r>
              <a:rPr lang="tr-TR" b="1" i="1" dirty="0" smtClean="0">
                <a:solidFill>
                  <a:schemeClr val="accent2">
                    <a:lumMod val="75000"/>
                  </a:schemeClr>
                </a:solidFill>
              </a:rPr>
              <a:t>∅ </a:t>
            </a:r>
            <a:r>
              <a:rPr lang="tr-TR" dirty="0" smtClean="0"/>
              <a:t>olmak üzere, eğer </a:t>
            </a:r>
            <a:r>
              <a:rPr lang="tr-TR" b="1" i="1" dirty="0" smtClean="0">
                <a:solidFill>
                  <a:schemeClr val="accent2">
                    <a:lumMod val="75000"/>
                  </a:schemeClr>
                </a:solidFill>
              </a:rPr>
              <a:t>X Y </a:t>
            </a:r>
            <a:r>
              <a:rPr lang="tr-TR" dirty="0" smtClean="0"/>
              <a:t>‘</a:t>
            </a:r>
            <a:r>
              <a:rPr lang="tr-TR" dirty="0" err="1" smtClean="0"/>
              <a:t>yi</a:t>
            </a:r>
            <a:r>
              <a:rPr lang="tr-TR" dirty="0" smtClean="0"/>
              <a:t> işlevsel belirtiyorsa; </a:t>
            </a:r>
            <a:r>
              <a:rPr lang="tr-TR" b="1" i="1" dirty="0" smtClean="0">
                <a:solidFill>
                  <a:schemeClr val="accent2">
                    <a:lumMod val="75000"/>
                  </a:schemeClr>
                </a:solidFill>
              </a:rPr>
              <a:t>X Y</a:t>
            </a:r>
            <a:r>
              <a:rPr lang="tr-TR" dirty="0" smtClean="0"/>
              <a:t>‘  </a:t>
            </a:r>
            <a:r>
              <a:rPr lang="tr-TR" dirty="0" err="1" smtClean="0"/>
              <a:t>yi</a:t>
            </a:r>
            <a:r>
              <a:rPr lang="tr-TR" dirty="0" smtClean="0"/>
              <a:t> aynı zamanda çok değerli de belirliyordur. Başka bir deyişle her işlevsel bağımlılık aynı zamanda bir (önemli ya da önemsiz) çok değerli bağımlılıktır.</a:t>
            </a:r>
          </a:p>
          <a:p>
            <a:pPr>
              <a:buNone/>
            </a:pPr>
            <a:r>
              <a:rPr lang="tr-TR" b="1" dirty="0" smtClean="0"/>
              <a:t>       </a:t>
            </a:r>
            <a:r>
              <a:rPr lang="tr-TR" b="1" i="1" dirty="0" smtClean="0">
                <a:solidFill>
                  <a:schemeClr val="accent2">
                    <a:lumMod val="75000"/>
                  </a:schemeClr>
                </a:solidFill>
              </a:rPr>
              <a:t>X </a:t>
            </a:r>
            <a:r>
              <a:rPr lang="tr-TR" b="1" i="1" dirty="0" smtClean="0">
                <a:solidFill>
                  <a:schemeClr val="accent2">
                    <a:lumMod val="75000"/>
                  </a:schemeClr>
                </a:solidFill>
                <a:sym typeface="Wingdings"/>
              </a:rPr>
              <a:t></a:t>
            </a:r>
            <a:r>
              <a:rPr lang="tr-TR" b="1" i="1" dirty="0" smtClean="0">
                <a:solidFill>
                  <a:schemeClr val="accent2">
                    <a:lumMod val="75000"/>
                  </a:schemeClr>
                </a:solidFill>
              </a:rPr>
              <a:t>Y  </a:t>
            </a:r>
            <a:r>
              <a:rPr lang="tr-TR" b="1" i="1" dirty="0" smtClean="0">
                <a:solidFill>
                  <a:schemeClr val="accent2">
                    <a:lumMod val="75000"/>
                  </a:schemeClr>
                </a:solidFill>
                <a:sym typeface="Wingdings"/>
              </a:rPr>
              <a:t></a:t>
            </a:r>
            <a:r>
              <a:rPr lang="tr-TR" b="1" i="1" dirty="0" smtClean="0">
                <a:solidFill>
                  <a:schemeClr val="accent2">
                    <a:lumMod val="75000"/>
                  </a:schemeClr>
                </a:solidFill>
              </a:rPr>
              <a:t>   X </a:t>
            </a:r>
            <a:r>
              <a:rPr lang="tr-TR" b="1" i="1" dirty="0" smtClean="0">
                <a:solidFill>
                  <a:schemeClr val="accent2">
                    <a:lumMod val="75000"/>
                  </a:schemeClr>
                </a:solidFill>
                <a:sym typeface="Wingdings"/>
              </a:rPr>
              <a:t></a:t>
            </a:r>
            <a:r>
              <a:rPr lang="tr-TR" b="1" i="1" dirty="0" smtClean="0">
                <a:solidFill>
                  <a:schemeClr val="accent2">
                    <a:lumMod val="75000"/>
                  </a:schemeClr>
                </a:solidFill>
              </a:rPr>
              <a:t>Y</a:t>
            </a:r>
            <a:endParaRPr lang="tr-TR" dirty="0" smtClean="0"/>
          </a:p>
          <a:p>
            <a:pPr>
              <a:buNone/>
            </a:pPr>
            <a:r>
              <a:rPr lang="tr-TR" dirty="0" smtClean="0"/>
              <a:t>Ancak bunun tersi doğru değildir: her çok değerli bağımlılık bir işlevsel bağımlılık değildir.</a:t>
            </a:r>
          </a:p>
          <a:p>
            <a:endParaRPr lang="tr-TR"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SHIPPING</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Date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Cargo</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Value</a:t>
            </a:r>
            <a:r>
              <a:rPr lang="tr-TR" dirty="0" smtClean="0">
                <a:latin typeface="Verdana" pitchFamily="34" charset="0"/>
                <a:ea typeface="Verdana" pitchFamily="34" charset="0"/>
                <a:cs typeface="Verdana" pitchFamily="34" charset="0"/>
              </a:rPr>
              <a:t>)</a:t>
            </a:r>
          </a:p>
          <a:p>
            <a:pPr>
              <a:buNone/>
            </a:pP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Capacity</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Cargo</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err="1" smtClean="0">
                <a:latin typeface="Verdana" pitchFamily="34" charset="0"/>
                <a:ea typeface="Verdana" pitchFamily="34" charset="0"/>
                <a:cs typeface="Verdana" pitchFamily="34" charset="0"/>
                <a:sym typeface="Wingdings" pitchFamily="2" charset="2"/>
              </a:rPr>
              <a:t>CargoCapacity</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Value</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with</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the</a:t>
            </a:r>
            <a:r>
              <a:rPr lang="tr-TR" dirty="0" smtClean="0">
                <a:latin typeface="Verdana" pitchFamily="34" charset="0"/>
                <a:ea typeface="Verdana" pitchFamily="34" charset="0"/>
                <a:cs typeface="Verdana" pitchFamily="34" charset="0"/>
              </a:rPr>
              <a:t> FD </a:t>
            </a:r>
            <a:r>
              <a:rPr lang="tr-TR" dirty="0" err="1" smtClean="0">
                <a:latin typeface="Verdana" pitchFamily="34" charset="0"/>
                <a:ea typeface="Verdana" pitchFamily="34" charset="0"/>
                <a:cs typeface="Verdana" pitchFamily="34" charset="0"/>
              </a:rPr>
              <a:t>Ship</a:t>
            </a:r>
            <a:r>
              <a:rPr lang="tr-TR"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Capacity</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Value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Cargo</a:t>
            </a:r>
            <a:endParaRPr lang="tr-TR" dirty="0" smtClean="0">
              <a:latin typeface="Verdana" pitchFamily="34" charset="0"/>
              <a:ea typeface="Verdana" pitchFamily="34" charset="0"/>
              <a:cs typeface="Verdana" pitchFamily="34" charset="0"/>
              <a:sym typeface="Wingdings" pitchFamily="2" charset="2"/>
            </a:endParaRP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Value</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with</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the</a:t>
            </a:r>
            <a:r>
              <a:rPr lang="tr-TR" dirty="0" smtClean="0">
                <a:latin typeface="Verdana" pitchFamily="34" charset="0"/>
                <a:ea typeface="Verdana" pitchFamily="34" charset="0"/>
                <a:cs typeface="Verdana" pitchFamily="34" charset="0"/>
              </a:rPr>
              <a:t> FD </a:t>
            </a:r>
            <a:r>
              <a:rPr lang="tr-TR" dirty="0" err="1" smtClean="0">
                <a:latin typeface="Verdana" pitchFamily="34" charset="0"/>
                <a:ea typeface="Verdana" pitchFamily="34" charset="0"/>
                <a:cs typeface="Verdana" pitchFamily="34" charset="0"/>
                <a:sym typeface="Wingdings" pitchFamily="2" charset="2"/>
              </a:rPr>
              <a:t>Cargo</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sym typeface="Wingdings" pitchFamily="2" charset="2"/>
              </a:rPr>
              <a:t></a:t>
            </a:r>
            <a:r>
              <a:rPr lang="tr-TR" dirty="0" err="1" smtClean="0">
                <a:latin typeface="Verdana" pitchFamily="34" charset="0"/>
                <a:ea typeface="Verdana" pitchFamily="34" charset="0"/>
                <a:cs typeface="Verdana" pitchFamily="34" charset="0"/>
                <a:sym typeface="Wingdings" pitchFamily="2" charset="2"/>
              </a:rPr>
              <a:t>Value</a:t>
            </a:r>
            <a:endParaRPr lang="tr-TR" dirty="0" smtClean="0">
              <a:latin typeface="Verdana" pitchFamily="34" charset="0"/>
              <a:ea typeface="Verdana" pitchFamily="34" charset="0"/>
              <a:cs typeface="Verdana" pitchFamily="34" charset="0"/>
              <a:sym typeface="Wingdings" pitchFamily="2" charset="2"/>
            </a:endParaRPr>
          </a:p>
          <a:p>
            <a:pPr>
              <a:buNone/>
            </a:pPr>
            <a:r>
              <a:rPr lang="tr-TR" dirty="0" smtClean="0">
                <a:latin typeface="Verdana" pitchFamily="34" charset="0"/>
                <a:ea typeface="Verdana" pitchFamily="34" charset="0"/>
                <a:cs typeface="Verdana" pitchFamily="34" charset="0"/>
                <a:sym typeface="Wingdings"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Capacity</a:t>
            </a:r>
            <a:r>
              <a:rPr lang="tr-TR" dirty="0" smtClean="0">
                <a:latin typeface="Verdana" pitchFamily="34" charset="0"/>
                <a:ea typeface="Verdana" pitchFamily="34" charset="0"/>
                <a:cs typeface="Verdana" pitchFamily="34" charset="0"/>
                <a:sym typeface="Wingdings" pitchFamily="2" charset="2"/>
              </a:rPr>
              <a:t> )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Capacity</a:t>
            </a:r>
            <a:endParaRPr lang="tr-TR" dirty="0" smtClean="0">
              <a:latin typeface="Verdana" pitchFamily="34" charset="0"/>
              <a:ea typeface="Verdana" pitchFamily="34" charset="0"/>
              <a:cs typeface="Verdana" pitchFamily="34" charset="0"/>
            </a:endParaRPr>
          </a:p>
          <a:p>
            <a:pPr>
              <a:buNone/>
            </a:pPr>
            <a:r>
              <a:rPr lang="tr-TR" dirty="0" smtClean="0"/>
              <a:t>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Ship</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Cargo</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with</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sym typeface="Wingdings" pitchFamily="2" charset="2"/>
              </a:rPr>
              <a:t>the</a:t>
            </a:r>
            <a:r>
              <a:rPr lang="tr-TR" dirty="0" smtClean="0">
                <a:latin typeface="Verdana" pitchFamily="34" charset="0"/>
                <a:ea typeface="Verdana" pitchFamily="34" charset="0"/>
                <a:cs typeface="Verdana" pitchFamily="34" charset="0"/>
                <a:sym typeface="Wingdings" pitchFamily="2" charset="2"/>
              </a:rPr>
              <a:t> FD </a:t>
            </a:r>
            <a:r>
              <a:rPr lang="tr-TR" dirty="0" err="1" smtClean="0">
                <a:latin typeface="Verdana" pitchFamily="34" charset="0"/>
                <a:ea typeface="Verdana" pitchFamily="34" charset="0"/>
                <a:cs typeface="Verdana" pitchFamily="34" charset="0"/>
                <a:sym typeface="Wingdings" pitchFamily="2" charset="2"/>
              </a:rPr>
              <a:t>ShipDate</a:t>
            </a:r>
            <a:r>
              <a:rPr lang="tr-TR" dirty="0" smtClean="0">
                <a:latin typeface="Verdana" pitchFamily="34" charset="0"/>
                <a:ea typeface="Verdana" pitchFamily="34" charset="0"/>
                <a:cs typeface="Verdana" pitchFamily="34" charset="0"/>
                <a:sym typeface="Wingdings" pitchFamily="2" charset="2"/>
              </a:rPr>
              <a:t> </a:t>
            </a:r>
            <a:r>
              <a:rPr lang="tr-TR" dirty="0" err="1" smtClean="0">
                <a:latin typeface="Verdana" pitchFamily="34" charset="0"/>
                <a:ea typeface="Verdana" pitchFamily="34" charset="0"/>
                <a:cs typeface="Verdana" pitchFamily="34" charset="0"/>
              </a:rPr>
              <a:t>Cargo</a:t>
            </a:r>
            <a:endParaRPr lang="tr-TR"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&lt;(ABCD), {AB </a:t>
            </a:r>
            <a:r>
              <a:rPr lang="tr-TR" dirty="0" smtClean="0">
                <a:latin typeface="Verdana" pitchFamily="34" charset="0"/>
                <a:ea typeface="Verdana" pitchFamily="34" charset="0"/>
                <a:cs typeface="Verdana" pitchFamily="34" charset="0"/>
                <a:sym typeface="Wingdings" pitchFamily="2" charset="2"/>
              </a:rPr>
              <a:t> C, C  A</a:t>
            </a:r>
            <a:r>
              <a:rPr lang="tr-TR" dirty="0" smtClean="0">
                <a:latin typeface="Verdana" pitchFamily="34" charset="0"/>
                <a:ea typeface="Verdana" pitchFamily="34" charset="0"/>
                <a:cs typeface="Verdana" pitchFamily="34" charset="0"/>
              </a:rPr>
              <a:t>} &gt;</a:t>
            </a:r>
          </a:p>
          <a:p>
            <a:pPr>
              <a:buNone/>
            </a:pPr>
            <a:r>
              <a:rPr lang="tr-TR" dirty="0" smtClean="0">
                <a:latin typeface="Verdana" pitchFamily="34" charset="0"/>
                <a:ea typeface="Verdana" pitchFamily="34" charset="0"/>
                <a:cs typeface="Verdana" pitchFamily="34" charset="0"/>
              </a:rPr>
              <a:t>&lt;(ABC),{AB </a:t>
            </a:r>
            <a:r>
              <a:rPr lang="tr-TR" dirty="0" smtClean="0">
                <a:latin typeface="Verdana" pitchFamily="34" charset="0"/>
                <a:ea typeface="Verdana" pitchFamily="34" charset="0"/>
                <a:cs typeface="Verdana" pitchFamily="34" charset="0"/>
                <a:sym typeface="Wingdings" pitchFamily="2" charset="2"/>
              </a:rPr>
              <a:t> C, C  A} &gt;</a:t>
            </a:r>
          </a:p>
          <a:p>
            <a:pPr>
              <a:buNone/>
            </a:pPr>
            <a:r>
              <a:rPr lang="tr-TR" dirty="0" smtClean="0">
                <a:latin typeface="Verdana" pitchFamily="34" charset="0"/>
                <a:ea typeface="Verdana" pitchFamily="34" charset="0"/>
                <a:cs typeface="Verdana" pitchFamily="34" charset="0"/>
                <a:sym typeface="Wingdings" pitchFamily="2" charset="2"/>
              </a:rPr>
              <a:t>&lt;(ABC), {AB  C, C  A&gt;}</a:t>
            </a:r>
          </a:p>
          <a:p>
            <a:pPr>
              <a:buNone/>
            </a:pPr>
            <a:r>
              <a:rPr lang="tr-TR" dirty="0" smtClean="0">
                <a:latin typeface="Verdana" pitchFamily="34" charset="0"/>
                <a:ea typeface="Verdana" pitchFamily="34" charset="0"/>
                <a:cs typeface="Verdana" pitchFamily="34" charset="0"/>
                <a:sym typeface="Wingdings" pitchFamily="2" charset="2"/>
              </a:rPr>
              <a:t>&lt;(AC), {C  A} &gt; </a:t>
            </a:r>
            <a:r>
              <a:rPr lang="tr-TR" dirty="0" err="1" smtClean="0">
                <a:latin typeface="Verdana" pitchFamily="34" charset="0"/>
                <a:ea typeface="Verdana" pitchFamily="34" charset="0"/>
                <a:cs typeface="Verdana" pitchFamily="34" charset="0"/>
                <a:sym typeface="Wingdings" pitchFamily="2" charset="2"/>
              </a:rPr>
              <a:t>and</a:t>
            </a:r>
            <a:r>
              <a:rPr lang="tr-TR" dirty="0" smtClean="0">
                <a:latin typeface="Verdana" pitchFamily="34" charset="0"/>
                <a:ea typeface="Verdana" pitchFamily="34" charset="0"/>
                <a:cs typeface="Verdana" pitchFamily="34" charset="0"/>
                <a:sym typeface="Wingdings" pitchFamily="2" charset="2"/>
              </a:rPr>
              <a:t> &lt;(BC), { }&gt;</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4.2. SATICI (ÜKODU, FNO, FADI, FADRESİ, SFİYATI)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ilişkideki her çokluda bir ürünün kodu; bu ürünü satan bir firmanın numarası, adı ve adresi ile firmanın bu ürüne ilişkin satış fiyatı yer almaktadır. Bu ilişki şemasının yol açabileceği sorunları aşağıdaki başlıklar altında inceleyebiliriz.</a:t>
            </a:r>
          </a:p>
          <a:p>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 Veri yinelemesi: </a:t>
            </a:r>
            <a:r>
              <a:rPr lang="tr-TR" dirty="0" smtClean="0">
                <a:latin typeface="Verdana" pitchFamily="34" charset="0"/>
                <a:ea typeface="Verdana" pitchFamily="34" charset="0"/>
                <a:cs typeface="Verdana" pitchFamily="34" charset="0"/>
              </a:rPr>
              <a:t>Firmaların ad ve adresleri, pazarladıkları her ürün için yinelenmektedir. Gereksiz veri yinelemesi hem gereksiz bellek kullanımına yol açtığı, hem de bir tutarsızlık kaynağı oluşturduğu için sakıncalıdır.</a:t>
            </a:r>
          </a:p>
          <a:p>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14327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b.Günleme aykırılığı: </a:t>
            </a:r>
            <a:r>
              <a:rPr lang="tr-TR" dirty="0" smtClean="0">
                <a:latin typeface="Verdana" pitchFamily="34" charset="0"/>
                <a:ea typeface="Verdana" pitchFamily="34" charset="0"/>
                <a:cs typeface="Verdana" pitchFamily="34" charset="0"/>
              </a:rPr>
              <a:t>Bir firmanın adı ve/veya adresi değiştiğinde, bu değişikliğin firmayla ilgili her çokluda yapılması gerekir. Eğer güncelleme işlemi çokluların bir kısmında yapılır, bir kısmında yapılmazsa tutarsızlık oluşur (her firmanın bir adı, bir adresi vardır ilkesi bozulmuş olur).</a:t>
            </a:r>
          </a:p>
          <a:p>
            <a:endParaRPr lang="tr-T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c. Ekleme Aykırılığı</a:t>
            </a:r>
            <a:r>
              <a:rPr lang="tr-TR" b="1" dirty="0" smtClean="0">
                <a:solidFill>
                  <a:schemeClr val="accent2">
                    <a:lumMod val="75000"/>
                  </a:schemeClr>
                </a:solidFill>
                <a:latin typeface="Verdana" pitchFamily="34" charset="0"/>
                <a:ea typeface="Verdana" pitchFamily="34" charset="0"/>
                <a:cs typeface="Verdana" pitchFamily="34" charset="0"/>
              </a:rPr>
              <a:t>:</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 firmanın bilgilerinin veri tabanında saklanabilmesi için, firmanın pazarladığı bir ürünün bulunması ve verilerin veri tabanına eklenmesi gerekir. </a:t>
            </a:r>
            <a:r>
              <a:rPr lang="tr-TR" b="1" i="1" dirty="0" smtClean="0">
                <a:solidFill>
                  <a:schemeClr val="accent2">
                    <a:lumMod val="75000"/>
                  </a:schemeClr>
                </a:solidFill>
                <a:latin typeface="Verdana" pitchFamily="34" charset="0"/>
                <a:ea typeface="Verdana" pitchFamily="34" charset="0"/>
                <a:cs typeface="Verdana" pitchFamily="34" charset="0"/>
              </a:rPr>
              <a:t>SATICI</a:t>
            </a:r>
            <a:r>
              <a:rPr lang="tr-TR" dirty="0" smtClean="0">
                <a:latin typeface="Verdana" pitchFamily="34" charset="0"/>
                <a:ea typeface="Verdana" pitchFamily="34" charset="0"/>
                <a:cs typeface="Verdana" pitchFamily="34" charset="0"/>
              </a:rPr>
              <a:t> ilişkisine bir çoklunun eklenmesi aşağıdaki işlemlere karşı gelir.</a:t>
            </a:r>
          </a:p>
          <a:p>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Veri tabanı üzerinde yapılan her türlü ekleme, günleme ve silme işleminin bütünlük kısıtlamalarına uyması ve yapılan işlemin veri tabanı bütünlüğü ve tutarlılığını bozmaması gerekir.</a:t>
            </a:r>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fontScale="92500" lnSpcReduction="10000"/>
          </a:bodyPr>
          <a:lstStyle/>
          <a:p>
            <a:pPr>
              <a:buFont typeface="Wingdings" pitchFamily="2" charset="2"/>
              <a:buChar char="Ø"/>
            </a:pPr>
            <a:r>
              <a:rPr lang="tr-TR" dirty="0" smtClean="0">
                <a:latin typeface="Verdana" pitchFamily="34" charset="0"/>
                <a:ea typeface="Verdana" pitchFamily="34" charset="0"/>
                <a:cs typeface="Verdana" pitchFamily="34" charset="0"/>
              </a:rPr>
              <a:t>        Eğer ilgili firmayla ilgili ilk çoklu ekleniyorsa, veri tabanındaki firmalar arasına bir yenisinin eklenmesi.</a:t>
            </a:r>
          </a:p>
          <a:p>
            <a:pPr>
              <a:buFont typeface="Wingdings" pitchFamily="2" charset="2"/>
              <a:buChar char="Ø"/>
            </a:pPr>
            <a:r>
              <a:rPr lang="tr-TR" dirty="0" smtClean="0">
                <a:latin typeface="Verdana" pitchFamily="34" charset="0"/>
                <a:ea typeface="Verdana" pitchFamily="34" charset="0"/>
                <a:cs typeface="Verdana" pitchFamily="34" charset="0"/>
              </a:rPr>
              <a:t>       Firmanın pazarladığı ürünlere bir yenisinin eklenmesi.</a:t>
            </a:r>
          </a:p>
          <a:p>
            <a:pPr>
              <a:buNone/>
            </a:pPr>
            <a:r>
              <a:rPr lang="tr-TR" dirty="0" smtClean="0">
                <a:latin typeface="Verdana" pitchFamily="34" charset="0"/>
                <a:ea typeface="Verdana" pitchFamily="34" charset="0"/>
                <a:cs typeface="Verdana" pitchFamily="34" charset="0"/>
              </a:rPr>
              <a:t>        Firma bilgisi ekleme ve firmanın pazarladığı ürün bilgisi ekleme olarak adlandırılabilecek bu iki işlemin tek bir ekleme işlemiyle gerçekleştirilmesi bir aykırılıktır. Bu iki işlemin değişik zamanlarda değişik kişiler tarafından yapılması daha uygun olabilir. </a:t>
            </a:r>
          </a:p>
          <a:p>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lnSpcReduction="10000"/>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d.Silme aykırılığı: </a:t>
            </a:r>
            <a:r>
              <a:rPr lang="tr-TR" dirty="0" smtClean="0">
                <a:latin typeface="Verdana" pitchFamily="34" charset="0"/>
                <a:ea typeface="Verdana" pitchFamily="34" charset="0"/>
                <a:cs typeface="Verdana" pitchFamily="34" charset="0"/>
              </a:rPr>
              <a:t>Veri tabanında bir firmaya ilişkin tek bir çoklu varsa, bu çoklunun silinmesi de iki işleme (firma bilgisi silme ve firmanın pazarladığı ürün bilgisi silme) karşı gelir. Bu işlemlerin de değişik zamanlarda, değişik kişiler tarafından yapılması daha uygun olabilir.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857520"/>
          </a:xfrm>
        </p:spPr>
        <p:txBody>
          <a:bodyPr>
            <a:normAutofit lnSpcReduction="10000"/>
          </a:bodyPr>
          <a:lstStyle/>
          <a:p>
            <a:pPr>
              <a:buNone/>
            </a:pPr>
            <a:r>
              <a:rPr lang="tr-TR" dirty="0" smtClean="0">
                <a:latin typeface="Verdana" pitchFamily="34" charset="0"/>
                <a:ea typeface="Verdana" pitchFamily="34" charset="0"/>
                <a:cs typeface="Verdana" pitchFamily="34" charset="0"/>
              </a:rPr>
              <a:t>       Yukarıda sayılan sorunların tümü ilişki şemasından; ilişki şeması oluşturulurken nitelikler arası bağımlılıkların dikkate alınmamasından kaynaklanmaktadır. Eğer örnek 4,2’deki tek ilişki yerine, Örnek 4,3’deki iki ilişki oluşturulursa, yukarıda sayılan sorunların tümünün ortadan kalktığı görülür.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4.3. FİRMA (FNO,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SÜRÜN (FNO, ÜKODU, SFİYAT)</a:t>
            </a:r>
            <a:endParaRPr lang="tr-TR"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latin typeface="Verdana" pitchFamily="34" charset="0"/>
                <a:ea typeface="Verdana" pitchFamily="34" charset="0"/>
                <a:cs typeface="Verdana" pitchFamily="34" charset="0"/>
              </a:rPr>
              <a:t>4.1. İşlevsel Bağımlılık: Temel Kavramlar</a:t>
            </a:r>
            <a:endParaRPr lang="tr-TR" sz="3600" dirty="0"/>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bir ilişki şeması,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ise niteliklerin iki altkümesi olsun.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baseline="-25000" dirty="0" smtClean="0">
                <a:solidFill>
                  <a:schemeClr val="accent2">
                    <a:lumMod val="75000"/>
                  </a:schemeClr>
                </a:solidFill>
                <a:latin typeface="Verdana" pitchFamily="34" charset="0"/>
                <a:ea typeface="Verdana" pitchFamily="34" charset="0"/>
                <a:cs typeface="Verdana" pitchFamily="34" charset="0"/>
              </a:rPr>
              <a:t>    </a:t>
            </a: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X ⊆ R ,  Y ⊆  R </a:t>
            </a:r>
          </a:p>
          <a:p>
            <a:pPr>
              <a:buNone/>
            </a:pPr>
            <a:r>
              <a:rPr lang="tr-TR" dirty="0" smtClean="0">
                <a:latin typeface="Verdana" pitchFamily="34" charset="0"/>
                <a:ea typeface="Verdana" pitchFamily="34" charset="0"/>
                <a:cs typeface="Verdana" pitchFamily="34" charset="0"/>
              </a:rPr>
              <a:t>      Eğer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nitelik değerleri aynı olan tüm çoklularda,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dirty="0" smtClean="0">
                <a:latin typeface="Verdana" pitchFamily="34" charset="0"/>
                <a:ea typeface="Verdana" pitchFamily="34" charset="0"/>
                <a:cs typeface="Verdana" pitchFamily="34" charset="0"/>
              </a:rPr>
              <a:t> nitelik değerlerinin de aynı olması gerekiyorsa </a:t>
            </a:r>
            <a:r>
              <a:rPr lang="tr-TR" b="1" i="1" dirty="0" smtClean="0">
                <a:solidFill>
                  <a:schemeClr val="accent2">
                    <a:lumMod val="75000"/>
                  </a:schemeClr>
                </a:solidFill>
                <a:latin typeface="Verdana" pitchFamily="34" charset="0"/>
                <a:ea typeface="Verdana" pitchFamily="34" charset="0"/>
                <a:cs typeface="Verdana" pitchFamily="34" charset="0"/>
              </a:rPr>
              <a:t>X Y’</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yi</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belirler,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ya da </a:t>
            </a:r>
            <a:r>
              <a:rPr lang="tr-TR" b="1" i="1" dirty="0" smtClean="0">
                <a:solidFill>
                  <a:schemeClr val="accent2">
                    <a:lumMod val="75000"/>
                  </a:schemeClr>
                </a:solidFill>
                <a:latin typeface="Verdana" pitchFamily="34" charset="0"/>
                <a:ea typeface="Verdana" pitchFamily="34" charset="0"/>
                <a:cs typeface="Verdana" pitchFamily="34" charset="0"/>
              </a:rPr>
              <a:t>Y X</a:t>
            </a:r>
            <a:r>
              <a:rPr lang="tr-TR" b="1"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 işlevsel bağımlıdır denir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gösterimi kullanılır.</a:t>
            </a:r>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smtClean="0">
                <a:latin typeface="Verdana" pitchFamily="34" charset="0"/>
                <a:ea typeface="Verdana" pitchFamily="34" charset="0"/>
                <a:cs typeface="Verdana" pitchFamily="34" charset="0"/>
              </a:rPr>
              <a:t>     Eğer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şemasında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 varsa, bu şemaya göre oluşan her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olgusunda: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t</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[X] = t</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a:t>
            </a:r>
            <a:r>
              <a:rPr lang="tr-TR" b="1" i="1" baseline="-25000" dirty="0" smtClean="0">
                <a:solidFill>
                  <a:schemeClr val="accent2">
                    <a:lumMod val="75000"/>
                  </a:schemeClr>
                </a:solidFill>
                <a:latin typeface="Verdana" pitchFamily="34" charset="0"/>
                <a:ea typeface="Verdana" pitchFamily="34" charset="0"/>
                <a:cs typeface="Verdana" pitchFamily="34" charset="0"/>
              </a:rPr>
              <a:t>1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i="1" smtClean="0">
                <a:solidFill>
                  <a:schemeClr val="accent2">
                    <a:lumMod val="75000"/>
                  </a:schemeClr>
                </a:solidFill>
                <a:latin typeface="Verdana" pitchFamily="34" charset="0"/>
                <a:ea typeface="Verdana" pitchFamily="34" charset="0"/>
                <a:cs typeface="Verdana" pitchFamily="34" charset="0"/>
              </a:rPr>
              <a:t>]= </a:t>
            </a:r>
            <a:r>
              <a:rPr lang="tr-TR" b="1" i="1" smtClean="0">
                <a:solidFill>
                  <a:schemeClr val="accent2">
                    <a:lumMod val="75000"/>
                  </a:schemeClr>
                </a:solidFill>
                <a:latin typeface="Verdana" pitchFamily="34" charset="0"/>
                <a:ea typeface="Verdana" pitchFamily="34" charset="0"/>
                <a:cs typeface="Verdana" pitchFamily="34" charset="0"/>
              </a:rPr>
              <a:t>t</a:t>
            </a:r>
            <a:r>
              <a:rPr lang="tr-TR" b="1" i="1" baseline="-2500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[Y]</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koşulunun sağlanması gerekir.</a:t>
            </a:r>
          </a:p>
          <a:p>
            <a:pPr>
              <a:buNone/>
            </a:pPr>
            <a:r>
              <a:rPr lang="tr-TR" dirty="0" smtClean="0">
                <a:latin typeface="Verdana" pitchFamily="34" charset="0"/>
                <a:ea typeface="Verdana" pitchFamily="34" charset="0"/>
                <a:cs typeface="Verdana" pitchFamily="34" charset="0"/>
              </a:rPr>
              <a:t>İşlevsel bağımlılık kavramı iki düzeyde düşünülebilir.</a:t>
            </a:r>
          </a:p>
          <a:p>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 Kavramsal düzeyde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Gerçek dünyanın bir yansıması olarak, ilişki şeması düzeyinde belirli işlevsel bağımlılıklar vardır ve bu işlevsel bağımlılıklar tanımlanır. Örneğin, örnek 4.2'deki ilişki şemasında bulunan (tanımlı) işlevsel bağımlılıklar aşağıdakilerdir.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ÜKODU, 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SFİYATI</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dirty="0" smtClean="0">
                <a:latin typeface="Verdana" pitchFamily="34" charset="0"/>
                <a:ea typeface="Verdana" pitchFamily="34" charset="0"/>
                <a:cs typeface="Verdana" pitchFamily="34" charset="0"/>
              </a:rPr>
              <a:t>      Ayrıca  eğer gerçek dünyada, veri tabanının kullanıldığı ortamda, firma adları tek ise (firma adlarının birbirlerinden farklı olması gerekiyorsa; bunu zorlayan bir kural varsa), ilişki şemasında tanımlı işlevsel bağımlılıklar arasında aşağıdaki de bulunur.</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pPr>
              <a:buFont typeface="Wingdings" pitchFamily="2" charset="2"/>
              <a:buChar char="Ø"/>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Olgu (örnek) düzeyinde</a:t>
            </a:r>
            <a:r>
              <a:rPr lang="tr-TR"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olgusu, ilişkide o anda mevcut çoklulara göre, belirli işlevsel bağımlılıkları sağlar. Örnek 4,2’deki ilişkisinin 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olgusunda, örneğin aşağıdaki işlevsel bağımlılıklar sağlanabilir.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FADI, FADRESİ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FADRESİ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ÜKODU, FNO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SFİYATI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FADRESİ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FNO, FADI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smtClean="0">
                <a:latin typeface="Verdana" pitchFamily="34" charset="0"/>
                <a:ea typeface="Verdana" pitchFamily="34" charset="0"/>
                <a:cs typeface="Verdana" pitchFamily="34" charset="0"/>
              </a:rPr>
              <a:t>       İlişki olgusunda sağlanan işlevsel bağımlılıklardan ilk üçünün kavramsal düzeyde var olan ve şema tanımında yer alan işlevsel bağımlılıklar olduğu görülmektedir. Buna göre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geçerli bir ilişki olgusudur (bir ilişki olgusunun geçerli olabilmesi için, ilişki şemasında tanımlı tüm kısıtlamaların, bu arada işlevsel bağımlılıkların bu ilişki olgusunda sağlanması gerekir).</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357586"/>
          </a:xfrm>
        </p:spPr>
        <p:txBody>
          <a:bodyPr/>
          <a:lstStyle/>
          <a:p>
            <a:pPr>
              <a:buNone/>
            </a:pPr>
            <a:r>
              <a:rPr lang="tr-TR" dirty="0" smtClean="0">
                <a:latin typeface="Verdana" pitchFamily="34" charset="0"/>
                <a:ea typeface="Verdana" pitchFamily="34" charset="0"/>
                <a:cs typeface="Verdana" pitchFamily="34" charset="0"/>
              </a:rPr>
              <a:t>      Her veri tabanı ile ilgili çok sayıda bütünlük kısıtlaması vardır. Bu kısıtlamaların bir kesimi veri tabanının yapısında yer alır. Kısıtlamaların bir kesimi kural olarak tanımlanır ve denetimleri işletim aşamasında yapılır. Kısıtlamaların bir kesimi ise ne veri tabanı yapısında, ne de tanımlanan kurallar arasında yer alır.</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sağlanan son işlevsel bağımlılık ise, ilişkide o anda bulunan veri değerlerine göre, belki de tesadüfen sağlanan bir işlevsel bağımlılıktır. Gerçek dünyada tüm firmaların adreslerinin birbirinden farklı olmasını zorlayan bir kural yoksa bu işlevsel bağımlılık kavramsal düzeyde tanımlı değildir. </a:t>
            </a:r>
          </a:p>
          <a:p>
            <a:endParaRPr lang="tr-TR" dirty="0" smtClean="0"/>
          </a:p>
          <a:p>
            <a:endParaRPr lang="tr-T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normAutofit/>
          </a:bodyPr>
          <a:lstStyle/>
          <a:p>
            <a:pPr>
              <a:buNone/>
            </a:pPr>
            <a:r>
              <a:rPr lang="tr-TR" dirty="0" smtClean="0">
                <a:latin typeface="Verdana" pitchFamily="34" charset="0"/>
                <a:ea typeface="Verdana" pitchFamily="34" charset="0"/>
                <a:cs typeface="Verdana" pitchFamily="34" charset="0"/>
              </a:rPr>
              <a:t>     Ancak belirli bir anda, ilişkide adresleri aynı olan firmalar yer almıyorsa, o an için bu işlevsel bağımlılık sağlanır. Ancak ilişki değiştiğinde, bu işlevsel bağımlılık artık sağlanmayabilir.</a:t>
            </a:r>
          </a:p>
          <a:p>
            <a:pPr>
              <a:buNone/>
            </a:pPr>
            <a:r>
              <a:rPr lang="tr-TR" dirty="0" smtClean="0">
                <a:latin typeface="Verdana" pitchFamily="34" charset="0"/>
                <a:ea typeface="Verdana" pitchFamily="34" charset="0"/>
                <a:cs typeface="Verdana" pitchFamily="34" charset="0"/>
              </a:rPr>
              <a:t>   Bu kitapta, kısaca işlevsel bağımlılık deyince kavramsal düzeydeki işlevsel bağımlılık anlaşılacaktır.</a:t>
            </a:r>
            <a:endParaRPr lang="tr-T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smtClean="0">
                <a:latin typeface="Verdana" pitchFamily="34" charset="0"/>
                <a:ea typeface="Verdana" pitchFamily="34" charset="0"/>
                <a:cs typeface="Verdana" pitchFamily="34" charset="0"/>
              </a:rPr>
              <a:t>       Bir ilişki olgusunun sağladığı işlevsel bağımlılıktan söz edilirse de bu mutlaka belirtilecektir.</a:t>
            </a:r>
            <a:r>
              <a:rPr lang="tr-TR" b="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4.4. TAŞIT(PLAKANO, MARKA, MODEL, YIL, AĞIRLIK, RENK)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Bu örnekteki işlevsel bağımlılıklar şunlardır:</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PLAKANO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MARKA, MODEL, YIL,      AĞIRLIK,RENK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MARKA, MODEL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AĞIRLIK</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Anlaşılırlığı arttırmak için işlevsel bağımlılıklar bir çizimle gösterilebilir. Örnek 4.4’deki </a:t>
            </a:r>
            <a:r>
              <a:rPr lang="tr-TR" b="1" i="1" dirty="0" smtClean="0">
                <a:solidFill>
                  <a:schemeClr val="accent2">
                    <a:lumMod val="75000"/>
                  </a:schemeClr>
                </a:solidFill>
                <a:latin typeface="Verdana" pitchFamily="34" charset="0"/>
                <a:ea typeface="Verdana" pitchFamily="34" charset="0"/>
                <a:cs typeface="Verdana" pitchFamily="34" charset="0"/>
              </a:rPr>
              <a:t>TAŞIT</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ilişkisinin işlevsel bağımlılık </a:t>
            </a:r>
            <a:r>
              <a:rPr lang="tr-TR" dirty="0" err="1" smtClean="0">
                <a:latin typeface="Verdana" pitchFamily="34" charset="0"/>
                <a:ea typeface="Verdana" pitchFamily="34" charset="0"/>
                <a:cs typeface="Verdana" pitchFamily="34" charset="0"/>
              </a:rPr>
              <a:t>çizeneği</a:t>
            </a:r>
            <a:r>
              <a:rPr lang="tr-TR" dirty="0" smtClean="0">
                <a:latin typeface="Verdana" pitchFamily="34" charset="0"/>
                <a:ea typeface="Verdana" pitchFamily="34" charset="0"/>
                <a:cs typeface="Verdana" pitchFamily="34" charset="0"/>
              </a:rPr>
              <a:t> Çizim 4.2’de görülmektedir.</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90590"/>
            <a:ext cx="8229600" cy="5610244"/>
          </a:xfrm>
        </p:spPr>
        <p:txBody>
          <a:bodyPr>
            <a:normAutofit lnSpcReduction="10000"/>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Çizim 4.2.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Örnek 4.4’deki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868" y="2428868"/>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PLKNO</a:t>
            </a:r>
            <a:endParaRPr lang="tr-TR" dirty="0"/>
          </a:p>
        </p:txBody>
      </p:sp>
      <p:sp>
        <p:nvSpPr>
          <p:cNvPr id="6" name="5 Yuvarlatılmış Dikdörtgen"/>
          <p:cNvSpPr/>
          <p:nvPr/>
        </p:nvSpPr>
        <p:spPr>
          <a:xfrm>
            <a:off x="1071538" y="371475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RENK</a:t>
            </a:r>
            <a:endParaRPr lang="tr-TR" dirty="0"/>
          </a:p>
        </p:txBody>
      </p:sp>
      <p:sp>
        <p:nvSpPr>
          <p:cNvPr id="7" name="6 Yuvarlatılmış Dikdörtgen"/>
          <p:cNvSpPr/>
          <p:nvPr/>
        </p:nvSpPr>
        <p:spPr>
          <a:xfrm>
            <a:off x="928662" y="121442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YIL </a:t>
            </a:r>
            <a:endParaRPr lang="tr-TR" dirty="0"/>
          </a:p>
        </p:txBody>
      </p:sp>
      <p:sp>
        <p:nvSpPr>
          <p:cNvPr id="8" name="7 Yuvarlatılmış Dikdörtgen"/>
          <p:cNvSpPr/>
          <p:nvPr/>
        </p:nvSpPr>
        <p:spPr>
          <a:xfrm>
            <a:off x="5857884" y="4286256"/>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AĞIRLIK</a:t>
            </a:r>
            <a:endParaRPr lang="tr-TR" dirty="0"/>
          </a:p>
        </p:txBody>
      </p:sp>
      <p:sp>
        <p:nvSpPr>
          <p:cNvPr id="9" name="8 Yuvarlatılmış Dikdörtgen"/>
          <p:cNvSpPr/>
          <p:nvPr/>
        </p:nvSpPr>
        <p:spPr>
          <a:xfrm>
            <a:off x="6572264" y="257174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MODEL</a:t>
            </a:r>
            <a:endParaRPr lang="tr-TR" dirty="0"/>
          </a:p>
        </p:txBody>
      </p:sp>
      <p:sp>
        <p:nvSpPr>
          <p:cNvPr id="10" name="9 Yuvarlatılmış Dikdörtgen"/>
          <p:cNvSpPr/>
          <p:nvPr/>
        </p:nvSpPr>
        <p:spPr>
          <a:xfrm>
            <a:off x="6572264" y="78579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MARKA</a:t>
            </a:r>
            <a:endParaRPr lang="tr-TR" dirty="0"/>
          </a:p>
        </p:txBody>
      </p:sp>
      <p:cxnSp>
        <p:nvCxnSpPr>
          <p:cNvPr id="12" name="11 Düz Ok Bağlayıcısı"/>
          <p:cNvCxnSpPr/>
          <p:nvPr/>
        </p:nvCxnSpPr>
        <p:spPr>
          <a:xfrm flipV="1">
            <a:off x="4929190" y="1428736"/>
            <a:ext cx="1857388"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p:nvPr/>
        </p:nvCxnSpPr>
        <p:spPr>
          <a:xfrm>
            <a:off x="5072066" y="2857496"/>
            <a:ext cx="1928826" cy="428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p:nvPr/>
        </p:nvCxnSpPr>
        <p:spPr>
          <a:xfrm rot="16200000" flipH="1">
            <a:off x="4536281" y="3321843"/>
            <a:ext cx="1785950" cy="14287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p:nvPr/>
        </p:nvCxnSpPr>
        <p:spPr>
          <a:xfrm rot="10800000">
            <a:off x="2214546" y="1928802"/>
            <a:ext cx="1785950" cy="7858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rot="5400000">
            <a:off x="2393141" y="3250405"/>
            <a:ext cx="1285884"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Yuvarlatılmış Dikdörtgen"/>
          <p:cNvSpPr/>
          <p:nvPr/>
        </p:nvSpPr>
        <p:spPr>
          <a:xfrm>
            <a:off x="642910" y="1785926"/>
            <a:ext cx="2643206" cy="3286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2 İçerik Yer Tutucusu"/>
          <p:cNvSpPr>
            <a:spLocks noGrp="1"/>
          </p:cNvSpPr>
          <p:nvPr>
            <p:ph idx="1"/>
          </p:nvPr>
        </p:nvSpPr>
        <p:spPr>
          <a:xfrm>
            <a:off x="485804" y="747714"/>
            <a:ext cx="8229600" cy="5610244"/>
          </a:xfrm>
        </p:spPr>
        <p:txBody>
          <a:bodyPr>
            <a:normAutofit/>
          </a:bodyPr>
          <a:lstStyle/>
          <a:p>
            <a:pPr>
              <a:buNone/>
            </a:pPr>
            <a:r>
              <a:rPr lang="tr-TR" b="1" dirty="0" smtClean="0">
                <a:latin typeface="Verdana" pitchFamily="34" charset="0"/>
                <a:ea typeface="Verdana" pitchFamily="34" charset="0"/>
                <a:cs typeface="Verdana" pitchFamily="34" charset="0"/>
              </a:rPr>
              <a:t>   </a:t>
            </a:r>
            <a:r>
              <a:rPr lang="tr-TR" sz="2400" b="1" i="1" dirty="0" smtClean="0">
                <a:solidFill>
                  <a:schemeClr val="accent2">
                    <a:lumMod val="75000"/>
                  </a:schemeClr>
                </a:solidFill>
                <a:latin typeface="Verdana" pitchFamily="34" charset="0"/>
                <a:ea typeface="Verdana" pitchFamily="34" charset="0"/>
                <a:cs typeface="Verdana" pitchFamily="34" charset="0"/>
              </a:rPr>
              <a:t>Örnek 4.5. R(A, B, C, D) </a:t>
            </a:r>
            <a:r>
              <a:rPr lang="tr-TR" sz="2400" dirty="0" smtClean="0">
                <a:latin typeface="Verdana" pitchFamily="34" charset="0"/>
                <a:ea typeface="Verdana" pitchFamily="34" charset="0"/>
                <a:cs typeface="Verdana" pitchFamily="34" charset="0"/>
              </a:rPr>
              <a:t>ilişki şemasına göre oluşturulmuş</a:t>
            </a:r>
            <a:r>
              <a:rPr lang="tr-TR" sz="2400" b="1" dirty="0" smtClean="0">
                <a:latin typeface="Verdana" pitchFamily="34" charset="0"/>
                <a:ea typeface="Verdana" pitchFamily="34" charset="0"/>
                <a:cs typeface="Verdana" pitchFamily="34" charset="0"/>
              </a:rPr>
              <a:t> </a:t>
            </a:r>
            <a:r>
              <a:rPr lang="tr-TR" sz="2400" dirty="0" smtClean="0">
                <a:latin typeface="Verdana" pitchFamily="34" charset="0"/>
                <a:ea typeface="Verdana" pitchFamily="34" charset="0"/>
                <a:cs typeface="Verdana" pitchFamily="34" charset="0"/>
              </a:rPr>
              <a:t>aşağıdaki</a:t>
            </a:r>
            <a:r>
              <a:rPr lang="tr-TR" sz="2400" b="1" dirty="0" smtClean="0">
                <a:latin typeface="Verdana" pitchFamily="34" charset="0"/>
                <a:ea typeface="Verdana" pitchFamily="34" charset="0"/>
                <a:cs typeface="Verdana" pitchFamily="34" charset="0"/>
              </a:rPr>
              <a:t> r </a:t>
            </a:r>
            <a:r>
              <a:rPr lang="tr-TR" sz="2400" dirty="0" smtClean="0">
                <a:latin typeface="Verdana" pitchFamily="34" charset="0"/>
                <a:ea typeface="Verdana" pitchFamily="34" charset="0"/>
                <a:cs typeface="Verdana" pitchFamily="34" charset="0"/>
              </a:rPr>
              <a:t>ilişki olgusu</a:t>
            </a:r>
            <a:r>
              <a:rPr lang="tr-TR" sz="2400" b="1" dirty="0" smtClean="0">
                <a:latin typeface="Verdana" pitchFamily="34" charset="0"/>
                <a:ea typeface="Verdana" pitchFamily="34" charset="0"/>
                <a:cs typeface="Verdana" pitchFamily="34" charset="0"/>
              </a:rPr>
              <a:t> </a:t>
            </a:r>
            <a:r>
              <a:rPr lang="tr-TR" sz="2400" dirty="0" smtClean="0">
                <a:latin typeface="Verdana" pitchFamily="34" charset="0"/>
                <a:ea typeface="Verdana" pitchFamily="34" charset="0"/>
                <a:cs typeface="Verdana" pitchFamily="34" charset="0"/>
              </a:rPr>
              <a:t>veriliyor.</a:t>
            </a:r>
          </a:p>
          <a:p>
            <a:pPr>
              <a:buNone/>
            </a:pPr>
            <a:r>
              <a:rPr lang="tr-TR" b="1" dirty="0" smtClean="0">
                <a:latin typeface="Verdana" pitchFamily="34" charset="0"/>
                <a:ea typeface="Verdana" pitchFamily="34" charset="0"/>
                <a:cs typeface="Verdana" pitchFamily="34" charset="0"/>
              </a:rPr>
              <a:t>    </a:t>
            </a:r>
            <a:r>
              <a:rPr lang="tr-TR" b="1" dirty="0" smtClean="0">
                <a:solidFill>
                  <a:schemeClr val="bg1"/>
                </a:solidFill>
                <a:latin typeface="Verdana" pitchFamily="34" charset="0"/>
                <a:ea typeface="Verdana" pitchFamily="34" charset="0"/>
                <a:cs typeface="Verdana" pitchFamily="34" charset="0"/>
              </a:rPr>
              <a:t>r  :</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A   B    C    D</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1    a    x    e</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2    a    y    b</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2    b    x    c</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3    c    x    c</a:t>
            </a:r>
            <a:endParaRPr lang="tr-TR" dirty="0" smtClean="0">
              <a:solidFill>
                <a:schemeClr val="bg1"/>
              </a:solidFill>
              <a:latin typeface="Verdana" pitchFamily="34" charset="0"/>
              <a:ea typeface="Verdana" pitchFamily="34" charset="0"/>
              <a:cs typeface="Verdana" pitchFamily="34" charset="0"/>
            </a:endParaRPr>
          </a:p>
          <a:p>
            <a:pPr>
              <a:buNone/>
            </a:pPr>
            <a:r>
              <a:rPr lang="tr-TR" b="1" dirty="0" smtClean="0">
                <a:solidFill>
                  <a:schemeClr val="bg1"/>
                </a:solidFill>
                <a:latin typeface="Verdana" pitchFamily="34" charset="0"/>
                <a:ea typeface="Verdana" pitchFamily="34" charset="0"/>
                <a:cs typeface="Verdana" pitchFamily="34" charset="0"/>
              </a:rPr>
              <a:t> 4    a    x    e</a:t>
            </a:r>
            <a:endParaRPr lang="tr-TR" dirty="0" smtClean="0">
              <a:solidFill>
                <a:schemeClr val="bg1"/>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dirty="0" smtClean="0">
                <a:latin typeface="Verdana" pitchFamily="34" charset="0"/>
                <a:ea typeface="Verdana" pitchFamily="34" charset="0"/>
                <a:cs typeface="Verdana" pitchFamily="34" charset="0"/>
              </a:rPr>
              <a:t>     bu ilişki olgusunun sağladığı işlevsel bağımlılıklar şunlardır. </a:t>
            </a: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dirty="0" smtClean="0">
                <a:solidFill>
                  <a:schemeClr val="accent2">
                    <a:lumMod val="75000"/>
                  </a:schemeClr>
                </a:solidFill>
                <a:latin typeface="Verdana" pitchFamily="34" charset="0"/>
                <a:ea typeface="Verdana" pitchFamily="34" charset="0"/>
                <a:cs typeface="Verdana" pitchFamily="34" charset="0"/>
              </a:rPr>
              <a:t>Not: </a:t>
            </a:r>
            <a:r>
              <a:rPr lang="tr-TR" dirty="0" smtClean="0">
                <a:latin typeface="Verdana" pitchFamily="34" charset="0"/>
                <a:ea typeface="Verdana" pitchFamily="34" charset="0"/>
                <a:cs typeface="Verdana" pitchFamily="34" charset="0"/>
              </a:rPr>
              <a:t>Bundan sonraki kesimlerde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yerine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dirty="0" smtClean="0">
                <a:latin typeface="Verdana" pitchFamily="34" charset="0"/>
                <a:ea typeface="Verdana" pitchFamily="34" charset="0"/>
                <a:cs typeface="Verdana" pitchFamily="34" charset="0"/>
              </a:rPr>
              <a:t>yazılacaktır.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4.2. İşlevsel Bağımlılık Türleri</a:t>
            </a:r>
            <a:endParaRPr lang="tr-TR"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Kısmi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 </a:t>
            </a:r>
            <a:r>
              <a:rPr lang="tr-TR" b="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en az bir öz altkümesi 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belirliyorsa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ve ƎZ   ⊂    X    : Z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bağımlılığına kısmi işlevsel bağımlılık denir.</a:t>
            </a:r>
            <a:endParaRPr lang="tr-TR" dirty="0" smtClean="0"/>
          </a:p>
          <a:p>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İçerik Yer Tutucusu"/>
              <p:cNvSpPr>
                <a:spLocks noGrp="1"/>
              </p:cNvSpPr>
              <p:nvPr>
                <p:ph idx="1"/>
              </p:nvPr>
            </p:nvSpPr>
            <p:spPr>
              <a:xfrm>
                <a:off x="457200" y="1500174"/>
                <a:ext cx="8229600" cy="285752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Tam İşlevsel Bağımlılık:</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dirty="0" smtClean="0">
                    <a:latin typeface="Verdana" pitchFamily="34" charset="0"/>
                    <a:ea typeface="Verdana" pitchFamily="34" charset="0"/>
                    <a:cs typeface="Verdana" pitchFamily="34" charset="0"/>
                  </a:rPr>
                  <a:t>in hiçbir öz altkümesi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belirlemiyorsa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ve</a:t>
                </a:r>
                <a:r>
                  <a:rPr lang="tr-TR" b="1" dirty="0" smtClean="0">
                    <a:latin typeface="Verdana" pitchFamily="34" charset="0"/>
                    <a:ea typeface="Verdana" pitchFamily="34" charset="0"/>
                    <a:cs typeface="Verdana" pitchFamily="34" charset="0"/>
                  </a:rPr>
                  <a:t> </a:t>
                </a:r>
                <a14:m>
                  <m:oMath xmlns:m="http://schemas.openxmlformats.org/officeDocument/2006/math">
                    <m:r>
                      <a:rPr lang="tr-TR" b="1" i="1" dirty="0" smtClean="0">
                        <a:solidFill>
                          <a:schemeClr val="accent2">
                            <a:lumMod val="75000"/>
                          </a:schemeClr>
                        </a:solidFill>
                        <a:latin typeface="Cambria Math"/>
                        <a:ea typeface="Cambria Math"/>
                        <a:cs typeface="Verdana" pitchFamily="34" charset="0"/>
                      </a:rPr>
                      <m:t>∄</m:t>
                    </m:r>
                  </m:oMath>
                </a14:m>
                <a:r>
                  <a:rPr lang="tr-TR" b="1" i="1" dirty="0" smtClean="0">
                    <a:solidFill>
                      <a:schemeClr val="accent2">
                        <a:lumMod val="75000"/>
                      </a:schemeClr>
                    </a:solidFill>
                    <a:latin typeface="Verdana" pitchFamily="34" charset="0"/>
                    <a:ea typeface="Verdana" pitchFamily="34" charset="0"/>
                    <a:cs typeface="Verdana" pitchFamily="34" charset="0"/>
                  </a:rPr>
                  <a:t> Z  ⊂    X  :  Z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işlevsel bağımlılığına tam işlevsel bağımlılık denir.</a:t>
                </a:r>
                <a:endParaRPr lang="tr-TR" dirty="0"/>
              </a:p>
            </p:txBody>
          </p:sp>
        </mc:Choice>
        <mc:Fallback xmlns="">
          <p:sp>
            <p:nvSpPr>
              <p:cNvPr id="3" name="2 İçerik Yer Tutucusu"/>
              <p:cNvSpPr>
                <a:spLocks noGrp="1" noRot="1" noChangeAspect="1" noMove="1" noResize="1" noEditPoints="1" noAdjustHandles="1" noChangeArrowheads="1" noChangeShapeType="1" noTextEdit="1"/>
              </p:cNvSpPr>
              <p:nvPr>
                <p:ph idx="1"/>
              </p:nvPr>
            </p:nvSpPr>
            <p:spPr>
              <a:xfrm>
                <a:off x="457200" y="1500174"/>
                <a:ext cx="8229600" cy="2857520"/>
              </a:xfrm>
              <a:blipFill rotWithShape="1">
                <a:blip r:embed="rId2"/>
                <a:stretch>
                  <a:fillRect t="-1919"/>
                </a:stretch>
              </a:blipFill>
            </p:spPr>
            <p:txBody>
              <a:bodyPr/>
              <a:lstStyle/>
              <a:p>
                <a:r>
                  <a:rPr lang="tr-TR">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Önemsiz İşlevsel Bağımlılık: </a:t>
            </a:r>
            <a:r>
              <a:rPr lang="tr-TR" smtClean="0">
                <a:latin typeface="Verdana" pitchFamily="34" charset="0"/>
                <a:ea typeface="Verdana" pitchFamily="34" charset="0"/>
                <a:cs typeface="Verdana" pitchFamily="34" charset="0"/>
              </a:rPr>
              <a:t>Eğer </a:t>
            </a:r>
            <a:r>
              <a:rPr lang="tr-TR" b="1" i="1"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X’ </a:t>
            </a:r>
            <a:r>
              <a:rPr lang="tr-TR" dirty="0" smtClean="0">
                <a:latin typeface="Verdana" pitchFamily="34" charset="0"/>
                <a:ea typeface="Verdana" pitchFamily="34" charset="0"/>
                <a:cs typeface="Verdana" pitchFamily="34" charset="0"/>
              </a:rPr>
              <a:t>in bir altkümesi ise </a:t>
            </a:r>
            <a:r>
              <a:rPr lang="tr-TR" b="1" i="1" dirty="0" smtClean="0">
                <a:solidFill>
                  <a:schemeClr val="accent2">
                    <a:lumMod val="75000"/>
                  </a:schemeClr>
                </a:solidFill>
                <a:latin typeface="Verdana" pitchFamily="34" charset="0"/>
                <a:ea typeface="Verdana" pitchFamily="34" charset="0"/>
                <a:cs typeface="Verdana" pitchFamily="34" charset="0"/>
              </a:rPr>
              <a:t>(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ve A  ⊆  X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bağımlılığına önemsiz işlevsel bağımlılık denir. </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71966"/>
          </a:xfrm>
        </p:spPr>
        <p:txBody>
          <a:bodyPr>
            <a:normAutofit/>
          </a:bodyPr>
          <a:lstStyle/>
          <a:p>
            <a:pPr>
              <a:buNone/>
            </a:pPr>
            <a:r>
              <a:rPr lang="tr-TR" dirty="0" smtClean="0">
                <a:latin typeface="Verdana" pitchFamily="34" charset="0"/>
                <a:ea typeface="Verdana" pitchFamily="34" charset="0"/>
                <a:cs typeface="Verdana" pitchFamily="34" charset="0"/>
              </a:rPr>
              <a:t>      Veri tabanı tanımlarında yer almayan ve Veri Tabanı Yönetim Sistemi tarafından bilinmeyen bu tür kısıtlamaların bir kesimi uygulama programları içinde yer alır; bir kesiminin ise kullanıcılar tarafından bilindiği varsayılır ve kullanıcıların bu kurallara uyması beklenir. Uygulama programlarında yer alan ya da kullanıcıların uyması gereken bütünlük kısıtlamalarına uyumun yüzde yüz olması beklenemez.</a:t>
            </a:r>
          </a:p>
          <a:p>
            <a:endParaRPr lang="tr-T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643206"/>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Önemli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belirliyorsa ve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X</a:t>
            </a:r>
            <a:r>
              <a:rPr lang="tr-TR" i="1" dirty="0" smtClean="0">
                <a:solidFill>
                  <a:schemeClr val="accent2">
                    <a:lumMod val="75000"/>
                  </a:schemeClr>
                </a:solidFill>
                <a:latin typeface="Verdana" pitchFamily="34" charset="0"/>
                <a:ea typeface="Verdana" pitchFamily="34" charset="0"/>
                <a:cs typeface="Verdana" pitchFamily="34" charset="0"/>
              </a:rPr>
              <a:t>’</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in bir altkümesi değilse </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i="1" dirty="0" smtClean="0">
                <a:solidFill>
                  <a:schemeClr val="accent2">
                    <a:lumMod val="75000"/>
                  </a:schemeClr>
                </a:solidFill>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 ⊆  X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dirty="0" smtClean="0">
                <a:latin typeface="Verdana" pitchFamily="34" charset="0"/>
                <a:ea typeface="Verdana" pitchFamily="34" charset="0"/>
                <a:cs typeface="Verdana" pitchFamily="34" charset="0"/>
              </a:rPr>
              <a:t>işlevsel bağımlılığına önemli işlevsel bağımlılık denir.</a:t>
            </a:r>
            <a:endParaRPr lang="tr-TR" dirty="0"/>
          </a:p>
        </p:txBody>
      </p:sp>
      <p:cxnSp>
        <p:nvCxnSpPr>
          <p:cNvPr id="5" name="4 Düz Bağlayıcı"/>
          <p:cNvCxnSpPr/>
          <p:nvPr/>
        </p:nvCxnSpPr>
        <p:spPr>
          <a:xfrm rot="5400000">
            <a:off x="2893207" y="2464587"/>
            <a:ext cx="357190" cy="142876"/>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357454"/>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Geçişli İşlevsel Bağımlılık: </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err="1" smtClean="0">
                <a:solidFill>
                  <a:schemeClr val="accent2">
                    <a:lumMod val="75000"/>
                  </a:schemeClr>
                </a:solidFill>
                <a:latin typeface="Verdana" pitchFamily="34" charset="0"/>
                <a:ea typeface="Verdana" pitchFamily="34" charset="0"/>
                <a:cs typeface="Verdana" pitchFamily="34" charset="0"/>
              </a:rPr>
              <a:t>Y</a:t>
            </a:r>
            <a:r>
              <a:rPr lang="tr-TR" dirty="0" err="1" smtClean="0">
                <a:latin typeface="Verdana" pitchFamily="34" charset="0"/>
                <a:ea typeface="Verdana" pitchFamily="34" charset="0"/>
                <a:cs typeface="Verdana" pitchFamily="34" charset="0"/>
              </a:rPr>
              <a:t>’yi</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de </a:t>
            </a:r>
            <a:r>
              <a:rPr lang="tr-TR" b="1" i="1" dirty="0" err="1" smtClean="0">
                <a:solidFill>
                  <a:schemeClr val="accent2">
                    <a:lumMod val="75000"/>
                  </a:schemeClr>
                </a:solidFill>
                <a:latin typeface="Verdana" pitchFamily="34" charset="0"/>
                <a:ea typeface="Verdana" pitchFamily="34" charset="0"/>
                <a:cs typeface="Verdana" pitchFamily="34" charset="0"/>
              </a:rPr>
              <a:t>Z</a:t>
            </a:r>
            <a:r>
              <a:rPr lang="tr-TR" b="1" dirty="0" err="1" smtClean="0">
                <a:solidFill>
                  <a:schemeClr val="accent2">
                    <a:lumMod val="75000"/>
                  </a:schemeClr>
                </a:solidFill>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i</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belirliyorsa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a:t>
            </a:r>
            <a:r>
              <a:rPr lang="tr-TR" b="1"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a:t>
            </a:r>
            <a:r>
              <a:rPr lang="tr-TR"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X</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a:t>
            </a:r>
            <a:r>
              <a:rPr lang="tr-TR" dirty="0" smtClean="0">
                <a:latin typeface="Verdana" pitchFamily="34" charset="0"/>
                <a:ea typeface="Verdana" pitchFamily="34" charset="0"/>
                <a:cs typeface="Verdana" pitchFamily="34" charset="0"/>
              </a:rPr>
              <a:t>işlevsel bağımlılığına geçişli işlevsel bağımlılık denir.</a:t>
            </a:r>
            <a:endParaRPr lang="tr-T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Not: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Kısmi/tam ve önemli/önemsiz işlevsel bağımlılık tanımlarında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gösterimi kullanılmış, sağ tarafta tek bir niteliğe yer verilmiştir. Eğer işlevsel bağımlılığın sağ tarafında (örneğin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dirty="0" smtClean="0">
                <a:latin typeface="Verdana" pitchFamily="34" charset="0"/>
                <a:ea typeface="Verdana" pitchFamily="34" charset="0"/>
                <a:cs typeface="Verdana" pitchFamily="34" charset="0"/>
              </a:rPr>
              <a:t>gibi) birden çok nitelik yer alıyorsa, bu işlevsel bağımlılığın tam/kısmi ve önemli/önemsiz olduğu her zaman söylenemez.</a:t>
            </a:r>
            <a:endParaRPr lang="tr-T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normAutofit/>
          </a:bodyPr>
          <a:lstStyle/>
          <a:p>
            <a:pPr>
              <a:buNone/>
            </a:pPr>
            <a:r>
              <a:rPr lang="tr-TR" dirty="0" smtClean="0">
                <a:latin typeface="Verdana" pitchFamily="34" charset="0"/>
                <a:ea typeface="Verdana" pitchFamily="34" charset="0"/>
                <a:cs typeface="Verdana" pitchFamily="34" charset="0"/>
              </a:rPr>
              <a:t>      Örneğin hem </a:t>
            </a:r>
            <a:r>
              <a:rPr lang="tr-TR" b="1" dirty="0" smtClean="0">
                <a:solidFill>
                  <a:schemeClr val="accent2">
                    <a:lumMod val="75000"/>
                  </a:schemeClr>
                </a:solidFill>
                <a:latin typeface="Verdana" pitchFamily="34" charset="0"/>
                <a:ea typeface="Verdana" pitchFamily="34" charset="0"/>
                <a:cs typeface="Verdana" pitchFamily="34" charset="0"/>
              </a:rPr>
              <a:t>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hem de </a:t>
            </a:r>
            <a:r>
              <a:rPr lang="tr-TR" b="1" dirty="0" smtClean="0">
                <a:solidFill>
                  <a:schemeClr val="accent2">
                    <a:lumMod val="75000"/>
                  </a:schemeClr>
                </a:solidFill>
                <a:latin typeface="Verdana" pitchFamily="34" charset="0"/>
                <a:ea typeface="Verdana" pitchFamily="34" charset="0"/>
                <a:cs typeface="Verdana" pitchFamily="34" charset="0"/>
              </a:rPr>
              <a:t>B X’ </a:t>
            </a:r>
            <a:r>
              <a:rPr lang="tr-TR" dirty="0" smtClean="0">
                <a:latin typeface="Verdana" pitchFamily="34" charset="0"/>
                <a:ea typeface="Verdana" pitchFamily="34" charset="0"/>
                <a:cs typeface="Verdana" pitchFamily="34" charset="0"/>
              </a:rPr>
              <a:t>e tam işlevsel bağımlı ise </a:t>
            </a:r>
            <a:r>
              <a:rPr lang="tr-TR" b="1" dirty="0" smtClean="0">
                <a:solidFill>
                  <a:schemeClr val="accent2">
                    <a:lumMod val="75000"/>
                  </a:schemeClr>
                </a:solidFill>
                <a:latin typeface="Verdana" pitchFamily="34" charset="0"/>
                <a:ea typeface="Verdana" pitchFamily="34" charset="0"/>
                <a:cs typeface="Verdana" pitchFamily="34" charset="0"/>
              </a:rPr>
              <a:t>X </a:t>
            </a:r>
            <a:r>
              <a:rPr lang="tr-TR" b="1" dirty="0" smtClean="0">
                <a:solidFill>
                  <a:schemeClr val="accent2">
                    <a:lumMod val="75000"/>
                  </a:schemeClr>
                </a:solidFill>
                <a:latin typeface="Verdana" pitchFamily="34" charset="0"/>
                <a:ea typeface="Verdana" pitchFamily="34" charset="0"/>
                <a:cs typeface="Verdana" pitchFamily="34" charset="0"/>
                <a:sym typeface="Wingdings"/>
              </a:rPr>
              <a:t></a:t>
            </a:r>
            <a:r>
              <a:rPr lang="tr-TR" b="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bir tam işlevsel bağımlılıktır. Ancak </a:t>
            </a:r>
            <a:r>
              <a:rPr lang="tr-TR" b="1" i="1" dirty="0" smtClean="0">
                <a:solidFill>
                  <a:schemeClr val="accent2">
                    <a:lumMod val="75000"/>
                  </a:schemeClr>
                </a:solidFill>
                <a:latin typeface="Verdana" pitchFamily="34" charset="0"/>
                <a:ea typeface="Verdana" pitchFamily="34" charset="0"/>
                <a:cs typeface="Verdana" pitchFamily="34" charset="0"/>
              </a:rPr>
              <a:t>A X </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e tam işlevsel bağımlı iken,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X’ </a:t>
            </a:r>
            <a:r>
              <a:rPr lang="tr-TR" dirty="0" smtClean="0">
                <a:latin typeface="Verdana" pitchFamily="34" charset="0"/>
                <a:ea typeface="Verdana" pitchFamily="34" charset="0"/>
                <a:cs typeface="Verdana" pitchFamily="34" charset="0"/>
              </a:rPr>
              <a:t>e kısmi işlevsel bağımlı ise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işlevsel bağımlılığının tam ya da kısmi olduğu söylenemez.</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4.6.</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R(ÖNO,ÖADI,BNO,BADI,FAKNO,DKODU,DADI,KRD,NOTU)</a:t>
            </a:r>
            <a:endParaRPr lang="tr-TR" b="1"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857652"/>
          </a:xfrm>
        </p:spPr>
        <p:txBody>
          <a:bodyPr/>
          <a:lstStyle/>
          <a:p>
            <a:pPr>
              <a:buNone/>
            </a:pPr>
            <a:r>
              <a:rPr lang="tr-TR" dirty="0" smtClean="0">
                <a:latin typeface="Verdana" pitchFamily="34" charset="0"/>
                <a:ea typeface="Verdana" pitchFamily="34" charset="0"/>
                <a:cs typeface="Verdana" pitchFamily="34" charset="0"/>
              </a:rPr>
              <a:t>       Yukarıdaki nitelik kümesindeki (ilişki şemasındaki) nitelikler bir öğrencinin numarasını ve adını; öğrencinin bölümünün numarasını ve adını; öğrencinin fakültesinin numarasını; öğrencinin aldığı bir dersin kodunu, adını, kredisini ve öğrencinin bu dersten aldığı notu göstermektedir. Aşağıda bu nitelikler arasındaki işlevsel bağımlılıklardan kimi örnekler  verilmektedir. </a:t>
            </a:r>
          </a:p>
          <a:p>
            <a:pPr>
              <a:buNone/>
            </a:pPr>
            <a:endParaRPr lang="tr-TR" b="1" dirty="0" smtClean="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normAutofit/>
          </a:bodyPr>
          <a:lstStyle/>
          <a:p>
            <a:pPr>
              <a:buNone/>
            </a:pPr>
            <a:r>
              <a:rPr lang="tr-TR" dirty="0" smtClean="0">
                <a:latin typeface="Verdana" pitchFamily="34" charset="0"/>
                <a:ea typeface="Verdana" pitchFamily="34" charset="0"/>
                <a:cs typeface="Verdana" pitchFamily="34" charset="0"/>
              </a:rPr>
              <a:t>Önemsiz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DKODU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BNO, BADI, FAKNO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FAKNO</a:t>
            </a:r>
            <a:endParaRPr lang="tr-TR" i="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Önemli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KRD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sz="2800"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normAutofit/>
          </a:bodyPr>
          <a:lstStyle/>
          <a:p>
            <a:pPr>
              <a:buNone/>
            </a:pPr>
            <a:r>
              <a:rPr lang="tr-TR" dirty="0" smtClean="0">
                <a:latin typeface="Verdana" pitchFamily="34" charset="0"/>
                <a:ea typeface="Verdana" pitchFamily="34" charset="0"/>
                <a:cs typeface="Verdana" pitchFamily="34" charset="0"/>
              </a:rPr>
              <a:t>Kısmi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ÖADI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KRD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DADI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Tam işlevsel bağımlılık örnekleri:</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ÖADI, BNO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ÖNO, DKODU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dirty="0" smtClean="0">
                <a:latin typeface="Verdana" pitchFamily="34" charset="0"/>
                <a:ea typeface="Verdana" pitchFamily="34" charset="0"/>
                <a:cs typeface="Verdana" pitchFamily="34" charset="0"/>
              </a:rPr>
              <a:t>   Geçişli işlevsel bağımlılık örnekleri:</a:t>
            </a: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FAKNO)</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BADI    (ÖNO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BNO,   BNO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BADI)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İşlevsel bağımlılıklar içinde önemsiz işlevsel bağımlılıkların hiç bilgi taşımadığı açıktır.</a:t>
            </a:r>
            <a:endParaRPr lang="tr-T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smtClean="0">
                <a:latin typeface="Verdana" pitchFamily="34" charset="0"/>
                <a:ea typeface="Verdana" pitchFamily="34" charset="0"/>
                <a:cs typeface="Verdana" pitchFamily="34" charset="0"/>
              </a:rPr>
              <a:t>      Kısmi ve geçişli işlevsel bağımlılıklar ise, diğerlerinden türetilebildiği için sınırlı bilgi taşımaktadır. Buna göre en değerli, en çok bilgi taşıyan işlevsel bağımlılıklar </a:t>
            </a:r>
            <a:r>
              <a:rPr lang="tr-TR" b="1" dirty="0" smtClean="0">
                <a:latin typeface="Verdana" pitchFamily="34" charset="0"/>
                <a:ea typeface="Verdana" pitchFamily="34" charset="0"/>
                <a:cs typeface="Verdana" pitchFamily="34" charset="0"/>
              </a:rPr>
              <a:t>önemli, tam ve geçişli olmayan(bu üç özelliği birlikte taşıyan)</a:t>
            </a:r>
            <a:r>
              <a:rPr lang="tr-TR" dirty="0" smtClean="0">
                <a:latin typeface="Verdana" pitchFamily="34" charset="0"/>
                <a:ea typeface="Verdana" pitchFamily="34" charset="0"/>
                <a:cs typeface="Verdana" pitchFamily="34" charset="0"/>
              </a:rPr>
              <a:t> işlevsel bağımlılıklardır. Örnek 4.6 için, nitelikler arasındaki bu tür işlevsel bağımlılıklar aşağıdakilerdir (Çizim 4.3).</a:t>
            </a:r>
          </a:p>
          <a:p>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1571612"/>
            <a:ext cx="8229600" cy="3500462"/>
          </a:xfrm>
        </p:spPr>
        <p:txBody>
          <a:bodyPr/>
          <a:lstStyle/>
          <a:p>
            <a:pPr>
              <a:buNone/>
            </a:pPr>
            <a:r>
              <a:rPr lang="tr-TR" b="1" dirty="0" smtClean="0"/>
              <a:t>   </a:t>
            </a:r>
          </a:p>
          <a:p>
            <a:pPr>
              <a:buNone/>
            </a:pPr>
            <a:r>
              <a:rPr lang="tr-TR" b="1" dirty="0" smtClean="0"/>
              <a:t>   </a:t>
            </a:r>
            <a:r>
              <a:rPr lang="tr-TR" b="1" i="1" dirty="0" smtClean="0">
                <a:solidFill>
                  <a:schemeClr val="accent2">
                    <a:lumMod val="75000"/>
                  </a:schemeClr>
                </a:solidFill>
              </a:rPr>
              <a:t>ÖNO </a:t>
            </a:r>
            <a:r>
              <a:rPr lang="tr-TR" b="1" i="1" dirty="0" smtClean="0">
                <a:solidFill>
                  <a:schemeClr val="accent2">
                    <a:lumMod val="75000"/>
                  </a:schemeClr>
                </a:solidFill>
                <a:sym typeface="Wingdings"/>
              </a:rPr>
              <a:t></a:t>
            </a:r>
            <a:r>
              <a:rPr lang="tr-TR" b="1" i="1" dirty="0" smtClean="0">
                <a:solidFill>
                  <a:schemeClr val="accent2">
                    <a:lumMod val="75000"/>
                  </a:schemeClr>
                </a:solidFill>
              </a:rPr>
              <a:t> ÖADI, BNO</a:t>
            </a:r>
            <a:endParaRPr lang="tr-TR" i="1" dirty="0" smtClean="0">
              <a:solidFill>
                <a:schemeClr val="accent2">
                  <a:lumMod val="75000"/>
                </a:schemeClr>
              </a:solidFill>
            </a:endParaRPr>
          </a:p>
          <a:p>
            <a:pPr>
              <a:buNone/>
            </a:pPr>
            <a:r>
              <a:rPr lang="tr-TR" b="1" i="1" dirty="0" smtClean="0">
                <a:solidFill>
                  <a:schemeClr val="accent2">
                    <a:lumMod val="75000"/>
                  </a:schemeClr>
                </a:solidFill>
              </a:rPr>
              <a:t>    BNO </a:t>
            </a:r>
            <a:r>
              <a:rPr lang="tr-TR" b="1" i="1" dirty="0" smtClean="0">
                <a:solidFill>
                  <a:schemeClr val="accent2">
                    <a:lumMod val="75000"/>
                  </a:schemeClr>
                </a:solidFill>
                <a:sym typeface="Wingdings"/>
              </a:rPr>
              <a:t></a:t>
            </a:r>
            <a:r>
              <a:rPr lang="tr-TR" b="1" i="1" dirty="0" smtClean="0">
                <a:solidFill>
                  <a:schemeClr val="accent2">
                    <a:lumMod val="75000"/>
                  </a:schemeClr>
                </a:solidFill>
              </a:rPr>
              <a:t> BADI, FAKNO</a:t>
            </a:r>
            <a:endParaRPr lang="tr-TR" i="1" dirty="0" smtClean="0">
              <a:solidFill>
                <a:schemeClr val="accent2">
                  <a:lumMod val="75000"/>
                </a:schemeClr>
              </a:solidFill>
            </a:endParaRPr>
          </a:p>
          <a:p>
            <a:pPr>
              <a:buNone/>
            </a:pPr>
            <a:r>
              <a:rPr lang="tr-TR" b="1" i="1" dirty="0" smtClean="0">
                <a:solidFill>
                  <a:schemeClr val="accent2">
                    <a:lumMod val="75000"/>
                  </a:schemeClr>
                </a:solidFill>
              </a:rPr>
              <a:t>    DKODU </a:t>
            </a:r>
            <a:r>
              <a:rPr lang="tr-TR" b="1" i="1" dirty="0" smtClean="0">
                <a:solidFill>
                  <a:schemeClr val="accent2">
                    <a:lumMod val="75000"/>
                  </a:schemeClr>
                </a:solidFill>
                <a:sym typeface="Wingdings"/>
              </a:rPr>
              <a:t></a:t>
            </a:r>
            <a:r>
              <a:rPr lang="tr-TR" b="1" i="1" dirty="0" smtClean="0">
                <a:solidFill>
                  <a:schemeClr val="accent2">
                    <a:lumMod val="75000"/>
                  </a:schemeClr>
                </a:solidFill>
              </a:rPr>
              <a:t> DADI, KRD</a:t>
            </a:r>
            <a:endParaRPr lang="tr-TR" i="1" dirty="0" smtClean="0">
              <a:solidFill>
                <a:schemeClr val="accent2">
                  <a:lumMod val="75000"/>
                </a:schemeClr>
              </a:solidFill>
            </a:endParaRPr>
          </a:p>
          <a:p>
            <a:pPr>
              <a:buNone/>
            </a:pPr>
            <a:r>
              <a:rPr lang="tr-TR" b="1" i="1" dirty="0" smtClean="0">
                <a:solidFill>
                  <a:schemeClr val="accent2">
                    <a:lumMod val="75000"/>
                  </a:schemeClr>
                </a:solidFill>
              </a:rPr>
              <a:t>    DKODU, ÖNO </a:t>
            </a:r>
            <a:r>
              <a:rPr lang="tr-TR" b="1" i="1" dirty="0" smtClean="0">
                <a:solidFill>
                  <a:schemeClr val="accent2">
                    <a:lumMod val="75000"/>
                  </a:schemeClr>
                </a:solidFill>
                <a:sym typeface="Wingdings"/>
              </a:rPr>
              <a:t></a:t>
            </a:r>
            <a:r>
              <a:rPr lang="tr-TR" b="1" i="1" dirty="0" smtClean="0">
                <a:solidFill>
                  <a:schemeClr val="accent2">
                    <a:lumMod val="75000"/>
                  </a:schemeClr>
                </a:solidFill>
              </a:rPr>
              <a:t> NOTU</a:t>
            </a:r>
            <a:endParaRPr lang="tr-TR" i="1" dirty="0" smtClean="0">
              <a:solidFill>
                <a:schemeClr val="accent2">
                  <a:lumMod val="75000"/>
                </a:schemeClr>
              </a:solidFill>
            </a:endParaRPr>
          </a:p>
          <a:p>
            <a:pPr>
              <a:buNone/>
            </a:pPr>
            <a:r>
              <a:rPr lang="tr-TR" b="1" dirty="0" smtClean="0">
                <a:solidFill>
                  <a:schemeClr val="accent2">
                    <a:lumMod val="75000"/>
                  </a:schemeClr>
                </a:solidFill>
              </a:rPr>
              <a:t> </a:t>
            </a:r>
            <a:endParaRPr lang="tr-TR" dirty="0" smtClean="0">
              <a:solidFill>
                <a:schemeClr val="accent2">
                  <a:lumMod val="75000"/>
                </a:schemeClr>
              </a:solidFill>
            </a:endParaRPr>
          </a:p>
          <a:p>
            <a:endParaRPr lang="tr-TR"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smtClean="0">
                <a:latin typeface="Verdana" pitchFamily="34" charset="0"/>
                <a:ea typeface="Verdana" pitchFamily="34" charset="0"/>
                <a:cs typeface="Verdana" pitchFamily="34" charset="0"/>
              </a:rPr>
              <a:t>     Çünkü belli bir uygulama ile ilgili bir kısıtlama bir uygulama programı içinde yer alırken bir başka program içinde yer almayabilir; bir kullanıcı bu kısıtlamaya uyarken bir başkası uymayabilir. Bu nedenle bütünlük kısıtlamalarının olabildiğince çoğunun veri tabanı tanımında yer alması ve Veri Tabanı Yönetim Sistemi tarafından uygulanmasında yarar vardır. </a:t>
            </a:r>
            <a:endParaRPr lang="tr-T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endParaRPr lang="tr-TR" b="1" dirty="0" smtClean="0"/>
          </a:p>
          <a:p>
            <a:pPr>
              <a:buNone/>
            </a:pPr>
            <a:r>
              <a:rPr lang="tr-TR" b="1" i="1" dirty="0" smtClean="0">
                <a:solidFill>
                  <a:schemeClr val="accent2">
                    <a:lumMod val="75000"/>
                  </a:schemeClr>
                </a:solidFill>
                <a:latin typeface="Verdana" pitchFamily="34" charset="0"/>
                <a:ea typeface="Verdana" pitchFamily="34" charset="0"/>
                <a:cs typeface="Verdana" pitchFamily="34" charset="0"/>
              </a:rPr>
              <a:t>Çizim 4.3.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Örnek 4.6’daki İlişki Şeması İçin Bağımlılık Çizeneği</a:t>
            </a:r>
          </a:p>
          <a:p>
            <a:endParaRPr lang="tr-TR" dirty="0"/>
          </a:p>
        </p:txBody>
      </p:sp>
      <p:sp>
        <p:nvSpPr>
          <p:cNvPr id="4" name="3 Yuvarlatılmış Dikdörtgen"/>
          <p:cNvSpPr/>
          <p:nvPr/>
        </p:nvSpPr>
        <p:spPr>
          <a:xfrm>
            <a:off x="1142976" y="1071546"/>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ÖNO</a:t>
            </a:r>
            <a:endParaRPr lang="tr-TR" dirty="0"/>
          </a:p>
        </p:txBody>
      </p:sp>
      <p:sp>
        <p:nvSpPr>
          <p:cNvPr id="5" name="4 Yuvarlatılmış Dikdörtgen"/>
          <p:cNvSpPr/>
          <p:nvPr/>
        </p:nvSpPr>
        <p:spPr>
          <a:xfrm>
            <a:off x="1071538" y="242886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6" name="5 Yuvarlatılmış Dikdörtgen"/>
          <p:cNvSpPr/>
          <p:nvPr/>
        </p:nvSpPr>
        <p:spPr>
          <a:xfrm>
            <a:off x="3857620" y="4500570"/>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KRD</a:t>
            </a:r>
            <a:endParaRPr lang="tr-TR" dirty="0"/>
          </a:p>
        </p:txBody>
      </p:sp>
      <p:sp>
        <p:nvSpPr>
          <p:cNvPr id="7" name="6 Yuvarlatılmış Dikdörtgen"/>
          <p:cNvSpPr/>
          <p:nvPr/>
        </p:nvSpPr>
        <p:spPr>
          <a:xfrm>
            <a:off x="3857620"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8" name="7 Yuvarlatılmış Dikdörtgen"/>
          <p:cNvSpPr/>
          <p:nvPr/>
        </p:nvSpPr>
        <p:spPr>
          <a:xfrm>
            <a:off x="3857620" y="207167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ÖADI</a:t>
            </a:r>
            <a:endParaRPr lang="tr-TR" dirty="0"/>
          </a:p>
        </p:txBody>
      </p:sp>
      <p:sp>
        <p:nvSpPr>
          <p:cNvPr id="9" name="8 Yuvarlatılmış Dikdörtgen"/>
          <p:cNvSpPr/>
          <p:nvPr/>
        </p:nvSpPr>
        <p:spPr>
          <a:xfrm>
            <a:off x="3786182" y="8572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BNO</a:t>
            </a:r>
            <a:endParaRPr lang="tr-TR" dirty="0"/>
          </a:p>
        </p:txBody>
      </p:sp>
      <p:sp>
        <p:nvSpPr>
          <p:cNvPr id="10" name="9 Yuvarlatılmış Dikdörtgen"/>
          <p:cNvSpPr/>
          <p:nvPr/>
        </p:nvSpPr>
        <p:spPr>
          <a:xfrm>
            <a:off x="6643702"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FAKNO</a:t>
            </a:r>
            <a:endParaRPr lang="tr-TR" dirty="0"/>
          </a:p>
        </p:txBody>
      </p:sp>
      <p:sp>
        <p:nvSpPr>
          <p:cNvPr id="11" name="10 Yuvarlatılmış Dikdörtgen"/>
          <p:cNvSpPr/>
          <p:nvPr/>
        </p:nvSpPr>
        <p:spPr>
          <a:xfrm>
            <a:off x="6643702" y="157161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BADI</a:t>
            </a:r>
            <a:endParaRPr lang="tr-TR" dirty="0"/>
          </a:p>
        </p:txBody>
      </p:sp>
      <p:sp>
        <p:nvSpPr>
          <p:cNvPr id="12" name="11 Yuvarlatılmış Dikdörtgen"/>
          <p:cNvSpPr/>
          <p:nvPr/>
        </p:nvSpPr>
        <p:spPr>
          <a:xfrm>
            <a:off x="1142976" y="44291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15" name="14 Yuvarlatılmış Dikdörtgen"/>
          <p:cNvSpPr/>
          <p:nvPr/>
        </p:nvSpPr>
        <p:spPr>
          <a:xfrm>
            <a:off x="714348" y="785794"/>
            <a:ext cx="2643206"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16 Düz Ok Bağlayıcısı"/>
          <p:cNvCxnSpPr/>
          <p:nvPr/>
        </p:nvCxnSpPr>
        <p:spPr>
          <a:xfrm flipV="1">
            <a:off x="2786050" y="1357298"/>
            <a:ext cx="107157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endCxn id="8" idx="1"/>
          </p:cNvCxnSpPr>
          <p:nvPr/>
        </p:nvCxnSpPr>
        <p:spPr>
          <a:xfrm>
            <a:off x="2786050" y="1714488"/>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p:nvPr/>
        </p:nvCxnSpPr>
        <p:spPr>
          <a:xfrm>
            <a:off x="2714612" y="2857496"/>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rot="16200000" flipH="1">
            <a:off x="2393141" y="3607595"/>
            <a:ext cx="1785950"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Düz Ok Bağlayıcısı"/>
          <p:cNvCxnSpPr>
            <a:stCxn id="5" idx="2"/>
            <a:endCxn id="12" idx="0"/>
          </p:cNvCxnSpPr>
          <p:nvPr/>
        </p:nvCxnSpPr>
        <p:spPr>
          <a:xfrm rot="16200000" flipH="1">
            <a:off x="1428728" y="3893347"/>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26 Düz Ok Bağlayıcısı"/>
          <p:cNvCxnSpPr/>
          <p:nvPr/>
        </p:nvCxnSpPr>
        <p:spPr>
          <a:xfrm>
            <a:off x="5429256" y="1428736"/>
            <a:ext cx="135732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rot="16200000" flipH="1">
            <a:off x="5072066" y="2071678"/>
            <a:ext cx="1928826"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t>4.3 İşlevsel Bağımlılıklarla İlgili Kimi Tanım, Önerme ve Algoritmalar</a:t>
            </a:r>
            <a:endParaRPr lang="tr-TR" sz="4000" dirty="0"/>
          </a:p>
        </p:txBody>
      </p:sp>
      <p:sp>
        <p:nvSpPr>
          <p:cNvPr id="3" name="2 İçerik Yer Tutucusu"/>
          <p:cNvSpPr>
            <a:spLocks noGrp="1"/>
          </p:cNvSpPr>
          <p:nvPr>
            <p:ph idx="1"/>
          </p:nvPr>
        </p:nvSpPr>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 Bir İşlevsel Bağımlılık Kümesinin Kapanışı</a:t>
            </a:r>
          </a:p>
          <a:p>
            <a:pPr>
              <a:buNone/>
            </a:pPr>
            <a:r>
              <a:rPr lang="tr-TR" dirty="0" smtClean="0">
                <a:latin typeface="Verdana" pitchFamily="34" charset="0"/>
                <a:ea typeface="Verdana" pitchFamily="34" charset="0"/>
                <a:cs typeface="Verdana" pitchFamily="34" charset="0"/>
              </a:rPr>
              <a:t>Bir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nitelik kümesi ve bu nitelikler üzerinde tanımlı bir</a:t>
            </a:r>
            <a:r>
              <a:rPr lang="tr-TR"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verildiğinde,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bağımlılıklara ek olarak:</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tüm önemsiz işlevsel bağımlıklar ile </a:t>
            </a:r>
          </a:p>
          <a:p>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14710"/>
          </a:xfrm>
        </p:spPr>
        <p:txBody>
          <a:bodyPr/>
          <a:lstStyle/>
          <a:p>
            <a:pPr>
              <a:buFont typeface="Wingdings" pitchFamily="2" charset="2"/>
              <a:buChar char="Ø"/>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türetilebilecek tüm kısmi ve geçişli bağılılıkları içeren işlevsel bağımlılık kümesine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kapanışı (</a:t>
            </a:r>
            <a:r>
              <a:rPr lang="tr-TR" dirty="0" err="1" smtClean="0">
                <a:latin typeface="Verdana" pitchFamily="34" charset="0"/>
                <a:ea typeface="Verdana" pitchFamily="34" charset="0"/>
                <a:cs typeface="Verdana" pitchFamily="34" charset="0"/>
              </a:rPr>
              <a:t>closure</a:t>
            </a:r>
            <a:r>
              <a:rPr lang="tr-TR" dirty="0" smtClean="0">
                <a:latin typeface="Verdana" pitchFamily="34" charset="0"/>
                <a:ea typeface="Verdana" pitchFamily="34" charset="0"/>
                <a:cs typeface="Verdana" pitchFamily="34" charset="0"/>
              </a:rPr>
              <a:t>) denir ve bu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olarak gösterilir.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4.7. R(A,B,C,D) </a:t>
            </a:r>
            <a:r>
              <a:rPr lang="tr-TR" i="1" dirty="0" smtClean="0">
                <a:solidFill>
                  <a:schemeClr val="accent2">
                    <a:lumMod val="75000"/>
                  </a:schemeClr>
                </a:solidFill>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a:t>
            </a:r>
            <a:r>
              <a:rPr lang="tr-TR" dirty="0" smtClean="0">
                <a:latin typeface="Verdana" pitchFamily="34" charset="0"/>
                <a:ea typeface="Verdana" pitchFamily="34" charset="0"/>
                <a:cs typeface="Verdana" pitchFamily="34" charset="0"/>
              </a:rPr>
              <a:t>verildiğinde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aşağıdaki gibi bulunur. </a:t>
            </a:r>
          </a:p>
          <a:p>
            <a:endParaRPr lang="tr-TR" dirty="0" smtClean="0"/>
          </a:p>
          <a:p>
            <a:endParaRPr lang="tr-T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normAutofit fontScale="92500"/>
          </a:bodyPr>
          <a:lstStyle/>
          <a:p>
            <a:pPr>
              <a:buNone/>
            </a:pPr>
            <a:r>
              <a:rPr lang="tr-TR" b="1" i="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         ABD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ABD            ACD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           BCD</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              ABCD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143404"/>
          </a:xfrm>
        </p:spPr>
        <p:txBody>
          <a:bodyPr/>
          <a:lstStyle/>
          <a:p>
            <a:pPr>
              <a:buNone/>
            </a:pPr>
            <a:r>
              <a:rPr lang="tr-TR" dirty="0" smtClean="0">
                <a:latin typeface="Verdana" pitchFamily="34" charset="0"/>
                <a:ea typeface="Verdana" pitchFamily="34" charset="0"/>
                <a:cs typeface="Verdana" pitchFamily="34" charset="0"/>
              </a:rPr>
              <a:t>      Yukarıda görüldüğü gibi,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 yalnız 2 işlevsel bağımlılık varken bu kümenin kapanışı olan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15 işlevsel bağımlılık bulunmaktadır.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yer alan her işlevsel bağımlılık yerine birçok işlevsel Bağımlılık yazılabileceği</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örneğin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 </a:t>
            </a:r>
            <a:r>
              <a:rPr lang="tr-TR" dirty="0" smtClean="0">
                <a:latin typeface="Verdana" pitchFamily="34" charset="0"/>
                <a:ea typeface="Verdana" pitchFamily="34" charset="0"/>
                <a:cs typeface="Verdana" pitchFamily="34" charset="0"/>
              </a:rPr>
              <a:t>yerine</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düşünülürse bu sayının çok daha fazla olabileceği görülür. Diğer taraftan</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yer alan işlevsel bağımlılıkların büyük çoğunluğunun önemsiz olduğu görülmektedir.</a:t>
            </a:r>
          </a:p>
          <a:p>
            <a:endParaRPr lang="tr-T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B. İşlevsel Bağımlılıkları Türetme Kuralları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bu kümenin kapanışı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bulmak için, başka bir deyişle bu kümedeki işlevsel bağımlılıklardan türetilebilecek diğer işlevsel bağımlılıkları bulmak için kullanılabilecek 6 türetme kuralı vardır. Bunlardan </a:t>
            </a:r>
            <a:r>
              <a:rPr lang="tr-TR" i="1" dirty="0" err="1" smtClean="0">
                <a:latin typeface="Verdana" pitchFamily="34" charset="0"/>
                <a:ea typeface="Verdana" pitchFamily="34" charset="0"/>
                <a:cs typeface="Verdana" pitchFamily="34" charset="0"/>
              </a:rPr>
              <a:t>armstrong</a:t>
            </a:r>
            <a:r>
              <a:rPr lang="tr-TR" i="1" dirty="0" smtClean="0">
                <a:latin typeface="Verdana" pitchFamily="34" charset="0"/>
                <a:ea typeface="Verdana" pitchFamily="34" charset="0"/>
                <a:cs typeface="Verdana" pitchFamily="34" charset="0"/>
              </a:rPr>
              <a:t> aksiyomları </a:t>
            </a:r>
            <a:r>
              <a:rPr lang="tr-TR" dirty="0" smtClean="0">
                <a:latin typeface="Verdana" pitchFamily="34" charset="0"/>
                <a:ea typeface="Verdana" pitchFamily="34" charset="0"/>
                <a:cs typeface="Verdana" pitchFamily="34" charset="0"/>
              </a:rPr>
              <a:t>olarak da bilinen ilk üçü temel kurallardır. </a:t>
            </a:r>
            <a:endParaRPr lang="tr-T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Temel kurallar yetkin bir küme oluşturur 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daki</a:t>
            </a:r>
            <a:r>
              <a:rPr lang="tr-TR" dirty="0" smtClean="0">
                <a:latin typeface="Verdana" pitchFamily="34" charset="0"/>
                <a:ea typeface="Verdana" pitchFamily="34" charset="0"/>
                <a:cs typeface="Verdana" pitchFamily="34" charset="0"/>
              </a:rPr>
              <a:t> tüm işlevsel bağımlılıklar bu 3 kural kullanılarak türetilebilir. Ancak türetme kolaylığı ve esnekliği açısından kullanılan 3 türetme kuralı daha bulunmaktadır.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solidFill>
                  <a:schemeClr val="accent2">
                    <a:lumMod val="75000"/>
                  </a:schemeClr>
                </a:solidFill>
                <a:latin typeface="Verdana" pitchFamily="34" charset="0"/>
                <a:ea typeface="Verdana" pitchFamily="34" charset="0"/>
                <a:cs typeface="Verdana" pitchFamily="34" charset="0"/>
              </a:rPr>
              <a:t>Temel Kurallar(Armstrong aksiyomları)</a:t>
            </a:r>
            <a:endParaRPr lang="tr-TR" sz="3200" dirty="0"/>
          </a:p>
        </p:txBody>
      </p:sp>
      <p:sp>
        <p:nvSpPr>
          <p:cNvPr id="3" name="2 İçerik Yer Tutucusu"/>
          <p:cNvSpPr>
            <a:spLocks noGrp="1"/>
          </p:cNvSpPr>
          <p:nvPr>
            <p:ph idx="1"/>
          </p:nvPr>
        </p:nvSpPr>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1.Dönüşlülük (</a:t>
            </a:r>
            <a:r>
              <a:rPr lang="tr-TR" b="1" i="1" dirty="0" err="1" smtClean="0">
                <a:solidFill>
                  <a:schemeClr val="accent2">
                    <a:lumMod val="75000"/>
                  </a:schemeClr>
                </a:solidFill>
                <a:latin typeface="Verdana" pitchFamily="34" charset="0"/>
                <a:ea typeface="Verdana" pitchFamily="34" charset="0"/>
                <a:cs typeface="Verdana" pitchFamily="34" charset="0"/>
              </a:rPr>
              <a:t>reflexitivity</a:t>
            </a:r>
            <a:r>
              <a:rPr lang="tr-TR" b="1" i="1" dirty="0" smtClean="0">
                <a:solidFill>
                  <a:schemeClr val="accent2">
                    <a:lumMod val="75000"/>
                  </a:schemeClr>
                </a:solidFill>
                <a:latin typeface="Verdana" pitchFamily="34" charset="0"/>
                <a:ea typeface="Verdana" pitchFamily="34" charset="0"/>
                <a:cs typeface="Verdana" pitchFamily="34" charset="0"/>
              </a:rPr>
              <a:t>)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Y  ⊆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a:t>
            </a:r>
          </a:p>
          <a:p>
            <a:pPr>
              <a:buNone/>
            </a:pP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2.Artırma(augmentation)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XZ</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Y</a:t>
            </a:r>
            <a:r>
              <a:rPr lang="tr-TR" b="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3.Geçişlilik (transitivity )kuralı: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Y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a:t>
            </a:r>
          </a:p>
          <a:p>
            <a:endParaRPr lang="tr-T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solidFill>
                  <a:schemeClr val="accent2">
                    <a:lumMod val="75000"/>
                  </a:schemeClr>
                </a:solidFill>
                <a:latin typeface="Verdana" pitchFamily="34" charset="0"/>
                <a:ea typeface="Verdana" pitchFamily="34" charset="0"/>
                <a:cs typeface="Verdana" pitchFamily="34" charset="0"/>
              </a:rPr>
              <a:t>Diğer Kurallar:</a:t>
            </a:r>
            <a:endParaRPr lang="tr-TR" sz="3600" dirty="0"/>
          </a:p>
        </p:txBody>
      </p:sp>
      <p:sp>
        <p:nvSpPr>
          <p:cNvPr id="3" name="2 İçerik Yer Tutucusu"/>
          <p:cNvSpPr>
            <a:spLocks noGrp="1"/>
          </p:cNvSpPr>
          <p:nvPr>
            <p:ph idx="1"/>
          </p:nvPr>
        </p:nvSpPr>
        <p:spPr/>
        <p:txBody>
          <a:bodyPr>
            <a:normAutofit/>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4. Birleşim (union)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YZ</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5. Ayrışma (</a:t>
            </a:r>
            <a:r>
              <a:rPr lang="tr-TR" b="1" i="1" dirty="0" err="1" smtClean="0">
                <a:solidFill>
                  <a:schemeClr val="accent2">
                    <a:lumMod val="75000"/>
                  </a:schemeClr>
                </a:solidFill>
                <a:latin typeface="Verdana" pitchFamily="34" charset="0"/>
                <a:ea typeface="Verdana" pitchFamily="34" charset="0"/>
                <a:cs typeface="Verdana" pitchFamily="34" charset="0"/>
              </a:rPr>
              <a:t>decomposition</a:t>
            </a:r>
            <a:r>
              <a:rPr lang="tr-TR" b="1" i="1" dirty="0" smtClean="0">
                <a:solidFill>
                  <a:schemeClr val="accent2">
                    <a:lumMod val="75000"/>
                  </a:schemeClr>
                </a:solidFill>
                <a:latin typeface="Verdana" pitchFamily="34" charset="0"/>
                <a:ea typeface="Verdana" pitchFamily="34" charset="0"/>
                <a:cs typeface="Verdana" pitchFamily="34" charset="0"/>
              </a:rPr>
              <a:t>) kuralı: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YZ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Y   ve   X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6.Sözde geçişlilik(pseudo transitivity) kuralı:</a:t>
            </a:r>
          </a:p>
          <a:p>
            <a:pPr>
              <a:buNone/>
            </a:pPr>
            <a:r>
              <a:rPr lang="tr-TR" b="1" dirty="0" smtClean="0"/>
              <a:t>X </a:t>
            </a:r>
            <a:r>
              <a:rPr lang="tr-TR" b="1" dirty="0" smtClean="0">
                <a:sym typeface="Wingdings"/>
              </a:rPr>
              <a:t></a:t>
            </a:r>
            <a:r>
              <a:rPr lang="tr-TR" b="1" dirty="0" smtClean="0"/>
              <a:t> Y  ve  YZ </a:t>
            </a:r>
            <a:r>
              <a:rPr lang="tr-TR" b="1" dirty="0" smtClean="0">
                <a:sym typeface="Wingdings"/>
              </a:rPr>
              <a:t></a:t>
            </a:r>
            <a:r>
              <a:rPr lang="tr-TR" b="1" dirty="0" smtClean="0"/>
              <a:t> W    </a:t>
            </a:r>
            <a:r>
              <a:rPr lang="tr-TR" b="1" dirty="0" smtClean="0">
                <a:sym typeface="Wingdings"/>
              </a:rPr>
              <a:t></a:t>
            </a:r>
            <a:r>
              <a:rPr lang="tr-TR" b="1" dirty="0" smtClean="0"/>
              <a:t> XZ </a:t>
            </a:r>
            <a:r>
              <a:rPr lang="tr-TR" b="1" dirty="0" smtClean="0">
                <a:sym typeface="Wingdings"/>
              </a:rPr>
              <a:t></a:t>
            </a:r>
            <a:r>
              <a:rPr lang="tr-TR" b="1" dirty="0" smtClean="0"/>
              <a:t> W</a:t>
            </a:r>
            <a:endParaRPr lang="tr-TR" dirty="0" smtClean="0"/>
          </a:p>
          <a:p>
            <a:pPr>
              <a:buNone/>
            </a:pPr>
            <a:r>
              <a:rPr lang="tr-TR" b="1" dirty="0" smtClean="0"/>
              <a:t>Örnek 4.8.R(A,B,C,D,E,G)</a:t>
            </a:r>
            <a:endParaRPr lang="tr-TR" dirty="0" smtClean="0"/>
          </a:p>
          <a:p>
            <a:pPr>
              <a:buNone/>
            </a:pPr>
            <a:endParaRPr lang="tr-TR" b="1" dirty="0" smtClean="0"/>
          </a:p>
          <a:p>
            <a:pPr>
              <a:buNone/>
            </a:pPr>
            <a:r>
              <a:rPr lang="tr-TR" b="1" i="1" dirty="0" smtClean="0">
                <a:solidFill>
                  <a:schemeClr val="accent1">
                    <a:lumMod val="60000"/>
                    <a:lumOff val="40000"/>
                  </a:schemeClr>
                </a:solidFill>
              </a:rPr>
              <a:t>      </a:t>
            </a:r>
            <a:r>
              <a:rPr lang="tr-TR" b="1" i="1" dirty="0" smtClean="0">
                <a:solidFill>
                  <a:schemeClr val="accent2">
                    <a:lumMod val="75000"/>
                  </a:schemeClr>
                </a:solidFill>
              </a:rPr>
              <a:t>F: A </a:t>
            </a:r>
            <a:r>
              <a:rPr lang="tr-TR" b="1" i="1" dirty="0" smtClean="0">
                <a:solidFill>
                  <a:schemeClr val="accent2">
                    <a:lumMod val="75000"/>
                  </a:schemeClr>
                </a:solidFill>
                <a:sym typeface="Wingdings"/>
              </a:rPr>
              <a:t></a:t>
            </a:r>
            <a:r>
              <a:rPr lang="tr-TR" b="1" i="1" dirty="0" smtClean="0">
                <a:solidFill>
                  <a:schemeClr val="accent2">
                    <a:lumMod val="75000"/>
                  </a:schemeClr>
                </a:solidFill>
              </a:rPr>
              <a:t> BD</a:t>
            </a:r>
          </a:p>
          <a:p>
            <a:pPr>
              <a:buNone/>
            </a:pPr>
            <a:r>
              <a:rPr lang="tr-TR" b="1" i="1" dirty="0" smtClean="0">
                <a:solidFill>
                  <a:schemeClr val="accent2">
                    <a:lumMod val="75000"/>
                  </a:schemeClr>
                </a:solidFill>
              </a:rPr>
              <a:t>     BC </a:t>
            </a:r>
            <a:r>
              <a:rPr lang="tr-TR" b="1" i="1" dirty="0" smtClean="0">
                <a:solidFill>
                  <a:schemeClr val="accent2">
                    <a:lumMod val="75000"/>
                  </a:schemeClr>
                </a:solidFill>
                <a:sym typeface="Wingdings"/>
              </a:rPr>
              <a:t></a:t>
            </a:r>
            <a:r>
              <a:rPr lang="tr-TR" b="1" i="1" dirty="0" smtClean="0">
                <a:solidFill>
                  <a:schemeClr val="accent2">
                    <a:lumMod val="75000"/>
                  </a:schemeClr>
                </a:solidFill>
              </a:rPr>
              <a:t> EG</a:t>
            </a:r>
          </a:p>
          <a:p>
            <a:pPr>
              <a:buNone/>
            </a:pPr>
            <a:r>
              <a:rPr lang="tr-TR" b="1" i="1" dirty="0" smtClean="0">
                <a:solidFill>
                  <a:schemeClr val="accent2">
                    <a:lumMod val="75000"/>
                  </a:schemeClr>
                </a:solidFill>
              </a:rPr>
              <a:t>      D </a:t>
            </a:r>
            <a:r>
              <a:rPr lang="tr-TR" b="1" i="1" dirty="0" smtClean="0">
                <a:solidFill>
                  <a:schemeClr val="accent2">
                    <a:lumMod val="75000"/>
                  </a:schemeClr>
                </a:solidFill>
                <a:sym typeface="Wingdings"/>
              </a:rPr>
              <a:t></a:t>
            </a:r>
            <a:r>
              <a:rPr lang="tr-TR" b="1" i="1" dirty="0" smtClean="0">
                <a:solidFill>
                  <a:schemeClr val="accent2">
                    <a:lumMod val="75000"/>
                  </a:schemeClr>
                </a:solidFill>
              </a:rPr>
              <a:t> E</a:t>
            </a:r>
          </a:p>
          <a:p>
            <a:endParaRPr lang="tr-TR"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r>
              <a:rPr lang="tr-TR" dirty="0" smtClean="0">
                <a:latin typeface="Verdana" pitchFamily="34" charset="0"/>
                <a:ea typeface="Verdana" pitchFamily="34" charset="0"/>
                <a:cs typeface="Verdana" pitchFamily="34" charset="0"/>
              </a:rPr>
              <a:t>      Ancak veri tabanı ile ilgili değişik türde çok sayıda bütünlük kısıtlaması olduğu için bunların tümünün veri tabanı tanımında yer alması da mümkün değildir.Veri tabanı bütünlüğünün sağlanması hem tasarımı hem de uygulamaları ilgilendiren bir konudur. İyi tasarlanmış bir veri tabanının bütünlük ve tutarlılığının sağlanması kolayken, kötü tasarlanmış bir veri tabanının bütünlük ve tutarlılığının sağlanması çok zordur.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fontScale="92500" lnSpcReduction="10000"/>
          </a:bodyPr>
          <a:lstStyle/>
          <a:p>
            <a:pPr>
              <a:buNone/>
            </a:pPr>
            <a:r>
              <a:rPr lang="tr-TR" dirty="0" smtClean="0">
                <a:latin typeface="Verdana" pitchFamily="34" charset="0"/>
                <a:ea typeface="Verdana" pitchFamily="34" charset="0"/>
                <a:cs typeface="Verdana" pitchFamily="34" charset="0"/>
              </a:rPr>
              <a:t>Bu örnek için (bkz Çizim 4.4), türetme kuralları kullanılarak türetilebilecek işlevsel bağımlılıklardan bir kaçı örnek olarak aşağıda yer almaktadır.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DG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(artırma kuralına göre)          </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b="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ve geçişlilik kurallarına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ABD</a:t>
            </a:r>
            <a:r>
              <a:rPr lang="tr-TR" dirty="0" smtClean="0">
                <a:latin typeface="Verdana" pitchFamily="34" charset="0"/>
                <a:ea typeface="Verdana" pitchFamily="34" charset="0"/>
                <a:cs typeface="Verdana" pitchFamily="34" charset="0"/>
              </a:rPr>
              <a:t>(dönüşlülük ve birleştirme kurallarına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a:t>
            </a:r>
            <a:r>
              <a:rPr lang="tr-TR"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r>
              <a:rPr lang="tr-TR" dirty="0" smtClean="0">
                <a:latin typeface="Verdana" pitchFamily="34" charset="0"/>
                <a:ea typeface="Verdana" pitchFamily="34" charset="0"/>
                <a:cs typeface="Verdana" pitchFamily="34" charset="0"/>
              </a:rPr>
              <a:t>(ayrıştırma kuralına göre),</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EG</a:t>
            </a:r>
            <a:r>
              <a:rPr lang="tr-TR" dirty="0" smtClean="0">
                <a:latin typeface="Verdana" pitchFamily="34" charset="0"/>
                <a:ea typeface="Verdana" pitchFamily="34" charset="0"/>
                <a:cs typeface="Verdana" pitchFamily="34" charset="0"/>
              </a:rPr>
              <a:t>(ayrıştırma ve sözde geçişlilik kurallarına göre)</a:t>
            </a:r>
          </a:p>
          <a:p>
            <a:pPr>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62028"/>
            <a:ext cx="8229600" cy="5610244"/>
          </a:xfrm>
        </p:spPr>
        <p:txBody>
          <a:bodyPr>
            <a:normAutofit lnSpcReduction="10000"/>
          </a:bodyPr>
          <a:lstStyle/>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endParaRPr lang="tr-TR" b="1"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Çizim 4.4. </a:t>
            </a:r>
            <a:r>
              <a:rPr lang="tr-TR" dirty="0" smtClean="0">
                <a:latin typeface="Verdana" pitchFamily="34" charset="0"/>
                <a:ea typeface="Verdana" pitchFamily="34" charset="0"/>
                <a:cs typeface="Verdana" pitchFamily="34" charset="0"/>
              </a:rPr>
              <a:t>Örnek 4.8’ 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857224" y="1643050"/>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5" name="4 Yuvarlatılmış Dikdörtgen"/>
          <p:cNvSpPr/>
          <p:nvPr/>
        </p:nvSpPr>
        <p:spPr>
          <a:xfrm>
            <a:off x="857224" y="3000372"/>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p>
          <a:p>
            <a:pPr algn="ctr"/>
            <a:endParaRPr lang="tr-TR" dirty="0"/>
          </a:p>
        </p:txBody>
      </p:sp>
      <p:sp>
        <p:nvSpPr>
          <p:cNvPr id="6" name="5 Yuvarlatılmış Dikdörtgen"/>
          <p:cNvSpPr/>
          <p:nvPr/>
        </p:nvSpPr>
        <p:spPr>
          <a:xfrm>
            <a:off x="3643306" y="100010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p>
          <a:p>
            <a:pPr algn="ctr"/>
            <a:endParaRPr lang="tr-TR" dirty="0"/>
          </a:p>
        </p:txBody>
      </p:sp>
      <p:sp>
        <p:nvSpPr>
          <p:cNvPr id="7" name="6 Yuvarlatılmış Dikdörtgen"/>
          <p:cNvSpPr/>
          <p:nvPr/>
        </p:nvSpPr>
        <p:spPr>
          <a:xfrm>
            <a:off x="3714744" y="2500306"/>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p>
        </p:txBody>
      </p:sp>
      <p:sp>
        <p:nvSpPr>
          <p:cNvPr id="8" name="7 Yuvarlatılmış Dikdörtgen"/>
          <p:cNvSpPr/>
          <p:nvPr/>
        </p:nvSpPr>
        <p:spPr>
          <a:xfrm>
            <a:off x="3714744" y="385762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9" name="8 Yuvarlatılmış Dikdörtgen"/>
          <p:cNvSpPr/>
          <p:nvPr/>
        </p:nvSpPr>
        <p:spPr>
          <a:xfrm>
            <a:off x="6429388" y="2571744"/>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p>
        </p:txBody>
      </p:sp>
      <p:sp>
        <p:nvSpPr>
          <p:cNvPr id="10" name="9 Yuvarlatılmış Dikdörtgen"/>
          <p:cNvSpPr/>
          <p:nvPr/>
        </p:nvSpPr>
        <p:spPr>
          <a:xfrm>
            <a:off x="571472" y="1285860"/>
            <a:ext cx="2571768" cy="307183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15 Düz Ok Bağlayıcısı"/>
          <p:cNvCxnSpPr>
            <a:endCxn id="4" idx="3"/>
          </p:cNvCxnSpPr>
          <p:nvPr/>
        </p:nvCxnSpPr>
        <p:spPr>
          <a:xfrm rot="10800000" flipV="1">
            <a:off x="2643174" y="1357298"/>
            <a:ext cx="1000132"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10" idx="3"/>
          </p:cNvCxnSpPr>
          <p:nvPr/>
        </p:nvCxnSpPr>
        <p:spPr>
          <a:xfrm>
            <a:off x="3143240" y="2821777"/>
            <a:ext cx="571504"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8" idx="1"/>
          </p:cNvCxnSpPr>
          <p:nvPr/>
        </p:nvCxnSpPr>
        <p:spPr>
          <a:xfrm rot="16200000" flipH="1">
            <a:off x="3143240" y="3786190"/>
            <a:ext cx="571504"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rot="16200000" flipH="1">
            <a:off x="5322099" y="1750207"/>
            <a:ext cx="1143008" cy="9286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stCxn id="9" idx="1"/>
          </p:cNvCxnSpPr>
          <p:nvPr/>
        </p:nvCxnSpPr>
        <p:spPr>
          <a:xfrm rot="10800000">
            <a:off x="5572132" y="3071810"/>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Verdana" pitchFamily="34" charset="0"/>
                <a:ea typeface="Verdana" pitchFamily="34" charset="0"/>
                <a:cs typeface="Verdana" pitchFamily="34" charset="0"/>
              </a:rPr>
              <a:t>C.Kanonik Örtü</a:t>
            </a:r>
            <a:endParaRPr lang="tr-TR" sz="44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Her işlevsel bağımlılık bir bütünlük kısıtlamasıdır. Bir ilişkinin bütünlüğünü ve tutarlığını korumak için ilişki üzerinde yapılacak her değişiklik işleminde işlevsel bağımlılıkların sağlandığının denetlenmesi gerekir. Bu tür denetimlerinin her birinin belli bir bedeli vardır. </a:t>
            </a:r>
            <a:endParaRPr lang="tr-T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Dolayısıyla olabildiğince az sayıda işlevsel bağımlılık için denetim yapılması istenir. Bunun içinde, verilen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kümesine eşdeğer kümeler arasında, en az sayıda işlevsel bağımlılık içeren küme önem taşır. </a:t>
            </a:r>
          </a:p>
          <a:p>
            <a:endParaRPr lang="tr-T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500462"/>
          </a:xfrm>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kümesinin kapalı örtüsü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b="1" i="1" baseline="-25000" dirty="0" err="1"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F’ </a:t>
            </a:r>
            <a:r>
              <a:rPr lang="tr-TR" dirty="0" smtClean="0">
                <a:latin typeface="Verdana" pitchFamily="34" charset="0"/>
                <a:ea typeface="Verdana" pitchFamily="34" charset="0"/>
                <a:cs typeface="Verdana" pitchFamily="34" charset="0"/>
              </a:rPr>
              <a:t>ye eşdeğer olan ve belirli koşulları sağlayan, dolayısıyla da en az sayıda işlevsel bağımlılık içeren kümedir.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kümelerinin eşdeğerliği;</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deki her işlevsel bağımlılığın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deki işlevsel bağımlılıklardan,</a:t>
            </a:r>
          </a:p>
          <a:p>
            <a:endParaRPr lang="tr-T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500174"/>
            <a:ext cx="8229600" cy="3786214"/>
          </a:xfrm>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her işlevsel</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bağımlılığın da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dirty="0" err="1" smtClean="0">
                <a:latin typeface="Verdana" pitchFamily="34" charset="0"/>
                <a:ea typeface="Verdana" pitchFamily="34" charset="0"/>
                <a:cs typeface="Verdana" pitchFamily="34" charset="0"/>
              </a:rPr>
              <a:t>deki</a:t>
            </a:r>
            <a:r>
              <a:rPr lang="tr-TR" dirty="0" smtClean="0">
                <a:latin typeface="Verdana" pitchFamily="34" charset="0"/>
                <a:ea typeface="Verdana" pitchFamily="34" charset="0"/>
                <a:cs typeface="Verdana" pitchFamily="34" charset="0"/>
              </a:rPr>
              <a:t> işlevsel bağımlılıklardan türetilebilmesi anlamındadır. </a:t>
            </a:r>
            <a:r>
              <a:rPr lang="tr-TR" b="1" i="1" dirty="0" smtClean="0">
                <a:solidFill>
                  <a:schemeClr val="accent2">
                    <a:lumMod val="75000"/>
                  </a:schemeClr>
                </a:solidFill>
                <a:latin typeface="Verdana" pitchFamily="34" charset="0"/>
                <a:ea typeface="Verdana" pitchFamily="34" charset="0"/>
                <a:cs typeface="Verdana" pitchFamily="34" charset="0"/>
              </a:rPr>
              <a:t>F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eşdeğerliği, her iki kümenin kapanışının aynı olması ile de tanımlanabilir: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baseline="30000" dirty="0" smtClean="0">
                <a:solidFill>
                  <a:schemeClr val="accent2">
                    <a:lumMod val="75000"/>
                  </a:schemeClr>
                </a:solidFill>
                <a:latin typeface="Verdana" pitchFamily="34" charset="0"/>
                <a:ea typeface="Verdana" pitchFamily="34" charset="0"/>
                <a:cs typeface="Verdana" pitchFamily="34" charset="0"/>
              </a:rPr>
              <a:t>+</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Bir işlevsel bağımlılık kümesinin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örtüsünün sağlaması gereken koşullar şunlardır:</a:t>
            </a:r>
          </a:p>
          <a:p>
            <a:endParaRPr lang="tr-T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deki işlevsel bağımlılıkların sol tarafları birbirinden farklı olmalıdır.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deki işlevsel bağımlılıklarından hiçbirinin sol tarafında artık nitelik bulunmamalıdır.(</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bağımlılıkların herhangi birinin sol tarafındaki niteliklerden herhangi biri atıldığında oluşan yeni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ye eşdeğer olmamalıdır.)</a:t>
            </a:r>
            <a:endParaRPr lang="tr-TR" b="1" i="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K</a:t>
            </a:r>
            <a:r>
              <a:rPr lang="tr-TR" b="1" i="1" baseline="-25000" dirty="0" smtClean="0">
                <a:solidFill>
                  <a:schemeClr val="accent2">
                    <a:lumMod val="75000"/>
                  </a:schemeClr>
                </a:solidFill>
                <a:latin typeface="Verdana" pitchFamily="34" charset="0"/>
                <a:ea typeface="Verdana" pitchFamily="34" charset="0"/>
                <a:cs typeface="Verdana" pitchFamily="34" charset="0"/>
              </a:rPr>
              <a:t>3.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bağımlılıklardan hiçbirinin sağ tarafında artık nitelik bulunmamalıdır.(</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‘deki işlevsel bağımlılıkların herhangi birinin sağ tarafındaki niteliklerden herhangi biri atıldığında oluşan yeni küme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dirty="0" smtClean="0">
                <a:latin typeface="Verdana" pitchFamily="34" charset="0"/>
                <a:ea typeface="Verdana" pitchFamily="34" charset="0"/>
                <a:cs typeface="Verdana" pitchFamily="34" charset="0"/>
              </a:rPr>
              <a:t>‘ ye eşdeğer olmamalıdır.)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Yukarıdaki koşullardan anlaşılabileceği gibi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b="1" baseline="-25000"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ye eşdeğer olan ve önemsiz, kısmi ya da geçişli hiçbir işlevsel bağımlılık içermeyen bir kümedir</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ve </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Ayrıca,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sol tarafı aynı olan işlevsel bağımlılıkların birleştirilmiş olması gerekmektedir</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a:t>
            </a:r>
          </a:p>
          <a:p>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Örnek 4.9. R (A,B,C,D) </a:t>
            </a:r>
            <a:r>
              <a:rPr lang="tr-TR" dirty="0" smtClean="0">
                <a:latin typeface="Verdana" pitchFamily="34" charset="0"/>
                <a:ea typeface="Verdana" pitchFamily="34" charset="0"/>
                <a:cs typeface="Verdana" pitchFamily="34" charset="0"/>
              </a:rPr>
              <a:t>nitelik kümesi üzerinde tanımlı aşağıdaki işlevsel bağımlılık kümesi düşünelim.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F : 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p>
          <a:p>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500462"/>
          </a:xfrm>
        </p:spPr>
        <p:txBody>
          <a:bodyPr/>
          <a:lstStyle/>
          <a:p>
            <a:pPr>
              <a:buNone/>
            </a:pPr>
            <a:r>
              <a:rPr lang="tr-TR" dirty="0" smtClean="0">
                <a:latin typeface="Verdana" pitchFamily="34" charset="0"/>
                <a:ea typeface="Verdana" pitchFamily="34" charset="0"/>
                <a:cs typeface="Verdana" pitchFamily="34" charset="0"/>
              </a:rPr>
              <a:t>      Başka bir deyişle bütünlük ve tutarlılığının sağlanması için veri tabanının iyi tasarlanmış olması gereklidir, ancak yeterli değildir.</a:t>
            </a:r>
          </a:p>
          <a:p>
            <a:pPr>
              <a:buNone/>
            </a:pPr>
            <a:r>
              <a:rPr lang="tr-TR" dirty="0" smtClean="0">
                <a:latin typeface="Verdana" pitchFamily="34" charset="0"/>
                <a:ea typeface="Verdana" pitchFamily="34" charset="0"/>
                <a:cs typeface="Verdana" pitchFamily="34" charset="0"/>
              </a:rPr>
              <a:t>       Bütünlük kısıtlamalarının çok çeşitli olabileceği açıktır. Biz bunlardan yalnız dördü(alan kısıtlamaları, referans kısıtlamaları, kurallar ve nitelikler arası bağımlılıklar) üzerinde duracağız.</a:t>
            </a:r>
          </a:p>
          <a:p>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Bu kümenin kapalı örtüsü aşağıdaki gibi bulunur.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a:t>
            </a:r>
            <a:r>
              <a:rPr lang="tr-TR" i="1" dirty="0" smtClean="0">
                <a:solidFill>
                  <a:schemeClr val="accent2">
                    <a:lumMod val="75000"/>
                  </a:schemeClr>
                </a:solidFill>
                <a:latin typeface="Verdana" pitchFamily="34" charset="0"/>
                <a:ea typeface="Verdana" pitchFamily="34" charset="0"/>
                <a:cs typeface="Verdana" pitchFamily="34" charset="0"/>
              </a:rPr>
              <a:t> :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Times New Roman"/>
                <a:ea typeface="Times New Roman"/>
                <a:cs typeface="Times New Roman"/>
              </a:rPr>
              <a:t>D.Artıklık Algoritması</a:t>
            </a:r>
            <a:endParaRPr lang="tr-TR" sz="4400"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işlevsel bağımlılık kümesi verildiğinde, eğer kümedeki işlevsel bağımlılıklardan biri </a:t>
            </a:r>
            <a:r>
              <a:rPr lang="tr-TR" b="1" i="1" dirty="0" smtClean="0">
                <a:solidFill>
                  <a:schemeClr val="accent2">
                    <a:lumMod val="75000"/>
                  </a:schemeClr>
                </a:solidFill>
                <a:latin typeface="Verdana" pitchFamily="34" charset="0"/>
                <a:ea typeface="Verdana" pitchFamily="34" charset="0"/>
                <a:cs typeface="Verdana" pitchFamily="34" charset="0"/>
              </a:rPr>
              <a:t> ( f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kümedeki diğer işlevsel bağımlılıklardan türetilebiliyorsa,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 f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kümede artıktır. Diğer bir deyişle eğer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 (f)“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deki işlevsel bağımlılıklardan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türetilebiliyorsa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kümesinde artıktır.</a:t>
            </a:r>
          </a:p>
          <a:p>
            <a:endParaRPr lang="tr-TR" dirty="0" smtClean="0"/>
          </a:p>
          <a:p>
            <a:endParaRPr lang="tr-T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kümesindeki bir işlevsel bağımlılığın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 </a:t>
            </a:r>
            <a:r>
              <a:rPr lang="tr-TR" b="1" i="1" dirty="0" smtClean="0">
                <a:solidFill>
                  <a:schemeClr val="accent2">
                    <a:lumMod val="75000"/>
                  </a:schemeClr>
                </a:solidFill>
                <a:latin typeface="Verdana" pitchFamily="34" charset="0"/>
                <a:ea typeface="Verdana" pitchFamily="34" charset="0"/>
                <a:cs typeface="Verdana" pitchFamily="34" charset="0"/>
              </a:rPr>
              <a:t>Y)  </a:t>
            </a:r>
            <a:r>
              <a:rPr lang="tr-TR" dirty="0" smtClean="0">
                <a:latin typeface="Verdana" pitchFamily="34" charset="0"/>
                <a:ea typeface="Verdana" pitchFamily="34" charset="0"/>
                <a:cs typeface="Verdana" pitchFamily="34" charset="0"/>
              </a:rPr>
              <a:t>artık</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olup olmadığı aşağıdaki</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algoritmaya göre belirlenir.</a:t>
            </a:r>
          </a:p>
          <a:p>
            <a:pPr>
              <a:buNone/>
            </a:pPr>
            <a:endParaRPr lang="tr-TR"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normAutofit/>
          </a:bodyPr>
          <a:lstStyle/>
          <a:p>
            <a:pPr>
              <a:buNone/>
            </a:pPr>
            <a:r>
              <a:rPr lang="tr-TR" b="1" i="1" dirty="0" smtClean="0">
                <a:latin typeface="Verdana" pitchFamily="34" charset="0"/>
                <a:ea typeface="Verdana" pitchFamily="34" charset="0"/>
                <a:cs typeface="Verdana" pitchFamily="34" charset="0"/>
              </a:rPr>
              <a:t>Artıklık algoritması</a:t>
            </a: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1. Başlangıçta T = { X } yap</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2. “F – { f }” teki her W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Z işlevsel bağımlılığı için :</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Eğer { W} ⊆ T ise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T=   T  ∪ { Z } yap</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3.T değiştiği sürece 2. Adımı tekrarla</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4.Sonuçta eğer Y ⊆ T ise (f : 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 işlevsel bağımlılığı F’ de artıktır.</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Bir işlevsel bağımlılık kümesindeki işlevsel bağımlılıklardan artık olanlar aranırken iki noktaya dikkat etmek gerekir.</a:t>
            </a:r>
          </a:p>
          <a:p>
            <a:endParaRPr lang="tr-T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Eğer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bağımlılığında </a:t>
            </a:r>
            <a:r>
              <a:rPr lang="tr-TR" b="1" i="1" dirty="0" smtClean="0">
                <a:solidFill>
                  <a:schemeClr val="accent2">
                    <a:lumMod val="75000"/>
                  </a:schemeClr>
                </a:solidFill>
                <a:latin typeface="Verdana" pitchFamily="34" charset="0"/>
                <a:ea typeface="Verdana" pitchFamily="34" charset="0"/>
                <a:cs typeface="Verdana" pitchFamily="34" charset="0"/>
              </a:rPr>
              <a:t>Y</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birden çok nitelikten oluşuyorsa,</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X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Y </a:t>
            </a:r>
            <a:r>
              <a:rPr lang="tr-TR" dirty="0" smtClean="0">
                <a:latin typeface="Verdana" pitchFamily="34" charset="0"/>
                <a:ea typeface="Verdana" pitchFamily="34" charset="0"/>
                <a:cs typeface="Verdana" pitchFamily="34" charset="0"/>
              </a:rPr>
              <a:t>işlevsel bağımlılığı artık olmayabilir. Ancak bu işlevsel bağımlılık ayrıştırma kuralına göre birçok işlevsel bağımlılığa ayrıştırılırsa, elde edilen işlevsel bağımlıklardan bir kısmı artık olabilir. Örneğin, bir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kümesinde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ADE </a:t>
            </a:r>
            <a:r>
              <a:rPr lang="tr-TR" dirty="0" smtClean="0">
                <a:latin typeface="Verdana" pitchFamily="34" charset="0"/>
                <a:ea typeface="Verdana" pitchFamily="34" charset="0"/>
                <a:cs typeface="Verdana" pitchFamily="34" charset="0"/>
              </a:rPr>
              <a:t>işlevsel bağımlılığı artık olmayabilir.</a:t>
            </a:r>
          </a:p>
          <a:p>
            <a:endParaRPr lang="tr-T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smtClean="0">
                <a:latin typeface="Verdana" pitchFamily="34" charset="0"/>
                <a:ea typeface="Verdana" pitchFamily="34" charset="0"/>
                <a:cs typeface="Verdana" pitchFamily="34" charset="0"/>
              </a:rPr>
              <a:t>    Ancak bu işlevsel bağımlılık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a:t>
            </a:r>
            <a:r>
              <a:rPr lang="tr-TR" dirty="0" smtClean="0">
                <a:latin typeface="Verdana" pitchFamily="34" charset="0"/>
                <a:ea typeface="Verdana" pitchFamily="34" charset="0"/>
                <a:cs typeface="Verdana" pitchFamily="34" charset="0"/>
              </a:rPr>
              <a:t> ve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a:t>
            </a:r>
            <a:r>
              <a:rPr lang="tr-TR" dirty="0" smtClean="0">
                <a:latin typeface="Verdana" pitchFamily="34" charset="0"/>
                <a:ea typeface="Verdana" pitchFamily="34" charset="0"/>
                <a:cs typeface="Verdana" pitchFamily="34" charset="0"/>
              </a:rPr>
              <a:t>işlevsel bağımlılıklarına ayrıştırılırsa,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kümesinde bunların birinin ya da ikisinin artık olması olasıdır. Buna göre artık işlevsel bağımlılıklar araştırılırken, sağ tarafı birden çok nitelikten oluşan işlevsel bağımlılıkları ayrıştırmak gerekir.</a:t>
            </a:r>
          </a:p>
          <a:p>
            <a:endParaRPr lang="tr-T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2.F=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 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olduğunun bulunduğunu varsayalım. Kümedeki diğer işlevsel bağımlılıkların artık olup olmadığını araştırırken artıklık algoritmasında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 yerine </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F – { f</a:t>
            </a:r>
            <a:r>
              <a:rPr lang="tr-TR" b="1" i="1" baseline="-25000" dirty="0"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 </a:t>
            </a:r>
            <a:r>
              <a:rPr lang="tr-TR" dirty="0" smtClean="0">
                <a:latin typeface="Verdana" pitchFamily="34" charset="0"/>
                <a:ea typeface="Verdana" pitchFamily="34" charset="0"/>
                <a:cs typeface="Verdana" pitchFamily="34" charset="0"/>
              </a:rPr>
              <a:t>koymak gerekir.</a:t>
            </a:r>
            <a:endParaRPr lang="tr-T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smtClean="0">
                <a:latin typeface="Verdana" pitchFamily="34" charset="0"/>
                <a:ea typeface="Verdana" pitchFamily="34" charset="0"/>
                <a:cs typeface="Verdana" pitchFamily="34" charset="0"/>
              </a:rPr>
              <a:t>      Başka bir deyişle bir işlevsel bağımlılık kümesindeki artık işlevsel bağımlılıklar araştırılırken, artık olduğu bulunan her işlevsel bağımlılık kümeden çıkarılmalı ve sonraki işlevsel bağımlılıkların eksilen kümede artık olup olmadığı araştırılmalıdır. Yoksa yanlış sonuçlar elde edilebilir.</a:t>
            </a:r>
            <a:endParaRPr lang="tr-T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smtClean="0">
                <a:latin typeface="Verdana" pitchFamily="34" charset="0"/>
                <a:ea typeface="Verdana" pitchFamily="34" charset="0"/>
                <a:cs typeface="Verdana" pitchFamily="34" charset="0"/>
              </a:rPr>
              <a:t>      Örneğin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olabilir. Aynı kümede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artık olabilir. Ancak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ve 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de birlikte artık olmayabilir. Başka bir deyişle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artık iken örneğin </a:t>
            </a:r>
            <a:r>
              <a:rPr lang="tr-TR" b="1" i="1" dirty="0" smtClean="0">
                <a:solidFill>
                  <a:schemeClr val="accent2">
                    <a:lumMod val="75000"/>
                  </a:schemeClr>
                </a:solidFill>
                <a:latin typeface="Verdana" pitchFamily="34" charset="0"/>
                <a:ea typeface="Verdana" pitchFamily="34" charset="0"/>
                <a:cs typeface="Verdana" pitchFamily="34" charset="0"/>
              </a:rPr>
              <a:t>F={f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4</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5</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kümesinde artık olmayabilir.</a:t>
            </a:r>
          </a:p>
          <a:p>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2. Alan Kısıtlamaları</a:t>
            </a:r>
            <a:endParaRPr lang="tr-TR" dirty="0"/>
          </a:p>
        </p:txBody>
      </p:sp>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Veri tabanındaki her niteliğin bir değer alanının bulunacağı ve niteliğin alabileceği olurlu değerlerin bu alandaki değerler olduğu bilinmektedir. Alan kısıtlamaları her niteliğe bir alan eşlenmesi ve niteliğin alabileceği değerlerin bu alandaki değerlerle sınırlanması ile ilgilidir.</a:t>
            </a:r>
            <a:endParaRPr lang="tr-T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 4.10. R(A,B,C,D,E,G) </a:t>
            </a:r>
            <a:r>
              <a:rPr lang="tr-TR" dirty="0" smtClean="0">
                <a:latin typeface="Verdana" pitchFamily="34" charset="0"/>
                <a:ea typeface="Verdana" pitchFamily="34" charset="0"/>
                <a:cs typeface="Verdana" pitchFamily="34" charset="0"/>
              </a:rPr>
              <a:t>nitelik kümesi üzerinde tanımlı aşağıdaki işlevsel bağımlılık kümesi verilmiş olsun.</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ACG</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smtClean="0">
                <a:latin typeface="Verdana" pitchFamily="34" charset="0"/>
                <a:ea typeface="Verdana" pitchFamily="34" charset="0"/>
                <a:cs typeface="Verdana" pitchFamily="34" charset="0"/>
              </a:rPr>
              <a:t>      Kümedeki işlevsel bağımlılıklardan sağ tarafında birden çok nitelik bulunanları ayrıştırdığımızda, toplam 11 işlevsel bağımlılık elde edilir. Bunların artık olup olmadığını inceleyelim </a:t>
            </a:r>
          </a:p>
          <a:p>
            <a:pPr>
              <a:buNone/>
            </a:pPr>
            <a:r>
              <a:rPr lang="tr-TR" dirty="0" smtClean="0">
                <a:latin typeface="Verdana" pitchFamily="34" charset="0"/>
                <a:ea typeface="Verdana" pitchFamily="34" charset="0"/>
                <a:cs typeface="Verdana" pitchFamily="34" charset="0"/>
              </a:rPr>
              <a:t> </a:t>
            </a: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86214"/>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R(A,B,C,D,E,G)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C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b="1"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lvl="0">
              <a:buNone/>
            </a:pPr>
            <a:r>
              <a:rPr lang="tr-TR" b="1" i="1" dirty="0" smtClean="0">
                <a:solidFill>
                  <a:schemeClr val="accent2">
                    <a:lumMod val="75000"/>
                  </a:schemeClr>
                </a:solidFill>
                <a:latin typeface="Verdana" pitchFamily="34" charset="0"/>
                <a:ea typeface="Verdana" pitchFamily="34" charset="0"/>
                <a:cs typeface="Verdana" pitchFamily="34" charset="0"/>
              </a:rPr>
              <a:t>1.F</a:t>
            </a:r>
            <a:r>
              <a:rPr lang="tr-TR" b="1" dirty="0" smtClean="0">
                <a:latin typeface="Verdana" pitchFamily="34" charset="0"/>
                <a:ea typeface="Verdana" pitchFamily="34" charset="0"/>
                <a:cs typeface="Verdana" pitchFamily="34" charset="0"/>
              </a:rPr>
              <a:t>’</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{A,C,D,E}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a:t>
            </a:r>
          </a:p>
          <a:p>
            <a:pPr lvl="0">
              <a:buNone/>
            </a:pPr>
            <a:r>
              <a:rPr lang="tr-TR" dirty="0" smtClean="0">
                <a:latin typeface="Verdana" pitchFamily="34" charset="0"/>
                <a:ea typeface="Verdana" pitchFamily="34" charset="0"/>
                <a:cs typeface="Verdana" pitchFamily="34" charset="0"/>
              </a:rPr>
              <a:t>      =&gt; hayır</a:t>
            </a:r>
          </a:p>
          <a:p>
            <a:pPr lvl="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={A,B,D,E,C,G}</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evet    </a:t>
            </a:r>
          </a:p>
          <a:p>
            <a:pPr lvl="0">
              <a:buNone/>
            </a:pPr>
            <a:r>
              <a:rPr lang="tr-TR"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F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endParaRPr lang="tr-TR" i="1" dirty="0" smtClean="0">
              <a:solidFill>
                <a:schemeClr val="accent2">
                  <a:lumMod val="75000"/>
                </a:schemeClr>
              </a:solidFill>
              <a:latin typeface="Verdana" pitchFamily="34" charset="0"/>
              <a:ea typeface="Verdana" pitchFamily="34" charset="0"/>
              <a:cs typeface="Verdana" pitchFamily="34" charset="0"/>
            </a:endParaRPr>
          </a:p>
          <a:p>
            <a:pPr lvl="0">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3.F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spc="100" dirty="0" smtClean="0">
                <a:solidFill>
                  <a:schemeClr val="accent2">
                    <a:lumMod val="75000"/>
                  </a:schemeClr>
                </a:solidFill>
                <a:latin typeface="Verdana" pitchFamily="34" charset="0"/>
                <a:ea typeface="Verdana" pitchFamily="34" charset="0"/>
                <a:cs typeface="Verdana" pitchFamily="34" charset="0"/>
              </a:rPr>
              <a:t>A</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 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{A,B,E}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pPr>
              <a:lnSpc>
                <a:spcPct val="115000"/>
              </a:lnSpc>
              <a:spcAft>
                <a:spcPts val="300"/>
              </a:spcAft>
              <a:buNone/>
              <a:tabLst>
                <a:tab pos="254635" algn="l"/>
              </a:tabLst>
            </a:pPr>
            <a:r>
              <a:rPr lang="tr-TR" b="1" i="1" dirty="0" smtClean="0">
                <a:solidFill>
                  <a:schemeClr val="accent2">
                    <a:lumMod val="75000"/>
                  </a:schemeClr>
                </a:solidFill>
                <a:latin typeface="Verdana" pitchFamily="34" charset="0"/>
                <a:ea typeface="Verdana" pitchFamily="34" charset="0"/>
                <a:cs typeface="Verdana" pitchFamily="34" charset="0"/>
              </a:rPr>
              <a:t>4.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T={A,B,D}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   </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5.F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'de</a:t>
            </a:r>
            <a:r>
              <a:rPr lang="tr-TR" b="1" dirty="0" smtClean="0">
                <a:latin typeface="Verdana" pitchFamily="34" charset="0"/>
                <a:ea typeface="Verdana" pitchFamily="34" charset="0"/>
                <a:cs typeface="Verdana" pitchFamily="34" charset="0"/>
              </a:rPr>
              <a:t> </a:t>
            </a:r>
            <a:r>
              <a:rPr lang="tr-TR" b="1" i="1" spc="100" dirty="0" smtClean="0">
                <a:solidFill>
                  <a:schemeClr val="accent2">
                    <a:lumMod val="75000"/>
                  </a:schemeClr>
                </a:solidFill>
                <a:latin typeface="Verdana" pitchFamily="34" charset="0"/>
                <a:ea typeface="Verdana" pitchFamily="34" charset="0"/>
                <a:cs typeface="Verdana" pitchFamily="34" charset="0"/>
              </a:rPr>
              <a:t>G </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{G,D}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a:t>
            </a:r>
          </a:p>
          <a:p>
            <a:pPr>
              <a:buNone/>
            </a:pPr>
            <a:r>
              <a:rPr lang="tr-TR" dirty="0" smtClean="0">
                <a:latin typeface="Verdana" pitchFamily="34" charset="0"/>
                <a:ea typeface="Verdana" pitchFamily="34" charset="0"/>
                <a:cs typeface="Verdana" pitchFamily="34" charset="0"/>
              </a:rPr>
              <a:t>=&gt;  hayır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6.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spc="100" dirty="0" smtClean="0">
                <a:solidFill>
                  <a:schemeClr val="accent2">
                    <a:lumMod val="75000"/>
                  </a:schemeClr>
                </a:solidFill>
                <a:latin typeface="Verdana" pitchFamily="34" charset="0"/>
                <a:ea typeface="Verdana" pitchFamily="34" charset="0"/>
                <a:cs typeface="Verdana" pitchFamily="34" charset="0"/>
              </a:rPr>
              <a:t>G </a:t>
            </a:r>
            <a:r>
              <a:rPr lang="tr-TR" b="1" i="1" spc="100"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spc="100" dirty="0" smtClean="0">
                <a:solidFill>
                  <a:schemeClr val="accent2">
                    <a:lumMod val="75000"/>
                  </a:schemeClr>
                </a:solidFill>
                <a:latin typeface="Verdana" pitchFamily="34" charset="0"/>
                <a:ea typeface="Verdana" pitchFamily="34" charset="0"/>
                <a:cs typeface="Verdana" pitchFamily="34" charset="0"/>
              </a:rPr>
              <a:t>D</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T = {G,B}</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7.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={B,C}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=&gt;hayır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8.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{C,G,B,D,E,A}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=&gt;evet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 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9.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{B,D,E,C,G} </a:t>
            </a:r>
            <a:r>
              <a:rPr lang="tr-TR" dirty="0" smtClean="0">
                <a:latin typeface="Verdana" pitchFamily="34" charset="0"/>
                <a:ea typeface="Verdana" pitchFamily="34" charset="0"/>
                <a:cs typeface="Verdana" pitchFamily="34" charset="0"/>
              </a:rPr>
              <a:t>elde edilir           =&gt;hayır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10.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a:t>
            </a:r>
            <a:r>
              <a:rPr lang="tr-TR" dirty="0" smtClean="0">
                <a:latin typeface="Verdana" pitchFamily="34" charset="0"/>
                <a:ea typeface="Verdana" pitchFamily="34" charset="0"/>
                <a:cs typeface="Verdana" pitchFamily="34" charset="0"/>
              </a:rPr>
              <a:t>artık mı? </a:t>
            </a:r>
            <a:r>
              <a:rPr lang="tr-TR" b="1" i="1" dirty="0" smtClean="0">
                <a:solidFill>
                  <a:schemeClr val="accent2">
                    <a:lumMod val="75000"/>
                  </a:schemeClr>
                </a:solidFill>
                <a:latin typeface="Verdana" pitchFamily="34" charset="0"/>
                <a:ea typeface="Verdana" pitchFamily="34" charset="0"/>
                <a:cs typeface="Verdana" pitchFamily="34" charset="0"/>
              </a:rPr>
              <a:t>T = {B,D,E,A,G} </a:t>
            </a:r>
            <a:r>
              <a:rPr lang="tr-TR" dirty="0" smtClean="0">
                <a:latin typeface="Verdana" pitchFamily="34" charset="0"/>
                <a:ea typeface="Verdana" pitchFamily="34" charset="0"/>
                <a:cs typeface="Verdana" pitchFamily="34" charset="0"/>
              </a:rPr>
              <a:t>elde edilir           =&gt; hayır</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11. 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artık mı?</a:t>
            </a:r>
            <a:r>
              <a:rPr lang="tr-TR" b="1" i="1" dirty="0" smtClean="0">
                <a:solidFill>
                  <a:schemeClr val="accent2">
                    <a:lumMod val="75000"/>
                  </a:schemeClr>
                </a:solidFill>
                <a:latin typeface="Verdana" pitchFamily="34" charset="0"/>
                <a:ea typeface="Verdana" pitchFamily="34" charset="0"/>
                <a:cs typeface="Verdana" pitchFamily="34" charset="0"/>
              </a:rPr>
              <a:t>T = {B,D,E,A,C}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elde edilir          =&gt; hayır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   Sonuç olarak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bağımlılıkları artıktır. Buna göre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kanonik</a:t>
            </a:r>
            <a:r>
              <a:rPr lang="tr-TR" dirty="0" smtClean="0">
                <a:latin typeface="Verdana" pitchFamily="34" charset="0"/>
                <a:ea typeface="Verdana" pitchFamily="34" charset="0"/>
                <a:cs typeface="Verdana" pitchFamily="34" charset="0"/>
              </a:rPr>
              <a:t> örtüsü aşağıdaki gibi bulunur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c </a:t>
            </a:r>
            <a:r>
              <a:rPr lang="tr-TR" b="1" i="1" dirty="0" smtClean="0">
                <a:solidFill>
                  <a:schemeClr val="accent2">
                    <a:lumMod val="75000"/>
                  </a:schemeClr>
                </a:solidFill>
                <a:latin typeface="Verdana" pitchFamily="34" charset="0"/>
                <a:ea typeface="Verdana" pitchFamily="34" charset="0"/>
                <a:cs typeface="Verdana" pitchFamily="34" charset="0"/>
              </a:rPr>
              <a:t>: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        G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BD</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BC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E</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BDE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ACG</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1701</TotalTime>
  <Words>10432</Words>
  <Application>Microsoft Office PowerPoint</Application>
  <PresentationFormat>Ekran Gösterisi (4:3)</PresentationFormat>
  <Paragraphs>919</Paragraphs>
  <Slides>257</Slides>
  <Notes>0</Notes>
  <HiddenSlides>0</HiddenSlides>
  <MMClips>0</MMClips>
  <ScaleCrop>false</ScaleCrop>
  <HeadingPairs>
    <vt:vector size="4" baseType="variant">
      <vt:variant>
        <vt:lpstr>Tema</vt:lpstr>
      </vt:variant>
      <vt:variant>
        <vt:i4>1</vt:i4>
      </vt:variant>
      <vt:variant>
        <vt:lpstr>Slayt Başlıkları</vt:lpstr>
      </vt:variant>
      <vt:variant>
        <vt:i4>257</vt:i4>
      </vt:variant>
    </vt:vector>
  </HeadingPairs>
  <TitlesOfParts>
    <vt:vector size="258" baseType="lpstr">
      <vt:lpstr>Akış</vt:lpstr>
      <vt:lpstr>Veri Tabanı Yönetim Sistemleri</vt:lpstr>
      <vt:lpstr>1.Bütünlük Kısıtlamaları</vt:lpstr>
      <vt:lpstr>PowerPoint Sunusu</vt:lpstr>
      <vt:lpstr>PowerPoint Sunusu</vt:lpstr>
      <vt:lpstr>PowerPoint Sunusu</vt:lpstr>
      <vt:lpstr>PowerPoint Sunusu</vt:lpstr>
      <vt:lpstr>PowerPoint Sunusu</vt:lpstr>
      <vt:lpstr>PowerPoint Sunusu</vt:lpstr>
      <vt:lpstr>2. Alan Kısıtlamaları</vt:lpstr>
      <vt:lpstr>PowerPoint Sunusu</vt:lpstr>
      <vt:lpstr>PowerPoint Sunusu</vt:lpstr>
      <vt:lpstr>3. Referans Kısıtlaması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 Nitelikler Arası Bağımlılıklar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4.1. İşlevsel Bağımlılık: Temel Kavramlar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4.2. İşlevsel Bağımlılık Türleri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4.3 İşlevsel Bağımlılıklarla İlgili Kimi Tanım, Önerme ve Algoritmalar</vt:lpstr>
      <vt:lpstr>PowerPoint Sunusu</vt:lpstr>
      <vt:lpstr>PowerPoint Sunusu</vt:lpstr>
      <vt:lpstr>PowerPoint Sunusu</vt:lpstr>
      <vt:lpstr>B. İşlevsel Bağımlılıkları Türetme Kuralları</vt:lpstr>
      <vt:lpstr>PowerPoint Sunusu</vt:lpstr>
      <vt:lpstr>Temel Kurallar(Armstrong aksiyomları)</vt:lpstr>
      <vt:lpstr>Diğer Kurallar:</vt:lpstr>
      <vt:lpstr>PowerPoint Sunusu</vt:lpstr>
      <vt:lpstr>PowerPoint Sunusu</vt:lpstr>
      <vt:lpstr>PowerPoint Sunusu</vt:lpstr>
      <vt:lpstr>C.Kanonik Örtü</vt:lpstr>
      <vt:lpstr>PowerPoint Sunusu</vt:lpstr>
      <vt:lpstr>PowerPoint Sunusu</vt:lpstr>
      <vt:lpstr>PowerPoint Sunusu</vt:lpstr>
      <vt:lpstr>PowerPoint Sunusu</vt:lpstr>
      <vt:lpstr>PowerPoint Sunusu</vt:lpstr>
      <vt:lpstr>PowerPoint Sunusu</vt:lpstr>
      <vt:lpstr>PowerPoint Sunusu</vt:lpstr>
      <vt:lpstr>PowerPoint Sunusu</vt:lpstr>
      <vt:lpstr>D.Artıklık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E.Türetilebilirlik Algoritması</vt:lpstr>
      <vt:lpstr>PowerPoint Sunusu</vt:lpstr>
      <vt:lpstr>PowerPoint Sunusu</vt:lpstr>
      <vt:lpstr>PowerPoint Sunusu</vt:lpstr>
      <vt:lpstr>PowerPoint Sunusu</vt:lpstr>
      <vt:lpstr>F. Bir Nitelik Kümesinin Kapanışı</vt:lpstr>
      <vt:lpstr>PowerPoint Sunusu</vt:lpstr>
      <vt:lpstr>PowerPoint Sunusu</vt:lpstr>
      <vt:lpstr>PowerPoint Sunusu</vt:lpstr>
      <vt:lpstr>5. İlişki Anahtarları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6. İlişkiler İçin Normal Biçimler </vt:lpstr>
      <vt:lpstr>PowerPoint Sunusu</vt:lpstr>
      <vt:lpstr>6.1. Birinci Normal Biçim (1NF)</vt:lpstr>
      <vt:lpstr>PowerPoint Sunusu</vt:lpstr>
      <vt:lpstr>PowerPoint Sunusu</vt:lpstr>
      <vt:lpstr>PowerPoint Sunusu</vt:lpstr>
      <vt:lpstr>PowerPoint Sunusu</vt:lpstr>
      <vt:lpstr>Çizim 4.5 Normal Biçimde Olmayan (N1NF) Bir İlişkinin Normal Biçime(1NF) Dönüştürülmesi</vt:lpstr>
      <vt:lpstr>6.2. İkinci Normal Biçim (2NF) </vt:lpstr>
      <vt:lpstr>PowerPoint Sunusu</vt:lpstr>
      <vt:lpstr>PowerPoint Sunusu</vt:lpstr>
      <vt:lpstr>PowerPoint Sunusu</vt:lpstr>
      <vt:lpstr>PowerPoint Sunusu</vt:lpstr>
      <vt:lpstr>PowerPoint Sunusu</vt:lpstr>
      <vt:lpstr>6.3. Üçüncü Normal Biçim (3NF) </vt:lpstr>
      <vt:lpstr>PowerPoint Sunusu</vt:lpstr>
      <vt:lpstr>PowerPoint Sunusu</vt:lpstr>
      <vt:lpstr>PowerPoint Sunusu</vt:lpstr>
      <vt:lpstr>PowerPoint Sunusu</vt:lpstr>
      <vt:lpstr>6.4. Boyce Codd Normal Biçimi (BCNF)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 İlişkilerin Ayrıştırılması </vt:lpstr>
      <vt:lpstr>PowerPoint Sunusu</vt:lpstr>
      <vt:lpstr>PowerPoint Sunusu</vt:lpstr>
      <vt:lpstr>PowerPoint Sunusu</vt:lpstr>
      <vt:lpstr>PowerPoint Sunusu</vt:lpstr>
      <vt:lpstr>7.1. Yitimsiz-Birleştirme Ayrıştırması </vt:lpstr>
      <vt:lpstr>PowerPoint Sunusu</vt:lpstr>
      <vt:lpstr>PowerPoint Sunusu</vt:lpstr>
      <vt:lpstr>PowerPoint Sunusu</vt:lpstr>
      <vt:lpstr>PowerPoint Sunusu</vt:lpstr>
      <vt:lpstr>PowerPoint Sunusu</vt:lpstr>
      <vt:lpstr>PowerPoint Sunusu</vt:lpstr>
      <vt:lpstr>PowerPoint Sunusu</vt:lpstr>
      <vt:lpstr>PowerPoint Sunusu</vt:lpstr>
      <vt:lpstr>  İkili Bir Ayrıştırma İçin Yitimsizlik Koşulu</vt:lpstr>
      <vt:lpstr>PowerPoint Sunusu</vt:lpstr>
      <vt:lpstr>PowerPoint Sunusu</vt:lpstr>
      <vt:lpstr>PowerPoint Sunusu</vt:lpstr>
      <vt:lpstr>PowerPoint Sunusu</vt:lpstr>
      <vt:lpstr>PowerPoint Sunusu</vt:lpstr>
      <vt:lpstr>PowerPoint Sunusu</vt:lpstr>
      <vt:lpstr>PowerPoint Sunusu</vt:lpstr>
      <vt:lpstr>Ayrıştırmaların Yitimsizlik Sınaması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7.2. Ayrıştırmanın İşlevsel Bağımlılıkları Koruması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7.3. BCNF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7.4. 3NF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7.5 BCNF ve 3NF Normal Biçimlerinin Karşılaştırılması</vt:lpstr>
      <vt:lpstr>PowerPoint Sunusu</vt:lpstr>
      <vt:lpstr>PowerPoint Sunusu</vt:lpstr>
      <vt:lpstr>PowerPoint Sunusu</vt:lpstr>
      <vt:lpstr>PowerPoint Sunusu</vt:lpstr>
      <vt:lpstr>PowerPoint Sunusu</vt:lpstr>
      <vt:lpstr>PowerPoint Sunusu</vt:lpstr>
      <vt:lpstr>PowerPoint Sunusu</vt:lpstr>
      <vt:lpstr>8.Çok Değerli Bağımlılık Ve Dördüncü Normal Biçim</vt:lpstr>
      <vt:lpstr>PowerPoint Sunusu</vt:lpstr>
      <vt:lpstr>PowerPoint Sunusu</vt:lpstr>
      <vt:lpstr>PowerPoint Sunusu</vt:lpstr>
      <vt:lpstr>PowerPoint Sunusu</vt:lpstr>
      <vt:lpstr>Çizim 4.14 Örnek 4.21’ deki PERSONEL İlişkisinin Bir Örneği</vt:lpstr>
      <vt:lpstr>Çok Değerli Bağımlılığın Biçimsel Tanımı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8.2. İlişkiler İçin 4. Normal Biçim  (4NF) </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REYHAN</dc:creator>
  <cp:lastModifiedBy>pc</cp:lastModifiedBy>
  <cp:revision>205</cp:revision>
  <dcterms:created xsi:type="dcterms:W3CDTF">2010-03-24T18:22:40Z</dcterms:created>
  <dcterms:modified xsi:type="dcterms:W3CDTF">2013-11-26T12:36:56Z</dcterms:modified>
</cp:coreProperties>
</file>