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5" r:id="rId1"/>
  </p:sldMasterIdLst>
  <p:notesMasterIdLst>
    <p:notesMasterId r:id="rId45"/>
  </p:notesMasterIdLst>
  <p:sldIdLst>
    <p:sldId id="256" r:id="rId2"/>
    <p:sldId id="257" r:id="rId3"/>
    <p:sldId id="302" r:id="rId4"/>
    <p:sldId id="303" r:id="rId5"/>
    <p:sldId id="304" r:id="rId6"/>
    <p:sldId id="306" r:id="rId7"/>
    <p:sldId id="307" r:id="rId8"/>
    <p:sldId id="308" r:id="rId9"/>
    <p:sldId id="305" r:id="rId10"/>
    <p:sldId id="273" r:id="rId11"/>
    <p:sldId id="274" r:id="rId12"/>
    <p:sldId id="258" r:id="rId13"/>
    <p:sldId id="259" r:id="rId14"/>
    <p:sldId id="275" r:id="rId15"/>
    <p:sldId id="276" r:id="rId16"/>
    <p:sldId id="277" r:id="rId17"/>
    <p:sldId id="278" r:id="rId18"/>
    <p:sldId id="279" r:id="rId19"/>
    <p:sldId id="281" r:id="rId20"/>
    <p:sldId id="267" r:id="rId21"/>
    <p:sldId id="300" r:id="rId22"/>
    <p:sldId id="269" r:id="rId23"/>
    <p:sldId id="272" r:id="rId24"/>
    <p:sldId id="270" r:id="rId25"/>
    <p:sldId id="271" r:id="rId26"/>
    <p:sldId id="282" r:id="rId27"/>
    <p:sldId id="283" r:id="rId28"/>
    <p:sldId id="284" r:id="rId29"/>
    <p:sldId id="285" r:id="rId30"/>
    <p:sldId id="286" r:id="rId31"/>
    <p:sldId id="287" r:id="rId32"/>
    <p:sldId id="288" r:id="rId33"/>
    <p:sldId id="289" r:id="rId34"/>
    <p:sldId id="290" r:id="rId35"/>
    <p:sldId id="291" r:id="rId36"/>
    <p:sldId id="293" r:id="rId37"/>
    <p:sldId id="292" r:id="rId38"/>
    <p:sldId id="294" r:id="rId39"/>
    <p:sldId id="301" r:id="rId40"/>
    <p:sldId id="296" r:id="rId41"/>
    <p:sldId id="297" r:id="rId42"/>
    <p:sldId id="298" r:id="rId43"/>
    <p:sldId id="299" r:id="rId44"/>
  </p:sldIdLst>
  <p:sldSz cx="9144000" cy="6858000" type="screen4x3"/>
  <p:notesSz cx="6858000" cy="9144000"/>
  <p:defaultTextStyle>
    <a:defPPr>
      <a:defRPr lang="tr-TR"/>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tan Mesut" initials="A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99" autoAdjust="0"/>
    <p:restoredTop sz="99656" autoAdjust="0"/>
  </p:normalViewPr>
  <p:slideViewPr>
    <p:cSldViewPr>
      <p:cViewPr varScale="1">
        <p:scale>
          <a:sx n="88" d="100"/>
          <a:sy n="88" d="100"/>
        </p:scale>
        <p:origin x="1258"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05-10-03T18:08:00.671" idx="1">
    <p:pos x="4776" y="1224"/>
    <p:text/>
  </p:cm>
</p:cmLst>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tr-TR"/>
          </a:p>
        </p:txBody>
      </p:sp>
      <p:sp>
        <p:nvSpPr>
          <p:cNvPr id="583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tr-TR"/>
          </a:p>
        </p:txBody>
      </p:sp>
      <p:sp>
        <p:nvSpPr>
          <p:cNvPr id="2052"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tr-TR" noProof="0" smtClean="0"/>
              <a:t>Asıl metin stillerini düzenlemek için tıklatın</a:t>
            </a:r>
          </a:p>
          <a:p>
            <a:pPr lvl="1"/>
            <a:r>
              <a:rPr lang="tr-TR" noProof="0" smtClean="0"/>
              <a:t>İkinci düzey</a:t>
            </a:r>
          </a:p>
          <a:p>
            <a:pPr lvl="2"/>
            <a:r>
              <a:rPr lang="tr-TR" noProof="0" smtClean="0"/>
              <a:t>Üçüncü düzey</a:t>
            </a:r>
          </a:p>
          <a:p>
            <a:pPr lvl="3"/>
            <a:r>
              <a:rPr lang="tr-TR" noProof="0" smtClean="0"/>
              <a:t>Dördüncü düzey</a:t>
            </a:r>
          </a:p>
          <a:p>
            <a:pPr lvl="4"/>
            <a:r>
              <a:rPr lang="tr-TR" noProof="0" smtClean="0"/>
              <a:t>Beşinci düzey</a:t>
            </a:r>
          </a:p>
        </p:txBody>
      </p:sp>
      <p:sp>
        <p:nvSpPr>
          <p:cNvPr id="583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tr-TR"/>
          </a:p>
        </p:txBody>
      </p:sp>
      <p:sp>
        <p:nvSpPr>
          <p:cNvPr id="583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3FC26DDA-F4CE-4FF7-B9FB-59FF2772805C}" type="slidenum">
              <a:rPr lang="tr-TR" altLang="en-US"/>
              <a:pPr>
                <a:defRPr/>
              </a:pPr>
              <a:t>‹#›</a:t>
            </a:fld>
            <a:endParaRPr lang="tr-TR"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3498AAC-82BF-43FC-95DA-6649AD6CF697}" type="slidenum">
              <a:rPr lang="tr-TR" altLang="en-US"/>
              <a:pPr>
                <a:spcBef>
                  <a:spcPct val="0"/>
                </a:spcBef>
              </a:pPr>
              <a:t>1</a:t>
            </a:fld>
            <a:endParaRPr lang="tr-TR" altLang="en-US"/>
          </a:p>
        </p:txBody>
      </p:sp>
      <p:sp>
        <p:nvSpPr>
          <p:cNvPr id="4099" name="Rectangle 2"/>
          <p:cNvSpPr>
            <a:spLocks noRot="1" noChangeArrowheads="1" noTextEdit="1"/>
          </p:cNvSpPr>
          <p:nvPr>
            <p:ph type="sldImg"/>
          </p:nvPr>
        </p:nvSpPr>
        <p:spPr>
          <a:ln/>
        </p:spPr>
      </p:sp>
      <p:sp>
        <p:nvSpPr>
          <p:cNvPr id="4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tr-TR" smtClean="0"/>
              <a:t>Asıl alt başlık stilini düzenlemek için tıklatın</a:t>
            </a:r>
            <a:endParaRPr lang="tr-TR"/>
          </a:p>
        </p:txBody>
      </p:sp>
      <p:sp>
        <p:nvSpPr>
          <p:cNvPr id="4" name="Rectangle 4"/>
          <p:cNvSpPr>
            <a:spLocks noGrp="1" noChangeArrowheads="1"/>
          </p:cNvSpPr>
          <p:nvPr>
            <p:ph type="dt" sz="half" idx="10"/>
          </p:nvPr>
        </p:nvSpPr>
        <p:spPr>
          <a:ln/>
        </p:spPr>
        <p:txBody>
          <a:bodyPr/>
          <a:lstStyle>
            <a:lvl1pPr>
              <a:defRPr/>
            </a:lvl1pPr>
          </a:lstStyle>
          <a:p>
            <a:pPr>
              <a:defRPr/>
            </a:pPr>
            <a:endParaRPr lang="tr-TR"/>
          </a:p>
        </p:txBody>
      </p:sp>
      <p:sp>
        <p:nvSpPr>
          <p:cNvPr id="5" name="Rectangle 5"/>
          <p:cNvSpPr>
            <a:spLocks noGrp="1" noChangeArrowheads="1"/>
          </p:cNvSpPr>
          <p:nvPr>
            <p:ph type="ftr" sz="quarter" idx="11"/>
          </p:nvPr>
        </p:nvSpPr>
        <p:spPr>
          <a:ln/>
        </p:spPr>
        <p:txBody>
          <a:bodyPr/>
          <a:lstStyle>
            <a:lvl1pPr>
              <a:defRPr/>
            </a:lvl1pPr>
          </a:lstStyle>
          <a:p>
            <a:pPr>
              <a:defRPr/>
            </a:pPr>
            <a:endParaRPr lang="tr-TR"/>
          </a:p>
        </p:txBody>
      </p:sp>
      <p:sp>
        <p:nvSpPr>
          <p:cNvPr id="6" name="Rectangle 6"/>
          <p:cNvSpPr>
            <a:spLocks noGrp="1" noChangeArrowheads="1"/>
          </p:cNvSpPr>
          <p:nvPr>
            <p:ph type="sldNum" sz="quarter" idx="12"/>
          </p:nvPr>
        </p:nvSpPr>
        <p:spPr>
          <a:ln/>
        </p:spPr>
        <p:txBody>
          <a:bodyPr/>
          <a:lstStyle>
            <a:lvl1pPr>
              <a:defRPr/>
            </a:lvl1pPr>
          </a:lstStyle>
          <a:p>
            <a:pPr>
              <a:defRPr/>
            </a:pPr>
            <a:fld id="{49926356-99FE-4A64-B7BB-238AF871EAA9}" type="slidenum">
              <a:rPr lang="tr-TR" altLang="en-US"/>
              <a:pPr>
                <a:defRPr/>
              </a:pPr>
              <a:t>‹#›</a:t>
            </a:fld>
            <a:endParaRPr lang="tr-TR" altLang="en-US"/>
          </a:p>
        </p:txBody>
      </p:sp>
    </p:spTree>
    <p:extLst>
      <p:ext uri="{BB962C8B-B14F-4D97-AF65-F5344CB8AC3E}">
        <p14:creationId xmlns:p14="http://schemas.microsoft.com/office/powerpoint/2010/main" val="1397756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4"/>
          <p:cNvSpPr>
            <a:spLocks noGrp="1" noChangeArrowheads="1"/>
          </p:cNvSpPr>
          <p:nvPr>
            <p:ph type="dt" sz="half" idx="10"/>
          </p:nvPr>
        </p:nvSpPr>
        <p:spPr>
          <a:ln/>
        </p:spPr>
        <p:txBody>
          <a:bodyPr/>
          <a:lstStyle>
            <a:lvl1pPr>
              <a:defRPr/>
            </a:lvl1pPr>
          </a:lstStyle>
          <a:p>
            <a:pPr>
              <a:defRPr/>
            </a:pPr>
            <a:endParaRPr lang="tr-TR"/>
          </a:p>
        </p:txBody>
      </p:sp>
      <p:sp>
        <p:nvSpPr>
          <p:cNvPr id="5" name="Rectangle 5"/>
          <p:cNvSpPr>
            <a:spLocks noGrp="1" noChangeArrowheads="1"/>
          </p:cNvSpPr>
          <p:nvPr>
            <p:ph type="ftr" sz="quarter" idx="11"/>
          </p:nvPr>
        </p:nvSpPr>
        <p:spPr>
          <a:ln/>
        </p:spPr>
        <p:txBody>
          <a:bodyPr/>
          <a:lstStyle>
            <a:lvl1pPr>
              <a:defRPr/>
            </a:lvl1pPr>
          </a:lstStyle>
          <a:p>
            <a:pPr>
              <a:defRPr/>
            </a:pPr>
            <a:endParaRPr lang="tr-TR"/>
          </a:p>
        </p:txBody>
      </p:sp>
      <p:sp>
        <p:nvSpPr>
          <p:cNvPr id="6" name="Rectangle 6"/>
          <p:cNvSpPr>
            <a:spLocks noGrp="1" noChangeArrowheads="1"/>
          </p:cNvSpPr>
          <p:nvPr>
            <p:ph type="sldNum" sz="quarter" idx="12"/>
          </p:nvPr>
        </p:nvSpPr>
        <p:spPr>
          <a:ln/>
        </p:spPr>
        <p:txBody>
          <a:bodyPr/>
          <a:lstStyle>
            <a:lvl1pPr>
              <a:defRPr/>
            </a:lvl1pPr>
          </a:lstStyle>
          <a:p>
            <a:pPr>
              <a:defRPr/>
            </a:pPr>
            <a:fld id="{7A9841A6-6059-4891-9CA1-15905628DD6F}" type="slidenum">
              <a:rPr lang="tr-TR" altLang="en-US"/>
              <a:pPr>
                <a:defRPr/>
              </a:pPr>
              <a:t>‹#›</a:t>
            </a:fld>
            <a:endParaRPr lang="tr-TR" altLang="en-US"/>
          </a:p>
        </p:txBody>
      </p:sp>
    </p:spTree>
    <p:extLst>
      <p:ext uri="{BB962C8B-B14F-4D97-AF65-F5344CB8AC3E}">
        <p14:creationId xmlns:p14="http://schemas.microsoft.com/office/powerpoint/2010/main" val="26154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4"/>
          <p:cNvSpPr>
            <a:spLocks noGrp="1" noChangeArrowheads="1"/>
          </p:cNvSpPr>
          <p:nvPr>
            <p:ph type="dt" sz="half" idx="10"/>
          </p:nvPr>
        </p:nvSpPr>
        <p:spPr>
          <a:ln/>
        </p:spPr>
        <p:txBody>
          <a:bodyPr/>
          <a:lstStyle>
            <a:lvl1pPr>
              <a:defRPr/>
            </a:lvl1pPr>
          </a:lstStyle>
          <a:p>
            <a:pPr>
              <a:defRPr/>
            </a:pPr>
            <a:endParaRPr lang="tr-TR"/>
          </a:p>
        </p:txBody>
      </p:sp>
      <p:sp>
        <p:nvSpPr>
          <p:cNvPr id="5" name="Rectangle 5"/>
          <p:cNvSpPr>
            <a:spLocks noGrp="1" noChangeArrowheads="1"/>
          </p:cNvSpPr>
          <p:nvPr>
            <p:ph type="ftr" sz="quarter" idx="11"/>
          </p:nvPr>
        </p:nvSpPr>
        <p:spPr>
          <a:ln/>
        </p:spPr>
        <p:txBody>
          <a:bodyPr/>
          <a:lstStyle>
            <a:lvl1pPr>
              <a:defRPr/>
            </a:lvl1pPr>
          </a:lstStyle>
          <a:p>
            <a:pPr>
              <a:defRPr/>
            </a:pPr>
            <a:endParaRPr lang="tr-TR"/>
          </a:p>
        </p:txBody>
      </p:sp>
      <p:sp>
        <p:nvSpPr>
          <p:cNvPr id="6" name="Rectangle 6"/>
          <p:cNvSpPr>
            <a:spLocks noGrp="1" noChangeArrowheads="1"/>
          </p:cNvSpPr>
          <p:nvPr>
            <p:ph type="sldNum" sz="quarter" idx="12"/>
          </p:nvPr>
        </p:nvSpPr>
        <p:spPr>
          <a:ln/>
        </p:spPr>
        <p:txBody>
          <a:bodyPr/>
          <a:lstStyle>
            <a:lvl1pPr>
              <a:defRPr/>
            </a:lvl1pPr>
          </a:lstStyle>
          <a:p>
            <a:pPr>
              <a:defRPr/>
            </a:pPr>
            <a:fld id="{4D7031CC-3381-4DDC-8C1B-6CFB7DD2727F}" type="slidenum">
              <a:rPr lang="tr-TR" altLang="en-US"/>
              <a:pPr>
                <a:defRPr/>
              </a:pPr>
              <a:t>‹#›</a:t>
            </a:fld>
            <a:endParaRPr lang="tr-TR" altLang="en-US"/>
          </a:p>
        </p:txBody>
      </p:sp>
    </p:spTree>
    <p:extLst>
      <p:ext uri="{BB962C8B-B14F-4D97-AF65-F5344CB8AC3E}">
        <p14:creationId xmlns:p14="http://schemas.microsoft.com/office/powerpoint/2010/main" val="1147406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4"/>
          <p:cNvSpPr>
            <a:spLocks noGrp="1" noChangeArrowheads="1"/>
          </p:cNvSpPr>
          <p:nvPr>
            <p:ph type="dt" sz="half" idx="10"/>
          </p:nvPr>
        </p:nvSpPr>
        <p:spPr>
          <a:ln/>
        </p:spPr>
        <p:txBody>
          <a:bodyPr/>
          <a:lstStyle>
            <a:lvl1pPr>
              <a:defRPr/>
            </a:lvl1pPr>
          </a:lstStyle>
          <a:p>
            <a:pPr>
              <a:defRPr/>
            </a:pPr>
            <a:endParaRPr lang="tr-TR"/>
          </a:p>
        </p:txBody>
      </p:sp>
      <p:sp>
        <p:nvSpPr>
          <p:cNvPr id="5" name="Rectangle 5"/>
          <p:cNvSpPr>
            <a:spLocks noGrp="1" noChangeArrowheads="1"/>
          </p:cNvSpPr>
          <p:nvPr>
            <p:ph type="ftr" sz="quarter" idx="11"/>
          </p:nvPr>
        </p:nvSpPr>
        <p:spPr>
          <a:ln/>
        </p:spPr>
        <p:txBody>
          <a:bodyPr/>
          <a:lstStyle>
            <a:lvl1pPr>
              <a:defRPr/>
            </a:lvl1pPr>
          </a:lstStyle>
          <a:p>
            <a:pPr>
              <a:defRPr/>
            </a:pPr>
            <a:endParaRPr lang="tr-TR"/>
          </a:p>
        </p:txBody>
      </p:sp>
      <p:sp>
        <p:nvSpPr>
          <p:cNvPr id="6" name="Rectangle 6"/>
          <p:cNvSpPr>
            <a:spLocks noGrp="1" noChangeArrowheads="1"/>
          </p:cNvSpPr>
          <p:nvPr>
            <p:ph type="sldNum" sz="quarter" idx="12"/>
          </p:nvPr>
        </p:nvSpPr>
        <p:spPr>
          <a:ln/>
        </p:spPr>
        <p:txBody>
          <a:bodyPr/>
          <a:lstStyle>
            <a:lvl1pPr>
              <a:defRPr/>
            </a:lvl1pPr>
          </a:lstStyle>
          <a:p>
            <a:pPr>
              <a:defRPr/>
            </a:pPr>
            <a:fld id="{C0919DD4-1C9A-4552-8B6E-2AF7A21A627E}" type="slidenum">
              <a:rPr lang="tr-TR" altLang="en-US"/>
              <a:pPr>
                <a:defRPr/>
              </a:pPr>
              <a:t>‹#›</a:t>
            </a:fld>
            <a:endParaRPr lang="tr-TR" altLang="en-US"/>
          </a:p>
        </p:txBody>
      </p:sp>
    </p:spTree>
    <p:extLst>
      <p:ext uri="{BB962C8B-B14F-4D97-AF65-F5344CB8AC3E}">
        <p14:creationId xmlns:p14="http://schemas.microsoft.com/office/powerpoint/2010/main" val="4284875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smtClean="0"/>
              <a:t>Asıl metin stillerini düzenlemek için tıklatın</a:t>
            </a:r>
          </a:p>
        </p:txBody>
      </p:sp>
      <p:sp>
        <p:nvSpPr>
          <p:cNvPr id="4" name="Rectangle 4"/>
          <p:cNvSpPr>
            <a:spLocks noGrp="1" noChangeArrowheads="1"/>
          </p:cNvSpPr>
          <p:nvPr>
            <p:ph type="dt" sz="half" idx="10"/>
          </p:nvPr>
        </p:nvSpPr>
        <p:spPr>
          <a:ln/>
        </p:spPr>
        <p:txBody>
          <a:bodyPr/>
          <a:lstStyle>
            <a:lvl1pPr>
              <a:defRPr/>
            </a:lvl1pPr>
          </a:lstStyle>
          <a:p>
            <a:pPr>
              <a:defRPr/>
            </a:pPr>
            <a:endParaRPr lang="tr-TR"/>
          </a:p>
        </p:txBody>
      </p:sp>
      <p:sp>
        <p:nvSpPr>
          <p:cNvPr id="5" name="Rectangle 5"/>
          <p:cNvSpPr>
            <a:spLocks noGrp="1" noChangeArrowheads="1"/>
          </p:cNvSpPr>
          <p:nvPr>
            <p:ph type="ftr" sz="quarter" idx="11"/>
          </p:nvPr>
        </p:nvSpPr>
        <p:spPr>
          <a:ln/>
        </p:spPr>
        <p:txBody>
          <a:bodyPr/>
          <a:lstStyle>
            <a:lvl1pPr>
              <a:defRPr/>
            </a:lvl1pPr>
          </a:lstStyle>
          <a:p>
            <a:pPr>
              <a:defRPr/>
            </a:pPr>
            <a:endParaRPr lang="tr-TR"/>
          </a:p>
        </p:txBody>
      </p:sp>
      <p:sp>
        <p:nvSpPr>
          <p:cNvPr id="6" name="Rectangle 6"/>
          <p:cNvSpPr>
            <a:spLocks noGrp="1" noChangeArrowheads="1"/>
          </p:cNvSpPr>
          <p:nvPr>
            <p:ph type="sldNum" sz="quarter" idx="12"/>
          </p:nvPr>
        </p:nvSpPr>
        <p:spPr>
          <a:ln/>
        </p:spPr>
        <p:txBody>
          <a:bodyPr/>
          <a:lstStyle>
            <a:lvl1pPr>
              <a:defRPr/>
            </a:lvl1pPr>
          </a:lstStyle>
          <a:p>
            <a:pPr>
              <a:defRPr/>
            </a:pPr>
            <a:fld id="{3EF034EE-1952-423E-9BFF-06C306C75C8E}" type="slidenum">
              <a:rPr lang="tr-TR" altLang="en-US"/>
              <a:pPr>
                <a:defRPr/>
              </a:pPr>
              <a:t>‹#›</a:t>
            </a:fld>
            <a:endParaRPr lang="tr-TR" altLang="en-US"/>
          </a:p>
        </p:txBody>
      </p:sp>
    </p:spTree>
    <p:extLst>
      <p:ext uri="{BB962C8B-B14F-4D97-AF65-F5344CB8AC3E}">
        <p14:creationId xmlns:p14="http://schemas.microsoft.com/office/powerpoint/2010/main" val="1533547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Rectangle 4"/>
          <p:cNvSpPr>
            <a:spLocks noGrp="1" noChangeArrowheads="1"/>
          </p:cNvSpPr>
          <p:nvPr>
            <p:ph type="dt" sz="half" idx="10"/>
          </p:nvPr>
        </p:nvSpPr>
        <p:spPr>
          <a:ln/>
        </p:spPr>
        <p:txBody>
          <a:bodyPr/>
          <a:lstStyle>
            <a:lvl1pPr>
              <a:defRPr/>
            </a:lvl1pPr>
          </a:lstStyle>
          <a:p>
            <a:pPr>
              <a:defRPr/>
            </a:pPr>
            <a:endParaRPr lang="tr-TR"/>
          </a:p>
        </p:txBody>
      </p:sp>
      <p:sp>
        <p:nvSpPr>
          <p:cNvPr id="6" name="Rectangle 5"/>
          <p:cNvSpPr>
            <a:spLocks noGrp="1" noChangeArrowheads="1"/>
          </p:cNvSpPr>
          <p:nvPr>
            <p:ph type="ftr" sz="quarter" idx="11"/>
          </p:nvPr>
        </p:nvSpPr>
        <p:spPr>
          <a:ln/>
        </p:spPr>
        <p:txBody>
          <a:bodyPr/>
          <a:lstStyle>
            <a:lvl1pPr>
              <a:defRPr/>
            </a:lvl1pPr>
          </a:lstStyle>
          <a:p>
            <a:pPr>
              <a:defRPr/>
            </a:pPr>
            <a:endParaRPr lang="tr-TR"/>
          </a:p>
        </p:txBody>
      </p:sp>
      <p:sp>
        <p:nvSpPr>
          <p:cNvPr id="7" name="Rectangle 6"/>
          <p:cNvSpPr>
            <a:spLocks noGrp="1" noChangeArrowheads="1"/>
          </p:cNvSpPr>
          <p:nvPr>
            <p:ph type="sldNum" sz="quarter" idx="12"/>
          </p:nvPr>
        </p:nvSpPr>
        <p:spPr>
          <a:ln/>
        </p:spPr>
        <p:txBody>
          <a:bodyPr/>
          <a:lstStyle>
            <a:lvl1pPr>
              <a:defRPr/>
            </a:lvl1pPr>
          </a:lstStyle>
          <a:p>
            <a:pPr>
              <a:defRPr/>
            </a:pPr>
            <a:fld id="{CC98424F-D0DF-4F2A-AE16-A46B5CCF2B84}" type="slidenum">
              <a:rPr lang="tr-TR" altLang="en-US"/>
              <a:pPr>
                <a:defRPr/>
              </a:pPr>
              <a:t>‹#›</a:t>
            </a:fld>
            <a:endParaRPr lang="tr-TR" altLang="en-US"/>
          </a:p>
        </p:txBody>
      </p:sp>
    </p:spTree>
    <p:extLst>
      <p:ext uri="{BB962C8B-B14F-4D97-AF65-F5344CB8AC3E}">
        <p14:creationId xmlns:p14="http://schemas.microsoft.com/office/powerpoint/2010/main" val="2355818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Rectangle 4"/>
          <p:cNvSpPr>
            <a:spLocks noGrp="1" noChangeArrowheads="1"/>
          </p:cNvSpPr>
          <p:nvPr>
            <p:ph type="dt" sz="half" idx="10"/>
          </p:nvPr>
        </p:nvSpPr>
        <p:spPr>
          <a:ln/>
        </p:spPr>
        <p:txBody>
          <a:bodyPr/>
          <a:lstStyle>
            <a:lvl1pPr>
              <a:defRPr/>
            </a:lvl1pPr>
          </a:lstStyle>
          <a:p>
            <a:pPr>
              <a:defRPr/>
            </a:pPr>
            <a:endParaRPr lang="tr-TR"/>
          </a:p>
        </p:txBody>
      </p:sp>
      <p:sp>
        <p:nvSpPr>
          <p:cNvPr id="8" name="Rectangle 5"/>
          <p:cNvSpPr>
            <a:spLocks noGrp="1" noChangeArrowheads="1"/>
          </p:cNvSpPr>
          <p:nvPr>
            <p:ph type="ftr" sz="quarter" idx="11"/>
          </p:nvPr>
        </p:nvSpPr>
        <p:spPr>
          <a:ln/>
        </p:spPr>
        <p:txBody>
          <a:bodyPr/>
          <a:lstStyle>
            <a:lvl1pPr>
              <a:defRPr/>
            </a:lvl1pPr>
          </a:lstStyle>
          <a:p>
            <a:pPr>
              <a:defRPr/>
            </a:pPr>
            <a:endParaRPr lang="tr-TR"/>
          </a:p>
        </p:txBody>
      </p:sp>
      <p:sp>
        <p:nvSpPr>
          <p:cNvPr id="9" name="Rectangle 6"/>
          <p:cNvSpPr>
            <a:spLocks noGrp="1" noChangeArrowheads="1"/>
          </p:cNvSpPr>
          <p:nvPr>
            <p:ph type="sldNum" sz="quarter" idx="12"/>
          </p:nvPr>
        </p:nvSpPr>
        <p:spPr>
          <a:ln/>
        </p:spPr>
        <p:txBody>
          <a:bodyPr/>
          <a:lstStyle>
            <a:lvl1pPr>
              <a:defRPr/>
            </a:lvl1pPr>
          </a:lstStyle>
          <a:p>
            <a:pPr>
              <a:defRPr/>
            </a:pPr>
            <a:fld id="{E8B6962C-B7BA-482D-B46A-C887D4D01256}" type="slidenum">
              <a:rPr lang="tr-TR" altLang="en-US"/>
              <a:pPr>
                <a:defRPr/>
              </a:pPr>
              <a:t>‹#›</a:t>
            </a:fld>
            <a:endParaRPr lang="tr-TR" altLang="en-US"/>
          </a:p>
        </p:txBody>
      </p:sp>
    </p:spTree>
    <p:extLst>
      <p:ext uri="{BB962C8B-B14F-4D97-AF65-F5344CB8AC3E}">
        <p14:creationId xmlns:p14="http://schemas.microsoft.com/office/powerpoint/2010/main" val="2160194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Rectangle 4"/>
          <p:cNvSpPr>
            <a:spLocks noGrp="1" noChangeArrowheads="1"/>
          </p:cNvSpPr>
          <p:nvPr>
            <p:ph type="dt" sz="half" idx="10"/>
          </p:nvPr>
        </p:nvSpPr>
        <p:spPr>
          <a:ln/>
        </p:spPr>
        <p:txBody>
          <a:bodyPr/>
          <a:lstStyle>
            <a:lvl1pPr>
              <a:defRPr/>
            </a:lvl1pPr>
          </a:lstStyle>
          <a:p>
            <a:pPr>
              <a:defRPr/>
            </a:pPr>
            <a:endParaRPr lang="tr-TR"/>
          </a:p>
        </p:txBody>
      </p:sp>
      <p:sp>
        <p:nvSpPr>
          <p:cNvPr id="4" name="Rectangle 5"/>
          <p:cNvSpPr>
            <a:spLocks noGrp="1" noChangeArrowheads="1"/>
          </p:cNvSpPr>
          <p:nvPr>
            <p:ph type="ftr" sz="quarter" idx="11"/>
          </p:nvPr>
        </p:nvSpPr>
        <p:spPr>
          <a:ln/>
        </p:spPr>
        <p:txBody>
          <a:bodyPr/>
          <a:lstStyle>
            <a:lvl1pPr>
              <a:defRPr/>
            </a:lvl1pPr>
          </a:lstStyle>
          <a:p>
            <a:pPr>
              <a:defRPr/>
            </a:pPr>
            <a:endParaRPr lang="tr-TR"/>
          </a:p>
        </p:txBody>
      </p:sp>
      <p:sp>
        <p:nvSpPr>
          <p:cNvPr id="5" name="Rectangle 6"/>
          <p:cNvSpPr>
            <a:spLocks noGrp="1" noChangeArrowheads="1"/>
          </p:cNvSpPr>
          <p:nvPr>
            <p:ph type="sldNum" sz="quarter" idx="12"/>
          </p:nvPr>
        </p:nvSpPr>
        <p:spPr>
          <a:ln/>
        </p:spPr>
        <p:txBody>
          <a:bodyPr/>
          <a:lstStyle>
            <a:lvl1pPr>
              <a:defRPr/>
            </a:lvl1pPr>
          </a:lstStyle>
          <a:p>
            <a:pPr>
              <a:defRPr/>
            </a:pPr>
            <a:fld id="{3272E8CF-658F-4B9A-B9D1-7B1358ED27EA}" type="slidenum">
              <a:rPr lang="tr-TR" altLang="en-US"/>
              <a:pPr>
                <a:defRPr/>
              </a:pPr>
              <a:t>‹#›</a:t>
            </a:fld>
            <a:endParaRPr lang="tr-TR" altLang="en-US"/>
          </a:p>
        </p:txBody>
      </p:sp>
    </p:spTree>
    <p:extLst>
      <p:ext uri="{BB962C8B-B14F-4D97-AF65-F5344CB8AC3E}">
        <p14:creationId xmlns:p14="http://schemas.microsoft.com/office/powerpoint/2010/main" val="1017145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tr-TR"/>
          </a:p>
        </p:txBody>
      </p:sp>
      <p:sp>
        <p:nvSpPr>
          <p:cNvPr id="3" name="Rectangle 5"/>
          <p:cNvSpPr>
            <a:spLocks noGrp="1" noChangeArrowheads="1"/>
          </p:cNvSpPr>
          <p:nvPr>
            <p:ph type="ftr" sz="quarter" idx="11"/>
          </p:nvPr>
        </p:nvSpPr>
        <p:spPr>
          <a:ln/>
        </p:spPr>
        <p:txBody>
          <a:bodyPr/>
          <a:lstStyle>
            <a:lvl1pPr>
              <a:defRPr/>
            </a:lvl1pPr>
          </a:lstStyle>
          <a:p>
            <a:pPr>
              <a:defRPr/>
            </a:pPr>
            <a:endParaRPr lang="tr-TR"/>
          </a:p>
        </p:txBody>
      </p:sp>
      <p:sp>
        <p:nvSpPr>
          <p:cNvPr id="4" name="Rectangle 6"/>
          <p:cNvSpPr>
            <a:spLocks noGrp="1" noChangeArrowheads="1"/>
          </p:cNvSpPr>
          <p:nvPr>
            <p:ph type="sldNum" sz="quarter" idx="12"/>
          </p:nvPr>
        </p:nvSpPr>
        <p:spPr>
          <a:ln/>
        </p:spPr>
        <p:txBody>
          <a:bodyPr/>
          <a:lstStyle>
            <a:lvl1pPr>
              <a:defRPr/>
            </a:lvl1pPr>
          </a:lstStyle>
          <a:p>
            <a:pPr>
              <a:defRPr/>
            </a:pPr>
            <a:fld id="{3F2DE301-BCD3-4EC9-BD44-8C6ACE1B3F33}" type="slidenum">
              <a:rPr lang="tr-TR" altLang="en-US"/>
              <a:pPr>
                <a:defRPr/>
              </a:pPr>
              <a:t>‹#›</a:t>
            </a:fld>
            <a:endParaRPr lang="tr-TR" altLang="en-US"/>
          </a:p>
        </p:txBody>
      </p:sp>
    </p:spTree>
    <p:extLst>
      <p:ext uri="{BB962C8B-B14F-4D97-AF65-F5344CB8AC3E}">
        <p14:creationId xmlns:p14="http://schemas.microsoft.com/office/powerpoint/2010/main" val="752366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4"/>
          <p:cNvSpPr>
            <a:spLocks noGrp="1" noChangeArrowheads="1"/>
          </p:cNvSpPr>
          <p:nvPr>
            <p:ph type="dt" sz="half" idx="10"/>
          </p:nvPr>
        </p:nvSpPr>
        <p:spPr>
          <a:ln/>
        </p:spPr>
        <p:txBody>
          <a:bodyPr/>
          <a:lstStyle>
            <a:lvl1pPr>
              <a:defRPr/>
            </a:lvl1pPr>
          </a:lstStyle>
          <a:p>
            <a:pPr>
              <a:defRPr/>
            </a:pPr>
            <a:endParaRPr lang="tr-TR"/>
          </a:p>
        </p:txBody>
      </p:sp>
      <p:sp>
        <p:nvSpPr>
          <p:cNvPr id="6" name="Rectangle 5"/>
          <p:cNvSpPr>
            <a:spLocks noGrp="1" noChangeArrowheads="1"/>
          </p:cNvSpPr>
          <p:nvPr>
            <p:ph type="ftr" sz="quarter" idx="11"/>
          </p:nvPr>
        </p:nvSpPr>
        <p:spPr>
          <a:ln/>
        </p:spPr>
        <p:txBody>
          <a:bodyPr/>
          <a:lstStyle>
            <a:lvl1pPr>
              <a:defRPr/>
            </a:lvl1pPr>
          </a:lstStyle>
          <a:p>
            <a:pPr>
              <a:defRPr/>
            </a:pPr>
            <a:endParaRPr lang="tr-TR"/>
          </a:p>
        </p:txBody>
      </p:sp>
      <p:sp>
        <p:nvSpPr>
          <p:cNvPr id="7" name="Rectangle 6"/>
          <p:cNvSpPr>
            <a:spLocks noGrp="1" noChangeArrowheads="1"/>
          </p:cNvSpPr>
          <p:nvPr>
            <p:ph type="sldNum" sz="quarter" idx="12"/>
          </p:nvPr>
        </p:nvSpPr>
        <p:spPr>
          <a:ln/>
        </p:spPr>
        <p:txBody>
          <a:bodyPr/>
          <a:lstStyle>
            <a:lvl1pPr>
              <a:defRPr/>
            </a:lvl1pPr>
          </a:lstStyle>
          <a:p>
            <a:pPr>
              <a:defRPr/>
            </a:pPr>
            <a:fld id="{E0205F4E-B260-4DAE-89AC-F0CD93304AAE}" type="slidenum">
              <a:rPr lang="tr-TR" altLang="en-US"/>
              <a:pPr>
                <a:defRPr/>
              </a:pPr>
              <a:t>‹#›</a:t>
            </a:fld>
            <a:endParaRPr lang="tr-TR" altLang="en-US"/>
          </a:p>
        </p:txBody>
      </p:sp>
    </p:spTree>
    <p:extLst>
      <p:ext uri="{BB962C8B-B14F-4D97-AF65-F5344CB8AC3E}">
        <p14:creationId xmlns:p14="http://schemas.microsoft.com/office/powerpoint/2010/main" val="3525286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smtClean="0"/>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4"/>
          <p:cNvSpPr>
            <a:spLocks noGrp="1" noChangeArrowheads="1"/>
          </p:cNvSpPr>
          <p:nvPr>
            <p:ph type="dt" sz="half" idx="10"/>
          </p:nvPr>
        </p:nvSpPr>
        <p:spPr>
          <a:ln/>
        </p:spPr>
        <p:txBody>
          <a:bodyPr/>
          <a:lstStyle>
            <a:lvl1pPr>
              <a:defRPr/>
            </a:lvl1pPr>
          </a:lstStyle>
          <a:p>
            <a:pPr>
              <a:defRPr/>
            </a:pPr>
            <a:endParaRPr lang="tr-TR"/>
          </a:p>
        </p:txBody>
      </p:sp>
      <p:sp>
        <p:nvSpPr>
          <p:cNvPr id="6" name="Rectangle 5"/>
          <p:cNvSpPr>
            <a:spLocks noGrp="1" noChangeArrowheads="1"/>
          </p:cNvSpPr>
          <p:nvPr>
            <p:ph type="ftr" sz="quarter" idx="11"/>
          </p:nvPr>
        </p:nvSpPr>
        <p:spPr>
          <a:ln/>
        </p:spPr>
        <p:txBody>
          <a:bodyPr/>
          <a:lstStyle>
            <a:lvl1pPr>
              <a:defRPr/>
            </a:lvl1pPr>
          </a:lstStyle>
          <a:p>
            <a:pPr>
              <a:defRPr/>
            </a:pPr>
            <a:endParaRPr lang="tr-TR"/>
          </a:p>
        </p:txBody>
      </p:sp>
      <p:sp>
        <p:nvSpPr>
          <p:cNvPr id="7" name="Rectangle 6"/>
          <p:cNvSpPr>
            <a:spLocks noGrp="1" noChangeArrowheads="1"/>
          </p:cNvSpPr>
          <p:nvPr>
            <p:ph type="sldNum" sz="quarter" idx="12"/>
          </p:nvPr>
        </p:nvSpPr>
        <p:spPr>
          <a:ln/>
        </p:spPr>
        <p:txBody>
          <a:bodyPr/>
          <a:lstStyle>
            <a:lvl1pPr>
              <a:defRPr/>
            </a:lvl1pPr>
          </a:lstStyle>
          <a:p>
            <a:pPr>
              <a:defRPr/>
            </a:pPr>
            <a:fld id="{BC49CA63-565E-4679-9AA7-C7055C1C099D}" type="slidenum">
              <a:rPr lang="tr-TR" altLang="en-US"/>
              <a:pPr>
                <a:defRPr/>
              </a:pPr>
              <a:t>‹#›</a:t>
            </a:fld>
            <a:endParaRPr lang="tr-TR" altLang="en-US"/>
          </a:p>
        </p:txBody>
      </p:sp>
    </p:spTree>
    <p:extLst>
      <p:ext uri="{BB962C8B-B14F-4D97-AF65-F5344CB8AC3E}">
        <p14:creationId xmlns:p14="http://schemas.microsoft.com/office/powerpoint/2010/main" val="4121958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tr-TR" altLang="en-US" smtClean="0"/>
              <a:t>Asıl başlık stili için tıklatın</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tr-TR" altLang="en-US" smtClean="0"/>
              <a:t>Asıl metin stillerini düzenlemek için tıklatın</a:t>
            </a:r>
          </a:p>
          <a:p>
            <a:pPr lvl="1"/>
            <a:r>
              <a:rPr lang="tr-TR" altLang="en-US" smtClean="0"/>
              <a:t>İkinci düzey</a:t>
            </a:r>
          </a:p>
          <a:p>
            <a:pPr lvl="2"/>
            <a:r>
              <a:rPr lang="tr-TR" altLang="en-US" smtClean="0"/>
              <a:t>Üçüncü düzey</a:t>
            </a:r>
          </a:p>
          <a:p>
            <a:pPr lvl="3"/>
            <a:r>
              <a:rPr lang="tr-TR" altLang="en-US" smtClean="0"/>
              <a:t>Dördüncü düzey</a:t>
            </a:r>
          </a:p>
          <a:p>
            <a:pPr lvl="4"/>
            <a:r>
              <a:rPr lang="tr-TR" altLang="en-US" smtClean="0"/>
              <a:t>Beşinci düzey</a:t>
            </a:r>
          </a:p>
        </p:txBody>
      </p:sp>
      <p:sp>
        <p:nvSpPr>
          <p:cNvPr id="6144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tr-TR"/>
          </a:p>
        </p:txBody>
      </p:sp>
      <p:sp>
        <p:nvSpPr>
          <p:cNvPr id="6144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tr-TR"/>
          </a:p>
        </p:txBody>
      </p:sp>
      <p:sp>
        <p:nvSpPr>
          <p:cNvPr id="61446"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C2AAB546-E876-4383-99CF-A530A7F326DD}" type="slidenum">
              <a:rPr lang="tr-TR" altLang="en-US"/>
              <a:pPr>
                <a:defRPr/>
              </a:pPr>
              <a:t>‹#›</a:t>
            </a:fld>
            <a:endParaRPr lang="tr-TR" altLang="en-US"/>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wmf"/><Relationship Id="rId5" Type="http://schemas.openxmlformats.org/officeDocument/2006/relationships/oleObject" Target="../embeddings/oleObject4.bin"/><Relationship Id="rId4" Type="http://schemas.openxmlformats.org/officeDocument/2006/relationships/image" Target="../media/image2.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3.wmf"/><Relationship Id="rId5" Type="http://schemas.openxmlformats.org/officeDocument/2006/relationships/oleObject" Target="../embeddings/oleObject6.bin"/><Relationship Id="rId4" Type="http://schemas.openxmlformats.org/officeDocument/2006/relationships/image" Target="../media/image2.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3.wmf"/><Relationship Id="rId5" Type="http://schemas.openxmlformats.org/officeDocument/2006/relationships/oleObject" Target="../embeddings/oleObject8.bin"/><Relationship Id="rId4" Type="http://schemas.openxmlformats.org/officeDocument/2006/relationships/image" Target="../media/image2.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3.wmf"/><Relationship Id="rId5" Type="http://schemas.openxmlformats.org/officeDocument/2006/relationships/oleObject" Target="../embeddings/oleObject10.bin"/><Relationship Id="rId4" Type="http://schemas.openxmlformats.org/officeDocument/2006/relationships/image" Target="../media/image2.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AutoShape 8"/>
          <p:cNvSpPr>
            <a:spLocks noGrp="1" noChangeArrowheads="1"/>
          </p:cNvSpPr>
          <p:nvPr>
            <p:ph type="ctrTitle"/>
          </p:nvPr>
        </p:nvSpPr>
        <p:spPr>
          <a:prstGeom prst="roundRect">
            <a:avLst>
              <a:gd name="adj" fmla="val 50000"/>
            </a:avLst>
          </a:prstGeom>
          <a:noFill/>
        </p:spPr>
        <p:txBody>
          <a:bodyPr/>
          <a:lstStyle/>
          <a:p>
            <a:pPr eaLnBrk="1" hangingPunct="1"/>
            <a:r>
              <a:rPr lang="tr-TR" altLang="en-US" sz="4000" smtClean="0"/>
              <a:t>VERİ TABANI SİSTEMLERİ</a:t>
            </a:r>
            <a:br>
              <a:rPr lang="tr-TR" altLang="en-US" sz="4000" smtClean="0"/>
            </a:br>
            <a:r>
              <a:rPr lang="tr-TR" altLang="en-US" sz="4000" smtClean="0"/>
              <a:t>(BMÜ 329)</a:t>
            </a:r>
          </a:p>
        </p:txBody>
      </p:sp>
      <p:sp>
        <p:nvSpPr>
          <p:cNvPr id="3075" name="Rectangle 9"/>
          <p:cNvSpPr>
            <a:spLocks noGrp="1" noChangeArrowheads="1"/>
          </p:cNvSpPr>
          <p:nvPr>
            <p:ph type="subTitle" idx="1"/>
          </p:nvPr>
        </p:nvSpPr>
        <p:spPr>
          <a:noFill/>
        </p:spPr>
        <p:txBody>
          <a:bodyPr anchor="ctr"/>
          <a:lstStyle/>
          <a:p>
            <a:pPr eaLnBrk="1" hangingPunct="1"/>
            <a:r>
              <a:rPr lang="tr-TR" altLang="en-US" smtClean="0"/>
              <a:t>Fırat Üniversitesi</a:t>
            </a:r>
          </a:p>
          <a:p>
            <a:pPr eaLnBrk="1" hangingPunct="1"/>
            <a:r>
              <a:rPr lang="tr-TR" altLang="en-US" smtClean="0"/>
              <a:t>Bilgisayar Mühendisliği</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5 Slayt Numarası Yer Tutucusu"/>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F31C4D0F-5C59-4785-B9C0-6E717DB69BDA}" type="slidenum">
              <a:rPr lang="tr-TR" altLang="en-US" sz="1400"/>
              <a:pPr>
                <a:spcBef>
                  <a:spcPct val="0"/>
                </a:spcBef>
                <a:buFontTx/>
                <a:buNone/>
              </a:pPr>
              <a:t>10</a:t>
            </a:fld>
            <a:endParaRPr lang="tr-TR" altLang="en-US" sz="1400"/>
          </a:p>
        </p:txBody>
      </p:sp>
      <p:sp>
        <p:nvSpPr>
          <p:cNvPr id="13315" name="Rectangle 2"/>
          <p:cNvSpPr>
            <a:spLocks noGrp="1" noChangeArrowheads="1"/>
          </p:cNvSpPr>
          <p:nvPr>
            <p:ph type="title"/>
          </p:nvPr>
        </p:nvSpPr>
        <p:spPr/>
        <p:txBody>
          <a:bodyPr/>
          <a:lstStyle/>
          <a:p>
            <a:pPr eaLnBrk="1" hangingPunct="1"/>
            <a:r>
              <a:rPr lang="tr-TR" altLang="en-US" sz="4000" smtClean="0"/>
              <a:t>Veri Tabanı Yönetim Sistemi (VTYS)</a:t>
            </a:r>
          </a:p>
        </p:txBody>
      </p:sp>
      <p:sp>
        <p:nvSpPr>
          <p:cNvPr id="13316" name="Rectangle 3"/>
          <p:cNvSpPr>
            <a:spLocks noGrp="1" noChangeArrowheads="1"/>
          </p:cNvSpPr>
          <p:nvPr>
            <p:ph type="body" idx="1"/>
          </p:nvPr>
        </p:nvSpPr>
        <p:spPr/>
        <p:txBody>
          <a:bodyPr/>
          <a:lstStyle/>
          <a:p>
            <a:pPr eaLnBrk="1" hangingPunct="1">
              <a:lnSpc>
                <a:spcPct val="80000"/>
              </a:lnSpc>
            </a:pPr>
            <a:r>
              <a:rPr lang="tr-TR" altLang="en-US" sz="2800" smtClean="0"/>
              <a:t>VTYS, veri tabanı sistemlerini tanımlamak, oluşturmak, kullanmak, değiştirmek ve veri tabanı sistemleri ile ilgili her türlü işletimsel gereksinimleri karşılamak için kullanılan geniş kapsamlı yazılım sistemidir.</a:t>
            </a:r>
          </a:p>
          <a:p>
            <a:pPr eaLnBrk="1" hangingPunct="1">
              <a:lnSpc>
                <a:spcPct val="80000"/>
              </a:lnSpc>
            </a:pPr>
            <a:r>
              <a:rPr lang="tr-TR" altLang="en-US" sz="2800" smtClean="0"/>
              <a:t>VTYS, birbirleri ile ilişkili veri ve programlar topluluğundan oluşmaktadır.</a:t>
            </a:r>
          </a:p>
          <a:p>
            <a:pPr eaLnBrk="1" hangingPunct="1">
              <a:lnSpc>
                <a:spcPct val="80000"/>
              </a:lnSpc>
            </a:pPr>
            <a:r>
              <a:rPr lang="tr-TR" altLang="en-US" sz="2800" b="1" smtClean="0"/>
              <a:t>Veri tabanı</a:t>
            </a:r>
            <a:r>
              <a:rPr lang="tr-TR" altLang="en-US" sz="2800" smtClean="0"/>
              <a:t> olarak adlandırılan veri topluluğu, bir kuruluşa ait bilgilerin düzenli bir yapı içerisinde saklandığı ortamdır.</a:t>
            </a:r>
          </a:p>
          <a:p>
            <a:pPr eaLnBrk="1" hangingPunct="1">
              <a:lnSpc>
                <a:spcPct val="80000"/>
              </a:lnSpc>
            </a:pPr>
            <a:r>
              <a:rPr lang="tr-TR" altLang="en-US" sz="2800" smtClean="0"/>
              <a:t>Programlar ise saklanan bu verilerin yönetildiği ortamlardır.</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5 Slayt Numarası Yer Tutucusu"/>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A558E23-4582-4DA5-8D9D-8D9A71E3CF3E}" type="slidenum">
              <a:rPr lang="tr-TR" altLang="en-US" sz="1400"/>
              <a:pPr>
                <a:spcBef>
                  <a:spcPct val="0"/>
                </a:spcBef>
                <a:buFontTx/>
                <a:buNone/>
              </a:pPr>
              <a:t>11</a:t>
            </a:fld>
            <a:endParaRPr lang="tr-TR" altLang="en-US" sz="1400"/>
          </a:p>
        </p:txBody>
      </p:sp>
      <p:sp>
        <p:nvSpPr>
          <p:cNvPr id="14339" name="Rectangle 2"/>
          <p:cNvSpPr>
            <a:spLocks noGrp="1" noChangeArrowheads="1"/>
          </p:cNvSpPr>
          <p:nvPr>
            <p:ph type="title"/>
          </p:nvPr>
        </p:nvSpPr>
        <p:spPr/>
        <p:txBody>
          <a:bodyPr/>
          <a:lstStyle/>
          <a:p>
            <a:pPr eaLnBrk="1" hangingPunct="1"/>
            <a:r>
              <a:rPr lang="tr-TR" altLang="en-US" smtClean="0"/>
              <a:t>VTYS’nin Temel Bileşenleri</a:t>
            </a:r>
          </a:p>
        </p:txBody>
      </p:sp>
      <p:sp>
        <p:nvSpPr>
          <p:cNvPr id="14340" name="Rectangle 6"/>
          <p:cNvSpPr>
            <a:spLocks noChangeArrowheads="1"/>
          </p:cNvSpPr>
          <p:nvPr/>
        </p:nvSpPr>
        <p:spPr bwMode="auto">
          <a:xfrm>
            <a:off x="2771775" y="3357563"/>
            <a:ext cx="1296988" cy="1150937"/>
          </a:xfrm>
          <a:prstGeom prst="rect">
            <a:avLst/>
          </a:prstGeom>
          <a:solidFill>
            <a:schemeClr val="accent1"/>
          </a:solidFill>
          <a:ln w="9525">
            <a:solidFill>
              <a:schemeClr val="tx1"/>
            </a:solidFill>
            <a:miter lim="800000"/>
            <a:headEnd/>
            <a:tailEnd/>
          </a:ln>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tr-TR" altLang="en-US" sz="2000"/>
              <a:t>Veri Tabanı Yöneticisi</a:t>
            </a:r>
          </a:p>
        </p:txBody>
      </p:sp>
      <p:sp>
        <p:nvSpPr>
          <p:cNvPr id="14341" name="Rectangle 8"/>
          <p:cNvSpPr>
            <a:spLocks noChangeArrowheads="1"/>
          </p:cNvSpPr>
          <p:nvPr/>
        </p:nvSpPr>
        <p:spPr bwMode="auto">
          <a:xfrm>
            <a:off x="5076825" y="1844675"/>
            <a:ext cx="1584325" cy="1152525"/>
          </a:xfrm>
          <a:prstGeom prst="rect">
            <a:avLst/>
          </a:prstGeom>
          <a:solidFill>
            <a:schemeClr val="accent1"/>
          </a:solidFill>
          <a:ln w="9525">
            <a:solidFill>
              <a:schemeClr val="tx1"/>
            </a:solidFill>
            <a:miter lim="800000"/>
            <a:headEnd/>
            <a:tailEnd/>
          </a:ln>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1600"/>
              <a:t>Veri Tanımlama Dili (DDL) Derleyicisi</a:t>
            </a:r>
          </a:p>
        </p:txBody>
      </p:sp>
      <p:sp>
        <p:nvSpPr>
          <p:cNvPr id="14342" name="Line 10"/>
          <p:cNvSpPr>
            <a:spLocks noChangeShapeType="1"/>
          </p:cNvSpPr>
          <p:nvPr/>
        </p:nvSpPr>
        <p:spPr bwMode="auto">
          <a:xfrm>
            <a:off x="2051050" y="3933825"/>
            <a:ext cx="720725"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tr-TR"/>
          </a:p>
        </p:txBody>
      </p:sp>
      <p:sp>
        <p:nvSpPr>
          <p:cNvPr id="14343" name="Line 12"/>
          <p:cNvSpPr>
            <a:spLocks noChangeShapeType="1"/>
          </p:cNvSpPr>
          <p:nvPr/>
        </p:nvSpPr>
        <p:spPr bwMode="auto">
          <a:xfrm flipH="1">
            <a:off x="3995738" y="5373688"/>
            <a:ext cx="1081087"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tr-TR"/>
          </a:p>
        </p:txBody>
      </p:sp>
      <p:graphicFrame>
        <p:nvGraphicFramePr>
          <p:cNvPr id="14344" name="Object 13"/>
          <p:cNvGraphicFramePr>
            <a:graphicFrameLocks noChangeAspect="1"/>
          </p:cNvGraphicFramePr>
          <p:nvPr/>
        </p:nvGraphicFramePr>
        <p:xfrm>
          <a:off x="7593013" y="1862138"/>
          <a:ext cx="1011237" cy="1150937"/>
        </p:xfrm>
        <a:graphic>
          <a:graphicData uri="http://schemas.openxmlformats.org/presentationml/2006/ole">
            <mc:AlternateContent xmlns:mc="http://schemas.openxmlformats.org/markup-compatibility/2006">
              <mc:Choice xmlns:v="urn:schemas-microsoft-com:vml" Requires="v">
                <p:oleObj spid="_x0000_s14374" name="Clip" r:id="rId3" imgW="5640388" imgH="6415088" progId="MS_ClipArt_Gallery.2">
                  <p:embed/>
                </p:oleObj>
              </mc:Choice>
              <mc:Fallback>
                <p:oleObj name="Clip" r:id="rId3" imgW="5640388" imgH="6415088" progId="MS_ClipArt_Gallery.2">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93013" y="1862138"/>
                        <a:ext cx="1011237" cy="1150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45" name="Line 14"/>
          <p:cNvSpPr>
            <a:spLocks noChangeShapeType="1"/>
          </p:cNvSpPr>
          <p:nvPr/>
        </p:nvSpPr>
        <p:spPr bwMode="auto">
          <a:xfrm flipH="1">
            <a:off x="3995738" y="2420938"/>
            <a:ext cx="1081087"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tr-TR"/>
          </a:p>
        </p:txBody>
      </p:sp>
      <p:sp>
        <p:nvSpPr>
          <p:cNvPr id="14346" name="Line 15"/>
          <p:cNvSpPr>
            <a:spLocks noChangeShapeType="1"/>
          </p:cNvSpPr>
          <p:nvPr/>
        </p:nvSpPr>
        <p:spPr bwMode="auto">
          <a:xfrm flipH="1" flipV="1">
            <a:off x="6661150" y="2420938"/>
            <a:ext cx="790575"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tr-TR"/>
          </a:p>
        </p:txBody>
      </p:sp>
      <p:sp>
        <p:nvSpPr>
          <p:cNvPr id="14347" name="Line 16"/>
          <p:cNvSpPr>
            <a:spLocks noChangeShapeType="1"/>
          </p:cNvSpPr>
          <p:nvPr/>
        </p:nvSpPr>
        <p:spPr bwMode="auto">
          <a:xfrm flipH="1">
            <a:off x="6661150" y="5084763"/>
            <a:ext cx="790575" cy="288925"/>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tr-TR"/>
          </a:p>
        </p:txBody>
      </p:sp>
      <p:graphicFrame>
        <p:nvGraphicFramePr>
          <p:cNvPr id="14348" name="Object 17"/>
          <p:cNvGraphicFramePr>
            <a:graphicFrameLocks noChangeAspect="1"/>
          </p:cNvGraphicFramePr>
          <p:nvPr/>
        </p:nvGraphicFramePr>
        <p:xfrm>
          <a:off x="7529513" y="4465638"/>
          <a:ext cx="1219200" cy="763587"/>
        </p:xfrm>
        <a:graphic>
          <a:graphicData uri="http://schemas.openxmlformats.org/presentationml/2006/ole">
            <mc:AlternateContent xmlns:mc="http://schemas.openxmlformats.org/markup-compatibility/2006">
              <mc:Choice xmlns:v="urn:schemas-microsoft-com:vml" Requires="v">
                <p:oleObj spid="_x0000_s14375" name="Clip" r:id="rId5" imgW="4039263" imgH="2534876" progId="MS_ClipArt_Gallery.2">
                  <p:embed/>
                </p:oleObj>
              </mc:Choice>
              <mc:Fallback>
                <p:oleObj name="Clip" r:id="rId5" imgW="4039263" imgH="2534876" progId="MS_ClipArt_Gallery.2">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29513" y="4465638"/>
                        <a:ext cx="1219200" cy="76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49" name="Line 19"/>
          <p:cNvSpPr>
            <a:spLocks noChangeShapeType="1"/>
          </p:cNvSpPr>
          <p:nvPr/>
        </p:nvSpPr>
        <p:spPr bwMode="auto">
          <a:xfrm>
            <a:off x="6661150" y="4292600"/>
            <a:ext cx="790575" cy="287338"/>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tr-TR"/>
          </a:p>
        </p:txBody>
      </p:sp>
      <p:sp>
        <p:nvSpPr>
          <p:cNvPr id="14350" name="Rectangle 20"/>
          <p:cNvSpPr>
            <a:spLocks noChangeArrowheads="1"/>
          </p:cNvSpPr>
          <p:nvPr/>
        </p:nvSpPr>
        <p:spPr bwMode="auto">
          <a:xfrm>
            <a:off x="5076825" y="4005263"/>
            <a:ext cx="1577975" cy="576262"/>
          </a:xfrm>
          <a:prstGeom prst="rect">
            <a:avLst/>
          </a:prstGeom>
          <a:solidFill>
            <a:schemeClr val="accent1"/>
          </a:solidFill>
          <a:ln w="9525">
            <a:solidFill>
              <a:schemeClr val="tx1"/>
            </a:solidFill>
            <a:miter lim="800000"/>
            <a:headEnd/>
            <a:tailEnd/>
          </a:ln>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tr-TR" altLang="en-US" sz="1600"/>
              <a:t>Sorgu İşleyicisi (SQL)</a:t>
            </a:r>
            <a:endParaRPr lang="tr-TR" altLang="en-US" sz="2000"/>
          </a:p>
        </p:txBody>
      </p:sp>
      <p:sp>
        <p:nvSpPr>
          <p:cNvPr id="14351" name="Line 22"/>
          <p:cNvSpPr>
            <a:spLocks noChangeShapeType="1"/>
          </p:cNvSpPr>
          <p:nvPr/>
        </p:nvSpPr>
        <p:spPr bwMode="auto">
          <a:xfrm flipH="1" flipV="1">
            <a:off x="4067175" y="3933825"/>
            <a:ext cx="1009650" cy="358775"/>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tr-TR"/>
          </a:p>
        </p:txBody>
      </p:sp>
      <p:sp>
        <p:nvSpPr>
          <p:cNvPr id="14352" name="Rectangle 23"/>
          <p:cNvSpPr>
            <a:spLocks noChangeArrowheads="1"/>
          </p:cNvSpPr>
          <p:nvPr/>
        </p:nvSpPr>
        <p:spPr bwMode="auto">
          <a:xfrm>
            <a:off x="5076825" y="2990850"/>
            <a:ext cx="15652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1200"/>
              <a:t>Tablo yaratma</a:t>
            </a:r>
          </a:p>
          <a:p>
            <a:pPr algn="ctr" eaLnBrk="1" hangingPunct="1">
              <a:spcBef>
                <a:spcPct val="0"/>
              </a:spcBef>
              <a:buFontTx/>
              <a:buNone/>
            </a:pPr>
            <a:r>
              <a:rPr lang="tr-TR" altLang="en-US" sz="1200"/>
              <a:t>Form yaratma</a:t>
            </a:r>
          </a:p>
          <a:p>
            <a:pPr algn="ctr" eaLnBrk="1" hangingPunct="1">
              <a:spcBef>
                <a:spcPct val="0"/>
              </a:spcBef>
              <a:buFontTx/>
              <a:buNone/>
            </a:pPr>
            <a:r>
              <a:rPr lang="tr-TR" altLang="en-US" sz="1200"/>
              <a:t>Sorgu yaratma</a:t>
            </a:r>
          </a:p>
          <a:p>
            <a:pPr algn="ctr" eaLnBrk="1" hangingPunct="1">
              <a:spcBef>
                <a:spcPct val="0"/>
              </a:spcBef>
              <a:buFontTx/>
              <a:buNone/>
            </a:pPr>
            <a:r>
              <a:rPr lang="tr-TR" altLang="en-US" sz="1200"/>
              <a:t>Rapor yaratma</a:t>
            </a:r>
          </a:p>
        </p:txBody>
      </p:sp>
      <p:sp>
        <p:nvSpPr>
          <p:cNvPr id="14353" name="Rectangle 24"/>
          <p:cNvSpPr>
            <a:spLocks noChangeArrowheads="1"/>
          </p:cNvSpPr>
          <p:nvPr/>
        </p:nvSpPr>
        <p:spPr bwMode="auto">
          <a:xfrm>
            <a:off x="5076825" y="6029325"/>
            <a:ext cx="1584325"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1200"/>
              <a:t>Kayıt ekleme</a:t>
            </a:r>
          </a:p>
          <a:p>
            <a:pPr algn="ctr" eaLnBrk="1" hangingPunct="1">
              <a:spcBef>
                <a:spcPct val="0"/>
              </a:spcBef>
              <a:buFontTx/>
              <a:buNone/>
            </a:pPr>
            <a:r>
              <a:rPr lang="tr-TR" altLang="en-US" sz="1200"/>
              <a:t>Kayıt silme</a:t>
            </a:r>
          </a:p>
          <a:p>
            <a:pPr algn="ctr" eaLnBrk="1" hangingPunct="1">
              <a:spcBef>
                <a:spcPct val="0"/>
              </a:spcBef>
              <a:buFontTx/>
              <a:buNone/>
            </a:pPr>
            <a:r>
              <a:rPr lang="tr-TR" altLang="en-US" sz="1200"/>
              <a:t>Kayıt güncelleme</a:t>
            </a:r>
          </a:p>
        </p:txBody>
      </p:sp>
      <p:sp>
        <p:nvSpPr>
          <p:cNvPr id="14354" name="AutoShape 25"/>
          <p:cNvSpPr>
            <a:spLocks noChangeArrowheads="1"/>
          </p:cNvSpPr>
          <p:nvPr/>
        </p:nvSpPr>
        <p:spPr bwMode="auto">
          <a:xfrm>
            <a:off x="323850" y="3284538"/>
            <a:ext cx="1727200" cy="1296987"/>
          </a:xfrm>
          <a:prstGeom prst="can">
            <a:avLst>
              <a:gd name="adj" fmla="val 15421"/>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2000"/>
              <a:t>Veri Tabanı</a:t>
            </a:r>
            <a:endParaRPr lang="tr-TR" altLang="en-US" sz="1400"/>
          </a:p>
        </p:txBody>
      </p:sp>
      <p:sp>
        <p:nvSpPr>
          <p:cNvPr id="14355" name="Rectangle 28"/>
          <p:cNvSpPr>
            <a:spLocks noChangeArrowheads="1"/>
          </p:cNvSpPr>
          <p:nvPr/>
        </p:nvSpPr>
        <p:spPr bwMode="auto">
          <a:xfrm>
            <a:off x="5076825" y="4724400"/>
            <a:ext cx="1584325" cy="1296988"/>
          </a:xfrm>
          <a:prstGeom prst="rect">
            <a:avLst/>
          </a:prstGeom>
          <a:solidFill>
            <a:schemeClr val="accent1"/>
          </a:solidFill>
          <a:ln w="9525">
            <a:solidFill>
              <a:schemeClr val="tx1"/>
            </a:solidFill>
            <a:miter lim="800000"/>
            <a:headEnd/>
            <a:tailEnd/>
          </a:ln>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1600"/>
              <a:t>Genişletilmiş Programlama Dili (DML + taşıyıcı dil) Derleyicisi</a:t>
            </a:r>
          </a:p>
        </p:txBody>
      </p:sp>
      <p:sp>
        <p:nvSpPr>
          <p:cNvPr id="14356" name="Text Box 29"/>
          <p:cNvSpPr txBox="1">
            <a:spLocks noChangeArrowheads="1"/>
          </p:cNvSpPr>
          <p:nvPr/>
        </p:nvSpPr>
        <p:spPr bwMode="auto">
          <a:xfrm>
            <a:off x="6732588" y="5373688"/>
            <a:ext cx="1008062"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tr-TR" altLang="en-US" sz="1400"/>
              <a:t>Uygulama Programı</a:t>
            </a:r>
          </a:p>
        </p:txBody>
      </p:sp>
      <p:sp>
        <p:nvSpPr>
          <p:cNvPr id="14357" name="Text Box 30"/>
          <p:cNvSpPr txBox="1">
            <a:spLocks noChangeArrowheads="1"/>
          </p:cNvSpPr>
          <p:nvPr/>
        </p:nvSpPr>
        <p:spPr bwMode="auto">
          <a:xfrm>
            <a:off x="6732588" y="3860800"/>
            <a:ext cx="1008062"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tr-TR" altLang="en-US" sz="1400"/>
              <a:t>VT Sorgusu</a:t>
            </a:r>
          </a:p>
        </p:txBody>
      </p:sp>
      <p:sp>
        <p:nvSpPr>
          <p:cNvPr id="14358" name="Text Box 31"/>
          <p:cNvSpPr txBox="1">
            <a:spLocks noChangeArrowheads="1"/>
          </p:cNvSpPr>
          <p:nvPr/>
        </p:nvSpPr>
        <p:spPr bwMode="auto">
          <a:xfrm>
            <a:off x="6732588" y="1844675"/>
            <a:ext cx="1008062"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tr-TR" altLang="en-US" sz="1400"/>
              <a:t>VT Tanımları</a:t>
            </a:r>
          </a:p>
        </p:txBody>
      </p:sp>
      <p:sp>
        <p:nvSpPr>
          <p:cNvPr id="14359" name="Rectangle 32"/>
          <p:cNvSpPr>
            <a:spLocks noChangeArrowheads="1"/>
          </p:cNvSpPr>
          <p:nvPr/>
        </p:nvSpPr>
        <p:spPr bwMode="auto">
          <a:xfrm>
            <a:off x="2827338" y="4941888"/>
            <a:ext cx="1168400" cy="863600"/>
          </a:xfrm>
          <a:prstGeom prst="rect">
            <a:avLst/>
          </a:prstGeom>
          <a:solidFill>
            <a:schemeClr val="accent1"/>
          </a:solidFill>
          <a:ln w="9525">
            <a:solidFill>
              <a:schemeClr val="tx1"/>
            </a:solidFill>
            <a:miter lim="800000"/>
            <a:headEnd/>
            <a:tailEnd/>
          </a:ln>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tr-TR" altLang="en-US" sz="1600"/>
              <a:t>Derlenmiş Uygulama Programı</a:t>
            </a:r>
          </a:p>
        </p:txBody>
      </p:sp>
      <p:sp>
        <p:nvSpPr>
          <p:cNvPr id="14360" name="Rectangle 33"/>
          <p:cNvSpPr>
            <a:spLocks noChangeArrowheads="1"/>
          </p:cNvSpPr>
          <p:nvPr/>
        </p:nvSpPr>
        <p:spPr bwMode="auto">
          <a:xfrm>
            <a:off x="2827338" y="1989138"/>
            <a:ext cx="1168400" cy="863600"/>
          </a:xfrm>
          <a:prstGeom prst="rect">
            <a:avLst/>
          </a:prstGeom>
          <a:solidFill>
            <a:schemeClr val="accent1"/>
          </a:solidFill>
          <a:ln w="9525">
            <a:solidFill>
              <a:schemeClr val="tx1"/>
            </a:solidFill>
            <a:miter lim="800000"/>
            <a:headEnd/>
            <a:tailEnd/>
          </a:ln>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tr-TR" altLang="en-US" sz="1600"/>
              <a:t>Derlenmiş VT Tanımları</a:t>
            </a:r>
          </a:p>
        </p:txBody>
      </p:sp>
      <p:sp>
        <p:nvSpPr>
          <p:cNvPr id="14361" name="Line 34"/>
          <p:cNvSpPr>
            <a:spLocks noChangeShapeType="1"/>
          </p:cNvSpPr>
          <p:nvPr/>
        </p:nvSpPr>
        <p:spPr bwMode="auto">
          <a:xfrm flipH="1" flipV="1">
            <a:off x="3419475" y="4508500"/>
            <a:ext cx="0" cy="433388"/>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tr-TR"/>
          </a:p>
        </p:txBody>
      </p:sp>
      <p:sp>
        <p:nvSpPr>
          <p:cNvPr id="14362" name="Line 36"/>
          <p:cNvSpPr>
            <a:spLocks noChangeShapeType="1"/>
          </p:cNvSpPr>
          <p:nvPr/>
        </p:nvSpPr>
        <p:spPr bwMode="auto">
          <a:xfrm flipH="1" flipV="1">
            <a:off x="3419475" y="2852738"/>
            <a:ext cx="0" cy="504825"/>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tr-TR"/>
          </a:p>
        </p:txBody>
      </p:sp>
      <p:sp>
        <p:nvSpPr>
          <p:cNvPr id="14363" name="Line 40"/>
          <p:cNvSpPr>
            <a:spLocks noChangeShapeType="1"/>
          </p:cNvSpPr>
          <p:nvPr/>
        </p:nvSpPr>
        <p:spPr bwMode="auto">
          <a:xfrm>
            <a:off x="3995738" y="2636838"/>
            <a:ext cx="647700" cy="0"/>
          </a:xfrm>
          <a:prstGeom prst="line">
            <a:avLst/>
          </a:prstGeom>
          <a:noFill/>
          <a:ln w="25400">
            <a:solidFill>
              <a:schemeClr val="tx1"/>
            </a:solidFill>
            <a:prstDash val="sysDot"/>
            <a:round/>
            <a:headEnd type="triangle" w="med" len="med"/>
            <a:tailEnd/>
          </a:ln>
          <a:extLst>
            <a:ext uri="{909E8E84-426E-40DD-AFC4-6F175D3DCCD1}">
              <a14:hiddenFill xmlns:a14="http://schemas.microsoft.com/office/drawing/2010/main">
                <a:noFill/>
              </a14:hiddenFill>
            </a:ext>
          </a:extLst>
        </p:spPr>
        <p:txBody>
          <a:bodyPr/>
          <a:lstStyle/>
          <a:p>
            <a:endParaRPr lang="tr-TR"/>
          </a:p>
        </p:txBody>
      </p:sp>
      <p:sp>
        <p:nvSpPr>
          <p:cNvPr id="14364" name="Line 41"/>
          <p:cNvSpPr>
            <a:spLocks noChangeShapeType="1"/>
          </p:cNvSpPr>
          <p:nvPr/>
        </p:nvSpPr>
        <p:spPr bwMode="auto">
          <a:xfrm>
            <a:off x="4643438" y="2636838"/>
            <a:ext cx="0" cy="122396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tr-TR"/>
          </a:p>
        </p:txBody>
      </p:sp>
      <p:sp>
        <p:nvSpPr>
          <p:cNvPr id="14365" name="Line 42"/>
          <p:cNvSpPr>
            <a:spLocks noChangeShapeType="1"/>
          </p:cNvSpPr>
          <p:nvPr/>
        </p:nvSpPr>
        <p:spPr bwMode="auto">
          <a:xfrm>
            <a:off x="4643438" y="3860800"/>
            <a:ext cx="576262" cy="0"/>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tr-TR"/>
          </a:p>
        </p:txBody>
      </p:sp>
      <p:sp>
        <p:nvSpPr>
          <p:cNvPr id="14366" name="Line 43"/>
          <p:cNvSpPr>
            <a:spLocks noChangeShapeType="1"/>
          </p:cNvSpPr>
          <p:nvPr/>
        </p:nvSpPr>
        <p:spPr bwMode="auto">
          <a:xfrm>
            <a:off x="5219700" y="3860800"/>
            <a:ext cx="0" cy="144463"/>
          </a:xfrm>
          <a:prstGeom prst="line">
            <a:avLst/>
          </a:prstGeom>
          <a:noFill/>
          <a:ln w="254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tr-TR"/>
          </a:p>
        </p:txBody>
      </p:sp>
      <p:sp>
        <p:nvSpPr>
          <p:cNvPr id="14367" name="Line 48"/>
          <p:cNvSpPr>
            <a:spLocks noChangeShapeType="1"/>
          </p:cNvSpPr>
          <p:nvPr/>
        </p:nvSpPr>
        <p:spPr bwMode="auto">
          <a:xfrm>
            <a:off x="3779838" y="3068638"/>
            <a:ext cx="576262" cy="0"/>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tr-TR"/>
          </a:p>
        </p:txBody>
      </p:sp>
      <p:sp>
        <p:nvSpPr>
          <p:cNvPr id="14368" name="Line 49"/>
          <p:cNvSpPr>
            <a:spLocks noChangeShapeType="1"/>
          </p:cNvSpPr>
          <p:nvPr/>
        </p:nvSpPr>
        <p:spPr bwMode="auto">
          <a:xfrm>
            <a:off x="4356100" y="3068638"/>
            <a:ext cx="0" cy="1873250"/>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tr-TR"/>
          </a:p>
        </p:txBody>
      </p:sp>
      <p:sp>
        <p:nvSpPr>
          <p:cNvPr id="14369" name="Line 50"/>
          <p:cNvSpPr>
            <a:spLocks noChangeShapeType="1"/>
          </p:cNvSpPr>
          <p:nvPr/>
        </p:nvSpPr>
        <p:spPr bwMode="auto">
          <a:xfrm>
            <a:off x="4356100" y="4941888"/>
            <a:ext cx="720725" cy="0"/>
          </a:xfrm>
          <a:prstGeom prst="line">
            <a:avLst/>
          </a:prstGeom>
          <a:noFill/>
          <a:ln w="254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tr-TR"/>
          </a:p>
        </p:txBody>
      </p:sp>
      <p:sp>
        <p:nvSpPr>
          <p:cNvPr id="14370" name="Line 52"/>
          <p:cNvSpPr>
            <a:spLocks noChangeShapeType="1"/>
          </p:cNvSpPr>
          <p:nvPr/>
        </p:nvSpPr>
        <p:spPr bwMode="auto">
          <a:xfrm>
            <a:off x="3779838" y="2852738"/>
            <a:ext cx="0" cy="215900"/>
          </a:xfrm>
          <a:prstGeom prst="line">
            <a:avLst/>
          </a:prstGeom>
          <a:noFill/>
          <a:ln w="25400">
            <a:solidFill>
              <a:schemeClr val="tx1"/>
            </a:solidFill>
            <a:prstDash val="sysDot"/>
            <a:round/>
            <a:headEnd type="triangle" w="med" len="med"/>
            <a:tailEnd/>
          </a:ln>
          <a:extLst>
            <a:ext uri="{909E8E84-426E-40DD-AFC4-6F175D3DCCD1}">
              <a14:hiddenFill xmlns:a14="http://schemas.microsoft.com/office/drawing/2010/main">
                <a:noFill/>
              </a14:hiddenFill>
            </a:ext>
          </a:extLst>
        </p:spPr>
        <p:txBody>
          <a:bodyPr/>
          <a:lstStyle/>
          <a:p>
            <a:endParaRPr lang="tr-TR"/>
          </a:p>
        </p:txBody>
      </p:sp>
      <p:sp>
        <p:nvSpPr>
          <p:cNvPr id="14371" name="Rectangle 56"/>
          <p:cNvSpPr>
            <a:spLocks noChangeArrowheads="1"/>
          </p:cNvSpPr>
          <p:nvPr/>
        </p:nvSpPr>
        <p:spPr bwMode="auto">
          <a:xfrm>
            <a:off x="323850" y="4551363"/>
            <a:ext cx="1727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1200"/>
              <a:t>Kullanıcı verileri</a:t>
            </a:r>
          </a:p>
          <a:p>
            <a:pPr algn="ctr" eaLnBrk="1" hangingPunct="1">
              <a:spcBef>
                <a:spcPct val="0"/>
              </a:spcBef>
              <a:buFontTx/>
              <a:buNone/>
            </a:pPr>
            <a:r>
              <a:rPr lang="tr-TR" altLang="en-US" sz="1200"/>
              <a:t>Metadata</a:t>
            </a:r>
          </a:p>
          <a:p>
            <a:pPr algn="ctr" eaLnBrk="1" hangingPunct="1">
              <a:spcBef>
                <a:spcPct val="0"/>
              </a:spcBef>
              <a:buFontTx/>
              <a:buNone/>
            </a:pPr>
            <a:r>
              <a:rPr lang="tr-TR" altLang="en-US" sz="1200"/>
              <a:t>Dizinler</a:t>
            </a:r>
          </a:p>
          <a:p>
            <a:pPr algn="ctr" eaLnBrk="1" hangingPunct="1">
              <a:spcBef>
                <a:spcPct val="0"/>
              </a:spcBef>
              <a:buFontTx/>
              <a:buNone/>
            </a:pPr>
            <a:r>
              <a:rPr lang="tr-TR" altLang="en-US" sz="1200"/>
              <a:t>Uygulama Metadatası</a:t>
            </a:r>
          </a:p>
        </p:txBody>
      </p:sp>
      <p:sp>
        <p:nvSpPr>
          <p:cNvPr id="14372" name="Text Box 57"/>
          <p:cNvSpPr txBox="1">
            <a:spLocks noChangeArrowheads="1"/>
          </p:cNvSpPr>
          <p:nvPr/>
        </p:nvSpPr>
        <p:spPr bwMode="auto">
          <a:xfrm>
            <a:off x="7740650" y="3055938"/>
            <a:ext cx="129698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50000"/>
              </a:spcBef>
              <a:buFontTx/>
              <a:buNone/>
            </a:pPr>
            <a:r>
              <a:rPr lang="tr-TR" altLang="en-US" sz="1400">
                <a:solidFill>
                  <a:srgbClr val="FF0000"/>
                </a:solidFill>
              </a:rPr>
              <a:t>Veri Tabanını Oluşturma</a:t>
            </a:r>
          </a:p>
        </p:txBody>
      </p:sp>
      <p:sp>
        <p:nvSpPr>
          <p:cNvPr id="14373" name="Text Box 58"/>
          <p:cNvSpPr txBox="1">
            <a:spLocks noChangeArrowheads="1"/>
          </p:cNvSpPr>
          <p:nvPr/>
        </p:nvSpPr>
        <p:spPr bwMode="auto">
          <a:xfrm>
            <a:off x="7739063" y="5216525"/>
            <a:ext cx="1296987"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50000"/>
              </a:spcBef>
              <a:buFontTx/>
              <a:buNone/>
            </a:pPr>
            <a:r>
              <a:rPr lang="tr-TR" altLang="en-US" sz="1400">
                <a:solidFill>
                  <a:srgbClr val="FF0000"/>
                </a:solidFill>
              </a:rPr>
              <a:t>Veri Tabanını Kullanma</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5 Slayt Numarası Yer Tutucusu"/>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CFF30F61-48D6-4A69-8513-5AE3F248772A}" type="slidenum">
              <a:rPr lang="tr-TR" altLang="en-US" sz="1400"/>
              <a:pPr>
                <a:spcBef>
                  <a:spcPct val="0"/>
                </a:spcBef>
                <a:buFontTx/>
                <a:buNone/>
              </a:pPr>
              <a:t>12</a:t>
            </a:fld>
            <a:endParaRPr lang="tr-TR" altLang="en-US" sz="1400"/>
          </a:p>
        </p:txBody>
      </p:sp>
      <p:sp>
        <p:nvSpPr>
          <p:cNvPr id="15363" name="Rectangle 2"/>
          <p:cNvSpPr>
            <a:spLocks noGrp="1" noChangeArrowheads="1"/>
          </p:cNvSpPr>
          <p:nvPr>
            <p:ph type="title"/>
          </p:nvPr>
        </p:nvSpPr>
        <p:spPr/>
        <p:txBody>
          <a:bodyPr/>
          <a:lstStyle/>
          <a:p>
            <a:pPr eaLnBrk="1" hangingPunct="1"/>
            <a:r>
              <a:rPr lang="tr-TR" altLang="en-US" smtClean="0"/>
              <a:t>Neden VTYS?</a:t>
            </a:r>
          </a:p>
        </p:txBody>
      </p:sp>
      <p:sp>
        <p:nvSpPr>
          <p:cNvPr id="15364" name="Rectangle 3"/>
          <p:cNvSpPr>
            <a:spLocks noGrp="1" noChangeArrowheads="1"/>
          </p:cNvSpPr>
          <p:nvPr>
            <p:ph type="body" idx="1"/>
          </p:nvPr>
        </p:nvSpPr>
        <p:spPr/>
        <p:txBody>
          <a:bodyPr/>
          <a:lstStyle/>
          <a:p>
            <a:pPr eaLnBrk="1" hangingPunct="1"/>
            <a:r>
              <a:rPr lang="tr-TR" altLang="en-US" smtClean="0"/>
              <a:t>VTYS yaklaşımında veri girişi ve depolanması veriye erişen uygulama programlarından bağımsızdır.</a:t>
            </a:r>
          </a:p>
          <a:p>
            <a:pPr eaLnBrk="1" hangingPunct="1"/>
            <a:r>
              <a:rPr lang="tr-TR" altLang="en-US" smtClean="0"/>
              <a:t>Klasik dosya kullanımında ise, kayıt desenleri ve dosya yapılarında ortaya çıkabilecek en ufak bir değişiklik bile uygulama programlarının değiştirilmesine neden olmaktadır.</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5 Slayt Numarası Yer Tutucusu"/>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63DAA64B-D780-497A-89FB-95A771346414}" type="slidenum">
              <a:rPr lang="tr-TR" altLang="en-US" sz="1400"/>
              <a:pPr>
                <a:spcBef>
                  <a:spcPct val="0"/>
                </a:spcBef>
                <a:buFontTx/>
                <a:buNone/>
              </a:pPr>
              <a:t>13</a:t>
            </a:fld>
            <a:endParaRPr lang="tr-TR" altLang="en-US" sz="1400"/>
          </a:p>
        </p:txBody>
      </p:sp>
      <p:sp>
        <p:nvSpPr>
          <p:cNvPr id="16387" name="Rectangle 2"/>
          <p:cNvSpPr>
            <a:spLocks noGrp="1" noChangeArrowheads="1"/>
          </p:cNvSpPr>
          <p:nvPr>
            <p:ph type="title"/>
          </p:nvPr>
        </p:nvSpPr>
        <p:spPr/>
        <p:txBody>
          <a:bodyPr/>
          <a:lstStyle/>
          <a:p>
            <a:pPr eaLnBrk="1" hangingPunct="1"/>
            <a:r>
              <a:rPr lang="tr-TR" altLang="en-US" sz="4000" smtClean="0"/>
              <a:t>Veri Tabanı Sistemlerinin Üstünlükleri (1)</a:t>
            </a:r>
          </a:p>
        </p:txBody>
      </p:sp>
      <p:sp>
        <p:nvSpPr>
          <p:cNvPr id="16388" name="Rectangle 3"/>
          <p:cNvSpPr>
            <a:spLocks noGrp="1" noChangeArrowheads="1"/>
          </p:cNvSpPr>
          <p:nvPr>
            <p:ph type="body" idx="1"/>
          </p:nvPr>
        </p:nvSpPr>
        <p:spPr/>
        <p:txBody>
          <a:bodyPr/>
          <a:lstStyle/>
          <a:p>
            <a:pPr eaLnBrk="1" hangingPunct="1"/>
            <a:r>
              <a:rPr lang="tr-TR" altLang="en-US" smtClean="0"/>
              <a:t>Gereksiz veri tekrarını önler.</a:t>
            </a:r>
          </a:p>
          <a:p>
            <a:pPr lvl="1" eaLnBrk="1" hangingPunct="1"/>
            <a:r>
              <a:rPr lang="tr-TR" altLang="en-US" smtClean="0"/>
              <a:t>Tüm uygulamaların gereksinim duyduğu veriler birbirleri ile bütünleşik yapıdadır. Dolayısıyla veri kaynağı tek olarak tasarlanır, böylece veri tekrarı önlenmiş olur.</a:t>
            </a:r>
          </a:p>
          <a:p>
            <a:pPr lvl="1" eaLnBrk="1" hangingPunct="1"/>
            <a:r>
              <a:rPr lang="tr-TR" altLang="en-US" smtClean="0"/>
              <a:t>Örneğin, Türkiye’deki il kodları ve isimleri hem personel alt sisteminde hem de pazarlama alt sisteminde ayrı ayrı tutulmaz.</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5 Slayt Numarası Yer Tutucusu"/>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5C5EC47D-3A89-40F8-8128-EDB52FF7D29D}" type="slidenum">
              <a:rPr lang="tr-TR" altLang="en-US" sz="1400"/>
              <a:pPr>
                <a:spcBef>
                  <a:spcPct val="0"/>
                </a:spcBef>
                <a:buFontTx/>
                <a:buNone/>
              </a:pPr>
              <a:t>14</a:t>
            </a:fld>
            <a:endParaRPr lang="tr-TR" altLang="en-US" sz="1400"/>
          </a:p>
        </p:txBody>
      </p:sp>
      <p:sp>
        <p:nvSpPr>
          <p:cNvPr id="17411" name="Rectangle 2"/>
          <p:cNvSpPr>
            <a:spLocks noGrp="1" noChangeArrowheads="1"/>
          </p:cNvSpPr>
          <p:nvPr>
            <p:ph type="title"/>
          </p:nvPr>
        </p:nvSpPr>
        <p:spPr/>
        <p:txBody>
          <a:bodyPr/>
          <a:lstStyle/>
          <a:p>
            <a:pPr eaLnBrk="1" hangingPunct="1"/>
            <a:r>
              <a:rPr lang="tr-TR" altLang="en-US" sz="4000" smtClean="0"/>
              <a:t>Veri Tabanı Sistemlerinin Üstünlükleri (2)</a:t>
            </a:r>
          </a:p>
        </p:txBody>
      </p:sp>
      <p:sp>
        <p:nvSpPr>
          <p:cNvPr id="17412" name="Rectangle 3"/>
          <p:cNvSpPr>
            <a:spLocks noGrp="1" noChangeArrowheads="1"/>
          </p:cNvSpPr>
          <p:nvPr>
            <p:ph type="body" idx="1"/>
          </p:nvPr>
        </p:nvSpPr>
        <p:spPr/>
        <p:txBody>
          <a:bodyPr/>
          <a:lstStyle/>
          <a:p>
            <a:pPr eaLnBrk="1" hangingPunct="1"/>
            <a:r>
              <a:rPr lang="tr-TR" altLang="en-US" smtClean="0"/>
              <a:t>Veri bütünlüğünü (data integrity) sağlar.</a:t>
            </a:r>
          </a:p>
          <a:p>
            <a:pPr lvl="1" eaLnBrk="1" hangingPunct="1"/>
            <a:r>
              <a:rPr lang="tr-TR" altLang="en-US" smtClean="0"/>
              <a:t>Veri bütünlüğü, verinin doğruluğunu ve tutarlılığını anlatmaktadır.</a:t>
            </a:r>
          </a:p>
          <a:p>
            <a:pPr lvl="1" eaLnBrk="1" hangingPunct="1"/>
            <a:r>
              <a:rPr lang="tr-TR" altLang="en-US" smtClean="0"/>
              <a:t>Veri bütünlüğü için bazı kısıtlamalar tanımlanabilir.</a:t>
            </a:r>
          </a:p>
          <a:p>
            <a:pPr lvl="1" eaLnBrk="1" hangingPunct="1"/>
            <a:r>
              <a:rPr lang="tr-TR" altLang="en-US" smtClean="0"/>
              <a:t>Örneğin, öğrenci bilgileri girilirken doğduğu il koduna 100 değeri girilirse, yanlış bilgi nedeniyle bu isteğin yerine getirilmemesi istenebilir.</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5 Slayt Numarası Yer Tutucusu"/>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71CB0374-ED47-4A1C-8116-88FC9B13422C}" type="slidenum">
              <a:rPr lang="tr-TR" altLang="en-US" sz="1400"/>
              <a:pPr>
                <a:spcBef>
                  <a:spcPct val="0"/>
                </a:spcBef>
                <a:buFontTx/>
                <a:buNone/>
              </a:pPr>
              <a:t>15</a:t>
            </a:fld>
            <a:endParaRPr lang="tr-TR" altLang="en-US" sz="1400"/>
          </a:p>
        </p:txBody>
      </p:sp>
      <p:sp>
        <p:nvSpPr>
          <p:cNvPr id="18435" name="Rectangle 2"/>
          <p:cNvSpPr>
            <a:spLocks noGrp="1" noChangeArrowheads="1"/>
          </p:cNvSpPr>
          <p:nvPr>
            <p:ph type="title"/>
          </p:nvPr>
        </p:nvSpPr>
        <p:spPr/>
        <p:txBody>
          <a:bodyPr/>
          <a:lstStyle/>
          <a:p>
            <a:pPr eaLnBrk="1" hangingPunct="1"/>
            <a:r>
              <a:rPr lang="tr-TR" altLang="en-US" sz="4000" smtClean="0"/>
              <a:t>Veri Tabanı Sistemlerinin Üstünlükleri (3)</a:t>
            </a:r>
          </a:p>
        </p:txBody>
      </p:sp>
      <p:sp>
        <p:nvSpPr>
          <p:cNvPr id="18436" name="Rectangle 3"/>
          <p:cNvSpPr>
            <a:spLocks noGrp="1" noChangeArrowheads="1"/>
          </p:cNvSpPr>
          <p:nvPr>
            <p:ph type="body" idx="1"/>
          </p:nvPr>
        </p:nvSpPr>
        <p:spPr/>
        <p:txBody>
          <a:bodyPr/>
          <a:lstStyle/>
          <a:p>
            <a:pPr eaLnBrk="1" hangingPunct="1">
              <a:lnSpc>
                <a:spcPct val="90000"/>
              </a:lnSpc>
            </a:pPr>
            <a:r>
              <a:rPr lang="tr-TR" altLang="en-US" smtClean="0"/>
              <a:t>Verilerin güvenliğini sağlar.</a:t>
            </a:r>
          </a:p>
          <a:p>
            <a:pPr lvl="1" eaLnBrk="1" hangingPunct="1">
              <a:lnSpc>
                <a:spcPct val="90000"/>
              </a:lnSpc>
            </a:pPr>
            <a:r>
              <a:rPr lang="tr-TR" altLang="en-US" smtClean="0"/>
              <a:t>Tüm verilere her kullanıcının kolayca erişebilmesi çoğu zaman istenmeyen bir durumdur.</a:t>
            </a:r>
          </a:p>
          <a:p>
            <a:pPr lvl="1" eaLnBrk="1" hangingPunct="1">
              <a:lnSpc>
                <a:spcPct val="90000"/>
              </a:lnSpc>
            </a:pPr>
            <a:r>
              <a:rPr lang="tr-TR" altLang="en-US" smtClean="0"/>
              <a:t>Her kullanıcıya çeşitli yetkiler atanarak, bu kullanıcının erişebileceği, değiştirebileceği ve silebileceği veriler ayrı ayrı tanımlanabilir.</a:t>
            </a:r>
          </a:p>
          <a:p>
            <a:pPr lvl="1" eaLnBrk="1" hangingPunct="1">
              <a:lnSpc>
                <a:spcPct val="90000"/>
              </a:lnSpc>
            </a:pPr>
            <a:r>
              <a:rPr lang="tr-TR" altLang="en-US" smtClean="0"/>
              <a:t>Örneğin, pazarlama bölümünde çalışan bir kullanıcının diğer personelin özlük bilgilerine ulaşması engellenebilir.</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5 Slayt Numarası Yer Tutucusu"/>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6C66C03E-ADBC-419B-9B17-BE292C001AA4}" type="slidenum">
              <a:rPr lang="tr-TR" altLang="en-US" sz="1400"/>
              <a:pPr>
                <a:spcBef>
                  <a:spcPct val="0"/>
                </a:spcBef>
                <a:buFontTx/>
                <a:buNone/>
              </a:pPr>
              <a:t>16</a:t>
            </a:fld>
            <a:endParaRPr lang="tr-TR" altLang="en-US" sz="1400"/>
          </a:p>
        </p:txBody>
      </p:sp>
      <p:sp>
        <p:nvSpPr>
          <p:cNvPr id="19459" name="Rectangle 2"/>
          <p:cNvSpPr>
            <a:spLocks noGrp="1" noChangeArrowheads="1"/>
          </p:cNvSpPr>
          <p:nvPr>
            <p:ph type="title"/>
          </p:nvPr>
        </p:nvSpPr>
        <p:spPr/>
        <p:txBody>
          <a:bodyPr/>
          <a:lstStyle/>
          <a:p>
            <a:pPr eaLnBrk="1" hangingPunct="1"/>
            <a:r>
              <a:rPr lang="tr-TR" altLang="en-US" sz="4000" smtClean="0"/>
              <a:t>Veri Tabanı Sistemlerinin Üstünlükleri (4)</a:t>
            </a:r>
          </a:p>
        </p:txBody>
      </p:sp>
      <p:sp>
        <p:nvSpPr>
          <p:cNvPr id="19460" name="Rectangle 3"/>
          <p:cNvSpPr>
            <a:spLocks noGrp="1" noChangeArrowheads="1"/>
          </p:cNvSpPr>
          <p:nvPr>
            <p:ph type="body" idx="1"/>
          </p:nvPr>
        </p:nvSpPr>
        <p:spPr/>
        <p:txBody>
          <a:bodyPr/>
          <a:lstStyle/>
          <a:p>
            <a:pPr eaLnBrk="1" hangingPunct="1"/>
            <a:r>
              <a:rPr lang="tr-TR" altLang="en-US" smtClean="0"/>
              <a:t>Aynı zamanda yapılan erişimlerde tutarsızlıkların ortaya çıkmasını önler.</a:t>
            </a:r>
          </a:p>
          <a:p>
            <a:pPr lvl="1" eaLnBrk="1" hangingPunct="1"/>
            <a:r>
              <a:rPr lang="tr-TR" altLang="en-US" smtClean="0"/>
              <a:t>İki veya daha fazla kullanıcı aynı anda aynı veri üzerinde değişiklik yapmak istediğinde, yetkiye ve/veya kimin önce eriştiğine bakarak, birine önceliği verir, diğerlerini bekletir.</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5 Slayt Numarası Yer Tutucusu"/>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D879F237-35AE-4DFA-AFF0-1313CF495E87}" type="slidenum">
              <a:rPr lang="tr-TR" altLang="en-US" sz="1400"/>
              <a:pPr>
                <a:spcBef>
                  <a:spcPct val="0"/>
                </a:spcBef>
                <a:buFontTx/>
                <a:buNone/>
              </a:pPr>
              <a:t>17</a:t>
            </a:fld>
            <a:endParaRPr lang="tr-TR" altLang="en-US" sz="1400"/>
          </a:p>
        </p:txBody>
      </p:sp>
      <p:sp>
        <p:nvSpPr>
          <p:cNvPr id="20483" name="Rectangle 2"/>
          <p:cNvSpPr>
            <a:spLocks noGrp="1" noChangeArrowheads="1"/>
          </p:cNvSpPr>
          <p:nvPr>
            <p:ph type="title"/>
          </p:nvPr>
        </p:nvSpPr>
        <p:spPr/>
        <p:txBody>
          <a:bodyPr/>
          <a:lstStyle/>
          <a:p>
            <a:pPr eaLnBrk="1" hangingPunct="1"/>
            <a:r>
              <a:rPr lang="tr-TR" altLang="en-US" sz="4000" smtClean="0"/>
              <a:t>Veri Tabanı Sistemlerinin Üstünlükleri (5)</a:t>
            </a:r>
          </a:p>
        </p:txBody>
      </p:sp>
      <p:sp>
        <p:nvSpPr>
          <p:cNvPr id="20484" name="Rectangle 3"/>
          <p:cNvSpPr>
            <a:spLocks noGrp="1" noChangeArrowheads="1"/>
          </p:cNvSpPr>
          <p:nvPr>
            <p:ph type="body" idx="1"/>
          </p:nvPr>
        </p:nvSpPr>
        <p:spPr/>
        <p:txBody>
          <a:bodyPr/>
          <a:lstStyle/>
          <a:p>
            <a:pPr eaLnBrk="1" hangingPunct="1">
              <a:lnSpc>
                <a:spcPct val="90000"/>
              </a:lnSpc>
            </a:pPr>
            <a:r>
              <a:rPr lang="tr-TR" altLang="en-US" smtClean="0"/>
              <a:t>Veriler üzerinde merkezi denetim sağlar.</a:t>
            </a:r>
          </a:p>
          <a:p>
            <a:pPr lvl="1" eaLnBrk="1" hangingPunct="1">
              <a:lnSpc>
                <a:spcPct val="90000"/>
              </a:lnSpc>
            </a:pPr>
            <a:r>
              <a:rPr lang="tr-TR" altLang="en-US" smtClean="0"/>
              <a:t>Kullanıcılar işletim sistemi komutları ya da genel amaçlı programlama dilleri ile yazılmış uygulama programlarını kullanarak doğrudan veri tabanındaki verilere erişemezler ve bu verileri değiştiremezler.</a:t>
            </a:r>
          </a:p>
          <a:p>
            <a:pPr lvl="1" eaLnBrk="1" hangingPunct="1">
              <a:lnSpc>
                <a:spcPct val="90000"/>
              </a:lnSpc>
            </a:pPr>
            <a:r>
              <a:rPr lang="tr-TR" altLang="en-US" smtClean="0"/>
              <a:t>Veri tabanı kullanımı yalnız VTYS (DBMS - Data Base Management System) olarak adlandırılan yazılım sistemi aracılığıyla mümkündür.</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5 Slayt Numarası Yer Tutucusu"/>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6403CC4-730A-45E0-B4FB-B0E15C38123C}" type="slidenum">
              <a:rPr lang="tr-TR" altLang="en-US" sz="1400"/>
              <a:pPr>
                <a:spcBef>
                  <a:spcPct val="0"/>
                </a:spcBef>
                <a:buFontTx/>
                <a:buNone/>
              </a:pPr>
              <a:t>18</a:t>
            </a:fld>
            <a:endParaRPr lang="tr-TR" altLang="en-US" sz="1400"/>
          </a:p>
        </p:txBody>
      </p:sp>
      <p:sp>
        <p:nvSpPr>
          <p:cNvPr id="21507" name="Rectangle 2"/>
          <p:cNvSpPr>
            <a:spLocks noGrp="1" noChangeArrowheads="1"/>
          </p:cNvSpPr>
          <p:nvPr>
            <p:ph type="title"/>
          </p:nvPr>
        </p:nvSpPr>
        <p:spPr/>
        <p:txBody>
          <a:bodyPr/>
          <a:lstStyle/>
          <a:p>
            <a:pPr eaLnBrk="1" hangingPunct="1"/>
            <a:r>
              <a:rPr lang="tr-TR" altLang="en-US" sz="4000" smtClean="0"/>
              <a:t>Veri Tabanı Sistemlerinin Üstünlükleri (6)</a:t>
            </a:r>
          </a:p>
        </p:txBody>
      </p:sp>
      <p:sp>
        <p:nvSpPr>
          <p:cNvPr id="21508" name="Rectangle 3"/>
          <p:cNvSpPr>
            <a:spLocks noGrp="1" noChangeArrowheads="1"/>
          </p:cNvSpPr>
          <p:nvPr>
            <p:ph type="body" idx="1"/>
          </p:nvPr>
        </p:nvSpPr>
        <p:spPr/>
        <p:txBody>
          <a:bodyPr/>
          <a:lstStyle/>
          <a:p>
            <a:pPr eaLnBrk="1" hangingPunct="1"/>
            <a:r>
              <a:rPr lang="tr-TR" altLang="en-US" sz="2800" smtClean="0"/>
              <a:t>Veri tabanının bilgisayar belleklerindeki fiziksel yapısı kullanıcılardan gizlenir. </a:t>
            </a:r>
          </a:p>
          <a:p>
            <a:pPr lvl="1" eaLnBrk="1" hangingPunct="1"/>
            <a:r>
              <a:rPr lang="tr-TR" altLang="en-US" sz="2400" i="1" smtClean="0"/>
              <a:t>Kullanıcılara daha yalın mantıksal yapılar sunulur.</a:t>
            </a:r>
          </a:p>
          <a:p>
            <a:pPr lvl="1" eaLnBrk="1" hangingPunct="1"/>
            <a:r>
              <a:rPr lang="tr-TR" altLang="en-US" sz="2400" i="1" smtClean="0"/>
              <a:t>VTYS, bir anlamda yüksek düzeyli programlama dili derleyicisi gibi davranarak kullanıcının, soyut terimler kullanarak veri tabanıyla ilişki kurmasını sağlar.</a:t>
            </a:r>
          </a:p>
          <a:p>
            <a:pPr lvl="1" eaLnBrk="1" hangingPunct="1"/>
            <a:r>
              <a:rPr lang="tr-TR" altLang="en-US" sz="2400" i="1" smtClean="0"/>
              <a:t>Böylece kullanıcı, sistem tarafından kullanılan karmaşık veri gösterimleri ve algoritmaların ayrıntılarıyla uğraşmadan, neyin yapılmasını istediğini belirterek isteklerini ortaya koyabilir.</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5 Slayt Numarası Yer Tutucusu"/>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371B8F98-485B-42C8-A1AD-70E6317A2DFA}" type="slidenum">
              <a:rPr lang="tr-TR" altLang="en-US" sz="1400"/>
              <a:pPr>
                <a:spcBef>
                  <a:spcPct val="0"/>
                </a:spcBef>
                <a:buFontTx/>
                <a:buNone/>
              </a:pPr>
              <a:t>19</a:t>
            </a:fld>
            <a:endParaRPr lang="tr-TR" altLang="en-US" sz="1400"/>
          </a:p>
        </p:txBody>
      </p:sp>
      <p:sp>
        <p:nvSpPr>
          <p:cNvPr id="22531" name="Rectangle 2"/>
          <p:cNvSpPr>
            <a:spLocks noGrp="1" noChangeArrowheads="1"/>
          </p:cNvSpPr>
          <p:nvPr>
            <p:ph type="title"/>
          </p:nvPr>
        </p:nvSpPr>
        <p:spPr/>
        <p:txBody>
          <a:bodyPr/>
          <a:lstStyle/>
          <a:p>
            <a:pPr eaLnBrk="1" hangingPunct="1"/>
            <a:r>
              <a:rPr lang="tr-TR" altLang="en-US" smtClean="0"/>
              <a:t>VTYS’nin Temel Bileşenleri (1)</a:t>
            </a:r>
          </a:p>
        </p:txBody>
      </p:sp>
      <p:sp>
        <p:nvSpPr>
          <p:cNvPr id="22532" name="Rectangle 3"/>
          <p:cNvSpPr>
            <a:spLocks noChangeArrowheads="1"/>
          </p:cNvSpPr>
          <p:nvPr/>
        </p:nvSpPr>
        <p:spPr bwMode="auto">
          <a:xfrm>
            <a:off x="2771775" y="3357563"/>
            <a:ext cx="1296988" cy="1150937"/>
          </a:xfrm>
          <a:prstGeom prst="rect">
            <a:avLst/>
          </a:prstGeom>
          <a:solidFill>
            <a:schemeClr val="accent1"/>
          </a:solidFill>
          <a:ln w="9525">
            <a:solidFill>
              <a:schemeClr val="tx1"/>
            </a:solidFill>
            <a:miter lim="800000"/>
            <a:headEnd/>
            <a:tailEnd/>
          </a:ln>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tr-TR" altLang="en-US" sz="2000"/>
              <a:t>Veri Tabanı Yöneticisi</a:t>
            </a:r>
          </a:p>
        </p:txBody>
      </p:sp>
      <p:sp>
        <p:nvSpPr>
          <p:cNvPr id="22533" name="Line 5"/>
          <p:cNvSpPr>
            <a:spLocks noChangeShapeType="1"/>
          </p:cNvSpPr>
          <p:nvPr/>
        </p:nvSpPr>
        <p:spPr bwMode="auto">
          <a:xfrm>
            <a:off x="2051050" y="3933825"/>
            <a:ext cx="720725"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tr-TR"/>
          </a:p>
        </p:txBody>
      </p:sp>
      <p:sp>
        <p:nvSpPr>
          <p:cNvPr id="22534" name="Line 6"/>
          <p:cNvSpPr>
            <a:spLocks noChangeShapeType="1"/>
          </p:cNvSpPr>
          <p:nvPr/>
        </p:nvSpPr>
        <p:spPr bwMode="auto">
          <a:xfrm flipH="1">
            <a:off x="3995738" y="5373688"/>
            <a:ext cx="1081087"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tr-TR"/>
          </a:p>
        </p:txBody>
      </p:sp>
      <p:graphicFrame>
        <p:nvGraphicFramePr>
          <p:cNvPr id="22535" name="Object 7"/>
          <p:cNvGraphicFramePr>
            <a:graphicFrameLocks noChangeAspect="1"/>
          </p:cNvGraphicFramePr>
          <p:nvPr/>
        </p:nvGraphicFramePr>
        <p:xfrm>
          <a:off x="7593013" y="1862138"/>
          <a:ext cx="1011237" cy="1150937"/>
        </p:xfrm>
        <a:graphic>
          <a:graphicData uri="http://schemas.openxmlformats.org/presentationml/2006/ole">
            <mc:AlternateContent xmlns:mc="http://schemas.openxmlformats.org/markup-compatibility/2006">
              <mc:Choice xmlns:v="urn:schemas-microsoft-com:vml" Requires="v">
                <p:oleObj spid="_x0000_s22566" name="Clip" r:id="rId3" imgW="5640388" imgH="6415088" progId="MS_ClipArt_Gallery.2">
                  <p:embed/>
                </p:oleObj>
              </mc:Choice>
              <mc:Fallback>
                <p:oleObj name="Clip" r:id="rId3" imgW="5640388" imgH="6415088" progId="MS_ClipArt_Gallery.2">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93013" y="1862138"/>
                        <a:ext cx="1011237" cy="1150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36" name="Line 8"/>
          <p:cNvSpPr>
            <a:spLocks noChangeShapeType="1"/>
          </p:cNvSpPr>
          <p:nvPr/>
        </p:nvSpPr>
        <p:spPr bwMode="auto">
          <a:xfrm flipH="1">
            <a:off x="3995738" y="2420938"/>
            <a:ext cx="1081087"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tr-TR"/>
          </a:p>
        </p:txBody>
      </p:sp>
      <p:sp>
        <p:nvSpPr>
          <p:cNvPr id="22537" name="Line 9"/>
          <p:cNvSpPr>
            <a:spLocks noChangeShapeType="1"/>
          </p:cNvSpPr>
          <p:nvPr/>
        </p:nvSpPr>
        <p:spPr bwMode="auto">
          <a:xfrm flipH="1" flipV="1">
            <a:off x="6661150" y="2420938"/>
            <a:ext cx="790575"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tr-TR"/>
          </a:p>
        </p:txBody>
      </p:sp>
      <p:sp>
        <p:nvSpPr>
          <p:cNvPr id="22538" name="Line 10"/>
          <p:cNvSpPr>
            <a:spLocks noChangeShapeType="1"/>
          </p:cNvSpPr>
          <p:nvPr/>
        </p:nvSpPr>
        <p:spPr bwMode="auto">
          <a:xfrm flipH="1">
            <a:off x="6661150" y="5084763"/>
            <a:ext cx="790575" cy="288925"/>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tr-TR"/>
          </a:p>
        </p:txBody>
      </p:sp>
      <p:graphicFrame>
        <p:nvGraphicFramePr>
          <p:cNvPr id="22539" name="Object 11"/>
          <p:cNvGraphicFramePr>
            <a:graphicFrameLocks noChangeAspect="1"/>
          </p:cNvGraphicFramePr>
          <p:nvPr/>
        </p:nvGraphicFramePr>
        <p:xfrm>
          <a:off x="7529513" y="4465638"/>
          <a:ext cx="1219200" cy="763587"/>
        </p:xfrm>
        <a:graphic>
          <a:graphicData uri="http://schemas.openxmlformats.org/presentationml/2006/ole">
            <mc:AlternateContent xmlns:mc="http://schemas.openxmlformats.org/markup-compatibility/2006">
              <mc:Choice xmlns:v="urn:schemas-microsoft-com:vml" Requires="v">
                <p:oleObj spid="_x0000_s22567" name="Clip" r:id="rId5" imgW="4039263" imgH="2534876" progId="MS_ClipArt_Gallery.2">
                  <p:embed/>
                </p:oleObj>
              </mc:Choice>
              <mc:Fallback>
                <p:oleObj name="Clip" r:id="rId5" imgW="4039263" imgH="2534876" progId="MS_ClipArt_Gallery.2">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29513" y="4465638"/>
                        <a:ext cx="1219200" cy="76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40" name="Line 12"/>
          <p:cNvSpPr>
            <a:spLocks noChangeShapeType="1"/>
          </p:cNvSpPr>
          <p:nvPr/>
        </p:nvSpPr>
        <p:spPr bwMode="auto">
          <a:xfrm>
            <a:off x="6661150" y="4292600"/>
            <a:ext cx="790575" cy="287338"/>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tr-TR"/>
          </a:p>
        </p:txBody>
      </p:sp>
      <p:sp>
        <p:nvSpPr>
          <p:cNvPr id="22541" name="Rectangle 13"/>
          <p:cNvSpPr>
            <a:spLocks noChangeArrowheads="1"/>
          </p:cNvSpPr>
          <p:nvPr/>
        </p:nvSpPr>
        <p:spPr bwMode="auto">
          <a:xfrm>
            <a:off x="5076825" y="4005263"/>
            <a:ext cx="1577975" cy="576262"/>
          </a:xfrm>
          <a:prstGeom prst="rect">
            <a:avLst/>
          </a:prstGeom>
          <a:solidFill>
            <a:schemeClr val="accent1"/>
          </a:solidFill>
          <a:ln w="9525">
            <a:solidFill>
              <a:schemeClr val="tx1"/>
            </a:solidFill>
            <a:miter lim="800000"/>
            <a:headEnd/>
            <a:tailEnd/>
          </a:ln>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tr-TR" altLang="en-US" sz="1600"/>
              <a:t>Sorgu İşleyicisi (SQL)</a:t>
            </a:r>
            <a:endParaRPr lang="tr-TR" altLang="en-US" sz="2000"/>
          </a:p>
        </p:txBody>
      </p:sp>
      <p:sp>
        <p:nvSpPr>
          <p:cNvPr id="22542" name="Line 14"/>
          <p:cNvSpPr>
            <a:spLocks noChangeShapeType="1"/>
          </p:cNvSpPr>
          <p:nvPr/>
        </p:nvSpPr>
        <p:spPr bwMode="auto">
          <a:xfrm flipH="1" flipV="1">
            <a:off x="4067175" y="3933825"/>
            <a:ext cx="1009650" cy="358775"/>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tr-TR"/>
          </a:p>
        </p:txBody>
      </p:sp>
      <p:sp>
        <p:nvSpPr>
          <p:cNvPr id="22543" name="Rectangle 15"/>
          <p:cNvSpPr>
            <a:spLocks noChangeArrowheads="1"/>
          </p:cNvSpPr>
          <p:nvPr/>
        </p:nvSpPr>
        <p:spPr bwMode="auto">
          <a:xfrm>
            <a:off x="5076825" y="2990850"/>
            <a:ext cx="15652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1200"/>
              <a:t>Tablo yaratma</a:t>
            </a:r>
          </a:p>
          <a:p>
            <a:pPr algn="ctr" eaLnBrk="1" hangingPunct="1">
              <a:spcBef>
                <a:spcPct val="0"/>
              </a:spcBef>
              <a:buFontTx/>
              <a:buNone/>
            </a:pPr>
            <a:r>
              <a:rPr lang="tr-TR" altLang="en-US" sz="1200"/>
              <a:t>Form yaratma</a:t>
            </a:r>
          </a:p>
          <a:p>
            <a:pPr algn="ctr" eaLnBrk="1" hangingPunct="1">
              <a:spcBef>
                <a:spcPct val="0"/>
              </a:spcBef>
              <a:buFontTx/>
              <a:buNone/>
            </a:pPr>
            <a:r>
              <a:rPr lang="tr-TR" altLang="en-US" sz="1200"/>
              <a:t>Sorgu yaratma</a:t>
            </a:r>
          </a:p>
          <a:p>
            <a:pPr algn="ctr" eaLnBrk="1" hangingPunct="1">
              <a:spcBef>
                <a:spcPct val="0"/>
              </a:spcBef>
              <a:buFontTx/>
              <a:buNone/>
            </a:pPr>
            <a:r>
              <a:rPr lang="tr-TR" altLang="en-US" sz="1200"/>
              <a:t>Rapor yaratma</a:t>
            </a:r>
          </a:p>
        </p:txBody>
      </p:sp>
      <p:sp>
        <p:nvSpPr>
          <p:cNvPr id="22544" name="Rectangle 16"/>
          <p:cNvSpPr>
            <a:spLocks noChangeArrowheads="1"/>
          </p:cNvSpPr>
          <p:nvPr/>
        </p:nvSpPr>
        <p:spPr bwMode="auto">
          <a:xfrm>
            <a:off x="5076825" y="6029325"/>
            <a:ext cx="1584325"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1200"/>
              <a:t>Kayıt ekleme</a:t>
            </a:r>
          </a:p>
          <a:p>
            <a:pPr algn="ctr" eaLnBrk="1" hangingPunct="1">
              <a:spcBef>
                <a:spcPct val="0"/>
              </a:spcBef>
              <a:buFontTx/>
              <a:buNone/>
            </a:pPr>
            <a:r>
              <a:rPr lang="tr-TR" altLang="en-US" sz="1200"/>
              <a:t>Kayıt silme</a:t>
            </a:r>
          </a:p>
          <a:p>
            <a:pPr algn="ctr" eaLnBrk="1" hangingPunct="1">
              <a:spcBef>
                <a:spcPct val="0"/>
              </a:spcBef>
              <a:buFontTx/>
              <a:buNone/>
            </a:pPr>
            <a:r>
              <a:rPr lang="tr-TR" altLang="en-US" sz="1200"/>
              <a:t>Kayıt güncelleme</a:t>
            </a:r>
          </a:p>
        </p:txBody>
      </p:sp>
      <p:sp>
        <p:nvSpPr>
          <p:cNvPr id="22545" name="AutoShape 17"/>
          <p:cNvSpPr>
            <a:spLocks noChangeArrowheads="1"/>
          </p:cNvSpPr>
          <p:nvPr/>
        </p:nvSpPr>
        <p:spPr bwMode="auto">
          <a:xfrm>
            <a:off x="323850" y="3284538"/>
            <a:ext cx="1727200" cy="1296987"/>
          </a:xfrm>
          <a:prstGeom prst="can">
            <a:avLst>
              <a:gd name="adj" fmla="val 15421"/>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2000"/>
              <a:t>Veri Tabanı</a:t>
            </a:r>
            <a:endParaRPr lang="tr-TR" altLang="en-US" sz="1400"/>
          </a:p>
        </p:txBody>
      </p:sp>
      <p:sp>
        <p:nvSpPr>
          <p:cNvPr id="22546" name="Rectangle 18"/>
          <p:cNvSpPr>
            <a:spLocks noChangeArrowheads="1"/>
          </p:cNvSpPr>
          <p:nvPr/>
        </p:nvSpPr>
        <p:spPr bwMode="auto">
          <a:xfrm>
            <a:off x="5076825" y="4724400"/>
            <a:ext cx="1584325" cy="1296988"/>
          </a:xfrm>
          <a:prstGeom prst="rect">
            <a:avLst/>
          </a:prstGeom>
          <a:solidFill>
            <a:schemeClr val="accent1"/>
          </a:solidFill>
          <a:ln w="9525">
            <a:solidFill>
              <a:schemeClr val="tx1"/>
            </a:solidFill>
            <a:miter lim="800000"/>
            <a:headEnd/>
            <a:tailEnd/>
          </a:ln>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1600"/>
              <a:t>Genişletilmiş Programlama Dili (DML + taşıyıcı dil) Derleyicisi</a:t>
            </a:r>
          </a:p>
        </p:txBody>
      </p:sp>
      <p:sp>
        <p:nvSpPr>
          <p:cNvPr id="22547" name="Text Box 19"/>
          <p:cNvSpPr txBox="1">
            <a:spLocks noChangeArrowheads="1"/>
          </p:cNvSpPr>
          <p:nvPr/>
        </p:nvSpPr>
        <p:spPr bwMode="auto">
          <a:xfrm>
            <a:off x="6732588" y="5373688"/>
            <a:ext cx="1008062"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tr-TR" altLang="en-US" sz="1400"/>
              <a:t>Uygulama Programı</a:t>
            </a:r>
          </a:p>
        </p:txBody>
      </p:sp>
      <p:sp>
        <p:nvSpPr>
          <p:cNvPr id="22548" name="Text Box 20"/>
          <p:cNvSpPr txBox="1">
            <a:spLocks noChangeArrowheads="1"/>
          </p:cNvSpPr>
          <p:nvPr/>
        </p:nvSpPr>
        <p:spPr bwMode="auto">
          <a:xfrm>
            <a:off x="6732588" y="3860800"/>
            <a:ext cx="1008062"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tr-TR" altLang="en-US" sz="1400"/>
              <a:t>VT Sorgusu</a:t>
            </a:r>
          </a:p>
        </p:txBody>
      </p:sp>
      <p:sp>
        <p:nvSpPr>
          <p:cNvPr id="22549" name="Text Box 21"/>
          <p:cNvSpPr txBox="1">
            <a:spLocks noChangeArrowheads="1"/>
          </p:cNvSpPr>
          <p:nvPr/>
        </p:nvSpPr>
        <p:spPr bwMode="auto">
          <a:xfrm>
            <a:off x="6732588" y="1844675"/>
            <a:ext cx="1008062"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tr-TR" altLang="en-US" sz="1400"/>
              <a:t>VT Tanımları</a:t>
            </a:r>
          </a:p>
        </p:txBody>
      </p:sp>
      <p:sp>
        <p:nvSpPr>
          <p:cNvPr id="22550" name="Rectangle 22"/>
          <p:cNvSpPr>
            <a:spLocks noChangeArrowheads="1"/>
          </p:cNvSpPr>
          <p:nvPr/>
        </p:nvSpPr>
        <p:spPr bwMode="auto">
          <a:xfrm>
            <a:off x="2827338" y="4941888"/>
            <a:ext cx="1168400" cy="863600"/>
          </a:xfrm>
          <a:prstGeom prst="rect">
            <a:avLst/>
          </a:prstGeom>
          <a:solidFill>
            <a:schemeClr val="accent1"/>
          </a:solidFill>
          <a:ln w="9525">
            <a:solidFill>
              <a:schemeClr val="tx1"/>
            </a:solidFill>
            <a:miter lim="800000"/>
            <a:headEnd/>
            <a:tailEnd/>
          </a:ln>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tr-TR" altLang="en-US" sz="1600"/>
              <a:t>Derlenmiş Uygulama Programı</a:t>
            </a:r>
          </a:p>
        </p:txBody>
      </p:sp>
      <p:sp>
        <p:nvSpPr>
          <p:cNvPr id="22551" name="Rectangle 23"/>
          <p:cNvSpPr>
            <a:spLocks noChangeArrowheads="1"/>
          </p:cNvSpPr>
          <p:nvPr/>
        </p:nvSpPr>
        <p:spPr bwMode="auto">
          <a:xfrm>
            <a:off x="2827338" y="1989138"/>
            <a:ext cx="1168400" cy="863600"/>
          </a:xfrm>
          <a:prstGeom prst="rect">
            <a:avLst/>
          </a:prstGeom>
          <a:solidFill>
            <a:schemeClr val="accent1"/>
          </a:solidFill>
          <a:ln w="9525">
            <a:solidFill>
              <a:schemeClr val="tx1"/>
            </a:solidFill>
            <a:miter lim="800000"/>
            <a:headEnd/>
            <a:tailEnd/>
          </a:ln>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tr-TR" altLang="en-US" sz="1600"/>
              <a:t>Derlenmiş VT Tanımları</a:t>
            </a:r>
          </a:p>
        </p:txBody>
      </p:sp>
      <p:sp>
        <p:nvSpPr>
          <p:cNvPr id="22552" name="Line 24"/>
          <p:cNvSpPr>
            <a:spLocks noChangeShapeType="1"/>
          </p:cNvSpPr>
          <p:nvPr/>
        </p:nvSpPr>
        <p:spPr bwMode="auto">
          <a:xfrm flipH="1" flipV="1">
            <a:off x="3419475" y="4508500"/>
            <a:ext cx="0" cy="433388"/>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tr-TR"/>
          </a:p>
        </p:txBody>
      </p:sp>
      <p:sp>
        <p:nvSpPr>
          <p:cNvPr id="22553" name="Line 25"/>
          <p:cNvSpPr>
            <a:spLocks noChangeShapeType="1"/>
          </p:cNvSpPr>
          <p:nvPr/>
        </p:nvSpPr>
        <p:spPr bwMode="auto">
          <a:xfrm flipH="1" flipV="1">
            <a:off x="3419475" y="2852738"/>
            <a:ext cx="0" cy="504825"/>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tr-TR"/>
          </a:p>
        </p:txBody>
      </p:sp>
      <p:sp>
        <p:nvSpPr>
          <p:cNvPr id="22554" name="Line 26"/>
          <p:cNvSpPr>
            <a:spLocks noChangeShapeType="1"/>
          </p:cNvSpPr>
          <p:nvPr/>
        </p:nvSpPr>
        <p:spPr bwMode="auto">
          <a:xfrm>
            <a:off x="3995738" y="2636838"/>
            <a:ext cx="647700" cy="0"/>
          </a:xfrm>
          <a:prstGeom prst="line">
            <a:avLst/>
          </a:prstGeom>
          <a:noFill/>
          <a:ln w="25400">
            <a:solidFill>
              <a:schemeClr val="tx1"/>
            </a:solidFill>
            <a:prstDash val="sysDot"/>
            <a:round/>
            <a:headEnd type="triangle" w="med" len="med"/>
            <a:tailEnd/>
          </a:ln>
          <a:extLst>
            <a:ext uri="{909E8E84-426E-40DD-AFC4-6F175D3DCCD1}">
              <a14:hiddenFill xmlns:a14="http://schemas.microsoft.com/office/drawing/2010/main">
                <a:noFill/>
              </a14:hiddenFill>
            </a:ext>
          </a:extLst>
        </p:spPr>
        <p:txBody>
          <a:bodyPr/>
          <a:lstStyle/>
          <a:p>
            <a:endParaRPr lang="tr-TR"/>
          </a:p>
        </p:txBody>
      </p:sp>
      <p:sp>
        <p:nvSpPr>
          <p:cNvPr id="22555" name="Line 27"/>
          <p:cNvSpPr>
            <a:spLocks noChangeShapeType="1"/>
          </p:cNvSpPr>
          <p:nvPr/>
        </p:nvSpPr>
        <p:spPr bwMode="auto">
          <a:xfrm>
            <a:off x="4643438" y="2636838"/>
            <a:ext cx="0" cy="122396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tr-TR"/>
          </a:p>
        </p:txBody>
      </p:sp>
      <p:sp>
        <p:nvSpPr>
          <p:cNvPr id="22556" name="Line 28"/>
          <p:cNvSpPr>
            <a:spLocks noChangeShapeType="1"/>
          </p:cNvSpPr>
          <p:nvPr/>
        </p:nvSpPr>
        <p:spPr bwMode="auto">
          <a:xfrm>
            <a:off x="4643438" y="3860800"/>
            <a:ext cx="576262" cy="0"/>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tr-TR"/>
          </a:p>
        </p:txBody>
      </p:sp>
      <p:sp>
        <p:nvSpPr>
          <p:cNvPr id="22557" name="Line 29"/>
          <p:cNvSpPr>
            <a:spLocks noChangeShapeType="1"/>
          </p:cNvSpPr>
          <p:nvPr/>
        </p:nvSpPr>
        <p:spPr bwMode="auto">
          <a:xfrm>
            <a:off x="5219700" y="3860800"/>
            <a:ext cx="0" cy="144463"/>
          </a:xfrm>
          <a:prstGeom prst="line">
            <a:avLst/>
          </a:prstGeom>
          <a:noFill/>
          <a:ln w="254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tr-TR"/>
          </a:p>
        </p:txBody>
      </p:sp>
      <p:sp>
        <p:nvSpPr>
          <p:cNvPr id="22558" name="Line 30"/>
          <p:cNvSpPr>
            <a:spLocks noChangeShapeType="1"/>
          </p:cNvSpPr>
          <p:nvPr/>
        </p:nvSpPr>
        <p:spPr bwMode="auto">
          <a:xfrm>
            <a:off x="3779838" y="3068638"/>
            <a:ext cx="576262" cy="0"/>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tr-TR"/>
          </a:p>
        </p:txBody>
      </p:sp>
      <p:sp>
        <p:nvSpPr>
          <p:cNvPr id="22559" name="Line 31"/>
          <p:cNvSpPr>
            <a:spLocks noChangeShapeType="1"/>
          </p:cNvSpPr>
          <p:nvPr/>
        </p:nvSpPr>
        <p:spPr bwMode="auto">
          <a:xfrm>
            <a:off x="4356100" y="3068638"/>
            <a:ext cx="0" cy="1873250"/>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tr-TR"/>
          </a:p>
        </p:txBody>
      </p:sp>
      <p:sp>
        <p:nvSpPr>
          <p:cNvPr id="22560" name="Line 32"/>
          <p:cNvSpPr>
            <a:spLocks noChangeShapeType="1"/>
          </p:cNvSpPr>
          <p:nvPr/>
        </p:nvSpPr>
        <p:spPr bwMode="auto">
          <a:xfrm>
            <a:off x="4356100" y="4941888"/>
            <a:ext cx="720725" cy="0"/>
          </a:xfrm>
          <a:prstGeom prst="line">
            <a:avLst/>
          </a:prstGeom>
          <a:noFill/>
          <a:ln w="254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tr-TR"/>
          </a:p>
        </p:txBody>
      </p:sp>
      <p:sp>
        <p:nvSpPr>
          <p:cNvPr id="22561" name="Line 33"/>
          <p:cNvSpPr>
            <a:spLocks noChangeShapeType="1"/>
          </p:cNvSpPr>
          <p:nvPr/>
        </p:nvSpPr>
        <p:spPr bwMode="auto">
          <a:xfrm>
            <a:off x="3779838" y="2852738"/>
            <a:ext cx="0" cy="215900"/>
          </a:xfrm>
          <a:prstGeom prst="line">
            <a:avLst/>
          </a:prstGeom>
          <a:noFill/>
          <a:ln w="25400">
            <a:solidFill>
              <a:schemeClr val="tx1"/>
            </a:solidFill>
            <a:prstDash val="sysDot"/>
            <a:round/>
            <a:headEnd type="triangle" w="med" len="med"/>
            <a:tailEnd/>
          </a:ln>
          <a:extLst>
            <a:ext uri="{909E8E84-426E-40DD-AFC4-6F175D3DCCD1}">
              <a14:hiddenFill xmlns:a14="http://schemas.microsoft.com/office/drawing/2010/main">
                <a:noFill/>
              </a14:hiddenFill>
            </a:ext>
          </a:extLst>
        </p:spPr>
        <p:txBody>
          <a:bodyPr/>
          <a:lstStyle/>
          <a:p>
            <a:endParaRPr lang="tr-TR"/>
          </a:p>
        </p:txBody>
      </p:sp>
      <p:sp>
        <p:nvSpPr>
          <p:cNvPr id="22562" name="Rectangle 34"/>
          <p:cNvSpPr>
            <a:spLocks noChangeArrowheads="1"/>
          </p:cNvSpPr>
          <p:nvPr/>
        </p:nvSpPr>
        <p:spPr bwMode="auto">
          <a:xfrm>
            <a:off x="323850" y="4551363"/>
            <a:ext cx="1727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1200"/>
              <a:t>Kullanıcı verileri</a:t>
            </a:r>
          </a:p>
          <a:p>
            <a:pPr algn="ctr" eaLnBrk="1" hangingPunct="1">
              <a:spcBef>
                <a:spcPct val="0"/>
              </a:spcBef>
              <a:buFontTx/>
              <a:buNone/>
            </a:pPr>
            <a:r>
              <a:rPr lang="tr-TR" altLang="en-US" sz="1200"/>
              <a:t>Metadata</a:t>
            </a:r>
          </a:p>
          <a:p>
            <a:pPr algn="ctr" eaLnBrk="1" hangingPunct="1">
              <a:spcBef>
                <a:spcPct val="0"/>
              </a:spcBef>
              <a:buFontTx/>
              <a:buNone/>
            </a:pPr>
            <a:r>
              <a:rPr lang="tr-TR" altLang="en-US" sz="1200"/>
              <a:t>Dizinler</a:t>
            </a:r>
          </a:p>
          <a:p>
            <a:pPr algn="ctr" eaLnBrk="1" hangingPunct="1">
              <a:spcBef>
                <a:spcPct val="0"/>
              </a:spcBef>
              <a:buFontTx/>
              <a:buNone/>
            </a:pPr>
            <a:r>
              <a:rPr lang="tr-TR" altLang="en-US" sz="1200"/>
              <a:t>Uygulama Metadatası</a:t>
            </a:r>
          </a:p>
        </p:txBody>
      </p:sp>
      <p:sp>
        <p:nvSpPr>
          <p:cNvPr id="22563" name="Text Box 35"/>
          <p:cNvSpPr txBox="1">
            <a:spLocks noChangeArrowheads="1"/>
          </p:cNvSpPr>
          <p:nvPr/>
        </p:nvSpPr>
        <p:spPr bwMode="auto">
          <a:xfrm>
            <a:off x="7740650" y="3055938"/>
            <a:ext cx="129698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50000"/>
              </a:spcBef>
              <a:buFontTx/>
              <a:buNone/>
            </a:pPr>
            <a:r>
              <a:rPr lang="tr-TR" altLang="en-US" sz="1400">
                <a:solidFill>
                  <a:srgbClr val="FF0000"/>
                </a:solidFill>
              </a:rPr>
              <a:t>Veri Tabanını Oluşturma</a:t>
            </a:r>
          </a:p>
        </p:txBody>
      </p:sp>
      <p:sp>
        <p:nvSpPr>
          <p:cNvPr id="22564" name="Text Box 36"/>
          <p:cNvSpPr txBox="1">
            <a:spLocks noChangeArrowheads="1"/>
          </p:cNvSpPr>
          <p:nvPr/>
        </p:nvSpPr>
        <p:spPr bwMode="auto">
          <a:xfrm>
            <a:off x="7739063" y="5216525"/>
            <a:ext cx="1296987"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50000"/>
              </a:spcBef>
              <a:buFontTx/>
              <a:buNone/>
            </a:pPr>
            <a:r>
              <a:rPr lang="tr-TR" altLang="en-US" sz="1400">
                <a:solidFill>
                  <a:srgbClr val="FF0000"/>
                </a:solidFill>
              </a:rPr>
              <a:t>Veri Tabanını Kullanma</a:t>
            </a:r>
          </a:p>
        </p:txBody>
      </p:sp>
      <p:sp>
        <p:nvSpPr>
          <p:cNvPr id="28676" name="Rectangle 4"/>
          <p:cNvSpPr>
            <a:spLocks noChangeArrowheads="1"/>
          </p:cNvSpPr>
          <p:nvPr/>
        </p:nvSpPr>
        <p:spPr bwMode="auto">
          <a:xfrm>
            <a:off x="5076825" y="1844675"/>
            <a:ext cx="1584325" cy="1152525"/>
          </a:xfrm>
          <a:prstGeom prst="rect">
            <a:avLst/>
          </a:prstGeom>
          <a:solidFill>
            <a:schemeClr val="accent1"/>
          </a:solidFill>
          <a:ln w="9525">
            <a:solidFill>
              <a:schemeClr val="tx1"/>
            </a:solidFill>
            <a:miter lim="800000"/>
            <a:headEnd/>
            <a:tailEnd/>
          </a:ln>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1600"/>
              <a:t>Veri Tanımlama Dili (DDL) Derleyicisi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mph" presetSubtype="0" fill="hold" grpId="0" nodeType="clickEffect">
                                  <p:stCondLst>
                                    <p:cond delay="0"/>
                                  </p:stCondLst>
                                  <p:childTnLst>
                                    <p:animScale>
                                      <p:cBhvr>
                                        <p:cTn id="6" dur="1000" fill="hold"/>
                                        <p:tgtEl>
                                          <p:spTgt spid="28676"/>
                                        </p:tgtEl>
                                      </p:cBhvr>
                                      <p:by x="200000" y="2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5 Slayt Numarası Yer Tutucusu"/>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2C8540C9-AC83-43BD-B861-5DDC15A573C5}" type="slidenum">
              <a:rPr lang="tr-TR" altLang="en-US" sz="1400"/>
              <a:pPr>
                <a:spcBef>
                  <a:spcPct val="0"/>
                </a:spcBef>
                <a:buFontTx/>
                <a:buNone/>
              </a:pPr>
              <a:t>2</a:t>
            </a:fld>
            <a:endParaRPr lang="tr-TR" altLang="en-US" sz="1400"/>
          </a:p>
        </p:txBody>
      </p:sp>
      <p:sp>
        <p:nvSpPr>
          <p:cNvPr id="5123" name="Rectangle 2"/>
          <p:cNvSpPr>
            <a:spLocks noGrp="1" noChangeArrowheads="1"/>
          </p:cNvSpPr>
          <p:nvPr>
            <p:ph type="title"/>
          </p:nvPr>
        </p:nvSpPr>
        <p:spPr/>
        <p:txBody>
          <a:bodyPr/>
          <a:lstStyle/>
          <a:p>
            <a:pPr eaLnBrk="1" hangingPunct="1"/>
            <a:r>
              <a:rPr lang="tr-TR" altLang="en-US" smtClean="0"/>
              <a:t>Kaynaklar</a:t>
            </a:r>
          </a:p>
        </p:txBody>
      </p:sp>
      <p:sp>
        <p:nvSpPr>
          <p:cNvPr id="5124" name="Rectangle 3"/>
          <p:cNvSpPr>
            <a:spLocks noGrp="1" noChangeArrowheads="1"/>
          </p:cNvSpPr>
          <p:nvPr>
            <p:ph type="body" idx="1"/>
          </p:nvPr>
        </p:nvSpPr>
        <p:spPr/>
        <p:txBody>
          <a:bodyPr/>
          <a:lstStyle/>
          <a:p>
            <a:pPr eaLnBrk="1" hangingPunct="1"/>
            <a:r>
              <a:rPr lang="tr-TR" altLang="en-US" b="1" smtClean="0"/>
              <a:t>Veri Tabanı Sistemleri</a:t>
            </a:r>
            <a:r>
              <a:rPr lang="tr-TR" altLang="en-US" smtClean="0"/>
              <a:t>, Ünal Yarımağan, Akademi &amp; Türkiye Bilişim Vakfı (2002)</a:t>
            </a:r>
          </a:p>
          <a:p>
            <a:r>
              <a:rPr lang="tr-TR" altLang="en-US" b="1" i="1" smtClean="0"/>
              <a:t>Fundementals of Database Systems, </a:t>
            </a:r>
            <a:r>
              <a:rPr lang="tr-TR" altLang="en-US" smtClean="0"/>
              <a:t>Elmasri, Navathe, Addision-Wesley, 2000</a:t>
            </a:r>
          </a:p>
          <a:p>
            <a:r>
              <a:rPr lang="tr-TR" altLang="en-US" b="1" i="1" smtClean="0"/>
              <a:t>An Introduction to Database Systems</a:t>
            </a:r>
            <a:r>
              <a:rPr lang="tr-TR" altLang="en-US" smtClean="0"/>
              <a:t>, Bipin C. Desai, West Publishing Company, 1990</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5 Slayt Numarası Yer Tutucusu"/>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D873244E-D4AB-462A-A74F-FBEC59D84499}" type="slidenum">
              <a:rPr lang="tr-TR" altLang="en-US" sz="1400"/>
              <a:pPr>
                <a:spcBef>
                  <a:spcPct val="0"/>
                </a:spcBef>
                <a:buFontTx/>
                <a:buNone/>
              </a:pPr>
              <a:t>20</a:t>
            </a:fld>
            <a:endParaRPr lang="tr-TR" altLang="en-US" sz="1400"/>
          </a:p>
        </p:txBody>
      </p:sp>
      <p:sp>
        <p:nvSpPr>
          <p:cNvPr id="23555" name="Rectangle 2"/>
          <p:cNvSpPr>
            <a:spLocks noGrp="1" noChangeArrowheads="1"/>
          </p:cNvSpPr>
          <p:nvPr>
            <p:ph type="title"/>
          </p:nvPr>
        </p:nvSpPr>
        <p:spPr/>
        <p:txBody>
          <a:bodyPr/>
          <a:lstStyle/>
          <a:p>
            <a:pPr eaLnBrk="1" hangingPunct="1"/>
            <a:r>
              <a:rPr lang="tr-TR" altLang="en-US" smtClean="0"/>
              <a:t>Veri Modeli</a:t>
            </a:r>
          </a:p>
        </p:txBody>
      </p:sp>
      <p:sp>
        <p:nvSpPr>
          <p:cNvPr id="23556" name="Rectangle 3"/>
          <p:cNvSpPr>
            <a:spLocks noGrp="1" noChangeArrowheads="1"/>
          </p:cNvSpPr>
          <p:nvPr>
            <p:ph type="body" idx="1"/>
          </p:nvPr>
        </p:nvSpPr>
        <p:spPr/>
        <p:txBody>
          <a:bodyPr/>
          <a:lstStyle/>
          <a:p>
            <a:pPr marL="361950" indent="-361950" eaLnBrk="1" hangingPunct="1">
              <a:lnSpc>
                <a:spcPct val="80000"/>
              </a:lnSpc>
            </a:pPr>
            <a:r>
              <a:rPr lang="tr-TR" altLang="en-US" sz="2800" smtClean="0"/>
              <a:t>Her Veri Tabanı Yönetim Sistemi bir Veri Modeli (Data Model) kullanır.</a:t>
            </a:r>
          </a:p>
          <a:p>
            <a:pPr marL="361950" indent="-361950" eaLnBrk="1" hangingPunct="1">
              <a:lnSpc>
                <a:spcPct val="80000"/>
              </a:lnSpc>
            </a:pPr>
            <a:r>
              <a:rPr lang="tr-TR" altLang="en-US" sz="2800" smtClean="0"/>
              <a:t>Veri modeli, verileri mantıksal düzeyde düzenlemek için kullanılan yapılar, kavramlar ve işlemler topluluğu olarak tanımlanır. </a:t>
            </a:r>
          </a:p>
          <a:p>
            <a:pPr marL="361950" indent="-361950" eaLnBrk="1" hangingPunct="1">
              <a:lnSpc>
                <a:spcPct val="80000"/>
              </a:lnSpc>
            </a:pPr>
            <a:r>
              <a:rPr lang="tr-TR" altLang="en-US" sz="2800" smtClean="0"/>
              <a:t>Veri tabanını tasarlayan kullanıcı, veri modelinin yapılarını ve kavramlarını kullanarak mantısal düzeydeki düzenlemelerini oluşturur, veri tabanı tasarım belirtimlerini hazırlar. </a:t>
            </a:r>
          </a:p>
          <a:p>
            <a:pPr marL="361950" indent="-361950" eaLnBrk="1" hangingPunct="1">
              <a:lnSpc>
                <a:spcPct val="80000"/>
              </a:lnSpc>
            </a:pPr>
            <a:r>
              <a:rPr lang="tr-TR" altLang="en-US" sz="2800" smtClean="0"/>
              <a:t>Hazırlanan tasarım belirtimleri biçimsel tanımlara dönüştürülerek Veri Tabanı Yönetim Sistemine girilir. </a:t>
            </a:r>
            <a:endParaRPr lang="tr-TR" altLang="en-US" sz="2800" smtClean="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5 Slayt Numarası Yer Tutucusu"/>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74A424A7-D852-41F9-A889-CC3D7D002CA2}" type="slidenum">
              <a:rPr lang="tr-TR" altLang="en-US" sz="1400"/>
              <a:pPr>
                <a:spcBef>
                  <a:spcPct val="0"/>
                </a:spcBef>
                <a:buFontTx/>
                <a:buNone/>
              </a:pPr>
              <a:t>21</a:t>
            </a:fld>
            <a:endParaRPr lang="tr-TR" altLang="en-US" sz="1400"/>
          </a:p>
        </p:txBody>
      </p:sp>
      <p:sp>
        <p:nvSpPr>
          <p:cNvPr id="24579" name="Rectangle 2"/>
          <p:cNvSpPr>
            <a:spLocks noGrp="1" noChangeArrowheads="1"/>
          </p:cNvSpPr>
          <p:nvPr>
            <p:ph type="title"/>
          </p:nvPr>
        </p:nvSpPr>
        <p:spPr/>
        <p:txBody>
          <a:bodyPr/>
          <a:lstStyle/>
          <a:p>
            <a:pPr eaLnBrk="1" hangingPunct="1"/>
            <a:r>
              <a:rPr lang="tr-TR" altLang="en-US" smtClean="0"/>
              <a:t>Veri Tanımlama Dili (VTD)</a:t>
            </a:r>
          </a:p>
        </p:txBody>
      </p:sp>
      <p:sp>
        <p:nvSpPr>
          <p:cNvPr id="24580" name="Rectangle 3"/>
          <p:cNvSpPr>
            <a:spLocks noGrp="1" noChangeArrowheads="1"/>
          </p:cNvSpPr>
          <p:nvPr>
            <p:ph type="body" idx="1"/>
          </p:nvPr>
        </p:nvSpPr>
        <p:spPr>
          <a:xfrm>
            <a:off x="457200" y="1600200"/>
            <a:ext cx="8229600" cy="4614863"/>
          </a:xfrm>
        </p:spPr>
        <p:txBody>
          <a:bodyPr/>
          <a:lstStyle/>
          <a:p>
            <a:pPr marL="361950" indent="-361950" eaLnBrk="1" hangingPunct="1">
              <a:lnSpc>
                <a:spcPct val="80000"/>
              </a:lnSpc>
            </a:pPr>
            <a:r>
              <a:rPr lang="tr-TR" altLang="en-US" sz="2800" smtClean="0"/>
              <a:t>Veri tabanı tanımlarını VTYS'ye iletmek için kullanılan biçimsel dile Veri Tanımlama Dili (DDL: Data Definition Language) adı verilir.</a:t>
            </a:r>
          </a:p>
          <a:p>
            <a:pPr marL="361950" indent="-361950" eaLnBrk="1" hangingPunct="1">
              <a:lnSpc>
                <a:spcPct val="80000"/>
              </a:lnSpc>
            </a:pPr>
            <a:r>
              <a:rPr lang="tr-TR" altLang="en-US" sz="2800" smtClean="0"/>
              <a:t>Veri Tanımlama Dili kullanılarak oluşturulan veri tabanı tanımları, VTYS'nin Veri Tanımlama Dili Derleyicisi olarak adlandırılabilecek bir bileşeni tarafından çözümlenir, varsa eksik ve yanlışları bulunarak kullanıcıya iletilir. </a:t>
            </a:r>
          </a:p>
          <a:p>
            <a:pPr marL="361950" indent="-361950" eaLnBrk="1" hangingPunct="1">
              <a:lnSpc>
                <a:spcPct val="80000"/>
              </a:lnSpc>
            </a:pPr>
            <a:r>
              <a:rPr lang="tr-TR" altLang="en-US" sz="2800" smtClean="0"/>
              <a:t>Yanlışlardan arınmış veri tabanı tanımları VTYS tarafından uygun yapılara dönüştürülerek saklanır.</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5 Slayt Numarası Yer Tutucusu"/>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DFF3808F-F136-43C9-B75C-4CCCCC5F1B62}" type="slidenum">
              <a:rPr lang="tr-TR" altLang="en-US" sz="1400"/>
              <a:pPr>
                <a:spcBef>
                  <a:spcPct val="0"/>
                </a:spcBef>
                <a:buFontTx/>
                <a:buNone/>
              </a:pPr>
              <a:t>22</a:t>
            </a:fld>
            <a:endParaRPr lang="tr-TR" altLang="en-US" sz="1400"/>
          </a:p>
        </p:txBody>
      </p:sp>
      <p:sp>
        <p:nvSpPr>
          <p:cNvPr id="25603" name="Rectangle 2"/>
          <p:cNvSpPr>
            <a:spLocks noGrp="1" noChangeArrowheads="1"/>
          </p:cNvSpPr>
          <p:nvPr>
            <p:ph type="title"/>
          </p:nvPr>
        </p:nvSpPr>
        <p:spPr/>
        <p:txBody>
          <a:bodyPr/>
          <a:lstStyle/>
          <a:p>
            <a:pPr eaLnBrk="1" hangingPunct="1"/>
            <a:r>
              <a:rPr lang="tr-TR" altLang="en-US" smtClean="0"/>
              <a:t>Veri Tanımlama Dili (VTD)</a:t>
            </a:r>
          </a:p>
        </p:txBody>
      </p:sp>
      <p:sp>
        <p:nvSpPr>
          <p:cNvPr id="25604" name="Rectangle 4"/>
          <p:cNvSpPr>
            <a:spLocks noGrp="1" noChangeArrowheads="1"/>
          </p:cNvSpPr>
          <p:nvPr>
            <p:ph type="body" idx="1"/>
          </p:nvPr>
        </p:nvSpPr>
        <p:spPr/>
        <p:txBody>
          <a:bodyPr/>
          <a:lstStyle/>
          <a:p>
            <a:pPr eaLnBrk="1" hangingPunct="1">
              <a:lnSpc>
                <a:spcPct val="80000"/>
              </a:lnSpc>
            </a:pPr>
            <a:r>
              <a:rPr lang="tr-TR" altLang="en-US" sz="2800" smtClean="0"/>
              <a:t>Veri tabanı tanımlarının VTYS tarafından derlenerek saklanması veri tabanı yaklaşımının temel özelliklerinden biridir.</a:t>
            </a:r>
          </a:p>
          <a:p>
            <a:pPr eaLnBrk="1" hangingPunct="1">
              <a:lnSpc>
                <a:spcPct val="80000"/>
              </a:lnSpc>
            </a:pPr>
            <a:r>
              <a:rPr lang="tr-TR" altLang="en-US" sz="2800" smtClean="0"/>
              <a:t>Bu süreç sayesinde, veri tabanı tanımlarının yetkili kişiler tarafından bir kez yapılması, tanımların kalıcılığının sağlanması ve kullanıcıların bu tanımları kullanmaları ve bu tanımlara uygun işlem yapmaları sağlanmış olur.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5 Slayt Numarası Yer Tutucusu"/>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39B396B8-7825-4A8C-A40C-60A509C91132}" type="slidenum">
              <a:rPr lang="tr-TR" altLang="en-US" sz="1400"/>
              <a:pPr>
                <a:spcBef>
                  <a:spcPct val="0"/>
                </a:spcBef>
                <a:buFontTx/>
                <a:buNone/>
              </a:pPr>
              <a:t>23</a:t>
            </a:fld>
            <a:endParaRPr lang="tr-TR" altLang="en-US" sz="1400"/>
          </a:p>
        </p:txBody>
      </p:sp>
      <p:sp>
        <p:nvSpPr>
          <p:cNvPr id="26627" name="Rectangle 2"/>
          <p:cNvSpPr>
            <a:spLocks noGrp="1" noChangeArrowheads="1"/>
          </p:cNvSpPr>
          <p:nvPr>
            <p:ph type="title"/>
          </p:nvPr>
        </p:nvSpPr>
        <p:spPr/>
        <p:txBody>
          <a:bodyPr/>
          <a:lstStyle/>
          <a:p>
            <a:pPr eaLnBrk="1" hangingPunct="1"/>
            <a:r>
              <a:rPr lang="tr-TR" altLang="en-US" smtClean="0"/>
              <a:t>Veri Tanımlama Dili (VTD)</a:t>
            </a:r>
          </a:p>
        </p:txBody>
      </p:sp>
      <p:sp>
        <p:nvSpPr>
          <p:cNvPr id="26628" name="Rectangle 4"/>
          <p:cNvSpPr>
            <a:spLocks noGrp="1" noChangeArrowheads="1"/>
          </p:cNvSpPr>
          <p:nvPr>
            <p:ph type="body" idx="1"/>
          </p:nvPr>
        </p:nvSpPr>
        <p:spPr/>
        <p:txBody>
          <a:bodyPr/>
          <a:lstStyle/>
          <a:p>
            <a:pPr eaLnBrk="1" hangingPunct="1">
              <a:lnSpc>
                <a:spcPct val="90000"/>
              </a:lnSpc>
            </a:pPr>
            <a:r>
              <a:rPr lang="tr-TR" altLang="en-US" sz="2800" smtClean="0"/>
              <a:t>Veri tabanı yaklaşımında ise veri tanımlama ile veriler üzerindeki uygulama işlemleri birbirinden tamamen ayrılmıştır.</a:t>
            </a:r>
          </a:p>
          <a:p>
            <a:pPr eaLnBrk="1" hangingPunct="1">
              <a:lnSpc>
                <a:spcPct val="90000"/>
              </a:lnSpc>
            </a:pPr>
            <a:r>
              <a:rPr lang="tr-TR" altLang="en-US" sz="2800" smtClean="0"/>
              <a:t>Veri tanımlama ve daha önce yapılmış tanımları değiştirme yetkisi yalnız Veri Tabanı Sorumlusu (Data Base Administrator)</a:t>
            </a:r>
            <a:r>
              <a:rPr lang="tr-TR" altLang="en-US" sz="2800" i="1" smtClean="0"/>
              <a:t> </a:t>
            </a:r>
            <a:r>
              <a:rPr lang="tr-TR" altLang="en-US" sz="2800" smtClean="0"/>
              <a:t>olarak adlandırılan ve veri tabanının tümünden sorumlu olan kişi ya da kişilere aittir. </a:t>
            </a:r>
          </a:p>
          <a:p>
            <a:pPr eaLnBrk="1" hangingPunct="1">
              <a:lnSpc>
                <a:spcPct val="90000"/>
              </a:lnSpc>
            </a:pPr>
            <a:r>
              <a:rPr lang="tr-TR" altLang="en-US" sz="2800" smtClean="0"/>
              <a:t>Veri tabanı üzerinde işlem yapan, uygulamaları gerçekleştiren kullanıcıların ise veri tanımlama ya da mevcut tanımları değiştirme yetkisi yoktur.</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5 Slayt Numarası Yer Tutucusu"/>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74D2B93-AC5B-4FBA-81F1-3570213BBC3F}" type="slidenum">
              <a:rPr lang="tr-TR" altLang="en-US" sz="1400"/>
              <a:pPr>
                <a:spcBef>
                  <a:spcPct val="0"/>
                </a:spcBef>
                <a:buFontTx/>
                <a:buNone/>
              </a:pPr>
              <a:t>24</a:t>
            </a:fld>
            <a:endParaRPr lang="tr-TR" altLang="en-US" sz="1400"/>
          </a:p>
        </p:txBody>
      </p:sp>
      <p:sp>
        <p:nvSpPr>
          <p:cNvPr id="27651" name="Rectangle 2"/>
          <p:cNvSpPr>
            <a:spLocks noGrp="1" noChangeArrowheads="1"/>
          </p:cNvSpPr>
          <p:nvPr>
            <p:ph type="title"/>
          </p:nvPr>
        </p:nvSpPr>
        <p:spPr/>
        <p:txBody>
          <a:bodyPr/>
          <a:lstStyle/>
          <a:p>
            <a:pPr eaLnBrk="1" hangingPunct="1"/>
            <a:r>
              <a:rPr lang="tr-TR" altLang="en-US" smtClean="0"/>
              <a:t>Veri Tanımlama Dili (VTD)</a:t>
            </a:r>
          </a:p>
        </p:txBody>
      </p:sp>
      <p:sp>
        <p:nvSpPr>
          <p:cNvPr id="27652" name="Rectangle 3"/>
          <p:cNvSpPr>
            <a:spLocks noGrp="1" noChangeArrowheads="1"/>
          </p:cNvSpPr>
          <p:nvPr>
            <p:ph type="body" idx="1"/>
          </p:nvPr>
        </p:nvSpPr>
        <p:spPr/>
        <p:txBody>
          <a:bodyPr/>
          <a:lstStyle/>
          <a:p>
            <a:pPr marL="361950" indent="-361950" eaLnBrk="1" hangingPunct="1">
              <a:lnSpc>
                <a:spcPct val="90000"/>
              </a:lnSpc>
            </a:pPr>
            <a:r>
              <a:rPr lang="tr-TR" altLang="en-US" sz="2800" smtClean="0"/>
              <a:t>VTD ile yapılan tanımlarda veri tabanı tanımları içinde yer alan en önemli tanımlar şunlardır:</a:t>
            </a:r>
          </a:p>
          <a:p>
            <a:pPr marL="895350" lvl="1" indent="-352425" eaLnBrk="1" hangingPunct="1">
              <a:lnSpc>
                <a:spcPct val="90000"/>
              </a:lnSpc>
              <a:buFontTx/>
              <a:buAutoNum type="arabicPeriod"/>
            </a:pPr>
            <a:r>
              <a:rPr lang="tr-TR" altLang="en-US" sz="2400" smtClean="0"/>
              <a:t>Mantıksal düzeyde yapılan düzenlemeler oluşturulan yapılar ve her yapıda hangi verilerin yer aldığı.</a:t>
            </a:r>
          </a:p>
          <a:p>
            <a:pPr marL="895350" lvl="1" indent="-352425" eaLnBrk="1" hangingPunct="1">
              <a:lnSpc>
                <a:spcPct val="90000"/>
              </a:lnSpc>
              <a:buFontTx/>
              <a:buAutoNum type="arabicPeriod"/>
            </a:pPr>
            <a:r>
              <a:rPr lang="tr-TR" altLang="en-US" sz="2400" smtClean="0"/>
              <a:t>Her verinin türü, uzunluğu, varsa varsayılan değeri ve diğer özellikleri.</a:t>
            </a:r>
          </a:p>
          <a:p>
            <a:pPr marL="895350" lvl="1" indent="-352425" eaLnBrk="1" hangingPunct="1">
              <a:lnSpc>
                <a:spcPct val="90000"/>
              </a:lnSpc>
              <a:buFontTx/>
              <a:buAutoNum type="arabicPeriod"/>
            </a:pPr>
            <a:r>
              <a:rPr lang="tr-TR" altLang="en-US" sz="2400" smtClean="0"/>
              <a:t>Veriler arası ilişkiler ve her türlü kısıtlamalar.</a:t>
            </a:r>
          </a:p>
          <a:p>
            <a:pPr marL="895350" lvl="1" indent="-352425" eaLnBrk="1" hangingPunct="1">
              <a:lnSpc>
                <a:spcPct val="90000"/>
              </a:lnSpc>
              <a:buFontTx/>
              <a:buAutoNum type="arabicPeriod"/>
            </a:pPr>
            <a:r>
              <a:rPr lang="tr-TR" altLang="en-US" sz="2400" smtClean="0"/>
              <a:t>Fiziksel veri yapıları ile ilgili tercihler ve parametreler.</a:t>
            </a:r>
          </a:p>
          <a:p>
            <a:pPr marL="895350" lvl="1" indent="-352425" eaLnBrk="1" hangingPunct="1">
              <a:lnSpc>
                <a:spcPct val="90000"/>
              </a:lnSpc>
              <a:buFontTx/>
              <a:buAutoNum type="arabicPeriod"/>
            </a:pPr>
            <a:r>
              <a:rPr lang="tr-TR" altLang="en-US" sz="2400" smtClean="0"/>
              <a:t>Kullanıcı tanımları ve kullanıcıların hangi veriler üzerinde hangi işlemleri yapmaya yetkili olduklarına ilişkin tanımlar.</a:t>
            </a:r>
            <a:endParaRPr lang="tr-TR" altLang="en-US" sz="2400" smtClean="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5 Slayt Numarası Yer Tutucusu"/>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5C7E068E-BA3B-474D-93A5-5662F4217743}" type="slidenum">
              <a:rPr lang="tr-TR" altLang="en-US" sz="1400"/>
              <a:pPr>
                <a:spcBef>
                  <a:spcPct val="0"/>
                </a:spcBef>
                <a:buFontTx/>
                <a:buNone/>
              </a:pPr>
              <a:t>25</a:t>
            </a:fld>
            <a:endParaRPr lang="tr-TR" altLang="en-US" sz="1400"/>
          </a:p>
        </p:txBody>
      </p:sp>
      <p:sp>
        <p:nvSpPr>
          <p:cNvPr id="28675" name="Rectangle 2"/>
          <p:cNvSpPr>
            <a:spLocks noGrp="1" noChangeArrowheads="1"/>
          </p:cNvSpPr>
          <p:nvPr>
            <p:ph type="title"/>
          </p:nvPr>
        </p:nvSpPr>
        <p:spPr/>
        <p:txBody>
          <a:bodyPr/>
          <a:lstStyle/>
          <a:p>
            <a:pPr eaLnBrk="1" hangingPunct="1"/>
            <a:r>
              <a:rPr lang="tr-TR" altLang="en-US" smtClean="0"/>
              <a:t>Veri Tanımlama Dili (VTD)</a:t>
            </a:r>
          </a:p>
        </p:txBody>
      </p:sp>
      <p:sp>
        <p:nvSpPr>
          <p:cNvPr id="28676" name="Rectangle 3"/>
          <p:cNvSpPr>
            <a:spLocks noGrp="1" noChangeArrowheads="1"/>
          </p:cNvSpPr>
          <p:nvPr>
            <p:ph type="body" idx="1"/>
          </p:nvPr>
        </p:nvSpPr>
        <p:spPr/>
        <p:txBody>
          <a:bodyPr/>
          <a:lstStyle/>
          <a:p>
            <a:pPr marL="361950" indent="-361950" eaLnBrk="1" hangingPunct="1"/>
            <a:r>
              <a:rPr lang="tr-TR" altLang="en-US" sz="2800" smtClean="0"/>
              <a:t>Veri tabanı tanımları veri sözlüğü (data dictionary) olarak da adlandırılır.</a:t>
            </a:r>
          </a:p>
          <a:p>
            <a:pPr marL="361950" indent="-361950" eaLnBrk="1" hangingPunct="1"/>
            <a:r>
              <a:rPr lang="tr-TR" altLang="en-US" sz="2800" smtClean="0"/>
              <a:t>VTYS’nin fiziksel ortamında aşağıda belirtilen çeşitli veriler saklanır:</a:t>
            </a:r>
          </a:p>
          <a:p>
            <a:pPr marL="895350" lvl="1" indent="-352425" eaLnBrk="1" hangingPunct="1">
              <a:buFontTx/>
              <a:buAutoNum type="arabicPeriod"/>
            </a:pPr>
            <a:r>
              <a:rPr lang="tr-TR" altLang="en-US" sz="2400" smtClean="0"/>
              <a:t>veri kütükleri (dosyalar)</a:t>
            </a:r>
          </a:p>
          <a:p>
            <a:pPr marL="895350" lvl="1" indent="-352425" eaLnBrk="1" hangingPunct="1">
              <a:buFontTx/>
              <a:buAutoNum type="arabicPeriod"/>
            </a:pPr>
            <a:r>
              <a:rPr lang="tr-TR" altLang="en-US" sz="2400" smtClean="0"/>
              <a:t>veri tabanı tanımlarının yer aldığı veri sözlüğü</a:t>
            </a:r>
          </a:p>
          <a:p>
            <a:pPr marL="895350" lvl="1" indent="-352425" eaLnBrk="1" hangingPunct="1">
              <a:buFontTx/>
              <a:buAutoNum type="arabicPeriod"/>
            </a:pPr>
            <a:r>
              <a:rPr lang="tr-TR" altLang="en-US" sz="2400" smtClean="0"/>
              <a:t>veri kütüklerine ya da veri sözlüğüne erişim için kullanılan dizinler (indices)</a:t>
            </a:r>
          </a:p>
          <a:p>
            <a:pPr marL="895350" lvl="1" indent="-352425" eaLnBrk="1" hangingPunct="1">
              <a:buFontTx/>
              <a:buAutoNum type="arabicPeriod"/>
            </a:pPr>
            <a:r>
              <a:rPr lang="tr-TR" altLang="en-US" sz="2400" smtClean="0"/>
              <a:t>veri değerlerine ve uygulamalara ilişkin istatistiksel veriler ve günlük kütükleri (logfiles)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5 Slayt Numarası Yer Tutucusu"/>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55BD390D-045A-4BE9-A251-3A7FBB39F558}" type="slidenum">
              <a:rPr lang="tr-TR" altLang="en-US" sz="1400"/>
              <a:pPr>
                <a:spcBef>
                  <a:spcPct val="0"/>
                </a:spcBef>
                <a:buFontTx/>
                <a:buNone/>
              </a:pPr>
              <a:t>26</a:t>
            </a:fld>
            <a:endParaRPr lang="tr-TR" altLang="en-US" sz="1400"/>
          </a:p>
        </p:txBody>
      </p:sp>
      <p:sp>
        <p:nvSpPr>
          <p:cNvPr id="29699" name="Rectangle 2"/>
          <p:cNvSpPr>
            <a:spLocks noGrp="1" noChangeArrowheads="1"/>
          </p:cNvSpPr>
          <p:nvPr>
            <p:ph type="title"/>
          </p:nvPr>
        </p:nvSpPr>
        <p:spPr/>
        <p:txBody>
          <a:bodyPr/>
          <a:lstStyle/>
          <a:p>
            <a:pPr eaLnBrk="1" hangingPunct="1"/>
            <a:r>
              <a:rPr lang="tr-TR" altLang="en-US" smtClean="0"/>
              <a:t>VTYS’nin Temel Bileşenleri (2)</a:t>
            </a:r>
          </a:p>
        </p:txBody>
      </p:sp>
      <p:sp>
        <p:nvSpPr>
          <p:cNvPr id="29700" name="Rectangle 3"/>
          <p:cNvSpPr>
            <a:spLocks noChangeArrowheads="1"/>
          </p:cNvSpPr>
          <p:nvPr/>
        </p:nvSpPr>
        <p:spPr bwMode="auto">
          <a:xfrm>
            <a:off x="2771775" y="3357563"/>
            <a:ext cx="1296988" cy="1150937"/>
          </a:xfrm>
          <a:prstGeom prst="rect">
            <a:avLst/>
          </a:prstGeom>
          <a:solidFill>
            <a:schemeClr val="accent1"/>
          </a:solidFill>
          <a:ln w="9525">
            <a:solidFill>
              <a:schemeClr val="tx1"/>
            </a:solidFill>
            <a:miter lim="800000"/>
            <a:headEnd/>
            <a:tailEnd/>
          </a:ln>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tr-TR" altLang="en-US" sz="2000"/>
              <a:t>Veri Tabanı Yöneticisi</a:t>
            </a:r>
          </a:p>
        </p:txBody>
      </p:sp>
      <p:sp>
        <p:nvSpPr>
          <p:cNvPr id="29701" name="Line 4"/>
          <p:cNvSpPr>
            <a:spLocks noChangeShapeType="1"/>
          </p:cNvSpPr>
          <p:nvPr/>
        </p:nvSpPr>
        <p:spPr bwMode="auto">
          <a:xfrm>
            <a:off x="2051050" y="3933825"/>
            <a:ext cx="720725"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tr-TR"/>
          </a:p>
        </p:txBody>
      </p:sp>
      <p:sp>
        <p:nvSpPr>
          <p:cNvPr id="29702" name="Line 5"/>
          <p:cNvSpPr>
            <a:spLocks noChangeShapeType="1"/>
          </p:cNvSpPr>
          <p:nvPr/>
        </p:nvSpPr>
        <p:spPr bwMode="auto">
          <a:xfrm flipH="1">
            <a:off x="3995738" y="5373688"/>
            <a:ext cx="1081087"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tr-TR"/>
          </a:p>
        </p:txBody>
      </p:sp>
      <p:graphicFrame>
        <p:nvGraphicFramePr>
          <p:cNvPr id="29703" name="Object 6"/>
          <p:cNvGraphicFramePr>
            <a:graphicFrameLocks noChangeAspect="1"/>
          </p:cNvGraphicFramePr>
          <p:nvPr/>
        </p:nvGraphicFramePr>
        <p:xfrm>
          <a:off x="7593013" y="1862138"/>
          <a:ext cx="1011237" cy="1150937"/>
        </p:xfrm>
        <a:graphic>
          <a:graphicData uri="http://schemas.openxmlformats.org/presentationml/2006/ole">
            <mc:AlternateContent xmlns:mc="http://schemas.openxmlformats.org/markup-compatibility/2006">
              <mc:Choice xmlns:v="urn:schemas-microsoft-com:vml" Requires="v">
                <p:oleObj spid="_x0000_s29734" name="Clip" r:id="rId3" imgW="5640388" imgH="6415088" progId="MS_ClipArt_Gallery.2">
                  <p:embed/>
                </p:oleObj>
              </mc:Choice>
              <mc:Fallback>
                <p:oleObj name="Clip" r:id="rId3" imgW="5640388" imgH="6415088" progId="MS_ClipArt_Gallery.2">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93013" y="1862138"/>
                        <a:ext cx="1011237" cy="1150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04" name="Line 7"/>
          <p:cNvSpPr>
            <a:spLocks noChangeShapeType="1"/>
          </p:cNvSpPr>
          <p:nvPr/>
        </p:nvSpPr>
        <p:spPr bwMode="auto">
          <a:xfrm flipH="1">
            <a:off x="3995738" y="2420938"/>
            <a:ext cx="1081087"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tr-TR"/>
          </a:p>
        </p:txBody>
      </p:sp>
      <p:sp>
        <p:nvSpPr>
          <p:cNvPr id="29705" name="Line 8"/>
          <p:cNvSpPr>
            <a:spLocks noChangeShapeType="1"/>
          </p:cNvSpPr>
          <p:nvPr/>
        </p:nvSpPr>
        <p:spPr bwMode="auto">
          <a:xfrm flipH="1" flipV="1">
            <a:off x="6661150" y="2420938"/>
            <a:ext cx="790575"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tr-TR"/>
          </a:p>
        </p:txBody>
      </p:sp>
      <p:sp>
        <p:nvSpPr>
          <p:cNvPr id="29706" name="Line 9"/>
          <p:cNvSpPr>
            <a:spLocks noChangeShapeType="1"/>
          </p:cNvSpPr>
          <p:nvPr/>
        </p:nvSpPr>
        <p:spPr bwMode="auto">
          <a:xfrm flipH="1">
            <a:off x="6661150" y="5084763"/>
            <a:ext cx="790575" cy="288925"/>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tr-TR"/>
          </a:p>
        </p:txBody>
      </p:sp>
      <p:graphicFrame>
        <p:nvGraphicFramePr>
          <p:cNvPr id="29707" name="Object 10"/>
          <p:cNvGraphicFramePr>
            <a:graphicFrameLocks noChangeAspect="1"/>
          </p:cNvGraphicFramePr>
          <p:nvPr/>
        </p:nvGraphicFramePr>
        <p:xfrm>
          <a:off x="7529513" y="4465638"/>
          <a:ext cx="1219200" cy="763587"/>
        </p:xfrm>
        <a:graphic>
          <a:graphicData uri="http://schemas.openxmlformats.org/presentationml/2006/ole">
            <mc:AlternateContent xmlns:mc="http://schemas.openxmlformats.org/markup-compatibility/2006">
              <mc:Choice xmlns:v="urn:schemas-microsoft-com:vml" Requires="v">
                <p:oleObj spid="_x0000_s29735" name="Clip" r:id="rId5" imgW="4039263" imgH="2534876" progId="MS_ClipArt_Gallery.2">
                  <p:embed/>
                </p:oleObj>
              </mc:Choice>
              <mc:Fallback>
                <p:oleObj name="Clip" r:id="rId5" imgW="4039263" imgH="2534876" progId="MS_ClipArt_Gallery.2">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29513" y="4465638"/>
                        <a:ext cx="1219200" cy="76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08" name="Line 11"/>
          <p:cNvSpPr>
            <a:spLocks noChangeShapeType="1"/>
          </p:cNvSpPr>
          <p:nvPr/>
        </p:nvSpPr>
        <p:spPr bwMode="auto">
          <a:xfrm>
            <a:off x="6661150" y="4292600"/>
            <a:ext cx="790575" cy="287338"/>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tr-TR"/>
          </a:p>
        </p:txBody>
      </p:sp>
      <p:sp>
        <p:nvSpPr>
          <p:cNvPr id="29709" name="Line 13"/>
          <p:cNvSpPr>
            <a:spLocks noChangeShapeType="1"/>
          </p:cNvSpPr>
          <p:nvPr/>
        </p:nvSpPr>
        <p:spPr bwMode="auto">
          <a:xfrm flipH="1" flipV="1">
            <a:off x="4067175" y="3933825"/>
            <a:ext cx="1009650" cy="358775"/>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tr-TR"/>
          </a:p>
        </p:txBody>
      </p:sp>
      <p:sp>
        <p:nvSpPr>
          <p:cNvPr id="29710" name="Rectangle 14"/>
          <p:cNvSpPr>
            <a:spLocks noChangeArrowheads="1"/>
          </p:cNvSpPr>
          <p:nvPr/>
        </p:nvSpPr>
        <p:spPr bwMode="auto">
          <a:xfrm>
            <a:off x="5076825" y="2990850"/>
            <a:ext cx="15652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1200"/>
              <a:t>Tablo yaratma</a:t>
            </a:r>
          </a:p>
          <a:p>
            <a:pPr algn="ctr" eaLnBrk="1" hangingPunct="1">
              <a:spcBef>
                <a:spcPct val="0"/>
              </a:spcBef>
              <a:buFontTx/>
              <a:buNone/>
            </a:pPr>
            <a:r>
              <a:rPr lang="tr-TR" altLang="en-US" sz="1200"/>
              <a:t>Form yaratma</a:t>
            </a:r>
          </a:p>
          <a:p>
            <a:pPr algn="ctr" eaLnBrk="1" hangingPunct="1">
              <a:spcBef>
                <a:spcPct val="0"/>
              </a:spcBef>
              <a:buFontTx/>
              <a:buNone/>
            </a:pPr>
            <a:r>
              <a:rPr lang="tr-TR" altLang="en-US" sz="1200"/>
              <a:t>Sorgu yaratma</a:t>
            </a:r>
          </a:p>
          <a:p>
            <a:pPr algn="ctr" eaLnBrk="1" hangingPunct="1">
              <a:spcBef>
                <a:spcPct val="0"/>
              </a:spcBef>
              <a:buFontTx/>
              <a:buNone/>
            </a:pPr>
            <a:r>
              <a:rPr lang="tr-TR" altLang="en-US" sz="1200"/>
              <a:t>Rapor yaratma</a:t>
            </a:r>
          </a:p>
        </p:txBody>
      </p:sp>
      <p:sp>
        <p:nvSpPr>
          <p:cNvPr id="29711" name="Rectangle 15"/>
          <p:cNvSpPr>
            <a:spLocks noChangeArrowheads="1"/>
          </p:cNvSpPr>
          <p:nvPr/>
        </p:nvSpPr>
        <p:spPr bwMode="auto">
          <a:xfrm>
            <a:off x="5076825" y="6029325"/>
            <a:ext cx="1584325"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1200"/>
              <a:t>Kayıt ekleme</a:t>
            </a:r>
          </a:p>
          <a:p>
            <a:pPr algn="ctr" eaLnBrk="1" hangingPunct="1">
              <a:spcBef>
                <a:spcPct val="0"/>
              </a:spcBef>
              <a:buFontTx/>
              <a:buNone/>
            </a:pPr>
            <a:r>
              <a:rPr lang="tr-TR" altLang="en-US" sz="1200"/>
              <a:t>Kayıt silme</a:t>
            </a:r>
          </a:p>
          <a:p>
            <a:pPr algn="ctr" eaLnBrk="1" hangingPunct="1">
              <a:spcBef>
                <a:spcPct val="0"/>
              </a:spcBef>
              <a:buFontTx/>
              <a:buNone/>
            </a:pPr>
            <a:r>
              <a:rPr lang="tr-TR" altLang="en-US" sz="1200"/>
              <a:t>Kayıt güncelleme</a:t>
            </a:r>
          </a:p>
        </p:txBody>
      </p:sp>
      <p:sp>
        <p:nvSpPr>
          <p:cNvPr id="29712" name="AutoShape 16"/>
          <p:cNvSpPr>
            <a:spLocks noChangeArrowheads="1"/>
          </p:cNvSpPr>
          <p:nvPr/>
        </p:nvSpPr>
        <p:spPr bwMode="auto">
          <a:xfrm>
            <a:off x="323850" y="3284538"/>
            <a:ext cx="1727200" cy="1296987"/>
          </a:xfrm>
          <a:prstGeom prst="can">
            <a:avLst>
              <a:gd name="adj" fmla="val 15421"/>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2000"/>
              <a:t>Veri Tabanı</a:t>
            </a:r>
            <a:endParaRPr lang="tr-TR" altLang="en-US" sz="1400"/>
          </a:p>
        </p:txBody>
      </p:sp>
      <p:sp>
        <p:nvSpPr>
          <p:cNvPr id="29713" name="Rectangle 17"/>
          <p:cNvSpPr>
            <a:spLocks noChangeArrowheads="1"/>
          </p:cNvSpPr>
          <p:nvPr/>
        </p:nvSpPr>
        <p:spPr bwMode="auto">
          <a:xfrm>
            <a:off x="5076825" y="4724400"/>
            <a:ext cx="1584325" cy="1296988"/>
          </a:xfrm>
          <a:prstGeom prst="rect">
            <a:avLst/>
          </a:prstGeom>
          <a:solidFill>
            <a:schemeClr val="accent1"/>
          </a:solidFill>
          <a:ln w="9525">
            <a:solidFill>
              <a:schemeClr val="tx1"/>
            </a:solidFill>
            <a:miter lim="800000"/>
            <a:headEnd/>
            <a:tailEnd/>
          </a:ln>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1600"/>
              <a:t>Genişletilmiş Programlama Dili (DML + taşıyıcı dil) Derleyicisi</a:t>
            </a:r>
          </a:p>
        </p:txBody>
      </p:sp>
      <p:sp>
        <p:nvSpPr>
          <p:cNvPr id="29714" name="Text Box 18"/>
          <p:cNvSpPr txBox="1">
            <a:spLocks noChangeArrowheads="1"/>
          </p:cNvSpPr>
          <p:nvPr/>
        </p:nvSpPr>
        <p:spPr bwMode="auto">
          <a:xfrm>
            <a:off x="6732588" y="5373688"/>
            <a:ext cx="1008062"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tr-TR" altLang="en-US" sz="1400"/>
              <a:t>Uygulama Programı</a:t>
            </a:r>
          </a:p>
        </p:txBody>
      </p:sp>
      <p:sp>
        <p:nvSpPr>
          <p:cNvPr id="29715" name="Text Box 19"/>
          <p:cNvSpPr txBox="1">
            <a:spLocks noChangeArrowheads="1"/>
          </p:cNvSpPr>
          <p:nvPr/>
        </p:nvSpPr>
        <p:spPr bwMode="auto">
          <a:xfrm>
            <a:off x="6732588" y="3860800"/>
            <a:ext cx="1008062"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tr-TR" altLang="en-US" sz="1400"/>
              <a:t>VT Sorgusu</a:t>
            </a:r>
          </a:p>
        </p:txBody>
      </p:sp>
      <p:sp>
        <p:nvSpPr>
          <p:cNvPr id="29716" name="Text Box 20"/>
          <p:cNvSpPr txBox="1">
            <a:spLocks noChangeArrowheads="1"/>
          </p:cNvSpPr>
          <p:nvPr/>
        </p:nvSpPr>
        <p:spPr bwMode="auto">
          <a:xfrm>
            <a:off x="6732588" y="1844675"/>
            <a:ext cx="1008062"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tr-TR" altLang="en-US" sz="1400"/>
              <a:t>VT Tanımları</a:t>
            </a:r>
          </a:p>
        </p:txBody>
      </p:sp>
      <p:sp>
        <p:nvSpPr>
          <p:cNvPr id="29717" name="Rectangle 21"/>
          <p:cNvSpPr>
            <a:spLocks noChangeArrowheads="1"/>
          </p:cNvSpPr>
          <p:nvPr/>
        </p:nvSpPr>
        <p:spPr bwMode="auto">
          <a:xfrm>
            <a:off x="2827338" y="4941888"/>
            <a:ext cx="1168400" cy="863600"/>
          </a:xfrm>
          <a:prstGeom prst="rect">
            <a:avLst/>
          </a:prstGeom>
          <a:solidFill>
            <a:schemeClr val="accent1"/>
          </a:solidFill>
          <a:ln w="9525">
            <a:solidFill>
              <a:schemeClr val="tx1"/>
            </a:solidFill>
            <a:miter lim="800000"/>
            <a:headEnd/>
            <a:tailEnd/>
          </a:ln>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tr-TR" altLang="en-US" sz="1600"/>
              <a:t>Derlenmiş Uygulama Programı</a:t>
            </a:r>
          </a:p>
        </p:txBody>
      </p:sp>
      <p:sp>
        <p:nvSpPr>
          <p:cNvPr id="29718" name="Rectangle 22"/>
          <p:cNvSpPr>
            <a:spLocks noChangeArrowheads="1"/>
          </p:cNvSpPr>
          <p:nvPr/>
        </p:nvSpPr>
        <p:spPr bwMode="auto">
          <a:xfrm>
            <a:off x="2827338" y="1989138"/>
            <a:ext cx="1168400" cy="863600"/>
          </a:xfrm>
          <a:prstGeom prst="rect">
            <a:avLst/>
          </a:prstGeom>
          <a:solidFill>
            <a:schemeClr val="accent1"/>
          </a:solidFill>
          <a:ln w="9525">
            <a:solidFill>
              <a:schemeClr val="tx1"/>
            </a:solidFill>
            <a:miter lim="800000"/>
            <a:headEnd/>
            <a:tailEnd/>
          </a:ln>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tr-TR" altLang="en-US" sz="1600"/>
              <a:t>Derlenmiş VT Tanımları</a:t>
            </a:r>
          </a:p>
        </p:txBody>
      </p:sp>
      <p:sp>
        <p:nvSpPr>
          <p:cNvPr id="29719" name="Line 23"/>
          <p:cNvSpPr>
            <a:spLocks noChangeShapeType="1"/>
          </p:cNvSpPr>
          <p:nvPr/>
        </p:nvSpPr>
        <p:spPr bwMode="auto">
          <a:xfrm flipH="1" flipV="1">
            <a:off x="3419475" y="4508500"/>
            <a:ext cx="0" cy="433388"/>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tr-TR"/>
          </a:p>
        </p:txBody>
      </p:sp>
      <p:sp>
        <p:nvSpPr>
          <p:cNvPr id="29720" name="Line 24"/>
          <p:cNvSpPr>
            <a:spLocks noChangeShapeType="1"/>
          </p:cNvSpPr>
          <p:nvPr/>
        </p:nvSpPr>
        <p:spPr bwMode="auto">
          <a:xfrm flipH="1" flipV="1">
            <a:off x="3419475" y="2852738"/>
            <a:ext cx="0" cy="504825"/>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tr-TR"/>
          </a:p>
        </p:txBody>
      </p:sp>
      <p:sp>
        <p:nvSpPr>
          <p:cNvPr id="29721" name="Line 25"/>
          <p:cNvSpPr>
            <a:spLocks noChangeShapeType="1"/>
          </p:cNvSpPr>
          <p:nvPr/>
        </p:nvSpPr>
        <p:spPr bwMode="auto">
          <a:xfrm>
            <a:off x="3995738" y="2636838"/>
            <a:ext cx="647700" cy="0"/>
          </a:xfrm>
          <a:prstGeom prst="line">
            <a:avLst/>
          </a:prstGeom>
          <a:noFill/>
          <a:ln w="25400">
            <a:solidFill>
              <a:schemeClr val="tx1"/>
            </a:solidFill>
            <a:prstDash val="sysDot"/>
            <a:round/>
            <a:headEnd type="triangle" w="med" len="med"/>
            <a:tailEnd/>
          </a:ln>
          <a:extLst>
            <a:ext uri="{909E8E84-426E-40DD-AFC4-6F175D3DCCD1}">
              <a14:hiddenFill xmlns:a14="http://schemas.microsoft.com/office/drawing/2010/main">
                <a:noFill/>
              </a14:hiddenFill>
            </a:ext>
          </a:extLst>
        </p:spPr>
        <p:txBody>
          <a:bodyPr/>
          <a:lstStyle/>
          <a:p>
            <a:endParaRPr lang="tr-TR"/>
          </a:p>
        </p:txBody>
      </p:sp>
      <p:sp>
        <p:nvSpPr>
          <p:cNvPr id="29722" name="Line 26"/>
          <p:cNvSpPr>
            <a:spLocks noChangeShapeType="1"/>
          </p:cNvSpPr>
          <p:nvPr/>
        </p:nvSpPr>
        <p:spPr bwMode="auto">
          <a:xfrm>
            <a:off x="4643438" y="2636838"/>
            <a:ext cx="0" cy="122396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tr-TR"/>
          </a:p>
        </p:txBody>
      </p:sp>
      <p:sp>
        <p:nvSpPr>
          <p:cNvPr id="29723" name="Line 27"/>
          <p:cNvSpPr>
            <a:spLocks noChangeShapeType="1"/>
          </p:cNvSpPr>
          <p:nvPr/>
        </p:nvSpPr>
        <p:spPr bwMode="auto">
          <a:xfrm>
            <a:off x="4643438" y="3860800"/>
            <a:ext cx="576262" cy="0"/>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tr-TR"/>
          </a:p>
        </p:txBody>
      </p:sp>
      <p:sp>
        <p:nvSpPr>
          <p:cNvPr id="29724" name="Line 28"/>
          <p:cNvSpPr>
            <a:spLocks noChangeShapeType="1"/>
          </p:cNvSpPr>
          <p:nvPr/>
        </p:nvSpPr>
        <p:spPr bwMode="auto">
          <a:xfrm>
            <a:off x="5219700" y="3860800"/>
            <a:ext cx="0" cy="144463"/>
          </a:xfrm>
          <a:prstGeom prst="line">
            <a:avLst/>
          </a:prstGeom>
          <a:noFill/>
          <a:ln w="254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tr-TR"/>
          </a:p>
        </p:txBody>
      </p:sp>
      <p:sp>
        <p:nvSpPr>
          <p:cNvPr id="29725" name="Line 29"/>
          <p:cNvSpPr>
            <a:spLocks noChangeShapeType="1"/>
          </p:cNvSpPr>
          <p:nvPr/>
        </p:nvSpPr>
        <p:spPr bwMode="auto">
          <a:xfrm>
            <a:off x="3779838" y="3068638"/>
            <a:ext cx="576262" cy="0"/>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tr-TR"/>
          </a:p>
        </p:txBody>
      </p:sp>
      <p:sp>
        <p:nvSpPr>
          <p:cNvPr id="29726" name="Line 30"/>
          <p:cNvSpPr>
            <a:spLocks noChangeShapeType="1"/>
          </p:cNvSpPr>
          <p:nvPr/>
        </p:nvSpPr>
        <p:spPr bwMode="auto">
          <a:xfrm>
            <a:off x="4356100" y="3068638"/>
            <a:ext cx="0" cy="1873250"/>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tr-TR"/>
          </a:p>
        </p:txBody>
      </p:sp>
      <p:sp>
        <p:nvSpPr>
          <p:cNvPr id="29727" name="Line 31"/>
          <p:cNvSpPr>
            <a:spLocks noChangeShapeType="1"/>
          </p:cNvSpPr>
          <p:nvPr/>
        </p:nvSpPr>
        <p:spPr bwMode="auto">
          <a:xfrm>
            <a:off x="4356100" y="4941888"/>
            <a:ext cx="720725" cy="0"/>
          </a:xfrm>
          <a:prstGeom prst="line">
            <a:avLst/>
          </a:prstGeom>
          <a:noFill/>
          <a:ln w="254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tr-TR"/>
          </a:p>
        </p:txBody>
      </p:sp>
      <p:sp>
        <p:nvSpPr>
          <p:cNvPr id="29728" name="Line 32"/>
          <p:cNvSpPr>
            <a:spLocks noChangeShapeType="1"/>
          </p:cNvSpPr>
          <p:nvPr/>
        </p:nvSpPr>
        <p:spPr bwMode="auto">
          <a:xfrm>
            <a:off x="3779838" y="2852738"/>
            <a:ext cx="0" cy="215900"/>
          </a:xfrm>
          <a:prstGeom prst="line">
            <a:avLst/>
          </a:prstGeom>
          <a:noFill/>
          <a:ln w="25400">
            <a:solidFill>
              <a:schemeClr val="tx1"/>
            </a:solidFill>
            <a:prstDash val="sysDot"/>
            <a:round/>
            <a:headEnd type="triangle" w="med" len="med"/>
            <a:tailEnd/>
          </a:ln>
          <a:extLst>
            <a:ext uri="{909E8E84-426E-40DD-AFC4-6F175D3DCCD1}">
              <a14:hiddenFill xmlns:a14="http://schemas.microsoft.com/office/drawing/2010/main">
                <a:noFill/>
              </a14:hiddenFill>
            </a:ext>
          </a:extLst>
        </p:spPr>
        <p:txBody>
          <a:bodyPr/>
          <a:lstStyle/>
          <a:p>
            <a:endParaRPr lang="tr-TR"/>
          </a:p>
        </p:txBody>
      </p:sp>
      <p:sp>
        <p:nvSpPr>
          <p:cNvPr id="29729" name="Rectangle 33"/>
          <p:cNvSpPr>
            <a:spLocks noChangeArrowheads="1"/>
          </p:cNvSpPr>
          <p:nvPr/>
        </p:nvSpPr>
        <p:spPr bwMode="auto">
          <a:xfrm>
            <a:off x="323850" y="4551363"/>
            <a:ext cx="1727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1200"/>
              <a:t>Kullanıcı verileri</a:t>
            </a:r>
          </a:p>
          <a:p>
            <a:pPr algn="ctr" eaLnBrk="1" hangingPunct="1">
              <a:spcBef>
                <a:spcPct val="0"/>
              </a:spcBef>
              <a:buFontTx/>
              <a:buNone/>
            </a:pPr>
            <a:r>
              <a:rPr lang="tr-TR" altLang="en-US" sz="1200"/>
              <a:t>Metadata</a:t>
            </a:r>
          </a:p>
          <a:p>
            <a:pPr algn="ctr" eaLnBrk="1" hangingPunct="1">
              <a:spcBef>
                <a:spcPct val="0"/>
              </a:spcBef>
              <a:buFontTx/>
              <a:buNone/>
            </a:pPr>
            <a:r>
              <a:rPr lang="tr-TR" altLang="en-US" sz="1200"/>
              <a:t>Dizinler</a:t>
            </a:r>
          </a:p>
          <a:p>
            <a:pPr algn="ctr" eaLnBrk="1" hangingPunct="1">
              <a:spcBef>
                <a:spcPct val="0"/>
              </a:spcBef>
              <a:buFontTx/>
              <a:buNone/>
            </a:pPr>
            <a:r>
              <a:rPr lang="tr-TR" altLang="en-US" sz="1200"/>
              <a:t>Uygulama Metadatası</a:t>
            </a:r>
          </a:p>
        </p:txBody>
      </p:sp>
      <p:sp>
        <p:nvSpPr>
          <p:cNvPr id="29730" name="Text Box 34"/>
          <p:cNvSpPr txBox="1">
            <a:spLocks noChangeArrowheads="1"/>
          </p:cNvSpPr>
          <p:nvPr/>
        </p:nvSpPr>
        <p:spPr bwMode="auto">
          <a:xfrm>
            <a:off x="7740650" y="3055938"/>
            <a:ext cx="129698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50000"/>
              </a:spcBef>
              <a:buFontTx/>
              <a:buNone/>
            </a:pPr>
            <a:r>
              <a:rPr lang="tr-TR" altLang="en-US" sz="1400">
                <a:solidFill>
                  <a:srgbClr val="FF0000"/>
                </a:solidFill>
              </a:rPr>
              <a:t>Veri Tabanını Oluşturma</a:t>
            </a:r>
          </a:p>
        </p:txBody>
      </p:sp>
      <p:sp>
        <p:nvSpPr>
          <p:cNvPr id="29731" name="Text Box 35"/>
          <p:cNvSpPr txBox="1">
            <a:spLocks noChangeArrowheads="1"/>
          </p:cNvSpPr>
          <p:nvPr/>
        </p:nvSpPr>
        <p:spPr bwMode="auto">
          <a:xfrm>
            <a:off x="7739063" y="5216525"/>
            <a:ext cx="1296987"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50000"/>
              </a:spcBef>
              <a:buFontTx/>
              <a:buNone/>
            </a:pPr>
            <a:r>
              <a:rPr lang="tr-TR" altLang="en-US" sz="1400">
                <a:solidFill>
                  <a:srgbClr val="FF0000"/>
                </a:solidFill>
              </a:rPr>
              <a:t>Veri Tabanını Kullanma</a:t>
            </a:r>
          </a:p>
        </p:txBody>
      </p:sp>
      <p:sp>
        <p:nvSpPr>
          <p:cNvPr id="29732" name="Rectangle 36"/>
          <p:cNvSpPr>
            <a:spLocks noChangeArrowheads="1"/>
          </p:cNvSpPr>
          <p:nvPr/>
        </p:nvSpPr>
        <p:spPr bwMode="auto">
          <a:xfrm>
            <a:off x="5076825" y="1844675"/>
            <a:ext cx="1584325" cy="1152525"/>
          </a:xfrm>
          <a:prstGeom prst="rect">
            <a:avLst/>
          </a:prstGeom>
          <a:solidFill>
            <a:schemeClr val="accent1"/>
          </a:solidFill>
          <a:ln w="9525">
            <a:solidFill>
              <a:schemeClr val="tx1"/>
            </a:solidFill>
            <a:miter lim="800000"/>
            <a:headEnd/>
            <a:tailEnd/>
          </a:ln>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1600"/>
              <a:t>Veri Tanımlama Dili (DDL) Derleyicisi</a:t>
            </a:r>
          </a:p>
        </p:txBody>
      </p:sp>
      <p:sp>
        <p:nvSpPr>
          <p:cNvPr id="2" name="Rectangle 12"/>
          <p:cNvSpPr>
            <a:spLocks noChangeArrowheads="1"/>
          </p:cNvSpPr>
          <p:nvPr/>
        </p:nvSpPr>
        <p:spPr bwMode="auto">
          <a:xfrm>
            <a:off x="5076825" y="4005263"/>
            <a:ext cx="1577975" cy="576262"/>
          </a:xfrm>
          <a:prstGeom prst="rect">
            <a:avLst/>
          </a:prstGeom>
          <a:solidFill>
            <a:schemeClr val="accent1"/>
          </a:solidFill>
          <a:ln w="9525">
            <a:solidFill>
              <a:schemeClr val="tx1"/>
            </a:solidFill>
            <a:miter lim="800000"/>
            <a:headEnd/>
            <a:tailEnd/>
          </a:ln>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tr-TR" altLang="en-US" sz="1600"/>
              <a:t>Sorgu İşleyicisi (SQL)</a:t>
            </a:r>
            <a:endParaRPr lang="tr-TR" altLang="en-US" sz="2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mph" presetSubtype="0" fill="hold" grpId="0" nodeType="clickEffect">
                                  <p:stCondLst>
                                    <p:cond delay="0"/>
                                  </p:stCondLst>
                                  <p:childTnLst>
                                    <p:animScale>
                                      <p:cBhvr>
                                        <p:cTn id="6" dur="1000" fill="hold"/>
                                        <p:tgtEl>
                                          <p:spTgt spid="2"/>
                                        </p:tgtEl>
                                      </p:cBhvr>
                                      <p:by x="200000" y="2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5 Slayt Numarası Yer Tutucusu"/>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BB3D316-BD4D-4FD0-BD7E-8280E49B0BC6}" type="slidenum">
              <a:rPr lang="tr-TR" altLang="en-US" sz="1400"/>
              <a:pPr>
                <a:spcBef>
                  <a:spcPct val="0"/>
                </a:spcBef>
                <a:buFontTx/>
                <a:buNone/>
              </a:pPr>
              <a:t>27</a:t>
            </a:fld>
            <a:endParaRPr lang="tr-TR" altLang="en-US" sz="1400"/>
          </a:p>
        </p:txBody>
      </p:sp>
      <p:sp>
        <p:nvSpPr>
          <p:cNvPr id="30723" name="Rectangle 2"/>
          <p:cNvSpPr>
            <a:spLocks noGrp="1" noChangeArrowheads="1"/>
          </p:cNvSpPr>
          <p:nvPr>
            <p:ph type="title"/>
          </p:nvPr>
        </p:nvSpPr>
        <p:spPr/>
        <p:txBody>
          <a:bodyPr/>
          <a:lstStyle/>
          <a:p>
            <a:pPr eaLnBrk="1" hangingPunct="1"/>
            <a:r>
              <a:rPr lang="tr-TR" altLang="en-US" smtClean="0"/>
              <a:t>Sorgu Dili ve Sorgu İşleyicisi</a:t>
            </a:r>
          </a:p>
        </p:txBody>
      </p:sp>
      <p:sp>
        <p:nvSpPr>
          <p:cNvPr id="30724" name="Rectangle 3"/>
          <p:cNvSpPr>
            <a:spLocks noGrp="1" noChangeArrowheads="1"/>
          </p:cNvSpPr>
          <p:nvPr>
            <p:ph type="body" idx="1"/>
          </p:nvPr>
        </p:nvSpPr>
        <p:spPr/>
        <p:txBody>
          <a:bodyPr/>
          <a:lstStyle/>
          <a:p>
            <a:pPr marL="361950" indent="-361950" eaLnBrk="1" hangingPunct="1"/>
            <a:r>
              <a:rPr lang="tr-TR" altLang="en-US" smtClean="0"/>
              <a:t>Veri tabanı uygulamaları için kullanılan en yaygın araç sorgu dilidir.</a:t>
            </a:r>
          </a:p>
          <a:p>
            <a:pPr marL="361950" indent="-361950" eaLnBrk="1" hangingPunct="1"/>
            <a:r>
              <a:rPr lang="tr-TR" altLang="en-US" smtClean="0"/>
              <a:t>Kullanıcı, sorgu dili ile, gerçekleştirmek istediği işlemi yalın bir biçimde ifade eder. </a:t>
            </a:r>
          </a:p>
          <a:p>
            <a:pPr marL="361950" indent="-361950" eaLnBrk="1" hangingPunct="1"/>
            <a:r>
              <a:rPr lang="tr-TR" altLang="en-US" smtClean="0"/>
              <a:t>Kullanıcının oluşturduğu sorguda, neyin yapılmasının istendiği yer alır; bunun nasıl yapılacağı ise yer almaz.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5 Slayt Numarası Yer Tutucusu"/>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32EE69FF-0FAD-4BAC-9A63-3E4D4E7BE736}" type="slidenum">
              <a:rPr lang="tr-TR" altLang="en-US" sz="1400"/>
              <a:pPr>
                <a:spcBef>
                  <a:spcPct val="0"/>
                </a:spcBef>
                <a:buFontTx/>
                <a:buNone/>
              </a:pPr>
              <a:t>28</a:t>
            </a:fld>
            <a:endParaRPr lang="tr-TR" altLang="en-US" sz="1400"/>
          </a:p>
        </p:txBody>
      </p:sp>
      <p:sp>
        <p:nvSpPr>
          <p:cNvPr id="31747" name="Rectangle 2"/>
          <p:cNvSpPr>
            <a:spLocks noGrp="1" noChangeArrowheads="1"/>
          </p:cNvSpPr>
          <p:nvPr>
            <p:ph type="title"/>
          </p:nvPr>
        </p:nvSpPr>
        <p:spPr/>
        <p:txBody>
          <a:bodyPr/>
          <a:lstStyle/>
          <a:p>
            <a:pPr eaLnBrk="1" hangingPunct="1"/>
            <a:r>
              <a:rPr lang="tr-TR" altLang="en-US" smtClean="0"/>
              <a:t>Yapısal Sorgu Dili (SQL)</a:t>
            </a:r>
          </a:p>
        </p:txBody>
      </p:sp>
      <p:sp>
        <p:nvSpPr>
          <p:cNvPr id="31748" name="Rectangle 3"/>
          <p:cNvSpPr>
            <a:spLocks noGrp="1" noChangeArrowheads="1"/>
          </p:cNvSpPr>
          <p:nvPr>
            <p:ph type="body" idx="1"/>
          </p:nvPr>
        </p:nvSpPr>
        <p:spPr/>
        <p:txBody>
          <a:bodyPr/>
          <a:lstStyle/>
          <a:p>
            <a:pPr marL="361950" indent="-361950" eaLnBrk="1" hangingPunct="1">
              <a:lnSpc>
                <a:spcPct val="90000"/>
              </a:lnSpc>
            </a:pPr>
            <a:r>
              <a:rPr lang="tr-TR" altLang="en-US" smtClean="0"/>
              <a:t>IBM, deneysel bir ilişkisel veritabanı yönetim sistemi geliştirmek amacıyla System/R adlı bir proje başlatır. </a:t>
            </a:r>
          </a:p>
          <a:p>
            <a:pPr marL="361950" indent="-361950" eaLnBrk="1" hangingPunct="1">
              <a:lnSpc>
                <a:spcPct val="90000"/>
              </a:lnSpc>
            </a:pPr>
            <a:r>
              <a:rPr lang="tr-TR" altLang="en-US" smtClean="0"/>
              <a:t>Bu sistem için SEQUEL (Structured English Query Language) adında bir sorgu dili geliştirilmeye başlanmıştır. </a:t>
            </a:r>
          </a:p>
          <a:p>
            <a:pPr marL="361950" indent="-361950" eaLnBrk="1" hangingPunct="1">
              <a:lnSpc>
                <a:spcPct val="90000"/>
              </a:lnSpc>
            </a:pPr>
            <a:r>
              <a:rPr lang="tr-TR" altLang="en-US" smtClean="0"/>
              <a:t>1979’ da tamamlanan bu proje sırasında geliştirilen dilin adı SQL (Structured Query Language) olarak değiştirilmiştir.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5 Slayt Numarası Yer Tutucusu"/>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6D37F307-4E10-44FA-AC54-35AF42CF996B}" type="slidenum">
              <a:rPr lang="tr-TR" altLang="en-US" sz="1400"/>
              <a:pPr>
                <a:spcBef>
                  <a:spcPct val="0"/>
                </a:spcBef>
                <a:buFontTx/>
                <a:buNone/>
              </a:pPr>
              <a:t>29</a:t>
            </a:fld>
            <a:endParaRPr lang="tr-TR" altLang="en-US" sz="1400"/>
          </a:p>
        </p:txBody>
      </p:sp>
      <p:sp>
        <p:nvSpPr>
          <p:cNvPr id="32771" name="Rectangle 2"/>
          <p:cNvSpPr>
            <a:spLocks noGrp="1" noChangeArrowheads="1"/>
          </p:cNvSpPr>
          <p:nvPr>
            <p:ph type="title"/>
          </p:nvPr>
        </p:nvSpPr>
        <p:spPr/>
        <p:txBody>
          <a:bodyPr/>
          <a:lstStyle/>
          <a:p>
            <a:pPr eaLnBrk="1" hangingPunct="1"/>
            <a:r>
              <a:rPr lang="tr-TR" altLang="en-US" smtClean="0"/>
              <a:t>ORACLE</a:t>
            </a:r>
          </a:p>
        </p:txBody>
      </p:sp>
      <p:sp>
        <p:nvSpPr>
          <p:cNvPr id="32772" name="Rectangle 3"/>
          <p:cNvSpPr>
            <a:spLocks noGrp="1" noChangeArrowheads="1"/>
          </p:cNvSpPr>
          <p:nvPr>
            <p:ph type="body" idx="1"/>
          </p:nvPr>
        </p:nvSpPr>
        <p:spPr/>
        <p:txBody>
          <a:bodyPr/>
          <a:lstStyle/>
          <a:p>
            <a:pPr marL="361950" indent="-361950" eaLnBrk="1" hangingPunct="1"/>
            <a:r>
              <a:rPr lang="tr-TR" altLang="en-US" smtClean="0"/>
              <a:t>System/R projesini izleyen bir grup mühendis, ilişkisel veritabanındaki potansiyeli görmüş ve Relational Software, Inc. adında bir şirket kurmuşlardır (1979)</a:t>
            </a:r>
          </a:p>
          <a:p>
            <a:pPr marL="361950" indent="-361950" eaLnBrk="1" hangingPunct="1"/>
            <a:r>
              <a:rPr lang="tr-TR" altLang="en-US" smtClean="0"/>
              <a:t>Oracle adını verdikleri ilk ticari ilişkisel veri tabanı yönetim sistemini geliştirmişler ve SQL’i bu sistemde sorgu dili olarak kullanmışlardır.</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Başlık 1"/>
          <p:cNvSpPr>
            <a:spLocks noGrp="1"/>
          </p:cNvSpPr>
          <p:nvPr>
            <p:ph type="title"/>
          </p:nvPr>
        </p:nvSpPr>
        <p:spPr/>
        <p:txBody>
          <a:bodyPr/>
          <a:lstStyle/>
          <a:p>
            <a:r>
              <a:rPr lang="tr-TR" altLang="en-US" sz="2000" b="1" smtClean="0"/>
              <a:t>VERiTABANLARI İLE NERELERDE</a:t>
            </a:r>
            <a:br>
              <a:rPr lang="tr-TR" altLang="en-US" sz="2000" b="1" smtClean="0"/>
            </a:br>
            <a:r>
              <a:rPr lang="tr-TR" altLang="en-US" sz="2000" b="1" smtClean="0"/>
              <a:t>KARŞILAŞIYORUZ?</a:t>
            </a:r>
            <a:endParaRPr lang="tr-TR" altLang="en-US" sz="2000" smtClean="0"/>
          </a:p>
        </p:txBody>
      </p:sp>
      <p:sp>
        <p:nvSpPr>
          <p:cNvPr id="6147" name="İçerik Yer Tutucusu 2"/>
          <p:cNvSpPr>
            <a:spLocks noGrp="1"/>
          </p:cNvSpPr>
          <p:nvPr>
            <p:ph idx="1"/>
          </p:nvPr>
        </p:nvSpPr>
        <p:spPr/>
        <p:txBody>
          <a:bodyPr/>
          <a:lstStyle/>
          <a:p>
            <a:r>
              <a:rPr lang="tr-TR" altLang="en-US" smtClean="0"/>
              <a:t> ATM’ler ile işlem yaparken;</a:t>
            </a:r>
          </a:p>
          <a:p>
            <a:r>
              <a:rPr lang="tr-TR" altLang="en-US" smtClean="0"/>
              <a:t> Kütüphane bilgisayarında tarama yaparken;</a:t>
            </a:r>
          </a:p>
          <a:p>
            <a:r>
              <a:rPr lang="tr-TR" altLang="en-US" smtClean="0"/>
              <a:t>İnternet yoluyla alışveriş yaparken;</a:t>
            </a:r>
          </a:p>
          <a:p>
            <a:r>
              <a:rPr lang="tr-TR" altLang="en-US" smtClean="0"/>
              <a:t> Üniversite kayıt işlemlerinde;</a:t>
            </a:r>
          </a:p>
          <a:p>
            <a:r>
              <a:rPr lang="tr-TR" altLang="en-US" smtClean="0"/>
              <a:t> Otel, uçak bileti rezervasyonlarında;</a:t>
            </a:r>
          </a:p>
          <a:p>
            <a:r>
              <a:rPr lang="tr-TR" altLang="en-US" smtClean="0"/>
              <a:t> …</a:t>
            </a:r>
          </a:p>
        </p:txBody>
      </p:sp>
      <p:sp>
        <p:nvSpPr>
          <p:cNvPr id="6148" name="Slayt Numarası Yer Tutucusu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F4D59BA2-C2ED-4922-9506-17A9B41FD693}" type="slidenum">
              <a:rPr lang="tr-TR" altLang="en-US" sz="1400"/>
              <a:pPr>
                <a:spcBef>
                  <a:spcPct val="0"/>
                </a:spcBef>
                <a:buFontTx/>
                <a:buNone/>
              </a:pPr>
              <a:t>3</a:t>
            </a:fld>
            <a:endParaRPr lang="tr-TR" altLang="en-US" sz="14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5 Slayt Numarası Yer Tutucusu"/>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2DF2A66D-8533-4C47-99C7-158216210AE3}" type="slidenum">
              <a:rPr lang="tr-TR" altLang="en-US" sz="1400"/>
              <a:pPr>
                <a:spcBef>
                  <a:spcPct val="0"/>
                </a:spcBef>
                <a:buFontTx/>
                <a:buNone/>
              </a:pPr>
              <a:t>30</a:t>
            </a:fld>
            <a:endParaRPr lang="tr-TR" altLang="en-US" sz="1400"/>
          </a:p>
        </p:txBody>
      </p:sp>
      <p:sp>
        <p:nvSpPr>
          <p:cNvPr id="33795" name="Rectangle 2"/>
          <p:cNvSpPr>
            <a:spLocks noGrp="1" noChangeArrowheads="1"/>
          </p:cNvSpPr>
          <p:nvPr>
            <p:ph type="title"/>
          </p:nvPr>
        </p:nvSpPr>
        <p:spPr/>
        <p:txBody>
          <a:bodyPr/>
          <a:lstStyle/>
          <a:p>
            <a:pPr eaLnBrk="1" hangingPunct="1"/>
            <a:r>
              <a:rPr lang="tr-TR" altLang="en-US" smtClean="0"/>
              <a:t>SQL Örneği</a:t>
            </a:r>
          </a:p>
        </p:txBody>
      </p:sp>
      <p:sp>
        <p:nvSpPr>
          <p:cNvPr id="33796" name="Rectangle 3"/>
          <p:cNvSpPr>
            <a:spLocks noGrp="1" noChangeArrowheads="1"/>
          </p:cNvSpPr>
          <p:nvPr>
            <p:ph type="body" idx="1"/>
          </p:nvPr>
        </p:nvSpPr>
        <p:spPr/>
        <p:txBody>
          <a:bodyPr/>
          <a:lstStyle/>
          <a:p>
            <a:pPr marL="361950" indent="-361950" eaLnBrk="1" hangingPunct="1"/>
            <a:r>
              <a:rPr lang="tr-TR" altLang="en-US" sz="2800" smtClean="0"/>
              <a:t>İngilizce diline çok benzeyen SQL sorgu dilinde oluşturulmuş bir sorgu aşağıda yer almaktadır.</a:t>
            </a:r>
          </a:p>
          <a:p>
            <a:pPr marL="361950" indent="-361950" eaLnBrk="1" hangingPunct="1">
              <a:buFontTx/>
              <a:buNone/>
            </a:pPr>
            <a:r>
              <a:rPr lang="tr-TR" altLang="en-US" sz="2800" smtClean="0"/>
              <a:t>	</a:t>
            </a:r>
            <a:r>
              <a:rPr lang="tr-TR" altLang="en-US" sz="2800" smtClean="0">
                <a:latin typeface="Courier New" panose="02070309020205020404" pitchFamily="49" charset="0"/>
              </a:rPr>
              <a:t>SELECT ADI, SOYADI, ADRESİ FROM PERSONEL WHERE BÖLÜMNO = 17 AND GÖREVİ = 'Sekreter’;</a:t>
            </a:r>
          </a:p>
          <a:p>
            <a:pPr marL="361950" indent="-361950" eaLnBrk="1" hangingPunct="1"/>
            <a:r>
              <a:rPr lang="tr-TR" altLang="en-US" sz="2800" smtClean="0"/>
              <a:t>Yukarıdaki sorgu ile  “17 numaralı bölümde çalışan sekreterlerin ad, soyad ve adreslerinin” bulunmak istendiği kolayca anlaşılmaktadır.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5 Slayt Numarası Yer Tutucusu"/>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2EB2348-C168-4B19-BD56-5C5D41B85A83}" type="slidenum">
              <a:rPr lang="tr-TR" altLang="en-US" sz="1400"/>
              <a:pPr>
                <a:spcBef>
                  <a:spcPct val="0"/>
                </a:spcBef>
                <a:buFontTx/>
                <a:buNone/>
              </a:pPr>
              <a:t>31</a:t>
            </a:fld>
            <a:endParaRPr lang="tr-TR" altLang="en-US" sz="1400"/>
          </a:p>
        </p:txBody>
      </p:sp>
      <p:sp>
        <p:nvSpPr>
          <p:cNvPr id="34819" name="Rectangle 2"/>
          <p:cNvSpPr>
            <a:spLocks noGrp="1" noChangeArrowheads="1"/>
          </p:cNvSpPr>
          <p:nvPr>
            <p:ph type="title"/>
          </p:nvPr>
        </p:nvSpPr>
        <p:spPr/>
        <p:txBody>
          <a:bodyPr/>
          <a:lstStyle/>
          <a:p>
            <a:pPr eaLnBrk="1" hangingPunct="1"/>
            <a:r>
              <a:rPr lang="tr-TR" altLang="en-US" smtClean="0"/>
              <a:t>Sorgu İşleyicisi</a:t>
            </a:r>
          </a:p>
        </p:txBody>
      </p:sp>
      <p:sp>
        <p:nvSpPr>
          <p:cNvPr id="34820" name="Rectangle 3"/>
          <p:cNvSpPr>
            <a:spLocks noGrp="1" noChangeArrowheads="1"/>
          </p:cNvSpPr>
          <p:nvPr>
            <p:ph type="body" idx="1"/>
          </p:nvPr>
        </p:nvSpPr>
        <p:spPr/>
        <p:txBody>
          <a:bodyPr/>
          <a:lstStyle/>
          <a:p>
            <a:pPr marL="361950" indent="-361950" eaLnBrk="1" hangingPunct="1">
              <a:lnSpc>
                <a:spcPct val="80000"/>
              </a:lnSpc>
            </a:pPr>
            <a:r>
              <a:rPr lang="tr-TR" altLang="en-US" sz="2800" smtClean="0"/>
              <a:t>VTYS'nin, sorguların işlenmesi ile ilgili görevleri gerçekleştiren bileşenine Sorgu İşleyici (Query Processor) adı verilir. </a:t>
            </a:r>
          </a:p>
          <a:p>
            <a:pPr marL="361950" indent="-361950" eaLnBrk="1" hangingPunct="1">
              <a:lnSpc>
                <a:spcPct val="80000"/>
              </a:lnSpc>
            </a:pPr>
            <a:r>
              <a:rPr lang="tr-TR" altLang="en-US" sz="2800" smtClean="0"/>
              <a:t>Sorgu işleyicinin görevleri:</a:t>
            </a:r>
          </a:p>
          <a:p>
            <a:pPr marL="895350" lvl="1" indent="-352425" eaLnBrk="1" hangingPunct="1">
              <a:lnSpc>
                <a:spcPct val="80000"/>
              </a:lnSpc>
            </a:pPr>
            <a:r>
              <a:rPr lang="tr-TR" altLang="en-US" sz="2400" smtClean="0"/>
              <a:t>Sorgunun sözdizimsel ve anlamsal özümlemesini yapmak.</a:t>
            </a:r>
          </a:p>
          <a:p>
            <a:pPr marL="895350" lvl="1" indent="-352425" eaLnBrk="1" hangingPunct="1">
              <a:lnSpc>
                <a:spcPct val="80000"/>
              </a:lnSpc>
            </a:pPr>
            <a:r>
              <a:rPr lang="tr-TR" altLang="en-US" sz="2400" smtClean="0"/>
              <a:t>Kullanıcının verilen işlemi yapmaya yetkili olup olmadığını denetlemek.</a:t>
            </a:r>
          </a:p>
          <a:p>
            <a:pPr marL="895350" lvl="1" indent="-352425" eaLnBrk="1" hangingPunct="1">
              <a:lnSpc>
                <a:spcPct val="80000"/>
              </a:lnSpc>
            </a:pPr>
            <a:r>
              <a:rPr lang="tr-TR" altLang="en-US" sz="2400" smtClean="0"/>
              <a:t>Sorguyu işletmek için kullanılabilecek algoritmaları (işletim senaryolarını) belirlemek ve “Query Optimizer” alt bileşeni yardımıyla en iyisini seçmek.</a:t>
            </a:r>
          </a:p>
          <a:p>
            <a:pPr marL="895350" lvl="1" indent="-352425" eaLnBrk="1" hangingPunct="1">
              <a:lnSpc>
                <a:spcPct val="80000"/>
              </a:lnSpc>
            </a:pPr>
            <a:r>
              <a:rPr lang="tr-TR" altLang="en-US" sz="2400" smtClean="0"/>
              <a:t>Sorgunun işletimini gerçekleştirdikten sonra yanıtını oluşturup kullanıcıya iletmek.</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5 Slayt Numarası Yer Tutucusu"/>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6F3259D2-6522-4CA6-9902-0BB176A974B9}" type="slidenum">
              <a:rPr lang="tr-TR" altLang="en-US" sz="1400"/>
              <a:pPr>
                <a:spcBef>
                  <a:spcPct val="0"/>
                </a:spcBef>
                <a:buFontTx/>
                <a:buNone/>
              </a:pPr>
              <a:t>32</a:t>
            </a:fld>
            <a:endParaRPr lang="tr-TR" altLang="en-US" sz="1400"/>
          </a:p>
        </p:txBody>
      </p:sp>
      <p:sp>
        <p:nvSpPr>
          <p:cNvPr id="35843" name="Rectangle 2"/>
          <p:cNvSpPr>
            <a:spLocks noGrp="1" noChangeArrowheads="1"/>
          </p:cNvSpPr>
          <p:nvPr>
            <p:ph type="title"/>
          </p:nvPr>
        </p:nvSpPr>
        <p:spPr/>
        <p:txBody>
          <a:bodyPr/>
          <a:lstStyle/>
          <a:p>
            <a:pPr eaLnBrk="1" hangingPunct="1"/>
            <a:r>
              <a:rPr lang="tr-TR" altLang="en-US" smtClean="0"/>
              <a:t>VTYS’nin Temel Bileşenleri (3)</a:t>
            </a:r>
          </a:p>
        </p:txBody>
      </p:sp>
      <p:sp>
        <p:nvSpPr>
          <p:cNvPr id="35844" name="Rectangle 3"/>
          <p:cNvSpPr>
            <a:spLocks noChangeArrowheads="1"/>
          </p:cNvSpPr>
          <p:nvPr/>
        </p:nvSpPr>
        <p:spPr bwMode="auto">
          <a:xfrm>
            <a:off x="2771775" y="3357563"/>
            <a:ext cx="1296988" cy="1150937"/>
          </a:xfrm>
          <a:prstGeom prst="rect">
            <a:avLst/>
          </a:prstGeom>
          <a:solidFill>
            <a:schemeClr val="accent1"/>
          </a:solidFill>
          <a:ln w="9525">
            <a:solidFill>
              <a:schemeClr val="tx1"/>
            </a:solidFill>
            <a:miter lim="800000"/>
            <a:headEnd/>
            <a:tailEnd/>
          </a:ln>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tr-TR" altLang="en-US" sz="2000"/>
              <a:t>Veri Tabanı Yöneticisi</a:t>
            </a:r>
          </a:p>
        </p:txBody>
      </p:sp>
      <p:sp>
        <p:nvSpPr>
          <p:cNvPr id="35845" name="Line 4"/>
          <p:cNvSpPr>
            <a:spLocks noChangeShapeType="1"/>
          </p:cNvSpPr>
          <p:nvPr/>
        </p:nvSpPr>
        <p:spPr bwMode="auto">
          <a:xfrm>
            <a:off x="2051050" y="3933825"/>
            <a:ext cx="720725"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tr-TR"/>
          </a:p>
        </p:txBody>
      </p:sp>
      <p:sp>
        <p:nvSpPr>
          <p:cNvPr id="35846" name="Line 5"/>
          <p:cNvSpPr>
            <a:spLocks noChangeShapeType="1"/>
          </p:cNvSpPr>
          <p:nvPr/>
        </p:nvSpPr>
        <p:spPr bwMode="auto">
          <a:xfrm flipH="1">
            <a:off x="3995738" y="5373688"/>
            <a:ext cx="1081087"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tr-TR"/>
          </a:p>
        </p:txBody>
      </p:sp>
      <p:graphicFrame>
        <p:nvGraphicFramePr>
          <p:cNvPr id="35847" name="Object 6"/>
          <p:cNvGraphicFramePr>
            <a:graphicFrameLocks noChangeAspect="1"/>
          </p:cNvGraphicFramePr>
          <p:nvPr/>
        </p:nvGraphicFramePr>
        <p:xfrm>
          <a:off x="7593013" y="1862138"/>
          <a:ext cx="1011237" cy="1150937"/>
        </p:xfrm>
        <a:graphic>
          <a:graphicData uri="http://schemas.openxmlformats.org/presentationml/2006/ole">
            <mc:AlternateContent xmlns:mc="http://schemas.openxmlformats.org/markup-compatibility/2006">
              <mc:Choice xmlns:v="urn:schemas-microsoft-com:vml" Requires="v">
                <p:oleObj spid="_x0000_s35878" name="Clip" r:id="rId3" imgW="5640388" imgH="6415088" progId="MS_ClipArt_Gallery.2">
                  <p:embed/>
                </p:oleObj>
              </mc:Choice>
              <mc:Fallback>
                <p:oleObj name="Clip" r:id="rId3" imgW="5640388" imgH="6415088" progId="MS_ClipArt_Gallery.2">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93013" y="1862138"/>
                        <a:ext cx="1011237" cy="1150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48" name="Line 7"/>
          <p:cNvSpPr>
            <a:spLocks noChangeShapeType="1"/>
          </p:cNvSpPr>
          <p:nvPr/>
        </p:nvSpPr>
        <p:spPr bwMode="auto">
          <a:xfrm flipH="1">
            <a:off x="3995738" y="2420938"/>
            <a:ext cx="1081087"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tr-TR"/>
          </a:p>
        </p:txBody>
      </p:sp>
      <p:sp>
        <p:nvSpPr>
          <p:cNvPr id="35849" name="Line 8"/>
          <p:cNvSpPr>
            <a:spLocks noChangeShapeType="1"/>
          </p:cNvSpPr>
          <p:nvPr/>
        </p:nvSpPr>
        <p:spPr bwMode="auto">
          <a:xfrm flipH="1" flipV="1">
            <a:off x="6661150" y="2420938"/>
            <a:ext cx="790575"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tr-TR"/>
          </a:p>
        </p:txBody>
      </p:sp>
      <p:sp>
        <p:nvSpPr>
          <p:cNvPr id="35850" name="Line 9"/>
          <p:cNvSpPr>
            <a:spLocks noChangeShapeType="1"/>
          </p:cNvSpPr>
          <p:nvPr/>
        </p:nvSpPr>
        <p:spPr bwMode="auto">
          <a:xfrm flipH="1">
            <a:off x="6661150" y="5084763"/>
            <a:ext cx="790575" cy="288925"/>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tr-TR"/>
          </a:p>
        </p:txBody>
      </p:sp>
      <p:graphicFrame>
        <p:nvGraphicFramePr>
          <p:cNvPr id="35851" name="Object 10"/>
          <p:cNvGraphicFramePr>
            <a:graphicFrameLocks noChangeAspect="1"/>
          </p:cNvGraphicFramePr>
          <p:nvPr/>
        </p:nvGraphicFramePr>
        <p:xfrm>
          <a:off x="7529513" y="4465638"/>
          <a:ext cx="1219200" cy="763587"/>
        </p:xfrm>
        <a:graphic>
          <a:graphicData uri="http://schemas.openxmlformats.org/presentationml/2006/ole">
            <mc:AlternateContent xmlns:mc="http://schemas.openxmlformats.org/markup-compatibility/2006">
              <mc:Choice xmlns:v="urn:schemas-microsoft-com:vml" Requires="v">
                <p:oleObj spid="_x0000_s35879" name="Clip" r:id="rId5" imgW="4039263" imgH="2534876" progId="MS_ClipArt_Gallery.2">
                  <p:embed/>
                </p:oleObj>
              </mc:Choice>
              <mc:Fallback>
                <p:oleObj name="Clip" r:id="rId5" imgW="4039263" imgH="2534876" progId="MS_ClipArt_Gallery.2">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29513" y="4465638"/>
                        <a:ext cx="1219200" cy="76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52" name="Line 11"/>
          <p:cNvSpPr>
            <a:spLocks noChangeShapeType="1"/>
          </p:cNvSpPr>
          <p:nvPr/>
        </p:nvSpPr>
        <p:spPr bwMode="auto">
          <a:xfrm>
            <a:off x="6661150" y="4292600"/>
            <a:ext cx="790575" cy="287338"/>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tr-TR"/>
          </a:p>
        </p:txBody>
      </p:sp>
      <p:sp>
        <p:nvSpPr>
          <p:cNvPr id="35853" name="Line 12"/>
          <p:cNvSpPr>
            <a:spLocks noChangeShapeType="1"/>
          </p:cNvSpPr>
          <p:nvPr/>
        </p:nvSpPr>
        <p:spPr bwMode="auto">
          <a:xfrm flipH="1" flipV="1">
            <a:off x="4067175" y="3933825"/>
            <a:ext cx="1009650" cy="358775"/>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tr-TR"/>
          </a:p>
        </p:txBody>
      </p:sp>
      <p:sp>
        <p:nvSpPr>
          <p:cNvPr id="35854" name="Rectangle 13"/>
          <p:cNvSpPr>
            <a:spLocks noChangeArrowheads="1"/>
          </p:cNvSpPr>
          <p:nvPr/>
        </p:nvSpPr>
        <p:spPr bwMode="auto">
          <a:xfrm>
            <a:off x="5076825" y="2990850"/>
            <a:ext cx="15652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1200"/>
              <a:t>Tablo yaratma</a:t>
            </a:r>
          </a:p>
          <a:p>
            <a:pPr algn="ctr" eaLnBrk="1" hangingPunct="1">
              <a:spcBef>
                <a:spcPct val="0"/>
              </a:spcBef>
              <a:buFontTx/>
              <a:buNone/>
            </a:pPr>
            <a:r>
              <a:rPr lang="tr-TR" altLang="en-US" sz="1200"/>
              <a:t>Form yaratma</a:t>
            </a:r>
          </a:p>
          <a:p>
            <a:pPr algn="ctr" eaLnBrk="1" hangingPunct="1">
              <a:spcBef>
                <a:spcPct val="0"/>
              </a:spcBef>
              <a:buFontTx/>
              <a:buNone/>
            </a:pPr>
            <a:r>
              <a:rPr lang="tr-TR" altLang="en-US" sz="1200"/>
              <a:t>Sorgu yaratma</a:t>
            </a:r>
          </a:p>
          <a:p>
            <a:pPr algn="ctr" eaLnBrk="1" hangingPunct="1">
              <a:spcBef>
                <a:spcPct val="0"/>
              </a:spcBef>
              <a:buFontTx/>
              <a:buNone/>
            </a:pPr>
            <a:r>
              <a:rPr lang="tr-TR" altLang="en-US" sz="1200"/>
              <a:t>Rapor yaratma</a:t>
            </a:r>
          </a:p>
        </p:txBody>
      </p:sp>
      <p:sp>
        <p:nvSpPr>
          <p:cNvPr id="35855" name="Rectangle 14"/>
          <p:cNvSpPr>
            <a:spLocks noChangeArrowheads="1"/>
          </p:cNvSpPr>
          <p:nvPr/>
        </p:nvSpPr>
        <p:spPr bwMode="auto">
          <a:xfrm>
            <a:off x="5076825" y="6029325"/>
            <a:ext cx="1584325"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1200"/>
              <a:t>Kayıt ekleme</a:t>
            </a:r>
          </a:p>
          <a:p>
            <a:pPr algn="ctr" eaLnBrk="1" hangingPunct="1">
              <a:spcBef>
                <a:spcPct val="0"/>
              </a:spcBef>
              <a:buFontTx/>
              <a:buNone/>
            </a:pPr>
            <a:r>
              <a:rPr lang="tr-TR" altLang="en-US" sz="1200"/>
              <a:t>Kayıt silme</a:t>
            </a:r>
          </a:p>
          <a:p>
            <a:pPr algn="ctr" eaLnBrk="1" hangingPunct="1">
              <a:spcBef>
                <a:spcPct val="0"/>
              </a:spcBef>
              <a:buFontTx/>
              <a:buNone/>
            </a:pPr>
            <a:r>
              <a:rPr lang="tr-TR" altLang="en-US" sz="1200"/>
              <a:t>Kayıt güncelleme</a:t>
            </a:r>
          </a:p>
        </p:txBody>
      </p:sp>
      <p:sp>
        <p:nvSpPr>
          <p:cNvPr id="35856" name="AutoShape 15"/>
          <p:cNvSpPr>
            <a:spLocks noChangeArrowheads="1"/>
          </p:cNvSpPr>
          <p:nvPr/>
        </p:nvSpPr>
        <p:spPr bwMode="auto">
          <a:xfrm>
            <a:off x="323850" y="3284538"/>
            <a:ext cx="1727200" cy="1296987"/>
          </a:xfrm>
          <a:prstGeom prst="can">
            <a:avLst>
              <a:gd name="adj" fmla="val 15421"/>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2000"/>
              <a:t>Veri Tabanı</a:t>
            </a:r>
            <a:endParaRPr lang="tr-TR" altLang="en-US" sz="1400"/>
          </a:p>
        </p:txBody>
      </p:sp>
      <p:sp>
        <p:nvSpPr>
          <p:cNvPr id="35857" name="Text Box 17"/>
          <p:cNvSpPr txBox="1">
            <a:spLocks noChangeArrowheads="1"/>
          </p:cNvSpPr>
          <p:nvPr/>
        </p:nvSpPr>
        <p:spPr bwMode="auto">
          <a:xfrm>
            <a:off x="6732588" y="5373688"/>
            <a:ext cx="1008062"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tr-TR" altLang="en-US" sz="1400"/>
              <a:t>Uygulama Programı</a:t>
            </a:r>
          </a:p>
        </p:txBody>
      </p:sp>
      <p:sp>
        <p:nvSpPr>
          <p:cNvPr id="35858" name="Text Box 18"/>
          <p:cNvSpPr txBox="1">
            <a:spLocks noChangeArrowheads="1"/>
          </p:cNvSpPr>
          <p:nvPr/>
        </p:nvSpPr>
        <p:spPr bwMode="auto">
          <a:xfrm>
            <a:off x="6732588" y="3860800"/>
            <a:ext cx="1008062"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tr-TR" altLang="en-US" sz="1400"/>
              <a:t>VT Sorgusu</a:t>
            </a:r>
          </a:p>
        </p:txBody>
      </p:sp>
      <p:sp>
        <p:nvSpPr>
          <p:cNvPr id="35859" name="Text Box 19"/>
          <p:cNvSpPr txBox="1">
            <a:spLocks noChangeArrowheads="1"/>
          </p:cNvSpPr>
          <p:nvPr/>
        </p:nvSpPr>
        <p:spPr bwMode="auto">
          <a:xfrm>
            <a:off x="6732588" y="1844675"/>
            <a:ext cx="1008062"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tr-TR" altLang="en-US" sz="1400"/>
              <a:t>VT Tanımları</a:t>
            </a:r>
          </a:p>
        </p:txBody>
      </p:sp>
      <p:sp>
        <p:nvSpPr>
          <p:cNvPr id="35860" name="Rectangle 20"/>
          <p:cNvSpPr>
            <a:spLocks noChangeArrowheads="1"/>
          </p:cNvSpPr>
          <p:nvPr/>
        </p:nvSpPr>
        <p:spPr bwMode="auto">
          <a:xfrm>
            <a:off x="2827338" y="4941888"/>
            <a:ext cx="1168400" cy="863600"/>
          </a:xfrm>
          <a:prstGeom prst="rect">
            <a:avLst/>
          </a:prstGeom>
          <a:solidFill>
            <a:schemeClr val="accent1"/>
          </a:solidFill>
          <a:ln w="9525">
            <a:solidFill>
              <a:schemeClr val="tx1"/>
            </a:solidFill>
            <a:miter lim="800000"/>
            <a:headEnd/>
            <a:tailEnd/>
          </a:ln>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tr-TR" altLang="en-US" sz="1600"/>
              <a:t>Derlenmiş Uygulama Programı</a:t>
            </a:r>
          </a:p>
        </p:txBody>
      </p:sp>
      <p:sp>
        <p:nvSpPr>
          <p:cNvPr id="35861" name="Rectangle 21"/>
          <p:cNvSpPr>
            <a:spLocks noChangeArrowheads="1"/>
          </p:cNvSpPr>
          <p:nvPr/>
        </p:nvSpPr>
        <p:spPr bwMode="auto">
          <a:xfrm>
            <a:off x="2827338" y="1989138"/>
            <a:ext cx="1168400" cy="863600"/>
          </a:xfrm>
          <a:prstGeom prst="rect">
            <a:avLst/>
          </a:prstGeom>
          <a:solidFill>
            <a:schemeClr val="accent1"/>
          </a:solidFill>
          <a:ln w="9525">
            <a:solidFill>
              <a:schemeClr val="tx1"/>
            </a:solidFill>
            <a:miter lim="800000"/>
            <a:headEnd/>
            <a:tailEnd/>
          </a:ln>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tr-TR" altLang="en-US" sz="1600"/>
              <a:t>Derlenmiş VT Tanımları</a:t>
            </a:r>
          </a:p>
        </p:txBody>
      </p:sp>
      <p:sp>
        <p:nvSpPr>
          <p:cNvPr id="35862" name="Line 22"/>
          <p:cNvSpPr>
            <a:spLocks noChangeShapeType="1"/>
          </p:cNvSpPr>
          <p:nvPr/>
        </p:nvSpPr>
        <p:spPr bwMode="auto">
          <a:xfrm flipH="1" flipV="1">
            <a:off x="3419475" y="4508500"/>
            <a:ext cx="0" cy="433388"/>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tr-TR"/>
          </a:p>
        </p:txBody>
      </p:sp>
      <p:sp>
        <p:nvSpPr>
          <p:cNvPr id="35863" name="Line 23"/>
          <p:cNvSpPr>
            <a:spLocks noChangeShapeType="1"/>
          </p:cNvSpPr>
          <p:nvPr/>
        </p:nvSpPr>
        <p:spPr bwMode="auto">
          <a:xfrm flipH="1" flipV="1">
            <a:off x="3419475" y="2852738"/>
            <a:ext cx="0" cy="504825"/>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tr-TR"/>
          </a:p>
        </p:txBody>
      </p:sp>
      <p:sp>
        <p:nvSpPr>
          <p:cNvPr id="35864" name="Line 24"/>
          <p:cNvSpPr>
            <a:spLocks noChangeShapeType="1"/>
          </p:cNvSpPr>
          <p:nvPr/>
        </p:nvSpPr>
        <p:spPr bwMode="auto">
          <a:xfrm>
            <a:off x="3995738" y="2636838"/>
            <a:ext cx="647700" cy="0"/>
          </a:xfrm>
          <a:prstGeom prst="line">
            <a:avLst/>
          </a:prstGeom>
          <a:noFill/>
          <a:ln w="25400">
            <a:solidFill>
              <a:schemeClr val="tx1"/>
            </a:solidFill>
            <a:prstDash val="sysDot"/>
            <a:round/>
            <a:headEnd type="triangle" w="med" len="med"/>
            <a:tailEnd/>
          </a:ln>
          <a:extLst>
            <a:ext uri="{909E8E84-426E-40DD-AFC4-6F175D3DCCD1}">
              <a14:hiddenFill xmlns:a14="http://schemas.microsoft.com/office/drawing/2010/main">
                <a:noFill/>
              </a14:hiddenFill>
            </a:ext>
          </a:extLst>
        </p:spPr>
        <p:txBody>
          <a:bodyPr/>
          <a:lstStyle/>
          <a:p>
            <a:endParaRPr lang="tr-TR"/>
          </a:p>
        </p:txBody>
      </p:sp>
      <p:sp>
        <p:nvSpPr>
          <p:cNvPr id="35865" name="Line 25"/>
          <p:cNvSpPr>
            <a:spLocks noChangeShapeType="1"/>
          </p:cNvSpPr>
          <p:nvPr/>
        </p:nvSpPr>
        <p:spPr bwMode="auto">
          <a:xfrm>
            <a:off x="4643438" y="2636838"/>
            <a:ext cx="0" cy="122396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tr-TR"/>
          </a:p>
        </p:txBody>
      </p:sp>
      <p:sp>
        <p:nvSpPr>
          <p:cNvPr id="35866" name="Line 26"/>
          <p:cNvSpPr>
            <a:spLocks noChangeShapeType="1"/>
          </p:cNvSpPr>
          <p:nvPr/>
        </p:nvSpPr>
        <p:spPr bwMode="auto">
          <a:xfrm>
            <a:off x="4643438" y="3860800"/>
            <a:ext cx="576262" cy="0"/>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tr-TR"/>
          </a:p>
        </p:txBody>
      </p:sp>
      <p:sp>
        <p:nvSpPr>
          <p:cNvPr id="35867" name="Line 27"/>
          <p:cNvSpPr>
            <a:spLocks noChangeShapeType="1"/>
          </p:cNvSpPr>
          <p:nvPr/>
        </p:nvSpPr>
        <p:spPr bwMode="auto">
          <a:xfrm>
            <a:off x="5219700" y="3860800"/>
            <a:ext cx="0" cy="144463"/>
          </a:xfrm>
          <a:prstGeom prst="line">
            <a:avLst/>
          </a:prstGeom>
          <a:noFill/>
          <a:ln w="254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tr-TR"/>
          </a:p>
        </p:txBody>
      </p:sp>
      <p:sp>
        <p:nvSpPr>
          <p:cNvPr id="35868" name="Line 28"/>
          <p:cNvSpPr>
            <a:spLocks noChangeShapeType="1"/>
          </p:cNvSpPr>
          <p:nvPr/>
        </p:nvSpPr>
        <p:spPr bwMode="auto">
          <a:xfrm>
            <a:off x="3779838" y="3068638"/>
            <a:ext cx="576262" cy="0"/>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tr-TR"/>
          </a:p>
        </p:txBody>
      </p:sp>
      <p:sp>
        <p:nvSpPr>
          <p:cNvPr id="35869" name="Line 29"/>
          <p:cNvSpPr>
            <a:spLocks noChangeShapeType="1"/>
          </p:cNvSpPr>
          <p:nvPr/>
        </p:nvSpPr>
        <p:spPr bwMode="auto">
          <a:xfrm>
            <a:off x="4356100" y="3068638"/>
            <a:ext cx="0" cy="1873250"/>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tr-TR"/>
          </a:p>
        </p:txBody>
      </p:sp>
      <p:sp>
        <p:nvSpPr>
          <p:cNvPr id="35870" name="Line 30"/>
          <p:cNvSpPr>
            <a:spLocks noChangeShapeType="1"/>
          </p:cNvSpPr>
          <p:nvPr/>
        </p:nvSpPr>
        <p:spPr bwMode="auto">
          <a:xfrm>
            <a:off x="4356100" y="4941888"/>
            <a:ext cx="720725" cy="0"/>
          </a:xfrm>
          <a:prstGeom prst="line">
            <a:avLst/>
          </a:prstGeom>
          <a:noFill/>
          <a:ln w="254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tr-TR"/>
          </a:p>
        </p:txBody>
      </p:sp>
      <p:sp>
        <p:nvSpPr>
          <p:cNvPr id="35871" name="Line 31"/>
          <p:cNvSpPr>
            <a:spLocks noChangeShapeType="1"/>
          </p:cNvSpPr>
          <p:nvPr/>
        </p:nvSpPr>
        <p:spPr bwMode="auto">
          <a:xfrm>
            <a:off x="3779838" y="2852738"/>
            <a:ext cx="0" cy="215900"/>
          </a:xfrm>
          <a:prstGeom prst="line">
            <a:avLst/>
          </a:prstGeom>
          <a:noFill/>
          <a:ln w="25400">
            <a:solidFill>
              <a:schemeClr val="tx1"/>
            </a:solidFill>
            <a:prstDash val="sysDot"/>
            <a:round/>
            <a:headEnd type="triangle" w="med" len="med"/>
            <a:tailEnd/>
          </a:ln>
          <a:extLst>
            <a:ext uri="{909E8E84-426E-40DD-AFC4-6F175D3DCCD1}">
              <a14:hiddenFill xmlns:a14="http://schemas.microsoft.com/office/drawing/2010/main">
                <a:noFill/>
              </a14:hiddenFill>
            </a:ext>
          </a:extLst>
        </p:spPr>
        <p:txBody>
          <a:bodyPr/>
          <a:lstStyle/>
          <a:p>
            <a:endParaRPr lang="tr-TR"/>
          </a:p>
        </p:txBody>
      </p:sp>
      <p:sp>
        <p:nvSpPr>
          <p:cNvPr id="35872" name="Rectangle 32"/>
          <p:cNvSpPr>
            <a:spLocks noChangeArrowheads="1"/>
          </p:cNvSpPr>
          <p:nvPr/>
        </p:nvSpPr>
        <p:spPr bwMode="auto">
          <a:xfrm>
            <a:off x="323850" y="4551363"/>
            <a:ext cx="1727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1200"/>
              <a:t>Kullanıcı verileri</a:t>
            </a:r>
          </a:p>
          <a:p>
            <a:pPr algn="ctr" eaLnBrk="1" hangingPunct="1">
              <a:spcBef>
                <a:spcPct val="0"/>
              </a:spcBef>
              <a:buFontTx/>
              <a:buNone/>
            </a:pPr>
            <a:r>
              <a:rPr lang="tr-TR" altLang="en-US" sz="1200"/>
              <a:t>Metadata</a:t>
            </a:r>
          </a:p>
          <a:p>
            <a:pPr algn="ctr" eaLnBrk="1" hangingPunct="1">
              <a:spcBef>
                <a:spcPct val="0"/>
              </a:spcBef>
              <a:buFontTx/>
              <a:buNone/>
            </a:pPr>
            <a:r>
              <a:rPr lang="tr-TR" altLang="en-US" sz="1200"/>
              <a:t>Dizinler</a:t>
            </a:r>
          </a:p>
          <a:p>
            <a:pPr algn="ctr" eaLnBrk="1" hangingPunct="1">
              <a:spcBef>
                <a:spcPct val="0"/>
              </a:spcBef>
              <a:buFontTx/>
              <a:buNone/>
            </a:pPr>
            <a:r>
              <a:rPr lang="tr-TR" altLang="en-US" sz="1200"/>
              <a:t>Uygulama Metadatası</a:t>
            </a:r>
          </a:p>
        </p:txBody>
      </p:sp>
      <p:sp>
        <p:nvSpPr>
          <p:cNvPr id="35873" name="Text Box 33"/>
          <p:cNvSpPr txBox="1">
            <a:spLocks noChangeArrowheads="1"/>
          </p:cNvSpPr>
          <p:nvPr/>
        </p:nvSpPr>
        <p:spPr bwMode="auto">
          <a:xfrm>
            <a:off x="7740650" y="3055938"/>
            <a:ext cx="129698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50000"/>
              </a:spcBef>
              <a:buFontTx/>
              <a:buNone/>
            </a:pPr>
            <a:r>
              <a:rPr lang="tr-TR" altLang="en-US" sz="1400">
                <a:solidFill>
                  <a:srgbClr val="FF0000"/>
                </a:solidFill>
              </a:rPr>
              <a:t>Veri Tabanını Oluşturma</a:t>
            </a:r>
          </a:p>
        </p:txBody>
      </p:sp>
      <p:sp>
        <p:nvSpPr>
          <p:cNvPr id="35874" name="Text Box 34"/>
          <p:cNvSpPr txBox="1">
            <a:spLocks noChangeArrowheads="1"/>
          </p:cNvSpPr>
          <p:nvPr/>
        </p:nvSpPr>
        <p:spPr bwMode="auto">
          <a:xfrm>
            <a:off x="7739063" y="5216525"/>
            <a:ext cx="1296987"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50000"/>
              </a:spcBef>
              <a:buFontTx/>
              <a:buNone/>
            </a:pPr>
            <a:r>
              <a:rPr lang="tr-TR" altLang="en-US" sz="1400">
                <a:solidFill>
                  <a:srgbClr val="FF0000"/>
                </a:solidFill>
              </a:rPr>
              <a:t>Veri Tabanını Kullanma</a:t>
            </a:r>
          </a:p>
        </p:txBody>
      </p:sp>
      <p:sp>
        <p:nvSpPr>
          <p:cNvPr id="35875" name="Rectangle 35"/>
          <p:cNvSpPr>
            <a:spLocks noChangeArrowheads="1"/>
          </p:cNvSpPr>
          <p:nvPr/>
        </p:nvSpPr>
        <p:spPr bwMode="auto">
          <a:xfrm>
            <a:off x="5076825" y="1844675"/>
            <a:ext cx="1584325" cy="1152525"/>
          </a:xfrm>
          <a:prstGeom prst="rect">
            <a:avLst/>
          </a:prstGeom>
          <a:solidFill>
            <a:schemeClr val="accent1"/>
          </a:solidFill>
          <a:ln w="9525">
            <a:solidFill>
              <a:schemeClr val="tx1"/>
            </a:solidFill>
            <a:miter lim="800000"/>
            <a:headEnd/>
            <a:tailEnd/>
          </a:ln>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1600"/>
              <a:t>Veri Tanımlama Dili (DDL) Derleyicisi</a:t>
            </a:r>
          </a:p>
        </p:txBody>
      </p:sp>
      <p:sp>
        <p:nvSpPr>
          <p:cNvPr id="35876" name="Rectangle 36"/>
          <p:cNvSpPr>
            <a:spLocks noChangeArrowheads="1"/>
          </p:cNvSpPr>
          <p:nvPr/>
        </p:nvSpPr>
        <p:spPr bwMode="auto">
          <a:xfrm>
            <a:off x="5076825" y="4005263"/>
            <a:ext cx="1577975" cy="576262"/>
          </a:xfrm>
          <a:prstGeom prst="rect">
            <a:avLst/>
          </a:prstGeom>
          <a:solidFill>
            <a:schemeClr val="accent1"/>
          </a:solidFill>
          <a:ln w="9525">
            <a:solidFill>
              <a:schemeClr val="tx1"/>
            </a:solidFill>
            <a:miter lim="800000"/>
            <a:headEnd/>
            <a:tailEnd/>
          </a:ln>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tr-TR" altLang="en-US" sz="1600"/>
              <a:t>Sorgu İşleyicisi (SQL)</a:t>
            </a:r>
            <a:endParaRPr lang="tr-TR" altLang="en-US" sz="2000"/>
          </a:p>
        </p:txBody>
      </p:sp>
      <p:sp>
        <p:nvSpPr>
          <p:cNvPr id="2" name="Rectangle 16"/>
          <p:cNvSpPr>
            <a:spLocks noChangeArrowheads="1"/>
          </p:cNvSpPr>
          <p:nvPr/>
        </p:nvSpPr>
        <p:spPr bwMode="auto">
          <a:xfrm>
            <a:off x="5076825" y="4724400"/>
            <a:ext cx="1584325" cy="1296988"/>
          </a:xfrm>
          <a:prstGeom prst="rect">
            <a:avLst/>
          </a:prstGeom>
          <a:solidFill>
            <a:schemeClr val="accent1"/>
          </a:solidFill>
          <a:ln w="9525">
            <a:solidFill>
              <a:schemeClr val="tx1"/>
            </a:solidFill>
            <a:miter lim="800000"/>
            <a:headEnd/>
            <a:tailEnd/>
          </a:ln>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1600"/>
              <a:t>Genişletilmiş Programlama Dili (DML + taşıyıcı dil) Derleyicisi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mph" presetSubtype="0" fill="hold" grpId="0" nodeType="clickEffect">
                                  <p:stCondLst>
                                    <p:cond delay="0"/>
                                  </p:stCondLst>
                                  <p:childTnLst>
                                    <p:animScale>
                                      <p:cBhvr>
                                        <p:cTn id="6" dur="1000" fill="hold"/>
                                        <p:tgtEl>
                                          <p:spTgt spid="2"/>
                                        </p:tgtEl>
                                      </p:cBhvr>
                                      <p:by x="200000" y="2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5 Slayt Numarası Yer Tutucusu"/>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5635A207-E1D5-4765-A74A-5627943AA162}" type="slidenum">
              <a:rPr lang="tr-TR" altLang="en-US" sz="1400"/>
              <a:pPr>
                <a:spcBef>
                  <a:spcPct val="0"/>
                </a:spcBef>
                <a:buFontTx/>
                <a:buNone/>
              </a:pPr>
              <a:t>33</a:t>
            </a:fld>
            <a:endParaRPr lang="tr-TR" altLang="en-US" sz="1400"/>
          </a:p>
        </p:txBody>
      </p:sp>
      <p:sp>
        <p:nvSpPr>
          <p:cNvPr id="36867" name="Rectangle 2"/>
          <p:cNvSpPr>
            <a:spLocks noGrp="1" noChangeArrowheads="1"/>
          </p:cNvSpPr>
          <p:nvPr>
            <p:ph type="title"/>
          </p:nvPr>
        </p:nvSpPr>
        <p:spPr/>
        <p:txBody>
          <a:bodyPr/>
          <a:lstStyle/>
          <a:p>
            <a:pPr eaLnBrk="1" hangingPunct="1"/>
            <a:r>
              <a:rPr lang="tr-TR" altLang="en-US" smtClean="0"/>
              <a:t>Veri İşleme Dili (DML)</a:t>
            </a:r>
          </a:p>
        </p:txBody>
      </p:sp>
      <p:sp>
        <p:nvSpPr>
          <p:cNvPr id="36868" name="Rectangle 3"/>
          <p:cNvSpPr>
            <a:spLocks noGrp="1" noChangeArrowheads="1"/>
          </p:cNvSpPr>
          <p:nvPr>
            <p:ph type="body" idx="1"/>
          </p:nvPr>
        </p:nvSpPr>
        <p:spPr/>
        <p:txBody>
          <a:bodyPr/>
          <a:lstStyle/>
          <a:p>
            <a:pPr marL="361950" indent="-361950" eaLnBrk="1" hangingPunct="1"/>
            <a:r>
              <a:rPr lang="tr-TR" altLang="en-US" smtClean="0"/>
              <a:t>Veri tabanı üzerinde, veriyi değiştirme, silme ve güncelleme gibi sorgularla ifade edilemeyecek ya da sorgularla ifade edilmesi uygun olmayan işlemler de gerçekleştirilir.</a:t>
            </a:r>
          </a:p>
          <a:p>
            <a:pPr marL="361950" indent="-361950" eaLnBrk="1" hangingPunct="1"/>
            <a:r>
              <a:rPr lang="tr-TR" altLang="en-US" smtClean="0"/>
              <a:t>Bu işlemler için Veri İşleme Dili (DML: Data Manipulation Language) olarak adlandırılan bir dil kullanılır.</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5 Slayt Numarası Yer Tutucusu"/>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3D4337DB-79FD-40C5-82C6-E9AD2B916040}" type="slidenum">
              <a:rPr lang="tr-TR" altLang="en-US" sz="1400"/>
              <a:pPr>
                <a:spcBef>
                  <a:spcPct val="0"/>
                </a:spcBef>
                <a:buFontTx/>
                <a:buNone/>
              </a:pPr>
              <a:t>34</a:t>
            </a:fld>
            <a:endParaRPr lang="tr-TR" altLang="en-US" sz="1400"/>
          </a:p>
        </p:txBody>
      </p:sp>
      <p:sp>
        <p:nvSpPr>
          <p:cNvPr id="37891" name="Rectangle 2"/>
          <p:cNvSpPr>
            <a:spLocks noGrp="1" noChangeArrowheads="1"/>
          </p:cNvSpPr>
          <p:nvPr>
            <p:ph type="title"/>
          </p:nvPr>
        </p:nvSpPr>
        <p:spPr/>
        <p:txBody>
          <a:bodyPr/>
          <a:lstStyle/>
          <a:p>
            <a:pPr eaLnBrk="1" hangingPunct="1"/>
            <a:r>
              <a:rPr lang="tr-TR" altLang="en-US" smtClean="0"/>
              <a:t>Genişletilmiş Programlama Dili</a:t>
            </a:r>
          </a:p>
        </p:txBody>
      </p:sp>
      <p:sp>
        <p:nvSpPr>
          <p:cNvPr id="37892" name="Rectangle 3"/>
          <p:cNvSpPr>
            <a:spLocks noGrp="1" noChangeArrowheads="1"/>
          </p:cNvSpPr>
          <p:nvPr>
            <p:ph type="body" idx="1"/>
          </p:nvPr>
        </p:nvSpPr>
        <p:spPr/>
        <p:txBody>
          <a:bodyPr/>
          <a:lstStyle/>
          <a:p>
            <a:pPr marL="361950" indent="-361950" eaLnBrk="1" hangingPunct="1">
              <a:lnSpc>
                <a:spcPct val="90000"/>
              </a:lnSpc>
            </a:pPr>
            <a:r>
              <a:rPr lang="tr-TR" altLang="en-US" sz="2400" smtClean="0"/>
              <a:t>Veri tabanı üzerindeki uygulamaları gerçekleştirmek için genişletilmiş bir dil oluşturulur.</a:t>
            </a:r>
          </a:p>
          <a:p>
            <a:pPr marL="361950" indent="-361950" eaLnBrk="1" hangingPunct="1">
              <a:lnSpc>
                <a:spcPct val="90000"/>
              </a:lnSpc>
            </a:pPr>
            <a:r>
              <a:rPr lang="tr-TR" altLang="en-US" sz="2400" smtClean="0"/>
              <a:t>Bu dilde hem veri tabanı işlemlerini gerçekleştiren DML komutları, hem de diğer işlemleri gerçekleştiren C, Pascal, Cobol gibi genel amaçlı programlama dillerinden bir ya da birkaçı ile yazılmış taşıyıcı dil komutları yer alır.</a:t>
            </a:r>
          </a:p>
          <a:p>
            <a:pPr marL="361950" indent="-361950" eaLnBrk="1" hangingPunct="1">
              <a:lnSpc>
                <a:spcPct val="90000"/>
              </a:lnSpc>
            </a:pPr>
            <a:r>
              <a:rPr lang="tr-TR" altLang="en-US" sz="2400" smtClean="0"/>
              <a:t>Oluşturulan genişletilmiş dil (DML + taşıyıcı dil) ile hazırlanan uygulama programları, VTYS'nin bileşeni olan genişletilmiş derleyicilerle derlenerek saklanır ve gerektiğinde çalıştırılarak kullanılır.</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5 Slayt Numarası Yer Tutucusu"/>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A221560A-9D18-48BE-90CA-755FC76269BF}" type="slidenum">
              <a:rPr lang="tr-TR" altLang="en-US" sz="1400"/>
              <a:pPr>
                <a:spcBef>
                  <a:spcPct val="0"/>
                </a:spcBef>
                <a:buFontTx/>
                <a:buNone/>
              </a:pPr>
              <a:t>35</a:t>
            </a:fld>
            <a:endParaRPr lang="tr-TR" altLang="en-US" sz="1400"/>
          </a:p>
        </p:txBody>
      </p:sp>
      <p:sp>
        <p:nvSpPr>
          <p:cNvPr id="38915" name="Rectangle 2"/>
          <p:cNvSpPr>
            <a:spLocks noGrp="1" noChangeArrowheads="1"/>
          </p:cNvSpPr>
          <p:nvPr>
            <p:ph type="title"/>
          </p:nvPr>
        </p:nvSpPr>
        <p:spPr/>
        <p:txBody>
          <a:bodyPr/>
          <a:lstStyle/>
          <a:p>
            <a:pPr eaLnBrk="1" hangingPunct="1"/>
            <a:r>
              <a:rPr lang="tr-TR" altLang="en-US" smtClean="0"/>
              <a:t>VTYS’nin Temel Bileşenleri (4)</a:t>
            </a:r>
          </a:p>
        </p:txBody>
      </p:sp>
      <p:sp>
        <p:nvSpPr>
          <p:cNvPr id="38916" name="Line 4"/>
          <p:cNvSpPr>
            <a:spLocks noChangeShapeType="1"/>
          </p:cNvSpPr>
          <p:nvPr/>
        </p:nvSpPr>
        <p:spPr bwMode="auto">
          <a:xfrm>
            <a:off x="2051050" y="3933825"/>
            <a:ext cx="720725"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tr-TR"/>
          </a:p>
        </p:txBody>
      </p:sp>
      <p:sp>
        <p:nvSpPr>
          <p:cNvPr id="38917" name="Line 5"/>
          <p:cNvSpPr>
            <a:spLocks noChangeShapeType="1"/>
          </p:cNvSpPr>
          <p:nvPr/>
        </p:nvSpPr>
        <p:spPr bwMode="auto">
          <a:xfrm flipH="1">
            <a:off x="3995738" y="5373688"/>
            <a:ext cx="1081087"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tr-TR"/>
          </a:p>
        </p:txBody>
      </p:sp>
      <p:graphicFrame>
        <p:nvGraphicFramePr>
          <p:cNvPr id="38918" name="Object 6"/>
          <p:cNvGraphicFramePr>
            <a:graphicFrameLocks noChangeAspect="1"/>
          </p:cNvGraphicFramePr>
          <p:nvPr/>
        </p:nvGraphicFramePr>
        <p:xfrm>
          <a:off x="7593013" y="1862138"/>
          <a:ext cx="1011237" cy="1150937"/>
        </p:xfrm>
        <a:graphic>
          <a:graphicData uri="http://schemas.openxmlformats.org/presentationml/2006/ole">
            <mc:AlternateContent xmlns:mc="http://schemas.openxmlformats.org/markup-compatibility/2006">
              <mc:Choice xmlns:v="urn:schemas-microsoft-com:vml" Requires="v">
                <p:oleObj spid="_x0000_s38950" name="Clip" r:id="rId3" imgW="5640388" imgH="6415088" progId="MS_ClipArt_Gallery.2">
                  <p:embed/>
                </p:oleObj>
              </mc:Choice>
              <mc:Fallback>
                <p:oleObj name="Clip" r:id="rId3" imgW="5640388" imgH="6415088" progId="MS_ClipArt_Gallery.2">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93013" y="1862138"/>
                        <a:ext cx="1011237" cy="1150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19" name="Line 7"/>
          <p:cNvSpPr>
            <a:spLocks noChangeShapeType="1"/>
          </p:cNvSpPr>
          <p:nvPr/>
        </p:nvSpPr>
        <p:spPr bwMode="auto">
          <a:xfrm flipH="1">
            <a:off x="3995738" y="2420938"/>
            <a:ext cx="1081087"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tr-TR"/>
          </a:p>
        </p:txBody>
      </p:sp>
      <p:sp>
        <p:nvSpPr>
          <p:cNvPr id="38920" name="Line 8"/>
          <p:cNvSpPr>
            <a:spLocks noChangeShapeType="1"/>
          </p:cNvSpPr>
          <p:nvPr/>
        </p:nvSpPr>
        <p:spPr bwMode="auto">
          <a:xfrm flipH="1" flipV="1">
            <a:off x="6661150" y="2420938"/>
            <a:ext cx="790575"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tr-TR"/>
          </a:p>
        </p:txBody>
      </p:sp>
      <p:sp>
        <p:nvSpPr>
          <p:cNvPr id="38921" name="Line 9"/>
          <p:cNvSpPr>
            <a:spLocks noChangeShapeType="1"/>
          </p:cNvSpPr>
          <p:nvPr/>
        </p:nvSpPr>
        <p:spPr bwMode="auto">
          <a:xfrm flipH="1">
            <a:off x="6661150" y="5084763"/>
            <a:ext cx="790575" cy="288925"/>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tr-TR"/>
          </a:p>
        </p:txBody>
      </p:sp>
      <p:graphicFrame>
        <p:nvGraphicFramePr>
          <p:cNvPr id="38922" name="Object 10"/>
          <p:cNvGraphicFramePr>
            <a:graphicFrameLocks noChangeAspect="1"/>
          </p:cNvGraphicFramePr>
          <p:nvPr/>
        </p:nvGraphicFramePr>
        <p:xfrm>
          <a:off x="7529513" y="4465638"/>
          <a:ext cx="1219200" cy="763587"/>
        </p:xfrm>
        <a:graphic>
          <a:graphicData uri="http://schemas.openxmlformats.org/presentationml/2006/ole">
            <mc:AlternateContent xmlns:mc="http://schemas.openxmlformats.org/markup-compatibility/2006">
              <mc:Choice xmlns:v="urn:schemas-microsoft-com:vml" Requires="v">
                <p:oleObj spid="_x0000_s38951" name="Clip" r:id="rId5" imgW="4039263" imgH="2534876" progId="MS_ClipArt_Gallery.2">
                  <p:embed/>
                </p:oleObj>
              </mc:Choice>
              <mc:Fallback>
                <p:oleObj name="Clip" r:id="rId5" imgW="4039263" imgH="2534876" progId="MS_ClipArt_Gallery.2">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29513" y="4465638"/>
                        <a:ext cx="1219200" cy="76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23" name="Line 11"/>
          <p:cNvSpPr>
            <a:spLocks noChangeShapeType="1"/>
          </p:cNvSpPr>
          <p:nvPr/>
        </p:nvSpPr>
        <p:spPr bwMode="auto">
          <a:xfrm>
            <a:off x="6661150" y="4292600"/>
            <a:ext cx="790575" cy="287338"/>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tr-TR"/>
          </a:p>
        </p:txBody>
      </p:sp>
      <p:sp>
        <p:nvSpPr>
          <p:cNvPr id="38924" name="Line 12"/>
          <p:cNvSpPr>
            <a:spLocks noChangeShapeType="1"/>
          </p:cNvSpPr>
          <p:nvPr/>
        </p:nvSpPr>
        <p:spPr bwMode="auto">
          <a:xfrm flipH="1" flipV="1">
            <a:off x="4067175" y="3933825"/>
            <a:ext cx="1009650" cy="358775"/>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tr-TR"/>
          </a:p>
        </p:txBody>
      </p:sp>
      <p:sp>
        <p:nvSpPr>
          <p:cNvPr id="38925" name="Rectangle 13"/>
          <p:cNvSpPr>
            <a:spLocks noChangeArrowheads="1"/>
          </p:cNvSpPr>
          <p:nvPr/>
        </p:nvSpPr>
        <p:spPr bwMode="auto">
          <a:xfrm>
            <a:off x="5076825" y="2990850"/>
            <a:ext cx="15652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1200"/>
              <a:t>Tablo yaratma</a:t>
            </a:r>
          </a:p>
          <a:p>
            <a:pPr algn="ctr" eaLnBrk="1" hangingPunct="1">
              <a:spcBef>
                <a:spcPct val="0"/>
              </a:spcBef>
              <a:buFontTx/>
              <a:buNone/>
            </a:pPr>
            <a:r>
              <a:rPr lang="tr-TR" altLang="en-US" sz="1200"/>
              <a:t>Form yaratma</a:t>
            </a:r>
          </a:p>
          <a:p>
            <a:pPr algn="ctr" eaLnBrk="1" hangingPunct="1">
              <a:spcBef>
                <a:spcPct val="0"/>
              </a:spcBef>
              <a:buFontTx/>
              <a:buNone/>
            </a:pPr>
            <a:r>
              <a:rPr lang="tr-TR" altLang="en-US" sz="1200"/>
              <a:t>Sorgu yaratma</a:t>
            </a:r>
          </a:p>
          <a:p>
            <a:pPr algn="ctr" eaLnBrk="1" hangingPunct="1">
              <a:spcBef>
                <a:spcPct val="0"/>
              </a:spcBef>
              <a:buFontTx/>
              <a:buNone/>
            </a:pPr>
            <a:r>
              <a:rPr lang="tr-TR" altLang="en-US" sz="1200"/>
              <a:t>Rapor yaratma</a:t>
            </a:r>
          </a:p>
        </p:txBody>
      </p:sp>
      <p:sp>
        <p:nvSpPr>
          <p:cNvPr id="38926" name="Rectangle 14"/>
          <p:cNvSpPr>
            <a:spLocks noChangeArrowheads="1"/>
          </p:cNvSpPr>
          <p:nvPr/>
        </p:nvSpPr>
        <p:spPr bwMode="auto">
          <a:xfrm>
            <a:off x="5076825" y="6029325"/>
            <a:ext cx="1584325"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1200"/>
              <a:t>Kayıt ekleme</a:t>
            </a:r>
          </a:p>
          <a:p>
            <a:pPr algn="ctr" eaLnBrk="1" hangingPunct="1">
              <a:spcBef>
                <a:spcPct val="0"/>
              </a:spcBef>
              <a:buFontTx/>
              <a:buNone/>
            </a:pPr>
            <a:r>
              <a:rPr lang="tr-TR" altLang="en-US" sz="1200"/>
              <a:t>Kayıt silme</a:t>
            </a:r>
          </a:p>
          <a:p>
            <a:pPr algn="ctr" eaLnBrk="1" hangingPunct="1">
              <a:spcBef>
                <a:spcPct val="0"/>
              </a:spcBef>
              <a:buFontTx/>
              <a:buNone/>
            </a:pPr>
            <a:r>
              <a:rPr lang="tr-TR" altLang="en-US" sz="1200"/>
              <a:t>Kayıt güncelleme</a:t>
            </a:r>
          </a:p>
        </p:txBody>
      </p:sp>
      <p:sp>
        <p:nvSpPr>
          <p:cNvPr id="38927" name="AutoShape 15"/>
          <p:cNvSpPr>
            <a:spLocks noChangeArrowheads="1"/>
          </p:cNvSpPr>
          <p:nvPr/>
        </p:nvSpPr>
        <p:spPr bwMode="auto">
          <a:xfrm>
            <a:off x="323850" y="3284538"/>
            <a:ext cx="1727200" cy="1296987"/>
          </a:xfrm>
          <a:prstGeom prst="can">
            <a:avLst>
              <a:gd name="adj" fmla="val 15421"/>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2000"/>
              <a:t>Veri Tabanı</a:t>
            </a:r>
            <a:endParaRPr lang="tr-TR" altLang="en-US" sz="1400"/>
          </a:p>
        </p:txBody>
      </p:sp>
      <p:sp>
        <p:nvSpPr>
          <p:cNvPr id="38928" name="Text Box 16"/>
          <p:cNvSpPr txBox="1">
            <a:spLocks noChangeArrowheads="1"/>
          </p:cNvSpPr>
          <p:nvPr/>
        </p:nvSpPr>
        <p:spPr bwMode="auto">
          <a:xfrm>
            <a:off x="6732588" y="5373688"/>
            <a:ext cx="1008062"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tr-TR" altLang="en-US" sz="1400"/>
              <a:t>Uygulama Programı</a:t>
            </a:r>
          </a:p>
        </p:txBody>
      </p:sp>
      <p:sp>
        <p:nvSpPr>
          <p:cNvPr id="38929" name="Text Box 17"/>
          <p:cNvSpPr txBox="1">
            <a:spLocks noChangeArrowheads="1"/>
          </p:cNvSpPr>
          <p:nvPr/>
        </p:nvSpPr>
        <p:spPr bwMode="auto">
          <a:xfrm>
            <a:off x="6732588" y="3860800"/>
            <a:ext cx="1008062"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tr-TR" altLang="en-US" sz="1400"/>
              <a:t>VT Sorgusu</a:t>
            </a:r>
          </a:p>
        </p:txBody>
      </p:sp>
      <p:sp>
        <p:nvSpPr>
          <p:cNvPr id="38930" name="Text Box 18"/>
          <p:cNvSpPr txBox="1">
            <a:spLocks noChangeArrowheads="1"/>
          </p:cNvSpPr>
          <p:nvPr/>
        </p:nvSpPr>
        <p:spPr bwMode="auto">
          <a:xfrm>
            <a:off x="6732588" y="1844675"/>
            <a:ext cx="1008062"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tr-TR" altLang="en-US" sz="1400"/>
              <a:t>VT Tanımları</a:t>
            </a:r>
          </a:p>
        </p:txBody>
      </p:sp>
      <p:sp>
        <p:nvSpPr>
          <p:cNvPr id="38931" name="Rectangle 19"/>
          <p:cNvSpPr>
            <a:spLocks noChangeArrowheads="1"/>
          </p:cNvSpPr>
          <p:nvPr/>
        </p:nvSpPr>
        <p:spPr bwMode="auto">
          <a:xfrm>
            <a:off x="2827338" y="4941888"/>
            <a:ext cx="1168400" cy="863600"/>
          </a:xfrm>
          <a:prstGeom prst="rect">
            <a:avLst/>
          </a:prstGeom>
          <a:solidFill>
            <a:schemeClr val="accent1"/>
          </a:solidFill>
          <a:ln w="9525">
            <a:solidFill>
              <a:schemeClr val="tx1"/>
            </a:solidFill>
            <a:miter lim="800000"/>
            <a:headEnd/>
            <a:tailEnd/>
          </a:ln>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tr-TR" altLang="en-US" sz="1600"/>
              <a:t>Derlenmiş Uygulama Programı</a:t>
            </a:r>
          </a:p>
        </p:txBody>
      </p:sp>
      <p:sp>
        <p:nvSpPr>
          <p:cNvPr id="38932" name="Rectangle 20"/>
          <p:cNvSpPr>
            <a:spLocks noChangeArrowheads="1"/>
          </p:cNvSpPr>
          <p:nvPr/>
        </p:nvSpPr>
        <p:spPr bwMode="auto">
          <a:xfrm>
            <a:off x="2827338" y="1989138"/>
            <a:ext cx="1168400" cy="863600"/>
          </a:xfrm>
          <a:prstGeom prst="rect">
            <a:avLst/>
          </a:prstGeom>
          <a:solidFill>
            <a:schemeClr val="accent1"/>
          </a:solidFill>
          <a:ln w="9525">
            <a:solidFill>
              <a:schemeClr val="tx1"/>
            </a:solidFill>
            <a:miter lim="800000"/>
            <a:headEnd/>
            <a:tailEnd/>
          </a:ln>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tr-TR" altLang="en-US" sz="1600"/>
              <a:t>Derlenmiş VT Tanımları</a:t>
            </a:r>
          </a:p>
        </p:txBody>
      </p:sp>
      <p:sp>
        <p:nvSpPr>
          <p:cNvPr id="38933" name="Line 21"/>
          <p:cNvSpPr>
            <a:spLocks noChangeShapeType="1"/>
          </p:cNvSpPr>
          <p:nvPr/>
        </p:nvSpPr>
        <p:spPr bwMode="auto">
          <a:xfrm flipH="1" flipV="1">
            <a:off x="3419475" y="4508500"/>
            <a:ext cx="0" cy="433388"/>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tr-TR"/>
          </a:p>
        </p:txBody>
      </p:sp>
      <p:sp>
        <p:nvSpPr>
          <p:cNvPr id="38934" name="Line 22"/>
          <p:cNvSpPr>
            <a:spLocks noChangeShapeType="1"/>
          </p:cNvSpPr>
          <p:nvPr/>
        </p:nvSpPr>
        <p:spPr bwMode="auto">
          <a:xfrm flipH="1" flipV="1">
            <a:off x="3419475" y="2852738"/>
            <a:ext cx="0" cy="504825"/>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tr-TR"/>
          </a:p>
        </p:txBody>
      </p:sp>
      <p:sp>
        <p:nvSpPr>
          <p:cNvPr id="38935" name="Line 23"/>
          <p:cNvSpPr>
            <a:spLocks noChangeShapeType="1"/>
          </p:cNvSpPr>
          <p:nvPr/>
        </p:nvSpPr>
        <p:spPr bwMode="auto">
          <a:xfrm>
            <a:off x="3995738" y="2636838"/>
            <a:ext cx="647700" cy="0"/>
          </a:xfrm>
          <a:prstGeom prst="line">
            <a:avLst/>
          </a:prstGeom>
          <a:noFill/>
          <a:ln w="25400">
            <a:solidFill>
              <a:schemeClr val="tx1"/>
            </a:solidFill>
            <a:prstDash val="sysDot"/>
            <a:round/>
            <a:headEnd type="triangle" w="med" len="med"/>
            <a:tailEnd/>
          </a:ln>
          <a:extLst>
            <a:ext uri="{909E8E84-426E-40DD-AFC4-6F175D3DCCD1}">
              <a14:hiddenFill xmlns:a14="http://schemas.microsoft.com/office/drawing/2010/main">
                <a:noFill/>
              </a14:hiddenFill>
            </a:ext>
          </a:extLst>
        </p:spPr>
        <p:txBody>
          <a:bodyPr/>
          <a:lstStyle/>
          <a:p>
            <a:endParaRPr lang="tr-TR"/>
          </a:p>
        </p:txBody>
      </p:sp>
      <p:sp>
        <p:nvSpPr>
          <p:cNvPr id="38936" name="Line 24"/>
          <p:cNvSpPr>
            <a:spLocks noChangeShapeType="1"/>
          </p:cNvSpPr>
          <p:nvPr/>
        </p:nvSpPr>
        <p:spPr bwMode="auto">
          <a:xfrm>
            <a:off x="4643438" y="2636838"/>
            <a:ext cx="0" cy="122396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tr-TR"/>
          </a:p>
        </p:txBody>
      </p:sp>
      <p:sp>
        <p:nvSpPr>
          <p:cNvPr id="38937" name="Line 25"/>
          <p:cNvSpPr>
            <a:spLocks noChangeShapeType="1"/>
          </p:cNvSpPr>
          <p:nvPr/>
        </p:nvSpPr>
        <p:spPr bwMode="auto">
          <a:xfrm>
            <a:off x="4643438" y="3860800"/>
            <a:ext cx="576262" cy="0"/>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tr-TR"/>
          </a:p>
        </p:txBody>
      </p:sp>
      <p:sp>
        <p:nvSpPr>
          <p:cNvPr id="38938" name="Line 26"/>
          <p:cNvSpPr>
            <a:spLocks noChangeShapeType="1"/>
          </p:cNvSpPr>
          <p:nvPr/>
        </p:nvSpPr>
        <p:spPr bwMode="auto">
          <a:xfrm>
            <a:off x="5219700" y="3860800"/>
            <a:ext cx="0" cy="144463"/>
          </a:xfrm>
          <a:prstGeom prst="line">
            <a:avLst/>
          </a:prstGeom>
          <a:noFill/>
          <a:ln w="254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tr-TR"/>
          </a:p>
        </p:txBody>
      </p:sp>
      <p:sp>
        <p:nvSpPr>
          <p:cNvPr id="38939" name="Line 27"/>
          <p:cNvSpPr>
            <a:spLocks noChangeShapeType="1"/>
          </p:cNvSpPr>
          <p:nvPr/>
        </p:nvSpPr>
        <p:spPr bwMode="auto">
          <a:xfrm>
            <a:off x="3779838" y="3068638"/>
            <a:ext cx="576262" cy="0"/>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tr-TR"/>
          </a:p>
        </p:txBody>
      </p:sp>
      <p:sp>
        <p:nvSpPr>
          <p:cNvPr id="38940" name="Line 28"/>
          <p:cNvSpPr>
            <a:spLocks noChangeShapeType="1"/>
          </p:cNvSpPr>
          <p:nvPr/>
        </p:nvSpPr>
        <p:spPr bwMode="auto">
          <a:xfrm>
            <a:off x="4356100" y="3068638"/>
            <a:ext cx="0" cy="1873250"/>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tr-TR"/>
          </a:p>
        </p:txBody>
      </p:sp>
      <p:sp>
        <p:nvSpPr>
          <p:cNvPr id="38941" name="Line 29"/>
          <p:cNvSpPr>
            <a:spLocks noChangeShapeType="1"/>
          </p:cNvSpPr>
          <p:nvPr/>
        </p:nvSpPr>
        <p:spPr bwMode="auto">
          <a:xfrm>
            <a:off x="4356100" y="4941888"/>
            <a:ext cx="720725" cy="0"/>
          </a:xfrm>
          <a:prstGeom prst="line">
            <a:avLst/>
          </a:prstGeom>
          <a:noFill/>
          <a:ln w="254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tr-TR"/>
          </a:p>
        </p:txBody>
      </p:sp>
      <p:sp>
        <p:nvSpPr>
          <p:cNvPr id="38942" name="Line 30"/>
          <p:cNvSpPr>
            <a:spLocks noChangeShapeType="1"/>
          </p:cNvSpPr>
          <p:nvPr/>
        </p:nvSpPr>
        <p:spPr bwMode="auto">
          <a:xfrm>
            <a:off x="3779838" y="2852738"/>
            <a:ext cx="0" cy="215900"/>
          </a:xfrm>
          <a:prstGeom prst="line">
            <a:avLst/>
          </a:prstGeom>
          <a:noFill/>
          <a:ln w="25400">
            <a:solidFill>
              <a:schemeClr val="tx1"/>
            </a:solidFill>
            <a:prstDash val="sysDot"/>
            <a:round/>
            <a:headEnd type="triangle" w="med" len="med"/>
            <a:tailEnd/>
          </a:ln>
          <a:extLst>
            <a:ext uri="{909E8E84-426E-40DD-AFC4-6F175D3DCCD1}">
              <a14:hiddenFill xmlns:a14="http://schemas.microsoft.com/office/drawing/2010/main">
                <a:noFill/>
              </a14:hiddenFill>
            </a:ext>
          </a:extLst>
        </p:spPr>
        <p:txBody>
          <a:bodyPr/>
          <a:lstStyle/>
          <a:p>
            <a:endParaRPr lang="tr-TR"/>
          </a:p>
        </p:txBody>
      </p:sp>
      <p:sp>
        <p:nvSpPr>
          <p:cNvPr id="38943" name="Rectangle 31"/>
          <p:cNvSpPr>
            <a:spLocks noChangeArrowheads="1"/>
          </p:cNvSpPr>
          <p:nvPr/>
        </p:nvSpPr>
        <p:spPr bwMode="auto">
          <a:xfrm>
            <a:off x="323850" y="4551363"/>
            <a:ext cx="1727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1200"/>
              <a:t>Kullanıcı verileri</a:t>
            </a:r>
          </a:p>
          <a:p>
            <a:pPr algn="ctr" eaLnBrk="1" hangingPunct="1">
              <a:spcBef>
                <a:spcPct val="0"/>
              </a:spcBef>
              <a:buFontTx/>
              <a:buNone/>
            </a:pPr>
            <a:r>
              <a:rPr lang="tr-TR" altLang="en-US" sz="1200"/>
              <a:t>Metadata</a:t>
            </a:r>
          </a:p>
          <a:p>
            <a:pPr algn="ctr" eaLnBrk="1" hangingPunct="1">
              <a:spcBef>
                <a:spcPct val="0"/>
              </a:spcBef>
              <a:buFontTx/>
              <a:buNone/>
            </a:pPr>
            <a:r>
              <a:rPr lang="tr-TR" altLang="en-US" sz="1200"/>
              <a:t>Dizinler</a:t>
            </a:r>
          </a:p>
          <a:p>
            <a:pPr algn="ctr" eaLnBrk="1" hangingPunct="1">
              <a:spcBef>
                <a:spcPct val="0"/>
              </a:spcBef>
              <a:buFontTx/>
              <a:buNone/>
            </a:pPr>
            <a:r>
              <a:rPr lang="tr-TR" altLang="en-US" sz="1200"/>
              <a:t>Uygulama Metadatası</a:t>
            </a:r>
          </a:p>
        </p:txBody>
      </p:sp>
      <p:sp>
        <p:nvSpPr>
          <p:cNvPr id="38944" name="Text Box 32"/>
          <p:cNvSpPr txBox="1">
            <a:spLocks noChangeArrowheads="1"/>
          </p:cNvSpPr>
          <p:nvPr/>
        </p:nvSpPr>
        <p:spPr bwMode="auto">
          <a:xfrm>
            <a:off x="7740650" y="3055938"/>
            <a:ext cx="129698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50000"/>
              </a:spcBef>
              <a:buFontTx/>
              <a:buNone/>
            </a:pPr>
            <a:r>
              <a:rPr lang="tr-TR" altLang="en-US" sz="1400">
                <a:solidFill>
                  <a:srgbClr val="FF0000"/>
                </a:solidFill>
              </a:rPr>
              <a:t>Veri Tabanını Oluşturma</a:t>
            </a:r>
          </a:p>
        </p:txBody>
      </p:sp>
      <p:sp>
        <p:nvSpPr>
          <p:cNvPr id="38945" name="Text Box 33"/>
          <p:cNvSpPr txBox="1">
            <a:spLocks noChangeArrowheads="1"/>
          </p:cNvSpPr>
          <p:nvPr/>
        </p:nvSpPr>
        <p:spPr bwMode="auto">
          <a:xfrm>
            <a:off x="7739063" y="5216525"/>
            <a:ext cx="1296987"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50000"/>
              </a:spcBef>
              <a:buFontTx/>
              <a:buNone/>
            </a:pPr>
            <a:r>
              <a:rPr lang="tr-TR" altLang="en-US" sz="1400">
                <a:solidFill>
                  <a:srgbClr val="FF0000"/>
                </a:solidFill>
              </a:rPr>
              <a:t>Veri Tabanını Kullanma</a:t>
            </a:r>
          </a:p>
        </p:txBody>
      </p:sp>
      <p:sp>
        <p:nvSpPr>
          <p:cNvPr id="38946" name="Rectangle 34"/>
          <p:cNvSpPr>
            <a:spLocks noChangeArrowheads="1"/>
          </p:cNvSpPr>
          <p:nvPr/>
        </p:nvSpPr>
        <p:spPr bwMode="auto">
          <a:xfrm>
            <a:off x="5076825" y="1844675"/>
            <a:ext cx="1584325" cy="1152525"/>
          </a:xfrm>
          <a:prstGeom prst="rect">
            <a:avLst/>
          </a:prstGeom>
          <a:solidFill>
            <a:schemeClr val="accent1"/>
          </a:solidFill>
          <a:ln w="9525">
            <a:solidFill>
              <a:schemeClr val="tx1"/>
            </a:solidFill>
            <a:miter lim="800000"/>
            <a:headEnd/>
            <a:tailEnd/>
          </a:ln>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1600"/>
              <a:t>Veri Tanımlama Dili (DDL) Derleyicisi</a:t>
            </a:r>
          </a:p>
        </p:txBody>
      </p:sp>
      <p:sp>
        <p:nvSpPr>
          <p:cNvPr id="38947" name="Rectangle 35"/>
          <p:cNvSpPr>
            <a:spLocks noChangeArrowheads="1"/>
          </p:cNvSpPr>
          <p:nvPr/>
        </p:nvSpPr>
        <p:spPr bwMode="auto">
          <a:xfrm>
            <a:off x="5076825" y="4005263"/>
            <a:ext cx="1577975" cy="576262"/>
          </a:xfrm>
          <a:prstGeom prst="rect">
            <a:avLst/>
          </a:prstGeom>
          <a:solidFill>
            <a:schemeClr val="accent1"/>
          </a:solidFill>
          <a:ln w="9525">
            <a:solidFill>
              <a:schemeClr val="tx1"/>
            </a:solidFill>
            <a:miter lim="800000"/>
            <a:headEnd/>
            <a:tailEnd/>
          </a:ln>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tr-TR" altLang="en-US" sz="1600"/>
              <a:t>Sorgu İşleyicisi (SQL)</a:t>
            </a:r>
            <a:endParaRPr lang="tr-TR" altLang="en-US" sz="2000"/>
          </a:p>
        </p:txBody>
      </p:sp>
      <p:sp>
        <p:nvSpPr>
          <p:cNvPr id="38948" name="Rectangle 36"/>
          <p:cNvSpPr>
            <a:spLocks noChangeArrowheads="1"/>
          </p:cNvSpPr>
          <p:nvPr/>
        </p:nvSpPr>
        <p:spPr bwMode="auto">
          <a:xfrm>
            <a:off x="5076825" y="4724400"/>
            <a:ext cx="1584325" cy="1296988"/>
          </a:xfrm>
          <a:prstGeom prst="rect">
            <a:avLst/>
          </a:prstGeom>
          <a:solidFill>
            <a:schemeClr val="accent1"/>
          </a:solidFill>
          <a:ln w="9525">
            <a:solidFill>
              <a:schemeClr val="tx1"/>
            </a:solidFill>
            <a:miter lim="800000"/>
            <a:headEnd/>
            <a:tailEnd/>
          </a:ln>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1600"/>
              <a:t>Genişletilmiş Programlama Dili (DML + taşıyıcı dil) Derleyicisi</a:t>
            </a:r>
          </a:p>
        </p:txBody>
      </p:sp>
      <p:sp>
        <p:nvSpPr>
          <p:cNvPr id="2" name="Rectangle 3"/>
          <p:cNvSpPr>
            <a:spLocks noChangeArrowheads="1"/>
          </p:cNvSpPr>
          <p:nvPr/>
        </p:nvSpPr>
        <p:spPr bwMode="auto">
          <a:xfrm>
            <a:off x="2771775" y="3357563"/>
            <a:ext cx="1296988" cy="1150937"/>
          </a:xfrm>
          <a:prstGeom prst="rect">
            <a:avLst/>
          </a:prstGeom>
          <a:solidFill>
            <a:schemeClr val="accent1"/>
          </a:solidFill>
          <a:ln w="9525">
            <a:solidFill>
              <a:schemeClr val="tx1"/>
            </a:solidFill>
            <a:miter lim="800000"/>
            <a:headEnd/>
            <a:tailEnd/>
          </a:ln>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tr-TR" altLang="en-US" sz="2000"/>
              <a:t>Veri Tabanı Yöneticisi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mph" presetSubtype="0" fill="hold" grpId="0" nodeType="clickEffect">
                                  <p:stCondLst>
                                    <p:cond delay="0"/>
                                  </p:stCondLst>
                                  <p:childTnLst>
                                    <p:animScale>
                                      <p:cBhvr>
                                        <p:cTn id="6" dur="1000" fill="hold"/>
                                        <p:tgtEl>
                                          <p:spTgt spid="2"/>
                                        </p:tgtEl>
                                      </p:cBhvr>
                                      <p:by x="200000" y="2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5 Slayt Numarası Yer Tutucusu"/>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36166204-485A-4DDB-84E6-8F37087B2B6C}" type="slidenum">
              <a:rPr lang="tr-TR" altLang="en-US" sz="1400"/>
              <a:pPr>
                <a:spcBef>
                  <a:spcPct val="0"/>
                </a:spcBef>
                <a:buFontTx/>
                <a:buNone/>
              </a:pPr>
              <a:t>36</a:t>
            </a:fld>
            <a:endParaRPr lang="tr-TR" altLang="en-US" sz="1400"/>
          </a:p>
        </p:txBody>
      </p:sp>
      <p:sp>
        <p:nvSpPr>
          <p:cNvPr id="39939" name="Rectangle 2"/>
          <p:cNvSpPr>
            <a:spLocks noGrp="1" noChangeArrowheads="1"/>
          </p:cNvSpPr>
          <p:nvPr>
            <p:ph type="title"/>
          </p:nvPr>
        </p:nvSpPr>
        <p:spPr/>
        <p:txBody>
          <a:bodyPr/>
          <a:lstStyle/>
          <a:p>
            <a:pPr eaLnBrk="1" hangingPunct="1"/>
            <a:r>
              <a:rPr lang="tr-TR" altLang="en-US" smtClean="0"/>
              <a:t>Veri Tabanı Yöneticisi</a:t>
            </a:r>
          </a:p>
        </p:txBody>
      </p:sp>
      <p:sp>
        <p:nvSpPr>
          <p:cNvPr id="39940" name="Rectangle 3"/>
          <p:cNvSpPr>
            <a:spLocks noGrp="1" noChangeArrowheads="1"/>
          </p:cNvSpPr>
          <p:nvPr>
            <p:ph type="body" idx="1"/>
          </p:nvPr>
        </p:nvSpPr>
        <p:spPr/>
        <p:txBody>
          <a:bodyPr/>
          <a:lstStyle/>
          <a:p>
            <a:pPr marL="361950" indent="-361950" eaLnBrk="1" hangingPunct="1"/>
            <a:r>
              <a:rPr lang="tr-TR" altLang="en-US" smtClean="0"/>
              <a:t>Veri Tabanı Yöneticisi (Database Manager), kullanıcı isteklerini veri tabanı üzerinde gerçekleştiren ve çok kullanıcılı ortamdaki işletimsel sorunları çözümleyen yazılımlar bütünüdür.</a:t>
            </a:r>
          </a:p>
          <a:p>
            <a:pPr marL="361950" indent="-361950" eaLnBrk="1" hangingPunct="1"/>
            <a:r>
              <a:rPr lang="tr-TR" altLang="en-US" smtClean="0"/>
              <a:t>VTYS’nin gerçekleştirdiği işlemlerin önemli bir bölümü bu katman tarafından gerçekleştirilmektedir.</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5 Slayt Numarası Yer Tutucusu"/>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2757B14B-B741-407D-9905-D31C22FFFBD9}" type="slidenum">
              <a:rPr lang="tr-TR" altLang="en-US" sz="1400"/>
              <a:pPr>
                <a:spcBef>
                  <a:spcPct val="0"/>
                </a:spcBef>
                <a:buFontTx/>
                <a:buNone/>
              </a:pPr>
              <a:t>37</a:t>
            </a:fld>
            <a:endParaRPr lang="tr-TR" altLang="en-US" sz="1400"/>
          </a:p>
        </p:txBody>
      </p:sp>
      <p:sp>
        <p:nvSpPr>
          <p:cNvPr id="40963" name="Rectangle 2"/>
          <p:cNvSpPr>
            <a:spLocks noGrp="1" noChangeArrowheads="1"/>
          </p:cNvSpPr>
          <p:nvPr>
            <p:ph type="title"/>
          </p:nvPr>
        </p:nvSpPr>
        <p:spPr/>
        <p:txBody>
          <a:bodyPr/>
          <a:lstStyle/>
          <a:p>
            <a:pPr eaLnBrk="1" hangingPunct="1"/>
            <a:r>
              <a:rPr lang="tr-TR" altLang="en-US" smtClean="0"/>
              <a:t>Veri Tabanı Yöneticisi</a:t>
            </a:r>
          </a:p>
        </p:txBody>
      </p:sp>
      <p:sp>
        <p:nvSpPr>
          <p:cNvPr id="40964" name="Rectangle 3"/>
          <p:cNvSpPr>
            <a:spLocks noGrp="1" noChangeArrowheads="1"/>
          </p:cNvSpPr>
          <p:nvPr>
            <p:ph type="body" idx="1"/>
          </p:nvPr>
        </p:nvSpPr>
        <p:spPr/>
        <p:txBody>
          <a:bodyPr/>
          <a:lstStyle/>
          <a:p>
            <a:pPr marL="361950" indent="-361950" eaLnBrk="1" hangingPunct="1"/>
            <a:r>
              <a:rPr lang="tr-TR" altLang="en-US" smtClean="0"/>
              <a:t>Veri Tabanı Yöneticisinin birçok bileşeni vardır. Bunlardan en önemli iki tanesi şunlardır:</a:t>
            </a:r>
          </a:p>
          <a:p>
            <a:pPr marL="361950" indent="-361950" eaLnBrk="1" hangingPunct="1"/>
            <a:r>
              <a:rPr lang="tr-TR" altLang="en-US" smtClean="0"/>
              <a:t>Bellek Yöneticisi (Storage Manager)</a:t>
            </a:r>
          </a:p>
          <a:p>
            <a:pPr marL="1084263" lvl="1" indent="-457200" eaLnBrk="1" hangingPunct="1"/>
            <a:r>
              <a:rPr lang="tr-TR" altLang="en-US" smtClean="0"/>
              <a:t>Kütük Yöneticisi (File Manager)</a:t>
            </a:r>
          </a:p>
          <a:p>
            <a:pPr marL="1084263" lvl="1" indent="-457200" eaLnBrk="1" hangingPunct="1"/>
            <a:r>
              <a:rPr lang="tr-TR" altLang="en-US" smtClean="0"/>
              <a:t>Tampon Yöneticisi (Buffer Manager)</a:t>
            </a:r>
          </a:p>
          <a:p>
            <a:pPr marL="361950" indent="-361950" eaLnBrk="1" hangingPunct="1"/>
            <a:r>
              <a:rPr lang="tr-TR" altLang="en-US" smtClean="0"/>
              <a:t>Hareket Yöneticisi (Transaction Manager)</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5 Slayt Numarası Yer Tutucusu"/>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24549D26-CA45-47FB-8A4D-1D96F54D9936}" type="slidenum">
              <a:rPr lang="tr-TR" altLang="en-US" sz="1400"/>
              <a:pPr>
                <a:spcBef>
                  <a:spcPct val="0"/>
                </a:spcBef>
                <a:buFontTx/>
                <a:buNone/>
              </a:pPr>
              <a:t>38</a:t>
            </a:fld>
            <a:endParaRPr lang="tr-TR" altLang="en-US" sz="1400"/>
          </a:p>
        </p:txBody>
      </p:sp>
      <p:sp>
        <p:nvSpPr>
          <p:cNvPr id="41987" name="Rectangle 4"/>
          <p:cNvSpPr>
            <a:spLocks noGrp="1" noChangeArrowheads="1"/>
          </p:cNvSpPr>
          <p:nvPr>
            <p:ph type="body" idx="1"/>
          </p:nvPr>
        </p:nvSpPr>
        <p:spPr/>
        <p:txBody>
          <a:bodyPr/>
          <a:lstStyle/>
          <a:p>
            <a:pPr eaLnBrk="1" hangingPunct="1">
              <a:lnSpc>
                <a:spcPct val="90000"/>
              </a:lnSpc>
            </a:pPr>
            <a:r>
              <a:rPr lang="tr-TR" altLang="en-US" sz="2800" smtClean="0"/>
              <a:t>Veri Tabanı Yöneticisinin, verilerin ikincil</a:t>
            </a:r>
            <a:br>
              <a:rPr lang="tr-TR" altLang="en-US" sz="2800" smtClean="0"/>
            </a:br>
            <a:r>
              <a:rPr lang="tr-TR" altLang="en-US" sz="2800" smtClean="0"/>
              <a:t>belleklerde saklanması ile ilgili işlevlerini yöneten kesimdir.</a:t>
            </a:r>
          </a:p>
          <a:p>
            <a:pPr eaLnBrk="1" hangingPunct="1">
              <a:lnSpc>
                <a:spcPct val="90000"/>
              </a:lnSpc>
            </a:pPr>
            <a:r>
              <a:rPr lang="tr-TR" altLang="en-US" sz="2800" smtClean="0"/>
              <a:t>Bir VTYS'nin Bellek Yöneticisi olarak, VTYS'nin altında çalıştığı işletim sisteminin kütük sistemi (file system) kullanılabilir. </a:t>
            </a:r>
          </a:p>
          <a:p>
            <a:pPr eaLnBrk="1" hangingPunct="1">
              <a:lnSpc>
                <a:spcPct val="90000"/>
              </a:lnSpc>
            </a:pPr>
            <a:r>
              <a:rPr lang="tr-TR" altLang="en-US" sz="2800" smtClean="0"/>
              <a:t>Ancak büyük boyutlu veri tabanlarını kurmak</a:t>
            </a:r>
            <a:br>
              <a:rPr lang="tr-TR" altLang="en-US" sz="2800" smtClean="0"/>
            </a:br>
            <a:r>
              <a:rPr lang="tr-TR" altLang="en-US" sz="2800" smtClean="0"/>
              <a:t>ve işletmek için kullanılan VTYS'ler için verimlilik çok önemlidir ve gerek ana bellek, gerekse ikincil bellek yönetiminin VTYS tarafından gerçekleştirilmesinde yarar vardır. </a:t>
            </a:r>
          </a:p>
        </p:txBody>
      </p:sp>
      <p:sp>
        <p:nvSpPr>
          <p:cNvPr id="41988" name="Rectangle 6"/>
          <p:cNvSpPr>
            <a:spLocks noGrp="1" noChangeArrowheads="1"/>
          </p:cNvSpPr>
          <p:nvPr>
            <p:ph type="title"/>
          </p:nvPr>
        </p:nvSpPr>
        <p:spPr/>
        <p:txBody>
          <a:bodyPr/>
          <a:lstStyle/>
          <a:p>
            <a:pPr eaLnBrk="1" hangingPunct="1"/>
            <a:r>
              <a:rPr lang="tr-TR" altLang="en-US" smtClean="0"/>
              <a:t>Bellek Yöneticisi</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5 Slayt Numarası Yer Tutucusu"/>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37390CD5-0D5A-471F-9C05-7D487F864EEB}" type="slidenum">
              <a:rPr lang="tr-TR" altLang="en-US" sz="1400"/>
              <a:pPr>
                <a:spcBef>
                  <a:spcPct val="0"/>
                </a:spcBef>
                <a:buFontTx/>
                <a:buNone/>
              </a:pPr>
              <a:t>39</a:t>
            </a:fld>
            <a:endParaRPr lang="tr-TR" altLang="en-US" sz="1400"/>
          </a:p>
        </p:txBody>
      </p:sp>
      <p:sp>
        <p:nvSpPr>
          <p:cNvPr id="43011" name="Rectangle 2"/>
          <p:cNvSpPr>
            <a:spLocks noGrp="1" noChangeArrowheads="1"/>
          </p:cNvSpPr>
          <p:nvPr>
            <p:ph type="body" idx="1"/>
          </p:nvPr>
        </p:nvSpPr>
        <p:spPr/>
        <p:txBody>
          <a:bodyPr/>
          <a:lstStyle/>
          <a:p>
            <a:pPr eaLnBrk="1" hangingPunct="1">
              <a:lnSpc>
                <a:spcPct val="80000"/>
              </a:lnSpc>
            </a:pPr>
            <a:r>
              <a:rPr lang="tr-TR" altLang="en-US" sz="2800" smtClean="0"/>
              <a:t>Bellek Yöneticisi aşağıdaki iki bileşenden oluşur:</a:t>
            </a:r>
          </a:p>
          <a:p>
            <a:pPr eaLnBrk="1" hangingPunct="1">
              <a:lnSpc>
                <a:spcPct val="80000"/>
              </a:lnSpc>
            </a:pPr>
            <a:r>
              <a:rPr lang="tr-TR" altLang="en-US" sz="2800" smtClean="0"/>
              <a:t>Kütük  Yöneticisi (File Manager) </a:t>
            </a:r>
          </a:p>
          <a:p>
            <a:pPr lvl="1" eaLnBrk="1" hangingPunct="1">
              <a:lnSpc>
                <a:spcPct val="80000"/>
              </a:lnSpc>
            </a:pPr>
            <a:r>
              <a:rPr lang="tr-TR" altLang="en-US" sz="2400" smtClean="0"/>
              <a:t>Verinin ikincil bellek kütüklerinde saklanmasını sağlayan ve ana bellek ile ikincil bellek arasında verinin bloklar halinde aktarılmasını sağlayan yazılımlardır.</a:t>
            </a:r>
          </a:p>
          <a:p>
            <a:pPr eaLnBrk="1" hangingPunct="1">
              <a:lnSpc>
                <a:spcPct val="80000"/>
              </a:lnSpc>
            </a:pPr>
            <a:r>
              <a:rPr lang="tr-TR" altLang="en-US" sz="2800" smtClean="0"/>
              <a:t>Tampon Yöneticisi (Buffer Manager) </a:t>
            </a:r>
          </a:p>
          <a:p>
            <a:pPr lvl="1" eaLnBrk="1" hangingPunct="1">
              <a:lnSpc>
                <a:spcPct val="80000"/>
              </a:lnSpc>
            </a:pPr>
            <a:r>
              <a:rPr lang="tr-TR" altLang="en-US" sz="2400" smtClean="0"/>
              <a:t>Kütük yöneticisi aracığıyla ikincil bellekten getirilen veri bloklarını ana bellek sayfalarında saklayan, ana bellek sayfalarını yöneten ve gerektiğinde ana bellek sayfalarındaki veri bloklarının, kütük yöneticisi aracılığıyla ikincil belleklere yazılmasını sağlayan yazılımdır.</a:t>
            </a:r>
          </a:p>
        </p:txBody>
      </p:sp>
      <p:sp>
        <p:nvSpPr>
          <p:cNvPr id="43012" name="Rectangle 3"/>
          <p:cNvSpPr>
            <a:spLocks noGrp="1" noChangeArrowheads="1"/>
          </p:cNvSpPr>
          <p:nvPr>
            <p:ph type="title"/>
          </p:nvPr>
        </p:nvSpPr>
        <p:spPr/>
        <p:txBody>
          <a:bodyPr/>
          <a:lstStyle/>
          <a:p>
            <a:pPr eaLnBrk="1" hangingPunct="1"/>
            <a:r>
              <a:rPr lang="tr-TR" altLang="en-US" smtClean="0"/>
              <a:t>Bellek Yöneticisi</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Başlık 1"/>
          <p:cNvSpPr>
            <a:spLocks noGrp="1"/>
          </p:cNvSpPr>
          <p:nvPr>
            <p:ph type="title"/>
          </p:nvPr>
        </p:nvSpPr>
        <p:spPr/>
        <p:txBody>
          <a:bodyPr/>
          <a:lstStyle/>
          <a:p>
            <a:endParaRPr lang="en-US" altLang="en-US" smtClean="0"/>
          </a:p>
        </p:txBody>
      </p:sp>
      <p:sp>
        <p:nvSpPr>
          <p:cNvPr id="3" name="İçerik Yer Tutucusu 2"/>
          <p:cNvSpPr>
            <a:spLocks noGrp="1"/>
          </p:cNvSpPr>
          <p:nvPr>
            <p:ph idx="1"/>
          </p:nvPr>
        </p:nvSpPr>
        <p:spPr/>
        <p:txBody>
          <a:bodyPr/>
          <a:lstStyle/>
          <a:p>
            <a:pPr>
              <a:defRPr/>
            </a:pPr>
            <a:r>
              <a:rPr lang="tr-TR" sz="2000" dirty="0"/>
              <a:t>Multimedya </a:t>
            </a:r>
            <a:r>
              <a:rPr lang="tr-TR" sz="2000" dirty="0" err="1" smtClean="0"/>
              <a:t>Veritabanlar</a:t>
            </a:r>
            <a:r>
              <a:rPr lang="tr-TR" sz="2000" dirty="0" err="1"/>
              <a:t>ı</a:t>
            </a:r>
            <a:endParaRPr lang="tr-TR" sz="2000" dirty="0"/>
          </a:p>
          <a:p>
            <a:pPr marL="0" indent="0">
              <a:buFontTx/>
              <a:buNone/>
              <a:defRPr/>
            </a:pPr>
            <a:r>
              <a:rPr lang="tr-TR" sz="2000" dirty="0"/>
              <a:t>Resim, video klip, sesli mesaj </a:t>
            </a:r>
            <a:r>
              <a:rPr lang="tr-TR" sz="2000" dirty="0" err="1"/>
              <a:t>vs</a:t>
            </a:r>
            <a:r>
              <a:rPr lang="tr-TR" sz="2000" dirty="0"/>
              <a:t>…</a:t>
            </a:r>
          </a:p>
          <a:p>
            <a:pPr>
              <a:defRPr/>
            </a:pPr>
            <a:r>
              <a:rPr lang="tr-TR" sz="2000" dirty="0"/>
              <a:t> </a:t>
            </a:r>
            <a:r>
              <a:rPr lang="tr-TR" sz="2000" dirty="0" smtClean="0"/>
              <a:t>Coğrafi </a:t>
            </a:r>
            <a:r>
              <a:rPr lang="tr-TR" sz="2000" dirty="0"/>
              <a:t>Bilgi Sistemleri</a:t>
            </a:r>
          </a:p>
          <a:p>
            <a:pPr marL="0" indent="0">
              <a:buFontTx/>
              <a:buNone/>
              <a:defRPr/>
            </a:pPr>
            <a:r>
              <a:rPr lang="tr-TR" sz="2000" dirty="0" smtClean="0"/>
              <a:t>Haritalar, </a:t>
            </a:r>
            <a:r>
              <a:rPr lang="tr-TR" sz="2000" dirty="0"/>
              <a:t>hava durumu, uydu görüntülerini </a:t>
            </a:r>
            <a:r>
              <a:rPr lang="tr-TR" sz="2000" dirty="0" err="1" smtClean="0"/>
              <a:t>depolama,analiz</a:t>
            </a:r>
            <a:endParaRPr lang="tr-TR" sz="2000" dirty="0"/>
          </a:p>
          <a:p>
            <a:pPr>
              <a:defRPr/>
            </a:pPr>
            <a:r>
              <a:rPr lang="tr-TR" sz="2000" dirty="0" smtClean="0"/>
              <a:t>Internet</a:t>
            </a:r>
            <a:endParaRPr lang="tr-TR" sz="2000" dirty="0"/>
          </a:p>
          <a:p>
            <a:pPr>
              <a:defRPr/>
            </a:pPr>
            <a:r>
              <a:rPr lang="tr-TR" sz="2000" dirty="0"/>
              <a:t> </a:t>
            </a:r>
            <a:r>
              <a:rPr lang="tr-TR" sz="2000" dirty="0" smtClean="0"/>
              <a:t>Gerçek-zamanlı </a:t>
            </a:r>
            <a:r>
              <a:rPr lang="tr-TR" sz="2000" dirty="0"/>
              <a:t>Aktif </a:t>
            </a:r>
            <a:r>
              <a:rPr lang="tr-TR" sz="2000" dirty="0" err="1" smtClean="0"/>
              <a:t>Veritaban</a:t>
            </a:r>
            <a:r>
              <a:rPr lang="tr-TR" sz="2000" dirty="0" err="1"/>
              <a:t>ı</a:t>
            </a:r>
            <a:r>
              <a:rPr lang="tr-TR" sz="2000" dirty="0" smtClean="0"/>
              <a:t> </a:t>
            </a:r>
            <a:r>
              <a:rPr lang="tr-TR" sz="2000" dirty="0"/>
              <a:t>Teknolojileri</a:t>
            </a:r>
          </a:p>
          <a:p>
            <a:pPr marL="0" indent="0">
              <a:buFontTx/>
              <a:buNone/>
              <a:defRPr/>
            </a:pPr>
            <a:r>
              <a:rPr lang="tr-TR" sz="2000" dirty="0"/>
              <a:t>Endüstriyel üretim </a:t>
            </a:r>
            <a:r>
              <a:rPr lang="tr-TR" sz="2000" dirty="0" smtClean="0"/>
              <a:t>aşamalarının </a:t>
            </a:r>
            <a:r>
              <a:rPr lang="tr-TR" sz="2000" dirty="0"/>
              <a:t>kontrolü</a:t>
            </a:r>
          </a:p>
          <a:p>
            <a:pPr>
              <a:defRPr/>
            </a:pPr>
            <a:r>
              <a:rPr lang="tr-TR" sz="2000" dirty="0"/>
              <a:t> Bilimsel </a:t>
            </a:r>
            <a:r>
              <a:rPr lang="tr-TR" sz="2000" dirty="0" smtClean="0"/>
              <a:t>Araştırmalar</a:t>
            </a:r>
            <a:endParaRPr lang="tr-TR" sz="2000" dirty="0"/>
          </a:p>
          <a:p>
            <a:pPr marL="0" indent="0">
              <a:buFontTx/>
              <a:buNone/>
              <a:defRPr/>
            </a:pPr>
            <a:r>
              <a:rPr lang="tr-TR" sz="2000" dirty="0" smtClean="0"/>
              <a:t>gen araştırmalar</a:t>
            </a:r>
            <a:r>
              <a:rPr lang="tr-TR" sz="2000" dirty="0"/>
              <a:t>ı</a:t>
            </a:r>
          </a:p>
        </p:txBody>
      </p:sp>
      <p:sp>
        <p:nvSpPr>
          <p:cNvPr id="7172" name="Slayt Numarası Yer Tutucusu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CDAE1952-96F3-464B-8A10-8AFCCC036CBB}" type="slidenum">
              <a:rPr lang="tr-TR" altLang="en-US" sz="1400"/>
              <a:pPr>
                <a:spcBef>
                  <a:spcPct val="0"/>
                </a:spcBef>
                <a:buFontTx/>
                <a:buNone/>
              </a:pPr>
              <a:t>4</a:t>
            </a:fld>
            <a:endParaRPr lang="tr-TR" altLang="en-US" sz="14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5 Slayt Numarası Yer Tutucusu"/>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C310F61D-32C7-4253-A878-0F4BB3F5C243}" type="slidenum">
              <a:rPr lang="tr-TR" altLang="en-US" sz="1400"/>
              <a:pPr>
                <a:spcBef>
                  <a:spcPct val="0"/>
                </a:spcBef>
                <a:buFontTx/>
                <a:buNone/>
              </a:pPr>
              <a:t>40</a:t>
            </a:fld>
            <a:endParaRPr lang="tr-TR" altLang="en-US" sz="1400"/>
          </a:p>
        </p:txBody>
      </p:sp>
      <p:sp>
        <p:nvSpPr>
          <p:cNvPr id="44035" name="Rectangle 4"/>
          <p:cNvSpPr>
            <a:spLocks noGrp="1" noChangeArrowheads="1"/>
          </p:cNvSpPr>
          <p:nvPr>
            <p:ph type="body" idx="1"/>
          </p:nvPr>
        </p:nvSpPr>
        <p:spPr/>
        <p:txBody>
          <a:bodyPr/>
          <a:lstStyle/>
          <a:p>
            <a:pPr eaLnBrk="1" hangingPunct="1">
              <a:lnSpc>
                <a:spcPct val="90000"/>
              </a:lnSpc>
            </a:pPr>
            <a:r>
              <a:rPr lang="tr-TR" altLang="en-US" sz="2800" smtClean="0"/>
              <a:t>Veri Tabanı Yöneticisinin, veri tabanı yaklaşımının üstünlüklerinden faydalanmasını sağlayan kesimidir.</a:t>
            </a:r>
          </a:p>
          <a:p>
            <a:pPr eaLnBrk="1" hangingPunct="1">
              <a:lnSpc>
                <a:spcPct val="90000"/>
              </a:lnSpc>
            </a:pPr>
            <a:r>
              <a:rPr lang="tr-TR" altLang="en-US" sz="2800" smtClean="0"/>
              <a:t>Veri tabanı yaklaşımının üstünlükleri arasında:</a:t>
            </a:r>
          </a:p>
          <a:p>
            <a:pPr lvl="1" eaLnBrk="1" hangingPunct="1">
              <a:lnSpc>
                <a:spcPct val="90000"/>
              </a:lnSpc>
            </a:pPr>
            <a:r>
              <a:rPr lang="tr-TR" altLang="en-US" sz="2400" smtClean="0"/>
              <a:t>Çok kullanıcılı ortamda çok çeşitli kullanıcı isteklerinin eşzamanlı gerçekleştirilmesi ve bu arada veri tabanı ve uygulama tutarlılıklarının korunması,</a:t>
            </a:r>
          </a:p>
          <a:p>
            <a:pPr lvl="1" eaLnBrk="1" hangingPunct="1">
              <a:lnSpc>
                <a:spcPct val="90000"/>
              </a:lnSpc>
            </a:pPr>
            <a:r>
              <a:rPr lang="tr-TR" altLang="en-US" sz="2400" smtClean="0"/>
              <a:t>Veri tabanı üzerinde yapılan işlemlerin yazılım, donanım ya da güç kaynağı ile ilgili bozukluklar nedeniyle yitirilmemesi </a:t>
            </a:r>
          </a:p>
          <a:p>
            <a:pPr eaLnBrk="1" hangingPunct="1">
              <a:lnSpc>
                <a:spcPct val="90000"/>
              </a:lnSpc>
              <a:buFontTx/>
              <a:buNone/>
            </a:pPr>
            <a:r>
              <a:rPr lang="tr-TR" altLang="en-US" sz="2800" smtClean="0"/>
              <a:t>	gibi özellikler bulunmaktadır. </a:t>
            </a:r>
          </a:p>
        </p:txBody>
      </p:sp>
      <p:sp>
        <p:nvSpPr>
          <p:cNvPr id="44036" name="Rectangle 11"/>
          <p:cNvSpPr>
            <a:spLocks noGrp="1" noChangeArrowheads="1"/>
          </p:cNvSpPr>
          <p:nvPr>
            <p:ph type="title"/>
          </p:nvPr>
        </p:nvSpPr>
        <p:spPr/>
        <p:txBody>
          <a:bodyPr/>
          <a:lstStyle/>
          <a:p>
            <a:pPr eaLnBrk="1" hangingPunct="1"/>
            <a:r>
              <a:rPr lang="tr-TR" altLang="en-US" smtClean="0"/>
              <a:t>Hareket Yöneticisi</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5 Slayt Numarası Yer Tutucusu"/>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D1F8420C-28AD-4EE2-8E39-BCADE154FDC5}" type="slidenum">
              <a:rPr lang="tr-TR" altLang="en-US" sz="1400"/>
              <a:pPr>
                <a:spcBef>
                  <a:spcPct val="0"/>
                </a:spcBef>
                <a:buFontTx/>
                <a:buNone/>
              </a:pPr>
              <a:t>41</a:t>
            </a:fld>
            <a:endParaRPr lang="tr-TR" altLang="en-US" sz="1400"/>
          </a:p>
        </p:txBody>
      </p:sp>
      <p:sp>
        <p:nvSpPr>
          <p:cNvPr id="45059" name="Rectangle 6"/>
          <p:cNvSpPr>
            <a:spLocks noGrp="1" noChangeArrowheads="1"/>
          </p:cNvSpPr>
          <p:nvPr>
            <p:ph type="body" idx="1"/>
          </p:nvPr>
        </p:nvSpPr>
        <p:spPr>
          <a:xfrm>
            <a:off x="468313" y="1628775"/>
            <a:ext cx="8229600" cy="4525963"/>
          </a:xfrm>
          <a:noFill/>
        </p:spPr>
        <p:txBody>
          <a:bodyPr/>
          <a:lstStyle/>
          <a:p>
            <a:pPr eaLnBrk="1" hangingPunct="1"/>
            <a:r>
              <a:rPr lang="tr-TR" altLang="en-US" sz="2800" smtClean="0"/>
              <a:t>Hareket Yöneticisinde belirtilen hareket, bir bütün oluşturan ve tutarlılık açısından veri tabanı üzerinde birlikte gerçekleştirilmesi gereken işlemler bütünüdür. </a:t>
            </a:r>
          </a:p>
          <a:p>
            <a:pPr eaLnBrk="1" hangingPunct="1"/>
            <a:r>
              <a:rPr lang="tr-TR" altLang="en-US" sz="2800" smtClean="0"/>
              <a:t>Tutarlılık açısından, bir hareketi oluşturan işlemlerin ya tümünün gerçekleştirilmesi, ya da hiçbirinin gerçekleştirilmemesi gerekir. Bu Özelliğe hareketin ACID (Atomicity, Consitency, Isolation, Durability) özelliği adı verilir.</a:t>
            </a:r>
          </a:p>
        </p:txBody>
      </p:sp>
      <p:sp>
        <p:nvSpPr>
          <p:cNvPr id="45060" name="Rectangle 8"/>
          <p:cNvSpPr>
            <a:spLocks noGrp="1" noChangeArrowheads="1"/>
          </p:cNvSpPr>
          <p:nvPr>
            <p:ph type="title"/>
          </p:nvPr>
        </p:nvSpPr>
        <p:spPr>
          <a:noFill/>
        </p:spPr>
        <p:txBody>
          <a:bodyPr/>
          <a:lstStyle/>
          <a:p>
            <a:pPr eaLnBrk="1" hangingPunct="1"/>
            <a:r>
              <a:rPr lang="tr-TR" altLang="en-US" smtClean="0"/>
              <a:t>Hareket Yöneticisi</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5 Slayt Numarası Yer Tutucusu"/>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D6DB5461-0508-467D-9E4E-19117E6E629A}" type="slidenum">
              <a:rPr lang="tr-TR" altLang="en-US" sz="1400"/>
              <a:pPr>
                <a:spcBef>
                  <a:spcPct val="0"/>
                </a:spcBef>
                <a:buFontTx/>
                <a:buNone/>
              </a:pPr>
              <a:t>42</a:t>
            </a:fld>
            <a:endParaRPr lang="tr-TR" altLang="en-US" sz="1400"/>
          </a:p>
        </p:txBody>
      </p:sp>
      <p:sp>
        <p:nvSpPr>
          <p:cNvPr id="46083" name="Rectangle 5"/>
          <p:cNvSpPr>
            <a:spLocks noGrp="1" noChangeArrowheads="1"/>
          </p:cNvSpPr>
          <p:nvPr>
            <p:ph type="body" idx="1"/>
          </p:nvPr>
        </p:nvSpPr>
        <p:spPr>
          <a:noFill/>
        </p:spPr>
        <p:txBody>
          <a:bodyPr/>
          <a:lstStyle/>
          <a:p>
            <a:pPr eaLnBrk="1" hangingPunct="1">
              <a:lnSpc>
                <a:spcPct val="90000"/>
              </a:lnSpc>
            </a:pPr>
            <a:r>
              <a:rPr lang="tr-TR" altLang="en-US" smtClean="0"/>
              <a:t>Diğer taraftan, veriler üzerinde değişikliğe neden olan (veri ekleyen, silen ya da verileri güncelleyen) hareketler birlikte işletildiğinde, henüz tamamlanmamış (ve belki de tamamlanmayarak geriye alınacak) bir hareket tarafından gerçekleştirilen değişiklik işlemleriyle oluşturulan veri değerlerinin diğer hareketler tarafından görülmemesi gerekir.</a:t>
            </a:r>
          </a:p>
        </p:txBody>
      </p:sp>
      <p:sp>
        <p:nvSpPr>
          <p:cNvPr id="46084" name="Rectangle 12"/>
          <p:cNvSpPr>
            <a:spLocks noGrp="1" noChangeArrowheads="1"/>
          </p:cNvSpPr>
          <p:nvPr>
            <p:ph type="title"/>
          </p:nvPr>
        </p:nvSpPr>
        <p:spPr>
          <a:noFill/>
        </p:spPr>
        <p:txBody>
          <a:bodyPr/>
          <a:lstStyle/>
          <a:p>
            <a:pPr eaLnBrk="1" hangingPunct="1"/>
            <a:r>
              <a:rPr lang="tr-TR" altLang="en-US" smtClean="0"/>
              <a:t>Hareket Yöneticisi</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5 Slayt Numarası Yer Tutucusu"/>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B6FFB128-69CF-4D9B-A152-3AC76A3F12EE}" type="slidenum">
              <a:rPr lang="tr-TR" altLang="en-US" sz="1400"/>
              <a:pPr>
                <a:spcBef>
                  <a:spcPct val="0"/>
                </a:spcBef>
                <a:buFontTx/>
                <a:buNone/>
              </a:pPr>
              <a:t>43</a:t>
            </a:fld>
            <a:endParaRPr lang="tr-TR" altLang="en-US" sz="1400"/>
          </a:p>
        </p:txBody>
      </p:sp>
      <p:sp>
        <p:nvSpPr>
          <p:cNvPr id="47107" name="Rectangle 6"/>
          <p:cNvSpPr>
            <a:spLocks noGrp="1" noChangeArrowheads="1"/>
          </p:cNvSpPr>
          <p:nvPr>
            <p:ph type="body" idx="1"/>
          </p:nvPr>
        </p:nvSpPr>
        <p:spPr>
          <a:noFill/>
        </p:spPr>
        <p:txBody>
          <a:bodyPr/>
          <a:lstStyle/>
          <a:p>
            <a:pPr eaLnBrk="1" hangingPunct="1"/>
            <a:r>
              <a:rPr lang="tr-TR" altLang="en-US" smtClean="0"/>
              <a:t>Hareket yöneticisi, hem hareketlerin ACID özelliğinin bozulmamasını hem de birlikte (eşzamanlı) işletilmelerini sağlar. </a:t>
            </a:r>
          </a:p>
          <a:p>
            <a:pPr eaLnBrk="1" hangingPunct="1"/>
            <a:r>
              <a:rPr lang="tr-TR" altLang="en-US" smtClean="0"/>
              <a:t>Bunu gerçekleştirmek için de kilitleme (locking), günlük tutma (logging) ve hareket tamamlama (transaction commitment) gibi teknikleri kullanır (daha sonra açıklanacaktır).</a:t>
            </a:r>
          </a:p>
        </p:txBody>
      </p:sp>
      <p:sp>
        <p:nvSpPr>
          <p:cNvPr id="47108" name="Rectangle 8"/>
          <p:cNvSpPr>
            <a:spLocks noGrp="1" noChangeArrowheads="1"/>
          </p:cNvSpPr>
          <p:nvPr>
            <p:ph type="title"/>
          </p:nvPr>
        </p:nvSpPr>
        <p:spPr>
          <a:noFill/>
        </p:spPr>
        <p:txBody>
          <a:bodyPr/>
          <a:lstStyle/>
          <a:p>
            <a:pPr eaLnBrk="1" hangingPunct="1"/>
            <a:r>
              <a:rPr lang="tr-TR" altLang="en-US" smtClean="0"/>
              <a:t>Hareket Yöneticisi</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Başlık 1"/>
          <p:cNvSpPr>
            <a:spLocks noGrp="1"/>
          </p:cNvSpPr>
          <p:nvPr>
            <p:ph type="title"/>
          </p:nvPr>
        </p:nvSpPr>
        <p:spPr/>
        <p:txBody>
          <a:bodyPr/>
          <a:lstStyle/>
          <a:p>
            <a:r>
              <a:rPr lang="tr-TR" altLang="en-US" smtClean="0"/>
              <a:t>Veri Tabanı nedir?</a:t>
            </a:r>
          </a:p>
        </p:txBody>
      </p:sp>
      <p:sp>
        <p:nvSpPr>
          <p:cNvPr id="3" name="İçerik Yer Tutucusu 2"/>
          <p:cNvSpPr>
            <a:spLocks noGrp="1"/>
          </p:cNvSpPr>
          <p:nvPr>
            <p:ph idx="1"/>
          </p:nvPr>
        </p:nvSpPr>
        <p:spPr/>
        <p:txBody>
          <a:bodyPr/>
          <a:lstStyle/>
          <a:p>
            <a:pPr>
              <a:defRPr/>
            </a:pPr>
            <a:r>
              <a:rPr lang="tr-TR" sz="2000" dirty="0"/>
              <a:t>İncelenen konuya açıklık getirmek amacıyla toplanan bilgiler, belgeler, ölçümler, vb. veri denir.</a:t>
            </a:r>
            <a:endParaRPr lang="tr-TR" sz="2000" dirty="0" smtClean="0"/>
          </a:p>
          <a:p>
            <a:pPr>
              <a:defRPr/>
            </a:pPr>
            <a:r>
              <a:rPr lang="tr-TR" sz="2000" dirty="0" smtClean="0"/>
              <a:t>Veri </a:t>
            </a:r>
            <a:r>
              <a:rPr lang="tr-TR" sz="2000" dirty="0"/>
              <a:t>tabanı düzenli bilgiler topluluğudur.</a:t>
            </a:r>
            <a:endParaRPr lang="tr-TR" sz="2000" dirty="0" smtClean="0"/>
          </a:p>
          <a:p>
            <a:pPr>
              <a:defRPr/>
            </a:pPr>
            <a:r>
              <a:rPr lang="tr-TR" sz="2000" dirty="0" smtClean="0"/>
              <a:t>Bir </a:t>
            </a:r>
            <a:r>
              <a:rPr lang="tr-TR" sz="2000" dirty="0"/>
              <a:t>başka tanımı da, bir bilgisayarda sistematik şekilde saklanmış, programlarca işlenebilecek veri yığınıdır.</a:t>
            </a:r>
          </a:p>
          <a:p>
            <a:pPr marL="0" indent="0">
              <a:buFontTx/>
              <a:buNone/>
              <a:defRPr/>
            </a:pPr>
            <a:r>
              <a:rPr lang="tr-TR" sz="2000" dirty="0"/>
              <a:t>Bir </a:t>
            </a:r>
            <a:r>
              <a:rPr lang="tr-TR" sz="2000" dirty="0" err="1" smtClean="0"/>
              <a:t>veritaban</a:t>
            </a:r>
            <a:r>
              <a:rPr lang="tr-TR" sz="2000" dirty="0" err="1"/>
              <a:t>ı</a:t>
            </a:r>
            <a:endParaRPr lang="tr-TR" sz="2000" dirty="0"/>
          </a:p>
          <a:p>
            <a:pPr>
              <a:defRPr/>
            </a:pPr>
            <a:r>
              <a:rPr lang="tr-TR" sz="2000" dirty="0" smtClean="0"/>
              <a:t>Gerçek dünyanın bazı </a:t>
            </a:r>
            <a:r>
              <a:rPr lang="tr-TR" sz="2000" dirty="0"/>
              <a:t>yönlerini </a:t>
            </a:r>
            <a:r>
              <a:rPr lang="tr-TR" sz="2000" dirty="0" smtClean="0"/>
              <a:t>yansıtır</a:t>
            </a:r>
            <a:r>
              <a:rPr lang="tr-TR" sz="2000" dirty="0"/>
              <a:t>.</a:t>
            </a:r>
          </a:p>
          <a:p>
            <a:pPr>
              <a:defRPr/>
            </a:pPr>
            <a:r>
              <a:rPr lang="tr-TR" sz="2000" dirty="0"/>
              <a:t> </a:t>
            </a:r>
            <a:r>
              <a:rPr lang="tr-TR" sz="2000" dirty="0" smtClean="0"/>
              <a:t>İçsel bütünlüğe </a:t>
            </a:r>
            <a:r>
              <a:rPr lang="tr-TR" sz="2000" dirty="0"/>
              <a:t>sahip, </a:t>
            </a:r>
            <a:r>
              <a:rPr lang="tr-TR" sz="2000" dirty="0" smtClean="0"/>
              <a:t>mant</a:t>
            </a:r>
            <a:r>
              <a:rPr lang="tr-TR" sz="2000" dirty="0"/>
              <a:t>ı</a:t>
            </a:r>
            <a:r>
              <a:rPr lang="tr-TR" sz="2000" dirty="0" smtClean="0"/>
              <a:t>ksal </a:t>
            </a:r>
            <a:r>
              <a:rPr lang="tr-TR" sz="2000" dirty="0"/>
              <a:t>bir </a:t>
            </a:r>
            <a:r>
              <a:rPr lang="tr-TR" sz="2000" dirty="0" smtClean="0"/>
              <a:t>koleksiyondur.</a:t>
            </a:r>
          </a:p>
          <a:p>
            <a:pPr>
              <a:defRPr/>
            </a:pPr>
            <a:r>
              <a:rPr lang="nn-NO" sz="2000" dirty="0" smtClean="0"/>
              <a:t>Özel amaçl</a:t>
            </a:r>
            <a:r>
              <a:rPr lang="tr-TR" sz="2000" dirty="0" smtClean="0"/>
              <a:t>ı</a:t>
            </a:r>
            <a:r>
              <a:rPr lang="nn-NO" sz="2000" dirty="0" smtClean="0"/>
              <a:t> </a:t>
            </a:r>
            <a:r>
              <a:rPr lang="nn-NO" sz="2000" dirty="0"/>
              <a:t>bir veri </a:t>
            </a:r>
            <a:r>
              <a:rPr lang="nn-NO" sz="2000" dirty="0" smtClean="0"/>
              <a:t>y</a:t>
            </a:r>
            <a:r>
              <a:rPr lang="tr-TR" sz="2000" dirty="0" err="1" smtClean="0"/>
              <a:t>ığını</a:t>
            </a:r>
            <a:r>
              <a:rPr lang="nn-NO" sz="2000" dirty="0" smtClean="0"/>
              <a:t> </a:t>
            </a:r>
            <a:r>
              <a:rPr lang="nn-NO" sz="2000" dirty="0"/>
              <a:t>için kurulur</a:t>
            </a:r>
            <a:r>
              <a:rPr lang="nn-NO" sz="2000" dirty="0" smtClean="0"/>
              <a:t>.</a:t>
            </a:r>
            <a:endParaRPr lang="tr-TR" sz="2000" dirty="0" smtClean="0"/>
          </a:p>
        </p:txBody>
      </p:sp>
      <p:sp>
        <p:nvSpPr>
          <p:cNvPr id="8196" name="Slayt Numarası Yer Tutucusu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166584C-EF87-4CF3-804E-9FEE5895C78E}" type="slidenum">
              <a:rPr lang="tr-TR" altLang="en-US" sz="1400"/>
              <a:pPr>
                <a:spcBef>
                  <a:spcPct val="0"/>
                </a:spcBef>
                <a:buFontTx/>
                <a:buNone/>
              </a:pPr>
              <a:t>5</a:t>
            </a:fld>
            <a:endParaRPr lang="tr-TR" altLang="en-US"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Başlık 1"/>
          <p:cNvSpPr>
            <a:spLocks noGrp="1"/>
          </p:cNvSpPr>
          <p:nvPr>
            <p:ph type="title"/>
          </p:nvPr>
        </p:nvSpPr>
        <p:spPr/>
        <p:txBody>
          <a:bodyPr/>
          <a:lstStyle/>
          <a:p>
            <a:r>
              <a:rPr lang="tr-TR" altLang="en-US" smtClean="0"/>
              <a:t>Örnek bir Veritabanı</a:t>
            </a:r>
          </a:p>
        </p:txBody>
      </p:sp>
      <p:sp>
        <p:nvSpPr>
          <p:cNvPr id="9219" name="İçerik Yer Tutucusu 2"/>
          <p:cNvSpPr>
            <a:spLocks noGrp="1"/>
          </p:cNvSpPr>
          <p:nvPr>
            <p:ph idx="1"/>
          </p:nvPr>
        </p:nvSpPr>
        <p:spPr/>
        <p:txBody>
          <a:bodyPr/>
          <a:lstStyle/>
          <a:p>
            <a:endParaRPr lang="en-US" altLang="en-US" smtClean="0"/>
          </a:p>
        </p:txBody>
      </p:sp>
      <p:sp>
        <p:nvSpPr>
          <p:cNvPr id="9220" name="Slayt Numarası Yer Tutucusu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C1A93AD5-33D5-4E0D-ADF3-08825F15A665}" type="slidenum">
              <a:rPr lang="tr-TR" altLang="en-US" sz="1400"/>
              <a:pPr>
                <a:spcBef>
                  <a:spcPct val="0"/>
                </a:spcBef>
                <a:buFontTx/>
                <a:buNone/>
              </a:pPr>
              <a:t>6</a:t>
            </a:fld>
            <a:endParaRPr lang="tr-TR" altLang="en-US" sz="1400"/>
          </a:p>
        </p:txBody>
      </p:sp>
      <p:pic>
        <p:nvPicPr>
          <p:cNvPr id="922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613" y="1616075"/>
            <a:ext cx="8256587" cy="3541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Başlık 1"/>
          <p:cNvSpPr>
            <a:spLocks noGrp="1"/>
          </p:cNvSpPr>
          <p:nvPr>
            <p:ph type="title"/>
          </p:nvPr>
        </p:nvSpPr>
        <p:spPr/>
        <p:txBody>
          <a:bodyPr/>
          <a:lstStyle/>
          <a:p>
            <a:r>
              <a:rPr lang="tr-TR" altLang="en-US" smtClean="0"/>
              <a:t>Prolemler</a:t>
            </a:r>
          </a:p>
        </p:txBody>
      </p:sp>
      <p:sp>
        <p:nvSpPr>
          <p:cNvPr id="10243" name="İçerik Yer Tutucusu 2"/>
          <p:cNvSpPr>
            <a:spLocks noGrp="1"/>
          </p:cNvSpPr>
          <p:nvPr>
            <p:ph idx="1"/>
          </p:nvPr>
        </p:nvSpPr>
        <p:spPr/>
        <p:txBody>
          <a:bodyPr/>
          <a:lstStyle/>
          <a:p>
            <a:r>
              <a:rPr lang="tr-TR" altLang="en-US" sz="2000" smtClean="0"/>
              <a:t>Bazı kitaplar birden çok yazar tarafından yazılmıştır.</a:t>
            </a:r>
          </a:p>
          <a:p>
            <a:r>
              <a:rPr lang="tr-TR" altLang="en-US" sz="2000" smtClean="0"/>
              <a:t>Tek tabloda kitabın yazarlarıyla ilgili bilgilerin tamamının gösterilebilmesi için neler yapabiliriz?</a:t>
            </a:r>
          </a:p>
          <a:p>
            <a:r>
              <a:rPr lang="tr-TR" altLang="en-US" sz="2000" smtClean="0"/>
              <a:t>Örnek tabloda olduğu gibi her yazar için kitabın her verisi tekrarlanarak yeni bir satır oluşturulabilir.</a:t>
            </a:r>
          </a:p>
          <a:p>
            <a:r>
              <a:rPr lang="tr-TR" altLang="en-US" sz="2000" smtClean="0"/>
              <a:t> Tek bir satırda birden çok yazar için sütun açılabilir.</a:t>
            </a:r>
          </a:p>
          <a:p>
            <a:r>
              <a:rPr lang="tr-TR" altLang="en-US" sz="2000" smtClean="0"/>
              <a:t> Tüm yazarlar için sadece bir sütun kullanılabilir.</a:t>
            </a:r>
          </a:p>
        </p:txBody>
      </p:sp>
      <p:sp>
        <p:nvSpPr>
          <p:cNvPr id="10244" name="Slayt Numarası Yer Tutucusu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8747BCD9-4A7F-451F-8EDD-5610013EF4DC}" type="slidenum">
              <a:rPr lang="tr-TR" altLang="en-US" sz="1400"/>
              <a:pPr>
                <a:spcBef>
                  <a:spcPct val="0"/>
                </a:spcBef>
                <a:buFontTx/>
                <a:buNone/>
              </a:pPr>
              <a:t>7</a:t>
            </a:fld>
            <a:endParaRPr lang="tr-TR" altLang="en-US"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Başlık 1"/>
          <p:cNvSpPr>
            <a:spLocks noGrp="1"/>
          </p:cNvSpPr>
          <p:nvPr>
            <p:ph type="title"/>
          </p:nvPr>
        </p:nvSpPr>
        <p:spPr/>
        <p:txBody>
          <a:bodyPr/>
          <a:lstStyle/>
          <a:p>
            <a:r>
              <a:rPr lang="tr-TR" altLang="en-US" smtClean="0"/>
              <a:t>Problemler</a:t>
            </a:r>
          </a:p>
        </p:txBody>
      </p:sp>
      <p:sp>
        <p:nvSpPr>
          <p:cNvPr id="3" name="İçerik Yer Tutucusu 2"/>
          <p:cNvSpPr>
            <a:spLocks noGrp="1"/>
          </p:cNvSpPr>
          <p:nvPr>
            <p:ph idx="1"/>
          </p:nvPr>
        </p:nvSpPr>
        <p:spPr/>
        <p:txBody>
          <a:bodyPr/>
          <a:lstStyle/>
          <a:p>
            <a:pPr>
              <a:defRPr/>
            </a:pPr>
            <a:r>
              <a:rPr lang="tr-TR" sz="2000" dirty="0"/>
              <a:t>Örnek tabloda olduğu gibi her yazar </a:t>
            </a:r>
            <a:r>
              <a:rPr lang="tr-TR" sz="2000" dirty="0" smtClean="0"/>
              <a:t>için kitabın </a:t>
            </a:r>
            <a:r>
              <a:rPr lang="tr-TR" sz="2000" dirty="0"/>
              <a:t>her verisi tekrarlanarak yeni bir </a:t>
            </a:r>
            <a:r>
              <a:rPr lang="tr-TR" sz="2000" dirty="0" smtClean="0"/>
              <a:t>satır oluşturulabilir</a:t>
            </a:r>
            <a:r>
              <a:rPr lang="tr-TR" sz="2000" dirty="0"/>
              <a:t>.</a:t>
            </a:r>
          </a:p>
          <a:p>
            <a:pPr marL="0" indent="0">
              <a:buFontTx/>
              <a:buNone/>
              <a:defRPr/>
            </a:pPr>
            <a:r>
              <a:rPr lang="tr-TR" sz="2000" dirty="0" smtClean="0"/>
              <a:t>Birçok </a:t>
            </a:r>
            <a:r>
              <a:rPr lang="tr-TR" sz="2000" dirty="0"/>
              <a:t>veri gereksiz olarak yinelenecek</a:t>
            </a:r>
            <a:r>
              <a:rPr lang="tr-TR" sz="2000" dirty="0" smtClean="0"/>
              <a:t>.</a:t>
            </a:r>
          </a:p>
          <a:p>
            <a:pPr>
              <a:defRPr/>
            </a:pPr>
            <a:r>
              <a:rPr lang="tr-TR" sz="2000" dirty="0"/>
              <a:t>Tüm yazarlar için sadece bir </a:t>
            </a:r>
            <a:r>
              <a:rPr lang="tr-TR" sz="2000" dirty="0" smtClean="0"/>
              <a:t>sütun kullanılabilir</a:t>
            </a:r>
            <a:r>
              <a:rPr lang="tr-TR" sz="2000" dirty="0"/>
              <a:t>.</a:t>
            </a:r>
          </a:p>
          <a:p>
            <a:pPr marL="0" indent="0">
              <a:buFontTx/>
              <a:buNone/>
              <a:defRPr/>
            </a:pPr>
            <a:r>
              <a:rPr lang="tr-TR" sz="2000" dirty="0" smtClean="0"/>
              <a:t>Aradığımız </a:t>
            </a:r>
            <a:r>
              <a:rPr lang="tr-TR" sz="2000" dirty="0"/>
              <a:t>yazarı bulmamız </a:t>
            </a:r>
            <a:r>
              <a:rPr lang="tr-TR" sz="2000" dirty="0" smtClean="0"/>
              <a:t>zorlaşacak.</a:t>
            </a:r>
          </a:p>
          <a:p>
            <a:pPr>
              <a:defRPr/>
            </a:pPr>
            <a:r>
              <a:rPr lang="tr-TR" sz="2000" dirty="0" smtClean="0"/>
              <a:t>Tek </a:t>
            </a:r>
            <a:r>
              <a:rPr lang="tr-TR" sz="2000" dirty="0"/>
              <a:t>bir satırda birden çok yazar için </a:t>
            </a:r>
            <a:r>
              <a:rPr lang="tr-TR" sz="2000" dirty="0" smtClean="0"/>
              <a:t>sütun açılabilir</a:t>
            </a:r>
            <a:r>
              <a:rPr lang="tr-TR" sz="2000" dirty="0"/>
              <a:t>.</a:t>
            </a:r>
          </a:p>
          <a:p>
            <a:pPr marL="0" indent="0">
              <a:buFontTx/>
              <a:buNone/>
              <a:defRPr/>
            </a:pPr>
            <a:r>
              <a:rPr lang="tr-TR" sz="2000" dirty="0" smtClean="0"/>
              <a:t>Hangi </a:t>
            </a:r>
            <a:r>
              <a:rPr lang="tr-TR" sz="2000" dirty="0"/>
              <a:t>kitap, kaç yazar tarafından </a:t>
            </a:r>
            <a:r>
              <a:rPr lang="tr-TR" sz="2000" dirty="0" smtClean="0"/>
              <a:t>yazılmış? Bir çok </a:t>
            </a:r>
            <a:r>
              <a:rPr lang="tr-TR" sz="2000" dirty="0"/>
              <a:t>bos hücre </a:t>
            </a:r>
            <a:r>
              <a:rPr lang="tr-TR" sz="2000" dirty="0" smtClean="0"/>
              <a:t>oluşacak</a:t>
            </a:r>
            <a:r>
              <a:rPr lang="tr-TR" sz="2000" dirty="0"/>
              <a:t>.</a:t>
            </a:r>
          </a:p>
        </p:txBody>
      </p:sp>
      <p:sp>
        <p:nvSpPr>
          <p:cNvPr id="11268" name="Slayt Numarası Yer Tutucusu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D6AFB102-C31D-446C-86B8-6C5D4D824A33}" type="slidenum">
              <a:rPr lang="tr-TR" altLang="en-US" sz="1400"/>
              <a:pPr>
                <a:spcBef>
                  <a:spcPct val="0"/>
                </a:spcBef>
                <a:buFontTx/>
                <a:buNone/>
              </a:pPr>
              <a:t>8</a:t>
            </a:fld>
            <a:endParaRPr lang="tr-TR" altLang="en-US" sz="1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Başlık 1"/>
          <p:cNvSpPr>
            <a:spLocks noGrp="1"/>
          </p:cNvSpPr>
          <p:nvPr>
            <p:ph type="title"/>
          </p:nvPr>
        </p:nvSpPr>
        <p:spPr/>
        <p:txBody>
          <a:bodyPr/>
          <a:lstStyle/>
          <a:p>
            <a:endParaRPr lang="en-US" altLang="en-US" smtClean="0"/>
          </a:p>
        </p:txBody>
      </p:sp>
      <p:sp>
        <p:nvSpPr>
          <p:cNvPr id="3" name="İçerik Yer Tutucusu 2"/>
          <p:cNvSpPr>
            <a:spLocks noGrp="1"/>
          </p:cNvSpPr>
          <p:nvPr>
            <p:ph idx="1"/>
          </p:nvPr>
        </p:nvSpPr>
        <p:spPr/>
        <p:txBody>
          <a:bodyPr/>
          <a:lstStyle/>
          <a:p>
            <a:pPr marL="0" indent="0">
              <a:buFontTx/>
              <a:buNone/>
              <a:defRPr/>
            </a:pPr>
            <a:r>
              <a:rPr lang="es-ES" sz="1800" dirty="0" smtClean="0"/>
              <a:t>Tipik bir veritaban</a:t>
            </a:r>
            <a:r>
              <a:rPr lang="tr-TR" sz="1800" dirty="0" smtClean="0"/>
              <a:t>ı</a:t>
            </a:r>
            <a:r>
              <a:rPr lang="es-ES" sz="1800" dirty="0" smtClean="0"/>
              <a:t> uzun y</a:t>
            </a:r>
            <a:r>
              <a:rPr lang="tr-TR" sz="1800" dirty="0" smtClean="0"/>
              <a:t>ı</a:t>
            </a:r>
            <a:r>
              <a:rPr lang="es-ES" sz="1800" dirty="0" smtClean="0"/>
              <a:t>llar boyu varolur.</a:t>
            </a:r>
            <a:r>
              <a:rPr lang="tr-TR" sz="1800" dirty="0" smtClean="0"/>
              <a:t> Bu nedenle VTYS zaman içindeki değişim ihtiyaçlarına izin vererek evrimleşmelidir.</a:t>
            </a:r>
          </a:p>
          <a:p>
            <a:pPr marL="0" indent="0">
              <a:buFontTx/>
              <a:buNone/>
              <a:defRPr/>
            </a:pPr>
            <a:r>
              <a:rPr lang="tr-TR" sz="1800" dirty="0" err="1" smtClean="0"/>
              <a:t>Veritabanı</a:t>
            </a:r>
            <a:r>
              <a:rPr lang="tr-TR" sz="1800" dirty="0" smtClean="0"/>
              <a:t> Yönetim Sistemi (VTYS), kullanıcılara </a:t>
            </a:r>
            <a:r>
              <a:rPr lang="es-ES" sz="1800" dirty="0" smtClean="0"/>
              <a:t>veritaban</a:t>
            </a:r>
            <a:r>
              <a:rPr lang="tr-TR" sz="1800" dirty="0" smtClean="0"/>
              <a:t>ı</a:t>
            </a:r>
            <a:r>
              <a:rPr lang="es-ES" sz="1800" dirty="0" smtClean="0"/>
              <a:t> olu</a:t>
            </a:r>
            <a:r>
              <a:rPr lang="tr-TR" sz="1800" dirty="0" smtClean="0"/>
              <a:t>ş</a:t>
            </a:r>
            <a:r>
              <a:rPr lang="es-ES" sz="1800" dirty="0" smtClean="0"/>
              <a:t>turma ve bu yap</a:t>
            </a:r>
            <a:r>
              <a:rPr lang="tr-TR" sz="1800" dirty="0" smtClean="0"/>
              <a:t>ı</a:t>
            </a:r>
            <a:r>
              <a:rPr lang="es-ES" sz="1800" dirty="0" smtClean="0"/>
              <a:t>y</a:t>
            </a:r>
            <a:r>
              <a:rPr lang="tr-TR" sz="1800" dirty="0" smtClean="0"/>
              <a:t>ı</a:t>
            </a:r>
            <a:r>
              <a:rPr lang="es-ES" sz="1800" dirty="0" smtClean="0"/>
              <a:t> yürütme olana</a:t>
            </a:r>
            <a:r>
              <a:rPr lang="tr-TR" sz="1800" dirty="0" err="1" smtClean="0"/>
              <a:t>ğı</a:t>
            </a:r>
            <a:r>
              <a:rPr lang="tr-TR" sz="1800" dirty="0" smtClean="0"/>
              <a:t> sağlayan programlar bütünüdür.</a:t>
            </a:r>
          </a:p>
          <a:p>
            <a:pPr>
              <a:defRPr/>
            </a:pPr>
            <a:r>
              <a:rPr lang="tr-TR" sz="1800" dirty="0" smtClean="0"/>
              <a:t>VTYS</a:t>
            </a:r>
            <a:r>
              <a:rPr lang="tr-TR" sz="1800" dirty="0"/>
              <a:t>, </a:t>
            </a:r>
            <a:r>
              <a:rPr lang="tr-TR" sz="1800" dirty="0" smtClean="0"/>
              <a:t>çeşitli kullanıc</a:t>
            </a:r>
            <a:r>
              <a:rPr lang="tr-TR" sz="1800" dirty="0"/>
              <a:t>ı</a:t>
            </a:r>
            <a:r>
              <a:rPr lang="tr-TR" sz="1800" dirty="0" smtClean="0"/>
              <a:t> </a:t>
            </a:r>
            <a:r>
              <a:rPr lang="tr-TR" sz="1800" dirty="0"/>
              <a:t>ve </a:t>
            </a:r>
            <a:r>
              <a:rPr lang="tr-TR" sz="1800" dirty="0" smtClean="0"/>
              <a:t>uygulamaların </a:t>
            </a:r>
            <a:r>
              <a:rPr lang="tr-TR" sz="1800" dirty="0" err="1" smtClean="0"/>
              <a:t>veritabanını</a:t>
            </a:r>
            <a:r>
              <a:rPr lang="tr-TR" sz="1800" dirty="0" smtClean="0"/>
              <a:t>  tanımlama</a:t>
            </a:r>
            <a:r>
              <a:rPr lang="tr-TR" sz="1800" dirty="0"/>
              <a:t>, biçimleme, </a:t>
            </a:r>
            <a:r>
              <a:rPr lang="tr-TR" sz="1800" dirty="0" smtClean="0"/>
              <a:t>değiştirme</a:t>
            </a:r>
            <a:r>
              <a:rPr lang="tr-TR" sz="1800" dirty="0"/>
              <a:t>, </a:t>
            </a:r>
            <a:r>
              <a:rPr lang="tr-TR" sz="1800" dirty="0" smtClean="0"/>
              <a:t>paylaşım </a:t>
            </a:r>
            <a:r>
              <a:rPr lang="tr-TR" sz="1800" dirty="0"/>
              <a:t>ve koruma </a:t>
            </a:r>
            <a:r>
              <a:rPr lang="tr-TR" sz="1800" dirty="0" smtClean="0"/>
              <a:t>işlemlerini yürüten </a:t>
            </a:r>
            <a:r>
              <a:rPr lang="tr-TR" sz="1800" dirty="0"/>
              <a:t>genel </a:t>
            </a:r>
            <a:r>
              <a:rPr lang="tr-TR" sz="1800" dirty="0" smtClean="0"/>
              <a:t>amaçl</a:t>
            </a:r>
            <a:r>
              <a:rPr lang="tr-TR" sz="1800" dirty="0"/>
              <a:t>ı</a:t>
            </a:r>
            <a:r>
              <a:rPr lang="tr-TR" sz="1800" dirty="0" smtClean="0"/>
              <a:t> yazılım </a:t>
            </a:r>
            <a:r>
              <a:rPr lang="tr-TR" sz="1800" dirty="0"/>
              <a:t>sistemidir.</a:t>
            </a:r>
          </a:p>
          <a:p>
            <a:pPr>
              <a:defRPr/>
            </a:pPr>
            <a:r>
              <a:rPr lang="es-ES" sz="1800" b="1" dirty="0" smtClean="0"/>
              <a:t>Tan</a:t>
            </a:r>
            <a:r>
              <a:rPr lang="tr-TR" sz="1800" b="1" dirty="0" smtClean="0"/>
              <a:t>ı</a:t>
            </a:r>
            <a:r>
              <a:rPr lang="es-ES" sz="1800" b="1" dirty="0" smtClean="0"/>
              <a:t>mlama</a:t>
            </a:r>
            <a:r>
              <a:rPr lang="es-ES" sz="1800" b="1" dirty="0"/>
              <a:t>: </a:t>
            </a:r>
            <a:r>
              <a:rPr lang="es-ES" sz="1800" dirty="0"/>
              <a:t>Veri tipleri, </a:t>
            </a:r>
            <a:r>
              <a:rPr lang="es-ES" sz="1800" dirty="0" smtClean="0"/>
              <a:t>yap</a:t>
            </a:r>
            <a:r>
              <a:rPr lang="tr-TR" sz="1800" dirty="0" smtClean="0"/>
              <a:t>ı</a:t>
            </a:r>
            <a:r>
              <a:rPr lang="es-ES" sz="1800" dirty="0" smtClean="0"/>
              <a:t>lar</a:t>
            </a:r>
            <a:r>
              <a:rPr lang="tr-TR" sz="1800" dirty="0"/>
              <a:t>ı</a:t>
            </a:r>
            <a:r>
              <a:rPr lang="es-ES" sz="1800" dirty="0" smtClean="0"/>
              <a:t> </a:t>
            </a:r>
            <a:r>
              <a:rPr lang="es-ES" sz="1800" dirty="0"/>
              <a:t>ve </a:t>
            </a:r>
            <a:r>
              <a:rPr lang="es-ES" sz="1800" dirty="0" smtClean="0"/>
              <a:t>uygulamalar</a:t>
            </a:r>
            <a:r>
              <a:rPr lang="tr-TR" sz="1800" dirty="0" smtClean="0"/>
              <a:t>ı</a:t>
            </a:r>
            <a:endParaRPr lang="es-ES" sz="1800" dirty="0"/>
          </a:p>
          <a:p>
            <a:pPr>
              <a:defRPr/>
            </a:pPr>
            <a:r>
              <a:rPr lang="tr-TR" sz="1800" b="1" dirty="0" smtClean="0"/>
              <a:t>Biçimleme</a:t>
            </a:r>
            <a:r>
              <a:rPr lang="tr-TR" sz="1800" b="1" dirty="0"/>
              <a:t>: </a:t>
            </a:r>
            <a:r>
              <a:rPr lang="tr-TR" sz="1800" dirty="0"/>
              <a:t>VTYS </a:t>
            </a:r>
            <a:r>
              <a:rPr lang="tr-TR" sz="1800" dirty="0" smtClean="0"/>
              <a:t>tarafından </a:t>
            </a:r>
            <a:r>
              <a:rPr lang="tr-TR" sz="1800" dirty="0"/>
              <a:t>kontrol edilen </a:t>
            </a:r>
            <a:r>
              <a:rPr lang="tr-TR" sz="1800" dirty="0" smtClean="0"/>
              <a:t>kayıt </a:t>
            </a:r>
            <a:r>
              <a:rPr lang="tr-TR" sz="1800" dirty="0"/>
              <a:t>biriminde saklama</a:t>
            </a:r>
          </a:p>
          <a:p>
            <a:pPr>
              <a:defRPr/>
            </a:pPr>
            <a:r>
              <a:rPr lang="tr-TR" sz="1800" b="1" dirty="0" smtClean="0"/>
              <a:t>Değiştirme</a:t>
            </a:r>
            <a:r>
              <a:rPr lang="tr-TR" sz="1800" b="1" dirty="0"/>
              <a:t>: </a:t>
            </a:r>
            <a:r>
              <a:rPr lang="tr-TR" sz="1800" dirty="0"/>
              <a:t>Saklanan bilginin </a:t>
            </a:r>
            <a:r>
              <a:rPr lang="tr-TR" sz="1800" dirty="0" smtClean="0"/>
              <a:t>sorgulanmas</a:t>
            </a:r>
            <a:r>
              <a:rPr lang="tr-TR" sz="1800" dirty="0"/>
              <a:t>ı</a:t>
            </a:r>
            <a:r>
              <a:rPr lang="tr-TR" sz="1800" dirty="0" smtClean="0"/>
              <a:t>, </a:t>
            </a:r>
            <a:r>
              <a:rPr lang="tr-TR" sz="1800" dirty="0"/>
              <a:t>gerçek hayatta temsil</a:t>
            </a:r>
          </a:p>
          <a:p>
            <a:pPr>
              <a:defRPr/>
            </a:pPr>
            <a:r>
              <a:rPr lang="tr-TR" sz="1800" dirty="0" smtClean="0"/>
              <a:t>ettiği örneğin değişimlerine </a:t>
            </a:r>
            <a:r>
              <a:rPr lang="tr-TR" sz="1800" dirty="0"/>
              <a:t>göre güncelleme, rapor üretilmesi</a:t>
            </a:r>
          </a:p>
          <a:p>
            <a:pPr>
              <a:defRPr/>
            </a:pPr>
            <a:r>
              <a:rPr lang="tr-TR" sz="1800" b="1" dirty="0" smtClean="0"/>
              <a:t>Paylaşım</a:t>
            </a:r>
            <a:r>
              <a:rPr lang="tr-TR" sz="1800" b="1" dirty="0"/>
              <a:t>: </a:t>
            </a:r>
            <a:r>
              <a:rPr lang="tr-TR" sz="1800" dirty="0" smtClean="0"/>
              <a:t>Ayn</a:t>
            </a:r>
            <a:r>
              <a:rPr lang="tr-TR" sz="1800" dirty="0"/>
              <a:t>ı</a:t>
            </a:r>
            <a:r>
              <a:rPr lang="tr-TR" sz="1800" dirty="0" smtClean="0"/>
              <a:t> </a:t>
            </a:r>
            <a:r>
              <a:rPr lang="tr-TR" sz="1800" dirty="0"/>
              <a:t>anda birden çok </a:t>
            </a:r>
            <a:r>
              <a:rPr lang="tr-TR" sz="1800" dirty="0" smtClean="0"/>
              <a:t>kullanıc</a:t>
            </a:r>
            <a:r>
              <a:rPr lang="tr-TR" sz="1800" dirty="0"/>
              <a:t>ı</a:t>
            </a:r>
            <a:r>
              <a:rPr lang="tr-TR" sz="1800" dirty="0" smtClean="0"/>
              <a:t> </a:t>
            </a:r>
            <a:r>
              <a:rPr lang="tr-TR" sz="1800" dirty="0"/>
              <a:t>ve </a:t>
            </a:r>
            <a:r>
              <a:rPr lang="tr-TR" sz="1800" dirty="0" smtClean="0"/>
              <a:t>uygulamanın erişimine</a:t>
            </a:r>
            <a:endParaRPr lang="tr-TR" sz="1800" dirty="0"/>
          </a:p>
          <a:p>
            <a:pPr>
              <a:defRPr/>
            </a:pPr>
            <a:r>
              <a:rPr lang="tr-TR" sz="1800" dirty="0"/>
              <a:t>izin verme</a:t>
            </a:r>
          </a:p>
          <a:p>
            <a:pPr>
              <a:defRPr/>
            </a:pPr>
            <a:r>
              <a:rPr lang="tr-TR" sz="1800" b="1" dirty="0" smtClean="0"/>
              <a:t>Koruma</a:t>
            </a:r>
            <a:r>
              <a:rPr lang="tr-TR" sz="1800" b="1" dirty="0"/>
              <a:t>: </a:t>
            </a:r>
            <a:r>
              <a:rPr lang="tr-TR" sz="1800" dirty="0" smtClean="0"/>
              <a:t>Yazılım </a:t>
            </a:r>
            <a:r>
              <a:rPr lang="tr-TR" sz="1800" dirty="0"/>
              <a:t>ve </a:t>
            </a:r>
            <a:r>
              <a:rPr lang="tr-TR" sz="1800" dirty="0" smtClean="0"/>
              <a:t>donanım hatalarına</a:t>
            </a:r>
            <a:r>
              <a:rPr lang="tr-TR" sz="1800" dirty="0"/>
              <a:t>, yetkisiz ve </a:t>
            </a:r>
            <a:r>
              <a:rPr lang="tr-TR" sz="1800" dirty="0" smtClean="0"/>
              <a:t>zararl</a:t>
            </a:r>
            <a:r>
              <a:rPr lang="tr-TR" sz="1800" dirty="0"/>
              <a:t>ı</a:t>
            </a:r>
            <a:r>
              <a:rPr lang="tr-TR" sz="1800" dirty="0" smtClean="0"/>
              <a:t> erişime</a:t>
            </a:r>
            <a:endParaRPr lang="tr-TR" sz="1800" dirty="0"/>
          </a:p>
          <a:p>
            <a:pPr>
              <a:defRPr/>
            </a:pPr>
            <a:r>
              <a:rPr lang="tr-TR" sz="1800" dirty="0" smtClean="0"/>
              <a:t>karşı</a:t>
            </a:r>
            <a:endParaRPr lang="tr-TR" sz="1800" dirty="0"/>
          </a:p>
        </p:txBody>
      </p:sp>
      <p:sp>
        <p:nvSpPr>
          <p:cNvPr id="12292" name="Slayt Numarası Yer Tutucusu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6142051-3EDD-4C77-8F1B-754EB9EF51DD}" type="slidenum">
              <a:rPr lang="tr-TR" altLang="en-US" sz="1400"/>
              <a:pPr>
                <a:spcBef>
                  <a:spcPct val="0"/>
                </a:spcBef>
                <a:buFontTx/>
                <a:buNone/>
              </a:pPr>
              <a:t>9</a:t>
            </a:fld>
            <a:endParaRPr lang="tr-TR" altLang="en-US" sz="1400"/>
          </a:p>
        </p:txBody>
      </p:sp>
    </p:spTree>
  </p:cSld>
  <p:clrMapOvr>
    <a:masterClrMapping/>
  </p:clrMapOvr>
</p:sld>
</file>

<file path=ppt/theme/theme1.xml><?xml version="1.0" encoding="utf-8"?>
<a:theme xmlns:a="http://schemas.openxmlformats.org/drawingml/2006/main" name="Varsayılan Tasarım">
  <a:themeElements>
    <a:clrScheme name="Varsayılan Tasarı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Varsayılan Tasarım">
      <a:majorFont>
        <a:latin typeface="Arial"/>
        <a:ea typeface=""/>
        <a:cs typeface=""/>
      </a:majorFont>
      <a:minorFont>
        <a:latin typeface="Arial"/>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Varsayılan Tasarı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Varsayılan Tasarım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Varsayılan Tasarım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Varsayılan Tasarım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Varsayılan Tasarım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Varsayılan Tasarım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Varsayılan Tasarım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Varsayılan Tasarım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Varsayılan Tasarım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Varsayılan Tasarım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Varsayılan Tasarım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Varsayılan Tasarım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933</TotalTime>
  <Words>2379</Words>
  <Application>Microsoft Office PowerPoint</Application>
  <PresentationFormat>Ekran Gösterisi (4:3)</PresentationFormat>
  <Paragraphs>345</Paragraphs>
  <Slides>43</Slides>
  <Notes>1</Notes>
  <HiddenSlides>0</HiddenSlides>
  <MMClips>0</MMClips>
  <ScaleCrop>false</ScaleCrop>
  <HeadingPairs>
    <vt:vector size="8" baseType="variant">
      <vt:variant>
        <vt:lpstr>Kullanılan Yazı Tipleri</vt:lpstr>
      </vt:variant>
      <vt:variant>
        <vt:i4>3</vt:i4>
      </vt:variant>
      <vt:variant>
        <vt:lpstr>Tema</vt:lpstr>
      </vt:variant>
      <vt:variant>
        <vt:i4>1</vt:i4>
      </vt:variant>
      <vt:variant>
        <vt:lpstr>Eklenmiş OLE Hizmet Programları</vt:lpstr>
      </vt:variant>
      <vt:variant>
        <vt:i4>1</vt:i4>
      </vt:variant>
      <vt:variant>
        <vt:lpstr>Slayt Başlıkları</vt:lpstr>
      </vt:variant>
      <vt:variant>
        <vt:i4>43</vt:i4>
      </vt:variant>
    </vt:vector>
  </HeadingPairs>
  <TitlesOfParts>
    <vt:vector size="48" baseType="lpstr">
      <vt:lpstr>Arial</vt:lpstr>
      <vt:lpstr>Times New Roman</vt:lpstr>
      <vt:lpstr>Courier New</vt:lpstr>
      <vt:lpstr>Varsayılan Tasarım</vt:lpstr>
      <vt:lpstr>Microsoft Clip Gallery</vt:lpstr>
      <vt:lpstr>VERİ TABANI SİSTEMLERİ (BMÜ 329)</vt:lpstr>
      <vt:lpstr>Kaynaklar</vt:lpstr>
      <vt:lpstr>VERiTABANLARI İLE NERELERDE KARŞILAŞIYORUZ?</vt:lpstr>
      <vt:lpstr>PowerPoint Sunusu</vt:lpstr>
      <vt:lpstr>Veri Tabanı nedir?</vt:lpstr>
      <vt:lpstr>Örnek bir Veritabanı</vt:lpstr>
      <vt:lpstr>Prolemler</vt:lpstr>
      <vt:lpstr>Problemler</vt:lpstr>
      <vt:lpstr>PowerPoint Sunusu</vt:lpstr>
      <vt:lpstr>Veri Tabanı Yönetim Sistemi (VTYS)</vt:lpstr>
      <vt:lpstr>VTYS’nin Temel Bileşenleri</vt:lpstr>
      <vt:lpstr>Neden VTYS?</vt:lpstr>
      <vt:lpstr>Veri Tabanı Sistemlerinin Üstünlükleri (1)</vt:lpstr>
      <vt:lpstr>Veri Tabanı Sistemlerinin Üstünlükleri (2)</vt:lpstr>
      <vt:lpstr>Veri Tabanı Sistemlerinin Üstünlükleri (3)</vt:lpstr>
      <vt:lpstr>Veri Tabanı Sistemlerinin Üstünlükleri (4)</vt:lpstr>
      <vt:lpstr>Veri Tabanı Sistemlerinin Üstünlükleri (5)</vt:lpstr>
      <vt:lpstr>Veri Tabanı Sistemlerinin Üstünlükleri (6)</vt:lpstr>
      <vt:lpstr>VTYS’nin Temel Bileşenleri (1)</vt:lpstr>
      <vt:lpstr>Veri Modeli</vt:lpstr>
      <vt:lpstr>Veri Tanımlama Dili (VTD)</vt:lpstr>
      <vt:lpstr>Veri Tanımlama Dili (VTD)</vt:lpstr>
      <vt:lpstr>Veri Tanımlama Dili (VTD)</vt:lpstr>
      <vt:lpstr>Veri Tanımlama Dili (VTD)</vt:lpstr>
      <vt:lpstr>Veri Tanımlama Dili (VTD)</vt:lpstr>
      <vt:lpstr>VTYS’nin Temel Bileşenleri (2)</vt:lpstr>
      <vt:lpstr>Sorgu Dili ve Sorgu İşleyicisi</vt:lpstr>
      <vt:lpstr>Yapısal Sorgu Dili (SQL)</vt:lpstr>
      <vt:lpstr>ORACLE</vt:lpstr>
      <vt:lpstr>SQL Örneği</vt:lpstr>
      <vt:lpstr>Sorgu İşleyicisi</vt:lpstr>
      <vt:lpstr>VTYS’nin Temel Bileşenleri (3)</vt:lpstr>
      <vt:lpstr>Veri İşleme Dili (DML)</vt:lpstr>
      <vt:lpstr>Genişletilmiş Programlama Dili</vt:lpstr>
      <vt:lpstr>VTYS’nin Temel Bileşenleri (4)</vt:lpstr>
      <vt:lpstr>Veri Tabanı Yöneticisi</vt:lpstr>
      <vt:lpstr>Veri Tabanı Yöneticisi</vt:lpstr>
      <vt:lpstr>Bellek Yöneticisi</vt:lpstr>
      <vt:lpstr>Bellek Yöneticisi</vt:lpstr>
      <vt:lpstr>Hareket Yöneticisi</vt:lpstr>
      <vt:lpstr>Hareket Yöneticisi</vt:lpstr>
      <vt:lpstr>Hareket Yöneticisi</vt:lpstr>
      <vt:lpstr>Hareket Yöneticisi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 Tabanı Yönetimi</dc:title>
  <dc:creator>Altan Mesut</dc:creator>
  <cp:lastModifiedBy>ergenburhan@hotmail.com</cp:lastModifiedBy>
  <cp:revision>70</cp:revision>
  <dcterms:created xsi:type="dcterms:W3CDTF">2005-09-27T06:47:29Z</dcterms:created>
  <dcterms:modified xsi:type="dcterms:W3CDTF">2020-10-24T08:45:56Z</dcterms:modified>
</cp:coreProperties>
</file>