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54"/>
  </p:notesMasterIdLst>
  <p:sldIdLst>
    <p:sldId id="256" r:id="rId2"/>
    <p:sldId id="507" r:id="rId3"/>
    <p:sldId id="508" r:id="rId4"/>
    <p:sldId id="330" r:id="rId5"/>
    <p:sldId id="514" r:id="rId6"/>
    <p:sldId id="518" r:id="rId7"/>
    <p:sldId id="520" r:id="rId8"/>
    <p:sldId id="521" r:id="rId9"/>
    <p:sldId id="522" r:id="rId10"/>
    <p:sldId id="620" r:id="rId11"/>
    <p:sldId id="525" r:id="rId12"/>
    <p:sldId id="528" r:id="rId13"/>
    <p:sldId id="530" r:id="rId14"/>
    <p:sldId id="362" r:id="rId15"/>
    <p:sldId id="534" r:id="rId16"/>
    <p:sldId id="536" r:id="rId17"/>
    <p:sldId id="537" r:id="rId18"/>
    <p:sldId id="539" r:id="rId19"/>
    <p:sldId id="541" r:id="rId20"/>
    <p:sldId id="543" r:id="rId21"/>
    <p:sldId id="544" r:id="rId22"/>
    <p:sldId id="545" r:id="rId23"/>
    <p:sldId id="549" r:id="rId24"/>
    <p:sldId id="550" r:id="rId25"/>
    <p:sldId id="553" r:id="rId26"/>
    <p:sldId id="347" r:id="rId27"/>
    <p:sldId id="557" r:id="rId28"/>
    <p:sldId id="560" r:id="rId29"/>
    <p:sldId id="563" r:id="rId30"/>
    <p:sldId id="567" r:id="rId31"/>
    <p:sldId id="570" r:id="rId32"/>
    <p:sldId id="643" r:id="rId33"/>
    <p:sldId id="644" r:id="rId34"/>
    <p:sldId id="645" r:id="rId35"/>
    <p:sldId id="646" r:id="rId36"/>
    <p:sldId id="573" r:id="rId37"/>
    <p:sldId id="576" r:id="rId38"/>
    <p:sldId id="580" r:id="rId39"/>
    <p:sldId id="581" r:id="rId40"/>
    <p:sldId id="642" r:id="rId41"/>
    <p:sldId id="629" r:id="rId42"/>
    <p:sldId id="584" r:id="rId43"/>
    <p:sldId id="647" r:id="rId44"/>
    <p:sldId id="586" r:id="rId45"/>
    <p:sldId id="632" r:id="rId46"/>
    <p:sldId id="588" r:id="rId47"/>
    <p:sldId id="590" r:id="rId48"/>
    <p:sldId id="592" r:id="rId49"/>
    <p:sldId id="595" r:id="rId50"/>
    <p:sldId id="597" r:id="rId51"/>
    <p:sldId id="600" r:id="rId52"/>
    <p:sldId id="604" r:id="rId5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24" autoAdjust="0"/>
  </p:normalViewPr>
  <p:slideViewPr>
    <p:cSldViewPr>
      <p:cViewPr varScale="1">
        <p:scale>
          <a:sx n="109" d="100"/>
          <a:sy n="109" d="100"/>
        </p:scale>
        <p:origin x="1692" y="102"/>
      </p:cViewPr>
      <p:guideLst>
        <p:guide orient="horz" pos="2160"/>
        <p:guide pos="2880"/>
      </p:guideLst>
    </p:cSldViewPr>
  </p:slideViewPr>
  <p:outlineViewPr>
    <p:cViewPr>
      <p:scale>
        <a:sx n="33" d="100"/>
        <a:sy n="33" d="100"/>
      </p:scale>
      <p:origin x="0" y="2347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44E518-D4E6-4FAC-A6A2-F1F3DD8105F1}" type="datetimeFigureOut">
              <a:rPr lang="tr-TR" smtClean="0"/>
              <a:pPr/>
              <a:t>30.12.2020</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3998BB-2214-4FD6-97E9-906EC093C243}" type="slidenum">
              <a:rPr lang="tr-TR" smtClean="0"/>
              <a:pPr/>
              <a:t>‹#›</a:t>
            </a:fld>
            <a:endParaRPr lang="tr-TR"/>
          </a:p>
        </p:txBody>
      </p:sp>
    </p:spTree>
    <p:extLst>
      <p:ext uri="{BB962C8B-B14F-4D97-AF65-F5344CB8AC3E}">
        <p14:creationId xmlns:p14="http://schemas.microsoft.com/office/powerpoint/2010/main" val="34089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496D593D-DFA9-4A44-9BA7-5FBDC70AABAF}" type="datetimeFigureOut">
              <a:rPr lang="tr-TR" smtClean="0"/>
              <a:pPr/>
              <a:t>30.12.2020</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30.12.2020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30.12.2020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96D593D-DFA9-4A44-9BA7-5FBDC70AABAF}" type="datetimeFigureOut">
              <a:rPr lang="tr-TR" smtClean="0"/>
              <a:pPr/>
              <a:t>30.12.2020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496D593D-DFA9-4A44-9BA7-5FBDC70AABAF}" type="datetimeFigureOut">
              <a:rPr lang="tr-TR" smtClean="0"/>
              <a:pPr/>
              <a:t>30.12.2020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496D593D-DFA9-4A44-9BA7-5FBDC70AABAF}" type="datetimeFigureOut">
              <a:rPr lang="tr-TR" smtClean="0"/>
              <a:pPr/>
              <a:t>30.12.2020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496D593D-DFA9-4A44-9BA7-5FBDC70AABAF}" type="datetimeFigureOut">
              <a:rPr lang="tr-TR" smtClean="0"/>
              <a:pPr/>
              <a:t>30.12.2020</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496D593D-DFA9-4A44-9BA7-5FBDC70AABAF}" type="datetimeFigureOut">
              <a:rPr lang="tr-TR" smtClean="0"/>
              <a:pPr/>
              <a:t>30.12.2020</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496D593D-DFA9-4A44-9BA7-5FBDC70AABAF}" type="datetimeFigureOut">
              <a:rPr lang="tr-TR" smtClean="0"/>
              <a:pPr/>
              <a:t>30.12.2020</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496D593D-DFA9-4A44-9BA7-5FBDC70AABAF}" type="datetimeFigureOut">
              <a:rPr lang="tr-TR" smtClean="0"/>
              <a:pPr/>
              <a:t>30.12.2020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73F01A4-1D27-487E-BB64-4C82F012F43B}"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496D593D-DFA9-4A44-9BA7-5FBDC70AABAF}" type="datetimeFigureOut">
              <a:rPr lang="tr-TR" smtClean="0"/>
              <a:pPr/>
              <a:t>30.12.2020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673F01A4-1D27-487E-BB64-4C82F012F43B}"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96D593D-DFA9-4A44-9BA7-5FBDC70AABAF}" type="datetimeFigureOut">
              <a:rPr lang="tr-TR" smtClean="0"/>
              <a:pPr/>
              <a:t>30.12.2020</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73F01A4-1D27-487E-BB64-4C82F012F43B}"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428596" y="1643050"/>
            <a:ext cx="7851648" cy="1828800"/>
          </a:xfrm>
        </p:spPr>
        <p:txBody>
          <a:bodyPr/>
          <a:lstStyle/>
          <a:p>
            <a:pPr algn="ctr"/>
            <a:r>
              <a:rPr lang="tr-TR" dirty="0" smtClean="0"/>
              <a:t>Veri Tabanı Yönetim Sistemleri</a:t>
            </a:r>
            <a:endParaRPr lang="tr-TR" dirty="0"/>
          </a:p>
        </p:txBody>
      </p:sp>
      <p:sp>
        <p:nvSpPr>
          <p:cNvPr id="3" name="2 Alt Başlık"/>
          <p:cNvSpPr>
            <a:spLocks noGrp="1"/>
          </p:cNvSpPr>
          <p:nvPr>
            <p:ph type="subTitle" idx="1"/>
          </p:nvPr>
        </p:nvSpPr>
        <p:spPr>
          <a:xfrm>
            <a:off x="533400" y="3643314"/>
            <a:ext cx="7854696" cy="1337822"/>
          </a:xfrm>
        </p:spPr>
        <p:txBody>
          <a:bodyPr/>
          <a:lstStyle/>
          <a:p>
            <a:pPr algn="ctr"/>
            <a:r>
              <a:rPr lang="tr-TR" sz="3600" dirty="0" smtClean="0">
                <a:solidFill>
                  <a:schemeClr val="accent1">
                    <a:lumMod val="20000"/>
                    <a:lumOff val="80000"/>
                  </a:schemeClr>
                </a:solidFill>
                <a:latin typeface="Times New Roman" pitchFamily="18" charset="0"/>
                <a:cs typeface="Times New Roman" pitchFamily="18" charset="0"/>
              </a:rPr>
              <a:t> Bütünlük Kısıtlamaları ve İlişkisel Tasarım</a:t>
            </a:r>
            <a:endParaRPr lang="tr-TR" dirty="0">
              <a:solidFill>
                <a:schemeClr val="accent1">
                  <a:lumMod val="20000"/>
                  <a:lumOff val="8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Başlık"/>
          <p:cNvSpPr>
            <a:spLocks noGrp="1"/>
          </p:cNvSpPr>
          <p:nvPr>
            <p:ph type="title"/>
          </p:nvPr>
        </p:nvSpPr>
        <p:spPr>
          <a:xfrm>
            <a:off x="285720" y="5500702"/>
            <a:ext cx="8229600" cy="1143000"/>
          </a:xfrm>
        </p:spPr>
        <p:txBody>
          <a:bodyPr>
            <a:normAutofit/>
          </a:bodyPr>
          <a:lstStyle/>
          <a:p>
            <a:r>
              <a:rPr lang="tr-TR" sz="2600" b="1" i="1" dirty="0" smtClean="0">
                <a:latin typeface="Verdana" pitchFamily="34" charset="0"/>
                <a:ea typeface="Verdana" pitchFamily="34" charset="0"/>
                <a:cs typeface="Verdana" pitchFamily="34" charset="0"/>
              </a:rPr>
              <a:t>Çizim 4.5 </a:t>
            </a:r>
            <a:r>
              <a:rPr lang="tr-TR" sz="2600" dirty="0" smtClean="0">
                <a:solidFill>
                  <a:schemeClr val="tx1"/>
                </a:solidFill>
                <a:latin typeface="Verdana" pitchFamily="34" charset="0"/>
                <a:ea typeface="Verdana" pitchFamily="34" charset="0"/>
                <a:cs typeface="Verdana" pitchFamily="34" charset="0"/>
              </a:rPr>
              <a:t>Normal Biçimde Olmayan (N1NF) Bir İlişkinin Normal Biçime(1NF) Dönüştürülmesi</a:t>
            </a:r>
            <a:endParaRPr lang="tr-TR" sz="2600" dirty="0">
              <a:solidFill>
                <a:schemeClr val="tx1"/>
              </a:solidFill>
              <a:latin typeface="Verdana" pitchFamily="34" charset="0"/>
              <a:ea typeface="Verdana" pitchFamily="34" charset="0"/>
              <a:cs typeface="Verdana" pitchFamily="34" charset="0"/>
            </a:endParaRPr>
          </a:p>
        </p:txBody>
      </p:sp>
      <p:graphicFrame>
        <p:nvGraphicFramePr>
          <p:cNvPr id="5" name="4 İçerik Yer Tutucusu"/>
          <p:cNvGraphicFramePr>
            <a:graphicFrameLocks noGrp="1"/>
          </p:cNvGraphicFramePr>
          <p:nvPr>
            <p:ph idx="1"/>
          </p:nvPr>
        </p:nvGraphicFramePr>
        <p:xfrm>
          <a:off x="285720" y="285728"/>
          <a:ext cx="4143404" cy="5256072"/>
        </p:xfrm>
        <a:graphic>
          <a:graphicData uri="http://schemas.openxmlformats.org/drawingml/2006/table">
            <a:tbl>
              <a:tblPr firstRow="1" bandRow="1">
                <a:tableStyleId>{5C22544A-7EE6-4342-B048-85BDC9FD1C3A}</a:tableStyleId>
              </a:tblPr>
              <a:tblGrid>
                <a:gridCol w="1035851">
                  <a:extLst>
                    <a:ext uri="{9D8B030D-6E8A-4147-A177-3AD203B41FA5}">
                      <a16:colId xmlns:a16="http://schemas.microsoft.com/office/drawing/2014/main" val="20000"/>
                    </a:ext>
                  </a:extLst>
                </a:gridCol>
                <a:gridCol w="1035851">
                  <a:extLst>
                    <a:ext uri="{9D8B030D-6E8A-4147-A177-3AD203B41FA5}">
                      <a16:colId xmlns:a16="http://schemas.microsoft.com/office/drawing/2014/main" val="20001"/>
                    </a:ext>
                  </a:extLst>
                </a:gridCol>
                <a:gridCol w="1035851">
                  <a:extLst>
                    <a:ext uri="{9D8B030D-6E8A-4147-A177-3AD203B41FA5}">
                      <a16:colId xmlns:a16="http://schemas.microsoft.com/office/drawing/2014/main" val="20002"/>
                    </a:ext>
                  </a:extLst>
                </a:gridCol>
                <a:gridCol w="1035851">
                  <a:extLst>
                    <a:ext uri="{9D8B030D-6E8A-4147-A177-3AD203B41FA5}">
                      <a16:colId xmlns:a16="http://schemas.microsoft.com/office/drawing/2014/main" val="20003"/>
                    </a:ext>
                  </a:extLst>
                </a:gridCol>
              </a:tblGrid>
              <a:tr h="384666">
                <a:tc>
                  <a:txBody>
                    <a:bodyPr/>
                    <a:lstStyle/>
                    <a:p>
                      <a:endParaRPr lang="tr-TR" dirty="0">
                        <a:latin typeface="Verdana" pitchFamily="34" charset="0"/>
                        <a:ea typeface="Verdana" pitchFamily="34" charset="0"/>
                        <a:cs typeface="Verdana" pitchFamily="34" charset="0"/>
                      </a:endParaRPr>
                    </a:p>
                  </a:txBody>
                  <a:tcPr marL="208180" marR="208180"/>
                </a:tc>
                <a:tc>
                  <a:txBody>
                    <a:bodyPr/>
                    <a:lstStyle/>
                    <a:p>
                      <a:endParaRPr lang="tr-TR" dirty="0">
                        <a:latin typeface="Verdana" pitchFamily="34" charset="0"/>
                        <a:ea typeface="Verdana" pitchFamily="34" charset="0"/>
                        <a:cs typeface="Verdana" pitchFamily="34" charset="0"/>
                      </a:endParaRPr>
                    </a:p>
                  </a:txBody>
                  <a:tcPr marL="208180" marR="208180"/>
                </a:tc>
                <a:tc gridSpan="2">
                  <a:txBody>
                    <a:bodyPr/>
                    <a:lstStyle/>
                    <a:p>
                      <a:r>
                        <a:rPr lang="tr-TR" dirty="0" smtClean="0">
                          <a:latin typeface="Verdana" pitchFamily="34" charset="0"/>
                          <a:ea typeface="Verdana" pitchFamily="34" charset="0"/>
                          <a:cs typeface="Verdana" pitchFamily="34" charset="0"/>
                        </a:rPr>
                        <a:t>          DERS</a:t>
                      </a:r>
                      <a:endParaRPr lang="tr-TR" dirty="0">
                        <a:latin typeface="Verdana" pitchFamily="34" charset="0"/>
                        <a:ea typeface="Verdana" pitchFamily="34" charset="0"/>
                        <a:cs typeface="Verdana" pitchFamily="34" charset="0"/>
                      </a:endParaRPr>
                    </a:p>
                  </a:txBody>
                  <a:tcPr marL="208180" marR="208180"/>
                </a:tc>
                <a:tc hMerge="1">
                  <a:txBody>
                    <a:bodyPr/>
                    <a:lstStyle/>
                    <a:p>
                      <a:endParaRPr lang="tr-TR" dirty="0"/>
                    </a:p>
                  </a:txBody>
                  <a:tcPr/>
                </a:tc>
                <a:extLst>
                  <a:ext uri="{0D108BD9-81ED-4DB2-BD59-A6C34878D82A}">
                    <a16:rowId xmlns:a16="http://schemas.microsoft.com/office/drawing/2014/main" val="10000"/>
                  </a:ext>
                </a:extLst>
              </a:tr>
              <a:tr h="384666">
                <a:tc>
                  <a:txBody>
                    <a:bodyPr/>
                    <a:lstStyle/>
                    <a:p>
                      <a:r>
                        <a:rPr lang="tr-TR" dirty="0" smtClean="0">
                          <a:latin typeface="Verdana" pitchFamily="34" charset="0"/>
                          <a:ea typeface="Verdana" pitchFamily="34" charset="0"/>
                          <a:cs typeface="Verdana" pitchFamily="34" charset="0"/>
                        </a:rPr>
                        <a:t>ÖNO</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ÖADI</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DADI</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NOTU</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01"/>
                  </a:ext>
                </a:extLst>
              </a:tr>
              <a:tr h="384666">
                <a:tc rowSpan="3">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marL="208180" marR="208180"/>
                </a:tc>
                <a:tc rowSpan="3">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02"/>
                  </a:ext>
                </a:extLst>
              </a:tr>
              <a:tr h="384666">
                <a:tc vMerge="1">
                  <a:txBody>
                    <a:bodyPr/>
                    <a:lstStyle/>
                    <a:p>
                      <a:endParaRPr lang="tr-TR" dirty="0"/>
                    </a:p>
                  </a:txBody>
                  <a:tcPr/>
                </a:tc>
                <a:tc vMerge="1">
                  <a:txBody>
                    <a:bodyPr/>
                    <a:lstStyle/>
                    <a:p>
                      <a:endParaRPr lang="tr-TR" dirty="0"/>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69</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03"/>
                  </a:ext>
                </a:extLst>
              </a:tr>
              <a:tr h="384666">
                <a:tc vMerge="1">
                  <a:txBody>
                    <a:bodyPr/>
                    <a:lstStyle/>
                    <a:p>
                      <a:endParaRPr lang="tr-TR" dirty="0"/>
                    </a:p>
                  </a:txBody>
                  <a:tcPr/>
                </a:tc>
                <a:tc vMerge="1">
                  <a:txBody>
                    <a:bodyPr/>
                    <a:lstStyle/>
                    <a:p>
                      <a:endParaRPr lang="tr-TR" dirty="0"/>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93</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04"/>
                  </a:ext>
                </a:extLst>
              </a:tr>
              <a:tr h="384666">
                <a:tc>
                  <a:txBody>
                    <a:bodyPr/>
                    <a:lstStyle/>
                    <a:p>
                      <a:r>
                        <a:rPr lang="tr-TR" dirty="0" smtClean="0">
                          <a:latin typeface="Verdana" pitchFamily="34" charset="0"/>
                          <a:ea typeface="Verdana" pitchFamily="34" charset="0"/>
                          <a:cs typeface="Verdana" pitchFamily="34" charset="0"/>
                        </a:rPr>
                        <a:t>207</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KAYA</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64</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05"/>
                  </a:ext>
                </a:extLst>
              </a:tr>
              <a:tr h="384666">
                <a:tc rowSpan="2">
                  <a:txBody>
                    <a:bodyPr/>
                    <a:lstStyle/>
                    <a:p>
                      <a:r>
                        <a:rPr lang="tr-TR" dirty="0" smtClean="0">
                          <a:latin typeface="Verdana" pitchFamily="34" charset="0"/>
                          <a:ea typeface="Verdana" pitchFamily="34" charset="0"/>
                          <a:cs typeface="Verdana" pitchFamily="34" charset="0"/>
                        </a:rPr>
                        <a:t>186</a:t>
                      </a:r>
                      <a:endParaRPr lang="tr-TR" dirty="0">
                        <a:latin typeface="Verdana" pitchFamily="34" charset="0"/>
                        <a:ea typeface="Verdana" pitchFamily="34" charset="0"/>
                        <a:cs typeface="Verdana" pitchFamily="34" charset="0"/>
                      </a:endParaRPr>
                    </a:p>
                  </a:txBody>
                  <a:tcPr marL="208180" marR="208180"/>
                </a:tc>
                <a:tc rowSpan="2">
                  <a:txBody>
                    <a:bodyPr/>
                    <a:lstStyle/>
                    <a:p>
                      <a:r>
                        <a:rPr lang="tr-TR" dirty="0" smtClean="0">
                          <a:latin typeface="Verdana" pitchFamily="34" charset="0"/>
                          <a:ea typeface="Verdana" pitchFamily="34" charset="0"/>
                          <a:cs typeface="Verdana" pitchFamily="34" charset="0"/>
                        </a:rPr>
                        <a:t>NUR</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75</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06"/>
                  </a:ext>
                </a:extLst>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45</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07"/>
                  </a:ext>
                </a:extLst>
              </a:tr>
              <a:tr h="384666">
                <a:tc rowSpan="5">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marL="208180" marR="208180"/>
                </a:tc>
                <a:tc rowSpan="5">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BİO.</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59</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08"/>
                  </a:ext>
                </a:extLst>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09"/>
                  </a:ext>
                </a:extLst>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60</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10"/>
                  </a:ext>
                </a:extLst>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77</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11"/>
                  </a:ext>
                </a:extLst>
              </a:tr>
              <a:tr h="384666">
                <a:tc vMerge="1">
                  <a:txBody>
                    <a:bodyPr/>
                    <a:lstStyle/>
                    <a:p>
                      <a:endParaRPr lang="tr-TR" dirty="0">
                        <a:latin typeface="Verdana" pitchFamily="34" charset="0"/>
                        <a:ea typeface="Verdana" pitchFamily="34" charset="0"/>
                        <a:cs typeface="Verdana" pitchFamily="34" charset="0"/>
                      </a:endParaRPr>
                    </a:p>
                  </a:txBody>
                  <a:tcPr/>
                </a:tc>
                <a:tc vMerge="1">
                  <a:txBody>
                    <a:bodyPr/>
                    <a:lstStyle/>
                    <a:p>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İNG.</a:t>
                      </a:r>
                      <a:endParaRPr lang="tr-TR" dirty="0">
                        <a:latin typeface="Verdana" pitchFamily="34" charset="0"/>
                        <a:ea typeface="Verdana" pitchFamily="34" charset="0"/>
                        <a:cs typeface="Verdana" pitchFamily="34" charset="0"/>
                      </a:endParaRPr>
                    </a:p>
                  </a:txBody>
                  <a:tcPr marL="208180" marR="208180"/>
                </a:tc>
                <a:tc>
                  <a:txBody>
                    <a:bodyPr/>
                    <a:lstStyle/>
                    <a:p>
                      <a:r>
                        <a:rPr lang="tr-TR" dirty="0" smtClean="0">
                          <a:latin typeface="Verdana" pitchFamily="34" charset="0"/>
                          <a:ea typeface="Verdana" pitchFamily="34" charset="0"/>
                          <a:cs typeface="Verdana" pitchFamily="34" charset="0"/>
                        </a:rPr>
                        <a:t>98</a:t>
                      </a:r>
                      <a:endParaRPr lang="tr-TR" dirty="0">
                        <a:latin typeface="Verdana" pitchFamily="34" charset="0"/>
                        <a:ea typeface="Verdana" pitchFamily="34" charset="0"/>
                        <a:cs typeface="Verdana" pitchFamily="34" charset="0"/>
                      </a:endParaRPr>
                    </a:p>
                  </a:txBody>
                  <a:tcPr marL="208180" marR="208180"/>
                </a:tc>
                <a:extLst>
                  <a:ext uri="{0D108BD9-81ED-4DB2-BD59-A6C34878D82A}">
                    <a16:rowId xmlns:a16="http://schemas.microsoft.com/office/drawing/2014/main" val="10012"/>
                  </a:ext>
                </a:extLst>
              </a:tr>
            </a:tbl>
          </a:graphicData>
        </a:graphic>
      </p:graphicFrame>
      <p:graphicFrame>
        <p:nvGraphicFramePr>
          <p:cNvPr id="7" name="6 Tablo"/>
          <p:cNvGraphicFramePr>
            <a:graphicFrameLocks noGrp="1"/>
          </p:cNvGraphicFramePr>
          <p:nvPr/>
        </p:nvGraphicFramePr>
        <p:xfrm>
          <a:off x="4643438" y="285728"/>
          <a:ext cx="4286280" cy="5429292"/>
        </p:xfrm>
        <a:graphic>
          <a:graphicData uri="http://schemas.openxmlformats.org/drawingml/2006/table">
            <a:tbl>
              <a:tblPr firstRow="1" bandRow="1">
                <a:tableStyleId>{5C22544A-7EE6-4342-B048-85BDC9FD1C3A}</a:tableStyleId>
              </a:tblPr>
              <a:tblGrid>
                <a:gridCol w="1071570">
                  <a:extLst>
                    <a:ext uri="{9D8B030D-6E8A-4147-A177-3AD203B41FA5}">
                      <a16:colId xmlns:a16="http://schemas.microsoft.com/office/drawing/2014/main" val="20000"/>
                    </a:ext>
                  </a:extLst>
                </a:gridCol>
                <a:gridCol w="1071570">
                  <a:extLst>
                    <a:ext uri="{9D8B030D-6E8A-4147-A177-3AD203B41FA5}">
                      <a16:colId xmlns:a16="http://schemas.microsoft.com/office/drawing/2014/main" val="20001"/>
                    </a:ext>
                  </a:extLst>
                </a:gridCol>
                <a:gridCol w="1071570">
                  <a:extLst>
                    <a:ext uri="{9D8B030D-6E8A-4147-A177-3AD203B41FA5}">
                      <a16:colId xmlns:a16="http://schemas.microsoft.com/office/drawing/2014/main" val="20002"/>
                    </a:ext>
                  </a:extLst>
                </a:gridCol>
                <a:gridCol w="1071570">
                  <a:extLst>
                    <a:ext uri="{9D8B030D-6E8A-4147-A177-3AD203B41FA5}">
                      <a16:colId xmlns:a16="http://schemas.microsoft.com/office/drawing/2014/main" val="20003"/>
                    </a:ext>
                  </a:extLst>
                </a:gridCol>
              </a:tblGrid>
              <a:tr h="452441">
                <a:tc>
                  <a:txBody>
                    <a:bodyPr/>
                    <a:lstStyle/>
                    <a:p>
                      <a:r>
                        <a:rPr lang="tr-TR" dirty="0" smtClean="0">
                          <a:latin typeface="Verdana" pitchFamily="34" charset="0"/>
                          <a:ea typeface="Verdana" pitchFamily="34" charset="0"/>
                          <a:cs typeface="Verdana" pitchFamily="34" charset="0"/>
                        </a:rPr>
                        <a:t>ÖNO</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ÖADI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DADI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NOTU</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0"/>
                  </a:ext>
                </a:extLst>
              </a:tr>
              <a:tr h="452441">
                <a:tc>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1"/>
                  </a:ext>
                </a:extLst>
              </a:tr>
              <a:tr h="452441">
                <a:tc>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69</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2"/>
                  </a:ext>
                </a:extLst>
              </a:tr>
              <a:tr h="452441">
                <a:tc>
                  <a:txBody>
                    <a:bodyPr/>
                    <a:lstStyle/>
                    <a:p>
                      <a:r>
                        <a:rPr lang="tr-TR" dirty="0" smtClean="0">
                          <a:latin typeface="Verdana" pitchFamily="34" charset="0"/>
                          <a:ea typeface="Verdana" pitchFamily="34" charset="0"/>
                          <a:cs typeface="Verdana" pitchFamily="34" charset="0"/>
                        </a:rPr>
                        <a:t>123</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ALİ</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93</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3"/>
                  </a:ext>
                </a:extLst>
              </a:tr>
              <a:tr h="452441">
                <a:tc>
                  <a:txBody>
                    <a:bodyPr/>
                    <a:lstStyle/>
                    <a:p>
                      <a:r>
                        <a:rPr lang="tr-TR" dirty="0" smtClean="0">
                          <a:latin typeface="Verdana" pitchFamily="34" charset="0"/>
                          <a:ea typeface="Verdana" pitchFamily="34" charset="0"/>
                          <a:cs typeface="Verdana" pitchFamily="34" charset="0"/>
                        </a:rPr>
                        <a:t>207</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KAYA</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64</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4"/>
                  </a:ext>
                </a:extLst>
              </a:tr>
              <a:tr h="452441">
                <a:tc>
                  <a:txBody>
                    <a:bodyPr/>
                    <a:lstStyle/>
                    <a:p>
                      <a:r>
                        <a:rPr lang="tr-TR" dirty="0" smtClean="0">
                          <a:latin typeface="Verdana" pitchFamily="34" charset="0"/>
                          <a:ea typeface="Verdana" pitchFamily="34" charset="0"/>
                          <a:cs typeface="Verdana" pitchFamily="34" charset="0"/>
                        </a:rPr>
                        <a:t>186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NUR</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75</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5"/>
                  </a:ext>
                </a:extLst>
              </a:tr>
              <a:tr h="452441">
                <a:tc>
                  <a:txBody>
                    <a:bodyPr/>
                    <a:lstStyle/>
                    <a:p>
                      <a:r>
                        <a:rPr lang="tr-TR" dirty="0" smtClean="0">
                          <a:latin typeface="Verdana" pitchFamily="34" charset="0"/>
                          <a:ea typeface="Verdana" pitchFamily="34" charset="0"/>
                          <a:cs typeface="Verdana" pitchFamily="34" charset="0"/>
                        </a:rPr>
                        <a:t>186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NUR</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45</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6"/>
                  </a:ext>
                </a:extLst>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BİO.</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59</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7"/>
                  </a:ext>
                </a:extLst>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KİM.</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87</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8"/>
                  </a:ext>
                </a:extLst>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MAT</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60</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9"/>
                  </a:ext>
                </a:extLst>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FİZ.</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77</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10"/>
                  </a:ext>
                </a:extLst>
              </a:tr>
              <a:tr h="452441">
                <a:tc>
                  <a:txBody>
                    <a:bodyPr/>
                    <a:lstStyle/>
                    <a:p>
                      <a:r>
                        <a:rPr lang="tr-TR" dirty="0" smtClean="0">
                          <a:latin typeface="Verdana" pitchFamily="34" charset="0"/>
                          <a:ea typeface="Verdana" pitchFamily="34" charset="0"/>
                          <a:cs typeface="Verdana" pitchFamily="34" charset="0"/>
                        </a:rPr>
                        <a:t>316</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AYŞE</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İNG</a:t>
                      </a:r>
                      <a:endParaRPr lang="tr-TR" dirty="0">
                        <a:latin typeface="Verdana" pitchFamily="34" charset="0"/>
                        <a:ea typeface="Verdana" pitchFamily="34" charset="0"/>
                        <a:cs typeface="Verdana" pitchFamily="34" charset="0"/>
                      </a:endParaRPr>
                    </a:p>
                  </a:txBody>
                  <a:tcPr/>
                </a:tc>
                <a:tc>
                  <a:txBody>
                    <a:bodyPr/>
                    <a:lstStyle/>
                    <a:p>
                      <a:r>
                        <a:rPr lang="tr-TR" dirty="0" smtClean="0">
                          <a:latin typeface="Verdana" pitchFamily="34" charset="0"/>
                          <a:ea typeface="Verdana" pitchFamily="34" charset="0"/>
                          <a:cs typeface="Verdana" pitchFamily="34" charset="0"/>
                        </a:rPr>
                        <a:t>98</a:t>
                      </a:r>
                      <a:endParaRPr lang="tr-TR" dirty="0">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864096"/>
          </a:xfrm>
        </p:spPr>
        <p:txBody>
          <a:bodyPr>
            <a:normAutofit/>
          </a:bodyPr>
          <a:lstStyle/>
          <a:p>
            <a:pPr algn="ctr"/>
            <a:r>
              <a:rPr lang="tr-TR" sz="4000" b="1" dirty="0" smtClean="0">
                <a:latin typeface="Times New Roman"/>
                <a:ea typeface="Calibri"/>
              </a:rPr>
              <a:t>6.2. İkinci Normal Biçim (2NF) </a:t>
            </a:r>
            <a:endParaRPr lang="tr-TR" sz="4000" dirty="0"/>
          </a:p>
        </p:txBody>
      </p:sp>
      <p:sp>
        <p:nvSpPr>
          <p:cNvPr id="3" name="2 İçerik Yer Tutucusu"/>
          <p:cNvSpPr>
            <a:spLocks noGrp="1"/>
          </p:cNvSpPr>
          <p:nvPr>
            <p:ph idx="1"/>
          </p:nvPr>
        </p:nvSpPr>
        <p:spPr>
          <a:xfrm>
            <a:off x="457200" y="1268760"/>
            <a:ext cx="8229600" cy="5055840"/>
          </a:xfrm>
        </p:spPr>
        <p:txBody>
          <a:bodyPr>
            <a:normAutofit fontScale="925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Asal ve Asal Olmayan Nitelik Tanımları:</a:t>
            </a:r>
            <a:r>
              <a:rPr lang="tr-TR" b="1" dirty="0" smtClean="0">
                <a:latin typeface="Verdana" pitchFamily="34" charset="0"/>
                <a:ea typeface="Verdana" pitchFamily="34" charset="0"/>
                <a:cs typeface="Verdana" pitchFamily="34" charset="0"/>
              </a:rPr>
              <a:t>      2NF</a:t>
            </a:r>
            <a:r>
              <a:rPr lang="tr-TR" dirty="0" smtClean="0">
                <a:latin typeface="Verdana" pitchFamily="34" charset="0"/>
                <a:ea typeface="Verdana" pitchFamily="34" charset="0"/>
                <a:cs typeface="Verdana" pitchFamily="34" charset="0"/>
              </a:rPr>
              <a:t> için asal ve asal olmayan nitelik tanımı gerekir.</a:t>
            </a:r>
          </a:p>
          <a:p>
            <a:pPr>
              <a:buNone/>
            </a:pPr>
            <a:r>
              <a:rPr lang="tr-TR" dirty="0" smtClean="0">
                <a:latin typeface="Verdana" pitchFamily="34" charset="0"/>
                <a:ea typeface="Verdana" pitchFamily="34" charset="0"/>
                <a:cs typeface="Verdana" pitchFamily="34" charset="0"/>
              </a:rPr>
              <a:t>Nitelik;</a:t>
            </a:r>
          </a:p>
          <a:p>
            <a:pPr>
              <a:buNone/>
            </a:pPr>
            <a:r>
              <a:rPr lang="tr-TR" dirty="0" smtClean="0">
                <a:latin typeface="Verdana" pitchFamily="34" charset="0"/>
                <a:ea typeface="Verdana" pitchFamily="34" charset="0"/>
                <a:cs typeface="Verdana" pitchFamily="34" charset="0"/>
              </a:rPr>
              <a:t> </a:t>
            </a:r>
            <a:r>
              <a:rPr lang="tr-TR" b="1" dirty="0" smtClean="0">
                <a:latin typeface="Verdana" pitchFamily="34" charset="0"/>
                <a:ea typeface="Verdana" pitchFamily="34" charset="0"/>
                <a:cs typeface="Verdana" pitchFamily="34" charset="0"/>
              </a:rPr>
              <a:t>ilişki anahtarlarında varsa asal,</a:t>
            </a:r>
          </a:p>
          <a:p>
            <a:pPr>
              <a:buNone/>
            </a:pPr>
            <a:r>
              <a:rPr lang="tr-TR" b="1" dirty="0" smtClean="0">
                <a:latin typeface="Verdana" pitchFamily="34" charset="0"/>
                <a:ea typeface="Verdana" pitchFamily="34" charset="0"/>
                <a:cs typeface="Verdana" pitchFamily="34" charset="0"/>
              </a:rPr>
              <a:t> yoksa asal olmayan nitelik</a:t>
            </a:r>
            <a:r>
              <a:rPr lang="tr-TR" dirty="0" smtClean="0">
                <a:latin typeface="Verdana" pitchFamily="34" charset="0"/>
                <a:ea typeface="Verdana" pitchFamily="34" charset="0"/>
                <a:cs typeface="Verdana" pitchFamily="34" charset="0"/>
              </a:rPr>
              <a:t> denir.</a:t>
            </a:r>
          </a:p>
          <a:p>
            <a:pPr>
              <a:buNone/>
            </a:pPr>
            <a:r>
              <a:rPr lang="tr-TR" b="1" i="1" dirty="0">
                <a:solidFill>
                  <a:schemeClr val="accent2">
                    <a:lumMod val="75000"/>
                  </a:schemeClr>
                </a:solidFill>
                <a:latin typeface="Verdana" pitchFamily="34" charset="0"/>
                <a:ea typeface="Verdana" pitchFamily="34" charset="0"/>
                <a:cs typeface="Verdana" pitchFamily="34" charset="0"/>
              </a:rPr>
              <a:t>2NF İlişki Tanımı:</a:t>
            </a:r>
            <a:r>
              <a:rPr lang="tr-TR" b="1" dirty="0">
                <a:latin typeface="Verdana" pitchFamily="34" charset="0"/>
                <a:ea typeface="Verdana" pitchFamily="34" charset="0"/>
                <a:cs typeface="Verdana" pitchFamily="34" charset="0"/>
              </a:rPr>
              <a:t> </a:t>
            </a:r>
            <a:endParaRPr lang="tr-TR" b="1"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Bir </a:t>
            </a:r>
            <a:r>
              <a:rPr lang="tr-TR" dirty="0">
                <a:latin typeface="Verdana" pitchFamily="34" charset="0"/>
                <a:ea typeface="Verdana" pitchFamily="34" charset="0"/>
                <a:cs typeface="Verdana" pitchFamily="34" charset="0"/>
              </a:rPr>
              <a:t>ilişki </a:t>
            </a:r>
            <a:r>
              <a:rPr lang="tr-TR" dirty="0" smtClean="0">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1NF) </a:t>
            </a:r>
            <a:r>
              <a:rPr lang="tr-TR" dirty="0" smtClean="0">
                <a:latin typeface="Verdana" pitchFamily="34" charset="0"/>
                <a:ea typeface="Verdana" pitchFamily="34" charset="0"/>
                <a:cs typeface="Verdana" pitchFamily="34" charset="0"/>
              </a:rPr>
              <a:t>ve </a:t>
            </a:r>
            <a:r>
              <a:rPr lang="tr-TR" b="1" dirty="0" smtClean="0">
                <a:latin typeface="Verdana" pitchFamily="34" charset="0"/>
                <a:ea typeface="Verdana" pitchFamily="34" charset="0"/>
                <a:cs typeface="Verdana" pitchFamily="34" charset="0"/>
              </a:rPr>
              <a:t>asal </a:t>
            </a:r>
            <a:r>
              <a:rPr lang="tr-TR" b="1" dirty="0">
                <a:latin typeface="Verdana" pitchFamily="34" charset="0"/>
                <a:ea typeface="Verdana" pitchFamily="34" charset="0"/>
                <a:cs typeface="Verdana" pitchFamily="34" charset="0"/>
              </a:rPr>
              <a:t>olmayan niteliklerden </a:t>
            </a:r>
            <a:r>
              <a:rPr lang="tr-TR" b="1" dirty="0" smtClean="0">
                <a:latin typeface="Verdana" pitchFamily="34" charset="0"/>
                <a:ea typeface="Verdana" pitchFamily="34" charset="0"/>
                <a:cs typeface="Verdana" pitchFamily="34" charset="0"/>
              </a:rPr>
              <a:t>hiçbiri anahtara </a:t>
            </a:r>
            <a:r>
              <a:rPr lang="tr-TR" b="1" dirty="0">
                <a:latin typeface="Verdana" pitchFamily="34" charset="0"/>
                <a:ea typeface="Verdana" pitchFamily="34" charset="0"/>
                <a:cs typeface="Verdana" pitchFamily="34" charset="0"/>
              </a:rPr>
              <a:t>kısmi işlevsel bağımlı değilse </a:t>
            </a:r>
            <a:r>
              <a:rPr lang="tr-TR" b="1" dirty="0" smtClean="0">
                <a:latin typeface="Verdana" pitchFamily="34" charset="0"/>
                <a:ea typeface="Verdana" pitchFamily="34" charset="0"/>
                <a:cs typeface="Verdana" pitchFamily="34" charset="0"/>
              </a:rPr>
              <a:t>2NF’dir.</a:t>
            </a:r>
          </a:p>
          <a:p>
            <a:pPr>
              <a:buNone/>
            </a:pPr>
            <a:r>
              <a:rPr lang="tr-TR" u="sng" dirty="0" smtClean="0">
                <a:latin typeface="Verdana" pitchFamily="34" charset="0"/>
                <a:ea typeface="Verdana" pitchFamily="34" charset="0"/>
                <a:cs typeface="Verdana" pitchFamily="34" charset="0"/>
              </a:rPr>
              <a:t>2NF, asal </a:t>
            </a:r>
            <a:r>
              <a:rPr lang="tr-TR" u="sng" dirty="0">
                <a:latin typeface="Verdana" pitchFamily="34" charset="0"/>
                <a:ea typeface="Verdana" pitchFamily="34" charset="0"/>
                <a:cs typeface="Verdana" pitchFamily="34" charset="0"/>
              </a:rPr>
              <a:t>olmayan tüm niteliklerin tüm anahtarlara tam işlevsel bağımlı </a:t>
            </a:r>
            <a:r>
              <a:rPr lang="tr-TR" u="sng" dirty="0" smtClean="0">
                <a:latin typeface="Verdana" pitchFamily="34" charset="0"/>
                <a:ea typeface="Verdana" pitchFamily="34" charset="0"/>
                <a:cs typeface="Verdana" pitchFamily="34" charset="0"/>
              </a:rPr>
              <a:t>olmasını ister.</a:t>
            </a:r>
          </a:p>
          <a:p>
            <a:pPr>
              <a:buNone/>
            </a:pPr>
            <a:r>
              <a:rPr lang="tr-TR" dirty="0" smtClean="0">
                <a:latin typeface="Verdana" pitchFamily="34" charset="0"/>
                <a:ea typeface="Verdana" pitchFamily="34" charset="0"/>
                <a:cs typeface="Verdana" pitchFamily="34" charset="0"/>
              </a:rPr>
              <a:t>Asal </a:t>
            </a:r>
            <a:r>
              <a:rPr lang="tr-TR" dirty="0">
                <a:latin typeface="Verdana" pitchFamily="34" charset="0"/>
                <a:ea typeface="Verdana" pitchFamily="34" charset="0"/>
                <a:cs typeface="Verdana" pitchFamily="34" charset="0"/>
              </a:rPr>
              <a:t>olmayan </a:t>
            </a:r>
            <a:r>
              <a:rPr lang="tr-TR" dirty="0" smtClean="0">
                <a:latin typeface="Verdana" pitchFamily="34" charset="0"/>
                <a:ea typeface="Verdana" pitchFamily="34" charset="0"/>
                <a:cs typeface="Verdana" pitchFamily="34" charset="0"/>
              </a:rPr>
              <a:t>nitelik </a:t>
            </a:r>
            <a:r>
              <a:rPr lang="tr-TR" dirty="0">
                <a:latin typeface="Verdana" pitchFamily="34" charset="0"/>
                <a:ea typeface="Verdana" pitchFamily="34" charset="0"/>
                <a:cs typeface="Verdana" pitchFamily="34" charset="0"/>
              </a:rPr>
              <a:t>herhangi bir anahtara kısmi işlevsel bağımlı olmasına izin </a:t>
            </a:r>
            <a:r>
              <a:rPr lang="tr-TR" dirty="0" smtClean="0">
                <a:latin typeface="Verdana" pitchFamily="34" charset="0"/>
                <a:ea typeface="Verdana" pitchFamily="34" charset="0"/>
                <a:cs typeface="Verdana" pitchFamily="34" charset="0"/>
              </a:rPr>
              <a:t>vermez.</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096038"/>
          </a:xfrm>
        </p:spPr>
        <p:txBody>
          <a:bodyPr>
            <a:normAutofit fontScale="85000" lnSpcReduction="10000"/>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SATICI (ÜKODU, FNO, FADI, FADRESİ, SFİYATI)</a:t>
            </a:r>
          </a:p>
          <a:p>
            <a:pPr>
              <a:lnSpc>
                <a:spcPct val="115000"/>
              </a:lnSpc>
              <a:spcAft>
                <a:spcPts val="1000"/>
              </a:spcAft>
              <a:buNone/>
            </a:pPr>
            <a:r>
              <a:rPr lang="tr-TR" dirty="0" smtClean="0">
                <a:latin typeface="Verdana" pitchFamily="34" charset="0"/>
                <a:ea typeface="Verdana" pitchFamily="34" charset="0"/>
                <a:cs typeface="Verdana" pitchFamily="34" charset="0"/>
              </a:rPr>
              <a:t>1NF: Nitelikler tek değerli yalın</a:t>
            </a:r>
          </a:p>
          <a:p>
            <a:pPr>
              <a:lnSpc>
                <a:spcPct val="115000"/>
              </a:lnSpc>
              <a:spcAft>
                <a:spcPts val="1000"/>
              </a:spcAft>
              <a:buNone/>
            </a:pPr>
            <a:r>
              <a:rPr lang="tr-TR" dirty="0" smtClean="0">
                <a:latin typeface="Verdana" pitchFamily="34" charset="0"/>
                <a:ea typeface="Verdana" pitchFamily="34" charset="0"/>
                <a:cs typeface="Verdana" pitchFamily="34" charset="0"/>
              </a:rPr>
              <a:t>İlişkinin tek anahtarı </a:t>
            </a:r>
            <a:r>
              <a:rPr lang="tr-TR" b="1" i="1" dirty="0" smtClean="0">
                <a:solidFill>
                  <a:schemeClr val="accent2">
                    <a:lumMod val="75000"/>
                  </a:schemeClr>
                </a:solidFill>
                <a:latin typeface="Verdana" pitchFamily="34" charset="0"/>
                <a:ea typeface="Verdana" pitchFamily="34" charset="0"/>
                <a:cs typeface="Verdana" pitchFamily="34" charset="0"/>
              </a:rPr>
              <a:t>ÜKODU, FNO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çiftidir.</a:t>
            </a:r>
          </a:p>
          <a:p>
            <a:pPr>
              <a:lnSpc>
                <a:spcPct val="115000"/>
              </a:lnSpc>
              <a:spcAft>
                <a:spcPts val="1000"/>
              </a:spcAft>
              <a:buNone/>
            </a:pPr>
            <a:r>
              <a:rPr lang="tr-TR" dirty="0" smtClean="0">
                <a:latin typeface="Verdana" pitchFamily="34" charset="0"/>
                <a:ea typeface="Verdana" pitchFamily="34" charset="0"/>
                <a:cs typeface="Verdana" pitchFamily="34" charset="0"/>
              </a:rPr>
              <a:t>Yani, </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ÜKODU</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FNO</a:t>
            </a: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Asal </a:t>
            </a:r>
            <a:r>
              <a:rPr lang="tr-TR" dirty="0">
                <a:latin typeface="Verdana" pitchFamily="34" charset="0"/>
                <a:ea typeface="Verdana" pitchFamily="34" charset="0"/>
                <a:cs typeface="Verdana" pitchFamily="34" charset="0"/>
              </a:rPr>
              <a:t>nitelikler;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FADI</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FADRESİ</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SFİYATI</a:t>
            </a:r>
            <a:r>
              <a:rPr lang="tr-TR" i="1" dirty="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Asal </a:t>
            </a:r>
            <a:r>
              <a:rPr lang="tr-TR" dirty="0">
                <a:latin typeface="Verdana" pitchFamily="34" charset="0"/>
                <a:ea typeface="Verdana" pitchFamily="34" charset="0"/>
                <a:cs typeface="Verdana" pitchFamily="34" charset="0"/>
              </a:rPr>
              <a:t>olmayan </a:t>
            </a:r>
            <a:r>
              <a:rPr lang="tr-TR" dirty="0" smtClean="0">
                <a:latin typeface="Verdana" pitchFamily="34" charset="0"/>
                <a:ea typeface="Verdana" pitchFamily="34" charset="0"/>
                <a:cs typeface="Verdana" pitchFamily="34" charset="0"/>
              </a:rPr>
              <a:t>nitelikler</a:t>
            </a:r>
          </a:p>
          <a:p>
            <a:pPr>
              <a:lnSpc>
                <a:spcPct val="115000"/>
              </a:lnSpc>
              <a:spcAft>
                <a:spcPts val="1000"/>
              </a:spcAft>
              <a:buNone/>
            </a:pPr>
            <a:r>
              <a:rPr lang="tr-TR" dirty="0" smtClean="0">
                <a:latin typeface="Verdana" pitchFamily="34" charset="0"/>
                <a:ea typeface="Verdana" pitchFamily="34" charset="0"/>
                <a:cs typeface="Verdana" pitchFamily="34" charset="0"/>
              </a:rPr>
              <a:t>Asal </a:t>
            </a:r>
            <a:r>
              <a:rPr lang="tr-TR" dirty="0">
                <a:latin typeface="Verdana" pitchFamily="34" charset="0"/>
                <a:ea typeface="Verdana" pitchFamily="34" charset="0"/>
                <a:cs typeface="Verdana" pitchFamily="34" charset="0"/>
              </a:rPr>
              <a:t>olmayan </a:t>
            </a:r>
            <a:r>
              <a:rPr lang="tr-TR" b="1" i="1" dirty="0">
                <a:solidFill>
                  <a:schemeClr val="accent2">
                    <a:lumMod val="75000"/>
                  </a:schemeClr>
                </a:solidFill>
                <a:latin typeface="Verdana" pitchFamily="34" charset="0"/>
                <a:ea typeface="Verdana" pitchFamily="34" charset="0"/>
                <a:cs typeface="Verdana" pitchFamily="34" charset="0"/>
              </a:rPr>
              <a:t>FADI</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FADRESİ</a:t>
            </a:r>
            <a:r>
              <a:rPr lang="tr-TR" dirty="0">
                <a:latin typeface="Verdana" pitchFamily="34" charset="0"/>
                <a:ea typeface="Verdana" pitchFamily="34" charset="0"/>
                <a:cs typeface="Verdana" pitchFamily="34" charset="0"/>
              </a:rPr>
              <a:t> nitelikleri anahtarlara kısmi işlevsel bağımlı </a:t>
            </a:r>
            <a:r>
              <a:rPr lang="tr-TR" dirty="0" smtClean="0">
                <a:latin typeface="Verdana" pitchFamily="34" charset="0"/>
                <a:ea typeface="Verdana" pitchFamily="34" charset="0"/>
                <a:cs typeface="Verdana" pitchFamily="34" charset="0"/>
              </a:rPr>
              <a:t>olduğundan 2NF değildir</a:t>
            </a:r>
            <a:r>
              <a:rPr lang="tr-TR" dirty="0">
                <a:latin typeface="Verdana" pitchFamily="34" charset="0"/>
                <a:ea typeface="Verdana" pitchFamily="34" charset="0"/>
                <a:cs typeface="Verdana" pitchFamily="34" charset="0"/>
              </a:rPr>
              <a:t>. </a:t>
            </a:r>
          </a:p>
          <a:p>
            <a:pPr>
              <a:lnSpc>
                <a:spcPct val="115000"/>
              </a:lnSpc>
              <a:spcAft>
                <a:spcPts val="1000"/>
              </a:spcAft>
              <a:buNone/>
            </a:pP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260648"/>
            <a:ext cx="8229600" cy="648072"/>
          </a:xfrm>
        </p:spPr>
        <p:txBody>
          <a:bodyPr>
            <a:normAutofit fontScale="90000"/>
          </a:bodyPr>
          <a:lstStyle/>
          <a:p>
            <a:r>
              <a:rPr lang="tr-TR" sz="4000" b="1" dirty="0" smtClean="0">
                <a:latin typeface="Times New Roman"/>
                <a:ea typeface="Times New Roman"/>
                <a:cs typeface="Times New Roman"/>
              </a:rPr>
              <a:t>6.3. Üçüncü Normal Biçim (3NF) </a:t>
            </a:r>
            <a:endParaRPr lang="tr-TR" sz="4000" dirty="0"/>
          </a:p>
        </p:txBody>
      </p:sp>
      <p:sp>
        <p:nvSpPr>
          <p:cNvPr id="3" name="2 İçerik Yer Tutucusu"/>
          <p:cNvSpPr>
            <a:spLocks noGrp="1"/>
          </p:cNvSpPr>
          <p:nvPr>
            <p:ph idx="1"/>
          </p:nvPr>
        </p:nvSpPr>
        <p:spPr>
          <a:xfrm>
            <a:off x="457200" y="1052736"/>
            <a:ext cx="8229600" cy="5271864"/>
          </a:xfrm>
        </p:spPr>
        <p:txBody>
          <a:bodyPr>
            <a:normAutofit fontScale="925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 3NF İlişki Tanımı: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2NF </a:t>
            </a:r>
            <a:r>
              <a:rPr lang="tr-TR" b="1" dirty="0" smtClean="0">
                <a:latin typeface="Verdana" pitchFamily="34" charset="0"/>
                <a:ea typeface="Verdana" pitchFamily="34" charset="0"/>
                <a:cs typeface="Verdana" pitchFamily="34" charset="0"/>
              </a:rPr>
              <a:t>ve asal olmayan hiçbir nitelik hiçbir anahtara geçişli bağımlı değilse 3NF’dir.</a:t>
            </a:r>
          </a:p>
          <a:p>
            <a:pPr>
              <a:buNone/>
            </a:pPr>
            <a:r>
              <a:rPr lang="tr-TR" dirty="0" smtClean="0">
                <a:latin typeface="Verdana" pitchFamily="34" charset="0"/>
                <a:ea typeface="Verdana" pitchFamily="34" charset="0"/>
                <a:cs typeface="Verdana" pitchFamily="34" charset="0"/>
              </a:rPr>
              <a:t> 2NF asal olmayan niteliklerin anahtarlara tam işlevsel bağımlı olması koşulunu getiriyordu.</a:t>
            </a:r>
          </a:p>
          <a:p>
            <a:pPr>
              <a:buNone/>
            </a:pPr>
            <a:r>
              <a:rPr lang="tr-TR" u="sng" dirty="0" smtClean="0">
                <a:latin typeface="Verdana" pitchFamily="34" charset="0"/>
                <a:ea typeface="Verdana" pitchFamily="34" charset="0"/>
                <a:cs typeface="Verdana" pitchFamily="34" charset="0"/>
              </a:rPr>
              <a:t>3NF, ek </a:t>
            </a:r>
            <a:r>
              <a:rPr lang="tr-TR" u="sng" dirty="0">
                <a:latin typeface="Verdana" pitchFamily="34" charset="0"/>
                <a:ea typeface="Verdana" pitchFamily="34" charset="0"/>
                <a:cs typeface="Verdana" pitchFamily="34" charset="0"/>
              </a:rPr>
              <a:t>olarak asal olmayan niteliklerin anahtarlara geçişli bağımlı olmama koşulunu </a:t>
            </a:r>
            <a:r>
              <a:rPr lang="tr-TR" u="sng" dirty="0" smtClean="0">
                <a:latin typeface="Verdana" pitchFamily="34" charset="0"/>
                <a:ea typeface="Verdana" pitchFamily="34" charset="0"/>
                <a:cs typeface="Verdana" pitchFamily="34" charset="0"/>
              </a:rPr>
              <a:t>getirir.</a:t>
            </a:r>
          </a:p>
          <a:p>
            <a:pPr>
              <a:buNone/>
            </a:pP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Buna </a:t>
            </a:r>
            <a:r>
              <a:rPr lang="tr-TR" dirty="0">
                <a:latin typeface="Verdana" pitchFamily="34" charset="0"/>
                <a:ea typeface="Verdana" pitchFamily="34" charset="0"/>
                <a:cs typeface="Verdana" pitchFamily="34" charset="0"/>
              </a:rPr>
              <a:t>göre eğer bir İlişkideki asal olmayan niteliklerin tümü, anahtarlara tam işlevsel bağımlı ise ve asal olmayan nitelikler birbirinden bağımsız ise (hiçbiri hiçbir anahtara geçişli bağımlı değilse) bu ilişki 3. Normal Biçimdedir. </a:t>
            </a:r>
          </a:p>
          <a:p>
            <a:pPr>
              <a:buNone/>
            </a:pPr>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6624736"/>
          </a:xfrm>
        </p:spPr>
        <p:txBody>
          <a:bodyPr>
            <a:normAutofit fontScale="85000" lnSpcReduction="20000"/>
          </a:bodyPr>
          <a:lstStyle/>
          <a:p>
            <a:pPr>
              <a:lnSpc>
                <a:spcPct val="115000"/>
              </a:lnSpc>
              <a:spcAft>
                <a:spcPts val="1000"/>
              </a:spcAft>
              <a:buNone/>
            </a:pPr>
            <a:r>
              <a:rPr lang="tr-TR" dirty="0" smtClean="0">
                <a:latin typeface="Verdana" pitchFamily="34" charset="0"/>
                <a:ea typeface="Verdana" pitchFamily="34" charset="0"/>
                <a:cs typeface="Verdana" pitchFamily="34" charset="0"/>
              </a:rPr>
              <a:t>Örnek:</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TAŞIT (PLAKANO, MARKA, MODEL, YIL, AĞIRLIK, RENK)</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1NF:</a:t>
            </a:r>
            <a:r>
              <a:rPr lang="tr-TR" dirty="0" smtClean="0">
                <a:latin typeface="Verdana" pitchFamily="34" charset="0"/>
                <a:ea typeface="Verdana" pitchFamily="34" charset="0"/>
                <a:cs typeface="Verdana" pitchFamily="34" charset="0"/>
              </a:rPr>
              <a:t> Tüm nitelikler tek değerli yalın.</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2NF:</a:t>
            </a:r>
            <a:r>
              <a:rPr lang="tr-TR" dirty="0" smtClean="0">
                <a:latin typeface="Verdana" pitchFamily="34" charset="0"/>
                <a:ea typeface="Verdana" pitchFamily="34" charset="0"/>
                <a:cs typeface="Verdana" pitchFamily="34" charset="0"/>
              </a:rPr>
              <a:t> İlişkinin tek anahtarı </a:t>
            </a:r>
            <a:r>
              <a:rPr lang="tr-TR" b="1" i="1" dirty="0" smtClean="0">
                <a:solidFill>
                  <a:schemeClr val="accent2">
                    <a:lumMod val="75000"/>
                  </a:schemeClr>
                </a:solidFill>
                <a:latin typeface="Verdana" pitchFamily="34" charset="0"/>
                <a:ea typeface="Verdana" pitchFamily="34" charset="0"/>
                <a:cs typeface="Verdana" pitchFamily="34" charset="0"/>
              </a:rPr>
              <a:t>PLAKANO</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dur.</a:t>
            </a:r>
          </a:p>
          <a:p>
            <a:pPr lvl="1">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PLAKANO</a:t>
            </a:r>
            <a:r>
              <a:rPr lang="tr-TR" dirty="0" smtClean="0">
                <a:latin typeface="Verdana" pitchFamily="34" charset="0"/>
                <a:ea typeface="Verdana" pitchFamily="34" charset="0"/>
                <a:cs typeface="Verdana" pitchFamily="34" charset="0"/>
              </a:rPr>
              <a:t> dışındaki 5 nitelik asal nitelik değildir.</a:t>
            </a:r>
          </a:p>
          <a:p>
            <a:pPr lvl="1">
              <a:lnSpc>
                <a:spcPct val="115000"/>
              </a:lnSpc>
              <a:spcAft>
                <a:spcPts val="1000"/>
              </a:spcAft>
              <a:buNone/>
            </a:pPr>
            <a:r>
              <a:rPr lang="tr-TR" dirty="0" smtClean="0">
                <a:latin typeface="Verdana" pitchFamily="34" charset="0"/>
                <a:ea typeface="Verdana" pitchFamily="34" charset="0"/>
                <a:cs typeface="Verdana" pitchFamily="34" charset="0"/>
              </a:rPr>
              <a:t>Asal olmayan bu niteliklerin hepsi anahtara  </a:t>
            </a:r>
            <a:r>
              <a:rPr lang="tr-TR" b="1" i="1" dirty="0" smtClean="0">
                <a:solidFill>
                  <a:schemeClr val="accent2">
                    <a:lumMod val="75000"/>
                  </a:schemeClr>
                </a:solidFill>
                <a:latin typeface="Verdana" pitchFamily="34" charset="0"/>
                <a:ea typeface="Verdana" pitchFamily="34" charset="0"/>
                <a:cs typeface="Verdana" pitchFamily="34" charset="0"/>
              </a:rPr>
              <a:t>(PLAKANO)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tam işlevsel bağımlıdır.</a:t>
            </a:r>
          </a:p>
          <a:p>
            <a:pPr>
              <a:lnSpc>
                <a:spcPct val="115000"/>
              </a:lnSpc>
              <a:spcAft>
                <a:spcPts val="1000"/>
              </a:spcAft>
              <a:buNone/>
            </a:pP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Zaten tek nitelikten oluşan bir anahtara niteliklerin kısmi işlevsel bağımlı olması söz konusu olamaz</a:t>
            </a:r>
            <a:r>
              <a:rPr lang="tr-TR" dirty="0" smtClean="0">
                <a:latin typeface="Verdana" pitchFamily="34" charset="0"/>
                <a:ea typeface="Verdana" pitchFamily="34" charset="0"/>
                <a:cs typeface="Verdana" pitchFamily="34" charset="0"/>
              </a:rPr>
              <a:t>.</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N3NF: </a:t>
            </a:r>
            <a:r>
              <a:rPr lang="tr-TR" dirty="0">
                <a:latin typeface="Verdana" pitchFamily="34" charset="0"/>
                <a:ea typeface="Verdana" pitchFamily="34" charset="0"/>
                <a:cs typeface="Verdana" pitchFamily="34" charset="0"/>
              </a:rPr>
              <a:t>Ancak asal olmayan nitelikler birbirinden bağımsız değildir.</a:t>
            </a:r>
          </a:p>
          <a:p>
            <a:pPr>
              <a:lnSpc>
                <a:spcPct val="115000"/>
              </a:lnSpc>
              <a:spcAft>
                <a:spcPts val="1000"/>
              </a:spcAft>
              <a:buNone/>
            </a:pPr>
            <a:r>
              <a:rPr lang="tr-TR" dirty="0" smtClean="0">
                <a:latin typeface="Verdana" pitchFamily="34" charset="0"/>
                <a:ea typeface="Verdana" pitchFamily="34" charset="0"/>
                <a:cs typeface="Verdana" pitchFamily="34" charset="0"/>
              </a:rPr>
              <a:t>Bu </a:t>
            </a:r>
            <a:r>
              <a:rPr lang="tr-TR" dirty="0">
                <a:latin typeface="Verdana" pitchFamily="34" charset="0"/>
                <a:ea typeface="Verdana" pitchFamily="34" charset="0"/>
                <a:cs typeface="Verdana" pitchFamily="34" charset="0"/>
              </a:rPr>
              <a:t>nitelikler arasında </a:t>
            </a:r>
            <a:r>
              <a:rPr lang="tr-TR" b="1" i="1" dirty="0">
                <a:solidFill>
                  <a:schemeClr val="accent2">
                    <a:lumMod val="75000"/>
                  </a:schemeClr>
                </a:solidFill>
                <a:latin typeface="Verdana" pitchFamily="34" charset="0"/>
                <a:ea typeface="Verdana" pitchFamily="34" charset="0"/>
                <a:cs typeface="Verdana" pitchFamily="34" charset="0"/>
              </a:rPr>
              <a:t>MARKA, MODEL</a:t>
            </a:r>
            <a:r>
              <a:rPr lang="tr-TR" i="1" dirty="0">
                <a:solidFill>
                  <a:schemeClr val="accent2">
                    <a:lumMod val="75000"/>
                  </a:schemeClr>
                </a:solidFill>
                <a:latin typeface="Verdana" pitchFamily="34" charset="0"/>
                <a:ea typeface="Verdana" pitchFamily="34" charset="0"/>
                <a:cs typeface="Verdana" pitchFamily="34" charset="0"/>
              </a:rPr>
              <a:t> </a:t>
            </a:r>
            <a:r>
              <a:rPr lang="tr-TR" i="1" dirty="0">
                <a:solidFill>
                  <a:schemeClr val="accent2">
                    <a:lumMod val="75000"/>
                  </a:schemeClr>
                </a:solidFill>
                <a:latin typeface="Verdana" pitchFamily="34" charset="0"/>
                <a:ea typeface="Verdana" pitchFamily="34" charset="0"/>
                <a:cs typeface="Verdana" pitchFamily="34" charset="0"/>
                <a:sym typeface="Wingdings"/>
              </a:rPr>
              <a:t></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AĞIRLIK</a:t>
            </a:r>
            <a:r>
              <a:rPr lang="tr-TR" dirty="0">
                <a:latin typeface="Verdana" pitchFamily="34" charset="0"/>
                <a:ea typeface="Verdana" pitchFamily="34" charset="0"/>
                <a:cs typeface="Verdana" pitchFamily="34" charset="0"/>
              </a:rPr>
              <a:t> işlevsel bağımlılığı da </a:t>
            </a:r>
            <a:r>
              <a:rPr lang="tr-TR" dirty="0" smtClean="0">
                <a:latin typeface="Verdana" pitchFamily="34" charset="0"/>
                <a:ea typeface="Verdana" pitchFamily="34" charset="0"/>
                <a:cs typeface="Verdana" pitchFamily="34" charset="0"/>
              </a:rPr>
              <a:t>vardır.</a:t>
            </a:r>
          </a:p>
          <a:p>
            <a:pPr>
              <a:lnSpc>
                <a:spcPct val="115000"/>
              </a:lnSpc>
              <a:spcAft>
                <a:spcPts val="1000"/>
              </a:spcAft>
              <a:buNone/>
            </a:pPr>
            <a:r>
              <a:rPr lang="tr-TR" dirty="0" smtClean="0">
                <a:latin typeface="Verdana" pitchFamily="34" charset="0"/>
                <a:ea typeface="Verdana" pitchFamily="34" charset="0"/>
                <a:cs typeface="Verdana" pitchFamily="34" charset="0"/>
              </a:rPr>
              <a:t>3NF değildir</a:t>
            </a:r>
            <a:r>
              <a:rPr lang="tr-TR" dirty="0">
                <a:latin typeface="Verdana" pitchFamily="34" charset="0"/>
                <a:ea typeface="Verdana" pitchFamily="34" charset="0"/>
                <a:cs typeface="Verdana" pitchFamily="34" charset="0"/>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332656"/>
            <a:ext cx="8229600" cy="492664"/>
          </a:xfrm>
        </p:spPr>
        <p:txBody>
          <a:bodyPr>
            <a:noAutofit/>
          </a:bodyPr>
          <a:lstStyle/>
          <a:p>
            <a:r>
              <a:rPr lang="tr-TR" sz="3600" b="1" dirty="0" smtClean="0">
                <a:latin typeface="Times New Roman"/>
                <a:ea typeface="Times New Roman"/>
              </a:rPr>
              <a:t>6.4. </a:t>
            </a:r>
            <a:r>
              <a:rPr lang="tr-TR" sz="3600" b="1" dirty="0" err="1" smtClean="0">
                <a:latin typeface="Times New Roman"/>
                <a:ea typeface="Times New Roman"/>
              </a:rPr>
              <a:t>Boyce</a:t>
            </a:r>
            <a:r>
              <a:rPr lang="tr-TR" sz="3600" b="1" dirty="0" smtClean="0">
                <a:latin typeface="Times New Roman"/>
                <a:ea typeface="Times New Roman"/>
              </a:rPr>
              <a:t> </a:t>
            </a:r>
            <a:r>
              <a:rPr lang="tr-TR" sz="3600" b="1" dirty="0" err="1" smtClean="0">
                <a:latin typeface="Times New Roman"/>
                <a:ea typeface="Times New Roman"/>
              </a:rPr>
              <a:t>Codd</a:t>
            </a:r>
            <a:r>
              <a:rPr lang="tr-TR" sz="3600" b="1" dirty="0" smtClean="0">
                <a:latin typeface="Times New Roman"/>
                <a:ea typeface="Times New Roman"/>
              </a:rPr>
              <a:t> Normal Biçimi (BCNF) </a:t>
            </a:r>
            <a:endParaRPr lang="tr-TR" sz="3600" dirty="0"/>
          </a:p>
        </p:txBody>
      </p:sp>
      <p:sp>
        <p:nvSpPr>
          <p:cNvPr id="3" name="2 İçerik Yer Tutucusu"/>
          <p:cNvSpPr>
            <a:spLocks noGrp="1"/>
          </p:cNvSpPr>
          <p:nvPr>
            <p:ph idx="1"/>
          </p:nvPr>
        </p:nvSpPr>
        <p:spPr>
          <a:xfrm>
            <a:off x="457200" y="908720"/>
            <a:ext cx="8229600" cy="5415880"/>
          </a:xfrm>
        </p:spPr>
        <p:txBody>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BCNF İlişki Tanımı:</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r>
              <a:rPr lang="tr-TR" b="1" dirty="0" smtClean="0">
                <a:latin typeface="Verdana" pitchFamily="34" charset="0"/>
                <a:ea typeface="Verdana" pitchFamily="34" charset="0"/>
                <a:cs typeface="Verdana" pitchFamily="34" charset="0"/>
              </a:rPr>
              <a:t> 1NF ve tüm belirleyenler ilişkinin anahtarı </a:t>
            </a:r>
            <a:r>
              <a:rPr lang="tr-TR" b="1" dirty="0" err="1" smtClean="0">
                <a:latin typeface="Verdana" pitchFamily="34" charset="0"/>
                <a:ea typeface="Verdana" pitchFamily="34" charset="0"/>
                <a:cs typeface="Verdana" pitchFamily="34" charset="0"/>
              </a:rPr>
              <a:t>BCNF’ir</a:t>
            </a:r>
            <a:r>
              <a:rPr lang="tr-TR" b="1" dirty="0" smtClean="0">
                <a:latin typeface="Verdana" pitchFamily="34" charset="0"/>
                <a:ea typeface="Verdana" pitchFamily="34" charset="0"/>
                <a:cs typeface="Verdana" pitchFamily="34" charset="0"/>
              </a:rPr>
              <a:t>.</a:t>
            </a:r>
          </a:p>
          <a:p>
            <a:pPr>
              <a:buNone/>
            </a:pPr>
            <a:r>
              <a:rPr lang="tr-TR" dirty="0" smtClean="0">
                <a:latin typeface="Verdana" pitchFamily="34" charset="0"/>
                <a:ea typeface="Verdana" pitchFamily="34" charset="0"/>
                <a:cs typeface="Verdana" pitchFamily="34" charset="0"/>
              </a:rPr>
              <a:t>Yani,</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K</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anahtar ise, </a:t>
            </a:r>
            <a:r>
              <a:rPr lang="tr-TR" dirty="0" err="1" smtClean="0">
                <a:latin typeface="Verdana" pitchFamily="34" charset="0"/>
                <a:ea typeface="Verdana" pitchFamily="34" charset="0"/>
                <a:cs typeface="Verdana" pitchFamily="34" charset="0"/>
              </a:rPr>
              <a:t>BCNF’de</a:t>
            </a:r>
            <a:r>
              <a:rPr lang="tr-TR" dirty="0" smtClean="0">
                <a:latin typeface="Verdana" pitchFamily="34" charset="0"/>
                <a:ea typeface="Verdana" pitchFamily="34" charset="0"/>
                <a:cs typeface="Verdana" pitchFamily="34" charset="0"/>
              </a:rPr>
              <a:t> tüm işlevsel bağımlılıklar </a:t>
            </a:r>
            <a:r>
              <a:rPr lang="tr-TR" b="1" i="1" dirty="0" smtClean="0">
                <a:solidFill>
                  <a:schemeClr val="accent2">
                    <a:lumMod val="75000"/>
                  </a:schemeClr>
                </a:solidFill>
                <a:latin typeface="Verdana" pitchFamily="34" charset="0"/>
                <a:ea typeface="Verdana" pitchFamily="34" charset="0"/>
                <a:cs typeface="Verdana" pitchFamily="34" charset="0"/>
              </a:rPr>
              <a:t>K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X</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biçimindedir.</a:t>
            </a:r>
          </a:p>
          <a:p>
            <a:pPr>
              <a:buNone/>
            </a:pPr>
            <a:r>
              <a:rPr lang="tr-TR" dirty="0" smtClean="0">
                <a:latin typeface="Verdana" pitchFamily="34" charset="0"/>
                <a:ea typeface="Verdana" pitchFamily="34" charset="0"/>
                <a:cs typeface="Verdana" pitchFamily="34" charset="0"/>
              </a:rPr>
              <a:t>Önemli </a:t>
            </a:r>
            <a:r>
              <a:rPr lang="tr-TR" dirty="0">
                <a:latin typeface="Verdana" pitchFamily="34" charset="0"/>
                <a:ea typeface="Verdana" pitchFamily="34" charset="0"/>
                <a:cs typeface="Verdana" pitchFamily="34" charset="0"/>
              </a:rPr>
              <a:t>her işlevsel bağımlılığın sol tarafında yer alan her nitelik ya da nitelik grubunun ilişkideki  tüm nitelikleri belirlemesi, dolayısıyla ilişkinin anahtarı olması gerekir.</a:t>
            </a:r>
          </a:p>
          <a:p>
            <a:pPr>
              <a:buNone/>
            </a:pPr>
            <a:endParaRPr lang="tr-T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904656"/>
          </a:xfrm>
        </p:spPr>
        <p:txBody>
          <a:bodyPr>
            <a:normAutofit/>
          </a:bodyPr>
          <a:lstStyle/>
          <a:p>
            <a:pPr>
              <a:buFont typeface="Wingdings" pitchFamily="2" charset="2"/>
              <a:buChar char="Ø"/>
            </a:pPr>
            <a:r>
              <a:rPr lang="tr-TR" dirty="0" smtClean="0">
                <a:latin typeface="Verdana" pitchFamily="34" charset="0"/>
                <a:ea typeface="Verdana" pitchFamily="34" charset="0"/>
                <a:cs typeface="Verdana" pitchFamily="34" charset="0"/>
              </a:rPr>
              <a:t>3NF asal olmayan niteliklerin birbirinden bağımsız olmasını ve anahtara tam işlevsel bağımlı olmasını zorlar.</a:t>
            </a:r>
          </a:p>
          <a:p>
            <a:pPr>
              <a:buFont typeface="Wingdings" pitchFamily="2" charset="2"/>
              <a:buChar char="Ø"/>
            </a:pPr>
            <a:r>
              <a:rPr lang="tr-TR" dirty="0" smtClean="0">
                <a:latin typeface="Verdana" pitchFamily="34" charset="0"/>
                <a:ea typeface="Verdana" pitchFamily="34" charset="0"/>
                <a:cs typeface="Verdana" pitchFamily="34" charset="0"/>
              </a:rPr>
              <a:t>3NF asal niteliklere zorlama getirmez.</a:t>
            </a:r>
          </a:p>
          <a:p>
            <a:pPr>
              <a:buFont typeface="Wingdings" pitchFamily="2" charset="2"/>
              <a:buChar char="Ø"/>
            </a:pPr>
            <a:r>
              <a:rPr lang="tr-TR" dirty="0" smtClean="0">
                <a:latin typeface="Verdana" pitchFamily="34" charset="0"/>
                <a:ea typeface="Verdana" pitchFamily="34" charset="0"/>
                <a:cs typeface="Verdana" pitchFamily="34" charset="0"/>
              </a:rPr>
              <a:t>3NF bir ilişkide asal nitelikler birbirinden bağımsız olmayabilir ve anahtarlara kısmi bağımlı olabilir.</a:t>
            </a:r>
          </a:p>
          <a:p>
            <a:pPr>
              <a:buFont typeface="Wingdings" pitchFamily="2" charset="2"/>
              <a:buChar char="Ø"/>
            </a:pPr>
            <a:r>
              <a:rPr lang="tr-TR" dirty="0" smtClean="0">
                <a:latin typeface="Verdana" pitchFamily="34" charset="0"/>
                <a:ea typeface="Verdana" pitchFamily="34" charset="0"/>
                <a:cs typeface="Verdana" pitchFamily="34" charset="0"/>
              </a:rPr>
              <a:t>Bu </a:t>
            </a:r>
            <a:r>
              <a:rPr lang="tr-TR" dirty="0">
                <a:latin typeface="Verdana" pitchFamily="34" charset="0"/>
                <a:ea typeface="Verdana" pitchFamily="34" charset="0"/>
                <a:cs typeface="Verdana" pitchFamily="34" charset="0"/>
              </a:rPr>
              <a:t>serbestlik birden çok anahtarı bulunan ve anahtarlarından en az ikisi birden çok nitelikten oluşan ilişkilerde sorunlar oluşmasına yol </a:t>
            </a:r>
            <a:r>
              <a:rPr lang="tr-TR" dirty="0" smtClean="0">
                <a:latin typeface="Verdana" pitchFamily="34" charset="0"/>
                <a:ea typeface="Verdana" pitchFamily="34" charset="0"/>
                <a:cs typeface="Verdana" pitchFamily="34" charset="0"/>
              </a:rPr>
              <a:t>açabilir.</a:t>
            </a:r>
            <a:endParaRPr lang="tr-T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919936"/>
          </a:xfrm>
        </p:spPr>
        <p:txBody>
          <a:bodyPr>
            <a:normAutofit fontScale="92500" lnSpcReduction="20000"/>
          </a:bodyPr>
          <a:lstStyle/>
          <a:p>
            <a:pPr>
              <a:buNone/>
            </a:pPr>
            <a:r>
              <a:rPr lang="tr-TR" dirty="0" smtClean="0">
                <a:latin typeface="Verdana" pitchFamily="34" charset="0"/>
                <a:ea typeface="Verdana" pitchFamily="34" charset="0"/>
                <a:cs typeface="Verdana" pitchFamily="34" charset="0"/>
              </a:rPr>
              <a:t>Örnek:</a:t>
            </a:r>
          </a:p>
          <a:p>
            <a:pPr>
              <a:lnSpc>
                <a:spcPct val="115000"/>
              </a:lnSpc>
              <a:spcAft>
                <a:spcPts val="300"/>
              </a:spcAft>
              <a:buNone/>
              <a:tabLst>
                <a:tab pos="207645" algn="l"/>
              </a:tabLst>
            </a:pPr>
            <a:r>
              <a:rPr lang="tr-TR" b="1" i="1" dirty="0">
                <a:solidFill>
                  <a:schemeClr val="accent2">
                    <a:lumMod val="75000"/>
                  </a:schemeClr>
                </a:solidFill>
                <a:latin typeface="Verdana" pitchFamily="34" charset="0"/>
                <a:ea typeface="Verdana" pitchFamily="34" charset="0"/>
                <a:cs typeface="Verdana" pitchFamily="34" charset="0"/>
              </a:rPr>
              <a:t>R(A, B, C, D, E)</a:t>
            </a:r>
            <a:r>
              <a:rPr lang="tr-TR" i="1" dirty="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300"/>
              </a:spcAft>
              <a:buNone/>
              <a:tabLst>
                <a:tab pos="207645" algn="l"/>
              </a:tabLst>
            </a:pPr>
            <a:r>
              <a:rPr lang="tr-TR" b="1" i="1" dirty="0">
                <a:solidFill>
                  <a:schemeClr val="accent2">
                    <a:lumMod val="75000"/>
                  </a:schemeClr>
                </a:solidFill>
                <a:latin typeface="Verdana" pitchFamily="34" charset="0"/>
                <a:ea typeface="Verdana" pitchFamily="34" charset="0"/>
                <a:cs typeface="Verdana" pitchFamily="34" charset="0"/>
              </a:rPr>
              <a:t>F={A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 B</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 ,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AE, CE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a:t>
            </a:r>
            <a:r>
              <a:rPr lang="tr-TR" i="1" dirty="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300"/>
              </a:spcAft>
              <a:buNone/>
              <a:tabLst>
                <a:tab pos="207645" algn="l"/>
              </a:tabLst>
            </a:pPr>
            <a:endParaRPr lang="tr-TR" dirty="0">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a:latin typeface="Verdana" pitchFamily="34" charset="0"/>
                <a:ea typeface="Verdana" pitchFamily="34" charset="0"/>
                <a:cs typeface="Verdana" pitchFamily="34" charset="0"/>
              </a:rPr>
              <a:t>İlişkinin 4 anahtarı(ya da anahtar adayı) vardır: </a:t>
            </a:r>
          </a:p>
          <a:p>
            <a:pPr>
              <a:lnSpc>
                <a:spcPct val="115000"/>
              </a:lnSpc>
              <a:spcAft>
                <a:spcPts val="300"/>
              </a:spcAft>
              <a:buNone/>
              <a:tabLst>
                <a:tab pos="207645" algn="l"/>
              </a:tabLst>
            </a:pPr>
            <a:r>
              <a:rPr lang="tr-TR" b="1" i="1" dirty="0">
                <a:solidFill>
                  <a:schemeClr val="accent2">
                    <a:lumMod val="75000"/>
                  </a:schemeClr>
                </a:solidFill>
                <a:latin typeface="Verdana" pitchFamily="34" charset="0"/>
                <a:ea typeface="Verdana" pitchFamily="34" charset="0"/>
                <a:cs typeface="Verdana" pitchFamily="34" charset="0"/>
              </a:rPr>
              <a:t>B, D, AE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CE</a:t>
            </a:r>
            <a:r>
              <a:rPr lang="tr-TR" b="1" dirty="0">
                <a:latin typeface="Verdana" pitchFamily="34" charset="0"/>
                <a:ea typeface="Verdana" pitchFamily="34" charset="0"/>
                <a:cs typeface="Verdana" pitchFamily="34" charset="0"/>
              </a:rPr>
              <a:t> </a:t>
            </a:r>
          </a:p>
          <a:p>
            <a:pPr>
              <a:buFont typeface="Wingdings" pitchFamily="2" charset="2"/>
              <a:buChar char="ü"/>
            </a:pPr>
            <a:r>
              <a:rPr lang="tr-TR" dirty="0" smtClean="0">
                <a:latin typeface="Verdana" pitchFamily="34" charset="0"/>
                <a:ea typeface="Verdana" pitchFamily="34" charset="0"/>
                <a:cs typeface="Verdana" pitchFamily="34" charset="0"/>
              </a:rPr>
              <a:t>Bu durumda ilişkinin tüm nitelikleri asal niteliklerdir.</a:t>
            </a:r>
          </a:p>
          <a:p>
            <a:pPr>
              <a:buNone/>
            </a:pPr>
            <a:endParaRPr lang="tr-TR" dirty="0">
              <a:latin typeface="Verdana" pitchFamily="34" charset="0"/>
              <a:ea typeface="Verdana" pitchFamily="34" charset="0"/>
              <a:cs typeface="Verdana" pitchFamily="34" charset="0"/>
            </a:endParaRPr>
          </a:p>
          <a:p>
            <a:pPr>
              <a:buFont typeface="Wingdings" pitchFamily="2" charset="2"/>
              <a:buChar char="ü"/>
            </a:pPr>
            <a:r>
              <a:rPr lang="tr-TR" dirty="0" smtClean="0">
                <a:latin typeface="Verdana" pitchFamily="34" charset="0"/>
                <a:ea typeface="Verdana" pitchFamily="34" charset="0"/>
                <a:cs typeface="Verdana" pitchFamily="34" charset="0"/>
              </a:rPr>
              <a:t>İlişkide asal olmayan hiçbir nitelik bulunmadığından otomatik olarak 3NF'dir.</a:t>
            </a:r>
          </a:p>
          <a:p>
            <a:pPr>
              <a:buNone/>
            </a:pPr>
            <a:endParaRPr lang="tr-TR" dirty="0" smtClean="0">
              <a:latin typeface="Verdana" pitchFamily="34" charset="0"/>
              <a:ea typeface="Verdana" pitchFamily="34" charset="0"/>
              <a:cs typeface="Verdana" pitchFamily="34" charset="0"/>
            </a:endParaRPr>
          </a:p>
          <a:p>
            <a:pPr>
              <a:buFont typeface="Wingdings" pitchFamily="2" charset="2"/>
              <a:buChar char="ü"/>
            </a:pPr>
            <a:r>
              <a:rPr lang="tr-TR" dirty="0">
                <a:latin typeface="Verdana" pitchFamily="34" charset="0"/>
                <a:ea typeface="Verdana" pitchFamily="34" charset="0"/>
                <a:cs typeface="Verdana" pitchFamily="34" charset="0"/>
              </a:rPr>
              <a:t> Ancak bu ilişkide </a:t>
            </a: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C</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bağımlılığı vardır.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 bir belirleyen olmasına karşın anahtar değildir. Dolayısıyla </a:t>
            </a:r>
            <a:r>
              <a:rPr lang="tr-TR" dirty="0" smtClean="0">
                <a:latin typeface="Verdana" pitchFamily="34" charset="0"/>
                <a:ea typeface="Verdana" pitchFamily="34" charset="0"/>
                <a:cs typeface="Verdana" pitchFamily="34" charset="0"/>
              </a:rPr>
              <a:t>BCNF </a:t>
            </a:r>
            <a:r>
              <a:rPr lang="tr-TR" dirty="0">
                <a:latin typeface="Verdana" pitchFamily="34" charset="0"/>
                <a:ea typeface="Verdana" pitchFamily="34" charset="0"/>
                <a:cs typeface="Verdana" pitchFamily="34" charset="0"/>
              </a:rPr>
              <a:t>değildir. </a:t>
            </a:r>
            <a:endParaRPr lang="tr-T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7931224" cy="3715109"/>
          </a:xfrm>
        </p:spPr>
        <p:txBody>
          <a:bodyPr>
            <a:normAutofit fontScale="92500" lnSpcReduction="10000"/>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 4.13.</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ÖĞRDERS (ÖĞRNO, DKODU, DADI, NOTU)</a:t>
            </a:r>
            <a:endParaRPr lang="tr-TR" b="1" dirty="0" smtClean="0">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DKODU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DADI </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DADI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DKODU </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DKODU, ÖĞRNO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NOTU</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DADI, ÖĞRNO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NOTU</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endParaRPr lang="tr-TR" dirty="0" smtClean="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grpSp>
        <p:nvGrpSpPr>
          <p:cNvPr id="14" name="Grup 13"/>
          <p:cNvGrpSpPr/>
          <p:nvPr/>
        </p:nvGrpSpPr>
        <p:grpSpPr>
          <a:xfrm>
            <a:off x="3851920" y="3832242"/>
            <a:ext cx="5040560" cy="2644916"/>
            <a:chOff x="1214414" y="714356"/>
            <a:chExt cx="6572296" cy="4929222"/>
          </a:xfrm>
        </p:grpSpPr>
        <p:grpSp>
          <p:nvGrpSpPr>
            <p:cNvPr id="15" name="Grup 14"/>
            <p:cNvGrpSpPr/>
            <p:nvPr/>
          </p:nvGrpSpPr>
          <p:grpSpPr>
            <a:xfrm>
              <a:off x="1214414" y="714356"/>
              <a:ext cx="6572296" cy="4929222"/>
              <a:chOff x="1214414" y="714356"/>
              <a:chExt cx="6572296" cy="4929222"/>
            </a:xfrm>
          </p:grpSpPr>
          <p:sp>
            <p:nvSpPr>
              <p:cNvPr id="17" name="3 Yuvarlatılmış Dikdörtgen"/>
              <p:cNvSpPr/>
              <p:nvPr/>
            </p:nvSpPr>
            <p:spPr>
              <a:xfrm>
                <a:off x="2000232" y="714356"/>
                <a:ext cx="2000264" cy="1357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DKODU</a:t>
                </a:r>
                <a:endParaRPr lang="tr-TR" dirty="0"/>
              </a:p>
            </p:txBody>
          </p:sp>
          <p:sp>
            <p:nvSpPr>
              <p:cNvPr id="18" name="4 Yuvarlatılmış Dikdörtgen"/>
              <p:cNvSpPr/>
              <p:nvPr/>
            </p:nvSpPr>
            <p:spPr>
              <a:xfrm>
                <a:off x="2000232" y="2357430"/>
                <a:ext cx="2000264"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ÖGRNO</a:t>
                </a:r>
                <a:endParaRPr lang="tr-TR" dirty="0"/>
              </a:p>
            </p:txBody>
          </p:sp>
          <p:sp>
            <p:nvSpPr>
              <p:cNvPr id="19" name="5 Yuvarlatılmış Dikdörtgen"/>
              <p:cNvSpPr/>
              <p:nvPr/>
            </p:nvSpPr>
            <p:spPr>
              <a:xfrm>
                <a:off x="2000232" y="4071942"/>
                <a:ext cx="1928826"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DADI</a:t>
                </a:r>
                <a:endParaRPr lang="tr-TR" dirty="0"/>
              </a:p>
            </p:txBody>
          </p:sp>
          <p:sp>
            <p:nvSpPr>
              <p:cNvPr id="20" name="6 Yuvarlatılmış Dikdörtgen"/>
              <p:cNvSpPr/>
              <p:nvPr/>
            </p:nvSpPr>
            <p:spPr>
              <a:xfrm>
                <a:off x="5643570" y="1928802"/>
                <a:ext cx="2143140" cy="1428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NOTU</a:t>
                </a:r>
                <a:endParaRPr lang="tr-TR" dirty="0"/>
              </a:p>
            </p:txBody>
          </p:sp>
          <p:sp>
            <p:nvSpPr>
              <p:cNvPr id="21" name="7 Yuvarlatılmış Dikdörtgen"/>
              <p:cNvSpPr/>
              <p:nvPr/>
            </p:nvSpPr>
            <p:spPr>
              <a:xfrm>
                <a:off x="1714480" y="2214554"/>
                <a:ext cx="2500330" cy="342902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2" name="8 Düz Ok Bağlayıcısı"/>
              <p:cNvCxnSpPr>
                <a:stCxn id="17" idx="3"/>
              </p:cNvCxnSpPr>
              <p:nvPr/>
            </p:nvCxnSpPr>
            <p:spPr>
              <a:xfrm>
                <a:off x="4000496" y="1393017"/>
                <a:ext cx="1643074" cy="892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9 Düz Ok Bağlayıcısı"/>
              <p:cNvCxnSpPr/>
              <p:nvPr/>
            </p:nvCxnSpPr>
            <p:spPr>
              <a:xfrm flipV="1">
                <a:off x="4214810" y="2714620"/>
                <a:ext cx="1428760" cy="5000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10 Düz Ok Bağlayıcısı"/>
              <p:cNvCxnSpPr/>
              <p:nvPr/>
            </p:nvCxnSpPr>
            <p:spPr>
              <a:xfrm>
                <a:off x="1214414" y="1357298"/>
                <a:ext cx="78581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11 Düz Bağlayıcı"/>
              <p:cNvCxnSpPr/>
              <p:nvPr/>
            </p:nvCxnSpPr>
            <p:spPr>
              <a:xfrm rot="16200000" flipH="1">
                <a:off x="-500098" y="3071810"/>
                <a:ext cx="3500462" cy="7143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 name="12 Düz Ok Bağlayıcısı"/>
            <p:cNvCxnSpPr>
              <a:endCxn id="19" idx="1"/>
            </p:cNvCxnSpPr>
            <p:nvPr/>
          </p:nvCxnSpPr>
          <p:spPr>
            <a:xfrm>
              <a:off x="1285852" y="4786322"/>
              <a:ext cx="7143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847928"/>
          </a:xfrm>
        </p:spPr>
        <p:txBody>
          <a:bodyPr>
            <a:normAutofit/>
          </a:bodyPr>
          <a:lstStyle/>
          <a:p>
            <a:pPr>
              <a:buFont typeface="Wingdings" pitchFamily="2" charset="2"/>
              <a:buChar char="ü"/>
            </a:pPr>
            <a:r>
              <a:rPr lang="tr-TR" dirty="0" smtClean="0">
                <a:latin typeface="Verdana" pitchFamily="34" charset="0"/>
                <a:ea typeface="Verdana" pitchFamily="34" charset="0"/>
                <a:cs typeface="Verdana" pitchFamily="34" charset="0"/>
              </a:rPr>
              <a:t> İlişkinin anahtarları </a:t>
            </a:r>
            <a:r>
              <a:rPr lang="tr-TR" b="1" i="1" dirty="0" smtClean="0">
                <a:solidFill>
                  <a:schemeClr val="accent2">
                    <a:lumMod val="75000"/>
                  </a:schemeClr>
                </a:solidFill>
                <a:latin typeface="Verdana" pitchFamily="34" charset="0"/>
                <a:ea typeface="Verdana" pitchFamily="34" charset="0"/>
                <a:cs typeface="Verdana" pitchFamily="34" charset="0"/>
              </a:rPr>
              <a:t>DKODU, ÖĞRNO</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DADI</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ÖĞRNO</a:t>
            </a:r>
            <a:r>
              <a:rPr lang="tr-TR" dirty="0" smtClean="0">
                <a:latin typeface="Verdana" pitchFamily="34" charset="0"/>
                <a:ea typeface="Verdana" pitchFamily="34" charset="0"/>
                <a:cs typeface="Verdana" pitchFamily="34" charset="0"/>
              </a:rPr>
              <a:t>’ dur. </a:t>
            </a:r>
          </a:p>
          <a:p>
            <a:pPr>
              <a:buFont typeface="Wingdings" pitchFamily="2" charset="2"/>
              <a:buChar char="ü"/>
            </a:pPr>
            <a:r>
              <a:rPr lang="tr-TR" dirty="0" smtClean="0">
                <a:latin typeface="Verdana" pitchFamily="34" charset="0"/>
                <a:ea typeface="Verdana" pitchFamily="34" charset="0"/>
                <a:cs typeface="Verdana" pitchFamily="34" charset="0"/>
              </a:rPr>
              <a:t>İlişkinin asal olmayan tek niteliği </a:t>
            </a:r>
            <a:r>
              <a:rPr lang="tr-TR" b="1" i="1" dirty="0" smtClean="0">
                <a:solidFill>
                  <a:schemeClr val="accent2">
                    <a:lumMod val="75000"/>
                  </a:schemeClr>
                </a:solidFill>
                <a:latin typeface="Verdana" pitchFamily="34" charset="0"/>
                <a:ea typeface="Verdana" pitchFamily="34" charset="0"/>
                <a:cs typeface="Verdana" pitchFamily="34" charset="0"/>
              </a:rPr>
              <a:t>(NOTU)</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anahtarlara tam işlevsel bağımlıdır.</a:t>
            </a:r>
          </a:p>
          <a:p>
            <a:pPr marL="0" indent="0">
              <a:buNone/>
            </a:pP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Geçişli bağımlı değildir (zaten asal olmayan tek nitelik bulunduğuna göre, geçişli bağımlılık söz konusu olamaz).</a:t>
            </a:r>
          </a:p>
          <a:p>
            <a:pPr>
              <a:buFont typeface="Wingdings" pitchFamily="2" charset="2"/>
              <a:buChar char="ü"/>
            </a:pPr>
            <a:r>
              <a:rPr lang="tr-TR" dirty="0" smtClean="0">
                <a:latin typeface="Verdana" pitchFamily="34" charset="0"/>
                <a:ea typeface="Verdana" pitchFamily="34" charset="0"/>
                <a:cs typeface="Verdana" pitchFamily="34" charset="0"/>
              </a:rPr>
              <a:t>İlişki </a:t>
            </a:r>
            <a:r>
              <a:rPr lang="tr-TR" dirty="0">
                <a:latin typeface="Verdana" pitchFamily="34" charset="0"/>
                <a:ea typeface="Verdana" pitchFamily="34" charset="0"/>
                <a:cs typeface="Verdana" pitchFamily="34" charset="0"/>
              </a:rPr>
              <a:t>3NF bir ilişkidir. </a:t>
            </a:r>
            <a:endParaRPr lang="tr-TR" dirty="0" smtClean="0">
              <a:latin typeface="Verdana" pitchFamily="34" charset="0"/>
              <a:ea typeface="Verdana" pitchFamily="34" charset="0"/>
              <a:cs typeface="Verdana" pitchFamily="34" charset="0"/>
            </a:endParaRPr>
          </a:p>
          <a:p>
            <a:pPr>
              <a:buFont typeface="Wingdings" pitchFamily="2" charset="2"/>
              <a:buChar char="ü"/>
            </a:pPr>
            <a:r>
              <a:rPr lang="tr-TR" dirty="0" smtClean="0">
                <a:latin typeface="Verdana" pitchFamily="34" charset="0"/>
                <a:ea typeface="Verdana" pitchFamily="34" charset="0"/>
                <a:cs typeface="Verdana" pitchFamily="34" charset="0"/>
              </a:rPr>
              <a:t>Ancak </a:t>
            </a:r>
            <a:r>
              <a:rPr lang="tr-TR" dirty="0">
                <a:latin typeface="Verdana" pitchFamily="34" charset="0"/>
                <a:ea typeface="Verdana" pitchFamily="34" charset="0"/>
                <a:cs typeface="Verdana" pitchFamily="34" charset="0"/>
              </a:rPr>
              <a:t>anahtar olmayan </a:t>
            </a:r>
            <a:r>
              <a:rPr lang="tr-TR" b="1" i="1" dirty="0">
                <a:solidFill>
                  <a:schemeClr val="accent2">
                    <a:lumMod val="75000"/>
                  </a:schemeClr>
                </a:solidFill>
                <a:latin typeface="Verdana" pitchFamily="34" charset="0"/>
                <a:ea typeface="Verdana" pitchFamily="34" charset="0"/>
                <a:cs typeface="Verdana" pitchFamily="34" charset="0"/>
              </a:rPr>
              <a:t>DKODU</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DADI</a:t>
            </a:r>
            <a:r>
              <a:rPr lang="tr-TR" dirty="0">
                <a:latin typeface="Verdana" pitchFamily="34" charset="0"/>
                <a:ea typeface="Verdana" pitchFamily="34" charset="0"/>
                <a:cs typeface="Verdana" pitchFamily="34" charset="0"/>
              </a:rPr>
              <a:t> birer belirleyen olduğu için ilişki BCNF değildir</a:t>
            </a:r>
            <a:r>
              <a:rPr lang="tr-TR" dirty="0" smtClean="0">
                <a:latin typeface="Verdana" pitchFamily="34" charset="0"/>
                <a:ea typeface="Verdana" pitchFamily="34" charset="0"/>
                <a:cs typeface="Verdana" pitchFamily="34" charset="0"/>
              </a:rPr>
              <a:t>.</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052736"/>
            <a:ext cx="8229600" cy="5328592"/>
          </a:xfrm>
        </p:spPr>
        <p:txBody>
          <a:bodyPr>
            <a:normAutofit lnSpcReduction="10000"/>
          </a:bodyPr>
          <a:lstStyle/>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marL="76200">
              <a:lnSpc>
                <a:spcPct val="115000"/>
              </a:lnSpc>
              <a:spcAft>
                <a:spcPts val="600"/>
              </a:spcAft>
              <a:buNone/>
            </a:pPr>
            <a:r>
              <a:rPr lang="tr-TR" b="1" i="1" dirty="0">
                <a:solidFill>
                  <a:schemeClr val="accent2">
                    <a:lumMod val="75000"/>
                  </a:schemeClr>
                </a:solidFill>
                <a:latin typeface="Verdana" pitchFamily="34" charset="0"/>
                <a:ea typeface="Verdana" pitchFamily="34" charset="0"/>
                <a:cs typeface="Verdana" pitchFamily="34" charset="0"/>
              </a:rPr>
              <a:t>R (A</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 A</a:t>
            </a:r>
            <a:r>
              <a:rPr lang="tr-TR" b="1" i="1" baseline="-25000" dirty="0">
                <a:solidFill>
                  <a:schemeClr val="accent2">
                    <a:lumMod val="75000"/>
                  </a:schemeClr>
                </a:solidFill>
                <a:latin typeface="Verdana" pitchFamily="34" charset="0"/>
                <a:ea typeface="Verdana" pitchFamily="34" charset="0"/>
                <a:cs typeface="Verdana" pitchFamily="34" charset="0"/>
              </a:rPr>
              <a:t>n</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nitelik kümesi,</a:t>
            </a:r>
          </a:p>
          <a:p>
            <a:pPr marL="76200">
              <a:lnSpc>
                <a:spcPct val="115000"/>
              </a:lnSpc>
              <a:spcAft>
                <a:spcPts val="6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işlevsel bağımlılık kümesi </a:t>
            </a:r>
          </a:p>
          <a:p>
            <a:pPr marL="76200">
              <a:lnSpc>
                <a:spcPct val="115000"/>
              </a:lnSpc>
              <a:spcAft>
                <a:spcPts val="600"/>
              </a:spcAft>
              <a:buNone/>
            </a:pP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  ⊆  R) ise; X</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a:t>
            </a:r>
            <a:r>
              <a:rPr lang="tr-TR" b="1" dirty="0">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 in belirlediği niteliklerin tümüdür.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X</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hesaplama algoritması</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1. Başlangıçta T = { X } yap</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2. </a:t>
            </a:r>
            <a:r>
              <a:rPr lang="tr-TR" b="1" dirty="0" err="1" smtClean="0">
                <a:latin typeface="Verdana" pitchFamily="34" charset="0"/>
                <a:ea typeface="Verdana" pitchFamily="34" charset="0"/>
                <a:cs typeface="Verdana" pitchFamily="34" charset="0"/>
              </a:rPr>
              <a:t>F'deki</a:t>
            </a:r>
            <a:r>
              <a:rPr lang="tr-TR" b="1" dirty="0" smtClean="0">
                <a:latin typeface="Verdana" pitchFamily="34" charset="0"/>
                <a:ea typeface="Verdana" pitchFamily="34" charset="0"/>
                <a:cs typeface="Verdana" pitchFamily="34" charset="0"/>
              </a:rPr>
              <a:t> her W </a:t>
            </a:r>
            <a:r>
              <a:rPr lang="tr-TR" b="1" dirty="0" smtClean="0">
                <a:latin typeface="Verdana" pitchFamily="34" charset="0"/>
                <a:ea typeface="Verdana" pitchFamily="34" charset="0"/>
                <a:cs typeface="Verdana" pitchFamily="34" charset="0"/>
                <a:sym typeface="Wingdings"/>
              </a:rPr>
              <a:t></a:t>
            </a:r>
            <a:r>
              <a:rPr lang="tr-TR" b="1" dirty="0" smtClean="0">
                <a:latin typeface="Verdana" pitchFamily="34" charset="0"/>
                <a:ea typeface="Verdana" pitchFamily="34" charset="0"/>
                <a:cs typeface="Verdana" pitchFamily="34" charset="0"/>
              </a:rPr>
              <a:t> Z işlevsel bağımlılığı için:</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   Eğer {W} ⊆ T ise =&gt; T=T ∪ { Z } yap</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3. T değiştiği sürece 2. adımı tekrarla</a:t>
            </a:r>
            <a:endParaRPr lang="tr-TR" dirty="0" smtClean="0">
              <a:latin typeface="Verdana" pitchFamily="34" charset="0"/>
              <a:ea typeface="Verdana" pitchFamily="34" charset="0"/>
              <a:cs typeface="Verdana" pitchFamily="34" charset="0"/>
            </a:endParaRPr>
          </a:p>
          <a:p>
            <a:pPr>
              <a:buNone/>
            </a:pPr>
            <a:r>
              <a:rPr lang="tr-TR" b="1" dirty="0" smtClean="0">
                <a:latin typeface="Verdana" pitchFamily="34" charset="0"/>
                <a:ea typeface="Verdana" pitchFamily="34" charset="0"/>
                <a:cs typeface="Verdana" pitchFamily="34" charset="0"/>
              </a:rPr>
              <a:t>Sonuçta X</a:t>
            </a:r>
            <a:r>
              <a:rPr lang="tr-TR" b="1" baseline="30000" dirty="0" smtClean="0">
                <a:latin typeface="Verdana" pitchFamily="34" charset="0"/>
                <a:ea typeface="Verdana" pitchFamily="34" charset="0"/>
                <a:cs typeface="Verdana" pitchFamily="34" charset="0"/>
              </a:rPr>
              <a:t>+</a:t>
            </a:r>
            <a:r>
              <a:rPr lang="tr-TR" b="1" dirty="0" smtClean="0">
                <a:latin typeface="Verdana" pitchFamily="34" charset="0"/>
                <a:ea typeface="Verdana" pitchFamily="34" charset="0"/>
                <a:cs typeface="Verdana" pitchFamily="34" charset="0"/>
              </a:rPr>
              <a:t> = T olarak bulunur.</a:t>
            </a:r>
            <a:endParaRPr lang="tr-TR" dirty="0" smtClean="0">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357158" y="3429000"/>
            <a:ext cx="8215370" cy="29992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1 Başlık"/>
          <p:cNvSpPr>
            <a:spLocks noGrp="1"/>
          </p:cNvSpPr>
          <p:nvPr>
            <p:ph type="title"/>
          </p:nvPr>
        </p:nvSpPr>
        <p:spPr>
          <a:xfrm>
            <a:off x="467544" y="404664"/>
            <a:ext cx="8229600" cy="564672"/>
          </a:xfrm>
        </p:spPr>
        <p:txBody>
          <a:bodyPr>
            <a:noAutofit/>
          </a:bodyPr>
          <a:lstStyle/>
          <a:p>
            <a:r>
              <a:rPr lang="tr-TR" sz="3600" b="1" dirty="0" smtClean="0">
                <a:latin typeface="Times New Roman"/>
                <a:ea typeface="Times New Roman"/>
                <a:cs typeface="Times New Roman"/>
              </a:rPr>
              <a:t>F. Bir Nitelik Kümesinin Kapanışı</a:t>
            </a:r>
            <a:endParaRPr lang="tr-TR"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260648"/>
            <a:ext cx="8536462" cy="3960440"/>
          </a:xfrm>
        </p:spPr>
        <p:txBody>
          <a:bodyPr>
            <a:normAutofit fontScale="85000" lnSpcReduction="20000"/>
          </a:bodyPr>
          <a:lstStyle/>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Örnek:</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KURS </a:t>
            </a:r>
            <a:r>
              <a:rPr lang="tr-TR" b="1" i="1" dirty="0">
                <a:solidFill>
                  <a:schemeClr val="accent2">
                    <a:lumMod val="75000"/>
                  </a:schemeClr>
                </a:solidFill>
                <a:latin typeface="Verdana" pitchFamily="34" charset="0"/>
                <a:ea typeface="Verdana" pitchFamily="34" charset="0"/>
                <a:cs typeface="Verdana" pitchFamily="34" charset="0"/>
              </a:rPr>
              <a:t>(ÖĞRNO, DKODU</a:t>
            </a:r>
            <a:r>
              <a:rPr lang="tr-TR" dirty="0">
                <a:latin typeface="Verdana" pitchFamily="34" charset="0"/>
                <a:ea typeface="Verdana" pitchFamily="34" charset="0"/>
                <a:cs typeface="Verdana" pitchFamily="34" charset="0"/>
              </a:rPr>
              <a:t>,</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ÖĞRETMEN</a:t>
            </a:r>
            <a:r>
              <a:rPr lang="tr-TR" dirty="0">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NOTU) </a:t>
            </a:r>
            <a:endParaRPr lang="tr-TR" b="1"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ÖĞRETMEN </a:t>
            </a: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DKODU</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ÖĞRNO,DKODUNOTU</a:t>
            </a:r>
            <a:endParaRPr lang="tr-TR"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Her öğretmen yalnız bir ders verir.</a:t>
            </a:r>
          </a:p>
          <a:p>
            <a:pPr>
              <a:buNone/>
            </a:pPr>
            <a:r>
              <a:rPr lang="tr-TR" dirty="0" smtClean="0">
                <a:latin typeface="Verdana" pitchFamily="34" charset="0"/>
                <a:ea typeface="Verdana" pitchFamily="34" charset="0"/>
                <a:cs typeface="Verdana" pitchFamily="34" charset="0"/>
              </a:rPr>
              <a:t>Her dersin şubeler halinde birçok öğretmen tarafından verilir.</a:t>
            </a:r>
          </a:p>
          <a:p>
            <a:pPr>
              <a:buNone/>
            </a:pPr>
            <a:r>
              <a:rPr lang="tr-TR" dirty="0" smtClean="0">
                <a:latin typeface="Verdana" pitchFamily="34" charset="0"/>
                <a:ea typeface="Verdana" pitchFamily="34" charset="0"/>
                <a:cs typeface="Verdana" pitchFamily="34" charset="0"/>
              </a:rPr>
              <a:t>Şubelerin ayırımının sorumlu öğretmen ile yapılır.</a:t>
            </a:r>
          </a:p>
          <a:p>
            <a:pPr>
              <a:buNone/>
            </a:pPr>
            <a:r>
              <a:rPr lang="tr-TR" dirty="0" smtClean="0">
                <a:latin typeface="Verdana" pitchFamily="34" charset="0"/>
                <a:ea typeface="Verdana" pitchFamily="34" charset="0"/>
                <a:cs typeface="Verdana" pitchFamily="34" charset="0"/>
              </a:rPr>
              <a:t>Bir öğrenci bir dersi yalnız bir öğretmenden alır.</a:t>
            </a:r>
          </a:p>
        </p:txBody>
      </p:sp>
      <p:grpSp>
        <p:nvGrpSpPr>
          <p:cNvPr id="4" name="Grup 3"/>
          <p:cNvGrpSpPr/>
          <p:nvPr/>
        </p:nvGrpSpPr>
        <p:grpSpPr>
          <a:xfrm>
            <a:off x="1979712" y="4221088"/>
            <a:ext cx="4680520" cy="2232248"/>
            <a:chOff x="1428728" y="1714488"/>
            <a:chExt cx="6143668" cy="3143272"/>
          </a:xfrm>
        </p:grpSpPr>
        <p:sp>
          <p:nvSpPr>
            <p:cNvPr id="5" name="3 Yuvarlatılmış Dikdörtgen"/>
            <p:cNvSpPr/>
            <p:nvPr/>
          </p:nvSpPr>
          <p:spPr>
            <a:xfrm>
              <a:off x="1714480" y="192880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ÖĞRNO</a:t>
              </a:r>
              <a:endParaRPr lang="tr-TR" dirty="0"/>
            </a:p>
          </p:txBody>
        </p:sp>
        <p:sp>
          <p:nvSpPr>
            <p:cNvPr id="6" name="4 Yuvarlatılmış Dikdörtgen"/>
            <p:cNvSpPr/>
            <p:nvPr/>
          </p:nvSpPr>
          <p:spPr>
            <a:xfrm>
              <a:off x="1785918" y="350043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DKODU</a:t>
              </a:r>
              <a:endParaRPr lang="tr-TR" dirty="0"/>
            </a:p>
          </p:txBody>
        </p:sp>
        <p:sp>
          <p:nvSpPr>
            <p:cNvPr id="7" name="5 Yuvarlatılmış Dikdörtgen"/>
            <p:cNvSpPr/>
            <p:nvPr/>
          </p:nvSpPr>
          <p:spPr>
            <a:xfrm>
              <a:off x="1428728" y="1714488"/>
              <a:ext cx="2357454" cy="314327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6 Yuvarlatılmış Dikdörtgen"/>
            <p:cNvSpPr/>
            <p:nvPr/>
          </p:nvSpPr>
          <p:spPr>
            <a:xfrm>
              <a:off x="5857884" y="3500438"/>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ÖĞRETMEN</a:t>
              </a:r>
              <a:endParaRPr lang="tr-TR" dirty="0"/>
            </a:p>
          </p:txBody>
        </p:sp>
        <p:sp>
          <p:nvSpPr>
            <p:cNvPr id="9" name="7 Yuvarlatılmış Dikdörtgen"/>
            <p:cNvSpPr/>
            <p:nvPr/>
          </p:nvSpPr>
          <p:spPr>
            <a:xfrm>
              <a:off x="5929322" y="1928802"/>
              <a:ext cx="1643074"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NOTU</a:t>
              </a:r>
              <a:endParaRPr lang="tr-TR" dirty="0"/>
            </a:p>
          </p:txBody>
        </p:sp>
        <p:cxnSp>
          <p:nvCxnSpPr>
            <p:cNvPr id="10" name="9 Düz Ok Bağlayıcısı"/>
            <p:cNvCxnSpPr>
              <a:endCxn id="9" idx="1"/>
            </p:cNvCxnSpPr>
            <p:nvPr/>
          </p:nvCxnSpPr>
          <p:spPr>
            <a:xfrm>
              <a:off x="3786182" y="2428868"/>
              <a:ext cx="214314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11 Düz Ok Bağlayıcısı"/>
            <p:cNvCxnSpPr>
              <a:stCxn id="8" idx="1"/>
              <a:endCxn id="6" idx="3"/>
            </p:cNvCxnSpPr>
            <p:nvPr/>
          </p:nvCxnSpPr>
          <p:spPr>
            <a:xfrm rot="10800000">
              <a:off x="3428992" y="4000504"/>
              <a:ext cx="242889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348648"/>
          </a:xfrm>
        </p:spPr>
        <p:txBody>
          <a:bodyPr>
            <a:normAutofit fontScale="90000"/>
          </a:bodyPr>
          <a:lstStyle/>
          <a:p>
            <a:endParaRPr lang="tr-TR" dirty="0"/>
          </a:p>
        </p:txBody>
      </p:sp>
      <p:sp>
        <p:nvSpPr>
          <p:cNvPr id="3" name="2 İçerik Yer Tutucusu"/>
          <p:cNvSpPr>
            <a:spLocks noGrp="1"/>
          </p:cNvSpPr>
          <p:nvPr>
            <p:ph idx="1"/>
          </p:nvPr>
        </p:nvSpPr>
        <p:spPr>
          <a:xfrm>
            <a:off x="457200" y="1052736"/>
            <a:ext cx="8229600" cy="5271864"/>
          </a:xfrm>
        </p:spPr>
        <p:txBody>
          <a:bodyPr/>
          <a:lstStyle/>
          <a:p>
            <a:pPr>
              <a:buFont typeface="Wingdings" pitchFamily="2" charset="2"/>
              <a:buChar char="ü"/>
            </a:pPr>
            <a:r>
              <a:rPr lang="tr-TR" dirty="0" smtClean="0">
                <a:latin typeface="Verdana" pitchFamily="34" charset="0"/>
                <a:ea typeface="Verdana" pitchFamily="34" charset="0"/>
                <a:cs typeface="Verdana" pitchFamily="34" charset="0"/>
              </a:rPr>
              <a:t>İlişkinin tek anahtarı </a:t>
            </a:r>
            <a:r>
              <a:rPr lang="tr-TR" b="1" i="1" dirty="0" smtClean="0">
                <a:solidFill>
                  <a:schemeClr val="accent2">
                    <a:lumMod val="75000"/>
                  </a:schemeClr>
                </a:solidFill>
                <a:latin typeface="Verdana" pitchFamily="34" charset="0"/>
                <a:ea typeface="Verdana" pitchFamily="34" charset="0"/>
                <a:cs typeface="Verdana" pitchFamily="34" charset="0"/>
              </a:rPr>
              <a:t>ÖĞRNO, ÖĞRETMEN</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ikilisidir. </a:t>
            </a:r>
          </a:p>
          <a:p>
            <a:pPr>
              <a:buFont typeface="Wingdings" pitchFamily="2" charset="2"/>
              <a:buChar char="ü"/>
            </a:pPr>
            <a:r>
              <a:rPr lang="tr-TR" dirty="0" smtClean="0">
                <a:latin typeface="Verdana" pitchFamily="34" charset="0"/>
                <a:ea typeface="Verdana" pitchFamily="34" charset="0"/>
                <a:cs typeface="Verdana" pitchFamily="34" charset="0"/>
              </a:rPr>
              <a:t>İlişkide asal olmayan </a:t>
            </a:r>
            <a:r>
              <a:rPr lang="tr-TR" b="1" i="1" dirty="0" smtClean="0">
                <a:solidFill>
                  <a:schemeClr val="accent2">
                    <a:lumMod val="75000"/>
                  </a:schemeClr>
                </a:solidFill>
                <a:latin typeface="Verdana" pitchFamily="34" charset="0"/>
                <a:ea typeface="Verdana" pitchFamily="34" charset="0"/>
                <a:cs typeface="Verdana" pitchFamily="34" charset="0"/>
              </a:rPr>
              <a:t>DKODU</a:t>
            </a:r>
            <a:r>
              <a:rPr lang="tr-TR" dirty="0" smtClean="0">
                <a:latin typeface="Verdana" pitchFamily="34" charset="0"/>
                <a:ea typeface="Verdana" pitchFamily="34" charset="0"/>
                <a:cs typeface="Verdana" pitchFamily="34" charset="0"/>
              </a:rPr>
              <a:t> niteliği anahtara kısmi işlevsel bağımlı olduğu için İlişkinin biçimi 1NF'dir. Dolayısıyla ilişki BCNF değildir.</a:t>
            </a:r>
          </a:p>
          <a:p>
            <a:pPr>
              <a:buFont typeface="Wingdings" pitchFamily="2" charset="2"/>
              <a:buChar char="ü"/>
            </a:pPr>
            <a:r>
              <a:rPr lang="tr-TR" dirty="0" smtClean="0">
                <a:latin typeface="Verdana" pitchFamily="34" charset="0"/>
                <a:ea typeface="Verdana" pitchFamily="34" charset="0"/>
                <a:cs typeface="Verdana" pitchFamily="34" charset="0"/>
              </a:rPr>
              <a:t> İlişkinin BCNF bir ilişki olmadığı anahtar olmayan </a:t>
            </a:r>
            <a:r>
              <a:rPr lang="tr-TR" b="1" i="1" dirty="0" smtClean="0">
                <a:solidFill>
                  <a:schemeClr val="accent2">
                    <a:lumMod val="75000"/>
                  </a:schemeClr>
                </a:solidFill>
                <a:latin typeface="Verdana" pitchFamily="34" charset="0"/>
                <a:ea typeface="Verdana" pitchFamily="34" charset="0"/>
                <a:cs typeface="Verdana" pitchFamily="34" charset="0"/>
              </a:rPr>
              <a:t>ÖĞRETMEN</a:t>
            </a:r>
            <a:r>
              <a:rPr lang="tr-TR" dirty="0" smtClean="0">
                <a:latin typeface="Verdana" pitchFamily="34" charset="0"/>
                <a:ea typeface="Verdana" pitchFamily="34" charset="0"/>
                <a:cs typeface="Verdana" pitchFamily="34" charset="0"/>
              </a:rPr>
              <a:t> ve </a:t>
            </a:r>
            <a:r>
              <a:rPr lang="tr-TR" b="1" i="1" dirty="0" smtClean="0">
                <a:solidFill>
                  <a:schemeClr val="accent2">
                    <a:lumMod val="75000"/>
                  </a:schemeClr>
                </a:solidFill>
                <a:latin typeface="Verdana" pitchFamily="34" charset="0"/>
                <a:ea typeface="Verdana" pitchFamily="34" charset="0"/>
                <a:cs typeface="Verdana" pitchFamily="34" charset="0"/>
              </a:rPr>
              <a:t>ÖĞRNO</a:t>
            </a:r>
            <a:r>
              <a:rPr lang="tr-TR" dirty="0" smtClean="0">
                <a:latin typeface="Verdana" pitchFamily="34" charset="0"/>
                <a:ea typeface="Verdana" pitchFamily="34" charset="0"/>
                <a:cs typeface="Verdana" pitchFamily="34" charset="0"/>
              </a:rPr>
              <a:t> ile </a:t>
            </a:r>
            <a:r>
              <a:rPr lang="tr-TR" b="1" i="1" dirty="0" err="1" smtClean="0">
                <a:solidFill>
                  <a:schemeClr val="accent2">
                    <a:lumMod val="75000"/>
                  </a:schemeClr>
                </a:solidFill>
                <a:latin typeface="Verdana" pitchFamily="34" charset="0"/>
                <a:ea typeface="Verdana" pitchFamily="34" charset="0"/>
                <a:cs typeface="Verdana" pitchFamily="34" charset="0"/>
              </a:rPr>
              <a:t>DKODU’</a:t>
            </a:r>
            <a:r>
              <a:rPr lang="tr-TR" dirty="0" err="1" smtClean="0">
                <a:latin typeface="Verdana" pitchFamily="34" charset="0"/>
                <a:ea typeface="Verdana" pitchFamily="34" charset="0"/>
                <a:cs typeface="Verdana" pitchFamily="34" charset="0"/>
              </a:rPr>
              <a:t>nun</a:t>
            </a:r>
            <a:r>
              <a:rPr lang="tr-TR" dirty="0" smtClean="0">
                <a:latin typeface="Verdana" pitchFamily="34" charset="0"/>
                <a:ea typeface="Verdana" pitchFamily="34" charset="0"/>
                <a:cs typeface="Verdana" pitchFamily="34" charset="0"/>
              </a:rPr>
              <a:t> birer belirleyen olmasından da anlaşılabilir. </a:t>
            </a:r>
          </a:p>
          <a:p>
            <a:endParaRPr lang="tr-T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664"/>
            <a:ext cx="8229600" cy="720080"/>
          </a:xfrm>
        </p:spPr>
        <p:txBody>
          <a:bodyPr>
            <a:normAutofit fontScale="90000"/>
          </a:bodyPr>
          <a:lstStyle/>
          <a:p>
            <a:r>
              <a:rPr lang="tr-TR" b="1" dirty="0" smtClean="0">
                <a:latin typeface="Times New Roman"/>
                <a:ea typeface="Times New Roman"/>
              </a:rPr>
              <a:t>7. İlişkilerin Ayrıştırılması </a:t>
            </a:r>
            <a:endParaRPr lang="tr-TR" dirty="0"/>
          </a:p>
        </p:txBody>
      </p:sp>
      <p:sp>
        <p:nvSpPr>
          <p:cNvPr id="3" name="2 İçerik Yer Tutucusu"/>
          <p:cNvSpPr>
            <a:spLocks noGrp="1"/>
          </p:cNvSpPr>
          <p:nvPr>
            <p:ph idx="1"/>
          </p:nvPr>
        </p:nvSpPr>
        <p:spPr>
          <a:xfrm>
            <a:off x="457200" y="1124744"/>
            <a:ext cx="8229600" cy="5199856"/>
          </a:xfrm>
        </p:spPr>
        <p:txBody>
          <a:bodyPr>
            <a:normAutofit fontScale="85000" lnSpcReduction="10000"/>
          </a:bodyPr>
          <a:lstStyle/>
          <a:p>
            <a:pPr>
              <a:buNone/>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ilişki şeması ve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bağımlılık kümesi ise;</a:t>
            </a:r>
          </a:p>
          <a:p>
            <a:pPr>
              <a:buNone/>
            </a:pPr>
            <a:r>
              <a:rPr lang="tr-TR" dirty="0" smtClean="0">
                <a:latin typeface="Verdana" pitchFamily="34" charset="0"/>
                <a:ea typeface="Verdana" pitchFamily="34" charset="0"/>
                <a:cs typeface="Verdana" pitchFamily="34" charset="0"/>
              </a:rPr>
              <a:t>Aşağıdaki koşullan sağlayan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 , R</a:t>
            </a:r>
            <a:r>
              <a:rPr lang="tr-TR" b="1" i="1" baseline="-25000" dirty="0" smtClean="0">
                <a:solidFill>
                  <a:schemeClr val="accent2">
                    <a:lumMod val="75000"/>
                  </a:schemeClr>
                </a:solidFill>
                <a:latin typeface="Verdana" pitchFamily="34" charset="0"/>
                <a:ea typeface="Verdana" pitchFamily="34" charset="0"/>
                <a:cs typeface="Verdana" pitchFamily="34" charset="0"/>
              </a:rPr>
              <a:t>n</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kümesi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bir ayrıştırmasıdır.</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niteliklerin her biri en az bir </a:t>
            </a:r>
            <a:r>
              <a:rPr lang="tr-TR"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de bulunmalıdır. </a:t>
            </a:r>
          </a:p>
          <a:p>
            <a:pPr>
              <a:buNone/>
            </a:pPr>
            <a:r>
              <a:rPr lang="tr-TR" b="1" i="1" dirty="0">
                <a:solidFill>
                  <a:schemeClr val="accent2">
                    <a:lumMod val="75000"/>
                  </a:schemeClr>
                </a:solidFill>
                <a:latin typeface="Verdana" pitchFamily="34" charset="0"/>
                <a:ea typeface="Verdana" pitchFamily="34" charset="0"/>
                <a:cs typeface="Verdana" pitchFamily="34" charset="0"/>
              </a:rPr>
              <a:t>   R = 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R </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3 </a:t>
            </a:r>
            <a:r>
              <a:rPr lang="tr-TR" b="1" i="1"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Symbol" pitchFamily="18" charset="2"/>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n</a:t>
            </a: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Ayrıştırma </a:t>
            </a:r>
            <a:r>
              <a:rPr lang="tr-TR" dirty="0" err="1">
                <a:latin typeface="Verdana" pitchFamily="34" charset="0"/>
                <a:ea typeface="Verdana" pitchFamily="34" charset="0"/>
                <a:cs typeface="Verdana" pitchFamily="34" charset="0"/>
              </a:rPr>
              <a:t>yitimsiz</a:t>
            </a:r>
            <a:r>
              <a:rPr lang="tr-TR" dirty="0">
                <a:latin typeface="Verdana" pitchFamily="34" charset="0"/>
                <a:ea typeface="Verdana" pitchFamily="34" charset="0"/>
                <a:cs typeface="Verdana" pitchFamily="34" charset="0"/>
              </a:rPr>
              <a:t>-birleştirme ayrıştırması (</a:t>
            </a:r>
            <a:r>
              <a:rPr lang="tr-TR" i="1" dirty="0" err="1">
                <a:latin typeface="Verdana" pitchFamily="34" charset="0"/>
                <a:ea typeface="Verdana" pitchFamily="34" charset="0"/>
                <a:cs typeface="Verdana" pitchFamily="34" charset="0"/>
              </a:rPr>
              <a:t>lossless-join</a:t>
            </a:r>
            <a:r>
              <a:rPr lang="tr-TR" i="1" dirty="0">
                <a:latin typeface="Verdana" pitchFamily="34" charset="0"/>
                <a:ea typeface="Verdana" pitchFamily="34" charset="0"/>
                <a:cs typeface="Verdana" pitchFamily="34" charset="0"/>
              </a:rPr>
              <a:t> </a:t>
            </a:r>
            <a:r>
              <a:rPr lang="tr-TR" i="1" dirty="0" err="1">
                <a:latin typeface="Verdana" pitchFamily="34" charset="0"/>
                <a:ea typeface="Verdana" pitchFamily="34" charset="0"/>
                <a:cs typeface="Verdana" pitchFamily="34" charset="0"/>
              </a:rPr>
              <a:t>decomposition</a:t>
            </a:r>
            <a:r>
              <a:rPr lang="tr-TR" i="1"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olmalıdır. Yani, </a:t>
            </a:r>
            <a:r>
              <a:rPr lang="tr-TR" dirty="0">
                <a:latin typeface="Verdana" pitchFamily="34" charset="0"/>
                <a:ea typeface="Verdana" pitchFamily="34" charset="0"/>
                <a:cs typeface="Verdana" pitchFamily="34" charset="0"/>
              </a:rPr>
              <a:t>her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 ilişkisinin </a:t>
            </a:r>
            <a:r>
              <a:rPr lang="tr-TR" dirty="0" err="1">
                <a:latin typeface="Verdana" pitchFamily="34" charset="0"/>
                <a:ea typeface="Verdana" pitchFamily="34" charset="0"/>
                <a:cs typeface="Verdana" pitchFamily="34" charset="0"/>
              </a:rPr>
              <a:t>R</a:t>
            </a:r>
            <a:r>
              <a:rPr lang="tr-TR" baseline="-25000" dirty="0" err="1">
                <a:latin typeface="Verdana" pitchFamily="34" charset="0"/>
                <a:ea typeface="Verdana" pitchFamily="34" charset="0"/>
                <a:cs typeface="Verdana" pitchFamily="34" charset="0"/>
              </a:rPr>
              <a:t>i</a:t>
            </a:r>
            <a:r>
              <a:rPr lang="tr-TR" dirty="0" err="1">
                <a:latin typeface="Verdana" pitchFamily="34" charset="0"/>
                <a:ea typeface="Verdana" pitchFamily="34" charset="0"/>
                <a:cs typeface="Verdana" pitchFamily="34" charset="0"/>
              </a:rPr>
              <a:t>’lere</a:t>
            </a:r>
            <a:r>
              <a:rPr lang="tr-TR" dirty="0">
                <a:latin typeface="Verdana" pitchFamily="34" charset="0"/>
                <a:ea typeface="Verdana" pitchFamily="34" charset="0"/>
                <a:cs typeface="Verdana" pitchFamily="34" charset="0"/>
              </a:rPr>
              <a:t> göre izdüşümlerinin doğal birleştirmesi </a:t>
            </a:r>
            <a:r>
              <a:rPr lang="tr-TR" b="1" i="1" dirty="0">
                <a:solidFill>
                  <a:schemeClr val="accent2">
                    <a:lumMod val="75000"/>
                  </a:schemeClr>
                </a:solidFill>
                <a:latin typeface="Verdana" pitchFamily="34" charset="0"/>
                <a:ea typeface="Verdana" pitchFamily="34" charset="0"/>
                <a:cs typeface="Verdana" pitchFamily="34" charset="0"/>
              </a:rPr>
              <a:t>r</a:t>
            </a:r>
            <a:r>
              <a:rPr lang="tr-TR" dirty="0">
                <a:latin typeface="Verdana" pitchFamily="34" charset="0"/>
                <a:ea typeface="Verdana" pitchFamily="34" charset="0"/>
                <a:cs typeface="Verdana" pitchFamily="34" charset="0"/>
              </a:rPr>
              <a:t>'ye eşit olmalıdır</a:t>
            </a:r>
            <a:r>
              <a:rPr lang="tr-TR" dirty="0" smtClean="0">
                <a:latin typeface="Verdana" pitchFamily="34" charset="0"/>
                <a:ea typeface="Verdana" pitchFamily="34" charset="0"/>
                <a:cs typeface="Verdana" pitchFamily="34" charset="0"/>
              </a:rPr>
              <a:t>.</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R1 </a:t>
            </a:r>
            <a:r>
              <a:rPr lang="tr-TR" i="1" dirty="0" smtClean="0">
                <a:solidFill>
                  <a:schemeClr val="accent2">
                    <a:lumMod val="75000"/>
                  </a:schemeClr>
                </a:solidFill>
                <a:latin typeface="Verdana" pitchFamily="34" charset="0"/>
                <a:ea typeface="Verdana" pitchFamily="34" charset="0"/>
                <a:cs typeface="Verdana" pitchFamily="34" charset="0"/>
              </a:rPr>
              <a:t>(r)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R2 </a:t>
            </a:r>
            <a:r>
              <a:rPr lang="tr-TR" i="1" dirty="0" smtClean="0">
                <a:solidFill>
                  <a:schemeClr val="accent2">
                    <a:lumMod val="75000"/>
                  </a:schemeClr>
                </a:solidFill>
                <a:latin typeface="Verdana" pitchFamily="34" charset="0"/>
                <a:ea typeface="Verdana" pitchFamily="34" charset="0"/>
                <a:cs typeface="Verdana" pitchFamily="34" charset="0"/>
              </a:rPr>
              <a:t>(r)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R3 </a:t>
            </a:r>
            <a:r>
              <a:rPr lang="tr-TR" i="1" dirty="0" smtClean="0">
                <a:solidFill>
                  <a:schemeClr val="accent2">
                    <a:lumMod val="75000"/>
                  </a:schemeClr>
                </a:solidFill>
                <a:latin typeface="Verdana" pitchFamily="34" charset="0"/>
                <a:ea typeface="Verdana" pitchFamily="34" charset="0"/>
                <a:cs typeface="Verdana" pitchFamily="34" charset="0"/>
              </a:rPr>
              <a:t>(r)      …..     </a:t>
            </a:r>
            <a:r>
              <a:rPr lang="tr-TR" b="1" i="1" dirty="0" smtClean="0">
                <a:solidFill>
                  <a:schemeClr val="accent2">
                    <a:lumMod val="75000"/>
                  </a:schemeClr>
                </a:solidFill>
                <a:latin typeface="Symbol" pitchFamily="18" charset="2"/>
                <a:ea typeface="Verdana" pitchFamily="34" charset="0"/>
                <a:cs typeface="Verdana" pitchFamily="34" charset="0"/>
              </a:rPr>
              <a:t>p</a:t>
            </a:r>
            <a:r>
              <a:rPr lang="tr-TR" i="1" baseline="-25000" dirty="0" smtClean="0">
                <a:solidFill>
                  <a:schemeClr val="accent2">
                    <a:lumMod val="75000"/>
                  </a:schemeClr>
                </a:solidFill>
                <a:latin typeface="Verdana" pitchFamily="34" charset="0"/>
                <a:ea typeface="Verdana" pitchFamily="34" charset="0"/>
                <a:cs typeface="Verdana" pitchFamily="34" charset="0"/>
              </a:rPr>
              <a:t> Rn </a:t>
            </a:r>
            <a:r>
              <a:rPr lang="tr-TR" i="1" dirty="0" smtClean="0">
                <a:solidFill>
                  <a:schemeClr val="accent2">
                    <a:lumMod val="75000"/>
                  </a:schemeClr>
                </a:solidFill>
                <a:latin typeface="Verdana" pitchFamily="34" charset="0"/>
                <a:ea typeface="Verdana" pitchFamily="34" charset="0"/>
                <a:cs typeface="Verdana" pitchFamily="34" charset="0"/>
              </a:rPr>
              <a:t>(r)</a:t>
            </a: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Ayrıştırma </a:t>
            </a:r>
            <a:r>
              <a:rPr lang="tr-TR" b="1" i="1" dirty="0">
                <a:solidFill>
                  <a:schemeClr val="accent2">
                    <a:lumMod val="75000"/>
                  </a:schemeClr>
                </a:solidFill>
                <a:latin typeface="Verdana" pitchFamily="34" charset="0"/>
                <a:ea typeface="Verdana" pitchFamily="34" charset="0"/>
                <a:cs typeface="Verdana" pitchFamily="34" charset="0"/>
              </a:rPr>
              <a:t>F</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işlevsel bağımlılıkları </a:t>
            </a:r>
            <a:r>
              <a:rPr lang="tr-TR" dirty="0" smtClean="0">
                <a:latin typeface="Verdana" pitchFamily="34" charset="0"/>
                <a:ea typeface="Verdana" pitchFamily="34" charset="0"/>
                <a:cs typeface="Verdana" pitchFamily="34" charset="0"/>
              </a:rPr>
              <a:t>korumalıdır.</a:t>
            </a:r>
          </a:p>
          <a:p>
            <a:pPr>
              <a:buNone/>
            </a:pPr>
            <a:endParaRPr lang="tr-TR" dirty="0" smtClean="0"/>
          </a:p>
          <a:p>
            <a:pPr>
              <a:buNone/>
            </a:pPr>
            <a:endParaRPr lang="tr-TR" b="1" dirty="0" smtClean="0">
              <a:latin typeface="Verdana" pitchFamily="34" charset="0"/>
              <a:ea typeface="Verdana" pitchFamily="34" charset="0"/>
              <a:cs typeface="Verdana" pitchFamily="34" charset="0"/>
            </a:endParaRPr>
          </a:p>
          <a:p>
            <a:pPr>
              <a:buNone/>
            </a:pPr>
            <a:endParaRPr lang="tr-TR" dirty="0"/>
          </a:p>
        </p:txBody>
      </p:sp>
      <p:grpSp>
        <p:nvGrpSpPr>
          <p:cNvPr id="5" name="Grup 4"/>
          <p:cNvGrpSpPr/>
          <p:nvPr/>
        </p:nvGrpSpPr>
        <p:grpSpPr>
          <a:xfrm>
            <a:off x="1951073" y="5182275"/>
            <a:ext cx="335362" cy="214314"/>
            <a:chOff x="2428860" y="2143116"/>
            <a:chExt cx="642942" cy="214314"/>
          </a:xfrm>
        </p:grpSpPr>
        <p:sp>
          <p:nvSpPr>
            <p:cNvPr id="6" name="3 İkizkenar Üçgen"/>
            <p:cNvSpPr/>
            <p:nvPr/>
          </p:nvSpPr>
          <p:spPr>
            <a:xfrm rot="16200000">
              <a:off x="2786050"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4 İkizkenar Üçgen"/>
            <p:cNvSpPr/>
            <p:nvPr/>
          </p:nvSpPr>
          <p:spPr>
            <a:xfrm rot="5400000">
              <a:off x="2464579"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8" name="Grup 7"/>
          <p:cNvGrpSpPr/>
          <p:nvPr/>
        </p:nvGrpSpPr>
        <p:grpSpPr>
          <a:xfrm>
            <a:off x="3275856" y="5163866"/>
            <a:ext cx="335362" cy="214314"/>
            <a:chOff x="2428860" y="2143116"/>
            <a:chExt cx="642942" cy="214314"/>
          </a:xfrm>
        </p:grpSpPr>
        <p:sp>
          <p:nvSpPr>
            <p:cNvPr id="9" name="3 İkizkenar Üçgen"/>
            <p:cNvSpPr/>
            <p:nvPr/>
          </p:nvSpPr>
          <p:spPr>
            <a:xfrm rot="16200000">
              <a:off x="2786050"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a:p>
          </p:txBody>
        </p:sp>
        <p:sp>
          <p:nvSpPr>
            <p:cNvPr id="10" name="4 İkizkenar Üçgen"/>
            <p:cNvSpPr/>
            <p:nvPr/>
          </p:nvSpPr>
          <p:spPr>
            <a:xfrm rot="5400000">
              <a:off x="2464579"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a:p>
          </p:txBody>
        </p:sp>
      </p:grpSp>
      <p:grpSp>
        <p:nvGrpSpPr>
          <p:cNvPr id="11" name="Grup 10"/>
          <p:cNvGrpSpPr/>
          <p:nvPr/>
        </p:nvGrpSpPr>
        <p:grpSpPr>
          <a:xfrm>
            <a:off x="4644008" y="5163866"/>
            <a:ext cx="335362" cy="214314"/>
            <a:chOff x="2428860" y="2143116"/>
            <a:chExt cx="642942" cy="214314"/>
          </a:xfrm>
        </p:grpSpPr>
        <p:sp>
          <p:nvSpPr>
            <p:cNvPr id="12" name="3 İkizkenar Üçgen"/>
            <p:cNvSpPr/>
            <p:nvPr/>
          </p:nvSpPr>
          <p:spPr>
            <a:xfrm rot="16200000">
              <a:off x="2786050"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a:p>
          </p:txBody>
        </p:sp>
        <p:sp>
          <p:nvSpPr>
            <p:cNvPr id="13" name="4 İkizkenar Üçgen"/>
            <p:cNvSpPr/>
            <p:nvPr/>
          </p:nvSpPr>
          <p:spPr>
            <a:xfrm rot="5400000">
              <a:off x="2464579"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a:p>
          </p:txBody>
        </p:sp>
      </p:grpSp>
      <p:grpSp>
        <p:nvGrpSpPr>
          <p:cNvPr id="14" name="Grup 13"/>
          <p:cNvGrpSpPr/>
          <p:nvPr/>
        </p:nvGrpSpPr>
        <p:grpSpPr>
          <a:xfrm>
            <a:off x="5652120" y="5209109"/>
            <a:ext cx="335362" cy="214314"/>
            <a:chOff x="2428860" y="2143116"/>
            <a:chExt cx="642942" cy="214314"/>
          </a:xfrm>
        </p:grpSpPr>
        <p:sp>
          <p:nvSpPr>
            <p:cNvPr id="15" name="3 İkizkenar Üçgen"/>
            <p:cNvSpPr/>
            <p:nvPr/>
          </p:nvSpPr>
          <p:spPr>
            <a:xfrm rot="16200000">
              <a:off x="2786050" y="2071678"/>
              <a:ext cx="214314" cy="357190"/>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a:p>
          </p:txBody>
        </p:sp>
        <p:sp>
          <p:nvSpPr>
            <p:cNvPr id="16" name="4 İkizkenar Üçgen"/>
            <p:cNvSpPr/>
            <p:nvPr/>
          </p:nvSpPr>
          <p:spPr>
            <a:xfrm rot="5400000">
              <a:off x="2464579" y="2107397"/>
              <a:ext cx="214314" cy="285752"/>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667542"/>
          </a:xfrm>
        </p:spPr>
        <p:txBody>
          <a:bodyPr>
            <a:normAutofit/>
          </a:bodyPr>
          <a:lstStyle/>
          <a:p>
            <a:pPr>
              <a:buNone/>
            </a:pPr>
            <a:r>
              <a:rPr lang="tr-TR" b="1" i="1" dirty="0">
                <a:solidFill>
                  <a:schemeClr val="accent2">
                    <a:lumMod val="75000"/>
                  </a:schemeClr>
                </a:solidFill>
                <a:latin typeface="Verdana" pitchFamily="34" charset="0"/>
                <a:ea typeface="Verdana" pitchFamily="34" charset="0"/>
                <a:cs typeface="Verdana" pitchFamily="34" charset="0"/>
              </a:rPr>
              <a:t>K</a:t>
            </a:r>
            <a:r>
              <a:rPr lang="tr-TR" b="1" i="1" baseline="-25000" dirty="0">
                <a:solidFill>
                  <a:schemeClr val="accent2">
                    <a:lumMod val="75000"/>
                  </a:schemeClr>
                </a:solidFill>
                <a:latin typeface="Verdana" pitchFamily="34" charset="0"/>
                <a:ea typeface="Verdana" pitchFamily="34" charset="0"/>
                <a:cs typeface="Verdana" pitchFamily="34" charset="0"/>
              </a:rPr>
              <a:t>1 </a:t>
            </a:r>
            <a:r>
              <a:rPr lang="tr-TR" dirty="0" smtClean="0">
                <a:latin typeface="Verdana" pitchFamily="34" charset="0"/>
                <a:ea typeface="Verdana" pitchFamily="34" charset="0"/>
                <a:cs typeface="Verdana" pitchFamily="34" charset="0"/>
              </a:rPr>
              <a:t>gereksizdir. </a:t>
            </a:r>
          </a:p>
          <a:p>
            <a:pPr>
              <a:buNone/>
            </a:pPr>
            <a:r>
              <a:rPr lang="tr-TR" dirty="0" smtClean="0">
                <a:latin typeface="Verdana" pitchFamily="34" charset="0"/>
                <a:ea typeface="Verdana" pitchFamily="34" charset="0"/>
                <a:cs typeface="Verdana" pitchFamily="34" charset="0"/>
              </a:rPr>
              <a:t>Geçerli bir ayrıştırma için:</a:t>
            </a:r>
          </a:p>
          <a:p>
            <a:pPr marL="514350" indent="-514350">
              <a:lnSpc>
                <a:spcPct val="115000"/>
              </a:lnSpc>
              <a:spcAft>
                <a:spcPts val="1000"/>
              </a:spcAft>
              <a:buFont typeface="+mj-lt"/>
              <a:buAutoNum type="arabicPeriod"/>
            </a:pPr>
            <a:r>
              <a:rPr lang="tr-TR" dirty="0" smtClean="0">
                <a:latin typeface="Verdana" pitchFamily="34" charset="0"/>
                <a:ea typeface="Verdana" pitchFamily="34" charset="0"/>
                <a:cs typeface="Verdana" pitchFamily="34" charset="0"/>
              </a:rPr>
              <a:t>Yitimsiz-birleştirme ayrıştırması olması,</a:t>
            </a:r>
          </a:p>
          <a:p>
            <a:pPr marL="514350" indent="-514350">
              <a:lnSpc>
                <a:spcPct val="115000"/>
              </a:lnSpc>
              <a:spcAft>
                <a:spcPts val="1000"/>
              </a:spcAft>
              <a:buFont typeface="+mj-lt"/>
              <a:buAutoNum type="arabicPeriod"/>
            </a:pPr>
            <a:r>
              <a:rPr lang="tr-TR" dirty="0" smtClean="0">
                <a:latin typeface="Verdana" pitchFamily="34" charset="0"/>
                <a:ea typeface="Verdana" pitchFamily="34" charset="0"/>
                <a:cs typeface="Verdana" pitchFamily="34" charset="0"/>
              </a:rPr>
              <a:t> İşlevsel bağımlılıktan koruması, </a:t>
            </a:r>
          </a:p>
          <a:p>
            <a:pPr>
              <a:lnSpc>
                <a:spcPct val="115000"/>
              </a:lnSpc>
              <a:spcAft>
                <a:spcPts val="1000"/>
              </a:spcAft>
              <a:buNone/>
            </a:pPr>
            <a:r>
              <a:rPr lang="tr-TR" dirty="0" smtClean="0">
                <a:latin typeface="Verdana" pitchFamily="34" charset="0"/>
                <a:ea typeface="Verdana" pitchFamily="34" charset="0"/>
                <a:cs typeface="Verdana" pitchFamily="34" charset="0"/>
              </a:rPr>
              <a:t>gerekli ve yeterlidir.</a:t>
            </a:r>
          </a:p>
          <a:p>
            <a:endParaRPr lang="tr-T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792088"/>
          </a:xfrm>
        </p:spPr>
        <p:txBody>
          <a:bodyPr>
            <a:normAutofit/>
          </a:bodyPr>
          <a:lstStyle/>
          <a:p>
            <a:pPr>
              <a:lnSpc>
                <a:spcPct val="115000"/>
              </a:lnSpc>
              <a:spcAft>
                <a:spcPts val="1000"/>
              </a:spcAft>
            </a:pPr>
            <a:r>
              <a:rPr lang="tr-TR" sz="4000" b="1" dirty="0" smtClean="0">
                <a:latin typeface="Times New Roman"/>
                <a:ea typeface="Times New Roman"/>
              </a:rPr>
              <a:t>7.1. Yitimsiz-Birleştirme Ayrıştırması </a:t>
            </a:r>
            <a:endParaRPr lang="tr-TR" sz="4000" dirty="0"/>
          </a:p>
        </p:txBody>
      </p:sp>
      <p:sp>
        <p:nvSpPr>
          <p:cNvPr id="3" name="2 İçerik Yer Tutucusu"/>
          <p:cNvSpPr>
            <a:spLocks noGrp="1"/>
          </p:cNvSpPr>
          <p:nvPr>
            <p:ph idx="1"/>
          </p:nvPr>
        </p:nvSpPr>
        <p:spPr>
          <a:xfrm>
            <a:off x="457200" y="1124744"/>
            <a:ext cx="8229600" cy="5199856"/>
          </a:xfrm>
        </p:spPr>
        <p:txBody>
          <a:bodyPr>
            <a:normAutofit/>
          </a:bodyPr>
          <a:lstStyle/>
          <a:p>
            <a:pPr>
              <a:buNone/>
            </a:pPr>
            <a:r>
              <a:rPr lang="tr-TR" dirty="0" smtClean="0">
                <a:latin typeface="Verdana" pitchFamily="34" charset="0"/>
                <a:ea typeface="Verdana" pitchFamily="34" charset="0"/>
                <a:cs typeface="Verdana" pitchFamily="34" charset="0"/>
              </a:rPr>
              <a:t>Bir ilişkiyi belirli sayıda BCNF (ya da 3NF) ilişkiye ayrıştırarak aykırılıklara yol açmayan, oluşturulması ve bakımı kolay bir şema elde edebilir.</a:t>
            </a:r>
          </a:p>
          <a:p>
            <a:pPr>
              <a:buNone/>
            </a:pPr>
            <a:r>
              <a:rPr lang="tr-TR" dirty="0" smtClean="0">
                <a:latin typeface="Verdana" pitchFamily="34" charset="0"/>
                <a:ea typeface="Verdana" pitchFamily="34" charset="0"/>
                <a:cs typeface="Verdana" pitchFamily="34" charset="0"/>
              </a:rPr>
              <a:t>Bu işleme normalleştirme (</a:t>
            </a:r>
            <a:r>
              <a:rPr lang="en-US" i="1" dirty="0" smtClean="0">
                <a:latin typeface="Verdana" pitchFamily="34" charset="0"/>
                <a:ea typeface="Verdana" pitchFamily="34" charset="0"/>
                <a:cs typeface="Verdana" pitchFamily="34" charset="0"/>
              </a:rPr>
              <a:t>normalization</a:t>
            </a:r>
            <a:r>
              <a:rPr lang="tr-TR" dirty="0" smtClean="0">
                <a:latin typeface="Verdana" pitchFamily="34" charset="0"/>
                <a:ea typeface="Verdana" pitchFamily="34" charset="0"/>
                <a:cs typeface="Verdana" pitchFamily="34" charset="0"/>
              </a:rPr>
              <a:t>) denir.</a:t>
            </a:r>
          </a:p>
          <a:p>
            <a:pPr>
              <a:buNone/>
            </a:pP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Ancak ayrıştırma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olmalıdır.</a:t>
            </a:r>
          </a:p>
          <a:p>
            <a:pPr>
              <a:buNone/>
            </a:pPr>
            <a:r>
              <a:rPr lang="tr-TR" dirty="0" smtClean="0">
                <a:latin typeface="Verdana" pitchFamily="34" charset="0"/>
                <a:ea typeface="Verdana" pitchFamily="34" charset="0"/>
                <a:cs typeface="Verdana" pitchFamily="34" charset="0"/>
              </a:rPr>
              <a:t>Ayrıştırmanın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olup </a:t>
            </a:r>
            <a:r>
              <a:rPr lang="tr-TR" dirty="0" smtClean="0">
                <a:latin typeface="Verdana" pitchFamily="34" charset="0"/>
                <a:ea typeface="Verdana" pitchFamily="34" charset="0"/>
                <a:cs typeface="Verdana" pitchFamily="34" charset="0"/>
              </a:rPr>
              <a:t>olmadığı test edilmelidir.</a:t>
            </a:r>
          </a:p>
          <a:p>
            <a:pPr>
              <a:buNone/>
            </a:pPr>
            <a:endParaRPr lang="tr-TR"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688632"/>
          </a:xfrm>
        </p:spPr>
        <p:txBody>
          <a:bodyPr>
            <a:normAutofit fontScale="92500" lnSpcReduction="1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 (A, B, C)</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 = {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 ,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 B) ve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(B, C) </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ilişkilerine </a:t>
            </a:r>
            <a:r>
              <a:rPr lang="tr-TR" dirty="0" smtClean="0">
                <a:latin typeface="Verdana" pitchFamily="34" charset="0"/>
                <a:ea typeface="Verdana" pitchFamily="34" charset="0"/>
                <a:cs typeface="Verdana" pitchFamily="34" charset="0"/>
              </a:rPr>
              <a:t>ayrıştırılırsa;</a:t>
            </a:r>
          </a:p>
          <a:p>
            <a:pPr>
              <a:buNone/>
            </a:pPr>
            <a:r>
              <a:rPr lang="tr-TR" dirty="0" smtClean="0">
                <a:latin typeface="Verdana" pitchFamily="34" charset="0"/>
                <a:ea typeface="Verdana" pitchFamily="34" charset="0"/>
                <a:cs typeface="Verdana" pitchFamily="34" charset="0"/>
              </a:rPr>
              <a:t>Şekilde,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dirty="0" smtClean="0">
                <a:latin typeface="Verdana" pitchFamily="34" charset="0"/>
                <a:ea typeface="Verdana" pitchFamily="34" charset="0"/>
                <a:cs typeface="Verdana" pitchFamily="34" charset="0"/>
              </a:rPr>
              <a:t>'deki </a:t>
            </a:r>
            <a:r>
              <a:rPr lang="tr-TR" dirty="0">
                <a:latin typeface="Verdana" pitchFamily="34" charset="0"/>
                <a:ea typeface="Verdana" pitchFamily="34" charset="0"/>
                <a:cs typeface="Verdana" pitchFamily="34" charset="0"/>
              </a:rPr>
              <a:t>işlevsel bağımlılıkları sağlayan bir örneği </a:t>
            </a:r>
            <a:r>
              <a:rPr lang="tr-TR" b="1" i="1" dirty="0">
                <a:solidFill>
                  <a:schemeClr val="accent2">
                    <a:lumMod val="75000"/>
                  </a:schemeClr>
                </a:solidFill>
                <a:latin typeface="Verdana" pitchFamily="34" charset="0"/>
                <a:ea typeface="Verdana" pitchFamily="34" charset="0"/>
                <a:cs typeface="Verdana" pitchFamily="34" charset="0"/>
              </a:rPr>
              <a:t>( r )</a:t>
            </a:r>
            <a:r>
              <a:rPr lang="tr-TR" i="1" dirty="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verilmiştir.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AB</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BC</a:t>
            </a:r>
            <a:r>
              <a:rPr lang="tr-TR" dirty="0">
                <a:latin typeface="Verdana" pitchFamily="34" charset="0"/>
                <a:ea typeface="Verdana" pitchFamily="34" charset="0"/>
                <a:cs typeface="Verdana" pitchFamily="34" charset="0"/>
              </a:rPr>
              <a:t> niteliklerine göre </a:t>
            </a:r>
            <a:r>
              <a:rPr lang="tr-TR" dirty="0" smtClean="0">
                <a:latin typeface="Verdana" pitchFamily="34" charset="0"/>
                <a:ea typeface="Verdana" pitchFamily="34" charset="0"/>
                <a:cs typeface="Verdana" pitchFamily="34" charset="0"/>
              </a:rPr>
              <a:t>izdüşümleri: </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i="1" dirty="0">
                <a:solidFill>
                  <a:schemeClr val="accent2">
                    <a:lumMod val="75000"/>
                  </a:schemeClr>
                </a:solidFill>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 </a:t>
            </a:r>
            <a:r>
              <a:rPr lang="tr-TR" b="1" i="1" baseline="-25000" dirty="0" smtClean="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doğal birleştirilmesi </a:t>
            </a:r>
            <a:r>
              <a:rPr lang="tr-TR" dirty="0">
                <a:latin typeface="Verdana" pitchFamily="34" charset="0"/>
                <a:ea typeface="Verdana" pitchFamily="34" charset="0"/>
                <a:cs typeface="Verdana" pitchFamily="34" charset="0"/>
              </a:rPr>
              <a:t>ile elde </a:t>
            </a:r>
            <a:r>
              <a:rPr lang="tr-TR" dirty="0" smtClean="0">
                <a:latin typeface="Verdana" pitchFamily="34" charset="0"/>
                <a:ea typeface="Verdana" pitchFamily="34" charset="0"/>
                <a:cs typeface="Verdana" pitchFamily="34" charset="0"/>
              </a:rPr>
              <a:t>edilir.</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  ve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dirty="0" smtClean="0">
                <a:latin typeface="Verdana" pitchFamily="34" charset="0"/>
                <a:ea typeface="Verdana" pitchFamily="34" charset="0"/>
                <a:cs typeface="Verdana" pitchFamily="34" charset="0"/>
              </a:rPr>
              <a:t> eşit değildir. </a:t>
            </a:r>
          </a:p>
          <a:p>
            <a:pPr>
              <a:buNone/>
            </a:pPr>
            <a:r>
              <a:rPr lang="tr-TR" dirty="0" smtClean="0">
                <a:latin typeface="Verdana" pitchFamily="34" charset="0"/>
                <a:ea typeface="Verdana" pitchFamily="34" charset="0"/>
                <a:cs typeface="Verdana" pitchFamily="34" charset="0"/>
              </a:rPr>
              <a:t>Ayrıştırma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değildir. </a:t>
            </a:r>
          </a:p>
          <a:p>
            <a:pPr>
              <a:buNone/>
            </a:pP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Olumlu bir örnek, ayrıştırmanın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olduğunu </a:t>
            </a:r>
            <a:r>
              <a:rPr lang="tr-TR" dirty="0" smtClean="0">
                <a:latin typeface="Verdana" pitchFamily="34" charset="0"/>
                <a:ea typeface="Verdana" pitchFamily="34" charset="0"/>
                <a:cs typeface="Verdana" pitchFamily="34" charset="0"/>
              </a:rPr>
              <a:t>göstermez.</a:t>
            </a:r>
            <a:endParaRPr lang="tr-TR" dirty="0">
              <a:latin typeface="Verdana" pitchFamily="34" charset="0"/>
              <a:ea typeface="Verdana" pitchFamily="34" charset="0"/>
              <a:cs typeface="Verdana" pitchFamily="34" charset="0"/>
            </a:endParaRPr>
          </a:p>
          <a:p>
            <a:pPr>
              <a:buNone/>
            </a:pPr>
            <a:endParaRPr lang="tr-TR" dirty="0"/>
          </a:p>
          <a:p>
            <a:pPr>
              <a:buNone/>
            </a:pPr>
            <a:endParaRPr lang="tr-T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14356"/>
            <a:ext cx="8229600" cy="5610244"/>
          </a:xfrm>
        </p:spPr>
        <p:txBody>
          <a:bodyPr>
            <a:noAutofit/>
          </a:bodyPr>
          <a:lstStyle/>
          <a:p>
            <a:pPr>
              <a:buNone/>
            </a:pPr>
            <a:r>
              <a:rPr lang="tr-TR" sz="2400" dirty="0" smtClean="0">
                <a:latin typeface="Times New Roman" pitchFamily="18" charset="0"/>
                <a:ea typeface="Verdana" pitchFamily="34" charset="0"/>
                <a:cs typeface="Times New Roman" pitchFamily="18" charset="0"/>
              </a:rPr>
              <a:t> </a:t>
            </a:r>
          </a:p>
          <a:p>
            <a:pPr>
              <a:buNone/>
            </a:pPr>
            <a:r>
              <a:rPr lang="tr-TR" sz="2400" b="1" dirty="0" smtClean="0">
                <a:latin typeface="Times New Roman" pitchFamily="18" charset="0"/>
                <a:ea typeface="Verdana" pitchFamily="34" charset="0"/>
                <a:cs typeface="Times New Roman" pitchFamily="18" charset="0"/>
              </a:rPr>
              <a:t>    A     B     C            A      B      B      C          A     B     C</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     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a:t>
            </a: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a)r                 b)r</a:t>
            </a:r>
            <a:r>
              <a:rPr lang="tr-TR" sz="2400" b="1" baseline="-25000" dirty="0" smtClean="0">
                <a:latin typeface="Times New Roman" pitchFamily="18" charset="0"/>
                <a:ea typeface="Verdana" pitchFamily="34" charset="0"/>
                <a:cs typeface="Times New Roman" pitchFamily="18" charset="0"/>
              </a:rPr>
              <a:t>1</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AB </a:t>
            </a:r>
            <a:r>
              <a:rPr lang="tr-TR" sz="2400" b="1" dirty="0" smtClean="0">
                <a:latin typeface="Times New Roman" pitchFamily="18" charset="0"/>
                <a:ea typeface="Verdana" pitchFamily="34" charset="0"/>
                <a:cs typeface="Times New Roman" pitchFamily="18" charset="0"/>
              </a:rPr>
              <a:t>   c) r</a:t>
            </a:r>
            <a:r>
              <a:rPr lang="tr-TR" sz="2400" b="1" baseline="-25000" dirty="0" smtClean="0">
                <a:latin typeface="Times New Roman" pitchFamily="18" charset="0"/>
                <a:ea typeface="Verdana" pitchFamily="34" charset="0"/>
                <a:cs typeface="Times New Roman" pitchFamily="18" charset="0"/>
              </a:rPr>
              <a:t>2</a:t>
            </a:r>
            <a:r>
              <a:rPr lang="tr-TR" sz="2400" b="1" dirty="0" smtClean="0">
                <a:latin typeface="Times New Roman" pitchFamily="18" charset="0"/>
                <a:ea typeface="Verdana" pitchFamily="34" charset="0"/>
                <a:cs typeface="Times New Roman" pitchFamily="18" charset="0"/>
              </a:rPr>
              <a:t> =∏</a:t>
            </a:r>
            <a:r>
              <a:rPr lang="tr-TR" sz="2400" b="1" baseline="-25000" dirty="0" smtClean="0">
                <a:latin typeface="Times New Roman" pitchFamily="18" charset="0"/>
                <a:ea typeface="Verdana" pitchFamily="34" charset="0"/>
                <a:cs typeface="Times New Roman" pitchFamily="18" charset="0"/>
              </a:rPr>
              <a:t>BC </a:t>
            </a:r>
            <a:r>
              <a:rPr lang="tr-TR" sz="2400" b="1" dirty="0" smtClean="0">
                <a:latin typeface="Times New Roman" pitchFamily="18" charset="0"/>
                <a:ea typeface="Verdana" pitchFamily="34" charset="0"/>
                <a:cs typeface="Times New Roman" pitchFamily="18" charset="0"/>
              </a:rPr>
              <a:t>(r)     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1  </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3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2</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3</a:t>
            </a:r>
            <a:endParaRPr lang="tr-TR" sz="2400" dirty="0" smtClean="0">
              <a:latin typeface="Times New Roman" pitchFamily="18" charset="0"/>
              <a:ea typeface="Verdana" pitchFamily="34" charset="0"/>
              <a:cs typeface="Times New Roman" pitchFamily="18" charset="0"/>
            </a:endParaRPr>
          </a:p>
          <a:p>
            <a:pPr>
              <a:buNone/>
            </a:pPr>
            <a:r>
              <a:rPr lang="tr-TR" sz="2400" b="1" dirty="0" smtClean="0">
                <a:latin typeface="Times New Roman" pitchFamily="18" charset="0"/>
                <a:ea typeface="Verdana" pitchFamily="34" charset="0"/>
                <a:cs typeface="Times New Roman" pitchFamily="18" charset="0"/>
              </a:rPr>
              <a:t>                                                                        a</a:t>
            </a:r>
            <a:r>
              <a:rPr lang="tr-TR" sz="2400" b="1" baseline="-25000" dirty="0" smtClean="0">
                <a:latin typeface="Times New Roman" pitchFamily="18" charset="0"/>
                <a:ea typeface="Verdana" pitchFamily="34" charset="0"/>
                <a:cs typeface="Times New Roman" pitchFamily="18" charset="0"/>
              </a:rPr>
              <a:t>4      </a:t>
            </a:r>
            <a:r>
              <a:rPr lang="tr-TR" sz="2400" b="1" dirty="0" smtClean="0">
                <a:latin typeface="Times New Roman" pitchFamily="18" charset="0"/>
                <a:ea typeface="Verdana" pitchFamily="34" charset="0"/>
                <a:cs typeface="Times New Roman" pitchFamily="18" charset="0"/>
              </a:rPr>
              <a:t>b</a:t>
            </a:r>
            <a:r>
              <a:rPr lang="tr-TR" sz="2400" b="1" baseline="-25000" dirty="0" smtClean="0">
                <a:latin typeface="Times New Roman" pitchFamily="18" charset="0"/>
                <a:ea typeface="Verdana" pitchFamily="34" charset="0"/>
                <a:cs typeface="Times New Roman" pitchFamily="18" charset="0"/>
              </a:rPr>
              <a:t>2       </a:t>
            </a:r>
            <a:r>
              <a:rPr lang="tr-TR" sz="2400" b="1" dirty="0" smtClean="0">
                <a:latin typeface="Times New Roman" pitchFamily="18" charset="0"/>
                <a:ea typeface="Verdana" pitchFamily="34" charset="0"/>
                <a:cs typeface="Times New Roman" pitchFamily="18" charset="0"/>
              </a:rPr>
              <a:t>c</a:t>
            </a:r>
            <a:r>
              <a:rPr lang="tr-TR" sz="2400" b="1" baseline="-25000" dirty="0" smtClean="0">
                <a:latin typeface="Times New Roman" pitchFamily="18" charset="0"/>
                <a:ea typeface="Verdana" pitchFamily="34" charset="0"/>
                <a:cs typeface="Times New Roman" pitchFamily="18" charset="0"/>
              </a:rPr>
              <a:t>4</a:t>
            </a:r>
            <a:r>
              <a:rPr lang="tr-TR" sz="2400" dirty="0" smtClean="0">
                <a:latin typeface="Times New Roman" pitchFamily="18" charset="0"/>
                <a:ea typeface="Verdana" pitchFamily="34" charset="0"/>
                <a:cs typeface="Times New Roman" pitchFamily="18" charset="0"/>
              </a:rPr>
              <a:t>										                                                            </a:t>
            </a:r>
            <a:r>
              <a:rPr lang="tr-TR" sz="2400" b="1" dirty="0" smtClean="0">
                <a:latin typeface="Times New Roman" pitchFamily="18" charset="0"/>
                <a:ea typeface="Verdana" pitchFamily="34" charset="0"/>
                <a:cs typeface="Times New Roman" pitchFamily="18" charset="0"/>
              </a:rPr>
              <a:t>d)r</a:t>
            </a:r>
            <a:r>
              <a:rPr lang="tr-TR" sz="2400" b="1" baseline="-25000" dirty="0" smtClean="0">
                <a:latin typeface="Times New Roman" pitchFamily="18" charset="0"/>
                <a:ea typeface="Verdana" pitchFamily="34" charset="0"/>
                <a:cs typeface="Times New Roman" pitchFamily="18" charset="0"/>
              </a:rPr>
              <a:t>3</a:t>
            </a:r>
            <a:r>
              <a:rPr lang="tr-TR" sz="2400" b="1" dirty="0" smtClean="0">
                <a:latin typeface="Times New Roman" pitchFamily="18" charset="0"/>
                <a:ea typeface="Verdana" pitchFamily="34" charset="0"/>
                <a:cs typeface="Times New Roman" pitchFamily="18" charset="0"/>
              </a:rPr>
              <a:t>= r</a:t>
            </a:r>
            <a:r>
              <a:rPr lang="tr-TR" sz="2400" b="1" baseline="-25000" dirty="0" smtClean="0">
                <a:latin typeface="Times New Roman" pitchFamily="18" charset="0"/>
                <a:ea typeface="Verdana" pitchFamily="34" charset="0"/>
                <a:cs typeface="Times New Roman" pitchFamily="18" charset="0"/>
              </a:rPr>
              <a:t>1           </a:t>
            </a:r>
            <a:r>
              <a:rPr lang="tr-TR" sz="2400" b="1" dirty="0" smtClean="0">
                <a:latin typeface="Times New Roman" pitchFamily="18" charset="0"/>
                <a:ea typeface="Verdana" pitchFamily="34" charset="0"/>
                <a:cs typeface="Times New Roman" pitchFamily="18" charset="0"/>
              </a:rPr>
              <a:t>r</a:t>
            </a:r>
            <a:r>
              <a:rPr lang="tr-TR" sz="2400" b="1" baseline="-25000" dirty="0" smtClean="0">
                <a:latin typeface="Times New Roman" pitchFamily="18" charset="0"/>
                <a:ea typeface="Verdana" pitchFamily="34" charset="0"/>
                <a:cs typeface="Times New Roman" pitchFamily="18" charset="0"/>
              </a:rPr>
              <a:t>3</a:t>
            </a:r>
          </a:p>
          <a:p>
            <a:pPr>
              <a:buNone/>
            </a:pPr>
            <a:r>
              <a:rPr lang="tr-TR" sz="2400" dirty="0" smtClean="0">
                <a:latin typeface="Times New Roman" pitchFamily="18" charset="0"/>
                <a:ea typeface="Verdana" pitchFamily="34" charset="0"/>
                <a:cs typeface="Times New Roman" pitchFamily="18" charset="0"/>
              </a:rPr>
              <a:t>Ayrıştırmanın Yitimsizliğinin İncelenmesi </a:t>
            </a:r>
          </a:p>
          <a:p>
            <a:pPr>
              <a:buNone/>
            </a:pPr>
            <a:r>
              <a:rPr lang="tr-TR" sz="2400" b="1" baseline="-25000" dirty="0" smtClean="0">
                <a:latin typeface="Times New Roman" pitchFamily="18" charset="0"/>
                <a:ea typeface="Verdana" pitchFamily="34" charset="0"/>
                <a:cs typeface="Times New Roman" pitchFamily="18" charset="0"/>
              </a:rPr>
              <a:t> </a:t>
            </a:r>
            <a:endParaRPr lang="tr-TR" sz="2400" dirty="0">
              <a:latin typeface="Times New Roman" pitchFamily="18" charset="0"/>
              <a:ea typeface="Verdana" pitchFamily="34" charset="0"/>
              <a:cs typeface="Times New Roman" pitchFamily="18" charset="0"/>
            </a:endParaRPr>
          </a:p>
        </p:txBody>
      </p:sp>
      <p:sp>
        <p:nvSpPr>
          <p:cNvPr id="4" name="3 Yuvarlatılmış Dikdörtgen"/>
          <p:cNvSpPr/>
          <p:nvPr/>
        </p:nvSpPr>
        <p:spPr>
          <a:xfrm>
            <a:off x="714348" y="1071546"/>
            <a:ext cx="1857388"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Yuvarlatılmış Dikdörtgen"/>
          <p:cNvSpPr/>
          <p:nvPr/>
        </p:nvSpPr>
        <p:spPr>
          <a:xfrm>
            <a:off x="2857488" y="1071546"/>
            <a:ext cx="1214446"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Yuvarlatılmış Dikdörtgen"/>
          <p:cNvSpPr/>
          <p:nvPr/>
        </p:nvSpPr>
        <p:spPr>
          <a:xfrm>
            <a:off x="4286248" y="1071546"/>
            <a:ext cx="1071570" cy="23574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0 Yuvarlatılmış Dikdörtgen"/>
          <p:cNvSpPr/>
          <p:nvPr/>
        </p:nvSpPr>
        <p:spPr>
          <a:xfrm>
            <a:off x="5786446" y="1000108"/>
            <a:ext cx="1857388" cy="41434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AutoShape 2"/>
          <p:cNvSpPr>
            <a:spLocks noChangeArrowheads="1"/>
          </p:cNvSpPr>
          <p:nvPr/>
        </p:nvSpPr>
        <p:spPr bwMode="auto">
          <a:xfrm rot="5400000">
            <a:off x="7046134" y="5536423"/>
            <a:ext cx="276229" cy="223838"/>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16" name="AutoShape 4"/>
          <p:cNvSpPr>
            <a:spLocks noChangeArrowheads="1"/>
          </p:cNvSpPr>
          <p:nvPr/>
        </p:nvSpPr>
        <p:spPr bwMode="auto">
          <a:xfrm rot="16200000">
            <a:off x="7258856" y="5528490"/>
            <a:ext cx="276236" cy="220659"/>
          </a:xfrm>
          <a:prstGeom prst="triangle">
            <a:avLst>
              <a:gd name="adj" fmla="val 50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492664"/>
          </a:xfrm>
        </p:spPr>
        <p:txBody>
          <a:bodyPr>
            <a:noAutofit/>
          </a:bodyPr>
          <a:lstStyle/>
          <a:p>
            <a:r>
              <a:rPr lang="tr-TR" sz="3200" dirty="0" smtClean="0">
                <a:latin typeface="Times New Roman"/>
                <a:ea typeface="Times New Roman"/>
                <a:cs typeface="Times New Roman"/>
              </a:rPr>
              <a:t> </a:t>
            </a:r>
            <a:r>
              <a:rPr lang="tr-TR" sz="3200" dirty="0" smtClean="0">
                <a:ea typeface="Calibri"/>
                <a:cs typeface="Times New Roman"/>
              </a:rPr>
              <a:t/>
            </a:r>
            <a:br>
              <a:rPr lang="tr-TR" sz="3200" dirty="0" smtClean="0">
                <a:ea typeface="Calibri"/>
                <a:cs typeface="Times New Roman"/>
              </a:rPr>
            </a:br>
            <a:r>
              <a:rPr lang="tr-TR" sz="3200" b="1" dirty="0" smtClean="0">
                <a:latin typeface="Times New Roman"/>
                <a:ea typeface="Times New Roman"/>
                <a:cs typeface="Times New Roman"/>
              </a:rPr>
              <a:t>İkili Bir Ayrıştırma İçin Yitimsizlik Koşulu</a:t>
            </a:r>
            <a:endParaRPr lang="tr-TR" sz="3200" dirty="0"/>
          </a:p>
        </p:txBody>
      </p:sp>
      <p:sp>
        <p:nvSpPr>
          <p:cNvPr id="3" name="2 İçerik Yer Tutucusu"/>
          <p:cNvSpPr>
            <a:spLocks noGrp="1"/>
          </p:cNvSpPr>
          <p:nvPr>
            <p:ph idx="1"/>
          </p:nvPr>
        </p:nvSpPr>
        <p:spPr>
          <a:xfrm>
            <a:off x="457200" y="1196752"/>
            <a:ext cx="8229600" cy="5127848"/>
          </a:xfrm>
        </p:spPr>
        <p:txBody>
          <a:bodyPr>
            <a:normAutofit fontScale="775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Tanım:</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r>
              <a:rPr lang="tr-TR" dirty="0" smtClean="0">
                <a:latin typeface="Verdana" pitchFamily="34" charset="0"/>
                <a:ea typeface="Verdana" pitchFamily="34" charset="0"/>
                <a:cs typeface="Verdana" pitchFamily="34" charset="0"/>
              </a:rPr>
              <a:t>Bir</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ikili ayrıştırması için aşağıdaki koşullar sağlanıyorsa </a:t>
            </a:r>
            <a:r>
              <a:rPr lang="tr-TR" dirty="0" err="1" smtClean="0">
                <a:latin typeface="Verdana" pitchFamily="34" charset="0"/>
                <a:ea typeface="Verdana" pitchFamily="34" charset="0"/>
                <a:cs typeface="Verdana" pitchFamily="34" charset="0"/>
              </a:rPr>
              <a:t>yitimsizdir</a:t>
            </a:r>
            <a:r>
              <a:rPr lang="tr-TR" dirty="0" smtClean="0">
                <a:latin typeface="Verdana" pitchFamily="34" charset="0"/>
                <a:ea typeface="Verdana" pitchFamily="34" charset="0"/>
                <a:cs typeface="Verdana" pitchFamily="34" charset="0"/>
              </a:rPr>
              <a:t>.</a:t>
            </a:r>
          </a:p>
          <a:p>
            <a:pPr>
              <a:buNone/>
            </a:pPr>
            <a:endParaRPr lang="tr-TR"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 ortak nitelik ya da nitelikler bulunmalıdır.</a:t>
            </a:r>
          </a:p>
          <a:p>
            <a:pPr>
              <a:buNone/>
            </a:pP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Eğer </a:t>
            </a:r>
            <a:r>
              <a:rPr lang="tr-TR" b="1" i="1" dirty="0">
                <a:solidFill>
                  <a:schemeClr val="accent2">
                    <a:lumMod val="75000"/>
                  </a:schemeClr>
                </a:solidFill>
                <a:latin typeface="Verdana" pitchFamily="34" charset="0"/>
                <a:ea typeface="Verdana" pitchFamily="34" charset="0"/>
                <a:cs typeface="Verdana" pitchFamily="34" charset="0"/>
              </a:rPr>
              <a:t>R(X,Y,Z)</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ise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(X,Y)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(X,Z)</a:t>
            </a:r>
            <a:r>
              <a:rPr lang="tr-TR" dirty="0">
                <a:latin typeface="Verdana" pitchFamily="34" charset="0"/>
                <a:ea typeface="Verdana" pitchFamily="34" charset="0"/>
                <a:cs typeface="Verdana" pitchFamily="34" charset="0"/>
              </a:rPr>
              <a:t>olmalıdır</a:t>
            </a:r>
            <a:r>
              <a:rPr lang="tr-TR" dirty="0" smtClean="0">
                <a:latin typeface="Verdana" pitchFamily="34" charset="0"/>
                <a:ea typeface="Verdana" pitchFamily="34" charset="0"/>
                <a:cs typeface="Verdana" pitchFamily="34" charset="0"/>
              </a:rPr>
              <a:t>).</a:t>
            </a:r>
          </a:p>
          <a:p>
            <a:pPr>
              <a:buNone/>
            </a:pPr>
            <a:endParaRPr lang="tr-TR"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K</a:t>
            </a:r>
            <a:r>
              <a:rPr lang="tr-TR" b="1" i="1" baseline="-25000" dirty="0" smtClean="0">
                <a:solidFill>
                  <a:schemeClr val="accent2">
                    <a:lumMod val="75000"/>
                  </a:schemeClr>
                </a:solidFill>
                <a:latin typeface="Verdana" pitchFamily="34" charset="0"/>
                <a:ea typeface="Verdana" pitchFamily="34" charset="0"/>
                <a:cs typeface="Verdana" pitchFamily="34" charset="0"/>
              </a:rPr>
              <a:t>2 </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Ortak </a:t>
            </a:r>
            <a:r>
              <a:rPr lang="tr-TR" dirty="0">
                <a:latin typeface="Verdana" pitchFamily="34" charset="0"/>
                <a:ea typeface="Verdana" pitchFamily="34" charset="0"/>
                <a:cs typeface="Verdana" pitchFamily="34" charset="0"/>
              </a:rPr>
              <a:t>nitelik ya nitelikler</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dirty="0">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den</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en az birinin </a:t>
            </a:r>
            <a:r>
              <a:rPr lang="tr-TR" dirty="0" smtClean="0">
                <a:latin typeface="Verdana" pitchFamily="34" charset="0"/>
                <a:ea typeface="Verdana" pitchFamily="34" charset="0"/>
                <a:cs typeface="Verdana" pitchFamily="34" charset="0"/>
              </a:rPr>
              <a:t>  anahtarı olmalıdır. </a:t>
            </a:r>
          </a:p>
          <a:p>
            <a:pPr>
              <a:buNone/>
            </a:pP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 da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’den en </a:t>
            </a:r>
            <a:r>
              <a:rPr lang="tr-TR" dirty="0">
                <a:latin typeface="Verdana" pitchFamily="34" charset="0"/>
                <a:ea typeface="Verdana" pitchFamily="34" charset="0"/>
                <a:cs typeface="Verdana" pitchFamily="34" charset="0"/>
              </a:rPr>
              <a:t>az biri</a:t>
            </a:r>
            <a:r>
              <a:rPr lang="tr-TR" cap="small" dirty="0">
                <a:latin typeface="Verdana" pitchFamily="34" charset="0"/>
                <a:ea typeface="Verdana" pitchFamily="34" charset="0"/>
                <a:cs typeface="Verdana" pitchFamily="34" charset="0"/>
              </a:rPr>
              <a:t> </a:t>
            </a:r>
            <a:r>
              <a:rPr lang="tr-TR" b="1" i="1" cap="small" dirty="0">
                <a:solidFill>
                  <a:schemeClr val="accent2">
                    <a:lumMod val="75000"/>
                  </a:schemeClr>
                </a:solidFill>
                <a:latin typeface="Verdana" pitchFamily="34" charset="0"/>
                <a:ea typeface="Verdana" pitchFamily="34" charset="0"/>
                <a:cs typeface="Verdana" pitchFamily="34" charset="0"/>
              </a:rPr>
              <a:t>F</a:t>
            </a:r>
            <a:r>
              <a:rPr lang="tr-TR" b="1" i="1" cap="small" baseline="30000"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da bulunmalıdır).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Yani,</a:t>
            </a:r>
            <a:endParaRPr lang="tr-TR" dirty="0">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1 </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  </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dirty="0" smtClean="0">
                <a:latin typeface="Verdana" pitchFamily="34" charset="0"/>
                <a:ea typeface="Verdana" pitchFamily="34" charset="0"/>
                <a:cs typeface="Verdana" pitchFamily="34" charset="0"/>
              </a:rPr>
              <a:t> en </a:t>
            </a:r>
            <a:r>
              <a:rPr lang="tr-TR" dirty="0">
                <a:latin typeface="Verdana" pitchFamily="34" charset="0"/>
                <a:ea typeface="Verdana" pitchFamily="34" charset="0"/>
                <a:cs typeface="Verdana" pitchFamily="34" charset="0"/>
              </a:rPr>
              <a:t>az </a:t>
            </a:r>
            <a:r>
              <a:rPr lang="tr-TR" dirty="0" smtClean="0">
                <a:latin typeface="Verdana" pitchFamily="34" charset="0"/>
                <a:ea typeface="Verdana" pitchFamily="34" charset="0"/>
                <a:cs typeface="Verdana" pitchFamily="34" charset="0"/>
              </a:rPr>
              <a:t>biri</a:t>
            </a:r>
            <a:r>
              <a:rPr lang="tr-TR"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da </a:t>
            </a:r>
            <a:r>
              <a:rPr lang="tr-TR" dirty="0" smtClean="0">
                <a:latin typeface="Verdana" pitchFamily="34" charset="0"/>
                <a:ea typeface="Verdana" pitchFamily="34" charset="0"/>
                <a:cs typeface="Verdana" pitchFamily="34" charset="0"/>
              </a:rPr>
              <a:t>olmalıdır. </a:t>
            </a:r>
            <a:endParaRPr lang="tr-TR" dirty="0">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pPr>
              <a:buNone/>
            </a:pPr>
            <a:endParaRPr lang="tr-T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847928"/>
          </a:xfrm>
        </p:spPr>
        <p:txBody>
          <a:bodyPr>
            <a:normAutofit fontScale="625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a:t>
            </a:r>
            <a:r>
              <a:rPr lang="tr-TR" b="1" i="1" dirty="0">
                <a:solidFill>
                  <a:schemeClr val="accent2">
                    <a:lumMod val="75000"/>
                  </a:schemeClr>
                </a:solidFill>
                <a:latin typeface="Verdana" pitchFamily="34" charset="0"/>
                <a:ea typeface="Verdana" pitchFamily="34" charset="0"/>
                <a:cs typeface="Verdana" pitchFamily="34" charset="0"/>
              </a:rPr>
              <a:t>:</a:t>
            </a:r>
          </a:p>
          <a:p>
            <a:pPr>
              <a:buNone/>
            </a:pPr>
            <a:r>
              <a:rPr lang="tr-TR" b="1" i="1" dirty="0">
                <a:solidFill>
                  <a:schemeClr val="accent2">
                    <a:lumMod val="75000"/>
                  </a:schemeClr>
                </a:solidFill>
                <a:latin typeface="Verdana" pitchFamily="34" charset="0"/>
                <a:ea typeface="Verdana" pitchFamily="34" charset="0"/>
                <a:cs typeface="Verdana" pitchFamily="34" charset="0"/>
              </a:rPr>
              <a:t>R (A, B, C)</a:t>
            </a:r>
            <a:r>
              <a:rPr lang="tr-TR" i="1" dirty="0">
                <a:solidFill>
                  <a:schemeClr val="accent2">
                    <a:lumMod val="75000"/>
                  </a:schemeClr>
                </a:solidFill>
                <a:latin typeface="Verdana" pitchFamily="34" charset="0"/>
                <a:ea typeface="Verdana" pitchFamily="34" charset="0"/>
                <a:cs typeface="Verdana" pitchFamily="34" charset="0"/>
              </a:rPr>
              <a:t> </a:t>
            </a:r>
          </a:p>
          <a:p>
            <a:pPr>
              <a:buNone/>
            </a:pPr>
            <a:r>
              <a:rPr lang="tr-TR" b="1" i="1" dirty="0">
                <a:solidFill>
                  <a:schemeClr val="accent2">
                    <a:lumMod val="75000"/>
                  </a:schemeClr>
                </a:solidFill>
                <a:latin typeface="Verdana" pitchFamily="34" charset="0"/>
                <a:ea typeface="Verdana" pitchFamily="34" charset="0"/>
                <a:cs typeface="Verdana" pitchFamily="34" charset="0"/>
              </a:rPr>
              <a:t>F = {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 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a:t>
            </a:r>
            <a:r>
              <a:rPr lang="tr-TR" i="1" dirty="0">
                <a:solidFill>
                  <a:schemeClr val="accent2">
                    <a:lumMod val="75000"/>
                  </a:schemeClr>
                </a:solidFill>
                <a:latin typeface="Verdana" pitchFamily="34" charset="0"/>
                <a:ea typeface="Verdana" pitchFamily="34" charset="0"/>
                <a:cs typeface="Verdana" pitchFamily="34" charset="0"/>
              </a:rPr>
              <a:t> </a:t>
            </a: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 B) ve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(B, C) </a:t>
            </a: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Ayrıştırmasında, ortak nitelik </a:t>
            </a:r>
            <a:r>
              <a:rPr lang="tr-TR" b="1" i="1" dirty="0" smtClean="0">
                <a:solidFill>
                  <a:schemeClr val="accent2">
                    <a:lumMod val="75000"/>
                  </a:schemeClr>
                </a:solidFill>
                <a:latin typeface="Verdana" pitchFamily="34" charset="0"/>
                <a:ea typeface="Verdana" pitchFamily="34" charset="0"/>
                <a:cs typeface="Verdana" pitchFamily="34" charset="0"/>
              </a:rPr>
              <a:t>B, </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veya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baseline="-25000"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anahtarı değildir.</a:t>
            </a:r>
          </a:p>
          <a:p>
            <a:pPr>
              <a:buNone/>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veya </a:t>
            </a:r>
            <a:r>
              <a:rPr lang="tr-TR" b="1" i="1" dirty="0">
                <a:solidFill>
                  <a:schemeClr val="accent2">
                    <a:lumMod val="75000"/>
                  </a:schemeClr>
                </a:solidFill>
                <a:latin typeface="Verdana" pitchFamily="34" charset="0"/>
                <a:ea typeface="Verdana" pitchFamily="34" charset="0"/>
                <a:cs typeface="Verdana" pitchFamily="34" charset="0"/>
              </a:rPr>
              <a:t>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C</a:t>
            </a: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’da yoktur. </a:t>
            </a:r>
          </a:p>
          <a:p>
            <a:pPr>
              <a:buNone/>
            </a:pPr>
            <a:r>
              <a:rPr lang="tr-TR" dirty="0" smtClean="0">
                <a:latin typeface="Verdana" pitchFamily="34" charset="0"/>
                <a:ea typeface="Verdana" pitchFamily="34" charset="0"/>
                <a:cs typeface="Verdana" pitchFamily="34" charset="0"/>
              </a:rPr>
              <a:t>Ayrıştırma yitimsiz-birleştirme ayrıştırması değildir. </a:t>
            </a:r>
          </a:p>
          <a:p>
            <a:pPr>
              <a:buNone/>
            </a:pPr>
            <a:endParaRPr lang="tr-TR" dirty="0" smtClean="0">
              <a:latin typeface="Verdana" pitchFamily="34" charset="0"/>
              <a:ea typeface="Verdana" pitchFamily="34" charset="0"/>
              <a:cs typeface="Verdana" pitchFamily="34" charset="0"/>
            </a:endParaRPr>
          </a:p>
          <a:p>
            <a:pPr>
              <a:buNone/>
            </a:pPr>
            <a:r>
              <a:rPr lang="tr-TR" b="1" i="1" dirty="0" smtClean="0">
                <a:solidFill>
                  <a:schemeClr val="accent2">
                    <a:lumMod val="75000"/>
                  </a:schemeClr>
                </a:solidFill>
                <a:latin typeface="Verdana" pitchFamily="34" charset="0"/>
                <a:ea typeface="Verdana" pitchFamily="34" charset="0"/>
                <a:cs typeface="Verdana" pitchFamily="34" charset="0"/>
              </a:rPr>
              <a:t>Örnek:</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 </a:t>
            </a:r>
            <a:r>
              <a:rPr lang="tr-TR" b="1" i="1" dirty="0">
                <a:solidFill>
                  <a:schemeClr val="accent2">
                    <a:lumMod val="75000"/>
                  </a:schemeClr>
                </a:solidFill>
                <a:latin typeface="Verdana" pitchFamily="34" charset="0"/>
                <a:ea typeface="Verdana" pitchFamily="34" charset="0"/>
                <a:cs typeface="Verdana" pitchFamily="34" charset="0"/>
              </a:rPr>
              <a:t>(A, B, C, D, E</a:t>
            </a:r>
            <a:r>
              <a:rPr lang="tr-TR" b="1" i="1" dirty="0" smtClean="0">
                <a:solidFill>
                  <a:schemeClr val="accent2">
                    <a:lumMod val="75000"/>
                  </a:schemeClr>
                </a:solidFill>
                <a:latin typeface="Verdana" pitchFamily="34" charset="0"/>
                <a:ea typeface="Verdana" pitchFamily="34" charset="0"/>
                <a:cs typeface="Verdana" pitchFamily="34" charset="0"/>
              </a:rPr>
              <a:t>)</a:t>
            </a:r>
            <a:endParaRPr lang="tr-TR" dirty="0">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E</a:t>
            </a:r>
          </a:p>
          <a:p>
            <a:pPr>
              <a:lnSpc>
                <a:spcPct val="115000"/>
              </a:lnSpc>
              <a:spcAft>
                <a:spcPts val="1000"/>
              </a:spcAft>
              <a:buNone/>
            </a:pPr>
            <a:r>
              <a:rPr lang="tr-TR" dirty="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 B, C)</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ve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 D, E)</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ilişkilerine ayrıştırılıyor. Bu ayrıştırma </a:t>
            </a:r>
            <a:r>
              <a:rPr lang="tr-TR" dirty="0" err="1">
                <a:latin typeface="Verdana" pitchFamily="34" charset="0"/>
                <a:ea typeface="Verdana" pitchFamily="34" charset="0"/>
                <a:cs typeface="Verdana" pitchFamily="34" charset="0"/>
              </a:rPr>
              <a:t>yitimsiz</a:t>
            </a:r>
            <a:r>
              <a:rPr lang="tr-TR" dirty="0">
                <a:latin typeface="Verdana" pitchFamily="34" charset="0"/>
                <a:ea typeface="Verdana" pitchFamily="34" charset="0"/>
                <a:cs typeface="Verdana" pitchFamily="34" charset="0"/>
              </a:rPr>
              <a:t> midir? </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ve</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ilişkilerindeki ortak nitelik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dır</a:t>
            </a:r>
            <a:r>
              <a:rPr lang="tr-TR" dirty="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ilişkisinin anahtarı olduğu için bu ayrıştırma </a:t>
            </a:r>
            <a:r>
              <a:rPr lang="tr-TR" dirty="0" err="1">
                <a:latin typeface="Verdana" pitchFamily="34" charset="0"/>
                <a:ea typeface="Verdana" pitchFamily="34" charset="0"/>
                <a:cs typeface="Verdana" pitchFamily="34" charset="0"/>
              </a:rPr>
              <a:t>yitimsizdir</a:t>
            </a:r>
            <a:r>
              <a:rPr lang="tr-TR" dirty="0">
                <a:latin typeface="Verdana" pitchFamily="34" charset="0"/>
                <a:ea typeface="Verdana" pitchFamily="34" charset="0"/>
                <a:cs typeface="Verdana" pitchFamily="34" charset="0"/>
              </a:rPr>
              <a:t>.</a:t>
            </a:r>
            <a:endParaRPr lang="tr-TR" dirty="0" smtClean="0">
              <a:latin typeface="Verdana" pitchFamily="34" charset="0"/>
              <a:ea typeface="Verdana" pitchFamily="34" charset="0"/>
              <a:cs typeface="Verdana" pitchFamily="34" charset="0"/>
            </a:endParaRPr>
          </a:p>
          <a:p>
            <a:endParaRPr lang="tr-TR" dirty="0"/>
          </a:p>
        </p:txBody>
      </p:sp>
      <p:grpSp>
        <p:nvGrpSpPr>
          <p:cNvPr id="4" name="Grup 3"/>
          <p:cNvGrpSpPr/>
          <p:nvPr/>
        </p:nvGrpSpPr>
        <p:grpSpPr>
          <a:xfrm>
            <a:off x="4676729" y="2740351"/>
            <a:ext cx="3714776" cy="1857389"/>
            <a:chOff x="1214414" y="2357429"/>
            <a:chExt cx="7358114" cy="3214711"/>
          </a:xfrm>
        </p:grpSpPr>
        <p:sp>
          <p:nvSpPr>
            <p:cNvPr id="5" name="3 Yuvarlatılmış Dikdörtgen"/>
            <p:cNvSpPr/>
            <p:nvPr/>
          </p:nvSpPr>
          <p:spPr>
            <a:xfrm>
              <a:off x="1214414" y="2428867"/>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6" name="4 Yuvarlatılmış Dikdörtgen"/>
            <p:cNvSpPr/>
            <p:nvPr/>
          </p:nvSpPr>
          <p:spPr>
            <a:xfrm>
              <a:off x="1285852"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endParaRPr lang="tr-TR" dirty="0"/>
            </a:p>
          </p:txBody>
        </p:sp>
        <p:sp>
          <p:nvSpPr>
            <p:cNvPr id="7" name="5 Yuvarlatılmış Dikdörtgen"/>
            <p:cNvSpPr/>
            <p:nvPr/>
          </p:nvSpPr>
          <p:spPr>
            <a:xfrm>
              <a:off x="4143372"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8" name="6 Yuvarlatılmış Dikdörtgen"/>
            <p:cNvSpPr/>
            <p:nvPr/>
          </p:nvSpPr>
          <p:spPr>
            <a:xfrm>
              <a:off x="6500826" y="3929066"/>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sp>
          <p:nvSpPr>
            <p:cNvPr id="9" name="7 Yuvarlatılmış Dikdörtgen"/>
            <p:cNvSpPr/>
            <p:nvPr/>
          </p:nvSpPr>
          <p:spPr>
            <a:xfrm>
              <a:off x="4000496" y="2357429"/>
              <a:ext cx="1571636"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10" name="8 Yuvarlatılmış Dikdörtgen"/>
            <p:cNvSpPr/>
            <p:nvPr/>
          </p:nvSpPr>
          <p:spPr>
            <a:xfrm>
              <a:off x="3500430" y="3571876"/>
              <a:ext cx="5072098" cy="200026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10 Düz Ok Bağlayıcısı"/>
            <p:cNvCxnSpPr>
              <a:stCxn id="5" idx="3"/>
            </p:cNvCxnSpPr>
            <p:nvPr/>
          </p:nvCxnSpPr>
          <p:spPr>
            <a:xfrm>
              <a:off x="2786050" y="2964652"/>
              <a:ext cx="121444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2 Düz Ok Bağlayıcısı"/>
            <p:cNvCxnSpPr>
              <a:stCxn id="5" idx="3"/>
            </p:cNvCxnSpPr>
            <p:nvPr/>
          </p:nvCxnSpPr>
          <p:spPr>
            <a:xfrm>
              <a:off x="2786050" y="2964652"/>
              <a:ext cx="1357322" cy="13216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4 Düz Ok Bağlayıcısı"/>
            <p:cNvCxnSpPr>
              <a:stCxn id="6" idx="0"/>
              <a:endCxn id="5" idx="2"/>
            </p:cNvCxnSpPr>
            <p:nvPr/>
          </p:nvCxnSpPr>
          <p:spPr>
            <a:xfrm flipH="1" flipV="1">
              <a:off x="2000232" y="3500437"/>
              <a:ext cx="71438" cy="4286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7 Düz Ok Bağlayıcısı"/>
            <p:cNvCxnSpPr>
              <a:stCxn id="10" idx="1"/>
              <a:endCxn id="6" idx="3"/>
            </p:cNvCxnSpPr>
            <p:nvPr/>
          </p:nvCxnSpPr>
          <p:spPr>
            <a:xfrm rot="10800000">
              <a:off x="2857488" y="4464852"/>
              <a:ext cx="642942" cy="107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21 Düz Ok Bağlayıcısı"/>
            <p:cNvCxnSpPr/>
            <p:nvPr/>
          </p:nvCxnSpPr>
          <p:spPr>
            <a:xfrm rot="10800000">
              <a:off x="5572132" y="3357562"/>
              <a:ext cx="928694"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504056"/>
          </a:xfrm>
        </p:spPr>
        <p:txBody>
          <a:bodyPr>
            <a:normAutofit fontScale="90000"/>
          </a:bodyPr>
          <a:lstStyle/>
          <a:p>
            <a:r>
              <a:rPr lang="tr-TR" sz="4000" b="1" dirty="0" smtClean="0">
                <a:latin typeface="Times New Roman"/>
                <a:ea typeface="Times New Roman"/>
                <a:cs typeface="Times New Roman"/>
              </a:rPr>
              <a:t>Ayrıştırmaların Yitimsizlik Sınaması</a:t>
            </a:r>
            <a:endParaRPr lang="tr-TR" sz="4000" dirty="0"/>
          </a:p>
        </p:txBody>
      </p:sp>
      <p:sp>
        <p:nvSpPr>
          <p:cNvPr id="3" name="2 İçerik Yer Tutucusu"/>
          <p:cNvSpPr>
            <a:spLocks noGrp="1"/>
          </p:cNvSpPr>
          <p:nvPr>
            <p:ph idx="1"/>
          </p:nvPr>
        </p:nvSpPr>
        <p:spPr>
          <a:xfrm>
            <a:off x="457200" y="1052736"/>
            <a:ext cx="8229600" cy="5544616"/>
          </a:xfrm>
        </p:spPr>
        <p:txBody>
          <a:bodyPr>
            <a:normAutofit fontScale="47500" lnSpcReduction="20000"/>
          </a:bodyPr>
          <a:lstStyle/>
          <a:p>
            <a:pPr>
              <a:buNone/>
            </a:pPr>
            <a:r>
              <a:rPr lang="tr-TR" dirty="0" smtClean="0">
                <a:latin typeface="Verdana" pitchFamily="34" charset="0"/>
                <a:ea typeface="Verdana" pitchFamily="34" charset="0"/>
                <a:cs typeface="Verdana" pitchFamily="34" charset="0"/>
              </a:rPr>
              <a:t>Çoklu ayrıştırma için, </a:t>
            </a:r>
            <a:r>
              <a:rPr lang="tr-TR" b="1" i="1" dirty="0" err="1" smtClean="0">
                <a:solidFill>
                  <a:schemeClr val="accent2">
                    <a:lumMod val="75000"/>
                  </a:schemeClr>
                </a:solidFill>
                <a:latin typeface="Verdana" pitchFamily="34" charset="0"/>
                <a:ea typeface="Verdana" pitchFamily="34" charset="0"/>
                <a:cs typeface="Verdana" pitchFamily="34" charset="0"/>
              </a:rPr>
              <a:t>Yitimsiz</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Ayrıştırma </a:t>
            </a:r>
            <a:r>
              <a:rPr lang="tr-TR" b="1" i="1" dirty="0" smtClean="0">
                <a:solidFill>
                  <a:schemeClr val="accent2">
                    <a:lumMod val="75000"/>
                  </a:schemeClr>
                </a:solidFill>
                <a:latin typeface="Verdana" pitchFamily="34" charset="0"/>
                <a:ea typeface="Verdana" pitchFamily="34" charset="0"/>
                <a:cs typeface="Verdana" pitchFamily="34" charset="0"/>
              </a:rPr>
              <a:t>Algoritması</a:t>
            </a:r>
          </a:p>
          <a:p>
            <a:pPr>
              <a:buNone/>
            </a:pPr>
            <a:endParaRPr lang="tr-TR" i="1" dirty="0">
              <a:solidFill>
                <a:schemeClr val="accent2">
                  <a:lumMod val="75000"/>
                </a:schemeClr>
              </a:solidFill>
              <a:latin typeface="Verdana" pitchFamily="34" charset="0"/>
              <a:ea typeface="Verdana" pitchFamily="34" charset="0"/>
              <a:cs typeface="Verdana" pitchFamily="34" charset="0"/>
            </a:endParaRPr>
          </a:p>
          <a:p>
            <a:pPr marL="42545">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 (</a:t>
            </a:r>
            <a:r>
              <a:rPr lang="tr-TR" b="1" i="1" dirty="0" err="1">
                <a:solidFill>
                  <a:schemeClr val="accent2">
                    <a:lumMod val="75000"/>
                  </a:schemeClr>
                </a:solidFill>
                <a:latin typeface="Verdana" pitchFamily="34" charset="0"/>
                <a:ea typeface="Verdana" pitchFamily="34" charset="0"/>
                <a:cs typeface="Verdana" pitchFamily="34" charset="0"/>
              </a:rPr>
              <a:t>Aı</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 A</a:t>
            </a:r>
            <a:r>
              <a:rPr lang="tr-TR" b="1" i="1" baseline="-25000" dirty="0">
                <a:solidFill>
                  <a:schemeClr val="accent2">
                    <a:lumMod val="75000"/>
                  </a:schemeClr>
                </a:solidFill>
                <a:latin typeface="Verdana" pitchFamily="34" charset="0"/>
                <a:ea typeface="Verdana" pitchFamily="34" charset="0"/>
                <a:cs typeface="Verdana" pitchFamily="34" charset="0"/>
              </a:rPr>
              <a:t>n</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bir ilişki şeması,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işlevsel </a:t>
            </a:r>
            <a:r>
              <a:rPr lang="tr-TR" dirty="0">
                <a:latin typeface="Verdana" pitchFamily="34" charset="0"/>
                <a:ea typeface="Verdana" pitchFamily="34" charset="0"/>
                <a:cs typeface="Verdana" pitchFamily="34" charset="0"/>
              </a:rPr>
              <a:t>bağımlılık kümesi </a:t>
            </a:r>
          </a:p>
          <a:p>
            <a:pPr marL="42545">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‘nin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 ... ,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k</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ayrıştırmasının </a:t>
            </a:r>
            <a:r>
              <a:rPr lang="tr-TR" dirty="0" err="1" smtClean="0">
                <a:latin typeface="Verdana" pitchFamily="34" charset="0"/>
                <a:ea typeface="Verdana" pitchFamily="34" charset="0"/>
                <a:cs typeface="Verdana" pitchFamily="34" charset="0"/>
              </a:rPr>
              <a:t>yitimsizliği</a:t>
            </a:r>
            <a:r>
              <a:rPr lang="tr-TR" dirty="0" smtClean="0">
                <a:latin typeface="Verdana" pitchFamily="34" charset="0"/>
                <a:ea typeface="Verdana" pitchFamily="34" charset="0"/>
                <a:cs typeface="Verdana" pitchFamily="34" charset="0"/>
              </a:rPr>
              <a:t> şu  algoritma </a:t>
            </a:r>
            <a:r>
              <a:rPr lang="tr-TR" dirty="0">
                <a:latin typeface="Verdana" pitchFamily="34" charset="0"/>
                <a:ea typeface="Verdana" pitchFamily="34" charset="0"/>
                <a:cs typeface="Verdana" pitchFamily="34" charset="0"/>
              </a:rPr>
              <a:t>ile bulunabilir</a:t>
            </a:r>
            <a:r>
              <a:rPr lang="tr-TR" dirty="0" smtClean="0">
                <a:latin typeface="Verdana" pitchFamily="34" charset="0"/>
                <a:ea typeface="Verdana" pitchFamily="34" charset="0"/>
                <a:cs typeface="Verdana" pitchFamily="34" charset="0"/>
              </a:rPr>
              <a:t>.</a:t>
            </a:r>
          </a:p>
          <a:p>
            <a:pPr marL="42545">
              <a:lnSpc>
                <a:spcPct val="115000"/>
              </a:lnSpc>
              <a:spcAft>
                <a:spcPts val="1000"/>
              </a:spcAft>
              <a:buNone/>
            </a:pPr>
            <a:endParaRPr lang="tr-TR" dirty="0" smtClean="0">
              <a:latin typeface="Verdana" pitchFamily="34" charset="0"/>
              <a:ea typeface="Verdana" pitchFamily="34" charset="0"/>
              <a:cs typeface="Verdana" pitchFamily="34" charset="0"/>
            </a:endParaRPr>
          </a:p>
          <a:p>
            <a:pPr marL="514350" lvl="0" indent="-514350">
              <a:buFont typeface="+mj-lt"/>
              <a:buAutoNum type="arabicPeriod"/>
            </a:pPr>
            <a:r>
              <a:rPr lang="tr-TR" dirty="0">
                <a:latin typeface="Verdana" pitchFamily="34" charset="0"/>
                <a:ea typeface="Verdana" pitchFamily="34" charset="0"/>
                <a:cs typeface="Verdana" pitchFamily="34" charset="0"/>
              </a:rPr>
              <a:t>Ayrıştırmadaki her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dirty="0">
                <a:latin typeface="Verdana" pitchFamily="34" charset="0"/>
                <a:ea typeface="Verdana" pitchFamily="34" charset="0"/>
                <a:cs typeface="Verdana" pitchFamily="34" charset="0"/>
              </a:rPr>
              <a:t> ilişkisi için bir satırı; her</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için de bir kolonu bulunan n satır, k kolonlu bir çizelge oluştur. Her satır başlığına bir ilişkinin </a:t>
            </a:r>
            <a:r>
              <a:rPr lang="tr-TR" b="1" i="1" dirty="0">
                <a:solidFill>
                  <a:schemeClr val="accent2">
                    <a:lumMod val="75000"/>
                  </a:schemeClr>
                </a:solidFill>
                <a:latin typeface="Verdana" pitchFamily="34" charset="0"/>
                <a:ea typeface="Verdana" pitchFamily="34" charset="0"/>
                <a:cs typeface="Verdana" pitchFamily="34" charset="0"/>
              </a:rPr>
              <a:t>(</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adını, her kolon başlığına da bir niteliğin </a:t>
            </a:r>
            <a:r>
              <a:rPr lang="tr-TR" b="1" i="1" dirty="0">
                <a:solidFill>
                  <a:schemeClr val="accent2">
                    <a:lumMod val="75000"/>
                  </a:schemeClr>
                </a:solidFill>
                <a:latin typeface="Verdana" pitchFamily="34" charset="0"/>
                <a:ea typeface="Verdana" pitchFamily="34" charset="0"/>
                <a:cs typeface="Verdana" pitchFamily="34" charset="0"/>
              </a:rPr>
              <a:t>(</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adını yaz.  Eğer ilişki/nitelik adları sıradan dizinli (1'den </a:t>
            </a:r>
            <a:r>
              <a:rPr lang="tr-TR" dirty="0" err="1">
                <a:latin typeface="Verdana" pitchFamily="34" charset="0"/>
                <a:ea typeface="Verdana" pitchFamily="34" charset="0"/>
                <a:cs typeface="Verdana" pitchFamily="34" charset="0"/>
              </a:rPr>
              <a:t>n'e</a:t>
            </a:r>
            <a:r>
              <a:rPr lang="tr-TR" dirty="0">
                <a:latin typeface="Verdana" pitchFamily="34" charset="0"/>
                <a:ea typeface="Verdana" pitchFamily="34" charset="0"/>
                <a:cs typeface="Verdana" pitchFamily="34" charset="0"/>
              </a:rPr>
              <a:t> ;  1'den </a:t>
            </a:r>
            <a:r>
              <a:rPr lang="tr-TR" dirty="0" err="1">
                <a:latin typeface="Verdana" pitchFamily="34" charset="0"/>
                <a:ea typeface="Verdana" pitchFamily="34" charset="0"/>
                <a:cs typeface="Verdana" pitchFamily="34" charset="0"/>
              </a:rPr>
              <a:t>k'ya</a:t>
            </a:r>
            <a:r>
              <a:rPr lang="tr-TR" dirty="0">
                <a:latin typeface="Verdana" pitchFamily="34" charset="0"/>
                <a:ea typeface="Verdana" pitchFamily="34" charset="0"/>
                <a:cs typeface="Verdana" pitchFamily="34" charset="0"/>
              </a:rPr>
              <a:t>) adlar değilse, satırlara/kolonlara 1'den başlayarak  sıra numarası ver.</a:t>
            </a:r>
          </a:p>
          <a:p>
            <a:pPr marL="514350" lvl="0" indent="-514350">
              <a:lnSpc>
                <a:spcPct val="115000"/>
              </a:lnSpc>
              <a:spcAft>
                <a:spcPts val="0"/>
              </a:spcAft>
              <a:buFont typeface="+mj-lt"/>
              <a:buAutoNum type="arabicPeriod"/>
            </a:pPr>
            <a:r>
              <a:rPr lang="tr-TR" dirty="0" smtClean="0">
                <a:latin typeface="Verdana" pitchFamily="34" charset="0"/>
                <a:ea typeface="Verdana" pitchFamily="34" charset="0"/>
                <a:cs typeface="Verdana" pitchFamily="34" charset="0"/>
              </a:rPr>
              <a:t>Çizelgenin </a:t>
            </a:r>
            <a:r>
              <a:rPr lang="tr-TR" dirty="0">
                <a:latin typeface="Verdana" pitchFamily="34" charset="0"/>
                <a:ea typeface="Verdana" pitchFamily="34" charset="0"/>
                <a:cs typeface="Verdana" pitchFamily="34" charset="0"/>
              </a:rPr>
              <a:t>i. Satır j. Kolonundaki elemanına: </a:t>
            </a:r>
          </a:p>
          <a:p>
            <a:pPr marL="636905" lvl="1">
              <a:lnSpc>
                <a:spcPct val="115000"/>
              </a:lnSpc>
              <a:spcBef>
                <a:spcPts val="1200"/>
              </a:spcBef>
              <a:spcAft>
                <a:spcPts val="1000"/>
              </a:spcAft>
              <a:buFont typeface="Wingdings" pitchFamily="2" charset="2"/>
              <a:buChar char="Ø"/>
            </a:pPr>
            <a:r>
              <a:rPr lang="tr-TR" dirty="0">
                <a:latin typeface="Verdana" pitchFamily="34" charset="0"/>
                <a:ea typeface="Verdana" pitchFamily="34" charset="0"/>
                <a:cs typeface="Verdana" pitchFamily="34" charset="0"/>
              </a:rPr>
              <a:t>Eğer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ilişkisinde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varsa :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a:t>
            </a:r>
          </a:p>
          <a:p>
            <a:pPr marL="636905" lvl="1">
              <a:lnSpc>
                <a:spcPct val="115000"/>
              </a:lnSpc>
              <a:spcBef>
                <a:spcPts val="1200"/>
              </a:spcBef>
              <a:spcAft>
                <a:spcPts val="1000"/>
              </a:spcAft>
              <a:buFont typeface="Wingdings" pitchFamily="2" charset="2"/>
              <a:buChar char="Ø"/>
            </a:pPr>
            <a:r>
              <a:rPr lang="tr-TR" dirty="0">
                <a:latin typeface="Verdana" pitchFamily="34" charset="0"/>
                <a:ea typeface="Verdana" pitchFamily="34" charset="0"/>
                <a:cs typeface="Verdana" pitchFamily="34" charset="0"/>
              </a:rPr>
              <a:t>Eğer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ilişkisinde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yoksa : </a:t>
            </a:r>
            <a:r>
              <a:rPr lang="tr-TR" b="1" i="1" dirty="0" err="1">
                <a:solidFill>
                  <a:schemeClr val="accent2">
                    <a:lumMod val="75000"/>
                  </a:schemeClr>
                </a:solidFill>
                <a:latin typeface="Verdana" pitchFamily="34" charset="0"/>
                <a:ea typeface="Verdana" pitchFamily="34" charset="0"/>
                <a:cs typeface="Verdana" pitchFamily="34" charset="0"/>
              </a:rPr>
              <a:t>b</a:t>
            </a:r>
            <a:r>
              <a:rPr lang="tr-TR" b="1" i="1" baseline="-25000" dirty="0" err="1">
                <a:solidFill>
                  <a:schemeClr val="accent2">
                    <a:lumMod val="75000"/>
                  </a:schemeClr>
                </a:solidFill>
                <a:latin typeface="Verdana" pitchFamily="34" charset="0"/>
                <a:ea typeface="Verdana" pitchFamily="34" charset="0"/>
                <a:cs typeface="Verdana" pitchFamily="34" charset="0"/>
              </a:rPr>
              <a:t>ij</a:t>
            </a:r>
            <a:r>
              <a:rPr lang="tr-TR" b="1" baseline="-25000" dirty="0">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a:t>
            </a:r>
          </a:p>
          <a:p>
            <a:pPr marL="514350" lvl="0" indent="-514350">
              <a:lnSpc>
                <a:spcPct val="115000"/>
              </a:lnSpc>
              <a:spcBef>
                <a:spcPts val="1200"/>
              </a:spcBef>
              <a:spcAft>
                <a:spcPts val="1000"/>
              </a:spcAft>
              <a:buFont typeface="+mj-lt"/>
              <a:buAutoNum type="arabicPeriod"/>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her </a:t>
            </a:r>
            <a:r>
              <a:rPr lang="tr-TR" b="1" i="1" dirty="0">
                <a:solidFill>
                  <a:schemeClr val="accent2">
                    <a:lumMod val="75000"/>
                  </a:schemeClr>
                </a:solidFill>
                <a:latin typeface="Verdana" pitchFamily="34" charset="0"/>
                <a:ea typeface="Verdana" pitchFamily="34" charset="0"/>
                <a:cs typeface="Verdana" pitchFamily="34" charset="0"/>
              </a:rPr>
              <a:t>(f: X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Y) </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bağımlılığı için</a:t>
            </a:r>
            <a:r>
              <a:rPr lang="tr-TR" b="1" dirty="0">
                <a:latin typeface="Verdana" pitchFamily="34" charset="0"/>
                <a:ea typeface="Verdana" pitchFamily="34" charset="0"/>
                <a:cs typeface="Verdana" pitchFamily="34" charset="0"/>
              </a:rPr>
              <a:t>:</a:t>
            </a:r>
          </a:p>
          <a:p>
            <a:pPr marL="708660" lvl="1" indent="-342900">
              <a:lnSpc>
                <a:spcPct val="115000"/>
              </a:lnSpc>
              <a:spcBef>
                <a:spcPts val="1200"/>
              </a:spcBef>
              <a:spcAft>
                <a:spcPts val="1000"/>
              </a:spcAft>
              <a:buNone/>
            </a:pPr>
            <a:r>
              <a:rPr lang="tr-TR" dirty="0">
                <a:latin typeface="Verdana" pitchFamily="34" charset="0"/>
                <a:ea typeface="Verdana" pitchFamily="34" charset="0"/>
                <a:cs typeface="Verdana" pitchFamily="34" charset="0"/>
              </a:rPr>
              <a:t>Eğer 2 ya da daha çok satırda, </a:t>
            </a:r>
            <a:r>
              <a:rPr lang="tr-TR" b="1" i="1" dirty="0" err="1">
                <a:solidFill>
                  <a:schemeClr val="accent2">
                    <a:lumMod val="75000"/>
                  </a:schemeClr>
                </a:solidFill>
                <a:latin typeface="Verdana" pitchFamily="34" charset="0"/>
                <a:ea typeface="Verdana" pitchFamily="34" charset="0"/>
                <a:cs typeface="Verdana" pitchFamily="34" charset="0"/>
              </a:rPr>
              <a:t>X</a:t>
            </a:r>
            <a:r>
              <a:rPr lang="tr-TR" dirty="0" err="1">
                <a:latin typeface="Verdana" pitchFamily="34" charset="0"/>
                <a:ea typeface="Verdana" pitchFamily="34" charset="0"/>
                <a:cs typeface="Verdana" pitchFamily="34" charset="0"/>
              </a:rPr>
              <a:t>'i</a:t>
            </a:r>
            <a:r>
              <a:rPr lang="tr-TR" dirty="0">
                <a:latin typeface="Verdana" pitchFamily="34" charset="0"/>
                <a:ea typeface="Verdana" pitchFamily="34" charset="0"/>
                <a:cs typeface="Verdana" pitchFamily="34" charset="0"/>
              </a:rPr>
              <a:t> oluşturan tüm kolonlardaki değerleri aynı ise:</a:t>
            </a:r>
          </a:p>
          <a:p>
            <a:pPr marL="636905" lvl="1">
              <a:lnSpc>
                <a:spcPct val="115000"/>
              </a:lnSpc>
              <a:spcAft>
                <a:spcPts val="1000"/>
              </a:spcAft>
              <a:buNone/>
            </a:pPr>
            <a:r>
              <a:rPr lang="tr-TR" dirty="0">
                <a:latin typeface="Verdana" pitchFamily="34" charset="0"/>
                <a:ea typeface="Verdana" pitchFamily="34" charset="0"/>
                <a:cs typeface="Verdana" pitchFamily="34" charset="0"/>
              </a:rPr>
              <a:t> bu satırlarda</a:t>
            </a:r>
            <a:r>
              <a:rPr lang="tr-TR"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Y'</a:t>
            </a:r>
            <a:r>
              <a:rPr lang="tr-TR" dirty="0">
                <a:latin typeface="Verdana" pitchFamily="34" charset="0"/>
                <a:ea typeface="Verdana" pitchFamily="34" charset="0"/>
                <a:cs typeface="Verdana" pitchFamily="34" charset="0"/>
              </a:rPr>
              <a:t>yi</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oluşturan tüm kolonlardaki değerleri  eşitle (eğer eşitlenecek değerlerden </a:t>
            </a:r>
            <a:r>
              <a:rPr lang="tr-TR" dirty="0" err="1">
                <a:latin typeface="Verdana" pitchFamily="34" charset="0"/>
                <a:ea typeface="Verdana" pitchFamily="34" charset="0"/>
                <a:cs typeface="Verdana" pitchFamily="34" charset="0"/>
              </a:rPr>
              <a:t>enaz</a:t>
            </a:r>
            <a:r>
              <a:rPr lang="tr-TR" dirty="0">
                <a:latin typeface="Verdana" pitchFamily="34" charset="0"/>
                <a:ea typeface="Verdana" pitchFamily="34" charset="0"/>
                <a:cs typeface="Verdana" pitchFamily="34" charset="0"/>
              </a:rPr>
              <a:t> biri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dirty="0">
                <a:latin typeface="Verdana" pitchFamily="34" charset="0"/>
                <a:ea typeface="Verdana" pitchFamily="34" charset="0"/>
                <a:cs typeface="Verdana" pitchFamily="34" charset="0"/>
              </a:rPr>
              <a:t> ise  hepsini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dirty="0">
                <a:latin typeface="Verdana" pitchFamily="34" charset="0"/>
                <a:ea typeface="Verdana" pitchFamily="34" charset="0"/>
                <a:cs typeface="Verdana" pitchFamily="34" charset="0"/>
              </a:rPr>
              <a:t> yap; hiçbiri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dirty="0">
                <a:latin typeface="Verdana" pitchFamily="34" charset="0"/>
                <a:ea typeface="Verdana" pitchFamily="34" charset="0"/>
                <a:cs typeface="Verdana" pitchFamily="34" charset="0"/>
              </a:rPr>
              <a:t> değil hepsi </a:t>
            </a:r>
            <a:r>
              <a:rPr lang="tr-TR" b="1" i="1" dirty="0">
                <a:solidFill>
                  <a:schemeClr val="accent2">
                    <a:lumMod val="75000"/>
                  </a:schemeClr>
                </a:solidFill>
                <a:latin typeface="Verdana" pitchFamily="34" charset="0"/>
                <a:ea typeface="Verdana" pitchFamily="34" charset="0"/>
                <a:cs typeface="Verdana" pitchFamily="34" charset="0"/>
              </a:rPr>
              <a:t>b</a:t>
            </a:r>
            <a:r>
              <a:rPr lang="tr-TR" dirty="0">
                <a:latin typeface="Verdana" pitchFamily="34" charset="0"/>
                <a:ea typeface="Verdana" pitchFamily="34" charset="0"/>
                <a:cs typeface="Verdana" pitchFamily="34" charset="0"/>
              </a:rPr>
              <a:t>'lerden oluşuyorsa,  aralarından rastgele birini seç ve diğerlerini buna eşitle).</a:t>
            </a:r>
          </a:p>
          <a:p>
            <a:pPr marL="514350" indent="-514350">
              <a:buFont typeface="+mj-lt"/>
              <a:buAutoNum type="arabicPeriod"/>
            </a:pPr>
            <a:r>
              <a:rPr lang="tr-TR" dirty="0" smtClean="0">
                <a:latin typeface="Verdana" pitchFamily="34" charset="0"/>
                <a:ea typeface="Verdana" pitchFamily="34" charset="0"/>
                <a:cs typeface="Verdana" pitchFamily="34" charset="0"/>
              </a:rPr>
              <a:t>Çizelgede </a:t>
            </a:r>
            <a:r>
              <a:rPr lang="tr-TR" dirty="0">
                <a:latin typeface="Verdana" pitchFamily="34" charset="0"/>
                <a:ea typeface="Verdana" pitchFamily="34" charset="0"/>
                <a:cs typeface="Verdana" pitchFamily="34" charset="0"/>
              </a:rPr>
              <a:t>değişiklik olduğu sürece, satırlardan biri tüm</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'lardan oluşuncaya kadar 3. adımı tekrarla.</a:t>
            </a:r>
          </a:p>
          <a:p>
            <a:pPr marL="514350" indent="-514350">
              <a:buFont typeface="+mj-lt"/>
              <a:buAutoNum type="arabicPeriod"/>
            </a:pPr>
            <a:r>
              <a:rPr lang="tr-TR" dirty="0" smtClean="0">
                <a:latin typeface="Verdana" pitchFamily="34" charset="0"/>
                <a:ea typeface="Verdana" pitchFamily="34" charset="0"/>
                <a:cs typeface="Verdana" pitchFamily="34" charset="0"/>
              </a:rPr>
              <a:t>Sonuçta </a:t>
            </a:r>
            <a:r>
              <a:rPr lang="tr-TR" dirty="0">
                <a:latin typeface="Verdana" pitchFamily="34" charset="0"/>
                <a:ea typeface="Verdana" pitchFamily="34" charset="0"/>
                <a:cs typeface="Verdana" pitchFamily="34" charset="0"/>
              </a:rPr>
              <a:t>eğer satırlardan biri tüm</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'lardan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 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 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 ... , a</a:t>
            </a:r>
            <a:r>
              <a:rPr lang="tr-TR" b="1" i="1" baseline="-25000" dirty="0">
                <a:solidFill>
                  <a:schemeClr val="accent2">
                    <a:lumMod val="75000"/>
                  </a:schemeClr>
                </a:solidFill>
                <a:latin typeface="Verdana" pitchFamily="34" charset="0"/>
                <a:ea typeface="Verdana" pitchFamily="34" charset="0"/>
                <a:cs typeface="Verdana" pitchFamily="34" charset="0"/>
              </a:rPr>
              <a:t>k</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oluşuyorsa ayrıştırma </a:t>
            </a:r>
            <a:r>
              <a:rPr lang="tr-TR" dirty="0" err="1">
                <a:latin typeface="Verdana" pitchFamily="34" charset="0"/>
                <a:ea typeface="Verdana" pitchFamily="34" charset="0"/>
                <a:cs typeface="Verdana" pitchFamily="34" charset="0"/>
              </a:rPr>
              <a:t>yitimsizdir</a:t>
            </a:r>
            <a:r>
              <a:rPr lang="tr-TR" dirty="0">
                <a:latin typeface="Verdana" pitchFamily="34" charset="0"/>
                <a:ea typeface="Verdana" pitchFamily="34" charset="0"/>
                <a:cs typeface="Verdana" pitchFamily="34" charset="0"/>
              </a:rPr>
              <a:t>; değilse ayrıştırma </a:t>
            </a:r>
            <a:r>
              <a:rPr lang="tr-TR" dirty="0" err="1">
                <a:latin typeface="Verdana" pitchFamily="34" charset="0"/>
                <a:ea typeface="Verdana" pitchFamily="34" charset="0"/>
                <a:cs typeface="Verdana" pitchFamily="34" charset="0"/>
              </a:rPr>
              <a:t>yitimsiz</a:t>
            </a: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değildir.</a:t>
            </a:r>
            <a:endParaRPr lang="tr-TR" dirty="0"/>
          </a:p>
        </p:txBody>
      </p:sp>
      <p:sp>
        <p:nvSpPr>
          <p:cNvPr id="4" name="4 Yuvarlatılmış Dikdörtgen"/>
          <p:cNvSpPr/>
          <p:nvPr/>
        </p:nvSpPr>
        <p:spPr>
          <a:xfrm>
            <a:off x="285720" y="2204864"/>
            <a:ext cx="8429684" cy="42484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32656"/>
            <a:ext cx="8229600" cy="6048672"/>
          </a:xfrm>
        </p:spPr>
        <p:txBody>
          <a:bodyPr>
            <a:normAutofit fontScale="925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  4.11: </a:t>
            </a:r>
          </a:p>
          <a:p>
            <a:pPr>
              <a:buNone/>
            </a:pPr>
            <a:r>
              <a:rPr lang="tr-TR" dirty="0" smtClean="0">
                <a:latin typeface="Verdana" pitchFamily="34" charset="0"/>
                <a:ea typeface="Verdana" pitchFamily="34" charset="0"/>
                <a:cs typeface="Verdana" pitchFamily="34" charset="0"/>
              </a:rPr>
              <a:t>Nitelik </a:t>
            </a:r>
            <a:r>
              <a:rPr lang="tr-TR" dirty="0">
                <a:latin typeface="Verdana" pitchFamily="34" charset="0"/>
                <a:ea typeface="Verdana" pitchFamily="34" charset="0"/>
                <a:cs typeface="Verdana" pitchFamily="34" charset="0"/>
              </a:rPr>
              <a:t>kümesi </a:t>
            </a:r>
            <a:r>
              <a:rPr lang="tr-TR" dirty="0" smtClean="0">
                <a:latin typeface="Verdana" pitchFamily="34" charset="0"/>
                <a:ea typeface="Verdana" pitchFamily="34" charset="0"/>
                <a:cs typeface="Verdana" pitchFamily="34" charset="0"/>
              </a:rPr>
              <a:t>:</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R(A,B,C,D,E,G) </a:t>
            </a:r>
          </a:p>
          <a:p>
            <a:pPr>
              <a:buNone/>
            </a:pPr>
            <a:r>
              <a:rPr lang="tr-TR" dirty="0" smtClean="0">
                <a:latin typeface="Verdana" pitchFamily="34" charset="0"/>
                <a:ea typeface="Verdana" pitchFamily="34" charset="0"/>
                <a:cs typeface="Verdana" pitchFamily="34" charset="0"/>
              </a:rPr>
              <a:t>İşlevsel </a:t>
            </a:r>
            <a:r>
              <a:rPr lang="tr-TR" dirty="0">
                <a:latin typeface="Verdana" pitchFamily="34" charset="0"/>
                <a:ea typeface="Verdana" pitchFamily="34" charset="0"/>
                <a:cs typeface="Verdana" pitchFamily="34" charset="0"/>
              </a:rPr>
              <a:t>bağımlılık kümesi:</a:t>
            </a:r>
          </a:p>
          <a:p>
            <a:pPr>
              <a:buNone/>
            </a:pPr>
            <a:r>
              <a:rPr lang="tr-TR" b="1" i="1" dirty="0">
                <a:solidFill>
                  <a:schemeClr val="accent2">
                    <a:lumMod val="75000"/>
                  </a:schemeClr>
                </a:solidFill>
                <a:latin typeface="Verdana" pitchFamily="34" charset="0"/>
                <a:ea typeface="Verdana" pitchFamily="34" charset="0"/>
                <a:cs typeface="Verdana" pitchFamily="34" charset="0"/>
              </a:rPr>
              <a:t>F: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BCDE</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G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BD</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BC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CG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   BDE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ACG</a:t>
            </a:r>
          </a:p>
          <a:p>
            <a:pPr>
              <a:buNone/>
            </a:pPr>
            <a:endParaRPr lang="tr-TR" b="1"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=ABCDEG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AB)</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 ABCDEG</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B</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=B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BC)</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BCE</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C</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=C			(CG)</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ABCDEG</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D</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=D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CDE)</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CDE</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E</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=E			(DEG)</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ABCDEG</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G</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=BDG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BCDE)</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ABCDEG</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3600400"/>
          </a:xfrm>
        </p:spPr>
        <p:txBody>
          <a:bodyPr>
            <a:normAutofit fontScale="92500" lnSpcReduction="10000"/>
          </a:bodyPr>
          <a:lstStyle/>
          <a:p>
            <a:pPr marL="0" indent="0">
              <a:spcBef>
                <a:spcPts val="0"/>
              </a:spcBef>
              <a:buNone/>
            </a:pPr>
            <a:r>
              <a:rPr lang="tr-TR" b="1" i="1" dirty="0" smtClean="0">
                <a:solidFill>
                  <a:schemeClr val="accent2">
                    <a:lumMod val="75000"/>
                  </a:schemeClr>
                </a:solidFill>
                <a:latin typeface="Verdana" pitchFamily="34" charset="0"/>
                <a:ea typeface="Verdana" pitchFamily="34" charset="0"/>
                <a:cs typeface="Verdana" pitchFamily="34" charset="0"/>
              </a:rPr>
              <a:t>Örnek:</a:t>
            </a:r>
          </a:p>
          <a:p>
            <a:pPr marL="0" indent="0">
              <a:spcBef>
                <a:spcPts val="0"/>
              </a:spcBef>
              <a:buNone/>
            </a:pPr>
            <a:r>
              <a:rPr lang="tr-TR" b="1" i="1" dirty="0" smtClean="0">
                <a:solidFill>
                  <a:schemeClr val="accent2">
                    <a:lumMod val="75000"/>
                  </a:schemeClr>
                </a:solidFill>
                <a:latin typeface="Verdana" pitchFamily="34" charset="0"/>
                <a:ea typeface="Verdana" pitchFamily="34" charset="0"/>
                <a:cs typeface="Verdana" pitchFamily="34" charset="0"/>
              </a:rPr>
              <a:t>R </a:t>
            </a:r>
            <a:r>
              <a:rPr lang="tr-TR" b="1" i="1" dirty="0">
                <a:solidFill>
                  <a:schemeClr val="accent2">
                    <a:lumMod val="75000"/>
                  </a:schemeClr>
                </a:solidFill>
                <a:latin typeface="Verdana" pitchFamily="34" charset="0"/>
                <a:ea typeface="Verdana" pitchFamily="34" charset="0"/>
                <a:cs typeface="Verdana" pitchFamily="34" charset="0"/>
              </a:rPr>
              <a:t>(A, B, C, D, E</a:t>
            </a:r>
            <a:r>
              <a:rPr lang="tr-TR" b="1" i="1" dirty="0" smtClean="0">
                <a:solidFill>
                  <a:schemeClr val="accent2">
                    <a:lumMod val="75000"/>
                  </a:schemeClr>
                </a:solidFill>
                <a:latin typeface="Verdana" pitchFamily="34" charset="0"/>
                <a:ea typeface="Verdana" pitchFamily="34" charset="0"/>
                <a:cs typeface="Verdana" pitchFamily="34" charset="0"/>
              </a:rPr>
              <a:t>)</a:t>
            </a:r>
            <a:endParaRPr lang="tr-TR" dirty="0">
              <a:latin typeface="Verdana" pitchFamily="34" charset="0"/>
              <a:ea typeface="Verdana" pitchFamily="34" charset="0"/>
              <a:cs typeface="Verdana" pitchFamily="34" charset="0"/>
            </a:endParaRPr>
          </a:p>
          <a:p>
            <a:pPr marL="0" indent="0">
              <a:spcBef>
                <a:spcPts val="0"/>
              </a:spcBef>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 </a:t>
            </a: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BC,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 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rPr>
              <a:t>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E}</a:t>
            </a:r>
          </a:p>
          <a:p>
            <a:pPr marL="0" indent="0">
              <a:spcBef>
                <a:spcPts val="0"/>
              </a:spcBef>
              <a:buNone/>
            </a:pPr>
            <a:r>
              <a:rPr lang="tr-TR" dirty="0" smtClean="0">
                <a:latin typeface="Verdana" pitchFamily="34" charset="0"/>
                <a:ea typeface="Verdana" pitchFamily="34" charset="0"/>
                <a:cs typeface="Verdana" pitchFamily="34" charset="0"/>
              </a:rPr>
              <a:t>Ayrıştırma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midir?</a:t>
            </a:r>
          </a:p>
          <a:p>
            <a:pPr marL="0" indent="0">
              <a:spcBef>
                <a:spcPts val="0"/>
              </a:spcBef>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 B, C) ,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(A,E),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(C, D, E)</a:t>
            </a:r>
          </a:p>
          <a:p>
            <a:pPr marL="0" indent="0">
              <a:spcBef>
                <a:spcPts val="0"/>
              </a:spcBef>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marL="636905" lvl="1">
              <a:lnSpc>
                <a:spcPct val="115000"/>
              </a:lnSpc>
              <a:spcBef>
                <a:spcPts val="1200"/>
              </a:spcBef>
              <a:spcAft>
                <a:spcPts val="1000"/>
              </a:spcAft>
              <a:buFont typeface="Wingdings" pitchFamily="2" charset="2"/>
              <a:buChar char="Ø"/>
            </a:pPr>
            <a:r>
              <a:rPr lang="tr-TR" dirty="0">
                <a:latin typeface="Verdana" pitchFamily="34" charset="0"/>
                <a:ea typeface="Verdana" pitchFamily="34" charset="0"/>
                <a:cs typeface="Verdana" pitchFamily="34" charset="0"/>
              </a:rPr>
              <a:t>Eğer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ilişkisinde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varsa :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a:t>
            </a:r>
          </a:p>
          <a:p>
            <a:pPr marL="636905" lvl="1">
              <a:lnSpc>
                <a:spcPct val="115000"/>
              </a:lnSpc>
              <a:spcBef>
                <a:spcPts val="1200"/>
              </a:spcBef>
              <a:spcAft>
                <a:spcPts val="1000"/>
              </a:spcAft>
              <a:buFont typeface="Wingdings" pitchFamily="2" charset="2"/>
              <a:buChar char="Ø"/>
            </a:pPr>
            <a:r>
              <a:rPr lang="tr-TR" dirty="0">
                <a:latin typeface="Verdana" pitchFamily="34" charset="0"/>
                <a:ea typeface="Verdana" pitchFamily="34" charset="0"/>
                <a:cs typeface="Verdana" pitchFamily="34" charset="0"/>
              </a:rPr>
              <a:t>Eğer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ilişkisinde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yoksa : </a:t>
            </a:r>
            <a:r>
              <a:rPr lang="tr-TR" b="1" i="1" dirty="0" err="1">
                <a:solidFill>
                  <a:schemeClr val="accent2">
                    <a:lumMod val="75000"/>
                  </a:schemeClr>
                </a:solidFill>
                <a:latin typeface="Verdana" pitchFamily="34" charset="0"/>
                <a:ea typeface="Verdana" pitchFamily="34" charset="0"/>
                <a:cs typeface="Verdana" pitchFamily="34" charset="0"/>
              </a:rPr>
              <a:t>b</a:t>
            </a:r>
            <a:r>
              <a:rPr lang="tr-TR" b="1" i="1" baseline="-25000" dirty="0" err="1">
                <a:solidFill>
                  <a:schemeClr val="accent2">
                    <a:lumMod val="75000"/>
                  </a:schemeClr>
                </a:solidFill>
                <a:latin typeface="Verdana" pitchFamily="34" charset="0"/>
                <a:ea typeface="Verdana" pitchFamily="34" charset="0"/>
                <a:cs typeface="Verdana" pitchFamily="34" charset="0"/>
              </a:rPr>
              <a:t>ij</a:t>
            </a:r>
            <a:r>
              <a:rPr lang="tr-TR" b="1" baseline="-25000" dirty="0">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a:t>
            </a:r>
          </a:p>
          <a:p>
            <a:pPr marL="0" indent="0">
              <a:spcBef>
                <a:spcPts val="0"/>
              </a:spcBef>
              <a:spcAft>
                <a:spcPts val="1000"/>
              </a:spcAft>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marL="0" indent="0">
              <a:spcBef>
                <a:spcPts val="0"/>
              </a:spcBef>
              <a:spcAft>
                <a:spcPts val="1000"/>
              </a:spcAft>
              <a:buNone/>
            </a:pPr>
            <a:endParaRPr lang="tr-TR" i="1" dirty="0" smtClean="0">
              <a:solidFill>
                <a:schemeClr val="accent2">
                  <a:lumMod val="75000"/>
                </a:schemeClr>
              </a:solidFill>
              <a:latin typeface="Verdana" pitchFamily="34" charset="0"/>
              <a:ea typeface="Verdana" pitchFamily="34" charset="0"/>
              <a:cs typeface="Verdana" pitchFamily="34" charset="0"/>
            </a:endParaRPr>
          </a:p>
          <a:p>
            <a:pPr marL="0" indent="0">
              <a:spcBef>
                <a:spcPts val="0"/>
              </a:spcBef>
            </a:pPr>
            <a:endParaRPr lang="tr-TR" dirty="0" smtClean="0">
              <a:latin typeface="Verdana" pitchFamily="34" charset="0"/>
              <a:ea typeface="Verdana" pitchFamily="34" charset="0"/>
              <a:cs typeface="Verdana" pitchFamily="34" charset="0"/>
            </a:endParaRPr>
          </a:p>
          <a:p>
            <a:pPr marL="0" indent="0">
              <a:spcBef>
                <a:spcPts val="0"/>
              </a:spcBef>
            </a:pPr>
            <a:endParaRPr lang="tr-TR" dirty="0"/>
          </a:p>
        </p:txBody>
      </p:sp>
      <p:graphicFrame>
        <p:nvGraphicFramePr>
          <p:cNvPr id="4" name="5 İçerik Yer Tutucusu"/>
          <p:cNvGraphicFramePr>
            <a:graphicFrameLocks/>
          </p:cNvGraphicFramePr>
          <p:nvPr>
            <p:extLst>
              <p:ext uri="{D42A27DB-BD31-4B8C-83A1-F6EECF244321}">
                <p14:modId xmlns:p14="http://schemas.microsoft.com/office/powerpoint/2010/main" val="2963724924"/>
              </p:ext>
            </p:extLst>
          </p:nvPr>
        </p:nvGraphicFramePr>
        <p:xfrm>
          <a:off x="662880" y="4438783"/>
          <a:ext cx="8229600" cy="1798529"/>
        </p:xfrm>
        <a:graphic>
          <a:graphicData uri="http://schemas.openxmlformats.org/drawingml/2006/table">
            <a:tbl>
              <a:tblPr firstRow="1" bandRow="1">
                <a:tableStyleId>{5C22544A-7EE6-4342-B048-85BDC9FD1C3A}</a:tableStyleId>
              </a:tblPr>
              <a:tblGrid>
                <a:gridCol w="1543032">
                  <a:extLst>
                    <a:ext uri="{9D8B030D-6E8A-4147-A177-3AD203B41FA5}">
                      <a16:colId xmlns:a16="http://schemas.microsoft.com/office/drawing/2014/main" val="20000"/>
                    </a:ext>
                  </a:extLst>
                </a:gridCol>
                <a:gridCol w="6686568">
                  <a:extLst>
                    <a:ext uri="{9D8B030D-6E8A-4147-A177-3AD203B41FA5}">
                      <a16:colId xmlns:a16="http://schemas.microsoft.com/office/drawing/2014/main" val="20001"/>
                    </a:ext>
                  </a:extLst>
                </a:gridCol>
              </a:tblGrid>
              <a:tr h="627486">
                <a:tc>
                  <a:txBody>
                    <a:bodyPr/>
                    <a:lstStyle/>
                    <a:p>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1               2               3               4              5</a:t>
                      </a:r>
                    </a:p>
                    <a:p>
                      <a:r>
                        <a:rPr lang="tr-TR" b="1" i="1" dirty="0" smtClean="0">
                          <a:solidFill>
                            <a:schemeClr val="tx1"/>
                          </a:solidFill>
                          <a:latin typeface="Verdana" pitchFamily="34" charset="0"/>
                          <a:ea typeface="Verdana" pitchFamily="34" charset="0"/>
                          <a:cs typeface="Verdana" pitchFamily="34" charset="0"/>
                        </a:rPr>
                        <a:t>          A               B</a:t>
                      </a:r>
                      <a:r>
                        <a:rPr lang="tr-TR" b="1" i="1" baseline="0" dirty="0" smtClean="0">
                          <a:solidFill>
                            <a:schemeClr val="tx1"/>
                          </a:solidFill>
                          <a:latin typeface="Verdana" pitchFamily="34" charset="0"/>
                          <a:ea typeface="Verdana" pitchFamily="34" charset="0"/>
                          <a:cs typeface="Verdana" pitchFamily="34" charset="0"/>
                        </a:rPr>
                        <a:t>               C               D             E</a:t>
                      </a:r>
                      <a:endParaRPr lang="tr-TR" b="1" i="1" dirty="0">
                        <a:solidFill>
                          <a:schemeClr val="tx1"/>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0"/>
                  </a:ext>
                </a:extLst>
              </a:tr>
              <a:tr h="1158449">
                <a:tc>
                  <a:txBody>
                    <a:bodyPr/>
                    <a:lstStyle/>
                    <a:p>
                      <a:r>
                        <a:rPr lang="tr-TR" b="1" i="1"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1</a:t>
                      </a:r>
                      <a:endParaRPr lang="tr-TR" b="1" i="1"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2</a:t>
                      </a:r>
                      <a:endParaRPr lang="tr-TR" b="1" i="1" baseline="0"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3</a:t>
                      </a:r>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1</a:t>
                      </a:r>
                      <a:r>
                        <a:rPr lang="tr-TR" b="1" i="1"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2</a:t>
                      </a:r>
                      <a:r>
                        <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3</a:t>
                      </a:r>
                      <a:r>
                        <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tr-TR" b="1" i="1" baseline="0" dirty="0" smtClean="0">
                          <a:solidFill>
                            <a:schemeClr val="tx1"/>
                          </a:solidFill>
                          <a:latin typeface="Verdana" pitchFamily="34" charset="0"/>
                          <a:ea typeface="Verdana" pitchFamily="34" charset="0"/>
                          <a:cs typeface="Verdana" pitchFamily="34" charset="0"/>
                        </a:rPr>
                        <a:t>b</a:t>
                      </a:r>
                      <a:r>
                        <a:rPr lang="tr-TR" b="1" i="1" baseline="-25000" dirty="0" smtClean="0">
                          <a:solidFill>
                            <a:schemeClr val="tx1"/>
                          </a:solidFill>
                          <a:latin typeface="Verdana" pitchFamily="34" charset="0"/>
                          <a:ea typeface="Verdana" pitchFamily="34" charset="0"/>
                          <a:cs typeface="Verdana" pitchFamily="34" charset="0"/>
                        </a:rPr>
                        <a:t>14</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1</a:t>
                      </a:r>
                      <a:r>
                        <a:rPr lang="tr-TR" b="1" i="1"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tr-TR" b="1" i="1" dirty="0" smtClean="0">
                          <a:solidFill>
                            <a:schemeClr val="tx1"/>
                          </a:solidFill>
                          <a:latin typeface="Verdana" pitchFamily="34" charset="0"/>
                          <a:ea typeface="Verdana" pitchFamily="34" charset="0"/>
                          <a:cs typeface="Verdana" pitchFamily="34" charset="0"/>
                        </a:rPr>
                        <a:t>b</a:t>
                      </a:r>
                      <a:r>
                        <a:rPr lang="tr-TR" b="1" i="1" baseline="-25000" dirty="0" smtClean="0">
                          <a:solidFill>
                            <a:schemeClr val="tx1"/>
                          </a:solidFill>
                          <a:latin typeface="Verdana" pitchFamily="34" charset="0"/>
                          <a:ea typeface="Verdana" pitchFamily="34" charset="0"/>
                          <a:cs typeface="Verdana" pitchFamily="34" charset="0"/>
                        </a:rPr>
                        <a:t>22</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24</a:t>
                      </a:r>
                      <a:r>
                        <a:rPr lang="tr-TR" b="1" i="1" baseline="0" dirty="0" smtClean="0">
                          <a:solidFill>
                            <a:schemeClr val="tx1"/>
                          </a:solidFill>
                          <a:latin typeface="Verdana" pitchFamily="34" charset="0"/>
                          <a:ea typeface="Verdana" pitchFamily="34" charset="0"/>
                          <a:cs typeface="Verdana" pitchFamily="34" charset="0"/>
                        </a:rPr>
                        <a:t>           </a:t>
                      </a:r>
                      <a:r>
                        <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5</a:t>
                      </a:r>
                      <a:endPar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31</a:t>
                      </a:r>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32</a:t>
                      </a:r>
                      <a:r>
                        <a:rPr lang="tr-TR" b="1" i="1" baseline="0" dirty="0" smtClean="0">
                          <a:solidFill>
                            <a:schemeClr val="tx1"/>
                          </a:solidFill>
                          <a:latin typeface="Verdana" pitchFamily="34" charset="0"/>
                          <a:ea typeface="Verdana" pitchFamily="34" charset="0"/>
                          <a:cs typeface="Verdana" pitchFamily="34" charset="0"/>
                        </a:rPr>
                        <a:t>           </a:t>
                      </a:r>
                      <a:r>
                        <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3</a:t>
                      </a:r>
                      <a:r>
                        <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4</a:t>
                      </a:r>
                      <a:r>
                        <a:rPr lang="tr-TR" b="1" i="1" baseline="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5</a:t>
                      </a:r>
                      <a:endParaRPr lang="tr-TR" b="1" i="1"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3888432"/>
          </a:xfrm>
        </p:spPr>
        <p:txBody>
          <a:bodyPr>
            <a:normAutofit fontScale="77500" lnSpcReduction="20000"/>
          </a:bodyPr>
          <a:lstStyle/>
          <a:p>
            <a:pPr>
              <a:buFont typeface="Wingdings" pitchFamily="2" charset="2"/>
              <a:buChar char="Ø"/>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 </a:t>
            </a:r>
            <a:r>
              <a:rPr lang="tr-TR" dirty="0">
                <a:latin typeface="Verdana" pitchFamily="34" charset="0"/>
                <a:ea typeface="Verdana" pitchFamily="34" charset="0"/>
                <a:cs typeface="Verdana" pitchFamily="34" charset="0"/>
              </a:rPr>
              <a:t>ise,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satırlarının A kolonu eşit olduğundan, bu satırların </a:t>
            </a:r>
            <a:r>
              <a:rPr lang="tr-TR" b="1" i="1" dirty="0">
                <a:solidFill>
                  <a:schemeClr val="accent2">
                    <a:lumMod val="75000"/>
                  </a:schemeClr>
                </a:solidFill>
                <a:latin typeface="Verdana" pitchFamily="34" charset="0"/>
                <a:ea typeface="Verdana" pitchFamily="34" charset="0"/>
                <a:cs typeface="Verdana" pitchFamily="34" charset="0"/>
              </a:rPr>
              <a:t>B</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C</a:t>
            </a:r>
            <a:r>
              <a:rPr lang="tr-TR" dirty="0">
                <a:latin typeface="Verdana" pitchFamily="34" charset="0"/>
                <a:ea typeface="Verdana" pitchFamily="34" charset="0"/>
                <a:cs typeface="Verdana" pitchFamily="34" charset="0"/>
              </a:rPr>
              <a:t> kolonundaki değerler de eşitlenir (</a:t>
            </a:r>
            <a:r>
              <a:rPr lang="tr-TR" b="1" i="1" dirty="0">
                <a:solidFill>
                  <a:schemeClr val="accent2">
                    <a:lumMod val="75000"/>
                  </a:schemeClr>
                </a:solidFill>
                <a:latin typeface="Verdana" pitchFamily="34" charset="0"/>
                <a:ea typeface="Verdana" pitchFamily="34" charset="0"/>
                <a:cs typeface="Verdana" pitchFamily="34" charset="0"/>
              </a:rPr>
              <a:t>b</a:t>
            </a:r>
            <a:r>
              <a:rPr lang="tr-TR" b="1" i="1" baseline="-25000" dirty="0">
                <a:solidFill>
                  <a:schemeClr val="accent2">
                    <a:lumMod val="75000"/>
                  </a:schemeClr>
                </a:solidFill>
                <a:latin typeface="Verdana" pitchFamily="34" charset="0"/>
                <a:ea typeface="Verdana" pitchFamily="34" charset="0"/>
                <a:cs typeface="Verdana" pitchFamily="34" charset="0"/>
              </a:rPr>
              <a:t>22</a:t>
            </a:r>
            <a:r>
              <a:rPr lang="tr-TR" dirty="0">
                <a:latin typeface="Verdana" pitchFamily="34" charset="0"/>
                <a:ea typeface="Verdana" pitchFamily="34" charset="0"/>
                <a:cs typeface="Verdana" pitchFamily="34" charset="0"/>
              </a:rPr>
              <a:t> yerine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b="1" i="1" dirty="0">
                <a:solidFill>
                  <a:schemeClr val="accent2">
                    <a:lumMod val="75000"/>
                  </a:schemeClr>
                </a:solidFill>
                <a:latin typeface="Verdana" pitchFamily="34" charset="0"/>
                <a:ea typeface="Verdana" pitchFamily="34" charset="0"/>
                <a:cs typeface="Verdana" pitchFamily="34" charset="0"/>
              </a:rPr>
              <a:t>, b</a:t>
            </a:r>
            <a:r>
              <a:rPr lang="tr-TR" b="1" i="1" baseline="-25000" dirty="0">
                <a:solidFill>
                  <a:schemeClr val="accent2">
                    <a:lumMod val="75000"/>
                  </a:schemeClr>
                </a:solidFill>
                <a:latin typeface="Verdana" pitchFamily="34" charset="0"/>
                <a:ea typeface="Verdana" pitchFamily="34" charset="0"/>
                <a:cs typeface="Verdana" pitchFamily="34" charset="0"/>
              </a:rPr>
              <a:t>23</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yerine de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yazılır)</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kullanılarak,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 satırlarının </a:t>
            </a:r>
            <a:r>
              <a:rPr lang="tr-TR" b="1" i="1" dirty="0">
                <a:solidFill>
                  <a:schemeClr val="accent2">
                    <a:lumMod val="75000"/>
                  </a:schemeClr>
                </a:solidFill>
                <a:latin typeface="Verdana" pitchFamily="34" charset="0"/>
                <a:ea typeface="Verdana" pitchFamily="34" charset="0"/>
                <a:cs typeface="Verdana" pitchFamily="34" charset="0"/>
              </a:rPr>
              <a:t>E </a:t>
            </a:r>
            <a:r>
              <a:rPr lang="tr-TR" dirty="0">
                <a:latin typeface="Verdana" pitchFamily="34" charset="0"/>
                <a:ea typeface="Verdana" pitchFamily="34" charset="0"/>
                <a:cs typeface="Verdana" pitchFamily="34" charset="0"/>
              </a:rPr>
              <a:t>kolonundaki değerler  eşit olduğu İçin, bu satırların </a:t>
            </a:r>
            <a:r>
              <a:rPr lang="tr-TR" b="1" i="1" dirty="0">
                <a:solidFill>
                  <a:schemeClr val="accent2">
                    <a:lumMod val="75000"/>
                  </a:schemeClr>
                </a:solidFill>
                <a:latin typeface="Verdana" pitchFamily="34" charset="0"/>
                <a:ea typeface="Verdana" pitchFamily="34" charset="0"/>
                <a:cs typeface="Verdana" pitchFamily="34" charset="0"/>
              </a:rPr>
              <a:t>A </a:t>
            </a:r>
            <a:r>
              <a:rPr lang="tr-TR" dirty="0">
                <a:latin typeface="Verdana" pitchFamily="34" charset="0"/>
                <a:ea typeface="Verdana" pitchFamily="34" charset="0"/>
                <a:cs typeface="Verdana" pitchFamily="34" charset="0"/>
              </a:rPr>
              <a:t>kolonundaki değerler de  eşitlenir </a:t>
            </a:r>
            <a:r>
              <a:rPr lang="tr-TR" b="1" i="1" dirty="0">
                <a:solidFill>
                  <a:schemeClr val="accent2">
                    <a:lumMod val="75000"/>
                  </a:schemeClr>
                </a:solidFill>
                <a:latin typeface="Verdana" pitchFamily="34" charset="0"/>
                <a:ea typeface="Verdana" pitchFamily="34" charset="0"/>
                <a:cs typeface="Verdana" pitchFamily="34" charset="0"/>
              </a:rPr>
              <a:t>(b</a:t>
            </a:r>
            <a:r>
              <a:rPr lang="tr-TR" b="1" i="1" baseline="-25000" dirty="0">
                <a:solidFill>
                  <a:schemeClr val="accent2">
                    <a:lumMod val="75000"/>
                  </a:schemeClr>
                </a:solidFill>
                <a:latin typeface="Verdana" pitchFamily="34" charset="0"/>
                <a:ea typeface="Verdana" pitchFamily="34" charset="0"/>
                <a:cs typeface="Verdana" pitchFamily="34" charset="0"/>
              </a:rPr>
              <a:t>31</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yerine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yazılır</a:t>
            </a:r>
            <a:r>
              <a:rPr lang="tr-TR" b="1" i="1" dirty="0">
                <a:solidFill>
                  <a:schemeClr val="accent2">
                    <a:lumMod val="75000"/>
                  </a:schemeClr>
                </a:solidFill>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a:t>
            </a:r>
          </a:p>
          <a:p>
            <a:pPr>
              <a:buFont typeface="Wingdings" pitchFamily="2" charset="2"/>
              <a:buChar char="Ø"/>
            </a:pP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kullanılarak,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 satırlarının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 kolonundaki değerler eşit olduğu için, bu satırların </a:t>
            </a:r>
            <a:r>
              <a:rPr lang="tr-TR" b="1" i="1" dirty="0">
                <a:solidFill>
                  <a:schemeClr val="accent2">
                    <a:lumMod val="75000"/>
                  </a:schemeClr>
                </a:solidFill>
                <a:latin typeface="Verdana" pitchFamily="34" charset="0"/>
                <a:ea typeface="Verdana" pitchFamily="34" charset="0"/>
                <a:cs typeface="Verdana" pitchFamily="34" charset="0"/>
              </a:rPr>
              <a:t>B</a:t>
            </a:r>
            <a:r>
              <a:rPr lang="tr-TR" dirty="0">
                <a:latin typeface="Verdana" pitchFamily="34" charset="0"/>
                <a:ea typeface="Verdana" pitchFamily="34" charset="0"/>
                <a:cs typeface="Verdana" pitchFamily="34" charset="0"/>
              </a:rPr>
              <a:t> kolonundaki değerler de eşitlenir  (</a:t>
            </a:r>
            <a:r>
              <a:rPr lang="tr-TR" b="1" i="1" dirty="0">
                <a:solidFill>
                  <a:schemeClr val="accent2">
                    <a:lumMod val="75000"/>
                  </a:schemeClr>
                </a:solidFill>
                <a:latin typeface="Verdana" pitchFamily="34" charset="0"/>
                <a:ea typeface="Verdana" pitchFamily="34" charset="0"/>
                <a:cs typeface="Verdana" pitchFamily="34" charset="0"/>
              </a:rPr>
              <a:t>b</a:t>
            </a:r>
            <a:r>
              <a:rPr lang="tr-TR" b="1" i="1" baseline="-25000" dirty="0">
                <a:solidFill>
                  <a:schemeClr val="accent2">
                    <a:lumMod val="75000"/>
                  </a:schemeClr>
                </a:solidFill>
                <a:latin typeface="Verdana" pitchFamily="34" charset="0"/>
                <a:ea typeface="Verdana" pitchFamily="34" charset="0"/>
                <a:cs typeface="Verdana" pitchFamily="34" charset="0"/>
              </a:rPr>
              <a:t>32</a:t>
            </a:r>
            <a:r>
              <a:rPr lang="tr-TR" dirty="0">
                <a:latin typeface="Verdana" pitchFamily="34" charset="0"/>
                <a:ea typeface="Verdana" pitchFamily="34" charset="0"/>
                <a:cs typeface="Verdana" pitchFamily="34" charset="0"/>
              </a:rPr>
              <a:t>yerine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yazılır;</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C</a:t>
            </a:r>
            <a:r>
              <a:rPr lang="tr-TR" dirty="0">
                <a:latin typeface="Verdana" pitchFamily="34" charset="0"/>
                <a:ea typeface="Verdana" pitchFamily="34" charset="0"/>
                <a:cs typeface="Verdana" pitchFamily="34" charset="0"/>
              </a:rPr>
              <a:t> kolonundaki değerler zaten eşit olduğu için herhangi bir değişiklik yapılmaz.).</a:t>
            </a:r>
            <a:r>
              <a:rPr lang="tr-TR" b="1" dirty="0">
                <a:latin typeface="Verdana" pitchFamily="34" charset="0"/>
                <a:ea typeface="Verdana" pitchFamily="34" charset="0"/>
                <a:cs typeface="Verdana" pitchFamily="34" charset="0"/>
              </a:rPr>
              <a:t> </a:t>
            </a:r>
            <a:endParaRPr lang="tr-TR" dirty="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Sonuçta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 satırı tüm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'lardan oluştuğu için </a:t>
            </a:r>
            <a:r>
              <a:rPr lang="tr-TR" dirty="0" smtClean="0">
                <a:latin typeface="Verdana" pitchFamily="34" charset="0"/>
                <a:ea typeface="Verdana" pitchFamily="34" charset="0"/>
                <a:cs typeface="Verdana" pitchFamily="34" charset="0"/>
              </a:rPr>
              <a:t>ayrıştırma </a:t>
            </a:r>
            <a:r>
              <a:rPr lang="tr-TR" dirty="0" err="1">
                <a:latin typeface="Verdana" pitchFamily="34" charset="0"/>
                <a:ea typeface="Verdana" pitchFamily="34" charset="0"/>
                <a:cs typeface="Verdana" pitchFamily="34" charset="0"/>
              </a:rPr>
              <a:t>yitimsizdir</a:t>
            </a:r>
            <a:endParaRPr lang="tr-TR" dirty="0"/>
          </a:p>
        </p:txBody>
      </p:sp>
      <p:graphicFrame>
        <p:nvGraphicFramePr>
          <p:cNvPr id="5" name="5 İçerik Yer Tutucusu"/>
          <p:cNvGraphicFramePr>
            <a:graphicFrameLocks/>
          </p:cNvGraphicFramePr>
          <p:nvPr>
            <p:extLst>
              <p:ext uri="{D42A27DB-BD31-4B8C-83A1-F6EECF244321}">
                <p14:modId xmlns:p14="http://schemas.microsoft.com/office/powerpoint/2010/main" val="4146133090"/>
              </p:ext>
            </p:extLst>
          </p:nvPr>
        </p:nvGraphicFramePr>
        <p:xfrm>
          <a:off x="395536" y="4509120"/>
          <a:ext cx="8229600" cy="1798529"/>
        </p:xfrm>
        <a:graphic>
          <a:graphicData uri="http://schemas.openxmlformats.org/drawingml/2006/table">
            <a:tbl>
              <a:tblPr firstRow="1" bandRow="1">
                <a:tableStyleId>{5C22544A-7EE6-4342-B048-85BDC9FD1C3A}</a:tableStyleId>
              </a:tblPr>
              <a:tblGrid>
                <a:gridCol w="1543032">
                  <a:extLst>
                    <a:ext uri="{9D8B030D-6E8A-4147-A177-3AD203B41FA5}">
                      <a16:colId xmlns:a16="http://schemas.microsoft.com/office/drawing/2014/main" val="20000"/>
                    </a:ext>
                  </a:extLst>
                </a:gridCol>
                <a:gridCol w="6686568">
                  <a:extLst>
                    <a:ext uri="{9D8B030D-6E8A-4147-A177-3AD203B41FA5}">
                      <a16:colId xmlns:a16="http://schemas.microsoft.com/office/drawing/2014/main" val="20001"/>
                    </a:ext>
                  </a:extLst>
                </a:gridCol>
              </a:tblGrid>
              <a:tr h="627486">
                <a:tc>
                  <a:txBody>
                    <a:bodyPr/>
                    <a:lstStyle/>
                    <a:p>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1               2               3               4              5</a:t>
                      </a:r>
                    </a:p>
                    <a:p>
                      <a:r>
                        <a:rPr lang="tr-TR" b="1" i="1" dirty="0" smtClean="0">
                          <a:solidFill>
                            <a:schemeClr val="tx1"/>
                          </a:solidFill>
                          <a:latin typeface="Verdana" pitchFamily="34" charset="0"/>
                          <a:ea typeface="Verdana" pitchFamily="34" charset="0"/>
                          <a:cs typeface="Verdana" pitchFamily="34" charset="0"/>
                        </a:rPr>
                        <a:t>          A               B</a:t>
                      </a:r>
                      <a:r>
                        <a:rPr lang="tr-TR" b="1" i="1" baseline="0" dirty="0" smtClean="0">
                          <a:solidFill>
                            <a:schemeClr val="tx1"/>
                          </a:solidFill>
                          <a:latin typeface="Verdana" pitchFamily="34" charset="0"/>
                          <a:ea typeface="Verdana" pitchFamily="34" charset="0"/>
                          <a:cs typeface="Verdana" pitchFamily="34" charset="0"/>
                        </a:rPr>
                        <a:t>               C               D             E</a:t>
                      </a:r>
                      <a:endParaRPr lang="tr-TR" b="1" i="1" dirty="0">
                        <a:solidFill>
                          <a:schemeClr val="tx1"/>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0"/>
                  </a:ext>
                </a:extLst>
              </a:tr>
              <a:tr h="1158449">
                <a:tc>
                  <a:txBody>
                    <a:bodyPr/>
                    <a:lstStyle/>
                    <a:p>
                      <a:r>
                        <a:rPr lang="tr-TR" b="1" i="1"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1</a:t>
                      </a:r>
                      <a:endParaRPr lang="tr-TR" b="1" i="1"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2</a:t>
                      </a:r>
                      <a:endParaRPr lang="tr-TR" b="1" i="1" baseline="0"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3</a:t>
                      </a:r>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2</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14</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22</a:t>
                      </a:r>
                      <a:r>
                        <a:rPr lang="tr-TR" b="1" i="1" baseline="0" dirty="0" smtClean="0">
                          <a:solidFill>
                            <a:schemeClr val="tx1"/>
                          </a:solidFill>
                          <a:latin typeface="Verdana" pitchFamily="34" charset="0"/>
                          <a:ea typeface="Verdana" pitchFamily="34" charset="0"/>
                          <a:cs typeface="Verdana" pitchFamily="34" charset="0"/>
                        </a:rPr>
                        <a:t> </a:t>
                      </a:r>
                      <a:r>
                        <a:rPr lang="tr-TR" b="1" i="1" dirty="0" smtClean="0">
                          <a:solidFill>
                            <a:schemeClr val="tx1"/>
                          </a:solidFill>
                          <a:latin typeface="Verdana" pitchFamily="34" charset="0"/>
                          <a:ea typeface="Verdana" pitchFamily="34" charset="0"/>
                          <a:cs typeface="Verdana" pitchFamily="34" charset="0"/>
                        </a:rPr>
                        <a:t>a</a:t>
                      </a:r>
                      <a:r>
                        <a:rPr lang="tr-TR" b="1" i="1" baseline="-25000" dirty="0" smtClean="0">
                          <a:solidFill>
                            <a:schemeClr val="tx1"/>
                          </a:solidFill>
                          <a:latin typeface="Verdana" pitchFamily="34" charset="0"/>
                          <a:ea typeface="Verdana" pitchFamily="34" charset="0"/>
                          <a:cs typeface="Verdana" pitchFamily="34" charset="0"/>
                        </a:rPr>
                        <a:t>2</a:t>
                      </a:r>
                      <a:r>
                        <a:rPr lang="tr-TR" b="1" i="1" baseline="0" dirty="0" smtClean="0">
                          <a:solidFill>
                            <a:schemeClr val="tx1"/>
                          </a:solidFill>
                          <a:latin typeface="Verdana" pitchFamily="34" charset="0"/>
                          <a:ea typeface="Verdana" pitchFamily="34" charset="0"/>
                          <a:cs typeface="Verdana" pitchFamily="34" charset="0"/>
                        </a:rPr>
                        <a:t>        </a:t>
                      </a:r>
                      <a:r>
                        <a:rPr lang="tr-TR" b="1" i="1" strike="sngStrike" baseline="0"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23</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24</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31</a:t>
                      </a:r>
                      <a:r>
                        <a:rPr lang="tr-TR" b="1" i="1"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32</a:t>
                      </a:r>
                      <a:r>
                        <a:rPr lang="tr-TR" b="1" i="1" baseline="0" dirty="0" smtClean="0">
                          <a:solidFill>
                            <a:schemeClr val="tx1"/>
                          </a:solidFill>
                          <a:latin typeface="Verdana" pitchFamily="34" charset="0"/>
                          <a:ea typeface="Verdana" pitchFamily="34" charset="0"/>
                          <a:cs typeface="Verdana" pitchFamily="34" charset="0"/>
                        </a:rPr>
                        <a:t> </a:t>
                      </a:r>
                      <a:r>
                        <a:rPr lang="tr-TR" b="1" i="1" dirty="0" smtClean="0">
                          <a:solidFill>
                            <a:schemeClr val="tx1"/>
                          </a:solidFill>
                          <a:latin typeface="Verdana" pitchFamily="34" charset="0"/>
                          <a:ea typeface="Verdana" pitchFamily="34" charset="0"/>
                          <a:cs typeface="Verdana" pitchFamily="34" charset="0"/>
                        </a:rPr>
                        <a:t>a</a:t>
                      </a:r>
                      <a:r>
                        <a:rPr lang="tr-TR" b="1" i="1" baseline="-25000" dirty="0" smtClean="0">
                          <a:solidFill>
                            <a:schemeClr val="tx1"/>
                          </a:solidFill>
                          <a:latin typeface="Verdana" pitchFamily="34" charset="0"/>
                          <a:ea typeface="Verdana" pitchFamily="34" charset="0"/>
                          <a:cs typeface="Verdana" pitchFamily="34" charset="0"/>
                        </a:rPr>
                        <a:t>2 </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4</a:t>
                      </a:r>
                      <a:r>
                        <a:rPr lang="tr-TR" b="1" i="1" baseline="0" dirty="0" smtClean="0">
                          <a:solidFill>
                            <a:schemeClr val="tx1"/>
                          </a:solidFill>
                          <a:latin typeface="Verdana" pitchFamily="34" charset="0"/>
                          <a:ea typeface="Verdana" pitchFamily="34" charset="0"/>
                          <a:cs typeface="Verdana" pitchFamily="34" charset="0"/>
                        </a:rPr>
                        <a:t>             a</a:t>
                      </a:r>
                      <a:r>
                        <a:rPr lang="tr-TR" b="1" i="1" baseline="-25000" dirty="0" smtClean="0">
                          <a:solidFill>
                            <a:schemeClr val="tx1"/>
                          </a:solidFill>
                          <a:latin typeface="Verdana" pitchFamily="34" charset="0"/>
                          <a:ea typeface="Verdana" pitchFamily="34" charset="0"/>
                          <a:cs typeface="Verdana" pitchFamily="34" charset="0"/>
                        </a:rPr>
                        <a:t>5</a:t>
                      </a:r>
                      <a:endParaRPr lang="tr-TR" b="1" i="1" dirty="0">
                        <a:solidFill>
                          <a:schemeClr val="tx1"/>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3600400"/>
          </a:xfrm>
        </p:spPr>
        <p:txBody>
          <a:bodyPr>
            <a:normAutofit fontScale="92500" lnSpcReduction="10000"/>
          </a:bodyPr>
          <a:lstStyle/>
          <a:p>
            <a:pPr marL="0" indent="0">
              <a:spcBef>
                <a:spcPts val="0"/>
              </a:spcBef>
              <a:buNone/>
            </a:pPr>
            <a:r>
              <a:rPr lang="tr-TR" b="1" i="1" dirty="0" smtClean="0">
                <a:solidFill>
                  <a:schemeClr val="accent2">
                    <a:lumMod val="75000"/>
                  </a:schemeClr>
                </a:solidFill>
                <a:latin typeface="Verdana" pitchFamily="34" charset="0"/>
                <a:ea typeface="Verdana" pitchFamily="34" charset="0"/>
                <a:cs typeface="Verdana" pitchFamily="34" charset="0"/>
              </a:rPr>
              <a:t>Örnek:</a:t>
            </a:r>
          </a:p>
          <a:p>
            <a:pPr marL="0" indent="0">
              <a:spcBef>
                <a:spcPts val="0"/>
              </a:spcBef>
              <a:buNone/>
            </a:pPr>
            <a:r>
              <a:rPr lang="tr-TR" b="1" i="1" dirty="0" smtClean="0">
                <a:solidFill>
                  <a:schemeClr val="accent2">
                    <a:lumMod val="75000"/>
                  </a:schemeClr>
                </a:solidFill>
                <a:latin typeface="Verdana" pitchFamily="34" charset="0"/>
                <a:ea typeface="Verdana" pitchFamily="34" charset="0"/>
                <a:cs typeface="Verdana" pitchFamily="34" charset="0"/>
              </a:rPr>
              <a:t>R </a:t>
            </a:r>
            <a:r>
              <a:rPr lang="tr-TR" b="1" i="1" dirty="0">
                <a:solidFill>
                  <a:schemeClr val="accent2">
                    <a:lumMod val="75000"/>
                  </a:schemeClr>
                </a:solidFill>
                <a:latin typeface="Verdana" pitchFamily="34" charset="0"/>
                <a:ea typeface="Verdana" pitchFamily="34" charset="0"/>
                <a:cs typeface="Verdana" pitchFamily="34" charset="0"/>
              </a:rPr>
              <a:t>(A, B, C, D, E</a:t>
            </a:r>
            <a:r>
              <a:rPr lang="tr-TR" b="1" i="1" dirty="0" smtClean="0">
                <a:solidFill>
                  <a:schemeClr val="accent2">
                    <a:lumMod val="75000"/>
                  </a:schemeClr>
                </a:solidFill>
                <a:latin typeface="Verdana" pitchFamily="34" charset="0"/>
                <a:ea typeface="Verdana" pitchFamily="34" charset="0"/>
                <a:cs typeface="Verdana" pitchFamily="34" charset="0"/>
              </a:rPr>
              <a:t>)</a:t>
            </a:r>
            <a:endParaRPr lang="tr-TR" dirty="0">
              <a:latin typeface="Verdana" pitchFamily="34" charset="0"/>
              <a:ea typeface="Verdana" pitchFamily="34" charset="0"/>
              <a:cs typeface="Verdana" pitchFamily="34" charset="0"/>
            </a:endParaRPr>
          </a:p>
          <a:p>
            <a:pPr marL="0" indent="0">
              <a:spcBef>
                <a:spcPts val="0"/>
              </a:spcBef>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 </a:t>
            </a: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BC,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 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a:solidFill>
                  <a:schemeClr val="accent2">
                    <a:lumMod val="75000"/>
                  </a:schemeClr>
                </a:solidFill>
                <a:latin typeface="Verdana" pitchFamily="34" charset="0"/>
                <a:ea typeface="Verdana" pitchFamily="34" charset="0"/>
                <a:cs typeface="Verdana" pitchFamily="34" charset="0"/>
              </a:rPr>
              <a:t>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E}</a:t>
            </a:r>
          </a:p>
          <a:p>
            <a:pPr marL="0" indent="0">
              <a:spcBef>
                <a:spcPts val="0"/>
              </a:spcBef>
              <a:buNone/>
            </a:pPr>
            <a:r>
              <a:rPr lang="tr-TR" dirty="0" smtClean="0">
                <a:latin typeface="Verdana" pitchFamily="34" charset="0"/>
                <a:ea typeface="Verdana" pitchFamily="34" charset="0"/>
                <a:cs typeface="Verdana" pitchFamily="34" charset="0"/>
              </a:rPr>
              <a:t>Ayrıştırma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midir?</a:t>
            </a:r>
          </a:p>
          <a:p>
            <a:pPr marL="0" indent="0">
              <a:spcBef>
                <a:spcPts val="0"/>
              </a:spcBef>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 B, C) , R</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(A,E), R</a:t>
            </a:r>
            <a:r>
              <a:rPr lang="tr-TR" b="1" i="1" baseline="-25000" dirty="0" smtClean="0">
                <a:solidFill>
                  <a:schemeClr val="accent2">
                    <a:lumMod val="75000"/>
                  </a:schemeClr>
                </a:solidFill>
                <a:latin typeface="Verdana" pitchFamily="34" charset="0"/>
                <a:ea typeface="Verdana" pitchFamily="34" charset="0"/>
                <a:cs typeface="Verdana" pitchFamily="34" charset="0"/>
              </a:rPr>
              <a:t>3</a:t>
            </a:r>
            <a:r>
              <a:rPr lang="tr-TR" b="1" i="1" dirty="0" smtClean="0">
                <a:solidFill>
                  <a:schemeClr val="accent2">
                    <a:lumMod val="75000"/>
                  </a:schemeClr>
                </a:solidFill>
                <a:latin typeface="Verdana" pitchFamily="34" charset="0"/>
                <a:ea typeface="Verdana" pitchFamily="34" charset="0"/>
                <a:cs typeface="Verdana" pitchFamily="34" charset="0"/>
              </a:rPr>
              <a:t> (C, D, E)</a:t>
            </a:r>
          </a:p>
          <a:p>
            <a:pPr marL="0" indent="0">
              <a:spcBef>
                <a:spcPts val="0"/>
              </a:spcBef>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marL="636905" lvl="1">
              <a:lnSpc>
                <a:spcPct val="115000"/>
              </a:lnSpc>
              <a:spcBef>
                <a:spcPts val="1200"/>
              </a:spcBef>
              <a:spcAft>
                <a:spcPts val="1000"/>
              </a:spcAft>
              <a:buFont typeface="Wingdings" pitchFamily="2" charset="2"/>
              <a:buChar char="Ø"/>
            </a:pPr>
            <a:r>
              <a:rPr lang="tr-TR" dirty="0">
                <a:latin typeface="Verdana" pitchFamily="34" charset="0"/>
                <a:ea typeface="Verdana" pitchFamily="34" charset="0"/>
                <a:cs typeface="Verdana" pitchFamily="34" charset="0"/>
              </a:rPr>
              <a:t>Eğer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ilişkisinde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varsa :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a:t>
            </a:r>
          </a:p>
          <a:p>
            <a:pPr marL="636905" lvl="1">
              <a:lnSpc>
                <a:spcPct val="115000"/>
              </a:lnSpc>
              <a:spcBef>
                <a:spcPts val="1200"/>
              </a:spcBef>
              <a:spcAft>
                <a:spcPts val="1000"/>
              </a:spcAft>
              <a:buFont typeface="Wingdings" pitchFamily="2" charset="2"/>
              <a:buChar char="Ø"/>
            </a:pPr>
            <a:r>
              <a:rPr lang="tr-TR" dirty="0">
                <a:latin typeface="Verdana" pitchFamily="34" charset="0"/>
                <a:ea typeface="Verdana" pitchFamily="34" charset="0"/>
                <a:cs typeface="Verdana" pitchFamily="34" charset="0"/>
              </a:rPr>
              <a:t>Eğer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ilişkisinde </a:t>
            </a:r>
            <a:r>
              <a:rPr lang="tr-TR" b="1" i="1" dirty="0" err="1">
                <a:solidFill>
                  <a:schemeClr val="accent2">
                    <a:lumMod val="75000"/>
                  </a:schemeClr>
                </a:solidFill>
                <a:latin typeface="Verdana" pitchFamily="34" charset="0"/>
                <a:ea typeface="Verdana" pitchFamily="34" charset="0"/>
                <a:cs typeface="Verdana" pitchFamily="34" charset="0"/>
              </a:rPr>
              <a:t>A</a:t>
            </a:r>
            <a:r>
              <a:rPr lang="tr-TR" b="1" i="1" baseline="-25000" dirty="0" err="1">
                <a:solidFill>
                  <a:schemeClr val="accent2">
                    <a:lumMod val="75000"/>
                  </a:schemeClr>
                </a:solidFill>
                <a:latin typeface="Verdana" pitchFamily="34" charset="0"/>
                <a:ea typeface="Verdana" pitchFamily="34" charset="0"/>
                <a:cs typeface="Verdana" pitchFamily="34" charset="0"/>
              </a:rPr>
              <a:t>j</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niteliği yoksa : </a:t>
            </a:r>
            <a:r>
              <a:rPr lang="tr-TR" b="1" i="1" dirty="0" err="1">
                <a:solidFill>
                  <a:schemeClr val="accent2">
                    <a:lumMod val="75000"/>
                  </a:schemeClr>
                </a:solidFill>
                <a:latin typeface="Verdana" pitchFamily="34" charset="0"/>
                <a:ea typeface="Verdana" pitchFamily="34" charset="0"/>
                <a:cs typeface="Verdana" pitchFamily="34" charset="0"/>
              </a:rPr>
              <a:t>b</a:t>
            </a:r>
            <a:r>
              <a:rPr lang="tr-TR" b="1" i="1" baseline="-25000" dirty="0" err="1">
                <a:solidFill>
                  <a:schemeClr val="accent2">
                    <a:lumMod val="75000"/>
                  </a:schemeClr>
                </a:solidFill>
                <a:latin typeface="Verdana" pitchFamily="34" charset="0"/>
                <a:ea typeface="Verdana" pitchFamily="34" charset="0"/>
                <a:cs typeface="Verdana" pitchFamily="34" charset="0"/>
              </a:rPr>
              <a:t>ij</a:t>
            </a:r>
            <a:r>
              <a:rPr lang="tr-TR" b="1" baseline="-25000" dirty="0">
                <a:latin typeface="Verdana" pitchFamily="34" charset="0"/>
                <a:ea typeface="Verdana" pitchFamily="34" charset="0"/>
                <a:cs typeface="Verdana" pitchFamily="34" charset="0"/>
              </a:rPr>
              <a:t> </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a:t>
            </a:r>
          </a:p>
          <a:p>
            <a:pPr marL="0" indent="0">
              <a:spcBef>
                <a:spcPts val="0"/>
              </a:spcBef>
              <a:spcAft>
                <a:spcPts val="1000"/>
              </a:spcAft>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marL="0" indent="0">
              <a:spcBef>
                <a:spcPts val="0"/>
              </a:spcBef>
              <a:spcAft>
                <a:spcPts val="1000"/>
              </a:spcAft>
              <a:buNone/>
            </a:pPr>
            <a:endParaRPr lang="tr-TR" i="1" dirty="0" smtClean="0">
              <a:solidFill>
                <a:schemeClr val="accent2">
                  <a:lumMod val="75000"/>
                </a:schemeClr>
              </a:solidFill>
              <a:latin typeface="Verdana" pitchFamily="34" charset="0"/>
              <a:ea typeface="Verdana" pitchFamily="34" charset="0"/>
              <a:cs typeface="Verdana" pitchFamily="34" charset="0"/>
            </a:endParaRPr>
          </a:p>
          <a:p>
            <a:pPr marL="0" indent="0">
              <a:spcBef>
                <a:spcPts val="0"/>
              </a:spcBef>
            </a:pPr>
            <a:endParaRPr lang="tr-TR" dirty="0" smtClean="0">
              <a:latin typeface="Verdana" pitchFamily="34" charset="0"/>
              <a:ea typeface="Verdana" pitchFamily="34" charset="0"/>
              <a:cs typeface="Verdana" pitchFamily="34" charset="0"/>
            </a:endParaRPr>
          </a:p>
          <a:p>
            <a:pPr marL="0" indent="0">
              <a:spcBef>
                <a:spcPts val="0"/>
              </a:spcBef>
            </a:pPr>
            <a:endParaRPr lang="tr-TR" dirty="0"/>
          </a:p>
        </p:txBody>
      </p:sp>
      <p:graphicFrame>
        <p:nvGraphicFramePr>
          <p:cNvPr id="4" name="5 İçerik Yer Tutucusu"/>
          <p:cNvGraphicFramePr>
            <a:graphicFrameLocks/>
          </p:cNvGraphicFramePr>
          <p:nvPr>
            <p:extLst/>
          </p:nvPr>
        </p:nvGraphicFramePr>
        <p:xfrm>
          <a:off x="395536" y="4510791"/>
          <a:ext cx="8229600" cy="1798529"/>
        </p:xfrm>
        <a:graphic>
          <a:graphicData uri="http://schemas.openxmlformats.org/drawingml/2006/table">
            <a:tbl>
              <a:tblPr firstRow="1" bandRow="1">
                <a:tableStyleId>{5C22544A-7EE6-4342-B048-85BDC9FD1C3A}</a:tableStyleId>
              </a:tblPr>
              <a:tblGrid>
                <a:gridCol w="1543032">
                  <a:extLst>
                    <a:ext uri="{9D8B030D-6E8A-4147-A177-3AD203B41FA5}">
                      <a16:colId xmlns:a16="http://schemas.microsoft.com/office/drawing/2014/main" val="20000"/>
                    </a:ext>
                  </a:extLst>
                </a:gridCol>
                <a:gridCol w="6686568">
                  <a:extLst>
                    <a:ext uri="{9D8B030D-6E8A-4147-A177-3AD203B41FA5}">
                      <a16:colId xmlns:a16="http://schemas.microsoft.com/office/drawing/2014/main" val="20001"/>
                    </a:ext>
                  </a:extLst>
                </a:gridCol>
              </a:tblGrid>
              <a:tr h="627486">
                <a:tc>
                  <a:txBody>
                    <a:bodyPr/>
                    <a:lstStyle/>
                    <a:p>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1               2               3               4              5</a:t>
                      </a:r>
                    </a:p>
                    <a:p>
                      <a:r>
                        <a:rPr lang="tr-TR" b="1" i="1" dirty="0" smtClean="0">
                          <a:solidFill>
                            <a:schemeClr val="tx1"/>
                          </a:solidFill>
                          <a:latin typeface="Verdana" pitchFamily="34" charset="0"/>
                          <a:ea typeface="Verdana" pitchFamily="34" charset="0"/>
                          <a:cs typeface="Verdana" pitchFamily="34" charset="0"/>
                        </a:rPr>
                        <a:t>          A               B</a:t>
                      </a:r>
                      <a:r>
                        <a:rPr lang="tr-TR" b="1" i="1" baseline="0" dirty="0" smtClean="0">
                          <a:solidFill>
                            <a:schemeClr val="tx1"/>
                          </a:solidFill>
                          <a:latin typeface="Verdana" pitchFamily="34" charset="0"/>
                          <a:ea typeface="Verdana" pitchFamily="34" charset="0"/>
                          <a:cs typeface="Verdana" pitchFamily="34" charset="0"/>
                        </a:rPr>
                        <a:t>               C               D             E</a:t>
                      </a:r>
                      <a:endParaRPr lang="tr-TR" b="1" i="1" dirty="0">
                        <a:solidFill>
                          <a:schemeClr val="tx1"/>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0"/>
                  </a:ext>
                </a:extLst>
              </a:tr>
              <a:tr h="1158449">
                <a:tc>
                  <a:txBody>
                    <a:bodyPr/>
                    <a:lstStyle/>
                    <a:p>
                      <a:r>
                        <a:rPr lang="tr-TR" b="1" i="1"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1</a:t>
                      </a:r>
                      <a:endParaRPr lang="tr-TR" b="1" i="1"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2</a:t>
                      </a:r>
                      <a:endParaRPr lang="tr-TR" b="1" i="1" baseline="0"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3</a:t>
                      </a:r>
                      <a:endParaRPr lang="tr-TR" b="1" i="1" dirty="0">
                        <a:solidFill>
                          <a:schemeClr val="tx1"/>
                        </a:solidFill>
                        <a:latin typeface="Verdana" pitchFamily="34" charset="0"/>
                        <a:ea typeface="Verdana" pitchFamily="34" charset="0"/>
                        <a:cs typeface="Verdana" pitchFamily="34" charset="0"/>
                      </a:endParaRPr>
                    </a:p>
                  </a:txBody>
                  <a:tcPr/>
                </a:tc>
                <a:tc>
                  <a:txBody>
                    <a:bodyPr/>
                    <a:lstStyle/>
                    <a:p>
                      <a:pPr algn="just"/>
                      <a:r>
                        <a:rPr lang="tr-TR" b="1" i="1"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tr-TR" b="1" i="1"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a</a:t>
                      </a:r>
                      <a:r>
                        <a:rPr lang="tr-TR" b="1" i="1" baseline="-25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1</a:t>
                      </a:r>
                      <a:r>
                        <a:rPr lang="tr-TR" b="1" i="1"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2</a:t>
                      </a:r>
                      <a:r>
                        <a:rPr lang="tr-TR" b="1" i="1" baseline="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3</a:t>
                      </a:r>
                      <a:r>
                        <a:rPr lang="tr-TR" b="1" i="1" baseline="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tr-TR" b="1" i="1" baseline="0" dirty="0" smtClean="0">
                          <a:solidFill>
                            <a:schemeClr val="tx1"/>
                          </a:solidFill>
                          <a:latin typeface="Verdana" pitchFamily="34" charset="0"/>
                          <a:ea typeface="Verdana" pitchFamily="34" charset="0"/>
                          <a:cs typeface="Verdana" pitchFamily="34" charset="0"/>
                        </a:rPr>
                        <a:t>b</a:t>
                      </a:r>
                      <a:r>
                        <a:rPr lang="tr-TR" b="1" i="1" baseline="-25000" dirty="0" smtClean="0">
                          <a:solidFill>
                            <a:schemeClr val="tx1"/>
                          </a:solidFill>
                          <a:latin typeface="Verdana" pitchFamily="34" charset="0"/>
                          <a:ea typeface="Verdana" pitchFamily="34" charset="0"/>
                          <a:cs typeface="Verdana" pitchFamily="34" charset="0"/>
                        </a:rPr>
                        <a:t>14</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15</a:t>
                      </a:r>
                      <a:endParaRPr lang="tr-TR" b="1" i="1" baseline="0" dirty="0" smtClean="0">
                        <a:solidFill>
                          <a:schemeClr val="tx1"/>
                        </a:solidFill>
                        <a:latin typeface="Verdana" pitchFamily="34" charset="0"/>
                        <a:ea typeface="Verdana" pitchFamily="34" charset="0"/>
                        <a:cs typeface="Verdana" pitchFamily="34" charset="0"/>
                      </a:endParaRPr>
                    </a:p>
                    <a:p>
                      <a:pPr algn="just"/>
                      <a:r>
                        <a:rPr lang="tr-TR" b="1" i="1"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1</a:t>
                      </a:r>
                      <a:r>
                        <a:rPr lang="tr-TR" b="1" i="1"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tr-TR" b="1" i="1" dirty="0" smtClean="0">
                          <a:solidFill>
                            <a:schemeClr val="tx1"/>
                          </a:solidFill>
                          <a:latin typeface="Verdana" pitchFamily="34" charset="0"/>
                          <a:ea typeface="Verdana" pitchFamily="34" charset="0"/>
                          <a:cs typeface="Verdana" pitchFamily="34" charset="0"/>
                        </a:rPr>
                        <a:t>b</a:t>
                      </a:r>
                      <a:r>
                        <a:rPr lang="tr-TR" b="1" i="1" baseline="-25000" dirty="0" smtClean="0">
                          <a:solidFill>
                            <a:schemeClr val="tx1"/>
                          </a:solidFill>
                          <a:latin typeface="Verdana" pitchFamily="34" charset="0"/>
                          <a:ea typeface="Verdana" pitchFamily="34" charset="0"/>
                          <a:cs typeface="Verdana" pitchFamily="34" charset="0"/>
                        </a:rPr>
                        <a:t>22</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24</a:t>
                      </a:r>
                      <a:r>
                        <a:rPr lang="tr-TR" b="1" i="1" baseline="0" dirty="0" smtClean="0">
                          <a:solidFill>
                            <a:schemeClr val="tx1"/>
                          </a:solidFill>
                          <a:latin typeface="Verdana" pitchFamily="34" charset="0"/>
                          <a:ea typeface="Verdana" pitchFamily="34" charset="0"/>
                          <a:cs typeface="Verdana" pitchFamily="34" charset="0"/>
                        </a:rPr>
                        <a:t>           </a:t>
                      </a:r>
                      <a:r>
                        <a:rPr lang="tr-TR" b="1" i="1" baseline="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a</a:t>
                      </a:r>
                      <a:r>
                        <a:rPr lang="tr-TR" b="1" i="1" baseline="-25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5</a:t>
                      </a:r>
                      <a:r>
                        <a:rPr lang="tr-TR" b="1" i="1" baseline="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t>
                      </a:r>
                    </a:p>
                    <a:p>
                      <a:pPr algn="just"/>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31</a:t>
                      </a:r>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32</a:t>
                      </a:r>
                      <a:r>
                        <a:rPr lang="tr-TR" b="1" i="1" baseline="0" dirty="0" smtClean="0">
                          <a:solidFill>
                            <a:schemeClr val="tx1"/>
                          </a:solidFill>
                          <a:latin typeface="Verdana" pitchFamily="34" charset="0"/>
                          <a:ea typeface="Verdana" pitchFamily="34" charset="0"/>
                          <a:cs typeface="Verdana" pitchFamily="34" charset="0"/>
                        </a:rPr>
                        <a:t>            </a:t>
                      </a:r>
                      <a:r>
                        <a:rPr lang="tr-TR" b="1" i="1" baseline="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a</a:t>
                      </a:r>
                      <a:r>
                        <a:rPr lang="tr-TR" b="1" i="1" baseline="-25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3</a:t>
                      </a:r>
                      <a:r>
                        <a:rPr lang="tr-TR" b="1" i="1" baseline="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4</a:t>
                      </a:r>
                      <a:r>
                        <a:rPr lang="tr-TR" b="1" i="1" baseline="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5</a:t>
                      </a:r>
                      <a:endParaRPr lang="tr-TR" b="1" i="1"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727207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3888432"/>
          </a:xfrm>
        </p:spPr>
        <p:txBody>
          <a:bodyPr>
            <a:normAutofit/>
          </a:bodyPr>
          <a:lstStyle/>
          <a:p>
            <a:pPr marL="0" indent="0">
              <a:spcBef>
                <a:spcPts val="0"/>
              </a:spcBef>
              <a:buNone/>
            </a:pPr>
            <a:r>
              <a:rPr lang="tr-TR" b="1" i="1" dirty="0">
                <a:solidFill>
                  <a:schemeClr val="accent2">
                    <a:lumMod val="75000"/>
                  </a:schemeClr>
                </a:solidFill>
                <a:latin typeface="Verdana" pitchFamily="34" charset="0"/>
                <a:ea typeface="Verdana" pitchFamily="34" charset="0"/>
                <a:cs typeface="Verdana" pitchFamily="34" charset="0"/>
              </a:rPr>
              <a:t>R (A, B, C, D, E)</a:t>
            </a:r>
            <a:endParaRPr lang="tr-TR" dirty="0">
              <a:latin typeface="Verdana" pitchFamily="34" charset="0"/>
              <a:ea typeface="Verdana" pitchFamily="34" charset="0"/>
              <a:cs typeface="Verdana" pitchFamily="34" charset="0"/>
            </a:endParaRPr>
          </a:p>
          <a:p>
            <a:pPr marL="0" indent="0">
              <a:spcBef>
                <a:spcPts val="0"/>
              </a:spcBef>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 ={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 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p>
          <a:p>
            <a:pPr marL="0" indent="0">
              <a:buNone/>
            </a:pPr>
            <a:r>
              <a:rPr lang="tr-TR" b="1" i="1" dirty="0" smtClean="0">
                <a:solidFill>
                  <a:srgbClr val="FF0000"/>
                </a:solidFill>
                <a:latin typeface="Verdana" pitchFamily="34" charset="0"/>
                <a:ea typeface="Verdana" pitchFamily="34" charset="0"/>
                <a:cs typeface="Verdana" pitchFamily="34" charset="0"/>
              </a:rPr>
              <a:t>1) A </a:t>
            </a:r>
            <a:r>
              <a:rPr lang="tr-TR" b="1" i="1" dirty="0">
                <a:solidFill>
                  <a:srgbClr val="FF0000"/>
                </a:solidFill>
                <a:latin typeface="Verdana" pitchFamily="34" charset="0"/>
                <a:ea typeface="Verdana" pitchFamily="34" charset="0"/>
                <a:cs typeface="Verdana" pitchFamily="34" charset="0"/>
                <a:sym typeface="Wingdings"/>
              </a:rPr>
              <a:t></a:t>
            </a:r>
            <a:r>
              <a:rPr lang="tr-TR" b="1" i="1" dirty="0">
                <a:solidFill>
                  <a:srgbClr val="FF0000"/>
                </a:solidFill>
                <a:latin typeface="Verdana" pitchFamily="34" charset="0"/>
                <a:ea typeface="Verdana" pitchFamily="34" charset="0"/>
                <a:cs typeface="Verdana" pitchFamily="34" charset="0"/>
              </a:rPr>
              <a:t> BC </a:t>
            </a:r>
            <a:r>
              <a:rPr lang="tr-TR" dirty="0">
                <a:latin typeface="Verdana" pitchFamily="34" charset="0"/>
                <a:ea typeface="Verdana" pitchFamily="34" charset="0"/>
                <a:cs typeface="Verdana" pitchFamily="34" charset="0"/>
              </a:rPr>
              <a:t>ise,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satırlarının A kolonu eşit olduğundan, bu satırların </a:t>
            </a:r>
            <a:r>
              <a:rPr lang="tr-TR" b="1" i="1" dirty="0">
                <a:solidFill>
                  <a:schemeClr val="accent2">
                    <a:lumMod val="75000"/>
                  </a:schemeClr>
                </a:solidFill>
                <a:latin typeface="Verdana" pitchFamily="34" charset="0"/>
                <a:ea typeface="Verdana" pitchFamily="34" charset="0"/>
                <a:cs typeface="Verdana" pitchFamily="34" charset="0"/>
              </a:rPr>
              <a:t>B</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C</a:t>
            </a:r>
            <a:r>
              <a:rPr lang="tr-TR" dirty="0">
                <a:latin typeface="Verdana" pitchFamily="34" charset="0"/>
                <a:ea typeface="Verdana" pitchFamily="34" charset="0"/>
                <a:cs typeface="Verdana" pitchFamily="34" charset="0"/>
              </a:rPr>
              <a:t> kolonundaki değerler de eşitlenir (</a:t>
            </a:r>
            <a:r>
              <a:rPr lang="tr-TR" b="1" i="1" dirty="0">
                <a:solidFill>
                  <a:schemeClr val="accent2">
                    <a:lumMod val="75000"/>
                  </a:schemeClr>
                </a:solidFill>
                <a:latin typeface="Verdana" pitchFamily="34" charset="0"/>
                <a:ea typeface="Verdana" pitchFamily="34" charset="0"/>
                <a:cs typeface="Verdana" pitchFamily="34" charset="0"/>
              </a:rPr>
              <a:t>b</a:t>
            </a:r>
            <a:r>
              <a:rPr lang="tr-TR" b="1" i="1" baseline="-25000" dirty="0">
                <a:solidFill>
                  <a:schemeClr val="accent2">
                    <a:lumMod val="75000"/>
                  </a:schemeClr>
                </a:solidFill>
                <a:latin typeface="Verdana" pitchFamily="34" charset="0"/>
                <a:ea typeface="Verdana" pitchFamily="34" charset="0"/>
                <a:cs typeface="Verdana" pitchFamily="34" charset="0"/>
              </a:rPr>
              <a:t>22</a:t>
            </a:r>
            <a:r>
              <a:rPr lang="tr-TR" dirty="0">
                <a:latin typeface="Verdana" pitchFamily="34" charset="0"/>
                <a:ea typeface="Verdana" pitchFamily="34" charset="0"/>
                <a:cs typeface="Verdana" pitchFamily="34" charset="0"/>
              </a:rPr>
              <a:t> yerine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b="1" i="1" dirty="0">
                <a:solidFill>
                  <a:schemeClr val="accent2">
                    <a:lumMod val="75000"/>
                  </a:schemeClr>
                </a:solidFill>
                <a:latin typeface="Verdana" pitchFamily="34" charset="0"/>
                <a:ea typeface="Verdana" pitchFamily="34" charset="0"/>
                <a:cs typeface="Verdana" pitchFamily="34" charset="0"/>
              </a:rPr>
              <a:t>, b</a:t>
            </a:r>
            <a:r>
              <a:rPr lang="tr-TR" b="1" i="1" baseline="-25000" dirty="0">
                <a:solidFill>
                  <a:schemeClr val="accent2">
                    <a:lumMod val="75000"/>
                  </a:schemeClr>
                </a:solidFill>
                <a:latin typeface="Verdana" pitchFamily="34" charset="0"/>
                <a:ea typeface="Verdana" pitchFamily="34" charset="0"/>
                <a:cs typeface="Verdana" pitchFamily="34" charset="0"/>
              </a:rPr>
              <a:t>23</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yerine de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baseline="-25000"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yazılır</a:t>
            </a:r>
            <a:r>
              <a:rPr lang="tr-TR" dirty="0" smtClean="0">
                <a:latin typeface="Verdana" pitchFamily="34" charset="0"/>
                <a:ea typeface="Verdana" pitchFamily="34" charset="0"/>
                <a:cs typeface="Verdana" pitchFamily="34" charset="0"/>
              </a:rPr>
              <a:t>)</a:t>
            </a:r>
            <a:endParaRPr lang="tr-TR" dirty="0">
              <a:latin typeface="Verdana" pitchFamily="34" charset="0"/>
              <a:ea typeface="Verdana" pitchFamily="34" charset="0"/>
              <a:cs typeface="Verdana" pitchFamily="34" charset="0"/>
            </a:endParaRPr>
          </a:p>
        </p:txBody>
      </p:sp>
      <p:graphicFrame>
        <p:nvGraphicFramePr>
          <p:cNvPr id="5" name="5 İçerik Yer Tutucusu"/>
          <p:cNvGraphicFramePr>
            <a:graphicFrameLocks/>
          </p:cNvGraphicFramePr>
          <p:nvPr>
            <p:extLst/>
          </p:nvPr>
        </p:nvGraphicFramePr>
        <p:xfrm>
          <a:off x="395536" y="4509120"/>
          <a:ext cx="8229600" cy="1798529"/>
        </p:xfrm>
        <a:graphic>
          <a:graphicData uri="http://schemas.openxmlformats.org/drawingml/2006/table">
            <a:tbl>
              <a:tblPr firstRow="1" bandRow="1">
                <a:tableStyleId>{5C22544A-7EE6-4342-B048-85BDC9FD1C3A}</a:tableStyleId>
              </a:tblPr>
              <a:tblGrid>
                <a:gridCol w="1543032">
                  <a:extLst>
                    <a:ext uri="{9D8B030D-6E8A-4147-A177-3AD203B41FA5}">
                      <a16:colId xmlns:a16="http://schemas.microsoft.com/office/drawing/2014/main" val="20000"/>
                    </a:ext>
                  </a:extLst>
                </a:gridCol>
                <a:gridCol w="6686568">
                  <a:extLst>
                    <a:ext uri="{9D8B030D-6E8A-4147-A177-3AD203B41FA5}">
                      <a16:colId xmlns:a16="http://schemas.microsoft.com/office/drawing/2014/main" val="20001"/>
                    </a:ext>
                  </a:extLst>
                </a:gridCol>
              </a:tblGrid>
              <a:tr h="627486">
                <a:tc>
                  <a:txBody>
                    <a:bodyPr/>
                    <a:lstStyle/>
                    <a:p>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1               2               3               4              5</a:t>
                      </a:r>
                    </a:p>
                    <a:p>
                      <a:r>
                        <a:rPr lang="tr-TR" b="1" i="1" dirty="0" smtClean="0">
                          <a:solidFill>
                            <a:schemeClr val="tx1"/>
                          </a:solidFill>
                          <a:latin typeface="Verdana" pitchFamily="34" charset="0"/>
                          <a:ea typeface="Verdana" pitchFamily="34" charset="0"/>
                          <a:cs typeface="Verdana" pitchFamily="34" charset="0"/>
                        </a:rPr>
                        <a:t>          A               B</a:t>
                      </a:r>
                      <a:r>
                        <a:rPr lang="tr-TR" b="1" i="1" baseline="0" dirty="0" smtClean="0">
                          <a:solidFill>
                            <a:schemeClr val="tx1"/>
                          </a:solidFill>
                          <a:latin typeface="Verdana" pitchFamily="34" charset="0"/>
                          <a:ea typeface="Verdana" pitchFamily="34" charset="0"/>
                          <a:cs typeface="Verdana" pitchFamily="34" charset="0"/>
                        </a:rPr>
                        <a:t>               C               D             E</a:t>
                      </a:r>
                      <a:endParaRPr lang="tr-TR" b="1" i="1" dirty="0">
                        <a:solidFill>
                          <a:schemeClr val="tx1"/>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0"/>
                  </a:ext>
                </a:extLst>
              </a:tr>
              <a:tr h="1158449">
                <a:tc>
                  <a:txBody>
                    <a:bodyPr/>
                    <a:lstStyle/>
                    <a:p>
                      <a:r>
                        <a:rPr lang="tr-TR" b="1" i="1"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1</a:t>
                      </a:r>
                      <a:endParaRPr lang="tr-TR" b="1" i="1"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2</a:t>
                      </a:r>
                      <a:endParaRPr lang="tr-TR" b="1" i="1" baseline="0"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3</a:t>
                      </a:r>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a:t>
                      </a:r>
                      <a:r>
                        <a:rPr lang="tr-TR" b="1" i="1" dirty="0" smtClean="0">
                          <a:solidFill>
                            <a:srgbClr val="FF0000"/>
                          </a:solidFill>
                          <a:latin typeface="Verdana" pitchFamily="34" charset="0"/>
                          <a:ea typeface="Verdana" pitchFamily="34" charset="0"/>
                          <a:cs typeface="Verdana" pitchFamily="34" charset="0"/>
                        </a:rPr>
                        <a:t>a</a:t>
                      </a:r>
                      <a:r>
                        <a:rPr lang="tr-TR" b="1" i="1" baseline="-25000" dirty="0" smtClean="0">
                          <a:solidFill>
                            <a:srgbClr val="FF0000"/>
                          </a:solidFill>
                          <a:latin typeface="Verdana" pitchFamily="34" charset="0"/>
                          <a:ea typeface="Verdana" pitchFamily="34" charset="0"/>
                          <a:cs typeface="Verdana" pitchFamily="34" charset="0"/>
                        </a:rPr>
                        <a:t>1</a:t>
                      </a:r>
                      <a:r>
                        <a:rPr lang="tr-TR" b="1" i="1" dirty="0" smtClean="0">
                          <a:solidFill>
                            <a:srgbClr val="FF0000"/>
                          </a:solidFill>
                          <a:latin typeface="Verdana" pitchFamily="34" charset="0"/>
                          <a:ea typeface="Verdana" pitchFamily="34" charset="0"/>
                          <a:cs typeface="Verdana" pitchFamily="34" charset="0"/>
                        </a:rPr>
                        <a:t>             a</a:t>
                      </a:r>
                      <a:r>
                        <a:rPr lang="tr-TR" b="1" i="1" baseline="-25000" dirty="0" smtClean="0">
                          <a:solidFill>
                            <a:srgbClr val="FF0000"/>
                          </a:solidFill>
                          <a:latin typeface="Verdana" pitchFamily="34" charset="0"/>
                          <a:ea typeface="Verdana" pitchFamily="34" charset="0"/>
                          <a:cs typeface="Verdana" pitchFamily="34" charset="0"/>
                        </a:rPr>
                        <a:t>2</a:t>
                      </a:r>
                      <a:r>
                        <a:rPr lang="tr-TR" b="1" i="1" baseline="0" dirty="0" smtClean="0">
                          <a:solidFill>
                            <a:srgbClr val="FF0000"/>
                          </a:solidFill>
                          <a:latin typeface="Verdana" pitchFamily="34" charset="0"/>
                          <a:ea typeface="Verdana" pitchFamily="34" charset="0"/>
                          <a:cs typeface="Verdana" pitchFamily="34" charset="0"/>
                        </a:rPr>
                        <a:t>              a</a:t>
                      </a:r>
                      <a:r>
                        <a:rPr lang="tr-TR" b="1" i="1" baseline="-25000" dirty="0" smtClean="0">
                          <a:solidFill>
                            <a:srgbClr val="FF0000"/>
                          </a:solidFill>
                          <a:latin typeface="Verdana" pitchFamily="34" charset="0"/>
                          <a:ea typeface="Verdana" pitchFamily="34" charset="0"/>
                          <a:cs typeface="Verdana" pitchFamily="34" charset="0"/>
                        </a:rPr>
                        <a:t>3</a:t>
                      </a:r>
                      <a:r>
                        <a:rPr lang="tr-TR" b="1" i="1" baseline="0" dirty="0" smtClean="0">
                          <a:solidFill>
                            <a:srgbClr val="FF0000"/>
                          </a:solidFill>
                          <a:latin typeface="Verdana" pitchFamily="34" charset="0"/>
                          <a:ea typeface="Verdana" pitchFamily="34" charset="0"/>
                          <a:cs typeface="Verdana" pitchFamily="34" charset="0"/>
                        </a:rPr>
                        <a:t>             </a:t>
                      </a:r>
                      <a:r>
                        <a:rPr lang="tr-TR" b="1" i="1" baseline="0" dirty="0" smtClean="0">
                          <a:solidFill>
                            <a:schemeClr val="tx1"/>
                          </a:solidFill>
                          <a:latin typeface="Verdana" pitchFamily="34" charset="0"/>
                          <a:ea typeface="Verdana" pitchFamily="34" charset="0"/>
                          <a:cs typeface="Verdana" pitchFamily="34" charset="0"/>
                        </a:rPr>
                        <a:t>b</a:t>
                      </a:r>
                      <a:r>
                        <a:rPr lang="tr-TR" b="1" i="1" baseline="-25000" dirty="0" smtClean="0">
                          <a:solidFill>
                            <a:schemeClr val="tx1"/>
                          </a:solidFill>
                          <a:latin typeface="Verdana" pitchFamily="34" charset="0"/>
                          <a:ea typeface="Verdana" pitchFamily="34" charset="0"/>
                          <a:cs typeface="Verdana" pitchFamily="34" charset="0"/>
                        </a:rPr>
                        <a:t>14</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t>
                      </a:r>
                      <a:r>
                        <a:rPr lang="tr-TR" b="1" i="1" dirty="0" smtClean="0">
                          <a:solidFill>
                            <a:srgbClr val="FF0000"/>
                          </a:solidFill>
                          <a:latin typeface="Verdana" pitchFamily="34" charset="0"/>
                          <a:ea typeface="Verdana" pitchFamily="34" charset="0"/>
                          <a:cs typeface="Verdana" pitchFamily="34" charset="0"/>
                        </a:rPr>
                        <a:t>a</a:t>
                      </a:r>
                      <a:r>
                        <a:rPr lang="tr-TR" b="1" i="1" baseline="-25000" dirty="0" smtClean="0">
                          <a:solidFill>
                            <a:srgbClr val="FF0000"/>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22</a:t>
                      </a:r>
                      <a:r>
                        <a:rPr lang="tr-TR" b="1" i="1" baseline="0" dirty="0" smtClean="0">
                          <a:solidFill>
                            <a:schemeClr val="tx1"/>
                          </a:solidFill>
                          <a:latin typeface="Verdana" pitchFamily="34" charset="0"/>
                          <a:ea typeface="Verdana" pitchFamily="34" charset="0"/>
                          <a:cs typeface="Verdana" pitchFamily="34" charset="0"/>
                        </a:rPr>
                        <a:t> </a:t>
                      </a:r>
                      <a:r>
                        <a:rPr lang="tr-TR" b="1" i="1" dirty="0" smtClean="0">
                          <a:solidFill>
                            <a:srgbClr val="FF0000"/>
                          </a:solidFill>
                          <a:latin typeface="Verdana" pitchFamily="34" charset="0"/>
                          <a:ea typeface="Verdana" pitchFamily="34" charset="0"/>
                          <a:cs typeface="Verdana" pitchFamily="34" charset="0"/>
                        </a:rPr>
                        <a:t>a</a:t>
                      </a:r>
                      <a:r>
                        <a:rPr lang="tr-TR" b="1" i="1" baseline="-25000" dirty="0" smtClean="0">
                          <a:solidFill>
                            <a:srgbClr val="FF0000"/>
                          </a:solidFill>
                          <a:latin typeface="Verdana" pitchFamily="34" charset="0"/>
                          <a:ea typeface="Verdana" pitchFamily="34" charset="0"/>
                          <a:cs typeface="Verdana" pitchFamily="34" charset="0"/>
                        </a:rPr>
                        <a:t>2</a:t>
                      </a:r>
                      <a:r>
                        <a:rPr lang="tr-TR" b="1" i="1" baseline="0" dirty="0" smtClean="0">
                          <a:solidFill>
                            <a:schemeClr val="tx1"/>
                          </a:solidFill>
                          <a:latin typeface="Verdana" pitchFamily="34" charset="0"/>
                          <a:ea typeface="Verdana" pitchFamily="34" charset="0"/>
                          <a:cs typeface="Verdana" pitchFamily="34" charset="0"/>
                        </a:rPr>
                        <a:t>        </a:t>
                      </a:r>
                      <a:r>
                        <a:rPr lang="tr-TR" b="1" i="1" strike="sngStrike" baseline="0"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23</a:t>
                      </a:r>
                      <a:r>
                        <a:rPr lang="tr-TR" b="1" i="1" baseline="0" dirty="0" smtClean="0">
                          <a:solidFill>
                            <a:schemeClr val="tx1"/>
                          </a:solidFill>
                          <a:latin typeface="Verdana" pitchFamily="34" charset="0"/>
                          <a:ea typeface="Verdana" pitchFamily="34" charset="0"/>
                          <a:cs typeface="Verdana" pitchFamily="34" charset="0"/>
                        </a:rPr>
                        <a:t> </a:t>
                      </a:r>
                      <a:r>
                        <a:rPr lang="tr-TR" b="1" i="1" baseline="0" dirty="0" smtClean="0">
                          <a:solidFill>
                            <a:srgbClr val="FF0000"/>
                          </a:solidFill>
                          <a:latin typeface="Verdana" pitchFamily="34" charset="0"/>
                          <a:ea typeface="Verdana" pitchFamily="34" charset="0"/>
                          <a:cs typeface="Verdana" pitchFamily="34" charset="0"/>
                        </a:rPr>
                        <a:t>a</a:t>
                      </a:r>
                      <a:r>
                        <a:rPr lang="tr-TR" b="1" i="1" baseline="-25000" dirty="0" smtClean="0">
                          <a:solidFill>
                            <a:srgbClr val="FF0000"/>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24</a:t>
                      </a:r>
                      <a:r>
                        <a:rPr lang="tr-TR" b="1" i="1" baseline="0" dirty="0" smtClean="0">
                          <a:solidFill>
                            <a:schemeClr val="tx1"/>
                          </a:solidFill>
                          <a:latin typeface="Verdana" pitchFamily="34" charset="0"/>
                          <a:ea typeface="Verdana" pitchFamily="34" charset="0"/>
                          <a:cs typeface="Verdana" pitchFamily="34" charset="0"/>
                        </a:rPr>
                        <a:t>           </a:t>
                      </a:r>
                      <a:r>
                        <a:rPr lang="tr-TR" b="1" i="1" baseline="0" dirty="0" smtClean="0">
                          <a:solidFill>
                            <a:srgbClr val="FF0000"/>
                          </a:solidFill>
                          <a:latin typeface="Verdana" pitchFamily="34" charset="0"/>
                          <a:ea typeface="Verdana" pitchFamily="34" charset="0"/>
                          <a:cs typeface="Verdana" pitchFamily="34" charset="0"/>
                        </a:rPr>
                        <a:t>a</a:t>
                      </a:r>
                      <a:r>
                        <a:rPr lang="tr-TR" b="1" i="1" baseline="-25000" dirty="0" smtClean="0">
                          <a:solidFill>
                            <a:srgbClr val="FF0000"/>
                          </a:solidFill>
                          <a:latin typeface="Verdana" pitchFamily="34" charset="0"/>
                          <a:ea typeface="Verdana" pitchFamily="34" charset="0"/>
                          <a:cs typeface="Verdana" pitchFamily="34" charset="0"/>
                        </a:rPr>
                        <a:t>5</a:t>
                      </a:r>
                      <a:endParaRPr lang="tr-TR" b="1" i="1" baseline="0" dirty="0" smtClean="0">
                        <a:solidFill>
                          <a:srgbClr val="FF0000"/>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31</a:t>
                      </a:r>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32</a:t>
                      </a:r>
                      <a:r>
                        <a:rPr lang="tr-TR" b="1" i="1" baseline="0" dirty="0" smtClean="0">
                          <a:solidFill>
                            <a:schemeClr val="tx1"/>
                          </a:solidFill>
                          <a:latin typeface="Verdana" pitchFamily="34" charset="0"/>
                          <a:ea typeface="Verdana" pitchFamily="34" charset="0"/>
                          <a:cs typeface="Verdana" pitchFamily="34" charset="0"/>
                        </a:rPr>
                        <a:t>            </a:t>
                      </a:r>
                      <a:r>
                        <a:rPr lang="tr-TR" b="1" i="1" baseline="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a</a:t>
                      </a:r>
                      <a:r>
                        <a:rPr lang="tr-TR" b="1" i="1" baseline="-25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3</a:t>
                      </a:r>
                      <a:r>
                        <a:rPr lang="tr-TR" b="1" i="1" baseline="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4</a:t>
                      </a:r>
                      <a:r>
                        <a:rPr lang="tr-TR" b="1" i="1" baseline="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5</a:t>
                      </a:r>
                      <a:endParaRPr lang="tr-TR" b="1" i="1" dirty="0">
                        <a:solidFill>
                          <a:schemeClr val="tx1"/>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1"/>
                  </a:ext>
                </a:extLst>
              </a:tr>
            </a:tbl>
          </a:graphicData>
        </a:graphic>
      </p:graphicFrame>
      <p:sp>
        <p:nvSpPr>
          <p:cNvPr id="6" name="Sola Bükülü Ok 5"/>
          <p:cNvSpPr/>
          <p:nvPr/>
        </p:nvSpPr>
        <p:spPr>
          <a:xfrm>
            <a:off x="4788024" y="5261702"/>
            <a:ext cx="360040" cy="504056"/>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solidFill>
                <a:schemeClr val="tx1"/>
              </a:solidFill>
            </a:endParaRPr>
          </a:p>
        </p:txBody>
      </p:sp>
      <p:sp>
        <p:nvSpPr>
          <p:cNvPr id="7" name="Sola Bükülü Ok 6"/>
          <p:cNvSpPr/>
          <p:nvPr/>
        </p:nvSpPr>
        <p:spPr>
          <a:xfrm>
            <a:off x="6171202" y="5229200"/>
            <a:ext cx="360040" cy="504056"/>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solidFill>
                <a:schemeClr val="tx1"/>
              </a:solidFill>
            </a:endParaRPr>
          </a:p>
        </p:txBody>
      </p:sp>
      <p:sp>
        <p:nvSpPr>
          <p:cNvPr id="8" name="Sola Bükülü Ok 7"/>
          <p:cNvSpPr/>
          <p:nvPr/>
        </p:nvSpPr>
        <p:spPr>
          <a:xfrm>
            <a:off x="3131840" y="5301208"/>
            <a:ext cx="360040" cy="504056"/>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2566027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3888432"/>
          </a:xfrm>
        </p:spPr>
        <p:txBody>
          <a:bodyPr>
            <a:normAutofit/>
          </a:bodyPr>
          <a:lstStyle/>
          <a:p>
            <a:pPr marL="0" indent="0">
              <a:spcBef>
                <a:spcPts val="0"/>
              </a:spcBef>
              <a:buNone/>
            </a:pPr>
            <a:r>
              <a:rPr lang="tr-TR" b="1" i="1" dirty="0">
                <a:solidFill>
                  <a:schemeClr val="accent2">
                    <a:lumMod val="75000"/>
                  </a:schemeClr>
                </a:solidFill>
                <a:latin typeface="Verdana" pitchFamily="34" charset="0"/>
                <a:ea typeface="Verdana" pitchFamily="34" charset="0"/>
                <a:cs typeface="Verdana" pitchFamily="34" charset="0"/>
              </a:rPr>
              <a:t>R (A, B, C, D, E)</a:t>
            </a:r>
            <a:endParaRPr lang="tr-TR" dirty="0">
              <a:latin typeface="Verdana" pitchFamily="34" charset="0"/>
              <a:ea typeface="Verdana" pitchFamily="34" charset="0"/>
              <a:cs typeface="Verdana" pitchFamily="34" charset="0"/>
            </a:endParaRPr>
          </a:p>
          <a:p>
            <a:pPr marL="0" indent="0">
              <a:spcBef>
                <a:spcPts val="0"/>
              </a:spcBef>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 ={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 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p>
          <a:p>
            <a:pPr marL="0" indent="0">
              <a:buNone/>
            </a:pPr>
            <a:r>
              <a:rPr lang="tr-TR" b="1" i="1" dirty="0">
                <a:solidFill>
                  <a:srgbClr val="FF0000"/>
                </a:solidFill>
                <a:latin typeface="Verdana" pitchFamily="34" charset="0"/>
                <a:ea typeface="Verdana" pitchFamily="34" charset="0"/>
                <a:cs typeface="Verdana" pitchFamily="34" charset="0"/>
              </a:rPr>
              <a:t>2) E </a:t>
            </a:r>
            <a:r>
              <a:rPr lang="tr-TR" b="1" i="1" dirty="0">
                <a:solidFill>
                  <a:srgbClr val="FF0000"/>
                </a:solidFill>
                <a:latin typeface="Verdana" pitchFamily="34" charset="0"/>
                <a:ea typeface="Verdana" pitchFamily="34" charset="0"/>
                <a:cs typeface="Verdana" pitchFamily="34" charset="0"/>
                <a:sym typeface="Wingdings"/>
              </a:rPr>
              <a:t></a:t>
            </a:r>
            <a:r>
              <a:rPr lang="tr-TR" b="1" i="1" dirty="0">
                <a:solidFill>
                  <a:srgbClr val="FF0000"/>
                </a:solidFill>
                <a:latin typeface="Verdana" pitchFamily="34" charset="0"/>
                <a:ea typeface="Verdana" pitchFamily="34" charset="0"/>
                <a:cs typeface="Verdana" pitchFamily="34" charset="0"/>
              </a:rPr>
              <a:t> A</a:t>
            </a:r>
            <a:r>
              <a:rPr lang="tr-TR" b="1" dirty="0">
                <a:solidFill>
                  <a:srgbClr val="FF0000"/>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kullanılarak,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 satırlarının </a:t>
            </a:r>
            <a:r>
              <a:rPr lang="tr-TR" b="1" i="1" dirty="0">
                <a:solidFill>
                  <a:schemeClr val="accent2">
                    <a:lumMod val="75000"/>
                  </a:schemeClr>
                </a:solidFill>
                <a:latin typeface="Verdana" pitchFamily="34" charset="0"/>
                <a:ea typeface="Verdana" pitchFamily="34" charset="0"/>
                <a:cs typeface="Verdana" pitchFamily="34" charset="0"/>
              </a:rPr>
              <a:t>E </a:t>
            </a:r>
            <a:r>
              <a:rPr lang="tr-TR" dirty="0">
                <a:latin typeface="Verdana" pitchFamily="34" charset="0"/>
                <a:ea typeface="Verdana" pitchFamily="34" charset="0"/>
                <a:cs typeface="Verdana" pitchFamily="34" charset="0"/>
              </a:rPr>
              <a:t>kolonundaki değerler  eşit olduğu İçin, bu satırların </a:t>
            </a:r>
            <a:r>
              <a:rPr lang="tr-TR" b="1" i="1" dirty="0">
                <a:solidFill>
                  <a:schemeClr val="accent2">
                    <a:lumMod val="75000"/>
                  </a:schemeClr>
                </a:solidFill>
                <a:latin typeface="Verdana" pitchFamily="34" charset="0"/>
                <a:ea typeface="Verdana" pitchFamily="34" charset="0"/>
                <a:cs typeface="Verdana" pitchFamily="34" charset="0"/>
              </a:rPr>
              <a:t>A </a:t>
            </a:r>
            <a:r>
              <a:rPr lang="tr-TR" dirty="0">
                <a:latin typeface="Verdana" pitchFamily="34" charset="0"/>
                <a:ea typeface="Verdana" pitchFamily="34" charset="0"/>
                <a:cs typeface="Verdana" pitchFamily="34" charset="0"/>
              </a:rPr>
              <a:t>kolonundaki değerler de  eşitlenir </a:t>
            </a:r>
            <a:r>
              <a:rPr lang="tr-TR" b="1" i="1" dirty="0">
                <a:solidFill>
                  <a:schemeClr val="accent2">
                    <a:lumMod val="75000"/>
                  </a:schemeClr>
                </a:solidFill>
                <a:latin typeface="Verdana" pitchFamily="34" charset="0"/>
                <a:ea typeface="Verdana" pitchFamily="34" charset="0"/>
                <a:cs typeface="Verdana" pitchFamily="34" charset="0"/>
              </a:rPr>
              <a:t>(b</a:t>
            </a:r>
            <a:r>
              <a:rPr lang="tr-TR" b="1" i="1" baseline="-25000" dirty="0">
                <a:solidFill>
                  <a:schemeClr val="accent2">
                    <a:lumMod val="75000"/>
                  </a:schemeClr>
                </a:solidFill>
                <a:latin typeface="Verdana" pitchFamily="34" charset="0"/>
                <a:ea typeface="Verdana" pitchFamily="34" charset="0"/>
                <a:cs typeface="Verdana" pitchFamily="34" charset="0"/>
              </a:rPr>
              <a:t>31</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yerine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yazılır</a:t>
            </a:r>
            <a:r>
              <a:rPr lang="tr-TR" b="1" i="1" dirty="0">
                <a:solidFill>
                  <a:schemeClr val="accent2">
                    <a:lumMod val="75000"/>
                  </a:schemeClr>
                </a:solidFill>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a:t>
            </a:r>
          </a:p>
        </p:txBody>
      </p:sp>
      <p:graphicFrame>
        <p:nvGraphicFramePr>
          <p:cNvPr id="5" name="5 İçerik Yer Tutucusu"/>
          <p:cNvGraphicFramePr>
            <a:graphicFrameLocks/>
          </p:cNvGraphicFramePr>
          <p:nvPr>
            <p:extLst/>
          </p:nvPr>
        </p:nvGraphicFramePr>
        <p:xfrm>
          <a:off x="395536" y="4509120"/>
          <a:ext cx="8229600" cy="1798529"/>
        </p:xfrm>
        <a:graphic>
          <a:graphicData uri="http://schemas.openxmlformats.org/drawingml/2006/table">
            <a:tbl>
              <a:tblPr firstRow="1" bandRow="1">
                <a:tableStyleId>{5C22544A-7EE6-4342-B048-85BDC9FD1C3A}</a:tableStyleId>
              </a:tblPr>
              <a:tblGrid>
                <a:gridCol w="1543032">
                  <a:extLst>
                    <a:ext uri="{9D8B030D-6E8A-4147-A177-3AD203B41FA5}">
                      <a16:colId xmlns:a16="http://schemas.microsoft.com/office/drawing/2014/main" val="20000"/>
                    </a:ext>
                  </a:extLst>
                </a:gridCol>
                <a:gridCol w="6686568">
                  <a:extLst>
                    <a:ext uri="{9D8B030D-6E8A-4147-A177-3AD203B41FA5}">
                      <a16:colId xmlns:a16="http://schemas.microsoft.com/office/drawing/2014/main" val="20001"/>
                    </a:ext>
                  </a:extLst>
                </a:gridCol>
              </a:tblGrid>
              <a:tr h="627486">
                <a:tc>
                  <a:txBody>
                    <a:bodyPr/>
                    <a:lstStyle/>
                    <a:p>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1               2               3               4              5</a:t>
                      </a:r>
                    </a:p>
                    <a:p>
                      <a:r>
                        <a:rPr lang="tr-TR" b="1" i="1" dirty="0" smtClean="0">
                          <a:solidFill>
                            <a:schemeClr val="tx1"/>
                          </a:solidFill>
                          <a:latin typeface="Verdana" pitchFamily="34" charset="0"/>
                          <a:ea typeface="Verdana" pitchFamily="34" charset="0"/>
                          <a:cs typeface="Verdana" pitchFamily="34" charset="0"/>
                        </a:rPr>
                        <a:t>          A               B</a:t>
                      </a:r>
                      <a:r>
                        <a:rPr lang="tr-TR" b="1" i="1" baseline="0" dirty="0" smtClean="0">
                          <a:solidFill>
                            <a:schemeClr val="tx1"/>
                          </a:solidFill>
                          <a:latin typeface="Verdana" pitchFamily="34" charset="0"/>
                          <a:ea typeface="Verdana" pitchFamily="34" charset="0"/>
                          <a:cs typeface="Verdana" pitchFamily="34" charset="0"/>
                        </a:rPr>
                        <a:t>               C               D             E</a:t>
                      </a:r>
                      <a:endParaRPr lang="tr-TR" b="1" i="1" dirty="0">
                        <a:solidFill>
                          <a:schemeClr val="tx1"/>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0"/>
                  </a:ext>
                </a:extLst>
              </a:tr>
              <a:tr h="1158449">
                <a:tc>
                  <a:txBody>
                    <a:bodyPr/>
                    <a:lstStyle/>
                    <a:p>
                      <a:r>
                        <a:rPr lang="tr-TR" b="1" i="1"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1</a:t>
                      </a:r>
                      <a:endParaRPr lang="tr-TR" b="1" i="1"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2</a:t>
                      </a:r>
                      <a:endParaRPr lang="tr-TR" b="1" i="1" baseline="0"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3</a:t>
                      </a:r>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a:t>
                      </a:r>
                      <a:r>
                        <a:rPr lang="tr-TR" b="1" i="1" dirty="0" smtClean="0">
                          <a:solidFill>
                            <a:srgbClr val="FF0000"/>
                          </a:solidFill>
                          <a:latin typeface="Verdana" pitchFamily="34" charset="0"/>
                          <a:ea typeface="Verdana" pitchFamily="34" charset="0"/>
                          <a:cs typeface="Verdana" pitchFamily="34" charset="0"/>
                        </a:rPr>
                        <a:t>a</a:t>
                      </a:r>
                      <a:r>
                        <a:rPr lang="tr-TR" b="1" i="1" baseline="-25000" dirty="0" smtClean="0">
                          <a:solidFill>
                            <a:srgbClr val="FF0000"/>
                          </a:solidFill>
                          <a:latin typeface="Verdana" pitchFamily="34" charset="0"/>
                          <a:ea typeface="Verdana" pitchFamily="34" charset="0"/>
                          <a:cs typeface="Verdana" pitchFamily="34" charset="0"/>
                        </a:rPr>
                        <a:t>1</a:t>
                      </a:r>
                      <a:r>
                        <a:rPr lang="tr-TR" b="1" i="1" dirty="0" smtClean="0">
                          <a:solidFill>
                            <a:srgbClr val="FF0000"/>
                          </a:solidFill>
                          <a:latin typeface="Verdana" pitchFamily="34" charset="0"/>
                          <a:ea typeface="Verdana" pitchFamily="34" charset="0"/>
                          <a:cs typeface="Verdana" pitchFamily="34" charset="0"/>
                        </a:rPr>
                        <a:t>             a</a:t>
                      </a:r>
                      <a:r>
                        <a:rPr lang="tr-TR" b="1" i="1" baseline="-25000" dirty="0" smtClean="0">
                          <a:solidFill>
                            <a:srgbClr val="FF0000"/>
                          </a:solidFill>
                          <a:latin typeface="Verdana" pitchFamily="34" charset="0"/>
                          <a:ea typeface="Verdana" pitchFamily="34" charset="0"/>
                          <a:cs typeface="Verdana" pitchFamily="34" charset="0"/>
                        </a:rPr>
                        <a:t>2</a:t>
                      </a:r>
                      <a:r>
                        <a:rPr lang="tr-TR" b="1" i="1" baseline="0" dirty="0" smtClean="0">
                          <a:solidFill>
                            <a:srgbClr val="FF0000"/>
                          </a:solidFill>
                          <a:latin typeface="Verdana" pitchFamily="34" charset="0"/>
                          <a:ea typeface="Verdana" pitchFamily="34" charset="0"/>
                          <a:cs typeface="Verdana" pitchFamily="34" charset="0"/>
                        </a:rPr>
                        <a:t>              a</a:t>
                      </a:r>
                      <a:r>
                        <a:rPr lang="tr-TR" b="1" i="1" baseline="-25000" dirty="0" smtClean="0">
                          <a:solidFill>
                            <a:srgbClr val="FF0000"/>
                          </a:solidFill>
                          <a:latin typeface="Verdana" pitchFamily="34" charset="0"/>
                          <a:ea typeface="Verdana" pitchFamily="34" charset="0"/>
                          <a:cs typeface="Verdana" pitchFamily="34" charset="0"/>
                        </a:rPr>
                        <a:t>3</a:t>
                      </a:r>
                      <a:r>
                        <a:rPr lang="tr-TR" b="1" i="1" baseline="0" dirty="0" smtClean="0">
                          <a:solidFill>
                            <a:srgbClr val="FF0000"/>
                          </a:solidFill>
                          <a:latin typeface="Verdana" pitchFamily="34" charset="0"/>
                          <a:ea typeface="Verdana" pitchFamily="34" charset="0"/>
                          <a:cs typeface="Verdana" pitchFamily="34" charset="0"/>
                        </a:rPr>
                        <a:t>             </a:t>
                      </a:r>
                      <a:r>
                        <a:rPr lang="tr-TR" b="1" i="1" baseline="0" dirty="0" smtClean="0">
                          <a:solidFill>
                            <a:schemeClr val="tx1"/>
                          </a:solidFill>
                          <a:latin typeface="Verdana" pitchFamily="34" charset="0"/>
                          <a:ea typeface="Verdana" pitchFamily="34" charset="0"/>
                          <a:cs typeface="Verdana" pitchFamily="34" charset="0"/>
                        </a:rPr>
                        <a:t>b</a:t>
                      </a:r>
                      <a:r>
                        <a:rPr lang="tr-TR" b="1" i="1" baseline="-25000" dirty="0" smtClean="0">
                          <a:solidFill>
                            <a:schemeClr val="tx1"/>
                          </a:solidFill>
                          <a:latin typeface="Verdana" pitchFamily="34" charset="0"/>
                          <a:ea typeface="Verdana" pitchFamily="34" charset="0"/>
                          <a:cs typeface="Verdana" pitchFamily="34" charset="0"/>
                        </a:rPr>
                        <a:t>14</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t>
                      </a:r>
                      <a:r>
                        <a:rPr lang="tr-TR" b="1" i="1" dirty="0" smtClean="0">
                          <a:solidFill>
                            <a:srgbClr val="FF0000"/>
                          </a:solidFill>
                          <a:latin typeface="Verdana" pitchFamily="34" charset="0"/>
                          <a:ea typeface="Verdana" pitchFamily="34" charset="0"/>
                          <a:cs typeface="Verdana" pitchFamily="34" charset="0"/>
                        </a:rPr>
                        <a:t>a</a:t>
                      </a:r>
                      <a:r>
                        <a:rPr lang="tr-TR" b="1" i="1" baseline="-25000" dirty="0" smtClean="0">
                          <a:solidFill>
                            <a:srgbClr val="FF0000"/>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22</a:t>
                      </a:r>
                      <a:r>
                        <a:rPr lang="tr-TR" b="1" i="1" baseline="0" dirty="0" smtClean="0">
                          <a:solidFill>
                            <a:schemeClr val="tx1"/>
                          </a:solidFill>
                          <a:latin typeface="Verdana" pitchFamily="34" charset="0"/>
                          <a:ea typeface="Verdana" pitchFamily="34" charset="0"/>
                          <a:cs typeface="Verdana" pitchFamily="34" charset="0"/>
                        </a:rPr>
                        <a:t> </a:t>
                      </a:r>
                      <a:r>
                        <a:rPr lang="tr-TR" b="1" i="1" dirty="0" smtClean="0">
                          <a:solidFill>
                            <a:srgbClr val="FF0000"/>
                          </a:solidFill>
                          <a:latin typeface="Verdana" pitchFamily="34" charset="0"/>
                          <a:ea typeface="Verdana" pitchFamily="34" charset="0"/>
                          <a:cs typeface="Verdana" pitchFamily="34" charset="0"/>
                        </a:rPr>
                        <a:t>a</a:t>
                      </a:r>
                      <a:r>
                        <a:rPr lang="tr-TR" b="1" i="1" baseline="-25000" dirty="0" smtClean="0">
                          <a:solidFill>
                            <a:srgbClr val="FF0000"/>
                          </a:solidFill>
                          <a:latin typeface="Verdana" pitchFamily="34" charset="0"/>
                          <a:ea typeface="Verdana" pitchFamily="34" charset="0"/>
                          <a:cs typeface="Verdana" pitchFamily="34" charset="0"/>
                        </a:rPr>
                        <a:t>2</a:t>
                      </a:r>
                      <a:r>
                        <a:rPr lang="tr-TR" b="1" i="1" baseline="0" dirty="0" smtClean="0">
                          <a:solidFill>
                            <a:schemeClr val="tx1"/>
                          </a:solidFill>
                          <a:latin typeface="Verdana" pitchFamily="34" charset="0"/>
                          <a:ea typeface="Verdana" pitchFamily="34" charset="0"/>
                          <a:cs typeface="Verdana" pitchFamily="34" charset="0"/>
                        </a:rPr>
                        <a:t>        </a:t>
                      </a:r>
                      <a:r>
                        <a:rPr lang="tr-TR" b="1" i="1" strike="sngStrike" baseline="0"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23</a:t>
                      </a:r>
                      <a:r>
                        <a:rPr lang="tr-TR" b="1" i="1" baseline="0" dirty="0" smtClean="0">
                          <a:solidFill>
                            <a:schemeClr val="tx1"/>
                          </a:solidFill>
                          <a:latin typeface="Verdana" pitchFamily="34" charset="0"/>
                          <a:ea typeface="Verdana" pitchFamily="34" charset="0"/>
                          <a:cs typeface="Verdana" pitchFamily="34" charset="0"/>
                        </a:rPr>
                        <a:t> </a:t>
                      </a:r>
                      <a:r>
                        <a:rPr lang="tr-TR" b="1" i="1" baseline="0" dirty="0" smtClean="0">
                          <a:solidFill>
                            <a:srgbClr val="FF0000"/>
                          </a:solidFill>
                          <a:latin typeface="Verdana" pitchFamily="34" charset="0"/>
                          <a:ea typeface="Verdana" pitchFamily="34" charset="0"/>
                          <a:cs typeface="Verdana" pitchFamily="34" charset="0"/>
                        </a:rPr>
                        <a:t>a</a:t>
                      </a:r>
                      <a:r>
                        <a:rPr lang="tr-TR" b="1" i="1" baseline="-25000" dirty="0" smtClean="0">
                          <a:solidFill>
                            <a:srgbClr val="FF0000"/>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24</a:t>
                      </a:r>
                      <a:r>
                        <a:rPr lang="tr-TR" b="1" i="1" baseline="0" dirty="0" smtClean="0">
                          <a:solidFill>
                            <a:schemeClr val="tx1"/>
                          </a:solidFill>
                          <a:latin typeface="Verdana" pitchFamily="34" charset="0"/>
                          <a:ea typeface="Verdana" pitchFamily="34" charset="0"/>
                          <a:cs typeface="Verdana" pitchFamily="34" charset="0"/>
                        </a:rPr>
                        <a:t>           </a:t>
                      </a:r>
                      <a:r>
                        <a:rPr lang="tr-TR" b="1" i="1" baseline="0" dirty="0" smtClean="0">
                          <a:solidFill>
                            <a:srgbClr val="FF0000"/>
                          </a:solidFill>
                          <a:latin typeface="Verdana" pitchFamily="34" charset="0"/>
                          <a:ea typeface="Verdana" pitchFamily="34" charset="0"/>
                          <a:cs typeface="Verdana" pitchFamily="34" charset="0"/>
                        </a:rPr>
                        <a:t>a</a:t>
                      </a:r>
                      <a:r>
                        <a:rPr lang="tr-TR" b="1" i="1" baseline="-25000" dirty="0" smtClean="0">
                          <a:solidFill>
                            <a:srgbClr val="FF0000"/>
                          </a:solidFill>
                          <a:latin typeface="Verdana" pitchFamily="34" charset="0"/>
                          <a:ea typeface="Verdana" pitchFamily="34" charset="0"/>
                          <a:cs typeface="Verdana" pitchFamily="34" charset="0"/>
                        </a:rPr>
                        <a:t>5</a:t>
                      </a:r>
                      <a:endParaRPr lang="tr-TR" b="1" i="1" baseline="0" dirty="0" smtClean="0">
                        <a:solidFill>
                          <a:srgbClr val="FF0000"/>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31</a:t>
                      </a:r>
                      <a:r>
                        <a:rPr lang="tr-TR" b="1" i="1" dirty="0" smtClean="0">
                          <a:solidFill>
                            <a:schemeClr val="tx1"/>
                          </a:solidFill>
                          <a:latin typeface="Verdana" pitchFamily="34" charset="0"/>
                          <a:ea typeface="Verdana" pitchFamily="34" charset="0"/>
                          <a:cs typeface="Verdana" pitchFamily="34" charset="0"/>
                        </a:rPr>
                        <a:t> </a:t>
                      </a:r>
                      <a:r>
                        <a:rPr lang="tr-TR" b="1" i="1" dirty="0" smtClean="0">
                          <a:solidFill>
                            <a:srgbClr val="FF0000"/>
                          </a:solidFill>
                          <a:latin typeface="Verdana" pitchFamily="34" charset="0"/>
                          <a:ea typeface="Verdana" pitchFamily="34" charset="0"/>
                          <a:cs typeface="Verdana" pitchFamily="34" charset="0"/>
                        </a:rPr>
                        <a:t>a</a:t>
                      </a:r>
                      <a:r>
                        <a:rPr lang="tr-TR" b="1" i="1" baseline="-25000" dirty="0" smtClean="0">
                          <a:solidFill>
                            <a:srgbClr val="FF0000"/>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32</a:t>
                      </a:r>
                      <a:r>
                        <a:rPr lang="tr-TR" b="1" i="1" baseline="0" dirty="0" smtClean="0">
                          <a:solidFill>
                            <a:schemeClr val="tx1"/>
                          </a:solidFill>
                          <a:latin typeface="Verdana" pitchFamily="34" charset="0"/>
                          <a:ea typeface="Verdana" pitchFamily="34" charset="0"/>
                          <a:cs typeface="Verdana" pitchFamily="34" charset="0"/>
                        </a:rPr>
                        <a:t>            </a:t>
                      </a:r>
                      <a:r>
                        <a:rPr lang="tr-TR" b="1" i="1" baseline="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a</a:t>
                      </a:r>
                      <a:r>
                        <a:rPr lang="tr-TR" b="1" i="1" baseline="-25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3</a:t>
                      </a:r>
                      <a:r>
                        <a:rPr lang="tr-TR" b="1" i="1" baseline="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4</a:t>
                      </a:r>
                      <a:r>
                        <a:rPr lang="tr-TR" b="1" i="1" baseline="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5</a:t>
                      </a:r>
                      <a:endParaRPr lang="tr-TR" b="1" i="1" dirty="0">
                        <a:solidFill>
                          <a:schemeClr val="tx1"/>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1"/>
                  </a:ext>
                </a:extLst>
              </a:tr>
            </a:tbl>
          </a:graphicData>
        </a:graphic>
      </p:graphicFrame>
      <p:sp>
        <p:nvSpPr>
          <p:cNvPr id="8" name="Sola Bükülü Ok 7"/>
          <p:cNvSpPr/>
          <p:nvPr/>
        </p:nvSpPr>
        <p:spPr>
          <a:xfrm>
            <a:off x="3584866" y="5529319"/>
            <a:ext cx="360040" cy="504056"/>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4159561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3888432"/>
          </a:xfrm>
        </p:spPr>
        <p:txBody>
          <a:bodyPr>
            <a:normAutofit fontScale="92500"/>
          </a:bodyPr>
          <a:lstStyle/>
          <a:p>
            <a:pPr marL="0" indent="0">
              <a:spcBef>
                <a:spcPts val="0"/>
              </a:spcBef>
              <a:buNone/>
            </a:pPr>
            <a:r>
              <a:rPr lang="tr-TR" b="1" i="1" dirty="0">
                <a:solidFill>
                  <a:schemeClr val="accent2">
                    <a:lumMod val="75000"/>
                  </a:schemeClr>
                </a:solidFill>
                <a:latin typeface="Verdana" pitchFamily="34" charset="0"/>
                <a:ea typeface="Verdana" pitchFamily="34" charset="0"/>
                <a:cs typeface="Verdana" pitchFamily="34" charset="0"/>
              </a:rPr>
              <a:t>R (A, B, C, D, E)</a:t>
            </a:r>
            <a:endParaRPr lang="tr-TR" dirty="0">
              <a:latin typeface="Verdana" pitchFamily="34" charset="0"/>
              <a:ea typeface="Verdana" pitchFamily="34" charset="0"/>
              <a:cs typeface="Verdana" pitchFamily="34" charset="0"/>
            </a:endParaRPr>
          </a:p>
          <a:p>
            <a:pPr marL="0" indent="0">
              <a:spcBef>
                <a:spcPts val="0"/>
              </a:spcBef>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 ={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 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p>
          <a:p>
            <a:pPr marL="0" indent="0">
              <a:buNone/>
            </a:pPr>
            <a:r>
              <a:rPr lang="tr-TR" b="1" i="1" dirty="0">
                <a:solidFill>
                  <a:srgbClr val="FF0000"/>
                </a:solidFill>
                <a:latin typeface="Verdana" pitchFamily="34" charset="0"/>
                <a:ea typeface="Verdana" pitchFamily="34" charset="0"/>
                <a:cs typeface="Verdana" pitchFamily="34" charset="0"/>
              </a:rPr>
              <a:t>3) A </a:t>
            </a:r>
            <a:r>
              <a:rPr lang="tr-TR" b="1" i="1" dirty="0">
                <a:solidFill>
                  <a:srgbClr val="FF0000"/>
                </a:solidFill>
                <a:latin typeface="Verdana" pitchFamily="34" charset="0"/>
                <a:ea typeface="Verdana" pitchFamily="34" charset="0"/>
                <a:cs typeface="Verdana" pitchFamily="34" charset="0"/>
                <a:sym typeface="Wingdings"/>
              </a:rPr>
              <a:t></a:t>
            </a:r>
            <a:r>
              <a:rPr lang="tr-TR" b="1" i="1" dirty="0">
                <a:solidFill>
                  <a:srgbClr val="FF0000"/>
                </a:solidFill>
                <a:latin typeface="Verdana" pitchFamily="34" charset="0"/>
                <a:ea typeface="Verdana" pitchFamily="34" charset="0"/>
                <a:cs typeface="Verdana" pitchFamily="34" charset="0"/>
              </a:rPr>
              <a:t> BC</a:t>
            </a:r>
            <a:r>
              <a:rPr lang="tr-TR" i="1" dirty="0">
                <a:solidFill>
                  <a:srgbClr val="FF0000"/>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kullanılarak,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dirty="0">
                <a:latin typeface="Verdana" pitchFamily="34" charset="0"/>
                <a:ea typeface="Verdana" pitchFamily="34" charset="0"/>
                <a:cs typeface="Verdana" pitchFamily="34" charset="0"/>
              </a:rPr>
              <a:t> ve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 satırlarının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 kolonundaki değerler eşit olduğu için, bu satırların </a:t>
            </a:r>
            <a:r>
              <a:rPr lang="tr-TR" b="1" i="1" dirty="0">
                <a:solidFill>
                  <a:schemeClr val="accent2">
                    <a:lumMod val="75000"/>
                  </a:schemeClr>
                </a:solidFill>
                <a:latin typeface="Verdana" pitchFamily="34" charset="0"/>
                <a:ea typeface="Verdana" pitchFamily="34" charset="0"/>
                <a:cs typeface="Verdana" pitchFamily="34" charset="0"/>
              </a:rPr>
              <a:t>B</a:t>
            </a:r>
            <a:r>
              <a:rPr lang="tr-TR" dirty="0">
                <a:latin typeface="Verdana" pitchFamily="34" charset="0"/>
                <a:ea typeface="Verdana" pitchFamily="34" charset="0"/>
                <a:cs typeface="Verdana" pitchFamily="34" charset="0"/>
              </a:rPr>
              <a:t> kolonundaki değerler de eşitlenir  (</a:t>
            </a:r>
            <a:r>
              <a:rPr lang="tr-TR" b="1" i="1" dirty="0">
                <a:solidFill>
                  <a:schemeClr val="accent2">
                    <a:lumMod val="75000"/>
                  </a:schemeClr>
                </a:solidFill>
                <a:latin typeface="Verdana" pitchFamily="34" charset="0"/>
                <a:ea typeface="Verdana" pitchFamily="34" charset="0"/>
                <a:cs typeface="Verdana" pitchFamily="34" charset="0"/>
              </a:rPr>
              <a:t>b</a:t>
            </a:r>
            <a:r>
              <a:rPr lang="tr-TR" b="1" i="1" baseline="-25000" dirty="0">
                <a:solidFill>
                  <a:schemeClr val="accent2">
                    <a:lumMod val="75000"/>
                  </a:schemeClr>
                </a:solidFill>
                <a:latin typeface="Verdana" pitchFamily="34" charset="0"/>
                <a:ea typeface="Verdana" pitchFamily="34" charset="0"/>
                <a:cs typeface="Verdana" pitchFamily="34" charset="0"/>
              </a:rPr>
              <a:t>32</a:t>
            </a:r>
            <a:r>
              <a:rPr lang="tr-TR" dirty="0">
                <a:latin typeface="Verdana" pitchFamily="34" charset="0"/>
                <a:ea typeface="Verdana" pitchFamily="34" charset="0"/>
                <a:cs typeface="Verdana" pitchFamily="34" charset="0"/>
              </a:rPr>
              <a:t>yerine </a:t>
            </a:r>
            <a:r>
              <a:rPr lang="tr-TR" b="1" i="1" dirty="0">
                <a:solidFill>
                  <a:schemeClr val="accent2">
                    <a:lumMod val="75000"/>
                  </a:schemeClr>
                </a:solidFill>
                <a:latin typeface="Verdana" pitchFamily="34" charset="0"/>
                <a:ea typeface="Verdana" pitchFamily="34" charset="0"/>
                <a:cs typeface="Verdana" pitchFamily="34" charset="0"/>
              </a:rPr>
              <a:t>a</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dirty="0">
                <a:latin typeface="Verdana" pitchFamily="34" charset="0"/>
                <a:ea typeface="Verdana" pitchFamily="34" charset="0"/>
                <a:cs typeface="Verdana" pitchFamily="34" charset="0"/>
              </a:rPr>
              <a:t> yazılır;</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C</a:t>
            </a:r>
            <a:r>
              <a:rPr lang="tr-TR" dirty="0">
                <a:latin typeface="Verdana" pitchFamily="34" charset="0"/>
                <a:ea typeface="Verdana" pitchFamily="34" charset="0"/>
                <a:cs typeface="Verdana" pitchFamily="34" charset="0"/>
              </a:rPr>
              <a:t> kolonundaki değerler zaten eşit olduğu için herhangi bir değişiklik yapılmaz.).</a:t>
            </a:r>
            <a:r>
              <a:rPr lang="tr-TR" b="1" dirty="0">
                <a:latin typeface="Verdana" pitchFamily="34" charset="0"/>
                <a:ea typeface="Verdana" pitchFamily="34" charset="0"/>
                <a:cs typeface="Verdana" pitchFamily="34" charset="0"/>
              </a:rPr>
              <a:t> </a:t>
            </a:r>
            <a:endParaRPr lang="tr-TR" b="1" dirty="0" smtClean="0">
              <a:latin typeface="Verdana" pitchFamily="34" charset="0"/>
              <a:ea typeface="Verdana" pitchFamily="34" charset="0"/>
              <a:cs typeface="Verdana" pitchFamily="34" charset="0"/>
            </a:endParaRPr>
          </a:p>
          <a:p>
            <a:pPr marL="0" indent="0">
              <a:buNone/>
            </a:pPr>
            <a:r>
              <a:rPr lang="tr-TR" dirty="0">
                <a:latin typeface="Verdana" pitchFamily="34" charset="0"/>
                <a:ea typeface="Verdana" pitchFamily="34" charset="0"/>
                <a:cs typeface="Verdana" pitchFamily="34" charset="0"/>
              </a:rPr>
              <a:t>Sonuçta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dirty="0">
                <a:latin typeface="Verdana" pitchFamily="34" charset="0"/>
                <a:ea typeface="Verdana" pitchFamily="34" charset="0"/>
                <a:cs typeface="Verdana" pitchFamily="34" charset="0"/>
              </a:rPr>
              <a:t> satırı tüm </a:t>
            </a:r>
            <a:r>
              <a:rPr lang="tr-TR" b="1" i="1" dirty="0">
                <a:solidFill>
                  <a:schemeClr val="accent2">
                    <a:lumMod val="75000"/>
                  </a:schemeClr>
                </a:solidFill>
                <a:latin typeface="Verdana" pitchFamily="34" charset="0"/>
                <a:ea typeface="Verdana" pitchFamily="34" charset="0"/>
                <a:cs typeface="Verdana" pitchFamily="34" charset="0"/>
              </a:rPr>
              <a:t>a</a:t>
            </a:r>
            <a:r>
              <a:rPr lang="tr-TR" dirty="0">
                <a:latin typeface="Verdana" pitchFamily="34" charset="0"/>
                <a:ea typeface="Verdana" pitchFamily="34" charset="0"/>
                <a:cs typeface="Verdana" pitchFamily="34" charset="0"/>
              </a:rPr>
              <a:t>'lardan oluştuğu için ayrıştırma </a:t>
            </a:r>
            <a:r>
              <a:rPr lang="tr-TR" dirty="0" err="1" smtClean="0">
                <a:latin typeface="Verdana" pitchFamily="34" charset="0"/>
                <a:ea typeface="Verdana" pitchFamily="34" charset="0"/>
                <a:cs typeface="Verdana" pitchFamily="34" charset="0"/>
              </a:rPr>
              <a:t>yitimsizdir</a:t>
            </a:r>
            <a:r>
              <a:rPr lang="tr-TR" dirty="0">
                <a:latin typeface="Verdana" pitchFamily="34" charset="0"/>
                <a:ea typeface="Verdana" pitchFamily="34" charset="0"/>
                <a:cs typeface="Verdana" pitchFamily="34" charset="0"/>
              </a:rPr>
              <a:t>.</a:t>
            </a:r>
            <a:endParaRPr lang="tr-TR" dirty="0"/>
          </a:p>
        </p:txBody>
      </p:sp>
      <p:graphicFrame>
        <p:nvGraphicFramePr>
          <p:cNvPr id="5" name="5 İçerik Yer Tutucusu"/>
          <p:cNvGraphicFramePr>
            <a:graphicFrameLocks/>
          </p:cNvGraphicFramePr>
          <p:nvPr>
            <p:extLst/>
          </p:nvPr>
        </p:nvGraphicFramePr>
        <p:xfrm>
          <a:off x="395536" y="4509120"/>
          <a:ext cx="8229600" cy="1798529"/>
        </p:xfrm>
        <a:graphic>
          <a:graphicData uri="http://schemas.openxmlformats.org/drawingml/2006/table">
            <a:tbl>
              <a:tblPr firstRow="1" bandRow="1">
                <a:tableStyleId>{5C22544A-7EE6-4342-B048-85BDC9FD1C3A}</a:tableStyleId>
              </a:tblPr>
              <a:tblGrid>
                <a:gridCol w="1543032">
                  <a:extLst>
                    <a:ext uri="{9D8B030D-6E8A-4147-A177-3AD203B41FA5}">
                      <a16:colId xmlns:a16="http://schemas.microsoft.com/office/drawing/2014/main" val="20000"/>
                    </a:ext>
                  </a:extLst>
                </a:gridCol>
                <a:gridCol w="6686568">
                  <a:extLst>
                    <a:ext uri="{9D8B030D-6E8A-4147-A177-3AD203B41FA5}">
                      <a16:colId xmlns:a16="http://schemas.microsoft.com/office/drawing/2014/main" val="20001"/>
                    </a:ext>
                  </a:extLst>
                </a:gridCol>
              </a:tblGrid>
              <a:tr h="627486">
                <a:tc>
                  <a:txBody>
                    <a:bodyPr/>
                    <a:lstStyle/>
                    <a:p>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1               2               3               4              5</a:t>
                      </a:r>
                    </a:p>
                    <a:p>
                      <a:r>
                        <a:rPr lang="tr-TR" b="1" i="1" dirty="0" smtClean="0">
                          <a:solidFill>
                            <a:schemeClr val="tx1"/>
                          </a:solidFill>
                          <a:latin typeface="Verdana" pitchFamily="34" charset="0"/>
                          <a:ea typeface="Verdana" pitchFamily="34" charset="0"/>
                          <a:cs typeface="Verdana" pitchFamily="34" charset="0"/>
                        </a:rPr>
                        <a:t>          A               B</a:t>
                      </a:r>
                      <a:r>
                        <a:rPr lang="tr-TR" b="1" i="1" baseline="0" dirty="0" smtClean="0">
                          <a:solidFill>
                            <a:schemeClr val="tx1"/>
                          </a:solidFill>
                          <a:latin typeface="Verdana" pitchFamily="34" charset="0"/>
                          <a:ea typeface="Verdana" pitchFamily="34" charset="0"/>
                          <a:cs typeface="Verdana" pitchFamily="34" charset="0"/>
                        </a:rPr>
                        <a:t>               C               D             E</a:t>
                      </a:r>
                      <a:endParaRPr lang="tr-TR" b="1" i="1" dirty="0">
                        <a:solidFill>
                          <a:schemeClr val="tx1"/>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0"/>
                  </a:ext>
                </a:extLst>
              </a:tr>
              <a:tr h="1158449">
                <a:tc>
                  <a:txBody>
                    <a:bodyPr/>
                    <a:lstStyle/>
                    <a:p>
                      <a:r>
                        <a:rPr lang="tr-TR" b="1" i="1"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1</a:t>
                      </a:r>
                      <a:endParaRPr lang="tr-TR" b="1" i="1"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2</a:t>
                      </a:r>
                      <a:endParaRPr lang="tr-TR" b="1" i="1" baseline="0" dirty="0" smtClean="0">
                        <a:solidFill>
                          <a:schemeClr val="tx1"/>
                        </a:solidFill>
                        <a:latin typeface="Verdana" pitchFamily="34" charset="0"/>
                        <a:ea typeface="Verdana" pitchFamily="34" charset="0"/>
                        <a:cs typeface="Verdana" pitchFamily="34" charset="0"/>
                      </a:endParaRPr>
                    </a:p>
                    <a:p>
                      <a:r>
                        <a:rPr lang="tr-TR" b="1" i="1" baseline="0" dirty="0" smtClean="0">
                          <a:solidFill>
                            <a:schemeClr val="tx1"/>
                          </a:solidFill>
                          <a:latin typeface="Verdana" pitchFamily="34" charset="0"/>
                          <a:ea typeface="Verdana" pitchFamily="34" charset="0"/>
                          <a:cs typeface="Verdana" pitchFamily="34" charset="0"/>
                        </a:rPr>
                        <a:t>       R</a:t>
                      </a:r>
                      <a:r>
                        <a:rPr lang="tr-TR" b="1" i="1" baseline="-25000" dirty="0" smtClean="0">
                          <a:solidFill>
                            <a:schemeClr val="tx1"/>
                          </a:solidFill>
                          <a:latin typeface="Verdana" pitchFamily="34" charset="0"/>
                          <a:ea typeface="Verdana" pitchFamily="34" charset="0"/>
                          <a:cs typeface="Verdana" pitchFamily="34" charset="0"/>
                        </a:rPr>
                        <a:t>3</a:t>
                      </a:r>
                      <a:endParaRPr lang="tr-TR" b="1" i="1" dirty="0">
                        <a:solidFill>
                          <a:schemeClr val="tx1"/>
                        </a:solidFill>
                        <a:latin typeface="Verdana" pitchFamily="34" charset="0"/>
                        <a:ea typeface="Verdana" pitchFamily="34" charset="0"/>
                        <a:cs typeface="Verdana" pitchFamily="34" charset="0"/>
                      </a:endParaRPr>
                    </a:p>
                  </a:txBody>
                  <a:tcPr/>
                </a:tc>
                <a:tc>
                  <a:txBody>
                    <a:bodyPr/>
                    <a:lstStyle/>
                    <a:p>
                      <a:r>
                        <a:rPr lang="tr-TR" b="1" i="1" dirty="0" smtClean="0">
                          <a:solidFill>
                            <a:schemeClr val="tx1"/>
                          </a:solidFill>
                          <a:latin typeface="Verdana" pitchFamily="34" charset="0"/>
                          <a:ea typeface="Verdana" pitchFamily="34" charset="0"/>
                          <a:cs typeface="Verdana" pitchFamily="34" charset="0"/>
                        </a:rPr>
                        <a:t>          </a:t>
                      </a:r>
                      <a:r>
                        <a:rPr lang="tr-TR" b="1" i="1" dirty="0" smtClean="0">
                          <a:solidFill>
                            <a:srgbClr val="FF0000"/>
                          </a:solidFill>
                          <a:latin typeface="Verdana" pitchFamily="34" charset="0"/>
                          <a:ea typeface="Verdana" pitchFamily="34" charset="0"/>
                          <a:cs typeface="Verdana" pitchFamily="34" charset="0"/>
                        </a:rPr>
                        <a:t>a</a:t>
                      </a:r>
                      <a:r>
                        <a:rPr lang="tr-TR" b="1" i="1" baseline="-25000" dirty="0" smtClean="0">
                          <a:solidFill>
                            <a:srgbClr val="FF0000"/>
                          </a:solidFill>
                          <a:latin typeface="Verdana" pitchFamily="34" charset="0"/>
                          <a:ea typeface="Verdana" pitchFamily="34" charset="0"/>
                          <a:cs typeface="Verdana" pitchFamily="34" charset="0"/>
                        </a:rPr>
                        <a:t>1</a:t>
                      </a:r>
                      <a:r>
                        <a:rPr lang="tr-TR" b="1" i="1" dirty="0" smtClean="0">
                          <a:solidFill>
                            <a:srgbClr val="FF0000"/>
                          </a:solidFill>
                          <a:latin typeface="Verdana" pitchFamily="34" charset="0"/>
                          <a:ea typeface="Verdana" pitchFamily="34" charset="0"/>
                          <a:cs typeface="Verdana" pitchFamily="34" charset="0"/>
                        </a:rPr>
                        <a:t>             a</a:t>
                      </a:r>
                      <a:r>
                        <a:rPr lang="tr-TR" b="1" i="1" baseline="-25000" dirty="0" smtClean="0">
                          <a:solidFill>
                            <a:srgbClr val="FF0000"/>
                          </a:solidFill>
                          <a:latin typeface="Verdana" pitchFamily="34" charset="0"/>
                          <a:ea typeface="Verdana" pitchFamily="34" charset="0"/>
                          <a:cs typeface="Verdana" pitchFamily="34" charset="0"/>
                        </a:rPr>
                        <a:t>2</a:t>
                      </a:r>
                      <a:r>
                        <a:rPr lang="tr-TR" b="1" i="1" baseline="0" dirty="0" smtClean="0">
                          <a:solidFill>
                            <a:srgbClr val="FF0000"/>
                          </a:solidFill>
                          <a:latin typeface="Verdana" pitchFamily="34" charset="0"/>
                          <a:ea typeface="Verdana" pitchFamily="34" charset="0"/>
                          <a:cs typeface="Verdana" pitchFamily="34" charset="0"/>
                        </a:rPr>
                        <a:t>              a</a:t>
                      </a:r>
                      <a:r>
                        <a:rPr lang="tr-TR" b="1" i="1" baseline="-25000" dirty="0" smtClean="0">
                          <a:solidFill>
                            <a:srgbClr val="FF0000"/>
                          </a:solidFill>
                          <a:latin typeface="Verdana" pitchFamily="34" charset="0"/>
                          <a:ea typeface="Verdana" pitchFamily="34" charset="0"/>
                          <a:cs typeface="Verdana" pitchFamily="34" charset="0"/>
                        </a:rPr>
                        <a:t>3</a:t>
                      </a:r>
                      <a:r>
                        <a:rPr lang="tr-TR" b="1" i="1" baseline="0" dirty="0" smtClean="0">
                          <a:solidFill>
                            <a:srgbClr val="FF0000"/>
                          </a:solidFill>
                          <a:latin typeface="Verdana" pitchFamily="34" charset="0"/>
                          <a:ea typeface="Verdana" pitchFamily="34" charset="0"/>
                          <a:cs typeface="Verdana" pitchFamily="34" charset="0"/>
                        </a:rPr>
                        <a:t>             </a:t>
                      </a:r>
                      <a:r>
                        <a:rPr lang="tr-TR" b="1" i="1" baseline="0" dirty="0" smtClean="0">
                          <a:solidFill>
                            <a:schemeClr val="tx1"/>
                          </a:solidFill>
                          <a:latin typeface="Verdana" pitchFamily="34" charset="0"/>
                          <a:ea typeface="Verdana" pitchFamily="34" charset="0"/>
                          <a:cs typeface="Verdana" pitchFamily="34" charset="0"/>
                        </a:rPr>
                        <a:t>b</a:t>
                      </a:r>
                      <a:r>
                        <a:rPr lang="tr-TR" b="1" i="1" baseline="-25000" dirty="0" smtClean="0">
                          <a:solidFill>
                            <a:schemeClr val="tx1"/>
                          </a:solidFill>
                          <a:latin typeface="Verdana" pitchFamily="34" charset="0"/>
                          <a:ea typeface="Verdana" pitchFamily="34" charset="0"/>
                          <a:cs typeface="Verdana" pitchFamily="34" charset="0"/>
                        </a:rPr>
                        <a:t>14</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15</a:t>
                      </a:r>
                      <a:endParaRPr lang="tr-TR" b="1" i="1" baseline="0" dirty="0" smtClean="0">
                        <a:solidFill>
                          <a:schemeClr val="tx1"/>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t>
                      </a:r>
                      <a:r>
                        <a:rPr lang="tr-TR" b="1" i="1" dirty="0" smtClean="0">
                          <a:solidFill>
                            <a:srgbClr val="FF0000"/>
                          </a:solidFill>
                          <a:latin typeface="Verdana" pitchFamily="34" charset="0"/>
                          <a:ea typeface="Verdana" pitchFamily="34" charset="0"/>
                          <a:cs typeface="Verdana" pitchFamily="34" charset="0"/>
                        </a:rPr>
                        <a:t>a</a:t>
                      </a:r>
                      <a:r>
                        <a:rPr lang="tr-TR" b="1" i="1" baseline="-25000" dirty="0" smtClean="0">
                          <a:solidFill>
                            <a:srgbClr val="FF0000"/>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22</a:t>
                      </a:r>
                      <a:r>
                        <a:rPr lang="tr-TR" b="1" i="1" baseline="0" dirty="0" smtClean="0">
                          <a:solidFill>
                            <a:schemeClr val="tx1"/>
                          </a:solidFill>
                          <a:latin typeface="Verdana" pitchFamily="34" charset="0"/>
                          <a:ea typeface="Verdana" pitchFamily="34" charset="0"/>
                          <a:cs typeface="Verdana" pitchFamily="34" charset="0"/>
                        </a:rPr>
                        <a:t> </a:t>
                      </a:r>
                      <a:r>
                        <a:rPr lang="tr-TR" b="1" i="1" dirty="0" smtClean="0">
                          <a:solidFill>
                            <a:srgbClr val="FF0000"/>
                          </a:solidFill>
                          <a:latin typeface="Verdana" pitchFamily="34" charset="0"/>
                          <a:ea typeface="Verdana" pitchFamily="34" charset="0"/>
                          <a:cs typeface="Verdana" pitchFamily="34" charset="0"/>
                        </a:rPr>
                        <a:t>a</a:t>
                      </a:r>
                      <a:r>
                        <a:rPr lang="tr-TR" b="1" i="1" baseline="-25000" dirty="0" smtClean="0">
                          <a:solidFill>
                            <a:srgbClr val="FF0000"/>
                          </a:solidFill>
                          <a:latin typeface="Verdana" pitchFamily="34" charset="0"/>
                          <a:ea typeface="Verdana" pitchFamily="34" charset="0"/>
                          <a:cs typeface="Verdana" pitchFamily="34" charset="0"/>
                        </a:rPr>
                        <a:t>2</a:t>
                      </a:r>
                      <a:r>
                        <a:rPr lang="tr-TR" b="1" i="1" baseline="0" dirty="0" smtClean="0">
                          <a:solidFill>
                            <a:schemeClr val="tx1"/>
                          </a:solidFill>
                          <a:latin typeface="Verdana" pitchFamily="34" charset="0"/>
                          <a:ea typeface="Verdana" pitchFamily="34" charset="0"/>
                          <a:cs typeface="Verdana" pitchFamily="34" charset="0"/>
                        </a:rPr>
                        <a:t>        </a:t>
                      </a:r>
                      <a:r>
                        <a:rPr lang="tr-TR" b="1" i="1" strike="sngStrike" baseline="0"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23</a:t>
                      </a:r>
                      <a:r>
                        <a:rPr lang="tr-TR" b="1" i="1" baseline="0" dirty="0" smtClean="0">
                          <a:solidFill>
                            <a:schemeClr val="tx1"/>
                          </a:solidFill>
                          <a:latin typeface="Verdana" pitchFamily="34" charset="0"/>
                          <a:ea typeface="Verdana" pitchFamily="34" charset="0"/>
                          <a:cs typeface="Verdana" pitchFamily="34" charset="0"/>
                        </a:rPr>
                        <a:t> </a:t>
                      </a:r>
                      <a:r>
                        <a:rPr lang="tr-TR" b="1" i="1" baseline="0" dirty="0" smtClean="0">
                          <a:solidFill>
                            <a:srgbClr val="FF0000"/>
                          </a:solidFill>
                          <a:latin typeface="Verdana" pitchFamily="34" charset="0"/>
                          <a:ea typeface="Verdana" pitchFamily="34" charset="0"/>
                          <a:cs typeface="Verdana" pitchFamily="34" charset="0"/>
                        </a:rPr>
                        <a:t>a</a:t>
                      </a:r>
                      <a:r>
                        <a:rPr lang="tr-TR" b="1" i="1" baseline="-25000" dirty="0" smtClean="0">
                          <a:solidFill>
                            <a:srgbClr val="FF0000"/>
                          </a:solidFill>
                          <a:latin typeface="Verdana" pitchFamily="34" charset="0"/>
                          <a:ea typeface="Verdana" pitchFamily="34" charset="0"/>
                          <a:cs typeface="Verdana" pitchFamily="34" charset="0"/>
                        </a:rPr>
                        <a:t>3</a:t>
                      </a:r>
                      <a:r>
                        <a:rPr lang="tr-TR" b="1" i="1" baseline="0" dirty="0" smtClean="0">
                          <a:solidFill>
                            <a:schemeClr val="tx1"/>
                          </a:solidFill>
                          <a:latin typeface="Verdana" pitchFamily="34" charset="0"/>
                          <a:ea typeface="Verdana" pitchFamily="34" charset="0"/>
                          <a:cs typeface="Verdana" pitchFamily="34" charset="0"/>
                        </a:rPr>
                        <a:t>       b</a:t>
                      </a:r>
                      <a:r>
                        <a:rPr lang="tr-TR" b="1" i="1" baseline="-25000" dirty="0" smtClean="0">
                          <a:solidFill>
                            <a:schemeClr val="tx1"/>
                          </a:solidFill>
                          <a:latin typeface="Verdana" pitchFamily="34" charset="0"/>
                          <a:ea typeface="Verdana" pitchFamily="34" charset="0"/>
                          <a:cs typeface="Verdana" pitchFamily="34" charset="0"/>
                        </a:rPr>
                        <a:t>24</a:t>
                      </a:r>
                      <a:r>
                        <a:rPr lang="tr-TR" b="1" i="1" baseline="0" dirty="0" smtClean="0">
                          <a:solidFill>
                            <a:schemeClr val="tx1"/>
                          </a:solidFill>
                          <a:latin typeface="Verdana" pitchFamily="34" charset="0"/>
                          <a:ea typeface="Verdana" pitchFamily="34" charset="0"/>
                          <a:cs typeface="Verdana" pitchFamily="34" charset="0"/>
                        </a:rPr>
                        <a:t>           </a:t>
                      </a:r>
                      <a:r>
                        <a:rPr lang="tr-TR" b="1" i="1" baseline="0" dirty="0" smtClean="0">
                          <a:solidFill>
                            <a:srgbClr val="FF0000"/>
                          </a:solidFill>
                          <a:latin typeface="Verdana" pitchFamily="34" charset="0"/>
                          <a:ea typeface="Verdana" pitchFamily="34" charset="0"/>
                          <a:cs typeface="Verdana" pitchFamily="34" charset="0"/>
                        </a:rPr>
                        <a:t>a</a:t>
                      </a:r>
                      <a:r>
                        <a:rPr lang="tr-TR" b="1" i="1" baseline="-25000" dirty="0" smtClean="0">
                          <a:solidFill>
                            <a:srgbClr val="FF0000"/>
                          </a:solidFill>
                          <a:latin typeface="Verdana" pitchFamily="34" charset="0"/>
                          <a:ea typeface="Verdana" pitchFamily="34" charset="0"/>
                          <a:cs typeface="Verdana" pitchFamily="34" charset="0"/>
                        </a:rPr>
                        <a:t>5</a:t>
                      </a:r>
                      <a:endParaRPr lang="tr-TR" b="1" i="1" baseline="0" dirty="0" smtClean="0">
                        <a:solidFill>
                          <a:srgbClr val="FF0000"/>
                        </a:solidFill>
                        <a:latin typeface="Verdana" pitchFamily="34" charset="0"/>
                        <a:ea typeface="Verdana" pitchFamily="34" charset="0"/>
                        <a:cs typeface="Verdana" pitchFamily="34" charset="0"/>
                      </a:endParaRPr>
                    </a:p>
                    <a:p>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31</a:t>
                      </a:r>
                      <a:r>
                        <a:rPr lang="tr-TR" b="1" i="1" dirty="0" smtClean="0">
                          <a:solidFill>
                            <a:schemeClr val="tx1"/>
                          </a:solidFill>
                          <a:latin typeface="Verdana" pitchFamily="34" charset="0"/>
                          <a:ea typeface="Verdana" pitchFamily="34" charset="0"/>
                          <a:cs typeface="Verdana" pitchFamily="34" charset="0"/>
                        </a:rPr>
                        <a:t> </a:t>
                      </a:r>
                      <a:r>
                        <a:rPr lang="tr-TR" b="1" i="1" dirty="0" smtClean="0">
                          <a:solidFill>
                            <a:srgbClr val="FF0000"/>
                          </a:solidFill>
                          <a:latin typeface="Verdana" pitchFamily="34" charset="0"/>
                          <a:ea typeface="Verdana" pitchFamily="34" charset="0"/>
                          <a:cs typeface="Verdana" pitchFamily="34" charset="0"/>
                        </a:rPr>
                        <a:t>a</a:t>
                      </a:r>
                      <a:r>
                        <a:rPr lang="tr-TR" b="1" i="1" baseline="-25000" dirty="0" smtClean="0">
                          <a:solidFill>
                            <a:srgbClr val="FF0000"/>
                          </a:solidFill>
                          <a:latin typeface="Verdana" pitchFamily="34" charset="0"/>
                          <a:ea typeface="Verdana" pitchFamily="34" charset="0"/>
                          <a:cs typeface="Verdana" pitchFamily="34" charset="0"/>
                        </a:rPr>
                        <a:t>1</a:t>
                      </a:r>
                      <a:r>
                        <a:rPr lang="tr-TR" b="1" i="1" dirty="0" smtClean="0">
                          <a:solidFill>
                            <a:schemeClr val="tx1"/>
                          </a:solidFill>
                          <a:latin typeface="Verdana" pitchFamily="34" charset="0"/>
                          <a:ea typeface="Verdana" pitchFamily="34" charset="0"/>
                          <a:cs typeface="Verdana" pitchFamily="34" charset="0"/>
                        </a:rPr>
                        <a:t>       </a:t>
                      </a:r>
                      <a:r>
                        <a:rPr lang="tr-TR" b="1" i="1" strike="sngStrike" dirty="0" smtClean="0">
                          <a:solidFill>
                            <a:schemeClr val="tx1"/>
                          </a:solidFill>
                          <a:latin typeface="Verdana" pitchFamily="34" charset="0"/>
                          <a:ea typeface="Verdana" pitchFamily="34" charset="0"/>
                          <a:cs typeface="Verdana" pitchFamily="34" charset="0"/>
                        </a:rPr>
                        <a:t>b</a:t>
                      </a:r>
                      <a:r>
                        <a:rPr lang="tr-TR" b="1" i="1" strike="sngStrike" baseline="-25000" dirty="0" smtClean="0">
                          <a:solidFill>
                            <a:schemeClr val="tx1"/>
                          </a:solidFill>
                          <a:latin typeface="Verdana" pitchFamily="34" charset="0"/>
                          <a:ea typeface="Verdana" pitchFamily="34" charset="0"/>
                          <a:cs typeface="Verdana" pitchFamily="34" charset="0"/>
                        </a:rPr>
                        <a:t>32</a:t>
                      </a:r>
                      <a:r>
                        <a:rPr lang="tr-TR" b="1" i="1" baseline="0" dirty="0" smtClean="0">
                          <a:solidFill>
                            <a:schemeClr val="tx1"/>
                          </a:solidFill>
                          <a:latin typeface="Verdana" pitchFamily="34" charset="0"/>
                          <a:ea typeface="Verdana" pitchFamily="34" charset="0"/>
                          <a:cs typeface="Verdana" pitchFamily="34" charset="0"/>
                        </a:rPr>
                        <a:t> </a:t>
                      </a:r>
                      <a:r>
                        <a:rPr lang="tr-TR" b="1" i="1" dirty="0" smtClean="0">
                          <a:solidFill>
                            <a:srgbClr val="FF0000"/>
                          </a:solidFill>
                          <a:latin typeface="Verdana" pitchFamily="34" charset="0"/>
                          <a:ea typeface="Verdana" pitchFamily="34" charset="0"/>
                          <a:cs typeface="Verdana" pitchFamily="34" charset="0"/>
                        </a:rPr>
                        <a:t>a</a:t>
                      </a:r>
                      <a:r>
                        <a:rPr lang="tr-TR" b="1" i="1" baseline="-25000" dirty="0" smtClean="0">
                          <a:solidFill>
                            <a:srgbClr val="FF0000"/>
                          </a:solidFill>
                          <a:latin typeface="Verdana" pitchFamily="34" charset="0"/>
                          <a:ea typeface="Verdana" pitchFamily="34" charset="0"/>
                          <a:cs typeface="Verdana" pitchFamily="34" charset="0"/>
                        </a:rPr>
                        <a:t>2</a:t>
                      </a:r>
                      <a:r>
                        <a:rPr lang="tr-TR" b="1" i="1" baseline="0" dirty="0" smtClean="0">
                          <a:solidFill>
                            <a:schemeClr val="tx1"/>
                          </a:solidFill>
                          <a:latin typeface="Verdana" pitchFamily="34" charset="0"/>
                          <a:ea typeface="Verdana" pitchFamily="34" charset="0"/>
                          <a:cs typeface="Verdana" pitchFamily="34" charset="0"/>
                        </a:rPr>
                        <a:t>            </a:t>
                      </a:r>
                      <a:r>
                        <a:rPr lang="tr-TR" b="1" i="1" baseline="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a</a:t>
                      </a:r>
                      <a:r>
                        <a:rPr lang="tr-TR" b="1" i="1" baseline="-25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3</a:t>
                      </a:r>
                      <a:r>
                        <a:rPr lang="tr-TR" b="1" i="1" baseline="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4</a:t>
                      </a:r>
                      <a:r>
                        <a:rPr lang="tr-TR" b="1" i="1" baseline="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a:t>
                      </a:r>
                      <a:r>
                        <a:rPr lang="tr-TR" b="1" i="1" baseline="-25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5</a:t>
                      </a:r>
                      <a:endParaRPr lang="tr-TR" b="1" i="1" dirty="0">
                        <a:solidFill>
                          <a:schemeClr val="tx1"/>
                        </a:solidFill>
                        <a:latin typeface="Verdana" pitchFamily="34" charset="0"/>
                        <a:ea typeface="Verdana" pitchFamily="34" charset="0"/>
                        <a:cs typeface="Verdana" pitchFamily="34" charset="0"/>
                      </a:endParaRPr>
                    </a:p>
                  </a:txBody>
                  <a:tcPr/>
                </a:tc>
                <a:extLst>
                  <a:ext uri="{0D108BD9-81ED-4DB2-BD59-A6C34878D82A}">
                    <a16:rowId xmlns:a16="http://schemas.microsoft.com/office/drawing/2014/main" val="10001"/>
                  </a:ext>
                </a:extLst>
              </a:tr>
            </a:tbl>
          </a:graphicData>
        </a:graphic>
      </p:graphicFrame>
      <p:sp>
        <p:nvSpPr>
          <p:cNvPr id="8" name="Sola Bükülü Ok 7"/>
          <p:cNvSpPr/>
          <p:nvPr/>
        </p:nvSpPr>
        <p:spPr>
          <a:xfrm>
            <a:off x="4860032" y="5517232"/>
            <a:ext cx="360040" cy="504056"/>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tr-TR">
              <a:solidFill>
                <a:schemeClr val="tx1"/>
              </a:solidFill>
            </a:endParaRPr>
          </a:p>
        </p:txBody>
      </p:sp>
      <p:sp>
        <p:nvSpPr>
          <p:cNvPr id="2" name="Yuvarlatılmış Dikdörtgen 1"/>
          <p:cNvSpPr/>
          <p:nvPr/>
        </p:nvSpPr>
        <p:spPr>
          <a:xfrm>
            <a:off x="2483768" y="5733256"/>
            <a:ext cx="6141368"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7051024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332656"/>
            <a:ext cx="8229600" cy="636680"/>
          </a:xfrm>
        </p:spPr>
        <p:txBody>
          <a:bodyPr>
            <a:noAutofit/>
          </a:bodyPr>
          <a:lstStyle/>
          <a:p>
            <a:r>
              <a:rPr lang="tr-TR" sz="2800" b="1" dirty="0" smtClean="0">
                <a:latin typeface="Times New Roman"/>
                <a:ea typeface="Times New Roman"/>
              </a:rPr>
              <a:t>7.2. Ayrıştırmanın İşlevsel Bağımlılıkları Koruması</a:t>
            </a:r>
            <a:endParaRPr lang="tr-TR" sz="2800" dirty="0"/>
          </a:p>
        </p:txBody>
      </p:sp>
      <p:sp>
        <p:nvSpPr>
          <p:cNvPr id="3" name="2 İçerik Yer Tutucusu"/>
          <p:cNvSpPr>
            <a:spLocks noGrp="1"/>
          </p:cNvSpPr>
          <p:nvPr>
            <p:ph idx="1"/>
          </p:nvPr>
        </p:nvSpPr>
        <p:spPr>
          <a:xfrm>
            <a:off x="457200" y="980728"/>
            <a:ext cx="8229600" cy="5343872"/>
          </a:xfrm>
        </p:spPr>
        <p:txBody>
          <a:bodyPr>
            <a:normAutofit fontScale="850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ilişkisinin </a:t>
            </a:r>
            <a:r>
              <a:rPr lang="tr-TR" i="1"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i="1"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k</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ayrıştırmasının işlevsel bağımlılıkları </a:t>
            </a:r>
            <a:r>
              <a:rPr lang="tr-TR" dirty="0" smtClean="0">
                <a:latin typeface="Verdana" pitchFamily="34" charset="0"/>
                <a:ea typeface="Verdana" pitchFamily="34" charset="0"/>
                <a:cs typeface="Verdana" pitchFamily="34" charset="0"/>
              </a:rPr>
              <a:t>koruma testi şöyledir:</a:t>
            </a:r>
          </a:p>
          <a:p>
            <a:pPr>
              <a:buNone/>
            </a:pPr>
            <a:endParaRPr lang="tr-TR" dirty="0" smtClean="0">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İşlevsel Bağımlılıkların Korunması Algoritması</a:t>
            </a: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1.F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nın</a:t>
            </a:r>
            <a:r>
              <a:rPr lang="tr-TR" dirty="0">
                <a:latin typeface="Verdana" pitchFamily="34" charset="0"/>
                <a:ea typeface="Verdana" pitchFamily="34" charset="0"/>
                <a:cs typeface="Verdana" pitchFamily="34" charset="0"/>
              </a:rPr>
              <a:t> her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dirty="0">
                <a:latin typeface="Verdana" pitchFamily="34" charset="0"/>
                <a:ea typeface="Verdana" pitchFamily="34" charset="0"/>
                <a:cs typeface="Verdana" pitchFamily="34" charset="0"/>
              </a:rPr>
              <a:t> üzerindeki izdüşümü bulunur.</a:t>
            </a: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25000" dirty="0">
                <a:solidFill>
                  <a:schemeClr val="accent2">
                    <a:lumMod val="75000"/>
                  </a:schemeClr>
                </a:solidFill>
                <a:latin typeface="Verdana" pitchFamily="34" charset="0"/>
                <a:ea typeface="Verdana" pitchFamily="34" charset="0"/>
                <a:cs typeface="Verdana" pitchFamily="34" charset="0"/>
              </a:rPr>
              <a:t>i</a:t>
            </a:r>
            <a:r>
              <a:rPr lang="tr-TR" b="1" i="1" dirty="0">
                <a:solidFill>
                  <a:schemeClr val="accent2">
                    <a:lumMod val="75000"/>
                  </a:schemeClr>
                </a:solidFill>
                <a:latin typeface="Verdana" pitchFamily="34" charset="0"/>
                <a:ea typeface="Verdana" pitchFamily="34" charset="0"/>
                <a:cs typeface="Verdana" pitchFamily="34" charset="0"/>
              </a:rPr>
              <a:t> = </a:t>
            </a:r>
            <a:r>
              <a:rPr lang="tr-TR" b="1" i="1" dirty="0" err="1">
                <a:solidFill>
                  <a:schemeClr val="accent2">
                    <a:lumMod val="75000"/>
                  </a:schemeClr>
                </a:solidFill>
                <a:latin typeface="Symbol" pitchFamily="18" charset="2"/>
                <a:ea typeface="Verdana" pitchFamily="34" charset="0"/>
                <a:cs typeface="Verdana" pitchFamily="34" charset="0"/>
              </a:rPr>
              <a:t>p</a:t>
            </a:r>
            <a:r>
              <a:rPr lang="tr-TR" b="1" i="1" baseline="-25000" dirty="0" err="1">
                <a:solidFill>
                  <a:schemeClr val="accent2">
                    <a:lumMod val="75000"/>
                  </a:schemeClr>
                </a:solidFill>
                <a:latin typeface="Verdana" pitchFamily="34" charset="0"/>
                <a:ea typeface="Verdana" pitchFamily="34" charset="0"/>
                <a:cs typeface="Verdana" pitchFamily="34" charset="0"/>
              </a:rPr>
              <a:t>Ri</a:t>
            </a:r>
            <a:r>
              <a:rPr lang="tr-TR" b="1" i="1" dirty="0">
                <a:solidFill>
                  <a:schemeClr val="accent2">
                    <a:lumMod val="75000"/>
                  </a:schemeClr>
                </a:solidFill>
                <a:latin typeface="Verdana" pitchFamily="34" charset="0"/>
                <a:ea typeface="Verdana" pitchFamily="34" charset="0"/>
                <a:cs typeface="Verdana" pitchFamily="34" charset="0"/>
              </a:rPr>
              <a:t> (F</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 { f (X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 Y</a:t>
            </a:r>
            <a:r>
              <a:rPr lang="tr-TR" b="1" i="1" dirty="0">
                <a:solidFill>
                  <a:schemeClr val="accent2">
                    <a:lumMod val="75000"/>
                  </a:schemeClr>
                </a:solidFill>
                <a:latin typeface="Verdana" pitchFamily="34" charset="0"/>
                <a:ea typeface="Verdana" pitchFamily="34" charset="0"/>
                <a:cs typeface="Verdana" pitchFamily="34" charset="0"/>
              </a:rPr>
              <a:t>) : f </a:t>
            </a:r>
            <a:r>
              <a:rPr lang="tr-TR" b="1" i="1" dirty="0">
                <a:solidFill>
                  <a:schemeClr val="accent2">
                    <a:lumMod val="75000"/>
                  </a:schemeClr>
                </a:solidFill>
              </a:rPr>
              <a:t>∈</a:t>
            </a:r>
            <a:r>
              <a:rPr lang="tr-TR" b="1" i="1" dirty="0">
                <a:solidFill>
                  <a:schemeClr val="accent2">
                    <a:lumMod val="75000"/>
                  </a:schemeClr>
                </a:solidFill>
                <a:latin typeface="Verdana" pitchFamily="34" charset="0"/>
                <a:ea typeface="Verdana" pitchFamily="34" charset="0"/>
                <a:cs typeface="Verdana" pitchFamily="34" charset="0"/>
              </a:rPr>
              <a:t> F</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ve X, Y </a:t>
            </a:r>
            <a:r>
              <a:rPr lang="tr-TR" b="1" i="1" dirty="0">
                <a:solidFill>
                  <a:schemeClr val="accent2">
                    <a:lumMod val="75000"/>
                  </a:schemeClr>
                </a:solidFill>
              </a:rPr>
              <a:t>⊆</a:t>
            </a:r>
            <a:r>
              <a:rPr lang="tr-TR" b="1" i="1" dirty="0">
                <a:solidFill>
                  <a:schemeClr val="accent2">
                    <a:lumMod val="75000"/>
                  </a:schemeClr>
                </a:solidFill>
                <a:latin typeface="Verdana" pitchFamily="34" charset="0"/>
                <a:ea typeface="Verdana" pitchFamily="34" charset="0"/>
                <a:cs typeface="Verdana" pitchFamily="34" charset="0"/>
              </a:rPr>
              <a:t> R}</a:t>
            </a:r>
          </a:p>
          <a:p>
            <a:pPr marL="514350" indent="-514350">
              <a:buNone/>
            </a:pPr>
            <a:endParaRPr lang="tr-TR" dirty="0">
              <a:latin typeface="Verdana" pitchFamily="34" charset="0"/>
              <a:ea typeface="Verdana" pitchFamily="34" charset="0"/>
              <a:cs typeface="Verdana" pitchFamily="34" charset="0"/>
            </a:endParaRP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2. </a:t>
            </a:r>
            <a:r>
              <a:rPr lang="tr-TR" dirty="0">
                <a:latin typeface="Verdana" pitchFamily="34" charset="0"/>
                <a:ea typeface="Verdana" pitchFamily="34" charset="0"/>
                <a:cs typeface="Verdana" pitchFamily="34" charset="0"/>
              </a:rPr>
              <a:t>F </a:t>
            </a:r>
            <a:r>
              <a:rPr lang="tr-TR" dirty="0" err="1">
                <a:latin typeface="Verdana" pitchFamily="34" charset="0"/>
                <a:ea typeface="Verdana" pitchFamily="34" charset="0"/>
                <a:cs typeface="Verdana" pitchFamily="34" charset="0"/>
              </a:rPr>
              <a:t>lerin</a:t>
            </a:r>
            <a:r>
              <a:rPr lang="tr-TR" dirty="0">
                <a:latin typeface="Verdana" pitchFamily="34" charset="0"/>
                <a:ea typeface="Verdana" pitchFamily="34" charset="0"/>
                <a:cs typeface="Verdana" pitchFamily="34" charset="0"/>
              </a:rPr>
              <a:t> küme birleşimi bulunur.</a:t>
            </a:r>
          </a:p>
          <a:p>
            <a:pPr marL="514350" indent="-514350">
              <a:buNone/>
            </a:pP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G=F</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rPr>
              <a:t>∪</a:t>
            </a:r>
            <a:r>
              <a:rPr lang="tr-TR" b="1" i="1" dirty="0">
                <a:solidFill>
                  <a:schemeClr val="accent2">
                    <a:lumMod val="75000"/>
                  </a:schemeClr>
                </a:solidFill>
                <a:latin typeface="Verdana" pitchFamily="34" charset="0"/>
                <a:ea typeface="Verdana" pitchFamily="34" charset="0"/>
                <a:cs typeface="Verdana" pitchFamily="34" charset="0"/>
              </a:rPr>
              <a:t> F</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rPr>
              <a:t> … ∪ </a:t>
            </a:r>
            <a:r>
              <a:rPr lang="tr-TR" b="1" i="1" dirty="0" err="1">
                <a:solidFill>
                  <a:schemeClr val="accent2">
                    <a:lumMod val="75000"/>
                  </a:schemeClr>
                </a:solidFill>
              </a:rPr>
              <a:t>F</a:t>
            </a:r>
            <a:r>
              <a:rPr lang="tr-TR" b="1" i="1" baseline="-25000" dirty="0" err="1">
                <a:solidFill>
                  <a:schemeClr val="accent2">
                    <a:lumMod val="75000"/>
                  </a:schemeClr>
                </a:solidFill>
                <a:latin typeface="Verdana" pitchFamily="34" charset="0"/>
                <a:ea typeface="Verdana" pitchFamily="34" charset="0"/>
                <a:cs typeface="Verdana" pitchFamily="34" charset="0"/>
              </a:rPr>
              <a:t>k</a:t>
            </a:r>
            <a:endParaRPr lang="tr-TR" b="1" i="1" baseline="-25000" dirty="0">
              <a:solidFill>
                <a:schemeClr val="accent2">
                  <a:lumMod val="75000"/>
                </a:schemeClr>
              </a:solidFill>
              <a:latin typeface="Verdana" pitchFamily="34" charset="0"/>
              <a:ea typeface="Verdana" pitchFamily="34" charset="0"/>
              <a:cs typeface="Verdana" pitchFamily="34" charset="0"/>
            </a:endParaRPr>
          </a:p>
          <a:p>
            <a:pPr>
              <a:buNone/>
            </a:pPr>
            <a:r>
              <a:rPr lang="tr-TR" b="1" i="1" dirty="0">
                <a:solidFill>
                  <a:schemeClr val="accent2">
                    <a:lumMod val="75000"/>
                  </a:schemeClr>
                </a:solidFill>
                <a:latin typeface="Verdana" pitchFamily="34" charset="0"/>
                <a:ea typeface="Verdana" pitchFamily="34" charset="0"/>
                <a:cs typeface="Verdana" pitchFamily="34" charset="0"/>
              </a:rPr>
              <a:t>3. </a:t>
            </a:r>
            <a:r>
              <a:rPr lang="tr-TR" dirty="0">
                <a:latin typeface="Verdana" pitchFamily="34" charset="0"/>
                <a:ea typeface="Verdana" pitchFamily="34" charset="0"/>
                <a:cs typeface="Verdana" pitchFamily="34" charset="0"/>
              </a:rPr>
              <a:t>Sonuçta eğer </a:t>
            </a:r>
            <a:r>
              <a:rPr lang="tr-TR" b="1" i="1" dirty="0">
                <a:solidFill>
                  <a:schemeClr val="accent2">
                    <a:lumMod val="75000"/>
                  </a:schemeClr>
                </a:solidFill>
                <a:latin typeface="Verdana" pitchFamily="34" charset="0"/>
                <a:ea typeface="Verdana" pitchFamily="34" charset="0"/>
                <a:cs typeface="Verdana" pitchFamily="34" charset="0"/>
              </a:rPr>
              <a:t>G F</a:t>
            </a:r>
            <a:r>
              <a:rPr lang="tr-TR" dirty="0">
                <a:latin typeface="Verdana" pitchFamily="34" charset="0"/>
                <a:ea typeface="Verdana" pitchFamily="34" charset="0"/>
                <a:cs typeface="Verdana" pitchFamily="34" charset="0"/>
              </a:rPr>
              <a:t>’ e eşdeğer ise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deki her işlevse bağımlılık </a:t>
            </a:r>
            <a:r>
              <a:rPr lang="tr-TR" b="1" i="1" dirty="0">
                <a:solidFill>
                  <a:schemeClr val="accent2">
                    <a:lumMod val="75000"/>
                  </a:schemeClr>
                </a:solidFill>
                <a:latin typeface="Verdana" pitchFamily="34" charset="0"/>
                <a:ea typeface="Verdana" pitchFamily="34" charset="0"/>
                <a:cs typeface="Verdana" pitchFamily="34" charset="0"/>
              </a:rPr>
              <a:t>G </a:t>
            </a:r>
            <a:r>
              <a:rPr lang="tr-TR" dirty="0">
                <a:latin typeface="Verdana" pitchFamily="34" charset="0"/>
                <a:ea typeface="Verdana" pitchFamily="34" charset="0"/>
                <a:cs typeface="Verdana" pitchFamily="34" charset="0"/>
              </a:rPr>
              <a:t>‘ de varsa, ya da </a:t>
            </a:r>
            <a:r>
              <a:rPr lang="tr-TR" b="1" i="1" dirty="0">
                <a:solidFill>
                  <a:schemeClr val="accent2">
                    <a:lumMod val="75000"/>
                  </a:schemeClr>
                </a:solidFill>
                <a:latin typeface="Verdana" pitchFamily="34" charset="0"/>
                <a:ea typeface="Verdana" pitchFamily="34" charset="0"/>
                <a:cs typeface="Verdana" pitchFamily="34" charset="0"/>
              </a:rPr>
              <a:t>G</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dekilerden</a:t>
            </a:r>
            <a:r>
              <a:rPr lang="tr-TR" dirty="0">
                <a:latin typeface="Verdana" pitchFamily="34" charset="0"/>
                <a:ea typeface="Verdana" pitchFamily="34" charset="0"/>
                <a:cs typeface="Verdana" pitchFamily="34" charset="0"/>
              </a:rPr>
              <a:t> türetilebiliyorsa, başka bir deyişle </a:t>
            </a:r>
          </a:p>
          <a:p>
            <a:pPr>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G</a:t>
            </a:r>
            <a:r>
              <a:rPr lang="tr-TR" b="1" i="1" baseline="30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ise) ayrıştırma işlevsel bağımlılıkları korumaktadır. Değilse ayrıştırma da bazı işlevsel bağımlılıklar  yitirilmiştir. Yitirilen işlevsel bağımlılıklar </a:t>
            </a:r>
            <a:r>
              <a:rPr lang="tr-TR" b="1" i="1" dirty="0">
                <a:solidFill>
                  <a:schemeClr val="accent2">
                    <a:lumMod val="75000"/>
                  </a:schemeClr>
                </a:solidFill>
                <a:latin typeface="Verdana" pitchFamily="34" charset="0"/>
                <a:ea typeface="Verdana" pitchFamily="34" charset="0"/>
                <a:cs typeface="Verdana" pitchFamily="34" charset="0"/>
              </a:rPr>
              <a:t>F’ </a:t>
            </a:r>
            <a:r>
              <a:rPr lang="tr-TR" dirty="0">
                <a:latin typeface="Verdana" pitchFamily="34" charset="0"/>
                <a:ea typeface="Verdana" pitchFamily="34" charset="0"/>
                <a:cs typeface="Verdana" pitchFamily="34" charset="0"/>
              </a:rPr>
              <a:t>de bulunup </a:t>
            </a:r>
            <a:r>
              <a:rPr lang="tr-TR" b="1" i="1" dirty="0">
                <a:solidFill>
                  <a:schemeClr val="accent2">
                    <a:lumMod val="75000"/>
                  </a:schemeClr>
                </a:solidFill>
                <a:latin typeface="Verdana" pitchFamily="34" charset="0"/>
                <a:ea typeface="Verdana" pitchFamily="34" charset="0"/>
                <a:cs typeface="Verdana" pitchFamily="34" charset="0"/>
              </a:rPr>
              <a:t>G</a:t>
            </a:r>
            <a:r>
              <a:rPr lang="tr-TR" dirty="0">
                <a:latin typeface="Verdana" pitchFamily="34" charset="0"/>
                <a:ea typeface="Verdana" pitchFamily="34" charset="0"/>
                <a:cs typeface="Verdana" pitchFamily="34" charset="0"/>
              </a:rPr>
              <a:t>’ de bulunmayan ve de </a:t>
            </a:r>
            <a:r>
              <a:rPr lang="tr-TR" b="1" i="1" dirty="0">
                <a:solidFill>
                  <a:schemeClr val="accent2">
                    <a:lumMod val="75000"/>
                  </a:schemeClr>
                </a:solidFill>
                <a:latin typeface="Verdana" pitchFamily="34" charset="0"/>
                <a:ea typeface="Verdana" pitchFamily="34" charset="0"/>
                <a:cs typeface="Verdana" pitchFamily="34" charset="0"/>
              </a:rPr>
              <a:t>G</a:t>
            </a:r>
            <a:r>
              <a:rPr lang="tr-TR" dirty="0">
                <a:latin typeface="Verdana" pitchFamily="34" charset="0"/>
                <a:ea typeface="Verdana" pitchFamily="34" charset="0"/>
                <a:cs typeface="Verdana" pitchFamily="34" charset="0"/>
              </a:rPr>
              <a:t>’ de ki işlevsel bağımlılıklardan türetilemeyenlerdir.</a:t>
            </a:r>
          </a:p>
          <a:p>
            <a:pPr>
              <a:buNone/>
            </a:pPr>
            <a:endParaRPr lang="tr-TR" dirty="0">
              <a:latin typeface="Verdana" pitchFamily="34" charset="0"/>
              <a:ea typeface="Verdana" pitchFamily="34" charset="0"/>
              <a:cs typeface="Verdana" pitchFamily="34" charset="0"/>
            </a:endParaRPr>
          </a:p>
          <a:p>
            <a:pPr>
              <a:buNone/>
            </a:pPr>
            <a:endParaRPr lang="tr-TR" dirty="0"/>
          </a:p>
        </p:txBody>
      </p:sp>
      <p:sp>
        <p:nvSpPr>
          <p:cNvPr id="4" name="3 Yuvarlatılmış Dikdörtgen"/>
          <p:cNvSpPr/>
          <p:nvPr/>
        </p:nvSpPr>
        <p:spPr>
          <a:xfrm>
            <a:off x="179512" y="1556792"/>
            <a:ext cx="8640960" cy="496855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976664"/>
          </a:xfrm>
        </p:spPr>
        <p:txBody>
          <a:bodyPr>
            <a:normAutofit fontScale="92500" lnSpcReduction="10000"/>
          </a:bodyPr>
          <a:lstStyle/>
          <a:p>
            <a:pPr marL="0" indent="0">
              <a:spcBef>
                <a:spcPts val="0"/>
              </a:spcBef>
              <a:buNone/>
            </a:pPr>
            <a:r>
              <a:rPr lang="tr-TR" b="1" i="1" dirty="0">
                <a:solidFill>
                  <a:schemeClr val="accent2">
                    <a:lumMod val="75000"/>
                  </a:schemeClr>
                </a:solidFill>
                <a:latin typeface="Verdana" pitchFamily="34" charset="0"/>
                <a:ea typeface="Verdana" pitchFamily="34" charset="0"/>
                <a:cs typeface="Verdana" pitchFamily="34" charset="0"/>
              </a:rPr>
              <a:t>R (A, B, C, D, E)</a:t>
            </a:r>
            <a:endParaRPr lang="tr-TR" dirty="0">
              <a:latin typeface="Verdana" pitchFamily="34" charset="0"/>
              <a:ea typeface="Verdana" pitchFamily="34" charset="0"/>
              <a:cs typeface="Verdana" pitchFamily="34" charset="0"/>
            </a:endParaRPr>
          </a:p>
          <a:p>
            <a:pPr marL="0" indent="0">
              <a:spcBef>
                <a:spcPts val="0"/>
              </a:spcBef>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 ={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 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 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p>
          <a:p>
            <a:pPr marL="0" indent="0">
              <a:spcBef>
                <a:spcPts val="0"/>
              </a:spcBef>
              <a:buNone/>
            </a:pPr>
            <a:r>
              <a:rPr lang="tr-TR" dirty="0">
                <a:latin typeface="Verdana" pitchFamily="34" charset="0"/>
                <a:ea typeface="Verdana" pitchFamily="34" charset="0"/>
                <a:cs typeface="Verdana" pitchFamily="34" charset="0"/>
              </a:rPr>
              <a:t>Ayrıştırma </a:t>
            </a:r>
            <a:r>
              <a:rPr lang="tr-TR" dirty="0" err="1">
                <a:latin typeface="Verdana" pitchFamily="34" charset="0"/>
                <a:ea typeface="Verdana" pitchFamily="34" charset="0"/>
                <a:cs typeface="Verdana" pitchFamily="34" charset="0"/>
              </a:rPr>
              <a:t>yitimsiz</a:t>
            </a:r>
            <a:r>
              <a:rPr lang="tr-TR" dirty="0">
                <a:latin typeface="Verdana" pitchFamily="34" charset="0"/>
                <a:ea typeface="Verdana" pitchFamily="34" charset="0"/>
                <a:cs typeface="Verdana" pitchFamily="34" charset="0"/>
              </a:rPr>
              <a:t> midir?</a:t>
            </a:r>
          </a:p>
          <a:p>
            <a:pPr marL="0" indent="0">
              <a:spcBef>
                <a:spcPts val="0"/>
              </a:spcBef>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 B, C) ,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(A,E), 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(C, D, E)</a:t>
            </a:r>
          </a:p>
          <a:p>
            <a:pPr>
              <a:lnSpc>
                <a:spcPct val="115000"/>
              </a:lnSpc>
              <a:spcAft>
                <a:spcPts val="1000"/>
              </a:spcAft>
              <a:buNone/>
            </a:pPr>
            <a:r>
              <a:rPr lang="tr-TR" dirty="0" smtClean="0">
                <a:latin typeface="Verdana" pitchFamily="34" charset="0"/>
                <a:ea typeface="Verdana" pitchFamily="34" charset="0"/>
                <a:cs typeface="Verdana" pitchFamily="34" charset="0"/>
              </a:rPr>
              <a:t>İşlevsel </a:t>
            </a:r>
            <a:r>
              <a:rPr lang="tr-TR" dirty="0">
                <a:latin typeface="Verdana" pitchFamily="34" charset="0"/>
                <a:ea typeface="Verdana" pitchFamily="34" charset="0"/>
                <a:cs typeface="Verdana" pitchFamily="34" charset="0"/>
              </a:rPr>
              <a:t>bağımlılıkları </a:t>
            </a:r>
            <a:r>
              <a:rPr lang="tr-TR" dirty="0" smtClean="0">
                <a:latin typeface="Verdana" pitchFamily="34" charset="0"/>
                <a:ea typeface="Verdana" pitchFamily="34" charset="0"/>
                <a:cs typeface="Verdana" pitchFamily="34" charset="0"/>
              </a:rPr>
              <a:t>koruyor mu?</a:t>
            </a:r>
          </a:p>
          <a:p>
            <a:pPr>
              <a:lnSpc>
                <a:spcPct val="115000"/>
              </a:lnSpc>
              <a:spcAft>
                <a:spcPts val="1000"/>
              </a:spcAft>
              <a:buNone/>
            </a:pPr>
            <a:r>
              <a:rPr lang="tr-TR" dirty="0" smtClean="0">
                <a:latin typeface="Verdana" pitchFamily="34" charset="0"/>
                <a:ea typeface="Verdana" pitchFamily="34" charset="0"/>
                <a:cs typeface="Verdana" pitchFamily="34" charset="0"/>
              </a:rPr>
              <a:t>Önce </a:t>
            </a:r>
            <a:r>
              <a:rPr lang="tr-TR" b="1" i="1" dirty="0" err="1" smtClean="0">
                <a:solidFill>
                  <a:schemeClr val="accent2">
                    <a:lumMod val="75000"/>
                  </a:schemeClr>
                </a:solidFill>
                <a:latin typeface="Verdana" pitchFamily="34" charset="0"/>
                <a:ea typeface="Verdana" pitchFamily="34" charset="0"/>
                <a:cs typeface="Verdana" pitchFamily="34" charset="0"/>
              </a:rPr>
              <a:t>F</a:t>
            </a:r>
            <a:r>
              <a:rPr lang="tr-TR" b="1" i="1" baseline="30000" dirty="0" err="1" smtClean="0">
                <a:solidFill>
                  <a:schemeClr val="accent2">
                    <a:lumMod val="75000"/>
                  </a:schemeClr>
                </a:solidFill>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bulunur</a:t>
            </a:r>
            <a:r>
              <a:rPr lang="tr-TR" dirty="0" smtClean="0">
                <a:latin typeface="Verdana" pitchFamily="34" charset="0"/>
                <a:ea typeface="Verdana" pitchFamily="34" charset="0"/>
                <a:cs typeface="Verdana" pitchFamily="34" charset="0"/>
              </a:rPr>
              <a:t>.</a:t>
            </a:r>
          </a:p>
          <a:p>
            <a:pPr>
              <a:lnSpc>
                <a:spcPct val="115000"/>
              </a:lnSpc>
              <a:spcAft>
                <a:spcPts val="1000"/>
              </a:spcAft>
              <a:buNone/>
            </a:pPr>
            <a:r>
              <a:rPr lang="tr-TR" dirty="0" smtClean="0">
                <a:latin typeface="Verdana" pitchFamily="34" charset="0"/>
                <a:ea typeface="Verdana" pitchFamily="34" charset="0"/>
                <a:cs typeface="Verdana" pitchFamily="34" charset="0"/>
              </a:rPr>
              <a:t> </a:t>
            </a:r>
            <a:r>
              <a:rPr lang="tr-TR" b="1" i="1" cap="small" dirty="0" smtClean="0">
                <a:solidFill>
                  <a:schemeClr val="accent2">
                    <a:lumMod val="75000"/>
                  </a:schemeClr>
                </a:solidFill>
                <a:latin typeface="Verdana" pitchFamily="34" charset="0"/>
                <a:ea typeface="Verdana" pitchFamily="34" charset="0"/>
                <a:cs typeface="Verdana" pitchFamily="34" charset="0"/>
              </a:rPr>
              <a:t>F</a:t>
            </a:r>
            <a:r>
              <a:rPr lang="tr-TR" b="1" i="1" cap="small" baseline="30000" dirty="0">
                <a:solidFill>
                  <a:schemeClr val="accent2">
                    <a:lumMod val="75000"/>
                  </a:schemeClr>
                </a:solidFill>
                <a:latin typeface="Verdana" pitchFamily="34" charset="0"/>
                <a:ea typeface="Verdana" pitchFamily="34" charset="0"/>
                <a:cs typeface="Verdana" pitchFamily="34" charset="0"/>
              </a:rPr>
              <a:t>+ </a:t>
            </a:r>
            <a:r>
              <a:rPr lang="tr-TR" b="1" i="1" cap="small" dirty="0">
                <a:solidFill>
                  <a:schemeClr val="accent2">
                    <a:lumMod val="75000"/>
                  </a:schemeClr>
                </a:solidFill>
                <a:latin typeface="Verdana" pitchFamily="34" charset="0"/>
                <a:ea typeface="Verdana" pitchFamily="34" charset="0"/>
                <a:cs typeface="Verdana" pitchFamily="34" charset="0"/>
              </a:rPr>
              <a:t>:  A </a:t>
            </a:r>
            <a:r>
              <a:rPr lang="tr-TR" b="1" i="1" cap="small" dirty="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a:solidFill>
                  <a:schemeClr val="accent2">
                    <a:lumMod val="75000"/>
                  </a:schemeClr>
                </a:solidFill>
                <a:latin typeface="Verdana" pitchFamily="34" charset="0"/>
                <a:ea typeface="Verdana" pitchFamily="34" charset="0"/>
                <a:cs typeface="Verdana" pitchFamily="34" charset="0"/>
              </a:rPr>
              <a:t>BC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a:solidFill>
                  <a:schemeClr val="accent2">
                    <a:lumMod val="75000"/>
                  </a:schemeClr>
                </a:solidFill>
                <a:latin typeface="Verdana" pitchFamily="34" charset="0"/>
                <a:ea typeface="Verdana" pitchFamily="34" charset="0"/>
                <a:cs typeface="Verdana" pitchFamily="34" charset="0"/>
              </a:rPr>
              <a:t>        D </a:t>
            </a:r>
            <a:r>
              <a:rPr lang="tr-TR" b="1" i="1" cap="small" dirty="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a:solidFill>
                  <a:schemeClr val="accent2">
                    <a:lumMod val="75000"/>
                  </a:schemeClr>
                </a:solidFill>
                <a:latin typeface="Verdana" pitchFamily="34" charset="0"/>
                <a:ea typeface="Verdana" pitchFamily="34" charset="0"/>
                <a:cs typeface="Verdana" pitchFamily="34" charset="0"/>
              </a:rPr>
              <a:t> B</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a:solidFill>
                  <a:schemeClr val="accent2">
                    <a:lumMod val="75000"/>
                  </a:schemeClr>
                </a:solidFill>
                <a:latin typeface="Verdana" pitchFamily="34" charset="0"/>
                <a:ea typeface="Verdana" pitchFamily="34" charset="0"/>
                <a:cs typeface="Verdana" pitchFamily="34" charset="0"/>
              </a:rPr>
              <a:t>        E </a:t>
            </a:r>
            <a:r>
              <a:rPr lang="tr-TR" b="1" i="1" cap="small" dirty="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a:solidFill>
                  <a:schemeClr val="accent2">
                    <a:lumMod val="75000"/>
                  </a:schemeClr>
                </a:solidFill>
                <a:latin typeface="Verdana" pitchFamily="34" charset="0"/>
                <a:ea typeface="Verdana" pitchFamily="34" charset="0"/>
                <a:cs typeface="Verdana" pitchFamily="34" charset="0"/>
              </a:rPr>
              <a:t> ABC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dirty="0">
                <a:solidFill>
                  <a:schemeClr val="accent2">
                    <a:lumMod val="75000"/>
                  </a:schemeClr>
                </a:solidFill>
                <a:latin typeface="Verdana" pitchFamily="34" charset="0"/>
                <a:ea typeface="Verdana" pitchFamily="34" charset="0"/>
                <a:cs typeface="Verdana" pitchFamily="34" charset="0"/>
              </a:rPr>
              <a:t>        CD </a:t>
            </a:r>
            <a:r>
              <a:rPr lang="tr-TR" b="1" i="1" cap="small" dirty="0">
                <a:solidFill>
                  <a:schemeClr val="accent2">
                    <a:lumMod val="75000"/>
                  </a:schemeClr>
                </a:solidFill>
                <a:latin typeface="Verdana" pitchFamily="34" charset="0"/>
                <a:ea typeface="Verdana" pitchFamily="34" charset="0"/>
                <a:cs typeface="Verdana" pitchFamily="34" charset="0"/>
                <a:sym typeface="Wingdings"/>
              </a:rPr>
              <a:t></a:t>
            </a:r>
            <a:r>
              <a:rPr lang="tr-TR" b="1" i="1" cap="small" dirty="0">
                <a:solidFill>
                  <a:schemeClr val="accent2">
                    <a:lumMod val="75000"/>
                  </a:schemeClr>
                </a:solidFill>
                <a:latin typeface="Verdana" pitchFamily="34" charset="0"/>
                <a:ea typeface="Verdana" pitchFamily="34" charset="0"/>
                <a:cs typeface="Verdana" pitchFamily="34" charset="0"/>
              </a:rPr>
              <a:t> AE</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cap="small">
                <a:solidFill>
                  <a:schemeClr val="accent2">
                    <a:lumMod val="75000"/>
                  </a:schemeClr>
                </a:solidFill>
                <a:latin typeface="Verdana" pitchFamily="34" charset="0"/>
                <a:ea typeface="Verdana" pitchFamily="34" charset="0"/>
                <a:cs typeface="Verdana" pitchFamily="34" charset="0"/>
              </a:rPr>
              <a:t>        </a:t>
            </a: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919936"/>
          </a:xfrm>
        </p:spPr>
        <p:txBody>
          <a:bodyPr>
            <a:normAutofit fontScale="77500" lnSpcReduction="20000"/>
          </a:bodyPr>
          <a:lstStyle/>
          <a:p>
            <a:pPr>
              <a:lnSpc>
                <a:spcPct val="115000"/>
              </a:lnSpc>
              <a:spcAft>
                <a:spcPts val="1000"/>
              </a:spcAft>
              <a:buNone/>
            </a:pPr>
            <a:r>
              <a:rPr lang="tr-TR" dirty="0">
                <a:latin typeface="Verdana" pitchFamily="34" charset="0"/>
                <a:ea typeface="Verdana" pitchFamily="34" charset="0"/>
                <a:cs typeface="Verdana" pitchFamily="34" charset="0"/>
              </a:rPr>
              <a:t> Şimdi de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nın</a:t>
            </a:r>
            <a:r>
              <a:rPr lang="tr-TR" dirty="0">
                <a:latin typeface="Verdana" pitchFamily="34" charset="0"/>
                <a:ea typeface="Verdana" pitchFamily="34" charset="0"/>
                <a:cs typeface="Verdana" pitchFamily="34" charset="0"/>
              </a:rPr>
              <a:t>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dirty="0" err="1">
                <a:latin typeface="Verdana" pitchFamily="34" charset="0"/>
                <a:ea typeface="Verdana" pitchFamily="34" charset="0"/>
                <a:cs typeface="Verdana" pitchFamily="34" charset="0"/>
              </a:rPr>
              <a:t>'lere</a:t>
            </a:r>
            <a:r>
              <a:rPr lang="tr-TR" dirty="0">
                <a:latin typeface="Verdana" pitchFamily="34" charset="0"/>
                <a:ea typeface="Verdana" pitchFamily="34" charset="0"/>
                <a:cs typeface="Verdana" pitchFamily="34" charset="0"/>
              </a:rPr>
              <a:t> göre </a:t>
            </a:r>
            <a:r>
              <a:rPr lang="tr-TR" dirty="0" smtClean="0">
                <a:latin typeface="Verdana" pitchFamily="34" charset="0"/>
                <a:ea typeface="Verdana" pitchFamily="34" charset="0"/>
                <a:cs typeface="Verdana" pitchFamily="34" charset="0"/>
              </a:rPr>
              <a:t>izdüşümleri ve küme </a:t>
            </a:r>
            <a:r>
              <a:rPr lang="tr-TR" dirty="0">
                <a:latin typeface="Verdana" pitchFamily="34" charset="0"/>
                <a:ea typeface="Verdana" pitchFamily="34" charset="0"/>
                <a:cs typeface="Verdana" pitchFamily="34" charset="0"/>
              </a:rPr>
              <a:t>birleşimini </a:t>
            </a:r>
            <a:r>
              <a:rPr lang="tr-TR" dirty="0" smtClean="0">
                <a:latin typeface="Verdana" pitchFamily="34" charset="0"/>
                <a:ea typeface="Verdana" pitchFamily="34" charset="0"/>
                <a:cs typeface="Verdana" pitchFamily="34" charset="0"/>
              </a:rPr>
              <a:t>bulunur:</a:t>
            </a:r>
            <a:endParaRPr lang="tr-TR" dirty="0">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 }</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25000" dirty="0" smtClean="0">
                <a:solidFill>
                  <a:schemeClr val="accent2">
                    <a:lumMod val="75000"/>
                  </a:schemeClr>
                </a:solidFill>
                <a:latin typeface="Verdana" pitchFamily="34" charset="0"/>
                <a:ea typeface="Verdana" pitchFamily="34" charset="0"/>
                <a:cs typeface="Verdana" pitchFamily="34" charset="0"/>
              </a:rPr>
              <a:t>2</a:t>
            </a:r>
            <a:r>
              <a:rPr lang="tr-TR" b="1" i="1" dirty="0" smtClean="0">
                <a:solidFill>
                  <a:schemeClr val="accent2">
                    <a:lumMod val="75000"/>
                  </a:schemeClr>
                </a:solidFill>
                <a:latin typeface="Verdana" pitchFamily="34" charset="0"/>
                <a:ea typeface="Verdana" pitchFamily="34" charset="0"/>
                <a:cs typeface="Verdana" pitchFamily="34" charset="0"/>
              </a:rPr>
              <a:t>={E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sz="2400" b="1" i="1" dirty="0" smtClean="0">
                <a:solidFill>
                  <a:schemeClr val="accent2">
                    <a:lumMod val="75000"/>
                  </a:schemeClr>
                </a:solidFill>
                <a:latin typeface="Verdana" pitchFamily="34" charset="0"/>
                <a:ea typeface="Verdana" pitchFamily="34" charset="0"/>
                <a:cs typeface="Verdana" pitchFamily="34" charset="0"/>
              </a:rPr>
              <a:t>F</a:t>
            </a:r>
            <a:r>
              <a:rPr lang="tr-TR" sz="2400" b="1" i="1" baseline="-25000" dirty="0" smtClean="0">
                <a:solidFill>
                  <a:schemeClr val="accent2">
                    <a:lumMod val="75000"/>
                  </a:schemeClr>
                </a:solidFill>
                <a:latin typeface="Verdana" pitchFamily="34" charset="0"/>
                <a:ea typeface="Verdana" pitchFamily="34" charset="0"/>
                <a:cs typeface="Verdana" pitchFamily="34" charset="0"/>
              </a:rPr>
              <a:t>3</a:t>
            </a:r>
            <a:r>
              <a:rPr lang="tr-TR" sz="2400" b="1" i="1" dirty="0" smtClean="0">
                <a:solidFill>
                  <a:schemeClr val="accent2">
                    <a:lumMod val="75000"/>
                  </a:schemeClr>
                </a:solidFill>
                <a:latin typeface="Verdana" pitchFamily="34" charset="0"/>
                <a:ea typeface="Verdana" pitchFamily="34" charset="0"/>
                <a:cs typeface="Verdana" pitchFamily="34" charset="0"/>
              </a:rPr>
              <a:t>={CD </a:t>
            </a:r>
            <a:r>
              <a:rPr lang="tr-TR" sz="2400"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sz="2400" b="1" i="1" dirty="0" smtClean="0">
                <a:solidFill>
                  <a:schemeClr val="accent2">
                    <a:lumMod val="75000"/>
                  </a:schemeClr>
                </a:solidFill>
                <a:latin typeface="Verdana" pitchFamily="34" charset="0"/>
                <a:ea typeface="Verdana" pitchFamily="34" charset="0"/>
                <a:cs typeface="Verdana" pitchFamily="34" charset="0"/>
              </a:rPr>
              <a:t> E}</a:t>
            </a:r>
          </a:p>
          <a:p>
            <a:pPr>
              <a:lnSpc>
                <a:spcPct val="115000"/>
              </a:lnSpc>
              <a:spcAft>
                <a:spcPts val="1000"/>
              </a:spcAft>
              <a:buNone/>
            </a:pPr>
            <a:r>
              <a:rPr lang="tr-TR" sz="2400" b="1" i="1" dirty="0" smtClean="0">
                <a:solidFill>
                  <a:schemeClr val="accent2">
                    <a:lumMod val="75000"/>
                  </a:schemeClr>
                </a:solidFill>
                <a:latin typeface="Verdana" pitchFamily="34" charset="0"/>
                <a:ea typeface="Verdana" pitchFamily="34" charset="0"/>
                <a:cs typeface="Verdana" pitchFamily="34" charset="0"/>
              </a:rPr>
              <a:t>G= F</a:t>
            </a:r>
            <a:r>
              <a:rPr lang="tr-TR" sz="2400" b="1" i="1" baseline="-25000" dirty="0" smtClean="0">
                <a:solidFill>
                  <a:schemeClr val="accent2">
                    <a:lumMod val="75000"/>
                  </a:schemeClr>
                </a:solidFill>
                <a:latin typeface="Verdana" pitchFamily="34" charset="0"/>
                <a:ea typeface="Verdana" pitchFamily="34" charset="0"/>
                <a:cs typeface="Verdana" pitchFamily="34" charset="0"/>
              </a:rPr>
              <a:t>1</a:t>
            </a:r>
            <a:r>
              <a:rPr lang="tr-TR" sz="2400" b="1" i="1" dirty="0" smtClean="0">
                <a:solidFill>
                  <a:schemeClr val="accent2">
                    <a:lumMod val="75000"/>
                  </a:schemeClr>
                </a:solidFill>
                <a:latin typeface="Verdana" pitchFamily="34" charset="0"/>
                <a:ea typeface="Verdana" pitchFamily="34" charset="0"/>
                <a:cs typeface="Verdana" pitchFamily="34" charset="0"/>
              </a:rPr>
              <a:t> ∪ F</a:t>
            </a:r>
            <a:r>
              <a:rPr lang="tr-TR" sz="2400" b="1" i="1" baseline="-25000" dirty="0" smtClean="0">
                <a:solidFill>
                  <a:schemeClr val="accent2">
                    <a:lumMod val="75000"/>
                  </a:schemeClr>
                </a:solidFill>
                <a:latin typeface="Verdana" pitchFamily="34" charset="0"/>
                <a:ea typeface="Verdana" pitchFamily="34" charset="0"/>
                <a:cs typeface="Verdana" pitchFamily="34" charset="0"/>
              </a:rPr>
              <a:t>2</a:t>
            </a:r>
            <a:r>
              <a:rPr lang="tr-TR" sz="2400" b="1" i="1" dirty="0" smtClean="0">
                <a:solidFill>
                  <a:schemeClr val="accent2">
                    <a:lumMod val="75000"/>
                  </a:schemeClr>
                </a:solidFill>
                <a:latin typeface="Verdana" pitchFamily="34" charset="0"/>
                <a:ea typeface="Verdana" pitchFamily="34" charset="0"/>
                <a:cs typeface="Verdana" pitchFamily="34" charset="0"/>
              </a:rPr>
              <a:t> ∪  F</a:t>
            </a:r>
            <a:r>
              <a:rPr lang="tr-TR" sz="2400" b="1" i="1" baseline="-25000" dirty="0" smtClean="0">
                <a:solidFill>
                  <a:schemeClr val="accent2">
                    <a:lumMod val="75000"/>
                  </a:schemeClr>
                </a:solidFill>
                <a:latin typeface="Verdana" pitchFamily="34" charset="0"/>
                <a:ea typeface="Verdana" pitchFamily="34" charset="0"/>
                <a:cs typeface="Verdana" pitchFamily="34" charset="0"/>
              </a:rPr>
              <a:t>3</a:t>
            </a:r>
            <a:r>
              <a:rPr lang="tr-TR" sz="2400" b="1" i="1" dirty="0" smtClean="0">
                <a:solidFill>
                  <a:schemeClr val="accent2">
                    <a:lumMod val="75000"/>
                  </a:schemeClr>
                </a:solidFill>
                <a:latin typeface="Verdana" pitchFamily="34" charset="0"/>
                <a:ea typeface="Verdana" pitchFamily="34" charset="0"/>
                <a:cs typeface="Verdana" pitchFamily="34" charset="0"/>
              </a:rPr>
              <a:t>  = {A </a:t>
            </a:r>
            <a:r>
              <a:rPr lang="tr-TR" sz="2400" b="1" i="1" dirty="0" smtClean="0">
                <a:solidFill>
                  <a:schemeClr val="accent2">
                    <a:lumMod val="75000"/>
                  </a:schemeClr>
                </a:solidFill>
                <a:latin typeface="Verdana" pitchFamily="34" charset="0"/>
                <a:ea typeface="Verdana" pitchFamily="34" charset="0"/>
                <a:cs typeface="Verdana" pitchFamily="34" charset="0"/>
                <a:sym typeface="Wingdings" pitchFamily="2" charset="2"/>
              </a:rPr>
              <a:t> BC, E A, CD E</a:t>
            </a:r>
            <a:r>
              <a:rPr lang="tr-TR" sz="2400" b="1" i="1" dirty="0" smtClean="0">
                <a:solidFill>
                  <a:schemeClr val="accent2">
                    <a:lumMod val="75000"/>
                  </a:schemeClr>
                </a:solidFill>
                <a:latin typeface="Verdana" pitchFamily="34" charset="0"/>
                <a:ea typeface="Verdana" pitchFamily="34" charset="0"/>
                <a:cs typeface="Verdana" pitchFamily="34" charset="0"/>
              </a:rPr>
              <a:t>}</a:t>
            </a:r>
          </a:p>
          <a:p>
            <a:pPr>
              <a:lnSpc>
                <a:spcPct val="115000"/>
              </a:lnSpc>
              <a:spcAft>
                <a:spcPts val="1000"/>
              </a:spcAft>
              <a:buNone/>
            </a:pPr>
            <a:endParaRPr lang="tr-TR" sz="2400" b="1"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işlevsel bağımlılıklardan biri</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G</a:t>
            </a:r>
            <a:r>
              <a:rPr lang="tr-TR" dirty="0">
                <a:latin typeface="Verdana" pitchFamily="34" charset="0"/>
                <a:ea typeface="Verdana" pitchFamily="34" charset="0"/>
                <a:cs typeface="Verdana" pitchFamily="34" charset="0"/>
              </a:rPr>
              <a:t>’ de </a:t>
            </a:r>
            <a:r>
              <a:rPr lang="tr-TR" dirty="0" smtClean="0">
                <a:latin typeface="Verdana" pitchFamily="34" charset="0"/>
                <a:ea typeface="Verdana" pitchFamily="34" charset="0"/>
                <a:cs typeface="Verdana" pitchFamily="34" charset="0"/>
              </a:rPr>
              <a:t>yoktur.</a:t>
            </a: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G</a:t>
            </a:r>
            <a:r>
              <a:rPr lang="tr-TR" dirty="0">
                <a:latin typeface="Verdana" pitchFamily="34" charset="0"/>
                <a:ea typeface="Verdana" pitchFamily="34" charset="0"/>
                <a:cs typeface="Verdana" pitchFamily="34" charset="0"/>
              </a:rPr>
              <a:t>’</a:t>
            </a:r>
            <a:r>
              <a:rPr lang="tr-TR" b="1" dirty="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deki işlevsel bağımlılıklardan türetilemez</a:t>
            </a:r>
            <a:r>
              <a:rPr lang="tr-TR" dirty="0" smtClean="0">
                <a:latin typeface="Verdana" pitchFamily="34" charset="0"/>
                <a:ea typeface="Verdana" pitchFamily="34" charset="0"/>
                <a:cs typeface="Verdana" pitchFamily="34" charset="0"/>
              </a:rPr>
              <a:t>.</a:t>
            </a:r>
          </a:p>
          <a:p>
            <a:pPr>
              <a:lnSpc>
                <a:spcPct val="115000"/>
              </a:lnSpc>
              <a:spcAft>
                <a:spcPts val="1000"/>
              </a:spcAft>
              <a:buNone/>
            </a:pPr>
            <a:r>
              <a:rPr lang="tr-TR" dirty="0" smtClean="0">
                <a:latin typeface="Verdana" pitchFamily="34" charset="0"/>
                <a:ea typeface="Verdana" pitchFamily="34" charset="0"/>
                <a:cs typeface="Verdana" pitchFamily="34" charset="0"/>
              </a:rPr>
              <a:t>Bu nedenle,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olan bu </a:t>
            </a:r>
            <a:r>
              <a:rPr lang="tr-TR" dirty="0">
                <a:latin typeface="Verdana" pitchFamily="34" charset="0"/>
                <a:ea typeface="Verdana" pitchFamily="34" charset="0"/>
                <a:cs typeface="Verdana" pitchFamily="34" charset="0"/>
              </a:rPr>
              <a:t>ayrıştırma işlevsel bağımlılıkları korumamaktadır. </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Geçerli </a:t>
            </a:r>
            <a:r>
              <a:rPr lang="tr-TR" dirty="0">
                <a:latin typeface="Verdana" pitchFamily="34" charset="0"/>
                <a:ea typeface="Verdana" pitchFamily="34" charset="0"/>
                <a:cs typeface="Verdana" pitchFamily="34" charset="0"/>
              </a:rPr>
              <a:t>bir ayrıştırma değildir.</a:t>
            </a:r>
            <a:endParaRPr lang="tr-TR" b="1"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84710" y="440667"/>
            <a:ext cx="8229600" cy="5976664"/>
          </a:xfrm>
        </p:spPr>
        <p:txBody>
          <a:bodyPr>
            <a:noAutofit/>
          </a:bodyPr>
          <a:lstStyle/>
          <a:p>
            <a:pPr>
              <a:buNone/>
            </a:pPr>
            <a:r>
              <a:rPr lang="tr-TR" sz="2000" b="1" i="1" dirty="0" smtClean="0">
                <a:solidFill>
                  <a:schemeClr val="accent2">
                    <a:lumMod val="75000"/>
                  </a:schemeClr>
                </a:solidFill>
                <a:latin typeface="Verdana" pitchFamily="34" charset="0"/>
                <a:ea typeface="Verdana" pitchFamily="34" charset="0"/>
                <a:cs typeface="Verdana" pitchFamily="34" charset="0"/>
              </a:rPr>
              <a:t>Örnek 4: </a:t>
            </a:r>
            <a:r>
              <a:rPr lang="tr-TR" sz="2000" b="1" i="1" dirty="0">
                <a:solidFill>
                  <a:schemeClr val="accent2">
                    <a:lumMod val="75000"/>
                  </a:schemeClr>
                </a:solidFill>
                <a:latin typeface="Verdana" pitchFamily="34" charset="0"/>
                <a:ea typeface="Verdana" pitchFamily="34" charset="0"/>
                <a:cs typeface="Verdana" pitchFamily="34" charset="0"/>
              </a:rPr>
              <a:t>R (A,B,C,D) </a:t>
            </a:r>
            <a:endParaRPr lang="tr-TR" sz="2000" b="1" i="1" dirty="0" smtClean="0">
              <a:solidFill>
                <a:schemeClr val="accent2">
                  <a:lumMod val="75000"/>
                </a:schemeClr>
              </a:solidFill>
              <a:latin typeface="Verdana" pitchFamily="34" charset="0"/>
              <a:ea typeface="Verdana" pitchFamily="34" charset="0"/>
              <a:cs typeface="Verdana" pitchFamily="34" charset="0"/>
            </a:endParaRPr>
          </a:p>
          <a:p>
            <a:pPr>
              <a:buNone/>
            </a:pPr>
            <a:r>
              <a:rPr lang="tr-TR" sz="2000" b="1" i="1" dirty="0" smtClean="0">
                <a:solidFill>
                  <a:schemeClr val="accent2">
                    <a:lumMod val="75000"/>
                  </a:schemeClr>
                </a:solidFill>
                <a:latin typeface="Verdana" pitchFamily="34" charset="0"/>
                <a:ea typeface="Verdana" pitchFamily="34" charset="0"/>
                <a:cs typeface="Verdana" pitchFamily="34" charset="0"/>
              </a:rPr>
              <a:t>F ={ </a:t>
            </a:r>
            <a:r>
              <a:rPr lang="tr-TR" sz="2000" b="1" i="1" dirty="0">
                <a:solidFill>
                  <a:schemeClr val="accent2">
                    <a:lumMod val="75000"/>
                  </a:schemeClr>
                </a:solidFill>
                <a:latin typeface="Verdana" pitchFamily="34" charset="0"/>
                <a:ea typeface="Verdana" pitchFamily="34" charset="0"/>
                <a:cs typeface="Verdana" pitchFamily="34" charset="0"/>
              </a:rPr>
              <a:t>A </a:t>
            </a:r>
            <a:r>
              <a:rPr lang="tr-TR" sz="2000" b="1" i="1" dirty="0">
                <a:solidFill>
                  <a:schemeClr val="accent2">
                    <a:lumMod val="75000"/>
                  </a:schemeClr>
                </a:solidFill>
                <a:latin typeface="Verdana" pitchFamily="34" charset="0"/>
                <a:ea typeface="Verdana" pitchFamily="34" charset="0"/>
                <a:cs typeface="Verdana" pitchFamily="34" charset="0"/>
                <a:sym typeface="Wingdings"/>
              </a:rPr>
              <a:t></a:t>
            </a:r>
            <a:r>
              <a:rPr lang="tr-TR" sz="2000" b="1" i="1" dirty="0">
                <a:solidFill>
                  <a:schemeClr val="accent2">
                    <a:lumMod val="75000"/>
                  </a:schemeClr>
                </a:solidFill>
                <a:latin typeface="Verdana" pitchFamily="34" charset="0"/>
                <a:ea typeface="Verdana" pitchFamily="34" charset="0"/>
                <a:cs typeface="Verdana" pitchFamily="34" charset="0"/>
              </a:rPr>
              <a:t> </a:t>
            </a:r>
            <a:r>
              <a:rPr lang="tr-TR" sz="2000" b="1" i="1" dirty="0" smtClean="0">
                <a:solidFill>
                  <a:schemeClr val="accent2">
                    <a:lumMod val="75000"/>
                  </a:schemeClr>
                </a:solidFill>
                <a:latin typeface="Verdana" pitchFamily="34" charset="0"/>
                <a:ea typeface="Verdana" pitchFamily="34" charset="0"/>
                <a:cs typeface="Verdana" pitchFamily="34" charset="0"/>
              </a:rPr>
              <a:t>B, </a:t>
            </a:r>
            <a:r>
              <a:rPr lang="tr-TR" sz="2000" i="1" dirty="0" smtClean="0">
                <a:solidFill>
                  <a:schemeClr val="accent2">
                    <a:lumMod val="75000"/>
                  </a:schemeClr>
                </a:solidFill>
                <a:latin typeface="Verdana" pitchFamily="34" charset="0"/>
                <a:ea typeface="Verdana" pitchFamily="34" charset="0"/>
                <a:cs typeface="Verdana" pitchFamily="34" charset="0"/>
              </a:rPr>
              <a:t> </a:t>
            </a:r>
            <a:r>
              <a:rPr lang="tr-TR" sz="2000" b="1" i="1" dirty="0">
                <a:solidFill>
                  <a:schemeClr val="accent2">
                    <a:lumMod val="75000"/>
                  </a:schemeClr>
                </a:solidFill>
                <a:latin typeface="Verdana" pitchFamily="34" charset="0"/>
                <a:ea typeface="Verdana" pitchFamily="34" charset="0"/>
                <a:cs typeface="Verdana" pitchFamily="34" charset="0"/>
              </a:rPr>
              <a:t>B</a:t>
            </a:r>
            <a:r>
              <a:rPr lang="tr-TR" sz="2000" i="1" dirty="0">
                <a:solidFill>
                  <a:schemeClr val="accent2">
                    <a:lumMod val="75000"/>
                  </a:schemeClr>
                </a:solidFill>
                <a:latin typeface="Verdana" pitchFamily="34" charset="0"/>
                <a:ea typeface="Verdana" pitchFamily="34" charset="0"/>
                <a:cs typeface="Verdana" pitchFamily="34" charset="0"/>
              </a:rPr>
              <a:t> </a:t>
            </a:r>
            <a:r>
              <a:rPr lang="tr-TR" sz="2000" i="1" dirty="0">
                <a:solidFill>
                  <a:schemeClr val="accent2">
                    <a:lumMod val="75000"/>
                  </a:schemeClr>
                </a:solidFill>
                <a:latin typeface="Verdana" pitchFamily="34" charset="0"/>
                <a:ea typeface="Verdana" pitchFamily="34" charset="0"/>
                <a:cs typeface="Verdana" pitchFamily="34" charset="0"/>
                <a:sym typeface="Wingdings"/>
              </a:rPr>
              <a:t></a:t>
            </a:r>
            <a:r>
              <a:rPr lang="tr-TR" sz="2000" b="1" i="1" dirty="0" smtClean="0">
                <a:solidFill>
                  <a:schemeClr val="accent2">
                    <a:lumMod val="75000"/>
                  </a:schemeClr>
                </a:solidFill>
                <a:latin typeface="Verdana" pitchFamily="34" charset="0"/>
                <a:ea typeface="Verdana" pitchFamily="34" charset="0"/>
                <a:cs typeface="Verdana" pitchFamily="34" charset="0"/>
              </a:rPr>
              <a:t>C,  </a:t>
            </a:r>
            <a:r>
              <a:rPr lang="tr-TR" sz="2000" b="1" i="1" dirty="0">
                <a:solidFill>
                  <a:schemeClr val="accent2">
                    <a:lumMod val="75000"/>
                  </a:schemeClr>
                </a:solidFill>
                <a:latin typeface="Verdana" pitchFamily="34" charset="0"/>
                <a:ea typeface="Verdana" pitchFamily="34" charset="0"/>
                <a:cs typeface="Verdana" pitchFamily="34" charset="0"/>
              </a:rPr>
              <a:t>C </a:t>
            </a:r>
            <a:r>
              <a:rPr lang="tr-TR" sz="2000" b="1" i="1" dirty="0">
                <a:solidFill>
                  <a:schemeClr val="accent2">
                    <a:lumMod val="75000"/>
                  </a:schemeClr>
                </a:solidFill>
                <a:latin typeface="Verdana" pitchFamily="34" charset="0"/>
                <a:ea typeface="Verdana" pitchFamily="34" charset="0"/>
                <a:cs typeface="Verdana" pitchFamily="34" charset="0"/>
                <a:sym typeface="Wingdings"/>
              </a:rPr>
              <a:t></a:t>
            </a:r>
            <a:r>
              <a:rPr lang="tr-TR" sz="2000" b="1" i="1" dirty="0">
                <a:solidFill>
                  <a:schemeClr val="accent2">
                    <a:lumMod val="75000"/>
                  </a:schemeClr>
                </a:solidFill>
                <a:latin typeface="Verdana" pitchFamily="34" charset="0"/>
                <a:ea typeface="Verdana" pitchFamily="34" charset="0"/>
                <a:cs typeface="Verdana" pitchFamily="34" charset="0"/>
              </a:rPr>
              <a:t> </a:t>
            </a:r>
            <a:r>
              <a:rPr lang="tr-TR" sz="2000" b="1" i="1" dirty="0" smtClean="0">
                <a:solidFill>
                  <a:schemeClr val="accent2">
                    <a:lumMod val="75000"/>
                  </a:schemeClr>
                </a:solidFill>
                <a:latin typeface="Verdana" pitchFamily="34" charset="0"/>
                <a:ea typeface="Verdana" pitchFamily="34" charset="0"/>
                <a:cs typeface="Verdana" pitchFamily="34" charset="0"/>
              </a:rPr>
              <a:t>D,  </a:t>
            </a:r>
            <a:r>
              <a:rPr lang="tr-TR" sz="2000" b="1" i="1" dirty="0">
                <a:solidFill>
                  <a:schemeClr val="accent2">
                    <a:lumMod val="75000"/>
                  </a:schemeClr>
                </a:solidFill>
                <a:latin typeface="Verdana" pitchFamily="34" charset="0"/>
                <a:ea typeface="Verdana" pitchFamily="34" charset="0"/>
                <a:cs typeface="Verdana" pitchFamily="34" charset="0"/>
              </a:rPr>
              <a:t>D </a:t>
            </a:r>
            <a:r>
              <a:rPr lang="tr-TR" sz="2000" b="1" i="1" dirty="0">
                <a:solidFill>
                  <a:schemeClr val="accent2">
                    <a:lumMod val="75000"/>
                  </a:schemeClr>
                </a:solidFill>
                <a:latin typeface="Verdana" pitchFamily="34" charset="0"/>
                <a:ea typeface="Verdana" pitchFamily="34" charset="0"/>
                <a:cs typeface="Verdana" pitchFamily="34" charset="0"/>
                <a:sym typeface="Wingdings"/>
              </a:rPr>
              <a:t></a:t>
            </a:r>
            <a:r>
              <a:rPr lang="tr-TR" sz="2000" b="1" i="1" dirty="0">
                <a:solidFill>
                  <a:schemeClr val="accent2">
                    <a:lumMod val="75000"/>
                  </a:schemeClr>
                </a:solidFill>
                <a:latin typeface="Verdana" pitchFamily="34" charset="0"/>
                <a:ea typeface="Verdana" pitchFamily="34" charset="0"/>
                <a:cs typeface="Verdana" pitchFamily="34" charset="0"/>
              </a:rPr>
              <a:t> </a:t>
            </a:r>
            <a:r>
              <a:rPr lang="tr-TR" sz="2000" b="1" i="1" dirty="0" smtClean="0">
                <a:solidFill>
                  <a:schemeClr val="accent2">
                    <a:lumMod val="75000"/>
                  </a:schemeClr>
                </a:solidFill>
                <a:latin typeface="Verdana" pitchFamily="34" charset="0"/>
                <a:ea typeface="Verdana" pitchFamily="34" charset="0"/>
                <a:cs typeface="Verdana" pitchFamily="34" charset="0"/>
              </a:rPr>
              <a:t>A}</a:t>
            </a:r>
            <a:endParaRPr lang="tr-TR" sz="20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1800" b="1" i="1" dirty="0" smtClean="0">
                <a:solidFill>
                  <a:schemeClr val="accent2">
                    <a:lumMod val="75000"/>
                  </a:schemeClr>
                </a:solidFill>
                <a:latin typeface="Verdana" pitchFamily="34" charset="0"/>
                <a:ea typeface="Verdana" pitchFamily="34" charset="0"/>
                <a:cs typeface="Verdana" pitchFamily="34" charset="0"/>
              </a:rPr>
              <a:t>R</a:t>
            </a:r>
            <a:r>
              <a:rPr lang="tr-TR" sz="1800" b="1" i="1" dirty="0">
                <a:solidFill>
                  <a:schemeClr val="accent2">
                    <a:lumMod val="75000"/>
                  </a:schemeClr>
                </a:solidFill>
                <a:latin typeface="Verdana" pitchFamily="34" charset="0"/>
                <a:ea typeface="Verdana" pitchFamily="34" charset="0"/>
                <a:cs typeface="Verdana" pitchFamily="34" charset="0"/>
              </a:rPr>
              <a:t>, {R</a:t>
            </a:r>
            <a:r>
              <a:rPr lang="tr-TR" sz="1800" b="1" i="1" baseline="-25000" dirty="0">
                <a:solidFill>
                  <a:schemeClr val="accent2">
                    <a:lumMod val="75000"/>
                  </a:schemeClr>
                </a:solidFill>
                <a:latin typeface="Verdana" pitchFamily="34" charset="0"/>
                <a:ea typeface="Verdana" pitchFamily="34" charset="0"/>
                <a:cs typeface="Verdana" pitchFamily="34" charset="0"/>
              </a:rPr>
              <a:t>1</a:t>
            </a:r>
            <a:r>
              <a:rPr lang="tr-TR" sz="1800" b="1" i="1" dirty="0">
                <a:solidFill>
                  <a:schemeClr val="accent2">
                    <a:lumMod val="75000"/>
                  </a:schemeClr>
                </a:solidFill>
                <a:latin typeface="Verdana" pitchFamily="34" charset="0"/>
                <a:ea typeface="Verdana" pitchFamily="34" charset="0"/>
                <a:cs typeface="Verdana" pitchFamily="34" charset="0"/>
              </a:rPr>
              <a:t>(A,B), R</a:t>
            </a:r>
            <a:r>
              <a:rPr lang="tr-TR" sz="1800" b="1" i="1" baseline="-25000" dirty="0">
                <a:solidFill>
                  <a:schemeClr val="accent2">
                    <a:lumMod val="75000"/>
                  </a:schemeClr>
                </a:solidFill>
                <a:latin typeface="Verdana" pitchFamily="34" charset="0"/>
                <a:ea typeface="Verdana" pitchFamily="34" charset="0"/>
                <a:cs typeface="Verdana" pitchFamily="34" charset="0"/>
              </a:rPr>
              <a:t>2</a:t>
            </a:r>
            <a:r>
              <a:rPr lang="tr-TR" sz="1800" b="1" i="1" dirty="0">
                <a:solidFill>
                  <a:schemeClr val="accent2">
                    <a:lumMod val="75000"/>
                  </a:schemeClr>
                </a:solidFill>
                <a:latin typeface="Verdana" pitchFamily="34" charset="0"/>
                <a:ea typeface="Verdana" pitchFamily="34" charset="0"/>
                <a:cs typeface="Verdana" pitchFamily="34" charset="0"/>
              </a:rPr>
              <a:t>(B,C), R</a:t>
            </a:r>
            <a:r>
              <a:rPr lang="tr-TR" sz="1800" b="1" i="1" baseline="30000" dirty="0">
                <a:solidFill>
                  <a:schemeClr val="accent2">
                    <a:lumMod val="75000"/>
                  </a:schemeClr>
                </a:solidFill>
                <a:latin typeface="Verdana" pitchFamily="34" charset="0"/>
                <a:ea typeface="Verdana" pitchFamily="34" charset="0"/>
                <a:cs typeface="Verdana" pitchFamily="34" charset="0"/>
              </a:rPr>
              <a:t> </a:t>
            </a:r>
            <a:r>
              <a:rPr lang="tr-TR" sz="1800" b="1" i="1" baseline="-25000" dirty="0">
                <a:solidFill>
                  <a:schemeClr val="accent2">
                    <a:lumMod val="75000"/>
                  </a:schemeClr>
                </a:solidFill>
                <a:latin typeface="Verdana" pitchFamily="34" charset="0"/>
                <a:ea typeface="Verdana" pitchFamily="34" charset="0"/>
                <a:cs typeface="Verdana" pitchFamily="34" charset="0"/>
              </a:rPr>
              <a:t>3</a:t>
            </a:r>
            <a:r>
              <a:rPr lang="tr-TR" sz="1800" b="1" i="1" dirty="0">
                <a:solidFill>
                  <a:schemeClr val="accent2">
                    <a:lumMod val="75000"/>
                  </a:schemeClr>
                </a:solidFill>
                <a:latin typeface="Verdana" pitchFamily="34" charset="0"/>
                <a:ea typeface="Verdana" pitchFamily="34" charset="0"/>
                <a:cs typeface="Verdana" pitchFamily="34" charset="0"/>
              </a:rPr>
              <a:t>(C,D)} </a:t>
            </a:r>
            <a:r>
              <a:rPr lang="tr-TR" sz="1800" dirty="0">
                <a:latin typeface="Verdana" pitchFamily="34" charset="0"/>
                <a:ea typeface="Verdana" pitchFamily="34" charset="0"/>
                <a:cs typeface="Verdana" pitchFamily="34" charset="0"/>
              </a:rPr>
              <a:t>ayrıştırması </a:t>
            </a:r>
            <a:r>
              <a:rPr lang="tr-TR" sz="1800" dirty="0" err="1">
                <a:latin typeface="Verdana" pitchFamily="34" charset="0"/>
                <a:ea typeface="Verdana" pitchFamily="34" charset="0"/>
                <a:cs typeface="Verdana" pitchFamily="34" charset="0"/>
              </a:rPr>
              <a:t>yitimsiz</a:t>
            </a:r>
            <a:r>
              <a:rPr lang="tr-TR" sz="1800" dirty="0">
                <a:latin typeface="Verdana" pitchFamily="34" charset="0"/>
                <a:ea typeface="Verdana" pitchFamily="34" charset="0"/>
                <a:cs typeface="Verdana" pitchFamily="34" charset="0"/>
              </a:rPr>
              <a:t> bir ayrıştırmadır. </a:t>
            </a:r>
          </a:p>
          <a:p>
            <a:pPr marL="0" indent="0">
              <a:spcBef>
                <a:spcPts val="0"/>
              </a:spcBef>
              <a:buNone/>
            </a:pPr>
            <a:r>
              <a:rPr lang="tr-TR" sz="1800" dirty="0">
                <a:latin typeface="Verdana" pitchFamily="34" charset="0"/>
                <a:ea typeface="Verdana" pitchFamily="34" charset="0"/>
                <a:cs typeface="Verdana" pitchFamily="34" charset="0"/>
              </a:rPr>
              <a:t>İşlevsel bağımlılıkları koruyor mu</a:t>
            </a:r>
            <a:r>
              <a:rPr lang="tr-TR" sz="1800" dirty="0" smtClean="0">
                <a:latin typeface="Verdana" pitchFamily="34" charset="0"/>
                <a:ea typeface="Verdana" pitchFamily="34" charset="0"/>
                <a:cs typeface="Verdana" pitchFamily="34" charset="0"/>
              </a:rPr>
              <a:t>?</a:t>
            </a:r>
          </a:p>
          <a:p>
            <a:pPr marL="0" indent="0">
              <a:spcBef>
                <a:spcPts val="0"/>
              </a:spcBef>
              <a:buNone/>
            </a:pPr>
            <a:endParaRPr lang="tr-TR" sz="1800" dirty="0">
              <a:latin typeface="Verdana" pitchFamily="34" charset="0"/>
              <a:ea typeface="Verdana" pitchFamily="34" charset="0"/>
              <a:cs typeface="Verdana" pitchFamily="34" charset="0"/>
            </a:endParaRPr>
          </a:p>
          <a:p>
            <a:pPr marL="0" indent="0">
              <a:spcBef>
                <a:spcPts val="0"/>
              </a:spcBef>
              <a:buNone/>
            </a:pPr>
            <a:r>
              <a:rPr lang="tr-TR" sz="1800" b="1" i="1" dirty="0">
                <a:solidFill>
                  <a:schemeClr val="accent2">
                    <a:lumMod val="75000"/>
                  </a:schemeClr>
                </a:solidFill>
                <a:latin typeface="Verdana" pitchFamily="34" charset="0"/>
                <a:ea typeface="Verdana" pitchFamily="34" charset="0"/>
                <a:cs typeface="Verdana" pitchFamily="34" charset="0"/>
              </a:rPr>
              <a:t>F</a:t>
            </a:r>
            <a:r>
              <a:rPr lang="tr-TR" sz="1800" b="1" i="1" baseline="30000" dirty="0">
                <a:solidFill>
                  <a:schemeClr val="accent2">
                    <a:lumMod val="75000"/>
                  </a:schemeClr>
                </a:solidFill>
                <a:latin typeface="Verdana" pitchFamily="34" charset="0"/>
                <a:ea typeface="Verdana" pitchFamily="34" charset="0"/>
                <a:cs typeface="Verdana" pitchFamily="34" charset="0"/>
              </a:rPr>
              <a:t>+</a:t>
            </a:r>
            <a:r>
              <a:rPr lang="tr-TR" sz="1800" b="1" i="1" dirty="0">
                <a:solidFill>
                  <a:schemeClr val="accent2">
                    <a:lumMod val="75000"/>
                  </a:schemeClr>
                </a:solidFill>
                <a:latin typeface="Verdana" pitchFamily="34" charset="0"/>
                <a:ea typeface="Verdana" pitchFamily="34" charset="0"/>
                <a:cs typeface="Verdana" pitchFamily="34" charset="0"/>
              </a:rPr>
              <a:t> :	A</a:t>
            </a:r>
            <a:r>
              <a:rPr lang="tr-TR" sz="1800" b="1" i="1" dirty="0">
                <a:solidFill>
                  <a:schemeClr val="accent2">
                    <a:lumMod val="75000"/>
                  </a:schemeClr>
                </a:solidFill>
                <a:latin typeface="Verdana" pitchFamily="34" charset="0"/>
                <a:ea typeface="Verdana" pitchFamily="34" charset="0"/>
                <a:cs typeface="Verdana" pitchFamily="34" charset="0"/>
                <a:sym typeface="Wingdings"/>
              </a:rPr>
              <a:t></a:t>
            </a:r>
            <a:r>
              <a:rPr lang="tr-TR" sz="1800" b="1" i="1" dirty="0">
                <a:solidFill>
                  <a:schemeClr val="accent2">
                    <a:lumMod val="75000"/>
                  </a:schemeClr>
                </a:solidFill>
                <a:latin typeface="Verdana" pitchFamily="34" charset="0"/>
                <a:ea typeface="Verdana" pitchFamily="34" charset="0"/>
                <a:cs typeface="Verdana" pitchFamily="34" charset="0"/>
              </a:rPr>
              <a:t> BCD</a:t>
            </a:r>
            <a:endParaRPr lang="tr-TR" sz="1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1800" b="1" i="1" dirty="0">
                <a:solidFill>
                  <a:schemeClr val="accent2">
                    <a:lumMod val="75000"/>
                  </a:schemeClr>
                </a:solidFill>
                <a:latin typeface="Verdana" pitchFamily="34" charset="0"/>
                <a:ea typeface="Verdana" pitchFamily="34" charset="0"/>
                <a:cs typeface="Verdana" pitchFamily="34" charset="0"/>
              </a:rPr>
              <a:t>	B </a:t>
            </a:r>
            <a:r>
              <a:rPr lang="tr-TR" sz="1800" b="1" i="1" dirty="0">
                <a:solidFill>
                  <a:schemeClr val="accent2">
                    <a:lumMod val="75000"/>
                  </a:schemeClr>
                </a:solidFill>
                <a:latin typeface="Verdana" pitchFamily="34" charset="0"/>
                <a:ea typeface="Verdana" pitchFamily="34" charset="0"/>
                <a:cs typeface="Verdana" pitchFamily="34" charset="0"/>
                <a:sym typeface="Wingdings"/>
              </a:rPr>
              <a:t></a:t>
            </a:r>
            <a:r>
              <a:rPr lang="tr-TR" sz="1800" b="1" i="1" dirty="0">
                <a:solidFill>
                  <a:schemeClr val="accent2">
                    <a:lumMod val="75000"/>
                  </a:schemeClr>
                </a:solidFill>
                <a:latin typeface="Verdana" pitchFamily="34" charset="0"/>
                <a:ea typeface="Verdana" pitchFamily="34" charset="0"/>
                <a:cs typeface="Verdana" pitchFamily="34" charset="0"/>
              </a:rPr>
              <a:t> CDA</a:t>
            </a:r>
            <a:endParaRPr lang="tr-TR" sz="1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1800" b="1" i="1" dirty="0">
                <a:solidFill>
                  <a:schemeClr val="accent2">
                    <a:lumMod val="75000"/>
                  </a:schemeClr>
                </a:solidFill>
                <a:latin typeface="Verdana" pitchFamily="34" charset="0"/>
                <a:ea typeface="Verdana" pitchFamily="34" charset="0"/>
                <a:cs typeface="Verdana" pitchFamily="34" charset="0"/>
              </a:rPr>
              <a:t>	C </a:t>
            </a:r>
            <a:r>
              <a:rPr lang="tr-TR" sz="1800" b="1" i="1" dirty="0">
                <a:solidFill>
                  <a:schemeClr val="accent2">
                    <a:lumMod val="75000"/>
                  </a:schemeClr>
                </a:solidFill>
                <a:latin typeface="Verdana" pitchFamily="34" charset="0"/>
                <a:ea typeface="Verdana" pitchFamily="34" charset="0"/>
                <a:cs typeface="Verdana" pitchFamily="34" charset="0"/>
                <a:sym typeface="Wingdings"/>
              </a:rPr>
              <a:t></a:t>
            </a:r>
            <a:r>
              <a:rPr lang="tr-TR" sz="1800" b="1" i="1" dirty="0">
                <a:solidFill>
                  <a:schemeClr val="accent2">
                    <a:lumMod val="75000"/>
                  </a:schemeClr>
                </a:solidFill>
                <a:latin typeface="Verdana" pitchFamily="34" charset="0"/>
                <a:ea typeface="Verdana" pitchFamily="34" charset="0"/>
                <a:cs typeface="Verdana" pitchFamily="34" charset="0"/>
              </a:rPr>
              <a:t> DAB</a:t>
            </a:r>
            <a:endParaRPr lang="tr-TR" sz="1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1800" b="1" i="1" dirty="0">
                <a:solidFill>
                  <a:schemeClr val="accent2">
                    <a:lumMod val="75000"/>
                  </a:schemeClr>
                </a:solidFill>
                <a:latin typeface="Verdana" pitchFamily="34" charset="0"/>
                <a:ea typeface="Verdana" pitchFamily="34" charset="0"/>
                <a:cs typeface="Verdana" pitchFamily="34" charset="0"/>
              </a:rPr>
              <a:t>	D </a:t>
            </a:r>
            <a:r>
              <a:rPr lang="tr-TR" sz="1800" b="1" i="1" dirty="0">
                <a:solidFill>
                  <a:schemeClr val="accent2">
                    <a:lumMod val="75000"/>
                  </a:schemeClr>
                </a:solidFill>
                <a:latin typeface="Verdana" pitchFamily="34" charset="0"/>
                <a:ea typeface="Verdana" pitchFamily="34" charset="0"/>
                <a:cs typeface="Verdana" pitchFamily="34" charset="0"/>
                <a:sym typeface="Wingdings"/>
              </a:rPr>
              <a:t></a:t>
            </a:r>
            <a:r>
              <a:rPr lang="tr-TR" sz="1800" b="1" i="1" dirty="0">
                <a:solidFill>
                  <a:schemeClr val="accent2">
                    <a:lumMod val="75000"/>
                  </a:schemeClr>
                </a:solidFill>
                <a:latin typeface="Verdana" pitchFamily="34" charset="0"/>
                <a:ea typeface="Verdana" pitchFamily="34" charset="0"/>
                <a:cs typeface="Verdana" pitchFamily="34" charset="0"/>
              </a:rPr>
              <a:t> ABC</a:t>
            </a:r>
          </a:p>
          <a:p>
            <a:pPr marL="0" indent="0">
              <a:spcBef>
                <a:spcPts val="0"/>
              </a:spcBef>
              <a:buNone/>
            </a:pPr>
            <a:endParaRPr lang="tr-TR" sz="1800" b="1" i="1" dirty="0">
              <a:solidFill>
                <a:schemeClr val="accent2">
                  <a:lumMod val="75000"/>
                </a:schemeClr>
              </a:solidFill>
              <a:latin typeface="Verdana" pitchFamily="34" charset="0"/>
              <a:ea typeface="Verdana" pitchFamily="34" charset="0"/>
              <a:cs typeface="Verdana" pitchFamily="34" charset="0"/>
            </a:endParaRPr>
          </a:p>
        </p:txBody>
      </p:sp>
      <p:grpSp>
        <p:nvGrpSpPr>
          <p:cNvPr id="4" name="Grup 3"/>
          <p:cNvGrpSpPr/>
          <p:nvPr/>
        </p:nvGrpSpPr>
        <p:grpSpPr>
          <a:xfrm>
            <a:off x="810872" y="4348972"/>
            <a:ext cx="7429552" cy="1857388"/>
            <a:chOff x="571472" y="2571744"/>
            <a:chExt cx="7429552" cy="1857388"/>
          </a:xfrm>
        </p:grpSpPr>
        <p:cxnSp>
          <p:nvCxnSpPr>
            <p:cNvPr id="5" name="21 Düz Bağlayıcı"/>
            <p:cNvCxnSpPr/>
            <p:nvPr/>
          </p:nvCxnSpPr>
          <p:spPr>
            <a:xfrm rot="5400000" flipH="1" flipV="1">
              <a:off x="-107189" y="3750471"/>
              <a:ext cx="135732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up 5"/>
            <p:cNvGrpSpPr/>
            <p:nvPr/>
          </p:nvGrpSpPr>
          <p:grpSpPr>
            <a:xfrm>
              <a:off x="571472" y="2571744"/>
              <a:ext cx="7429552" cy="1857388"/>
              <a:chOff x="571472" y="2571744"/>
              <a:chExt cx="7429552" cy="1857388"/>
            </a:xfrm>
          </p:grpSpPr>
          <p:sp>
            <p:nvSpPr>
              <p:cNvPr id="7" name="4 Yuvarlatılmış Dikdörtgen"/>
              <p:cNvSpPr/>
              <p:nvPr/>
            </p:nvSpPr>
            <p:spPr>
              <a:xfrm>
                <a:off x="1071538"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8" name="5 Yuvarlatılmış Dikdörtgen"/>
              <p:cNvSpPr/>
              <p:nvPr/>
            </p:nvSpPr>
            <p:spPr>
              <a:xfrm>
                <a:off x="2786050"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9" name="6 Yuvarlatılmış Dikdörtgen"/>
              <p:cNvSpPr/>
              <p:nvPr/>
            </p:nvSpPr>
            <p:spPr>
              <a:xfrm>
                <a:off x="4572000"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10" name="7 Yuvarlatılmış Dikdörtgen"/>
              <p:cNvSpPr/>
              <p:nvPr/>
            </p:nvSpPr>
            <p:spPr>
              <a:xfrm>
                <a:off x="6215074" y="2571744"/>
                <a:ext cx="121444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cxnSp>
            <p:nvCxnSpPr>
              <p:cNvPr id="11" name="9 Düz Ok Bağlayıcısı"/>
              <p:cNvCxnSpPr>
                <a:stCxn id="7" idx="3"/>
                <a:endCxn id="8" idx="1"/>
              </p:cNvCxnSpPr>
              <p:nvPr/>
            </p:nvCxnSpPr>
            <p:spPr>
              <a:xfrm>
                <a:off x="2285984" y="3036091"/>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Düz Ok Bağlayıcısı"/>
              <p:cNvCxnSpPr>
                <a:stCxn id="8" idx="3"/>
                <a:endCxn id="9" idx="1"/>
              </p:cNvCxnSpPr>
              <p:nvPr/>
            </p:nvCxnSpPr>
            <p:spPr>
              <a:xfrm>
                <a:off x="4000496" y="3036091"/>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3 Düz Ok Bağlayıcısı"/>
              <p:cNvCxnSpPr>
                <a:stCxn id="9" idx="3"/>
                <a:endCxn id="10" idx="1"/>
              </p:cNvCxnSpPr>
              <p:nvPr/>
            </p:nvCxnSpPr>
            <p:spPr>
              <a:xfrm>
                <a:off x="5786446" y="3036091"/>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5 Düz Ok Bağlayıcısı"/>
              <p:cNvCxnSpPr>
                <a:stCxn id="10" idx="3"/>
              </p:cNvCxnSpPr>
              <p:nvPr/>
            </p:nvCxnSpPr>
            <p:spPr>
              <a:xfrm flipV="1">
                <a:off x="7429520" y="3000372"/>
                <a:ext cx="571504"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7 Düz Bağlayıcı"/>
              <p:cNvCxnSpPr/>
              <p:nvPr/>
            </p:nvCxnSpPr>
            <p:spPr>
              <a:xfrm rot="5400000">
                <a:off x="7322363" y="3679033"/>
                <a:ext cx="13573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9 Düz Bağlayıcı"/>
              <p:cNvCxnSpPr/>
              <p:nvPr/>
            </p:nvCxnSpPr>
            <p:spPr>
              <a:xfrm rot="10800000" flipV="1">
                <a:off x="571472" y="4357694"/>
                <a:ext cx="742955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23 Düz Ok Bağlayıcısı"/>
              <p:cNvCxnSpPr/>
              <p:nvPr/>
            </p:nvCxnSpPr>
            <p:spPr>
              <a:xfrm flipV="1">
                <a:off x="571472" y="3071810"/>
                <a:ext cx="500066"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576064"/>
          </a:xfrm>
        </p:spPr>
        <p:txBody>
          <a:bodyPr>
            <a:normAutofit fontScale="90000"/>
          </a:bodyPr>
          <a:lstStyle/>
          <a:p>
            <a:pPr algn="ctr"/>
            <a:r>
              <a:rPr lang="tr-TR" sz="4000" b="1" dirty="0" smtClean="0">
                <a:latin typeface="Times New Roman"/>
                <a:ea typeface="Times New Roman"/>
                <a:cs typeface="Times New Roman"/>
              </a:rPr>
              <a:t>5. İlişki Anahtarları</a:t>
            </a:r>
            <a:endParaRPr lang="tr-TR" sz="4000" dirty="0"/>
          </a:p>
        </p:txBody>
      </p:sp>
      <p:sp>
        <p:nvSpPr>
          <p:cNvPr id="3" name="2 İçerik Yer Tutucusu"/>
          <p:cNvSpPr>
            <a:spLocks noGrp="1"/>
          </p:cNvSpPr>
          <p:nvPr>
            <p:ph idx="1"/>
          </p:nvPr>
        </p:nvSpPr>
        <p:spPr>
          <a:xfrm>
            <a:off x="457200" y="908720"/>
            <a:ext cx="8229600" cy="5415880"/>
          </a:xfrm>
        </p:spPr>
        <p:txBody>
          <a:bodyPr>
            <a:noAutofit/>
          </a:bodyPr>
          <a:lstStyle/>
          <a:p>
            <a:pPr>
              <a:lnSpc>
                <a:spcPct val="115000"/>
              </a:lnSpc>
              <a:spcAft>
                <a:spcPts val="300"/>
              </a:spcAft>
              <a:buNone/>
              <a:tabLst>
                <a:tab pos="207645" algn="l"/>
              </a:tabLst>
            </a:pPr>
            <a:r>
              <a:rPr lang="tr-TR" sz="1600" dirty="0" smtClean="0">
                <a:latin typeface="Verdana" pitchFamily="34" charset="0"/>
                <a:ea typeface="Verdana" pitchFamily="34" charset="0"/>
                <a:cs typeface="Verdana" pitchFamily="34" charset="0"/>
              </a:rPr>
              <a:t>İşlevsel bağımlılıklara göre, ilişki anahtarları tanımı.</a:t>
            </a:r>
          </a:p>
          <a:p>
            <a:pPr>
              <a:lnSpc>
                <a:spcPct val="115000"/>
              </a:lnSpc>
              <a:spcAft>
                <a:spcPts val="300"/>
              </a:spcAft>
              <a:buNone/>
              <a:tabLst>
                <a:tab pos="207645" algn="l"/>
              </a:tabLst>
            </a:pPr>
            <a:r>
              <a:rPr lang="tr-TR" sz="1600" b="1" i="1" dirty="0" smtClean="0">
                <a:solidFill>
                  <a:schemeClr val="accent2">
                    <a:lumMod val="75000"/>
                  </a:schemeClr>
                </a:solidFill>
                <a:latin typeface="Verdana" pitchFamily="34" charset="0"/>
                <a:ea typeface="Verdana" pitchFamily="34" charset="0"/>
                <a:cs typeface="Verdana" pitchFamily="34" charset="0"/>
              </a:rPr>
              <a:t>Süper </a:t>
            </a:r>
            <a:r>
              <a:rPr lang="tr-TR" sz="1600" b="1" i="1" dirty="0">
                <a:solidFill>
                  <a:schemeClr val="accent2">
                    <a:lumMod val="75000"/>
                  </a:schemeClr>
                </a:solidFill>
                <a:latin typeface="Verdana" pitchFamily="34" charset="0"/>
                <a:ea typeface="Verdana" pitchFamily="34" charset="0"/>
                <a:cs typeface="Verdana" pitchFamily="34" charset="0"/>
              </a:rPr>
              <a:t>anahtar:</a:t>
            </a:r>
            <a:r>
              <a:rPr lang="tr-TR" sz="1600" i="1" dirty="0">
                <a:solidFill>
                  <a:schemeClr val="accent2">
                    <a:lumMod val="75000"/>
                  </a:schemeClr>
                </a:solidFill>
                <a:latin typeface="Verdana" pitchFamily="34" charset="0"/>
                <a:ea typeface="Verdana" pitchFamily="34" charset="0"/>
                <a:cs typeface="Verdana" pitchFamily="34" charset="0"/>
              </a:rPr>
              <a:t> </a:t>
            </a:r>
            <a:endParaRPr lang="tr-TR" sz="1600"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sz="1600" dirty="0" smtClean="0">
                <a:latin typeface="Verdana" pitchFamily="34" charset="0"/>
                <a:ea typeface="Verdana" pitchFamily="34" charset="0"/>
                <a:cs typeface="Verdana" pitchFamily="34" charset="0"/>
              </a:rPr>
              <a:t>Nitelik </a:t>
            </a:r>
            <a:r>
              <a:rPr lang="tr-TR" sz="1600" dirty="0">
                <a:latin typeface="Verdana" pitchFamily="34" charset="0"/>
                <a:ea typeface="Verdana" pitchFamily="34" charset="0"/>
                <a:cs typeface="Verdana" pitchFamily="34" charset="0"/>
              </a:rPr>
              <a:t>alt kümesi </a:t>
            </a:r>
            <a:r>
              <a:rPr lang="tr-TR" sz="1600" b="1" i="1" dirty="0">
                <a:solidFill>
                  <a:schemeClr val="accent2">
                    <a:lumMod val="75000"/>
                  </a:schemeClr>
                </a:solidFill>
                <a:latin typeface="Verdana" pitchFamily="34" charset="0"/>
                <a:ea typeface="Verdana" pitchFamily="34" charset="0"/>
                <a:cs typeface="Verdana" pitchFamily="34" charset="0"/>
              </a:rPr>
              <a:t>(K</a:t>
            </a:r>
            <a:r>
              <a:rPr lang="tr-TR" sz="1600" b="1" i="1" dirty="0" smtClean="0">
                <a:solidFill>
                  <a:schemeClr val="accent2">
                    <a:lumMod val="75000"/>
                  </a:schemeClr>
                </a:solidFill>
                <a:latin typeface="Verdana" pitchFamily="34" charset="0"/>
                <a:ea typeface="Verdana" pitchFamily="34" charset="0"/>
                <a:cs typeface="Verdana" pitchFamily="34" charset="0"/>
              </a:rPr>
              <a:t>),</a:t>
            </a:r>
            <a:r>
              <a:rPr lang="tr-TR" sz="1600" dirty="0" smtClean="0">
                <a:latin typeface="Verdana" pitchFamily="34" charset="0"/>
                <a:ea typeface="Verdana" pitchFamily="34" charset="0"/>
                <a:cs typeface="Verdana" pitchFamily="34" charset="0"/>
              </a:rPr>
              <a:t> </a:t>
            </a:r>
            <a:r>
              <a:rPr lang="tr-TR" sz="1600" dirty="0">
                <a:latin typeface="Verdana" pitchFamily="34" charset="0"/>
                <a:ea typeface="Verdana" pitchFamily="34" charset="0"/>
                <a:cs typeface="Verdana" pitchFamily="34" charset="0"/>
              </a:rPr>
              <a:t>ilişkideki tüm nitelikleri işlevsel </a:t>
            </a:r>
            <a:r>
              <a:rPr lang="tr-TR" sz="1600" dirty="0" smtClean="0">
                <a:latin typeface="Verdana" pitchFamily="34" charset="0"/>
                <a:ea typeface="Verdana" pitchFamily="34" charset="0"/>
                <a:cs typeface="Verdana" pitchFamily="34" charset="0"/>
              </a:rPr>
              <a:t>belirliyorsa Süper Anahtarıdır</a:t>
            </a:r>
            <a:r>
              <a:rPr lang="tr-TR" sz="1600" dirty="0">
                <a:latin typeface="Verdana" pitchFamily="34" charset="0"/>
                <a:ea typeface="Verdana" pitchFamily="34" charset="0"/>
                <a:cs typeface="Verdana" pitchFamily="34" charset="0"/>
              </a:rPr>
              <a:t>.</a:t>
            </a:r>
          </a:p>
          <a:p>
            <a:pPr>
              <a:buNone/>
            </a:pPr>
            <a:r>
              <a:rPr lang="tr-TR" sz="1600" b="1" i="1" dirty="0">
                <a:solidFill>
                  <a:schemeClr val="accent2">
                    <a:lumMod val="75000"/>
                  </a:schemeClr>
                </a:solidFill>
                <a:latin typeface="Verdana" pitchFamily="34" charset="0"/>
                <a:ea typeface="Verdana" pitchFamily="34" charset="0"/>
                <a:cs typeface="Verdana" pitchFamily="34" charset="0"/>
              </a:rPr>
              <a:t>K   ⊆   R : K </a:t>
            </a:r>
            <a:r>
              <a:rPr lang="tr-TR" sz="1600" b="1" i="1" dirty="0">
                <a:solidFill>
                  <a:schemeClr val="accent2">
                    <a:lumMod val="75000"/>
                  </a:schemeClr>
                </a:solidFill>
                <a:latin typeface="Verdana" pitchFamily="34" charset="0"/>
                <a:ea typeface="Verdana" pitchFamily="34" charset="0"/>
                <a:cs typeface="Verdana" pitchFamily="34" charset="0"/>
                <a:sym typeface="Wingdings"/>
              </a:rPr>
              <a:t></a:t>
            </a:r>
            <a:r>
              <a:rPr lang="tr-TR" sz="1600" b="1" i="1" dirty="0">
                <a:solidFill>
                  <a:schemeClr val="accent2">
                    <a:lumMod val="75000"/>
                  </a:schemeClr>
                </a:solidFill>
                <a:latin typeface="Verdana" pitchFamily="34" charset="0"/>
                <a:ea typeface="Verdana" pitchFamily="34" charset="0"/>
                <a:cs typeface="Verdana" pitchFamily="34" charset="0"/>
              </a:rPr>
              <a:t> </a:t>
            </a:r>
            <a:r>
              <a:rPr lang="tr-TR" sz="1600" b="1" i="1" dirty="0" smtClean="0">
                <a:solidFill>
                  <a:schemeClr val="accent2">
                    <a:lumMod val="75000"/>
                  </a:schemeClr>
                </a:solidFill>
                <a:latin typeface="Verdana" pitchFamily="34" charset="0"/>
                <a:ea typeface="Verdana" pitchFamily="34" charset="0"/>
                <a:cs typeface="Verdana" pitchFamily="34" charset="0"/>
              </a:rPr>
              <a:t>R  ise K</a:t>
            </a:r>
            <a:r>
              <a:rPr lang="tr-TR" sz="1600" b="1" i="1" baseline="30000" dirty="0" smtClean="0">
                <a:solidFill>
                  <a:schemeClr val="accent2">
                    <a:lumMod val="75000"/>
                  </a:schemeClr>
                </a:solidFill>
                <a:latin typeface="Verdana" pitchFamily="34" charset="0"/>
                <a:ea typeface="Verdana" pitchFamily="34" charset="0"/>
                <a:cs typeface="Verdana" pitchFamily="34" charset="0"/>
              </a:rPr>
              <a:t>+</a:t>
            </a:r>
            <a:r>
              <a:rPr lang="tr-TR" sz="1600" b="1" i="1" dirty="0" smtClean="0">
                <a:solidFill>
                  <a:schemeClr val="accent2">
                    <a:lumMod val="75000"/>
                  </a:schemeClr>
                </a:solidFill>
                <a:latin typeface="Verdana" pitchFamily="34" charset="0"/>
                <a:ea typeface="Verdana" pitchFamily="34" charset="0"/>
                <a:cs typeface="Verdana" pitchFamily="34" charset="0"/>
              </a:rPr>
              <a:t>=R</a:t>
            </a:r>
            <a:r>
              <a:rPr lang="tr-TR" sz="1600" dirty="0" smtClean="0">
                <a:latin typeface="Verdana" pitchFamily="34" charset="0"/>
                <a:ea typeface="Verdana" pitchFamily="34" charset="0"/>
                <a:cs typeface="Verdana" pitchFamily="34" charset="0"/>
              </a:rPr>
              <a:t> </a:t>
            </a:r>
          </a:p>
          <a:p>
            <a:pPr>
              <a:buNone/>
            </a:pPr>
            <a:endParaRPr lang="tr-TR" sz="1600" dirty="0">
              <a:latin typeface="Verdana" pitchFamily="34" charset="0"/>
              <a:ea typeface="Verdana" pitchFamily="34" charset="0"/>
              <a:cs typeface="Verdana" pitchFamily="34" charset="0"/>
            </a:endParaRPr>
          </a:p>
          <a:p>
            <a:pPr>
              <a:buNone/>
            </a:pPr>
            <a:r>
              <a:rPr lang="tr-TR" sz="1600" b="1" i="1" dirty="0">
                <a:solidFill>
                  <a:schemeClr val="accent2">
                    <a:lumMod val="75000"/>
                  </a:schemeClr>
                </a:solidFill>
                <a:latin typeface="Verdana" pitchFamily="34" charset="0"/>
                <a:ea typeface="Verdana" pitchFamily="34" charset="0"/>
                <a:cs typeface="Verdana" pitchFamily="34" charset="0"/>
              </a:rPr>
              <a:t>Anahtar ya da anahtar adayı:</a:t>
            </a:r>
            <a:r>
              <a:rPr lang="tr-TR" sz="1600" b="1" dirty="0">
                <a:latin typeface="Verdana" pitchFamily="34" charset="0"/>
                <a:ea typeface="Verdana" pitchFamily="34" charset="0"/>
                <a:cs typeface="Verdana" pitchFamily="34" charset="0"/>
              </a:rPr>
              <a:t> </a:t>
            </a:r>
            <a:endParaRPr lang="tr-TR" sz="1600" b="1" dirty="0" smtClean="0">
              <a:latin typeface="Verdana" pitchFamily="34" charset="0"/>
              <a:ea typeface="Verdana" pitchFamily="34" charset="0"/>
              <a:cs typeface="Verdana" pitchFamily="34" charset="0"/>
            </a:endParaRPr>
          </a:p>
          <a:p>
            <a:pPr>
              <a:buNone/>
            </a:pPr>
            <a:r>
              <a:rPr lang="tr-TR" sz="1600" b="1" dirty="0" smtClean="0">
                <a:latin typeface="Verdana" pitchFamily="34" charset="0"/>
                <a:ea typeface="Verdana" pitchFamily="34" charset="0"/>
                <a:cs typeface="Verdana" pitchFamily="34" charset="0"/>
              </a:rPr>
              <a:t>Bir </a:t>
            </a:r>
            <a:r>
              <a:rPr lang="tr-TR" sz="1600" b="1" dirty="0">
                <a:latin typeface="Verdana" pitchFamily="34" charset="0"/>
                <a:ea typeface="Verdana" pitchFamily="34" charset="0"/>
                <a:cs typeface="Verdana" pitchFamily="34" charset="0"/>
              </a:rPr>
              <a:t>nitelik altkümesi </a:t>
            </a:r>
            <a:r>
              <a:rPr lang="tr-TR" sz="1600" b="1" i="1" dirty="0">
                <a:solidFill>
                  <a:schemeClr val="accent2">
                    <a:lumMod val="75000"/>
                  </a:schemeClr>
                </a:solidFill>
                <a:latin typeface="Verdana" pitchFamily="34" charset="0"/>
                <a:ea typeface="Verdana" pitchFamily="34" charset="0"/>
                <a:cs typeface="Verdana" pitchFamily="34" charset="0"/>
              </a:rPr>
              <a:t>(K</a:t>
            </a:r>
            <a:r>
              <a:rPr lang="tr-TR" sz="1600" b="1" i="1" dirty="0" smtClean="0">
                <a:solidFill>
                  <a:schemeClr val="accent2">
                    <a:lumMod val="75000"/>
                  </a:schemeClr>
                </a:solidFill>
                <a:latin typeface="Verdana" pitchFamily="34" charset="0"/>
                <a:ea typeface="Verdana" pitchFamily="34" charset="0"/>
                <a:cs typeface="Verdana" pitchFamily="34" charset="0"/>
              </a:rPr>
              <a:t>), </a:t>
            </a:r>
            <a:r>
              <a:rPr lang="tr-TR" sz="1600" b="1" dirty="0">
                <a:latin typeface="Verdana" pitchFamily="34" charset="0"/>
                <a:ea typeface="Verdana" pitchFamily="34" charset="0"/>
                <a:cs typeface="Verdana" pitchFamily="34" charset="0"/>
              </a:rPr>
              <a:t>ilişkideki tüm nitelikleri işlevsel </a:t>
            </a:r>
            <a:r>
              <a:rPr lang="tr-TR" sz="1600" b="1" dirty="0" smtClean="0">
                <a:latin typeface="Verdana" pitchFamily="34" charset="0"/>
                <a:ea typeface="Verdana" pitchFamily="34" charset="0"/>
                <a:cs typeface="Verdana" pitchFamily="34" charset="0"/>
              </a:rPr>
              <a:t>belirliyorsa ve </a:t>
            </a:r>
            <a:r>
              <a:rPr lang="tr-TR" sz="1600" b="1" dirty="0">
                <a:latin typeface="Verdana" pitchFamily="34" charset="0"/>
                <a:ea typeface="Verdana" pitchFamily="34" charset="0"/>
                <a:cs typeface="Verdana" pitchFamily="34" charset="0"/>
              </a:rPr>
              <a:t>hiçbir altkümesi tüm nitelikleri belirlemiyorsa, </a:t>
            </a:r>
            <a:r>
              <a:rPr lang="tr-TR" sz="1600" b="1" i="1" dirty="0">
                <a:solidFill>
                  <a:schemeClr val="accent2">
                    <a:lumMod val="75000"/>
                  </a:schemeClr>
                </a:solidFill>
                <a:latin typeface="Verdana" pitchFamily="34" charset="0"/>
                <a:ea typeface="Verdana" pitchFamily="34" charset="0"/>
                <a:cs typeface="Verdana" pitchFamily="34" charset="0"/>
              </a:rPr>
              <a:t>K </a:t>
            </a:r>
            <a:r>
              <a:rPr lang="tr-TR" sz="1600" b="1" dirty="0">
                <a:latin typeface="Verdana" pitchFamily="34" charset="0"/>
                <a:ea typeface="Verdana" pitchFamily="34" charset="0"/>
                <a:cs typeface="Verdana" pitchFamily="34" charset="0"/>
              </a:rPr>
              <a:t>ilişkinin anahtar </a:t>
            </a:r>
            <a:r>
              <a:rPr lang="tr-TR" sz="1600" b="1" dirty="0" smtClean="0">
                <a:latin typeface="Verdana" pitchFamily="34" charset="0"/>
                <a:ea typeface="Verdana" pitchFamily="34" charset="0"/>
                <a:cs typeface="Verdana" pitchFamily="34" charset="0"/>
              </a:rPr>
              <a:t>adayı ya </a:t>
            </a:r>
            <a:r>
              <a:rPr lang="tr-TR" sz="1600" b="1" dirty="0">
                <a:latin typeface="Verdana" pitchFamily="34" charset="0"/>
                <a:ea typeface="Verdana" pitchFamily="34" charset="0"/>
                <a:cs typeface="Verdana" pitchFamily="34" charset="0"/>
              </a:rPr>
              <a:t>da kısaca anahtarıdır. </a:t>
            </a:r>
            <a:endParaRPr lang="tr-TR" sz="1600" b="1" dirty="0" smtClean="0">
              <a:latin typeface="Verdana" pitchFamily="34" charset="0"/>
              <a:ea typeface="Verdana" pitchFamily="34" charset="0"/>
              <a:cs typeface="Verdana" pitchFamily="34" charset="0"/>
            </a:endParaRPr>
          </a:p>
          <a:p>
            <a:pPr>
              <a:buNone/>
            </a:pPr>
            <a:r>
              <a:rPr lang="tr-TR" sz="1600" b="1" i="1" dirty="0" smtClean="0">
                <a:solidFill>
                  <a:schemeClr val="accent2">
                    <a:lumMod val="75000"/>
                  </a:schemeClr>
                </a:solidFill>
                <a:latin typeface="Verdana" pitchFamily="34" charset="0"/>
                <a:ea typeface="Verdana" pitchFamily="34" charset="0"/>
                <a:cs typeface="Verdana" pitchFamily="34" charset="0"/>
              </a:rPr>
              <a:t>K   </a:t>
            </a:r>
            <a:r>
              <a:rPr lang="tr-TR" sz="1600" b="1" i="1" dirty="0">
                <a:solidFill>
                  <a:schemeClr val="accent2">
                    <a:lumMod val="75000"/>
                  </a:schemeClr>
                </a:solidFill>
                <a:latin typeface="Verdana" pitchFamily="34" charset="0"/>
                <a:ea typeface="Verdana" pitchFamily="34" charset="0"/>
                <a:cs typeface="Verdana" pitchFamily="34" charset="0"/>
              </a:rPr>
              <a:t>⊆   R : K </a:t>
            </a:r>
            <a:r>
              <a:rPr lang="tr-TR" sz="1600" b="1" i="1" dirty="0">
                <a:solidFill>
                  <a:schemeClr val="accent2">
                    <a:lumMod val="75000"/>
                  </a:schemeClr>
                </a:solidFill>
                <a:latin typeface="Verdana" pitchFamily="34" charset="0"/>
                <a:ea typeface="Verdana" pitchFamily="34" charset="0"/>
                <a:cs typeface="Verdana" pitchFamily="34" charset="0"/>
                <a:sym typeface="Wingdings"/>
              </a:rPr>
              <a:t></a:t>
            </a:r>
            <a:r>
              <a:rPr lang="tr-TR" sz="1600" b="1" i="1" dirty="0">
                <a:solidFill>
                  <a:schemeClr val="accent2">
                    <a:lumMod val="75000"/>
                  </a:schemeClr>
                </a:solidFill>
                <a:latin typeface="Verdana" pitchFamily="34" charset="0"/>
                <a:ea typeface="Verdana" pitchFamily="34" charset="0"/>
                <a:cs typeface="Verdana" pitchFamily="34" charset="0"/>
              </a:rPr>
              <a:t> R  ise K</a:t>
            </a:r>
            <a:r>
              <a:rPr lang="tr-TR" sz="1600" b="1" i="1" baseline="30000" dirty="0">
                <a:solidFill>
                  <a:schemeClr val="accent2">
                    <a:lumMod val="75000"/>
                  </a:schemeClr>
                </a:solidFill>
                <a:latin typeface="Verdana" pitchFamily="34" charset="0"/>
                <a:ea typeface="Verdana" pitchFamily="34" charset="0"/>
                <a:cs typeface="Verdana" pitchFamily="34" charset="0"/>
              </a:rPr>
              <a:t>+</a:t>
            </a:r>
            <a:r>
              <a:rPr lang="tr-TR" sz="1600" b="1" i="1" dirty="0">
                <a:solidFill>
                  <a:schemeClr val="accent2">
                    <a:lumMod val="75000"/>
                  </a:schemeClr>
                </a:solidFill>
                <a:latin typeface="Verdana" pitchFamily="34" charset="0"/>
                <a:ea typeface="Verdana" pitchFamily="34" charset="0"/>
                <a:cs typeface="Verdana" pitchFamily="34" charset="0"/>
              </a:rPr>
              <a:t>=R</a:t>
            </a:r>
            <a:r>
              <a:rPr lang="tr-TR" sz="1600" b="1" dirty="0">
                <a:latin typeface="Verdana" pitchFamily="34" charset="0"/>
                <a:ea typeface="Verdana" pitchFamily="34" charset="0"/>
                <a:cs typeface="Verdana" pitchFamily="34" charset="0"/>
              </a:rPr>
              <a:t> </a:t>
            </a:r>
            <a:r>
              <a:rPr lang="tr-TR" sz="1600" b="1" dirty="0" smtClean="0">
                <a:latin typeface="Verdana" pitchFamily="34" charset="0"/>
                <a:ea typeface="Verdana" pitchFamily="34" charset="0"/>
                <a:cs typeface="Verdana" pitchFamily="34" charset="0"/>
              </a:rPr>
              <a:t>ve  </a:t>
            </a:r>
            <a:r>
              <a:rPr lang="tr-TR" sz="1600" b="1" i="1" dirty="0" smtClean="0">
                <a:solidFill>
                  <a:schemeClr val="accent2">
                    <a:lumMod val="75000"/>
                  </a:schemeClr>
                </a:solidFill>
                <a:latin typeface="Verdana" pitchFamily="34" charset="0"/>
                <a:ea typeface="Verdana" pitchFamily="34" charset="0"/>
                <a:cs typeface="Verdana" pitchFamily="34" charset="0"/>
              </a:rPr>
              <a:t>Z </a:t>
            </a:r>
            <a:r>
              <a:rPr lang="tr-TR" sz="1600" b="1" i="1" dirty="0">
                <a:solidFill>
                  <a:schemeClr val="accent2">
                    <a:lumMod val="75000"/>
                  </a:schemeClr>
                </a:solidFill>
                <a:latin typeface="Verdana" pitchFamily="34" charset="0"/>
                <a:ea typeface="Verdana" pitchFamily="34" charset="0"/>
                <a:cs typeface="Verdana" pitchFamily="34" charset="0"/>
              </a:rPr>
              <a:t>⊆  </a:t>
            </a:r>
            <a:r>
              <a:rPr lang="tr-TR" sz="1600" b="1" i="1" dirty="0" smtClean="0">
                <a:solidFill>
                  <a:schemeClr val="accent2">
                    <a:lumMod val="75000"/>
                  </a:schemeClr>
                </a:solidFill>
                <a:latin typeface="Verdana" pitchFamily="34" charset="0"/>
                <a:ea typeface="Verdana" pitchFamily="34" charset="0"/>
                <a:cs typeface="Verdana" pitchFamily="34" charset="0"/>
              </a:rPr>
              <a:t>K </a:t>
            </a:r>
            <a:r>
              <a:rPr lang="tr-TR" sz="1600" b="1" i="1" dirty="0">
                <a:solidFill>
                  <a:schemeClr val="accent2">
                    <a:lumMod val="75000"/>
                  </a:schemeClr>
                </a:solidFill>
                <a:latin typeface="Verdana" pitchFamily="34" charset="0"/>
                <a:ea typeface="Verdana" pitchFamily="34" charset="0"/>
                <a:cs typeface="Verdana" pitchFamily="34" charset="0"/>
              </a:rPr>
              <a:t>: </a:t>
            </a:r>
            <a:r>
              <a:rPr lang="tr-TR" sz="1600" b="1" i="1" dirty="0" smtClean="0">
                <a:solidFill>
                  <a:schemeClr val="accent2">
                    <a:lumMod val="75000"/>
                  </a:schemeClr>
                </a:solidFill>
                <a:latin typeface="Verdana" pitchFamily="34" charset="0"/>
                <a:ea typeface="Verdana" pitchFamily="34" charset="0"/>
                <a:cs typeface="Verdana" pitchFamily="34" charset="0"/>
              </a:rPr>
              <a:t>! K </a:t>
            </a:r>
            <a:r>
              <a:rPr lang="tr-TR" sz="1600"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sz="1600" b="1" i="1" dirty="0" smtClean="0">
                <a:solidFill>
                  <a:schemeClr val="accent2">
                    <a:lumMod val="75000"/>
                  </a:schemeClr>
                </a:solidFill>
                <a:latin typeface="Verdana" pitchFamily="34" charset="0"/>
                <a:ea typeface="Verdana" pitchFamily="34" charset="0"/>
                <a:cs typeface="Verdana" pitchFamily="34" charset="0"/>
              </a:rPr>
              <a:t> </a:t>
            </a:r>
            <a:r>
              <a:rPr lang="tr-TR" sz="1600" b="1" i="1" dirty="0">
                <a:solidFill>
                  <a:schemeClr val="accent2">
                    <a:lumMod val="75000"/>
                  </a:schemeClr>
                </a:solidFill>
                <a:latin typeface="Verdana" pitchFamily="34" charset="0"/>
                <a:ea typeface="Verdana" pitchFamily="34" charset="0"/>
                <a:cs typeface="Verdana" pitchFamily="34" charset="0"/>
              </a:rPr>
              <a:t>R  ise K</a:t>
            </a:r>
            <a:r>
              <a:rPr lang="tr-TR" sz="1600" b="1" i="1" baseline="30000" dirty="0" smtClean="0">
                <a:solidFill>
                  <a:schemeClr val="accent2">
                    <a:lumMod val="75000"/>
                  </a:schemeClr>
                </a:solidFill>
                <a:latin typeface="Verdana" pitchFamily="34" charset="0"/>
                <a:ea typeface="Verdana" pitchFamily="34" charset="0"/>
                <a:cs typeface="Verdana" pitchFamily="34" charset="0"/>
              </a:rPr>
              <a:t>+</a:t>
            </a:r>
            <a:r>
              <a:rPr lang="tr-TR" sz="1600" b="1" i="1" dirty="0" smtClean="0">
                <a:solidFill>
                  <a:schemeClr val="accent2">
                    <a:lumMod val="75000"/>
                  </a:schemeClr>
                </a:solidFill>
                <a:latin typeface="Verdana" pitchFamily="34" charset="0"/>
                <a:ea typeface="Verdana" pitchFamily="34" charset="0"/>
                <a:cs typeface="Verdana" pitchFamily="34" charset="0"/>
              </a:rPr>
              <a:t>≠R</a:t>
            </a:r>
            <a:r>
              <a:rPr lang="tr-TR" sz="1600" b="1" dirty="0" smtClean="0">
                <a:latin typeface="Verdana" pitchFamily="34" charset="0"/>
                <a:ea typeface="Verdana" pitchFamily="34" charset="0"/>
                <a:cs typeface="Verdana" pitchFamily="34" charset="0"/>
              </a:rPr>
              <a:t> </a:t>
            </a:r>
          </a:p>
          <a:p>
            <a:pPr>
              <a:buNone/>
            </a:pPr>
            <a:endParaRPr lang="tr-TR" sz="1600" dirty="0" smtClean="0">
              <a:latin typeface="Verdana" pitchFamily="34" charset="0"/>
              <a:ea typeface="Verdana" pitchFamily="34" charset="0"/>
              <a:cs typeface="Verdana" pitchFamily="34" charset="0"/>
            </a:endParaRPr>
          </a:p>
          <a:p>
            <a:pPr>
              <a:buNone/>
            </a:pPr>
            <a:r>
              <a:rPr lang="tr-TR" sz="1600" dirty="0">
                <a:latin typeface="Verdana" pitchFamily="34" charset="0"/>
                <a:ea typeface="Verdana" pitchFamily="34" charset="0"/>
                <a:cs typeface="Verdana" pitchFamily="34" charset="0"/>
              </a:rPr>
              <a:t>Anahtar tanımını, süper anahtara dayalı </a:t>
            </a:r>
            <a:r>
              <a:rPr lang="tr-TR" sz="1600" dirty="0" smtClean="0">
                <a:latin typeface="Verdana" pitchFamily="34" charset="0"/>
                <a:ea typeface="Verdana" pitchFamily="34" charset="0"/>
                <a:cs typeface="Verdana" pitchFamily="34" charset="0"/>
              </a:rPr>
              <a:t>olarak:</a:t>
            </a:r>
          </a:p>
          <a:p>
            <a:pPr>
              <a:buNone/>
            </a:pPr>
            <a:r>
              <a:rPr lang="tr-TR" sz="1600" b="1" i="1" dirty="0" smtClean="0">
                <a:solidFill>
                  <a:schemeClr val="accent2">
                    <a:lumMod val="75000"/>
                  </a:schemeClr>
                </a:solidFill>
                <a:latin typeface="Verdana" pitchFamily="34" charset="0"/>
                <a:ea typeface="Verdana" pitchFamily="34" charset="0"/>
                <a:cs typeface="Verdana" pitchFamily="34" charset="0"/>
              </a:rPr>
              <a:t>K, </a:t>
            </a:r>
            <a:r>
              <a:rPr lang="tr-TR" sz="1600" b="1" i="1" dirty="0">
                <a:solidFill>
                  <a:schemeClr val="accent2">
                    <a:lumMod val="75000"/>
                  </a:schemeClr>
                </a:solidFill>
                <a:latin typeface="Verdana" pitchFamily="34" charset="0"/>
                <a:ea typeface="Verdana" pitchFamily="34" charset="0"/>
                <a:cs typeface="Verdana" pitchFamily="34" charset="0"/>
              </a:rPr>
              <a:t>R</a:t>
            </a:r>
            <a:r>
              <a:rPr lang="tr-TR" sz="1600" b="1" dirty="0">
                <a:latin typeface="Verdana" pitchFamily="34" charset="0"/>
                <a:ea typeface="Verdana" pitchFamily="34" charset="0"/>
                <a:cs typeface="Verdana" pitchFamily="34" charset="0"/>
              </a:rPr>
              <a:t>‘ </a:t>
            </a:r>
            <a:r>
              <a:rPr lang="tr-TR" sz="1600" dirty="0" err="1">
                <a:latin typeface="Verdana" pitchFamily="34" charset="0"/>
                <a:ea typeface="Verdana" pitchFamily="34" charset="0"/>
                <a:cs typeface="Verdana" pitchFamily="34" charset="0"/>
              </a:rPr>
              <a:t>nin</a:t>
            </a:r>
            <a:r>
              <a:rPr lang="tr-TR" sz="1600" dirty="0">
                <a:latin typeface="Verdana" pitchFamily="34" charset="0"/>
                <a:ea typeface="Verdana" pitchFamily="34" charset="0"/>
                <a:cs typeface="Verdana" pitchFamily="34" charset="0"/>
              </a:rPr>
              <a:t> bir süper anahtarı </a:t>
            </a:r>
            <a:r>
              <a:rPr lang="tr-TR" sz="1600" dirty="0" smtClean="0">
                <a:latin typeface="Verdana" pitchFamily="34" charset="0"/>
                <a:ea typeface="Verdana" pitchFamily="34" charset="0"/>
                <a:cs typeface="Verdana" pitchFamily="34" charset="0"/>
              </a:rPr>
              <a:t>ve </a:t>
            </a:r>
            <a:r>
              <a:rPr lang="tr-TR" sz="1600" b="1" dirty="0" smtClean="0">
                <a:latin typeface="Verdana" pitchFamily="34" charset="0"/>
                <a:ea typeface="Verdana" pitchFamily="34" charset="0"/>
                <a:cs typeface="Verdana" pitchFamily="34" charset="0"/>
              </a:rPr>
              <a:t> </a:t>
            </a:r>
            <a:r>
              <a:rPr lang="tr-TR" sz="1600" b="1" i="1" dirty="0">
                <a:solidFill>
                  <a:schemeClr val="accent2">
                    <a:lumMod val="75000"/>
                  </a:schemeClr>
                </a:solidFill>
                <a:latin typeface="Verdana" pitchFamily="34" charset="0"/>
                <a:ea typeface="Verdana" pitchFamily="34" charset="0"/>
                <a:cs typeface="Verdana" pitchFamily="34" charset="0"/>
              </a:rPr>
              <a:t>K</a:t>
            </a:r>
            <a:r>
              <a:rPr lang="tr-TR" sz="1600" dirty="0">
                <a:latin typeface="Verdana" pitchFamily="34" charset="0"/>
                <a:ea typeface="Verdana" pitchFamily="34" charset="0"/>
                <a:cs typeface="Verdana" pitchFamily="34" charset="0"/>
              </a:rPr>
              <a:t>‘ </a:t>
            </a:r>
            <a:r>
              <a:rPr lang="tr-TR" sz="1600" dirty="0" err="1">
                <a:latin typeface="Verdana" pitchFamily="34" charset="0"/>
                <a:ea typeface="Verdana" pitchFamily="34" charset="0"/>
                <a:cs typeface="Verdana" pitchFamily="34" charset="0"/>
              </a:rPr>
              <a:t>nın</a:t>
            </a:r>
            <a:r>
              <a:rPr lang="tr-TR" sz="1600" dirty="0">
                <a:latin typeface="Verdana" pitchFamily="34" charset="0"/>
                <a:ea typeface="Verdana" pitchFamily="34" charset="0"/>
                <a:cs typeface="Verdana" pitchFamily="34" charset="0"/>
              </a:rPr>
              <a:t> hiçbir öz altkümesi </a:t>
            </a:r>
            <a:r>
              <a:rPr lang="tr-TR" sz="1600" b="1" i="1" dirty="0" smtClean="0">
                <a:solidFill>
                  <a:schemeClr val="accent2">
                    <a:lumMod val="75000"/>
                  </a:schemeClr>
                </a:solidFill>
                <a:latin typeface="Verdana" pitchFamily="34" charset="0"/>
                <a:ea typeface="Verdana" pitchFamily="34" charset="0"/>
                <a:cs typeface="Verdana" pitchFamily="34" charset="0"/>
              </a:rPr>
              <a:t>R</a:t>
            </a:r>
            <a:r>
              <a:rPr lang="tr-TR" sz="1600" b="1" dirty="0" smtClean="0">
                <a:latin typeface="Verdana" pitchFamily="34" charset="0"/>
                <a:ea typeface="Verdana" pitchFamily="34" charset="0"/>
                <a:cs typeface="Verdana" pitchFamily="34" charset="0"/>
              </a:rPr>
              <a:t>’</a:t>
            </a:r>
            <a:r>
              <a:rPr lang="tr-TR" sz="1600" dirty="0" smtClean="0">
                <a:latin typeface="Verdana" pitchFamily="34" charset="0"/>
                <a:ea typeface="Verdana" pitchFamily="34" charset="0"/>
                <a:cs typeface="Verdana" pitchFamily="34" charset="0"/>
              </a:rPr>
              <a:t>nin </a:t>
            </a:r>
            <a:r>
              <a:rPr lang="tr-TR" sz="1600" dirty="0">
                <a:latin typeface="Verdana" pitchFamily="34" charset="0"/>
                <a:ea typeface="Verdana" pitchFamily="34" charset="0"/>
                <a:cs typeface="Verdana" pitchFamily="34" charset="0"/>
              </a:rPr>
              <a:t>süper anahtarı değilse, </a:t>
            </a:r>
            <a:r>
              <a:rPr lang="tr-TR" sz="1600" b="1" i="1" dirty="0" smtClean="0">
                <a:solidFill>
                  <a:schemeClr val="accent2">
                    <a:lumMod val="75000"/>
                  </a:schemeClr>
                </a:solidFill>
                <a:latin typeface="Verdana" pitchFamily="34" charset="0"/>
                <a:ea typeface="Verdana" pitchFamily="34" charset="0"/>
                <a:cs typeface="Verdana" pitchFamily="34" charset="0"/>
              </a:rPr>
              <a:t>K, </a:t>
            </a:r>
            <a:r>
              <a:rPr lang="tr-TR" sz="1600" b="1" i="1" dirty="0">
                <a:solidFill>
                  <a:schemeClr val="accent2">
                    <a:lumMod val="75000"/>
                  </a:schemeClr>
                </a:solidFill>
                <a:latin typeface="Verdana" pitchFamily="34" charset="0"/>
                <a:ea typeface="Verdana" pitchFamily="34" charset="0"/>
                <a:cs typeface="Verdana" pitchFamily="34" charset="0"/>
              </a:rPr>
              <a:t>R</a:t>
            </a:r>
            <a:r>
              <a:rPr lang="tr-TR" sz="1600" dirty="0">
                <a:latin typeface="Verdana" pitchFamily="34" charset="0"/>
                <a:ea typeface="Verdana" pitchFamily="34" charset="0"/>
                <a:cs typeface="Verdana" pitchFamily="34" charset="0"/>
              </a:rPr>
              <a:t>‘ </a:t>
            </a:r>
            <a:r>
              <a:rPr lang="tr-TR" sz="1600" dirty="0" err="1">
                <a:latin typeface="Verdana" pitchFamily="34" charset="0"/>
                <a:ea typeface="Verdana" pitchFamily="34" charset="0"/>
                <a:cs typeface="Verdana" pitchFamily="34" charset="0"/>
              </a:rPr>
              <a:t>nin</a:t>
            </a:r>
            <a:r>
              <a:rPr lang="tr-TR" sz="1600" dirty="0">
                <a:latin typeface="Verdana" pitchFamily="34" charset="0"/>
                <a:ea typeface="Verdana" pitchFamily="34" charset="0"/>
                <a:cs typeface="Verdana" pitchFamily="34" charset="0"/>
              </a:rPr>
              <a:t> anahtar adayı, ya da kısaca anahtarıdır</a:t>
            </a:r>
            <a:r>
              <a:rPr lang="tr-TR" sz="1600" dirty="0" smtClean="0">
                <a:latin typeface="Verdana" pitchFamily="34" charset="0"/>
                <a:ea typeface="Verdana" pitchFamily="34" charset="0"/>
                <a:cs typeface="Verdana" pitchFamily="34" charset="0"/>
              </a:rPr>
              <a:t>.</a:t>
            </a:r>
          </a:p>
          <a:p>
            <a:pPr>
              <a:lnSpc>
                <a:spcPct val="115000"/>
              </a:lnSpc>
              <a:spcAft>
                <a:spcPts val="300"/>
              </a:spcAft>
              <a:buNone/>
              <a:tabLst>
                <a:tab pos="207645" algn="l"/>
              </a:tabLst>
            </a:pPr>
            <a:r>
              <a:rPr lang="tr-TR" sz="1600" b="1" i="1" dirty="0">
                <a:solidFill>
                  <a:schemeClr val="accent2">
                    <a:lumMod val="75000"/>
                  </a:schemeClr>
                </a:solidFill>
                <a:latin typeface="Verdana" pitchFamily="34" charset="0"/>
                <a:ea typeface="Verdana" pitchFamily="34" charset="0"/>
                <a:cs typeface="Verdana" pitchFamily="34" charset="0"/>
              </a:rPr>
              <a:t>(K ⊆ R : K </a:t>
            </a:r>
            <a:r>
              <a:rPr lang="tr-TR" sz="1600" b="1" i="1" dirty="0">
                <a:solidFill>
                  <a:schemeClr val="accent2">
                    <a:lumMod val="75000"/>
                  </a:schemeClr>
                </a:solidFill>
                <a:latin typeface="Verdana" pitchFamily="34" charset="0"/>
                <a:ea typeface="Verdana" pitchFamily="34" charset="0"/>
                <a:cs typeface="Verdana" pitchFamily="34" charset="0"/>
                <a:sym typeface="Wingdings"/>
              </a:rPr>
              <a:t></a:t>
            </a:r>
            <a:r>
              <a:rPr lang="tr-TR" sz="1600" b="1" i="1" dirty="0">
                <a:solidFill>
                  <a:schemeClr val="accent2">
                    <a:lumMod val="75000"/>
                  </a:schemeClr>
                </a:solidFill>
                <a:latin typeface="Verdana" pitchFamily="34" charset="0"/>
                <a:ea typeface="Verdana" pitchFamily="34" charset="0"/>
                <a:cs typeface="Verdana" pitchFamily="34" charset="0"/>
              </a:rPr>
              <a:t> R) </a:t>
            </a:r>
            <a:r>
              <a:rPr lang="tr-TR" sz="1600" dirty="0">
                <a:solidFill>
                  <a:srgbClr val="000000"/>
                </a:solidFill>
                <a:latin typeface="Verdana" pitchFamily="34" charset="0"/>
                <a:ea typeface="Verdana" pitchFamily="34" charset="0"/>
                <a:cs typeface="Verdana" pitchFamily="34" charset="0"/>
              </a:rPr>
              <a:t>ve </a:t>
            </a:r>
            <a:r>
              <a:rPr lang="tr-TR" sz="1600" b="1" dirty="0">
                <a:solidFill>
                  <a:srgbClr val="000000"/>
                </a:solidFill>
                <a:latin typeface="Verdana" pitchFamily="34" charset="0"/>
                <a:ea typeface="Verdana" pitchFamily="34" charset="0"/>
                <a:cs typeface="Verdana" pitchFamily="34" charset="0"/>
              </a:rPr>
              <a:t> </a:t>
            </a:r>
            <a:r>
              <a:rPr lang="tr-TR" sz="1600" b="1" i="1" dirty="0">
                <a:solidFill>
                  <a:schemeClr val="accent2">
                    <a:lumMod val="75000"/>
                  </a:schemeClr>
                </a:solidFill>
                <a:latin typeface="Verdana" pitchFamily="34" charset="0"/>
                <a:ea typeface="Verdana" pitchFamily="34" charset="0"/>
                <a:cs typeface="Verdana" pitchFamily="34" charset="0"/>
              </a:rPr>
              <a:t>( ƎK</a:t>
            </a:r>
            <a:r>
              <a:rPr lang="tr-TR" sz="1600" b="1" i="1" baseline="-25000" dirty="0">
                <a:solidFill>
                  <a:schemeClr val="accent2">
                    <a:lumMod val="75000"/>
                  </a:schemeClr>
                </a:solidFill>
                <a:latin typeface="Verdana" pitchFamily="34" charset="0"/>
                <a:ea typeface="Verdana" pitchFamily="34" charset="0"/>
                <a:cs typeface="Verdana" pitchFamily="34" charset="0"/>
              </a:rPr>
              <a:t>1 </a:t>
            </a:r>
            <a:r>
              <a:rPr lang="tr-TR" sz="1600" b="1" i="1" dirty="0">
                <a:solidFill>
                  <a:schemeClr val="accent2">
                    <a:lumMod val="75000"/>
                  </a:schemeClr>
                </a:solidFill>
                <a:latin typeface="Verdana" pitchFamily="34" charset="0"/>
                <a:ea typeface="Verdana" pitchFamily="34" charset="0"/>
                <a:cs typeface="Verdana" pitchFamily="34" charset="0"/>
              </a:rPr>
              <a:t> </a:t>
            </a:r>
            <a:r>
              <a:rPr lang="tr-TR" sz="1600" b="1" i="1" dirty="0">
                <a:solidFill>
                  <a:schemeClr val="accent2">
                    <a:lumMod val="75000"/>
                  </a:schemeClr>
                </a:solidFill>
                <a:latin typeface="Verdana" pitchFamily="34" charset="0"/>
                <a:ea typeface="Verdana" pitchFamily="34" charset="0"/>
                <a:cs typeface="Verdana" pitchFamily="34" charset="0"/>
                <a:sym typeface="Symbol"/>
              </a:rPr>
              <a:t></a:t>
            </a:r>
            <a:r>
              <a:rPr lang="tr-TR" sz="1600" b="1" i="1" dirty="0">
                <a:solidFill>
                  <a:schemeClr val="accent2">
                    <a:lumMod val="75000"/>
                  </a:schemeClr>
                </a:solidFill>
                <a:latin typeface="Verdana" pitchFamily="34" charset="0"/>
                <a:ea typeface="Verdana" pitchFamily="34" charset="0"/>
                <a:cs typeface="Verdana" pitchFamily="34" charset="0"/>
              </a:rPr>
              <a:t> K : K</a:t>
            </a:r>
            <a:r>
              <a:rPr lang="tr-TR" sz="1600" b="1" i="1" baseline="-25000" dirty="0">
                <a:solidFill>
                  <a:schemeClr val="accent2">
                    <a:lumMod val="75000"/>
                  </a:schemeClr>
                </a:solidFill>
                <a:latin typeface="Verdana" pitchFamily="34" charset="0"/>
                <a:ea typeface="Verdana" pitchFamily="34" charset="0"/>
                <a:cs typeface="Verdana" pitchFamily="34" charset="0"/>
              </a:rPr>
              <a:t>1</a:t>
            </a:r>
            <a:r>
              <a:rPr lang="tr-TR" sz="1600" b="1" i="1" dirty="0">
                <a:solidFill>
                  <a:schemeClr val="accent2">
                    <a:lumMod val="75000"/>
                  </a:schemeClr>
                </a:solidFill>
                <a:latin typeface="Verdana" pitchFamily="34" charset="0"/>
                <a:ea typeface="Verdana" pitchFamily="34" charset="0"/>
                <a:cs typeface="Verdana" pitchFamily="34" charset="0"/>
              </a:rPr>
              <a:t> </a:t>
            </a:r>
            <a:r>
              <a:rPr lang="tr-TR" sz="1600" b="1" i="1" dirty="0">
                <a:solidFill>
                  <a:schemeClr val="accent2">
                    <a:lumMod val="75000"/>
                  </a:schemeClr>
                </a:solidFill>
                <a:latin typeface="Verdana" pitchFamily="34" charset="0"/>
                <a:ea typeface="Verdana" pitchFamily="34" charset="0"/>
                <a:cs typeface="Verdana" pitchFamily="34" charset="0"/>
                <a:sym typeface="Wingdings"/>
              </a:rPr>
              <a:t></a:t>
            </a:r>
            <a:r>
              <a:rPr lang="tr-TR" sz="1600" b="1" i="1" dirty="0">
                <a:solidFill>
                  <a:schemeClr val="accent2">
                    <a:lumMod val="75000"/>
                  </a:schemeClr>
                </a:solidFill>
                <a:latin typeface="Verdana" pitchFamily="34" charset="0"/>
                <a:ea typeface="Verdana" pitchFamily="34" charset="0"/>
                <a:cs typeface="Verdana" pitchFamily="34" charset="0"/>
              </a:rPr>
              <a:t> R ) </a:t>
            </a:r>
            <a:r>
              <a:rPr lang="tr-TR" sz="1600" b="1" i="1" dirty="0">
                <a:solidFill>
                  <a:schemeClr val="accent2">
                    <a:lumMod val="75000"/>
                  </a:schemeClr>
                </a:solidFill>
                <a:latin typeface="Verdana" pitchFamily="34" charset="0"/>
                <a:ea typeface="Verdana" pitchFamily="34" charset="0"/>
                <a:cs typeface="Verdana" pitchFamily="34" charset="0"/>
                <a:sym typeface="Wingdings"/>
              </a:rPr>
              <a:t></a:t>
            </a:r>
            <a:r>
              <a:rPr lang="tr-TR" sz="1600" b="1" i="1" dirty="0">
                <a:solidFill>
                  <a:schemeClr val="accent2">
                    <a:lumMod val="75000"/>
                  </a:schemeClr>
                </a:solidFill>
                <a:latin typeface="Verdana" pitchFamily="34" charset="0"/>
                <a:ea typeface="Verdana" pitchFamily="34" charset="0"/>
                <a:cs typeface="Verdana" pitchFamily="34" charset="0"/>
              </a:rPr>
              <a:t>  </a:t>
            </a:r>
            <a:r>
              <a:rPr lang="tr-TR" sz="1600" b="1" i="1" dirty="0" smtClean="0">
                <a:solidFill>
                  <a:schemeClr val="accent2">
                    <a:lumMod val="75000"/>
                  </a:schemeClr>
                </a:solidFill>
                <a:latin typeface="Verdana" pitchFamily="34" charset="0"/>
                <a:ea typeface="Verdana" pitchFamily="34" charset="0"/>
                <a:cs typeface="Verdana" pitchFamily="34" charset="0"/>
              </a:rPr>
              <a:t>K</a:t>
            </a:r>
            <a:r>
              <a:rPr lang="tr-TR" sz="1600" i="1" dirty="0" smtClean="0">
                <a:solidFill>
                  <a:schemeClr val="accent2">
                    <a:lumMod val="75000"/>
                  </a:schemeClr>
                </a:solidFill>
                <a:latin typeface="Verdana" pitchFamily="34" charset="0"/>
                <a:ea typeface="Verdana" pitchFamily="34" charset="0"/>
                <a:cs typeface="Verdana" pitchFamily="34" charset="0"/>
              </a:rPr>
              <a:t> </a:t>
            </a:r>
            <a:r>
              <a:rPr lang="tr-TR" sz="1600" dirty="0" smtClean="0">
                <a:latin typeface="Verdana" pitchFamily="34" charset="0"/>
                <a:ea typeface="Verdana" pitchFamily="34" charset="0"/>
                <a:cs typeface="Verdana" pitchFamily="34" charset="0"/>
              </a:rPr>
              <a:t> </a:t>
            </a:r>
            <a:r>
              <a:rPr lang="tr-TR" sz="1600" dirty="0">
                <a:latin typeface="Verdana" pitchFamily="34" charset="0"/>
                <a:ea typeface="Verdana" pitchFamily="34" charset="0"/>
                <a:cs typeface="Verdana" pitchFamily="34" charset="0"/>
              </a:rPr>
              <a:t>ilişkinin anahtarıdır. </a:t>
            </a:r>
            <a:endParaRPr lang="tr-TR" sz="1600" dirty="0" smtClean="0">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sz="1600" dirty="0" smtClean="0">
                <a:latin typeface="Verdana" pitchFamily="34" charset="0"/>
                <a:ea typeface="Verdana" pitchFamily="34" charset="0"/>
                <a:cs typeface="Verdana" pitchFamily="34" charset="0"/>
              </a:rPr>
              <a:t>Önemli! Her </a:t>
            </a:r>
            <a:r>
              <a:rPr lang="tr-TR" sz="1600" dirty="0">
                <a:latin typeface="Verdana" pitchFamily="34" charset="0"/>
                <a:ea typeface="Verdana" pitchFamily="34" charset="0"/>
                <a:cs typeface="Verdana" pitchFamily="34" charset="0"/>
              </a:rPr>
              <a:t>anahtar bir bütünlük kısıtlamasıdır. </a:t>
            </a:r>
            <a:endParaRPr lang="tr-TR" sz="1600" dirty="0" smtClean="0">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sz="1600" dirty="0" smtClean="0">
                <a:latin typeface="Verdana" pitchFamily="34" charset="0"/>
                <a:ea typeface="Verdana" pitchFamily="34" charset="0"/>
                <a:cs typeface="Verdana" pitchFamily="34" charset="0"/>
              </a:rPr>
              <a:t>İlişkinin </a:t>
            </a:r>
            <a:r>
              <a:rPr lang="tr-TR" sz="1600" dirty="0">
                <a:latin typeface="Verdana" pitchFamily="34" charset="0"/>
                <a:ea typeface="Verdana" pitchFamily="34" charset="0"/>
                <a:cs typeface="Verdana" pitchFamily="34" charset="0"/>
              </a:rPr>
              <a:t>tüm örneklerinde, </a:t>
            </a:r>
            <a:r>
              <a:rPr lang="tr-TR" sz="1600" dirty="0" smtClean="0">
                <a:latin typeface="Verdana" pitchFamily="34" charset="0"/>
                <a:ea typeface="Verdana" pitchFamily="34" charset="0"/>
                <a:cs typeface="Verdana" pitchFamily="34" charset="0"/>
              </a:rPr>
              <a:t>anahtarı değeri tüm </a:t>
            </a:r>
            <a:r>
              <a:rPr lang="tr-TR" sz="1600" dirty="0">
                <a:latin typeface="Verdana" pitchFamily="34" charset="0"/>
                <a:ea typeface="Verdana" pitchFamily="34" charset="0"/>
                <a:cs typeface="Verdana" pitchFamily="34" charset="0"/>
              </a:rPr>
              <a:t>çoklularında </a:t>
            </a:r>
            <a:r>
              <a:rPr lang="tr-TR" sz="1600" dirty="0" smtClean="0">
                <a:latin typeface="Verdana" pitchFamily="34" charset="0"/>
                <a:ea typeface="Verdana" pitchFamily="34" charset="0"/>
                <a:cs typeface="Verdana" pitchFamily="34" charset="0"/>
              </a:rPr>
              <a:t>farklı </a:t>
            </a:r>
            <a:r>
              <a:rPr lang="tr-TR" sz="1600" dirty="0">
                <a:latin typeface="Verdana" pitchFamily="34" charset="0"/>
                <a:ea typeface="Verdana" pitchFamily="34" charset="0"/>
                <a:cs typeface="Verdana" pitchFamily="34" charset="0"/>
              </a:rPr>
              <a:t>olmalıdır</a:t>
            </a:r>
            <a:r>
              <a:rPr lang="tr-TR" sz="1600" dirty="0" smtClean="0">
                <a:latin typeface="Verdana" pitchFamily="34" charset="0"/>
                <a:ea typeface="Verdana" pitchFamily="34" charset="0"/>
                <a:cs typeface="Verdana" pitchFamily="34" charset="0"/>
              </a:rPr>
              <a:t>.</a:t>
            </a:r>
            <a:endParaRPr lang="tr-TR" sz="1600" dirty="0">
              <a:latin typeface="Verdana" pitchFamily="34" charset="0"/>
              <a:ea typeface="Verdana" pitchFamily="34" charset="0"/>
              <a:cs typeface="Verdana" pitchFamily="34" charset="0"/>
            </a:endParaRPr>
          </a:p>
          <a:p>
            <a:pPr>
              <a:buNone/>
            </a:pPr>
            <a:endParaRPr lang="tr-T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11560" y="980728"/>
            <a:ext cx="8229600" cy="5400600"/>
          </a:xfrm>
        </p:spPr>
        <p:txBody>
          <a:bodyPr>
            <a:normAutofit fontScale="62500" lnSpcReduction="20000"/>
          </a:bodyPr>
          <a:lstStyle/>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F</a:t>
            </a:r>
            <a:r>
              <a:rPr lang="tr-TR" sz="2800" b="1" i="1" baseline="30000" dirty="0">
                <a:solidFill>
                  <a:schemeClr val="accent2">
                    <a:lumMod val="75000"/>
                  </a:schemeClr>
                </a:solidFill>
                <a:latin typeface="Verdana" pitchFamily="34" charset="0"/>
                <a:ea typeface="Verdana" pitchFamily="34" charset="0"/>
                <a:cs typeface="Verdana" pitchFamily="34" charset="0"/>
              </a:rPr>
              <a:t>+</a:t>
            </a:r>
            <a:r>
              <a:rPr lang="tr-TR" sz="2800" b="1" i="1" dirty="0">
                <a:solidFill>
                  <a:schemeClr val="accent2">
                    <a:lumMod val="75000"/>
                  </a:schemeClr>
                </a:solidFill>
                <a:latin typeface="Verdana" pitchFamily="34" charset="0"/>
                <a:ea typeface="Verdana" pitchFamily="34" charset="0"/>
                <a:cs typeface="Verdana" pitchFamily="34" charset="0"/>
              </a:rPr>
              <a:t> :	A</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BCD</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	B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CDA</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	C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DAB</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	D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ABC</a:t>
            </a: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F</a:t>
            </a:r>
            <a:r>
              <a:rPr lang="tr-TR" sz="2800" b="1" i="1" baseline="-25000" dirty="0">
                <a:solidFill>
                  <a:schemeClr val="accent2">
                    <a:lumMod val="75000"/>
                  </a:schemeClr>
                </a:solidFill>
                <a:latin typeface="Verdana" pitchFamily="34" charset="0"/>
                <a:ea typeface="Verdana" pitchFamily="34" charset="0"/>
                <a:cs typeface="Verdana" pitchFamily="34" charset="0"/>
              </a:rPr>
              <a:t>1</a:t>
            </a:r>
            <a:r>
              <a:rPr lang="tr-TR" sz="2800" b="1" i="1" dirty="0">
                <a:solidFill>
                  <a:schemeClr val="accent2">
                    <a:lumMod val="75000"/>
                  </a:schemeClr>
                </a:solidFill>
                <a:latin typeface="Verdana" pitchFamily="34" charset="0"/>
                <a:ea typeface="Verdana" pitchFamily="34" charset="0"/>
                <a:cs typeface="Verdana" pitchFamily="34" charset="0"/>
              </a:rPr>
              <a:t>={A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B,   B</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A}</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F</a:t>
            </a:r>
            <a:r>
              <a:rPr lang="tr-TR" sz="2800" b="1" i="1" baseline="-25000" dirty="0">
                <a:solidFill>
                  <a:schemeClr val="accent2">
                    <a:lumMod val="75000"/>
                  </a:schemeClr>
                </a:solidFill>
                <a:latin typeface="Verdana" pitchFamily="34" charset="0"/>
                <a:ea typeface="Verdana" pitchFamily="34" charset="0"/>
                <a:cs typeface="Verdana" pitchFamily="34" charset="0"/>
              </a:rPr>
              <a:t>2</a:t>
            </a:r>
            <a:r>
              <a:rPr lang="tr-TR" sz="2800" b="1" i="1" dirty="0">
                <a:solidFill>
                  <a:schemeClr val="accent2">
                    <a:lumMod val="75000"/>
                  </a:schemeClr>
                </a:solidFill>
                <a:latin typeface="Verdana" pitchFamily="34" charset="0"/>
                <a:ea typeface="Verdana" pitchFamily="34" charset="0"/>
                <a:cs typeface="Verdana" pitchFamily="34" charset="0"/>
              </a:rPr>
              <a:t>={B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C,   C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B}</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F</a:t>
            </a:r>
            <a:r>
              <a:rPr lang="tr-TR" sz="2800" b="1" i="1" baseline="-25000" dirty="0">
                <a:solidFill>
                  <a:schemeClr val="accent2">
                    <a:lumMod val="75000"/>
                  </a:schemeClr>
                </a:solidFill>
                <a:latin typeface="Verdana" pitchFamily="34" charset="0"/>
                <a:ea typeface="Verdana" pitchFamily="34" charset="0"/>
                <a:cs typeface="Verdana" pitchFamily="34" charset="0"/>
              </a:rPr>
              <a:t>3</a:t>
            </a:r>
            <a:r>
              <a:rPr lang="tr-TR" sz="2800" b="1" i="1" dirty="0">
                <a:solidFill>
                  <a:schemeClr val="accent2">
                    <a:lumMod val="75000"/>
                  </a:schemeClr>
                </a:solidFill>
                <a:latin typeface="Verdana" pitchFamily="34" charset="0"/>
                <a:ea typeface="Verdana" pitchFamily="34" charset="0"/>
                <a:cs typeface="Verdana" pitchFamily="34" charset="0"/>
              </a:rPr>
              <a:t>={C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D,   D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C}</a:t>
            </a:r>
          </a:p>
          <a:p>
            <a:pPr marL="0" indent="0">
              <a:spcBef>
                <a:spcPts val="0"/>
              </a:spcBef>
              <a:buNone/>
            </a:pP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G  :  	A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B</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	B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AC</a:t>
            </a:r>
            <a:endParaRPr lang="tr-TR" sz="2800" i="1" dirty="0">
              <a:solidFill>
                <a:schemeClr val="accent2">
                  <a:lumMod val="75000"/>
                </a:schemeClr>
              </a:solidFill>
              <a:latin typeface="Verdana" pitchFamily="34" charset="0"/>
              <a:ea typeface="Verdana" pitchFamily="34" charset="0"/>
              <a:cs typeface="Verdana" pitchFamily="34" charset="0"/>
            </a:endParaRPr>
          </a:p>
          <a:p>
            <a:pPr marL="0" indent="0">
              <a:spcBef>
                <a:spcPts val="0"/>
              </a:spcBef>
              <a:buNone/>
            </a:pPr>
            <a:r>
              <a:rPr lang="tr-TR" sz="2800" b="1" i="1" baseline="-25000" dirty="0">
                <a:solidFill>
                  <a:schemeClr val="accent2">
                    <a:lumMod val="75000"/>
                  </a:schemeClr>
                </a:solidFill>
                <a:latin typeface="Verdana" pitchFamily="34" charset="0"/>
                <a:ea typeface="Verdana" pitchFamily="34" charset="0"/>
                <a:cs typeface="Verdana" pitchFamily="34" charset="0"/>
              </a:rPr>
              <a:t>	</a:t>
            </a:r>
            <a:r>
              <a:rPr lang="tr-TR" sz="2800" b="1" i="1" dirty="0">
                <a:solidFill>
                  <a:schemeClr val="accent2">
                    <a:lumMod val="75000"/>
                  </a:schemeClr>
                </a:solidFill>
                <a:latin typeface="Verdana" pitchFamily="34" charset="0"/>
                <a:ea typeface="Verdana" pitchFamily="34" charset="0"/>
                <a:cs typeface="Verdana" pitchFamily="34" charset="0"/>
              </a:rPr>
              <a:t>C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BD</a:t>
            </a:r>
          </a:p>
          <a:p>
            <a:pPr marL="0" indent="0">
              <a:spcBef>
                <a:spcPts val="0"/>
              </a:spcBef>
              <a:buNone/>
            </a:pPr>
            <a:r>
              <a:rPr lang="tr-TR" sz="2800" b="1" i="1" dirty="0">
                <a:solidFill>
                  <a:schemeClr val="accent2">
                    <a:lumMod val="75000"/>
                  </a:schemeClr>
                </a:solidFill>
                <a:latin typeface="Verdana" pitchFamily="34" charset="0"/>
                <a:ea typeface="Verdana" pitchFamily="34" charset="0"/>
                <a:cs typeface="Verdana" pitchFamily="34" charset="0"/>
              </a:rPr>
              <a:t>	D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C</a:t>
            </a:r>
            <a:endParaRPr lang="tr-TR" sz="2800" i="1" dirty="0">
              <a:solidFill>
                <a:schemeClr val="accent2">
                  <a:lumMod val="75000"/>
                </a:schemeClr>
              </a:solidFill>
              <a:latin typeface="Verdana" pitchFamily="34" charset="0"/>
              <a:ea typeface="Verdana" pitchFamily="34" charset="0"/>
              <a:cs typeface="Verdana" pitchFamily="34" charset="0"/>
            </a:endParaRPr>
          </a:p>
          <a:p>
            <a:pPr>
              <a:buNone/>
            </a:pPr>
            <a:r>
              <a:rPr lang="tr-TR" sz="2800" b="1" i="1" dirty="0">
                <a:solidFill>
                  <a:schemeClr val="accent2">
                    <a:lumMod val="75000"/>
                  </a:schemeClr>
                </a:solidFill>
                <a:latin typeface="Verdana" pitchFamily="34" charset="0"/>
                <a:ea typeface="Verdana" pitchFamily="34" charset="0"/>
                <a:cs typeface="Verdana" pitchFamily="34" charset="0"/>
              </a:rPr>
              <a:t>F</a:t>
            </a:r>
            <a:r>
              <a:rPr lang="tr-TR" sz="2800" dirty="0">
                <a:latin typeface="Verdana" pitchFamily="34" charset="0"/>
                <a:ea typeface="Verdana" pitchFamily="34" charset="0"/>
                <a:cs typeface="Verdana" pitchFamily="34" charset="0"/>
              </a:rPr>
              <a:t>’</a:t>
            </a:r>
            <a:r>
              <a:rPr lang="tr-TR" sz="2800" b="1" dirty="0">
                <a:latin typeface="Verdana" pitchFamily="34" charset="0"/>
                <a:ea typeface="Verdana" pitchFamily="34" charset="0"/>
                <a:cs typeface="Verdana" pitchFamily="34" charset="0"/>
              </a:rPr>
              <a:t> </a:t>
            </a:r>
            <a:r>
              <a:rPr lang="tr-TR" sz="2800" dirty="0">
                <a:latin typeface="Verdana" pitchFamily="34" charset="0"/>
                <a:ea typeface="Verdana" pitchFamily="34" charset="0"/>
                <a:cs typeface="Verdana" pitchFamily="34" charset="0"/>
              </a:rPr>
              <a:t>deki işlevsel bağımlılıklardan ilk üçü </a:t>
            </a:r>
            <a:r>
              <a:rPr lang="tr-TR" sz="2800" b="1" i="1" dirty="0">
                <a:solidFill>
                  <a:schemeClr val="accent2">
                    <a:lumMod val="75000"/>
                  </a:schemeClr>
                </a:solidFill>
                <a:latin typeface="Verdana" pitchFamily="34" charset="0"/>
                <a:ea typeface="Verdana" pitchFamily="34" charset="0"/>
                <a:cs typeface="Verdana" pitchFamily="34" charset="0"/>
              </a:rPr>
              <a:t>G</a:t>
            </a:r>
            <a:r>
              <a:rPr lang="tr-TR" sz="2800" dirty="0">
                <a:latin typeface="Verdana" pitchFamily="34" charset="0"/>
                <a:ea typeface="Verdana" pitchFamily="34" charset="0"/>
                <a:cs typeface="Verdana" pitchFamily="34" charset="0"/>
              </a:rPr>
              <a:t>’ de vardır. </a:t>
            </a:r>
          </a:p>
          <a:p>
            <a:pPr>
              <a:buNone/>
            </a:pPr>
            <a:r>
              <a:rPr lang="tr-TR" sz="2800" dirty="0">
                <a:latin typeface="Verdana" pitchFamily="34" charset="0"/>
                <a:ea typeface="Verdana" pitchFamily="34" charset="0"/>
                <a:cs typeface="Verdana" pitchFamily="34" charset="0"/>
              </a:rPr>
              <a:t>Sonuncu işlevsel bağımlılık ise </a:t>
            </a:r>
            <a:r>
              <a:rPr lang="tr-TR" sz="2800" b="1" i="1" dirty="0">
                <a:solidFill>
                  <a:schemeClr val="accent2">
                    <a:lumMod val="75000"/>
                  </a:schemeClr>
                </a:solidFill>
                <a:latin typeface="Verdana" pitchFamily="34" charset="0"/>
                <a:ea typeface="Verdana" pitchFamily="34" charset="0"/>
                <a:cs typeface="Verdana" pitchFamily="34" charset="0"/>
              </a:rPr>
              <a:t>(D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A) G</a:t>
            </a:r>
            <a:r>
              <a:rPr lang="tr-TR" sz="2800" dirty="0">
                <a:latin typeface="Verdana" pitchFamily="34" charset="0"/>
                <a:ea typeface="Verdana" pitchFamily="34" charset="0"/>
                <a:cs typeface="Verdana" pitchFamily="34" charset="0"/>
              </a:rPr>
              <a:t>’</a:t>
            </a:r>
            <a:r>
              <a:rPr lang="tr-TR" sz="2800" b="1" dirty="0">
                <a:latin typeface="Verdana" pitchFamily="34" charset="0"/>
                <a:ea typeface="Verdana" pitchFamily="34" charset="0"/>
                <a:cs typeface="Verdana" pitchFamily="34" charset="0"/>
              </a:rPr>
              <a:t> </a:t>
            </a:r>
            <a:r>
              <a:rPr lang="tr-TR" sz="2800" dirty="0">
                <a:latin typeface="Verdana" pitchFamily="34" charset="0"/>
                <a:ea typeface="Verdana" pitchFamily="34" charset="0"/>
                <a:cs typeface="Verdana" pitchFamily="34" charset="0"/>
              </a:rPr>
              <a:t>de yoktur. </a:t>
            </a:r>
          </a:p>
          <a:p>
            <a:pPr>
              <a:buNone/>
            </a:pPr>
            <a:r>
              <a:rPr lang="tr-TR" sz="2800" dirty="0">
                <a:latin typeface="Verdana" pitchFamily="34" charset="0"/>
                <a:ea typeface="Verdana" pitchFamily="34" charset="0"/>
                <a:cs typeface="Verdana" pitchFamily="34" charset="0"/>
              </a:rPr>
              <a:t>İlk bakışta ayrıştırmanın bu işlevsel bağımlılığı koruyamadığı sanılabilir.</a:t>
            </a:r>
          </a:p>
          <a:p>
            <a:pPr>
              <a:buNone/>
            </a:pPr>
            <a:r>
              <a:rPr lang="tr-TR" sz="2800" dirty="0">
                <a:latin typeface="Verdana" pitchFamily="34" charset="0"/>
                <a:ea typeface="Verdana" pitchFamily="34" charset="0"/>
                <a:cs typeface="Verdana" pitchFamily="34" charset="0"/>
              </a:rPr>
              <a:t>Ancak türetme kuralları ile </a:t>
            </a:r>
            <a:r>
              <a:rPr lang="tr-TR" sz="2800" b="1" i="1" dirty="0">
                <a:solidFill>
                  <a:schemeClr val="accent2">
                    <a:lumMod val="75000"/>
                  </a:schemeClr>
                </a:solidFill>
                <a:latin typeface="Verdana" pitchFamily="34" charset="0"/>
                <a:ea typeface="Verdana" pitchFamily="34" charset="0"/>
                <a:cs typeface="Verdana" pitchFamily="34" charset="0"/>
              </a:rPr>
              <a:t>G</a:t>
            </a:r>
            <a:r>
              <a:rPr lang="tr-TR" sz="2800" dirty="0">
                <a:latin typeface="Verdana" pitchFamily="34" charset="0"/>
                <a:ea typeface="Verdana" pitchFamily="34" charset="0"/>
                <a:cs typeface="Verdana" pitchFamily="34" charset="0"/>
              </a:rPr>
              <a:t>’ deki işlevsel bağımlılıklardan bu işlevsel bağımlılık türetilebilir </a:t>
            </a:r>
            <a:r>
              <a:rPr lang="tr-TR" sz="2800" b="1" i="1" dirty="0">
                <a:solidFill>
                  <a:schemeClr val="accent2">
                    <a:lumMod val="75000"/>
                  </a:schemeClr>
                </a:solidFill>
                <a:latin typeface="Verdana" pitchFamily="34" charset="0"/>
                <a:ea typeface="Verdana" pitchFamily="34" charset="0"/>
                <a:cs typeface="Verdana" pitchFamily="34" charset="0"/>
              </a:rPr>
              <a:t>( D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C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A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D </a:t>
            </a:r>
            <a:r>
              <a:rPr lang="tr-TR" sz="2800" b="1" i="1" dirty="0">
                <a:solidFill>
                  <a:schemeClr val="accent2">
                    <a:lumMod val="75000"/>
                  </a:schemeClr>
                </a:solidFill>
                <a:latin typeface="Verdana" pitchFamily="34" charset="0"/>
                <a:ea typeface="Verdana" pitchFamily="34" charset="0"/>
                <a:cs typeface="Verdana" pitchFamily="34" charset="0"/>
                <a:sym typeface="Wingdings"/>
              </a:rPr>
              <a:t></a:t>
            </a:r>
            <a:r>
              <a:rPr lang="tr-TR" sz="2800" b="1" i="1" dirty="0">
                <a:solidFill>
                  <a:schemeClr val="accent2">
                    <a:lumMod val="75000"/>
                  </a:schemeClr>
                </a:solidFill>
                <a:latin typeface="Verdana" pitchFamily="34" charset="0"/>
                <a:ea typeface="Verdana" pitchFamily="34" charset="0"/>
                <a:cs typeface="Verdana" pitchFamily="34" charset="0"/>
              </a:rPr>
              <a:t> A)</a:t>
            </a:r>
            <a:r>
              <a:rPr lang="tr-TR" sz="2800" i="1" dirty="0">
                <a:solidFill>
                  <a:schemeClr val="accent2">
                    <a:lumMod val="75000"/>
                  </a:schemeClr>
                </a:solidFill>
                <a:latin typeface="Verdana" pitchFamily="34" charset="0"/>
                <a:ea typeface="Verdana" pitchFamily="34" charset="0"/>
                <a:cs typeface="Verdana" pitchFamily="34" charset="0"/>
              </a:rPr>
              <a:t>.</a:t>
            </a:r>
          </a:p>
          <a:p>
            <a:pPr>
              <a:buNone/>
            </a:pPr>
            <a:r>
              <a:rPr lang="tr-TR" sz="2800" dirty="0">
                <a:latin typeface="Verdana" pitchFamily="34" charset="0"/>
                <a:ea typeface="Verdana" pitchFamily="34" charset="0"/>
                <a:cs typeface="Verdana" pitchFamily="34" charset="0"/>
              </a:rPr>
              <a:t> Bu nedenle de bu ayrıştırma işlevsel bağımlılıkları korumaktadır.</a:t>
            </a:r>
            <a:endParaRPr lang="tr-TR" sz="2800" i="1" dirty="0">
              <a:solidFill>
                <a:schemeClr val="accent2">
                  <a:lumMod val="75000"/>
                </a:schemeClr>
              </a:solidFill>
            </a:endParaRPr>
          </a:p>
          <a:p>
            <a:pPr>
              <a:buNone/>
            </a:pPr>
            <a:endParaRPr lang="tr-TR" b="1" i="1" dirty="0" smtClean="0">
              <a:solidFill>
                <a:schemeClr val="accent2">
                  <a:lumMod val="7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74300" y="404664"/>
            <a:ext cx="8229600" cy="564672"/>
          </a:xfrm>
        </p:spPr>
        <p:txBody>
          <a:bodyPr>
            <a:noAutofit/>
          </a:bodyPr>
          <a:lstStyle/>
          <a:p>
            <a:r>
              <a:rPr lang="tr-TR" sz="2800" b="1" dirty="0" smtClean="0">
                <a:latin typeface="Verdana" pitchFamily="34" charset="0"/>
                <a:ea typeface="Verdana" pitchFamily="34" charset="0"/>
                <a:cs typeface="Verdana" pitchFamily="34" charset="0"/>
              </a:rPr>
              <a:t>BCNF </a:t>
            </a:r>
            <a:r>
              <a:rPr lang="tr-TR" sz="2800" b="1" dirty="0">
                <a:latin typeface="Verdana" pitchFamily="34" charset="0"/>
                <a:ea typeface="Verdana" pitchFamily="34" charset="0"/>
                <a:cs typeface="Verdana" pitchFamily="34" charset="0"/>
              </a:rPr>
              <a:t>Ayrıştırma Algoritması</a:t>
            </a:r>
            <a:endParaRPr lang="tr-TR" sz="2400" dirty="0"/>
          </a:p>
        </p:txBody>
      </p:sp>
      <p:sp>
        <p:nvSpPr>
          <p:cNvPr id="3" name="2 İçerik Yer Tutucusu"/>
          <p:cNvSpPr>
            <a:spLocks noGrp="1"/>
          </p:cNvSpPr>
          <p:nvPr>
            <p:ph idx="1"/>
          </p:nvPr>
        </p:nvSpPr>
        <p:spPr>
          <a:xfrm>
            <a:off x="457200" y="1124744"/>
            <a:ext cx="8229600" cy="5199856"/>
          </a:xfrm>
        </p:spPr>
        <p:txBody>
          <a:bodyPr>
            <a:normAutofit fontScale="85000" lnSpcReduction="20000"/>
          </a:bodyPr>
          <a:lstStyle/>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BCNF Ayrıştırma Algoritması</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1.R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 = R ,  k=1  T={R</a:t>
            </a:r>
            <a:r>
              <a:rPr lang="tr-TR" b="1" i="1" baseline="-25000" dirty="0" smtClean="0">
                <a:solidFill>
                  <a:schemeClr val="accent2">
                    <a:lumMod val="75000"/>
                  </a:schemeClr>
                </a:solidFill>
                <a:latin typeface="Verdana" pitchFamily="34" charset="0"/>
                <a:ea typeface="Verdana" pitchFamily="34" charset="0"/>
                <a:cs typeface="Verdana" pitchFamily="34" charset="0"/>
              </a:rPr>
              <a:t>1</a:t>
            </a:r>
            <a:r>
              <a:rPr lang="tr-TR" b="1" i="1" dirty="0" smtClean="0">
                <a:solidFill>
                  <a:schemeClr val="accent2">
                    <a:lumMod val="75000"/>
                  </a:schemeClr>
                </a:solidFill>
                <a:latin typeface="Verdana" pitchFamily="34" charset="0"/>
                <a:ea typeface="Verdana" pitchFamily="34" charset="0"/>
                <a:cs typeface="Verdana" pitchFamily="34" charset="0"/>
              </a:rPr>
              <a:t>}</a:t>
            </a:r>
          </a:p>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2.F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hesapla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3. T’ </a:t>
            </a:r>
            <a:r>
              <a:rPr lang="tr-TR" dirty="0" smtClean="0">
                <a:latin typeface="Verdana" pitchFamily="34" charset="0"/>
                <a:ea typeface="Verdana" pitchFamily="34" charset="0"/>
                <a:cs typeface="Verdana" pitchFamily="34" charset="0"/>
              </a:rPr>
              <a:t>deki ilişkilerden BCNF olmayan her</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err="1" smtClean="0">
                <a:solidFill>
                  <a:schemeClr val="accent2">
                    <a:lumMod val="75000"/>
                  </a:schemeClr>
                </a:solidFill>
                <a:latin typeface="Verdana" pitchFamily="34" charset="0"/>
                <a:ea typeface="Verdana" pitchFamily="34" charset="0"/>
                <a:cs typeface="Verdana" pitchFamily="34" charset="0"/>
              </a:rPr>
              <a:t>R</a:t>
            </a:r>
            <a:r>
              <a:rPr lang="tr-TR" b="1" i="1" baseline="-25000" dirty="0" err="1" smtClean="0">
                <a:solidFill>
                  <a:schemeClr val="accent2">
                    <a:lumMod val="75000"/>
                  </a:schemeClr>
                </a:solidFill>
                <a:latin typeface="Verdana" pitchFamily="34" charset="0"/>
                <a:ea typeface="Verdana" pitchFamily="34" charset="0"/>
                <a:cs typeface="Verdana" pitchFamily="34" charset="0"/>
              </a:rPr>
              <a:t>i</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için:</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daki</a:t>
            </a:r>
            <a:r>
              <a:rPr lang="tr-TR" dirty="0">
                <a:latin typeface="Verdana" pitchFamily="34" charset="0"/>
                <a:ea typeface="Verdana" pitchFamily="34" charset="0"/>
                <a:cs typeface="Verdana" pitchFamily="34" charset="0"/>
              </a:rPr>
              <a:t> işlevsel bağımlılıklardan,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endParaRPr lang="tr-TR" dirty="0"/>
          </a:p>
          <a:p>
            <a:pPr>
              <a:buNone/>
            </a:pPr>
            <a:r>
              <a:rPr lang="tr-TR" dirty="0">
                <a:latin typeface="Verdana" pitchFamily="34" charset="0"/>
                <a:ea typeface="Verdana" pitchFamily="34" charset="0"/>
                <a:cs typeface="Verdana" pitchFamily="34" charset="0"/>
              </a:rPr>
              <a:t>  de tanımlı önemli her </a:t>
            </a:r>
            <a:r>
              <a:rPr lang="tr-TR" b="1" i="1" dirty="0">
                <a:solidFill>
                  <a:schemeClr val="accent2">
                    <a:lumMod val="75000"/>
                  </a:schemeClr>
                </a:solidFill>
                <a:latin typeface="Verdana" pitchFamily="34" charset="0"/>
                <a:ea typeface="Verdana" pitchFamily="34" charset="0"/>
                <a:cs typeface="Verdana" pitchFamily="34" charset="0"/>
              </a:rPr>
              <a:t>X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 Y </a:t>
            </a:r>
            <a:r>
              <a:rPr lang="tr-TR" dirty="0">
                <a:latin typeface="Verdana" pitchFamily="34" charset="0"/>
                <a:ea typeface="Verdana" pitchFamily="34" charset="0"/>
                <a:cs typeface="Verdana" pitchFamily="34" charset="0"/>
                <a:sym typeface="Wingdings" pitchFamily="2" charset="2"/>
              </a:rPr>
              <a:t>işlevsel bağımlılığı için eğer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a:t>
            </a:r>
            <a:r>
              <a:rPr lang="tr-TR" dirty="0">
                <a:latin typeface="Verdana" pitchFamily="34" charset="0"/>
                <a:ea typeface="Verdana" pitchFamily="34" charset="0"/>
                <a:cs typeface="Verdana" pitchFamily="34" charset="0"/>
                <a:sym typeface="Wingdings" pitchFamily="2" charset="2"/>
              </a:rPr>
              <a:t>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endParaRPr lang="tr-TR" dirty="0"/>
          </a:p>
          <a:p>
            <a:pPr>
              <a:buNone/>
            </a:pPr>
            <a:r>
              <a:rPr lang="tr-TR" dirty="0">
                <a:latin typeface="Verdana" pitchFamily="34" charset="0"/>
                <a:ea typeface="Verdana" pitchFamily="34" charset="0"/>
                <a:cs typeface="Verdana" pitchFamily="34" charset="0"/>
                <a:sym typeface="Wingdings" pitchFamily="2" charset="2"/>
              </a:rPr>
              <a:t>‘</a:t>
            </a:r>
            <a:r>
              <a:rPr lang="tr-TR" dirty="0" err="1">
                <a:latin typeface="Verdana" pitchFamily="34" charset="0"/>
                <a:ea typeface="Verdana" pitchFamily="34" charset="0"/>
                <a:cs typeface="Verdana" pitchFamily="34" charset="0"/>
                <a:sym typeface="Wingdings" pitchFamily="2" charset="2"/>
              </a:rPr>
              <a:t>nin</a:t>
            </a:r>
            <a:r>
              <a:rPr lang="tr-TR" dirty="0">
                <a:latin typeface="Verdana" pitchFamily="34" charset="0"/>
                <a:ea typeface="Verdana" pitchFamily="34" charset="0"/>
                <a:cs typeface="Verdana" pitchFamily="34" charset="0"/>
                <a:sym typeface="Wingdings" pitchFamily="2" charset="2"/>
              </a:rPr>
              <a:t> anahtarı değilse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a:t>
            </a:r>
            <a:r>
              <a:rPr lang="tr-TR" dirty="0">
                <a:latin typeface="Verdana" pitchFamily="34" charset="0"/>
                <a:ea typeface="Verdana" pitchFamily="34" charset="0"/>
                <a:cs typeface="Verdana" pitchFamily="34" charset="0"/>
                <a:sym typeface="Wingdings" pitchFamily="2" charset="2"/>
              </a:rPr>
              <a:t> </a:t>
            </a: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dirty="0">
                <a:latin typeface="Verdana" pitchFamily="34" charset="0"/>
                <a:ea typeface="Verdana" pitchFamily="34" charset="0"/>
                <a:cs typeface="Verdana" pitchFamily="34" charset="0"/>
                <a:sym typeface="Wingdings" pitchFamily="2" charset="2"/>
              </a:rPr>
              <a:t>‘ da yoksa) </a:t>
            </a:r>
          </a:p>
          <a:p>
            <a:pPr>
              <a:buNone/>
            </a:pPr>
            <a:r>
              <a:rPr lang="tr-TR" b="1" i="1" dirty="0" err="1">
                <a:solidFill>
                  <a:schemeClr val="accent2">
                    <a:lumMod val="75000"/>
                  </a:schemeClr>
                </a:solidFill>
                <a:latin typeface="Verdana" pitchFamily="34" charset="0"/>
                <a:ea typeface="Verdana" pitchFamily="34" charset="0"/>
                <a:cs typeface="Verdana" pitchFamily="34" charset="0"/>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b="1" i="1" baseline="-25000"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sym typeface="Wingdings" pitchFamily="2" charset="2"/>
              </a:rPr>
              <a:t> den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Y’ </a:t>
            </a:r>
            <a:r>
              <a:rPr lang="tr-TR" dirty="0">
                <a:latin typeface="Verdana" pitchFamily="34" charset="0"/>
                <a:ea typeface="Verdana" pitchFamily="34" charset="0"/>
                <a:cs typeface="Verdana" pitchFamily="34" charset="0"/>
                <a:sym typeface="Wingdings" pitchFamily="2" charset="2"/>
              </a:rPr>
              <a:t>deki nitelikleri çıkar, k’ </a:t>
            </a:r>
            <a:r>
              <a:rPr lang="tr-TR" dirty="0" err="1">
                <a:latin typeface="Verdana" pitchFamily="34" charset="0"/>
                <a:ea typeface="Verdana" pitchFamily="34" charset="0"/>
                <a:cs typeface="Verdana" pitchFamily="34" charset="0"/>
                <a:sym typeface="Wingdings" pitchFamily="2" charset="2"/>
              </a:rPr>
              <a:t>yı</a:t>
            </a:r>
            <a:r>
              <a:rPr lang="tr-TR" dirty="0">
                <a:latin typeface="Verdana" pitchFamily="34" charset="0"/>
                <a:ea typeface="Verdana" pitchFamily="34" charset="0"/>
                <a:cs typeface="Verdana" pitchFamily="34" charset="0"/>
                <a:sym typeface="Wingdings" pitchFamily="2" charset="2"/>
              </a:rPr>
              <a:t>  1 arttır,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T</a:t>
            </a:r>
            <a:r>
              <a:rPr lang="tr-TR" dirty="0">
                <a:latin typeface="Verdana" pitchFamily="34" charset="0"/>
                <a:ea typeface="Verdana" pitchFamily="34" charset="0"/>
                <a:cs typeface="Verdana" pitchFamily="34" charset="0"/>
                <a:sym typeface="Wingdings" pitchFamily="2" charset="2"/>
              </a:rPr>
              <a:t>’ ye </a:t>
            </a:r>
            <a:r>
              <a:rPr lang="tr-TR" b="1" i="1" dirty="0" err="1">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err="1">
                <a:solidFill>
                  <a:schemeClr val="accent2">
                    <a:lumMod val="75000"/>
                  </a:schemeClr>
                </a:solidFill>
                <a:latin typeface="Verdana" pitchFamily="34" charset="0"/>
                <a:ea typeface="Verdana" pitchFamily="34" charset="0"/>
                <a:cs typeface="Verdana" pitchFamily="34" charset="0"/>
              </a:rPr>
              <a:t>k</a:t>
            </a:r>
            <a:r>
              <a:rPr lang="tr-TR" dirty="0">
                <a:latin typeface="Verdana" pitchFamily="34" charset="0"/>
                <a:ea typeface="Verdana" pitchFamily="34" charset="0"/>
                <a:cs typeface="Verdana" pitchFamily="34" charset="0"/>
                <a:sym typeface="Wingdings" pitchFamily="2" charset="2"/>
              </a:rPr>
              <a:t>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X,Y</a:t>
            </a:r>
            <a:r>
              <a:rPr lang="tr-TR" dirty="0">
                <a:latin typeface="Verdana" pitchFamily="34" charset="0"/>
                <a:ea typeface="Verdana" pitchFamily="34" charset="0"/>
                <a:cs typeface="Verdana" pitchFamily="34" charset="0"/>
                <a:sym typeface="Wingdings" pitchFamily="2" charset="2"/>
              </a:rPr>
              <a:t>) ilişki şemasını ekle.</a:t>
            </a:r>
          </a:p>
          <a:p>
            <a:pPr>
              <a:buNone/>
            </a:pPr>
            <a:r>
              <a:rPr lang="tr-TR" b="1" i="1" dirty="0">
                <a:solidFill>
                  <a:schemeClr val="accent2">
                    <a:lumMod val="75000"/>
                  </a:schemeClr>
                </a:solidFill>
                <a:latin typeface="Verdana" pitchFamily="34" charset="0"/>
                <a:ea typeface="Verdana" pitchFamily="34" charset="0"/>
                <a:cs typeface="Verdana" pitchFamily="34" charset="0"/>
              </a:rPr>
              <a:t>4. T </a:t>
            </a:r>
            <a:r>
              <a:rPr lang="tr-TR" dirty="0">
                <a:latin typeface="Verdana" pitchFamily="34" charset="0"/>
                <a:ea typeface="Verdana" pitchFamily="34" charset="0"/>
                <a:cs typeface="Verdana" pitchFamily="34" charset="0"/>
              </a:rPr>
              <a:t>‘deki tüm ilişkiler BCNF oluncaya dek 3. adımı tekrarla.</a:t>
            </a:r>
          </a:p>
          <a:p>
            <a:pPr marL="514350" indent="-514350">
              <a:buNone/>
            </a:pPr>
            <a:r>
              <a:rPr lang="tr-TR" dirty="0" smtClean="0">
                <a:latin typeface="Verdana" pitchFamily="34" charset="0"/>
                <a:ea typeface="Verdana" pitchFamily="34" charset="0"/>
                <a:cs typeface="Verdana" pitchFamily="34" charset="0"/>
              </a:rPr>
              <a:t> </a:t>
            </a:r>
          </a:p>
          <a:p>
            <a:pPr>
              <a:buNone/>
            </a:pPr>
            <a:r>
              <a:rPr lang="tr-TR" dirty="0" smtClean="0">
                <a:latin typeface="Verdana" pitchFamily="34" charset="0"/>
                <a:ea typeface="Verdana" pitchFamily="34" charset="0"/>
                <a:cs typeface="Verdana" pitchFamily="34" charset="0"/>
              </a:rPr>
              <a:t>BCNF </a:t>
            </a:r>
            <a:r>
              <a:rPr lang="tr-TR" dirty="0" err="1" smtClean="0">
                <a:latin typeface="Verdana" pitchFamily="34" charset="0"/>
                <a:ea typeface="Verdana" pitchFamily="34" charset="0"/>
                <a:cs typeface="Verdana" pitchFamily="34" charset="0"/>
              </a:rPr>
              <a:t>arıştırma</a:t>
            </a:r>
            <a:r>
              <a:rPr lang="tr-TR" dirty="0" smtClean="0">
                <a:latin typeface="Verdana" pitchFamily="34" charset="0"/>
                <a:ea typeface="Verdana" pitchFamily="34" charset="0"/>
                <a:cs typeface="Verdana" pitchFamily="34" charset="0"/>
              </a:rPr>
              <a:t>:</a:t>
            </a:r>
          </a:p>
          <a:p>
            <a:pPr>
              <a:buNone/>
            </a:pPr>
            <a:r>
              <a:rPr lang="tr-TR" dirty="0" err="1" smtClean="0">
                <a:latin typeface="Verdana" pitchFamily="34" charset="0"/>
                <a:ea typeface="Verdana" pitchFamily="34" charset="0"/>
                <a:cs typeface="Verdana" pitchFamily="34" charset="0"/>
              </a:rPr>
              <a:t>Yitimsizdir</a:t>
            </a:r>
            <a:r>
              <a:rPr lang="tr-TR" dirty="0" smtClean="0">
                <a:latin typeface="Verdana" pitchFamily="34" charset="0"/>
                <a:ea typeface="Verdana" pitchFamily="34" charset="0"/>
                <a:cs typeface="Verdana" pitchFamily="34" charset="0"/>
              </a:rPr>
              <a:t>. </a:t>
            </a:r>
            <a:endParaRPr lang="tr-TR" dirty="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İşlevsel </a:t>
            </a:r>
            <a:r>
              <a:rPr lang="tr-TR" dirty="0">
                <a:latin typeface="Verdana" pitchFamily="34" charset="0"/>
                <a:ea typeface="Verdana" pitchFamily="34" charset="0"/>
                <a:cs typeface="Verdana" pitchFamily="34" charset="0"/>
              </a:rPr>
              <a:t>bağımlılıkları koruma güvencesi yoktur. </a:t>
            </a:r>
          </a:p>
          <a:p>
            <a:pPr marL="514350" indent="-514350">
              <a:buNone/>
            </a:pPr>
            <a:endParaRPr lang="tr-TR" dirty="0" smtClean="0">
              <a:latin typeface="Verdana" pitchFamily="34" charset="0"/>
              <a:ea typeface="Verdana" pitchFamily="34" charset="0"/>
              <a:cs typeface="Verdana" pitchFamily="34" charset="0"/>
            </a:endParaRPr>
          </a:p>
        </p:txBody>
      </p:sp>
      <p:sp>
        <p:nvSpPr>
          <p:cNvPr id="4" name="3 Yuvarlatılmış Dikdörtgen"/>
          <p:cNvSpPr/>
          <p:nvPr/>
        </p:nvSpPr>
        <p:spPr>
          <a:xfrm>
            <a:off x="285720" y="980728"/>
            <a:ext cx="8606760" cy="403244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904656"/>
          </a:xfrm>
        </p:spPr>
        <p:txBody>
          <a:bodyPr>
            <a:normAutofit fontScale="700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a:t>
            </a:r>
          </a:p>
          <a:p>
            <a:pPr>
              <a:buNone/>
            </a:pP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R (A, B, C, D, E)</a:t>
            </a:r>
            <a:r>
              <a:rPr lang="tr-TR" i="1" dirty="0" smtClean="0">
                <a:solidFill>
                  <a:schemeClr val="accent2">
                    <a:lumMod val="75000"/>
                  </a:schemeClr>
                </a:solidFill>
                <a:latin typeface="Verdana" pitchFamily="34" charset="0"/>
                <a:ea typeface="Verdana" pitchFamily="34" charset="0"/>
                <a:cs typeface="Verdana" pitchFamily="34" charset="0"/>
              </a:rPr>
              <a:t> </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     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nin</a:t>
            </a:r>
            <a:r>
              <a:rPr lang="tr-TR" dirty="0" smtClean="0">
                <a:latin typeface="Verdana" pitchFamily="34" charset="0"/>
                <a:ea typeface="Verdana" pitchFamily="34" charset="0"/>
                <a:cs typeface="Verdana" pitchFamily="34" charset="0"/>
              </a:rPr>
              <a:t> tek anahtarı </a:t>
            </a:r>
            <a:r>
              <a:rPr lang="tr-TR" b="1" i="1" dirty="0" smtClean="0">
                <a:solidFill>
                  <a:schemeClr val="accent2">
                    <a:lumMod val="75000"/>
                  </a:schemeClr>
                </a:solidFill>
                <a:latin typeface="Verdana" pitchFamily="34" charset="0"/>
                <a:ea typeface="Verdana" pitchFamily="34" charset="0"/>
                <a:cs typeface="Verdana" pitchFamily="34" charset="0"/>
              </a:rPr>
              <a:t>A</a:t>
            </a:r>
            <a:r>
              <a:rPr lang="tr-TR" dirty="0" smtClean="0">
                <a:latin typeface="Verdana" pitchFamily="34" charset="0"/>
                <a:ea typeface="Verdana" pitchFamily="34" charset="0"/>
                <a:cs typeface="Verdana" pitchFamily="34" charset="0"/>
              </a:rPr>
              <a:t> olup BCNF değildir. </a:t>
            </a:r>
          </a:p>
          <a:p>
            <a:pPr>
              <a:buNone/>
            </a:pPr>
            <a:endParaRPr lang="tr-TR" dirty="0">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BCDE</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B </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BE</a:t>
            </a:r>
          </a:p>
          <a:p>
            <a:pPr>
              <a:lnSpc>
                <a:spcPct val="115000"/>
              </a:lnSpc>
              <a:spcAft>
                <a:spcPts val="1000"/>
              </a:spcAft>
              <a:buNone/>
            </a:pPr>
            <a:r>
              <a:rPr lang="tr-TR" dirty="0">
                <a:latin typeface="Verdana" pitchFamily="34" charset="0"/>
                <a:ea typeface="Verdana" pitchFamily="34" charset="0"/>
                <a:cs typeface="Verdana" pitchFamily="34" charset="0"/>
              </a:rPr>
              <a:t>BCNF ayrıştırma: </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 C, D)</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(C, D, E)</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(E, B)</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Bu ayrıştırma </a:t>
            </a:r>
            <a:r>
              <a:rPr lang="tr-TR" dirty="0" err="1">
                <a:latin typeface="Verdana" pitchFamily="34" charset="0"/>
                <a:ea typeface="Verdana" pitchFamily="34" charset="0"/>
                <a:cs typeface="Verdana" pitchFamily="34" charset="0"/>
              </a:rPr>
              <a:t>yitimsizdir</a:t>
            </a: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Ayrıca </a:t>
            </a:r>
            <a:r>
              <a:rPr lang="tr-TR" dirty="0">
                <a:latin typeface="Verdana" pitchFamily="34" charset="0"/>
                <a:ea typeface="Verdana" pitchFamily="34" charset="0"/>
                <a:cs typeface="Verdana" pitchFamily="34" charset="0"/>
              </a:rPr>
              <a:t>ayrıştırma İşlevsel  bağımlılıkları da korumaktadır</a:t>
            </a:r>
          </a:p>
          <a:p>
            <a:pPr>
              <a:lnSpc>
                <a:spcPct val="115000"/>
              </a:lnSpc>
              <a:spcAft>
                <a:spcPts val="1000"/>
              </a:spcAft>
              <a:buNone/>
            </a:pPr>
            <a:endParaRPr lang="tr-TR" i="1" dirty="0">
              <a:solidFill>
                <a:schemeClr val="accent2">
                  <a:lumMod val="75000"/>
                </a:schemeClr>
              </a:solidFill>
            </a:endParaRPr>
          </a:p>
          <a:p>
            <a:pPr>
              <a:lnSpc>
                <a:spcPct val="115000"/>
              </a:lnSpc>
              <a:spcAft>
                <a:spcPts val="1000"/>
              </a:spcAft>
              <a:buNone/>
            </a:pP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grpSp>
        <p:nvGrpSpPr>
          <p:cNvPr id="4" name="Grup 3"/>
          <p:cNvGrpSpPr/>
          <p:nvPr/>
        </p:nvGrpSpPr>
        <p:grpSpPr>
          <a:xfrm>
            <a:off x="4427984" y="548680"/>
            <a:ext cx="2749569" cy="1213652"/>
            <a:chOff x="1285852" y="1071546"/>
            <a:chExt cx="6072230" cy="3857652"/>
          </a:xfrm>
        </p:grpSpPr>
        <p:cxnSp>
          <p:nvCxnSpPr>
            <p:cNvPr id="5" name="14 Düz Ok Bağlayıcısı"/>
            <p:cNvCxnSpPr>
              <a:stCxn id="8" idx="3"/>
            </p:cNvCxnSpPr>
            <p:nvPr/>
          </p:nvCxnSpPr>
          <p:spPr>
            <a:xfrm>
              <a:off x="2643174" y="2964653"/>
              <a:ext cx="785818" cy="1035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18 Düz Ok Bağlayıcısı"/>
            <p:cNvCxnSpPr>
              <a:stCxn id="10" idx="2"/>
              <a:endCxn id="9" idx="0"/>
            </p:cNvCxnSpPr>
            <p:nvPr/>
          </p:nvCxnSpPr>
          <p:spPr>
            <a:xfrm rot="5400000">
              <a:off x="3750463" y="371475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 name="Grup 6"/>
            <p:cNvGrpSpPr/>
            <p:nvPr/>
          </p:nvGrpSpPr>
          <p:grpSpPr>
            <a:xfrm>
              <a:off x="1285852" y="1071546"/>
              <a:ext cx="6072230" cy="3857652"/>
              <a:chOff x="1285852" y="1071546"/>
              <a:chExt cx="6072230" cy="3857652"/>
            </a:xfrm>
          </p:grpSpPr>
          <p:sp>
            <p:nvSpPr>
              <p:cNvPr id="8" name="3 Yuvarlatılmış Dikdörtgen"/>
              <p:cNvSpPr/>
              <p:nvPr/>
            </p:nvSpPr>
            <p:spPr>
              <a:xfrm>
                <a:off x="1285852" y="2500306"/>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9" name="4 Yuvarlatılmış Dikdörtgen"/>
              <p:cNvSpPr/>
              <p:nvPr/>
            </p:nvSpPr>
            <p:spPr>
              <a:xfrm>
                <a:off x="3357554" y="4000504"/>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endParaRPr lang="tr-TR" dirty="0"/>
              </a:p>
            </p:txBody>
          </p:sp>
          <p:sp>
            <p:nvSpPr>
              <p:cNvPr id="10" name="5 Yuvarlatılmış Dikdörtgen"/>
              <p:cNvSpPr/>
              <p:nvPr/>
            </p:nvSpPr>
            <p:spPr>
              <a:xfrm>
                <a:off x="3357554" y="2500306"/>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sp>
            <p:nvSpPr>
              <p:cNvPr id="11" name="6 Yuvarlatılmış Dikdörtgen"/>
              <p:cNvSpPr/>
              <p:nvPr/>
            </p:nvSpPr>
            <p:spPr>
              <a:xfrm>
                <a:off x="3428992" y="1285860"/>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12" name="7 Yuvarlatılmış Dikdörtgen"/>
              <p:cNvSpPr/>
              <p:nvPr/>
            </p:nvSpPr>
            <p:spPr>
              <a:xfrm>
                <a:off x="6000760" y="4000504"/>
                <a:ext cx="1357322"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13" name="8 Yuvarlatılmış Dikdörtgen"/>
              <p:cNvSpPr/>
              <p:nvPr/>
            </p:nvSpPr>
            <p:spPr>
              <a:xfrm>
                <a:off x="3071802" y="1071546"/>
                <a:ext cx="2143140" cy="271464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4" name="10 Düz Ok Bağlayıcısı"/>
              <p:cNvCxnSpPr>
                <a:stCxn id="8" idx="3"/>
              </p:cNvCxnSpPr>
              <p:nvPr/>
            </p:nvCxnSpPr>
            <p:spPr>
              <a:xfrm flipV="1">
                <a:off x="2643174" y="2143116"/>
                <a:ext cx="785818" cy="821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12 Düz Ok Bağlayıcısı"/>
              <p:cNvCxnSpPr>
                <a:stCxn id="8" idx="3"/>
                <a:endCxn id="10" idx="1"/>
              </p:cNvCxnSpPr>
              <p:nvPr/>
            </p:nvCxnSpPr>
            <p:spPr>
              <a:xfrm>
                <a:off x="2643174" y="2964653"/>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20 Düz Ok Bağlayıcısı"/>
              <p:cNvCxnSpPr>
                <a:stCxn id="9" idx="3"/>
                <a:endCxn id="12" idx="1"/>
              </p:cNvCxnSpPr>
              <p:nvPr/>
            </p:nvCxnSpPr>
            <p:spPr>
              <a:xfrm>
                <a:off x="4714876" y="4464851"/>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904656"/>
          </a:xfrm>
        </p:spPr>
        <p:txBody>
          <a:bodyPr>
            <a:normAutofit fontScale="925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R </a:t>
            </a:r>
            <a:r>
              <a:rPr lang="tr-TR" b="1" i="1" dirty="0" smtClean="0">
                <a:solidFill>
                  <a:schemeClr val="accent2">
                    <a:lumMod val="75000"/>
                  </a:schemeClr>
                </a:solidFill>
                <a:latin typeface="Verdana" pitchFamily="34" charset="0"/>
                <a:ea typeface="Verdana" pitchFamily="34" charset="0"/>
                <a:cs typeface="Verdana" pitchFamily="34" charset="0"/>
              </a:rPr>
              <a:t>(A, B, C, D, E)</a:t>
            </a:r>
            <a:r>
              <a:rPr lang="tr-TR" i="1" dirty="0" smtClean="0">
                <a:solidFill>
                  <a:schemeClr val="accent2">
                    <a:lumMod val="75000"/>
                  </a:schemeClr>
                </a:solidFill>
                <a:latin typeface="Verdana" pitchFamily="34" charset="0"/>
                <a:ea typeface="Verdana" pitchFamily="34" charset="0"/>
                <a:cs typeface="Verdana" pitchFamily="34" charset="0"/>
              </a:rPr>
              <a:t> </a:t>
            </a:r>
            <a:r>
              <a:rPr lang="tr-TR" i="1" dirty="0" smtClean="0">
                <a:solidFill>
                  <a:schemeClr val="accent2">
                    <a:lumMod val="75000"/>
                  </a:schemeClr>
                </a:solidFill>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F:{A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CDE, 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B,CD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 }</a:t>
            </a:r>
          </a:p>
          <a:p>
            <a:pPr>
              <a:lnSpc>
                <a:spcPct val="115000"/>
              </a:lnSpc>
              <a:spcAft>
                <a:spcPts val="1000"/>
              </a:spcAft>
              <a:buNone/>
            </a:pPr>
            <a:endParaRPr lang="tr-TR" b="1"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pPr>
            <a:r>
              <a:rPr lang="tr-TR" b="1" i="1" dirty="0">
                <a:solidFill>
                  <a:schemeClr val="accent2">
                    <a:lumMod val="75000"/>
                  </a:schemeClr>
                </a:solidFill>
                <a:latin typeface="Verdana" pitchFamily="34" charset="0"/>
                <a:ea typeface="Verdana" pitchFamily="34" charset="0"/>
                <a:cs typeface="Verdana" pitchFamily="34" charset="0"/>
              </a:rPr>
              <a:t>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B : </a:t>
            </a:r>
            <a:r>
              <a:rPr lang="tr-TR" b="1" i="1" dirty="0">
                <a:solidFill>
                  <a:srgbClr val="FF0000"/>
                </a:solidFill>
                <a:latin typeface="Verdana" pitchFamily="34" charset="0"/>
                <a:ea typeface="Verdana" pitchFamily="34" charset="0"/>
                <a:cs typeface="Verdana" pitchFamily="34" charset="0"/>
              </a:rPr>
              <a:t>R1(E,B)</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ve R’</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A, </a:t>
            </a:r>
            <a:r>
              <a:rPr lang="tr-TR" b="1" i="1" dirty="0" smtClean="0">
                <a:solidFill>
                  <a:schemeClr val="accent2">
                    <a:lumMod val="75000"/>
                  </a:schemeClr>
                </a:solidFill>
                <a:latin typeface="Verdana" pitchFamily="34" charset="0"/>
                <a:ea typeface="Verdana" pitchFamily="34" charset="0"/>
                <a:cs typeface="Verdana" pitchFamily="34" charset="0"/>
              </a:rPr>
              <a:t>C</a:t>
            </a:r>
            <a:r>
              <a:rPr lang="tr-TR" b="1" i="1" dirty="0">
                <a:solidFill>
                  <a:schemeClr val="accent2">
                    <a:lumMod val="75000"/>
                  </a:schemeClr>
                </a:solidFill>
                <a:latin typeface="Verdana" pitchFamily="34" charset="0"/>
                <a:ea typeface="Verdana" pitchFamily="34" charset="0"/>
                <a:cs typeface="Verdana" pitchFamily="34" charset="0"/>
              </a:rPr>
              <a:t>, D, E</a:t>
            </a:r>
            <a:r>
              <a:rPr lang="tr-TR" b="1" i="1" dirty="0" smtClean="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	// A ve E anahtar, Fakat CD değil!</a:t>
            </a:r>
          </a:p>
          <a:p>
            <a:pPr>
              <a:lnSpc>
                <a:spcPct val="115000"/>
              </a:lnSpc>
              <a:spcAft>
                <a:spcPts val="1000"/>
              </a:spcAft>
            </a:pPr>
            <a:r>
              <a:rPr lang="tr-TR" b="1" i="1" dirty="0" smtClean="0">
                <a:solidFill>
                  <a:schemeClr val="accent2">
                    <a:lumMod val="75000"/>
                  </a:schemeClr>
                </a:solidFill>
                <a:latin typeface="Verdana" pitchFamily="34" charset="0"/>
                <a:ea typeface="Verdana" pitchFamily="34" charset="0"/>
                <a:cs typeface="Verdana" pitchFamily="34" charset="0"/>
              </a:rPr>
              <a:t>CD</a:t>
            </a:r>
            <a:r>
              <a:rPr lang="tr-TR" b="1" i="1" dirty="0" smtClean="0">
                <a:solidFill>
                  <a:schemeClr val="accent2">
                    <a:lumMod val="75000"/>
                  </a:schemeClr>
                </a:solidFill>
                <a:latin typeface="Verdana" pitchFamily="34" charset="0"/>
                <a:ea typeface="Verdana" pitchFamily="34" charset="0"/>
                <a:cs typeface="Verdana" pitchFamily="34" charset="0"/>
                <a:sym typeface="Wingdings" panose="05000000000000000000" pitchFamily="2" charset="2"/>
              </a:rPr>
              <a:t>E : </a:t>
            </a:r>
            <a:r>
              <a:rPr lang="tr-TR" b="1" i="1" dirty="0" smtClean="0">
                <a:solidFill>
                  <a:srgbClr val="FF0000"/>
                </a:solidFill>
                <a:latin typeface="Verdana" pitchFamily="34" charset="0"/>
                <a:ea typeface="Verdana" pitchFamily="34" charset="0"/>
                <a:cs typeface="Verdana" pitchFamily="34" charset="0"/>
                <a:sym typeface="Wingdings" panose="05000000000000000000" pitchFamily="2" charset="2"/>
              </a:rPr>
              <a:t>R2(C,D,E)</a:t>
            </a:r>
            <a:r>
              <a:rPr lang="tr-TR" b="1" i="1" dirty="0" smtClean="0">
                <a:solidFill>
                  <a:schemeClr val="accent2">
                    <a:lumMod val="75000"/>
                  </a:schemeClr>
                </a:solidFill>
                <a:latin typeface="Verdana" pitchFamily="34" charset="0"/>
                <a:ea typeface="Verdana" pitchFamily="34" charset="0"/>
                <a:cs typeface="Verdana" pitchFamily="34" charset="0"/>
                <a:sym typeface="Wingdings" panose="05000000000000000000" pitchFamily="2" charset="2"/>
              </a:rPr>
              <a:t> ve R’( A,C,D) ve </a:t>
            </a:r>
            <a:r>
              <a:rPr lang="pt-BR" b="1" i="1" dirty="0" smtClean="0">
                <a:solidFill>
                  <a:schemeClr val="accent2">
                    <a:lumMod val="75000"/>
                  </a:schemeClr>
                </a:solidFill>
                <a:latin typeface="Verdana" pitchFamily="34" charset="0"/>
                <a:ea typeface="Verdana" pitchFamily="34" charset="0"/>
                <a:cs typeface="Verdana" pitchFamily="34" charset="0"/>
                <a:sym typeface="Wingdings" panose="05000000000000000000" pitchFamily="2" charset="2"/>
              </a:rPr>
              <a:t>R1(E,B</a:t>
            </a:r>
            <a:r>
              <a:rPr lang="pt-BR" b="1" i="1" dirty="0">
                <a:solidFill>
                  <a:schemeClr val="accent2">
                    <a:lumMod val="75000"/>
                  </a:schemeClr>
                </a:solidFill>
                <a:latin typeface="Verdana" pitchFamily="34" charset="0"/>
                <a:ea typeface="Verdana" pitchFamily="34" charset="0"/>
                <a:cs typeface="Verdana" pitchFamily="34" charset="0"/>
                <a:sym typeface="Wingdings" panose="05000000000000000000" pitchFamily="2" charset="2"/>
              </a:rPr>
              <a:t>) </a:t>
            </a:r>
            <a:r>
              <a:rPr lang="tr-TR" b="1" i="1" dirty="0" smtClean="0">
                <a:solidFill>
                  <a:schemeClr val="accent2">
                    <a:lumMod val="75000"/>
                  </a:schemeClr>
                </a:solidFill>
                <a:latin typeface="Verdana" pitchFamily="34" charset="0"/>
                <a:ea typeface="Verdana" pitchFamily="34" charset="0"/>
                <a:cs typeface="Verdana" pitchFamily="34" charset="0"/>
                <a:sym typeface="Wingdings" panose="05000000000000000000" pitchFamily="2" charset="2"/>
              </a:rPr>
              <a:t>	</a:t>
            </a:r>
            <a:r>
              <a:rPr lang="pt-BR" b="1" i="1" dirty="0" smtClean="0">
                <a:solidFill>
                  <a:schemeClr val="accent2">
                    <a:lumMod val="75000"/>
                  </a:schemeClr>
                </a:solidFill>
                <a:latin typeface="Verdana" pitchFamily="34" charset="0"/>
                <a:ea typeface="Verdana" pitchFamily="34" charset="0"/>
                <a:cs typeface="Verdana" pitchFamily="34" charset="0"/>
                <a:sym typeface="Wingdings" panose="05000000000000000000" pitchFamily="2" charset="2"/>
              </a:rPr>
              <a:t>//</a:t>
            </a:r>
            <a:r>
              <a:rPr lang="pt-BR" b="1" i="1" dirty="0">
                <a:solidFill>
                  <a:schemeClr val="accent2">
                    <a:lumMod val="75000"/>
                  </a:schemeClr>
                </a:solidFill>
                <a:latin typeface="Verdana" pitchFamily="34" charset="0"/>
                <a:ea typeface="Verdana" pitchFamily="34" charset="0"/>
                <a:cs typeface="Verdana" pitchFamily="34" charset="0"/>
                <a:sym typeface="Wingdings" panose="05000000000000000000" pitchFamily="2" charset="2"/>
              </a:rPr>
              <a:t>A, E, ve CD anahar, BCNF</a:t>
            </a:r>
          </a:p>
          <a:p>
            <a:pPr>
              <a:lnSpc>
                <a:spcPct val="115000"/>
              </a:lnSpc>
              <a:spcAft>
                <a:spcPts val="1000"/>
              </a:spcAft>
              <a:buNone/>
            </a:pPr>
            <a:r>
              <a:rPr lang="tr-TR" smtClean="0">
                <a:latin typeface="Verdana" pitchFamily="34" charset="0"/>
                <a:ea typeface="Verdana" pitchFamily="34" charset="0"/>
                <a:cs typeface="Verdana" pitchFamily="34" charset="0"/>
              </a:rPr>
              <a:t>BCNF </a:t>
            </a:r>
            <a:r>
              <a:rPr lang="tr-TR" dirty="0">
                <a:latin typeface="Verdana" pitchFamily="34" charset="0"/>
                <a:ea typeface="Verdana" pitchFamily="34" charset="0"/>
                <a:cs typeface="Verdana" pitchFamily="34" charset="0"/>
              </a:rPr>
              <a:t>ayrıştırma: </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 C, D)</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(C, D, E)</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(E, B)</a:t>
            </a:r>
            <a:endParaRPr lang="tr-TR" i="1" dirty="0">
              <a:solidFill>
                <a:schemeClr val="accent2">
                  <a:lumMod val="75000"/>
                </a:schemeClr>
              </a:solidFill>
              <a:latin typeface="Verdana" pitchFamily="34" charset="0"/>
              <a:ea typeface="Verdana" pitchFamily="34" charset="0"/>
              <a:cs typeface="Verdana" pitchFamily="34" charset="0"/>
            </a:endParaRPr>
          </a:p>
          <a:p>
            <a:pPr>
              <a:buNone/>
            </a:pPr>
            <a:r>
              <a:rPr lang="tr-TR" dirty="0">
                <a:latin typeface="Verdana" pitchFamily="34" charset="0"/>
                <a:ea typeface="Verdana" pitchFamily="34" charset="0"/>
                <a:cs typeface="Verdana" pitchFamily="34" charset="0"/>
              </a:rPr>
              <a:t>Bu ayrıştırma </a:t>
            </a:r>
            <a:r>
              <a:rPr lang="tr-TR" dirty="0" err="1">
                <a:latin typeface="Verdana" pitchFamily="34" charset="0"/>
                <a:ea typeface="Verdana" pitchFamily="34" charset="0"/>
                <a:cs typeface="Verdana" pitchFamily="34" charset="0"/>
              </a:rPr>
              <a:t>yitimsizdir</a:t>
            </a: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t>
            </a: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İşlevsel  </a:t>
            </a:r>
            <a:r>
              <a:rPr lang="tr-TR" dirty="0">
                <a:latin typeface="Verdana" pitchFamily="34" charset="0"/>
                <a:ea typeface="Verdana" pitchFamily="34" charset="0"/>
                <a:cs typeface="Verdana" pitchFamily="34" charset="0"/>
              </a:rPr>
              <a:t>bağımlılıkları da korumaktadır</a:t>
            </a:r>
          </a:p>
          <a:p>
            <a:pPr>
              <a:lnSpc>
                <a:spcPct val="115000"/>
              </a:lnSpc>
              <a:spcAft>
                <a:spcPts val="1000"/>
              </a:spcAft>
              <a:buNone/>
            </a:pPr>
            <a:endParaRPr lang="tr-TR" i="1" dirty="0">
              <a:solidFill>
                <a:schemeClr val="accent2">
                  <a:lumMod val="75000"/>
                </a:schemeClr>
              </a:solidFill>
            </a:endParaRPr>
          </a:p>
          <a:p>
            <a:pPr>
              <a:lnSpc>
                <a:spcPct val="115000"/>
              </a:lnSpc>
              <a:spcAft>
                <a:spcPts val="1000"/>
              </a:spcAft>
              <a:buNone/>
            </a:pPr>
            <a:endParaRPr lang="tr-TR" i="1" dirty="0" smtClean="0">
              <a:solidFill>
                <a:schemeClr val="accent2">
                  <a:lumMod val="75000"/>
                </a:schemeClr>
              </a:solidFill>
              <a:latin typeface="Verdana" pitchFamily="34" charset="0"/>
              <a:ea typeface="Verdana" pitchFamily="34" charset="0"/>
              <a:cs typeface="Verdana" pitchFamily="34" charset="0"/>
            </a:endParaRPr>
          </a:p>
          <a:p>
            <a:endParaRPr lang="tr-TR" dirty="0"/>
          </a:p>
        </p:txBody>
      </p:sp>
    </p:spTree>
    <p:extLst>
      <p:ext uri="{BB962C8B-B14F-4D97-AF65-F5344CB8AC3E}">
        <p14:creationId xmlns:p14="http://schemas.microsoft.com/office/powerpoint/2010/main" val="21677419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6048672"/>
          </a:xfrm>
        </p:spPr>
        <p:txBody>
          <a:bodyPr>
            <a:normAutofit fontScale="700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Örnek:</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 R (A,B,C)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F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 } </a:t>
            </a:r>
          </a:p>
          <a:p>
            <a:pPr>
              <a:buFont typeface="Wingdings" pitchFamily="2" charset="2"/>
              <a:buChar char="ü"/>
            </a:pPr>
            <a:r>
              <a:rPr lang="tr-TR" dirty="0" smtClean="0">
                <a:latin typeface="Verdana" pitchFamily="34" charset="0"/>
                <a:ea typeface="Verdana" pitchFamily="34" charset="0"/>
                <a:cs typeface="Verdana" pitchFamily="34" charset="0"/>
              </a:rPr>
              <a:t>Anahtarlar </a:t>
            </a:r>
            <a:r>
              <a:rPr lang="tr-TR" b="1" i="1" dirty="0" smtClean="0">
                <a:solidFill>
                  <a:schemeClr val="accent2">
                    <a:lumMod val="75000"/>
                  </a:schemeClr>
                </a:solidFill>
                <a:latin typeface="Verdana" pitchFamily="34" charset="0"/>
                <a:ea typeface="Verdana" pitchFamily="34" charset="0"/>
                <a:cs typeface="Verdana" pitchFamily="34" charset="0"/>
              </a:rPr>
              <a:t>AB</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BC,</a:t>
            </a:r>
          </a:p>
          <a:p>
            <a:pPr>
              <a:buFont typeface="Wingdings" pitchFamily="2" charset="2"/>
              <a:buChar char="ü"/>
            </a:pPr>
            <a:r>
              <a:rPr lang="tr-TR" dirty="0" smtClean="0">
                <a:latin typeface="Verdana" pitchFamily="34" charset="0"/>
                <a:ea typeface="Verdana" pitchFamily="34" charset="0"/>
                <a:cs typeface="Verdana" pitchFamily="34" charset="0"/>
              </a:rPr>
              <a:t>Tüm nitelikler asal nitelik olduğundan ilişki 3NF,</a:t>
            </a:r>
          </a:p>
          <a:p>
            <a:pPr>
              <a:buFont typeface="Wingdings" pitchFamily="2" charset="2"/>
              <a:buChar char="ü"/>
            </a:pPr>
            <a:r>
              <a:rPr lang="tr-TR" dirty="0" smtClean="0">
                <a:latin typeface="Verdana" pitchFamily="34" charset="0"/>
                <a:ea typeface="Verdana" pitchFamily="34" charset="0"/>
                <a:cs typeface="Verdana" pitchFamily="34" charset="0"/>
              </a:rPr>
              <a:t> Ancak anahtar olmayan bir belirleyen olduğu için ilişkinin BCNF değil.</a:t>
            </a:r>
          </a:p>
          <a:p>
            <a:pPr marL="0" indent="0">
              <a:buNone/>
            </a:pPr>
            <a:endParaRPr lang="tr-TR" dirty="0" smtClean="0">
              <a:latin typeface="Verdana" pitchFamily="34" charset="0"/>
              <a:ea typeface="Verdana" pitchFamily="34" charset="0"/>
              <a:cs typeface="Verdana" pitchFamily="34" charset="0"/>
            </a:endParaRPr>
          </a:p>
          <a:p>
            <a:pPr marL="0" indent="0">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bulunarak BCNF ayrıştırma yapılırsa; </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 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A</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dirty="0">
                <a:latin typeface="Verdana" pitchFamily="34" charset="0"/>
                <a:ea typeface="Verdana" pitchFamily="34" charset="0"/>
                <a:cs typeface="Verdana" pitchFamily="34" charset="0"/>
              </a:rPr>
              <a:t>BCNF ayrıştırma:</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(B,C)</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(C,A</a:t>
            </a:r>
            <a:r>
              <a:rPr lang="tr-TR" b="1" i="1" dirty="0" smtClean="0">
                <a:solidFill>
                  <a:schemeClr val="accent2">
                    <a:lumMod val="75000"/>
                  </a:schemeClr>
                </a:solidFill>
                <a:latin typeface="Verdana" pitchFamily="34" charset="0"/>
                <a:ea typeface="Verdana" pitchFamily="34" charset="0"/>
                <a:cs typeface="Verdana" pitchFamily="34" charset="0"/>
              </a:rPr>
              <a:t>)</a:t>
            </a:r>
          </a:p>
          <a:p>
            <a:pPr>
              <a:lnSpc>
                <a:spcPct val="115000"/>
              </a:lnSpc>
              <a:spcAft>
                <a:spcPts val="1000"/>
              </a:spcAft>
              <a:buNone/>
            </a:pPr>
            <a:r>
              <a:rPr lang="tr-TR" dirty="0">
                <a:latin typeface="Verdana" pitchFamily="34" charset="0"/>
                <a:ea typeface="Verdana" pitchFamily="34" charset="0"/>
                <a:cs typeface="Verdana" pitchFamily="34" charset="0"/>
              </a:rPr>
              <a:t>Bu ayrıştırma </a:t>
            </a:r>
            <a:r>
              <a:rPr lang="tr-TR" dirty="0" err="1" smtClean="0">
                <a:latin typeface="Verdana" pitchFamily="34" charset="0"/>
                <a:ea typeface="Verdana" pitchFamily="34" charset="0"/>
                <a:cs typeface="Verdana" pitchFamily="34" charset="0"/>
              </a:rPr>
              <a:t>yitimsizdir</a:t>
            </a:r>
            <a:r>
              <a:rPr lang="tr-TR" dirty="0" smtClean="0">
                <a:latin typeface="Verdana" pitchFamily="34" charset="0"/>
                <a:ea typeface="Verdana" pitchFamily="34" charset="0"/>
                <a:cs typeface="Verdana" pitchFamily="34" charset="0"/>
              </a:rPr>
              <a:t>. </a:t>
            </a:r>
          </a:p>
          <a:p>
            <a:pPr>
              <a:lnSpc>
                <a:spcPct val="115000"/>
              </a:lnSpc>
              <a:spcAft>
                <a:spcPts val="1000"/>
              </a:spcAft>
              <a:buNone/>
            </a:pPr>
            <a:r>
              <a:rPr lang="tr-TR" dirty="0" smtClean="0">
                <a:latin typeface="Verdana" pitchFamily="34" charset="0"/>
                <a:ea typeface="Verdana" pitchFamily="34" charset="0"/>
                <a:cs typeface="Verdana" pitchFamily="34" charset="0"/>
              </a:rPr>
              <a:t>Ayrıştırmada </a:t>
            </a:r>
            <a:r>
              <a:rPr lang="tr-TR" b="1" i="1" dirty="0">
                <a:solidFill>
                  <a:schemeClr val="accent2">
                    <a:lumMod val="75000"/>
                  </a:schemeClr>
                </a:solidFill>
                <a:latin typeface="Verdana" pitchFamily="34" charset="0"/>
                <a:ea typeface="Verdana" pitchFamily="34" charset="0"/>
                <a:cs typeface="Verdana" pitchFamily="34" charset="0"/>
              </a:rPr>
              <a:t>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 </a:t>
            </a:r>
            <a:r>
              <a:rPr lang="tr-TR" dirty="0">
                <a:latin typeface="Verdana" pitchFamily="34" charset="0"/>
                <a:ea typeface="Verdana" pitchFamily="34" charset="0"/>
                <a:cs typeface="Verdana" pitchFamily="34" charset="0"/>
              </a:rPr>
              <a:t>bağımlılığı </a:t>
            </a:r>
            <a:r>
              <a:rPr lang="tr-TR" dirty="0" smtClean="0">
                <a:latin typeface="Verdana" pitchFamily="34" charset="0"/>
                <a:ea typeface="Verdana" pitchFamily="34" charset="0"/>
                <a:cs typeface="Verdana" pitchFamily="34" charset="0"/>
              </a:rPr>
              <a:t>korunamamıştır.</a:t>
            </a:r>
          </a:p>
          <a:p>
            <a:pPr>
              <a:lnSpc>
                <a:spcPct val="115000"/>
              </a:lnSpc>
              <a:spcAft>
                <a:spcPts val="1000"/>
              </a:spcAft>
              <a:buNone/>
            </a:pPr>
            <a:r>
              <a:rPr lang="tr-TR" dirty="0" smtClean="0">
                <a:latin typeface="Verdana" pitchFamily="34" charset="0"/>
                <a:ea typeface="Verdana" pitchFamily="34" charset="0"/>
                <a:cs typeface="Verdana" pitchFamily="34" charset="0"/>
              </a:rPr>
              <a:t> </a:t>
            </a:r>
            <a:endParaRPr lang="tr-TR" i="1" dirty="0">
              <a:solidFill>
                <a:schemeClr val="accent2">
                  <a:lumMod val="75000"/>
                </a:schemeClr>
              </a:solidFill>
              <a:latin typeface="Verdana" pitchFamily="34" charset="0"/>
              <a:ea typeface="Verdana" pitchFamily="34" charset="0"/>
              <a:cs typeface="Verdana" pitchFamily="34" charset="0"/>
            </a:endParaRPr>
          </a:p>
          <a:p>
            <a:pPr marL="0" indent="0">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404664"/>
            <a:ext cx="8229600" cy="578328"/>
          </a:xfrm>
        </p:spPr>
        <p:txBody>
          <a:bodyPr>
            <a:normAutofit fontScale="90000"/>
          </a:bodyPr>
          <a:lstStyle/>
          <a:p>
            <a:r>
              <a:rPr lang="tr-TR" b="1" dirty="0" smtClean="0">
                <a:latin typeface="Times New Roman" pitchFamily="18" charset="0"/>
                <a:cs typeface="Times New Roman" pitchFamily="18" charset="0"/>
              </a:rPr>
              <a:t>3NF Ayrıştırma Algoritması</a:t>
            </a:r>
            <a:endParaRPr lang="tr-TR" b="1" dirty="0">
              <a:latin typeface="Times New Roman" pitchFamily="18" charset="0"/>
              <a:cs typeface="Times New Roman" pitchFamily="18" charset="0"/>
            </a:endParaRPr>
          </a:p>
        </p:txBody>
      </p:sp>
      <p:sp>
        <p:nvSpPr>
          <p:cNvPr id="3" name="2 İçerik Yer Tutucusu"/>
          <p:cNvSpPr>
            <a:spLocks noGrp="1"/>
          </p:cNvSpPr>
          <p:nvPr>
            <p:ph idx="1"/>
          </p:nvPr>
        </p:nvSpPr>
        <p:spPr>
          <a:xfrm>
            <a:off x="457200" y="1124744"/>
            <a:ext cx="8229600" cy="5199856"/>
          </a:xfrm>
        </p:spPr>
        <p:txBody>
          <a:bodyPr/>
          <a:lstStyle/>
          <a:p>
            <a:pPr>
              <a:buNone/>
            </a:pPr>
            <a:r>
              <a:rPr lang="tr-TR" dirty="0" err="1" smtClean="0">
                <a:latin typeface="Verdana" pitchFamily="34" charset="0"/>
                <a:ea typeface="Verdana" pitchFamily="34" charset="0"/>
                <a:cs typeface="Verdana" pitchFamily="34" charset="0"/>
              </a:rPr>
              <a:t>İilişki</a:t>
            </a:r>
            <a:r>
              <a:rPr lang="tr-TR" dirty="0" smtClean="0">
                <a:latin typeface="Verdana" pitchFamily="34" charset="0"/>
                <a:ea typeface="Verdana" pitchFamily="34" charset="0"/>
                <a:cs typeface="Verdana" pitchFamily="34" charset="0"/>
              </a:rPr>
              <a:t> formu 1NF ya da 2NF ise olan, </a:t>
            </a:r>
            <a:r>
              <a:rPr lang="tr-TR" b="1" i="1" dirty="0" smtClean="0">
                <a:solidFill>
                  <a:schemeClr val="accent2">
                    <a:lumMod val="75000"/>
                  </a:schemeClr>
                </a:solidFill>
                <a:latin typeface="Verdana" pitchFamily="34" charset="0"/>
                <a:ea typeface="Verdana" pitchFamily="34" charset="0"/>
                <a:cs typeface="Verdana" pitchFamily="34" charset="0"/>
              </a:rPr>
              <a:t>R</a:t>
            </a:r>
            <a:r>
              <a:rPr lang="tr-TR" dirty="0" smtClean="0">
                <a:latin typeface="Verdana" pitchFamily="34" charset="0"/>
                <a:ea typeface="Verdana" pitchFamily="34" charset="0"/>
                <a:cs typeface="Verdana" pitchFamily="34" charset="0"/>
              </a:rPr>
              <a:t>‘nin 3NF ilişkilere ayrıştırılması; </a:t>
            </a:r>
          </a:p>
          <a:p>
            <a:pPr>
              <a:buNone/>
            </a:pPr>
            <a:r>
              <a:rPr lang="tr-TR" dirty="0">
                <a:latin typeface="Verdana" pitchFamily="34" charset="0"/>
                <a:ea typeface="Verdana" pitchFamily="34" charset="0"/>
                <a:cs typeface="Verdana" pitchFamily="34" charset="0"/>
              </a:rPr>
              <a:t>3NF ayrıştırma algoritması</a:t>
            </a:r>
          </a:p>
          <a:p>
            <a:pPr>
              <a:buNone/>
            </a:pPr>
            <a:r>
              <a:rPr lang="tr-TR" b="1" i="1" dirty="0">
                <a:solidFill>
                  <a:schemeClr val="accent2">
                    <a:lumMod val="75000"/>
                  </a:schemeClr>
                </a:solidFill>
                <a:latin typeface="Verdana" pitchFamily="34" charset="0"/>
                <a:ea typeface="Verdana" pitchFamily="34" charset="0"/>
                <a:cs typeface="Verdana" pitchFamily="34" charset="0"/>
              </a:rPr>
              <a:t>1. k=1, T={ }</a:t>
            </a: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2. </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i="1" dirty="0">
                <a:solidFill>
                  <a:schemeClr val="accent2">
                    <a:lumMod val="75000"/>
                  </a:schemeClr>
                </a:solidFill>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yi</a:t>
            </a:r>
            <a:r>
              <a:rPr lang="tr-TR" dirty="0">
                <a:latin typeface="Verdana" pitchFamily="34" charset="0"/>
                <a:ea typeface="Verdana" pitchFamily="34" charset="0"/>
                <a:cs typeface="Verdana" pitchFamily="34" charset="0"/>
              </a:rPr>
              <a:t> hesapla</a:t>
            </a:r>
          </a:p>
          <a:p>
            <a:pPr marL="514350" indent="-514350">
              <a:buNone/>
            </a:pPr>
            <a:r>
              <a:rPr lang="tr-TR" b="1" i="1" dirty="0">
                <a:solidFill>
                  <a:schemeClr val="accent2">
                    <a:lumMod val="75000"/>
                  </a:schemeClr>
                </a:solidFill>
                <a:latin typeface="Verdana" pitchFamily="34" charset="0"/>
                <a:ea typeface="Verdana" pitchFamily="34" charset="0"/>
                <a:cs typeface="Verdana" pitchFamily="34" charset="0"/>
              </a:rPr>
              <a:t>3.F</a:t>
            </a:r>
            <a:r>
              <a:rPr lang="tr-TR" b="1" i="1" baseline="-25000" dirty="0">
                <a:solidFill>
                  <a:schemeClr val="accent2">
                    <a:lumMod val="75000"/>
                  </a:schemeClr>
                </a:solidFill>
                <a:latin typeface="Verdana" pitchFamily="34" charset="0"/>
                <a:ea typeface="Verdana" pitchFamily="34" charset="0"/>
                <a:cs typeface="Verdana" pitchFamily="34" charset="0"/>
              </a:rPr>
              <a:t>c</a:t>
            </a:r>
            <a:r>
              <a:rPr lang="tr-TR" dirty="0">
                <a:latin typeface="Verdana" pitchFamily="34" charset="0"/>
                <a:ea typeface="Verdana" pitchFamily="34" charset="0"/>
                <a:cs typeface="Verdana" pitchFamily="34" charset="0"/>
              </a:rPr>
              <a:t> deki her </a:t>
            </a:r>
            <a:r>
              <a:rPr lang="tr-TR" b="1" i="1" dirty="0">
                <a:solidFill>
                  <a:schemeClr val="accent2">
                    <a:lumMod val="75000"/>
                  </a:schemeClr>
                </a:solidFill>
                <a:latin typeface="Verdana" pitchFamily="34" charset="0"/>
                <a:ea typeface="Verdana" pitchFamily="34" charset="0"/>
                <a:cs typeface="Verdana" pitchFamily="34" charset="0"/>
              </a:rPr>
              <a:t>X</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 Y </a:t>
            </a:r>
            <a:r>
              <a:rPr lang="tr-TR" dirty="0">
                <a:latin typeface="Verdana" pitchFamily="34" charset="0"/>
                <a:ea typeface="Verdana" pitchFamily="34" charset="0"/>
                <a:cs typeface="Verdana" pitchFamily="34" charset="0"/>
                <a:sym typeface="Wingdings" pitchFamily="2" charset="2"/>
              </a:rPr>
              <a:t>işlevsel bağımlılığı için:   eğer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T</a:t>
            </a:r>
            <a:r>
              <a:rPr lang="tr-TR" dirty="0">
                <a:latin typeface="Verdana" pitchFamily="34" charset="0"/>
                <a:ea typeface="Verdana" pitchFamily="34" charset="0"/>
                <a:cs typeface="Verdana" pitchFamily="34" charset="0"/>
                <a:sym typeface="Wingdings" pitchFamily="2" charset="2"/>
              </a:rPr>
              <a:t>’ deki </a:t>
            </a:r>
            <a:r>
              <a:rPr lang="tr-TR" b="1" i="1" dirty="0" err="1">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err="1">
                <a:solidFill>
                  <a:schemeClr val="accent2">
                    <a:lumMod val="75000"/>
                  </a:schemeClr>
                </a:solidFill>
                <a:latin typeface="Verdana" pitchFamily="34" charset="0"/>
                <a:ea typeface="Verdana" pitchFamily="34" charset="0"/>
                <a:cs typeface="Verdana" pitchFamily="34" charset="0"/>
              </a:rPr>
              <a:t>i</a:t>
            </a:r>
            <a:r>
              <a:rPr lang="tr-TR" dirty="0">
                <a:latin typeface="Verdana" pitchFamily="34" charset="0"/>
                <a:ea typeface="Verdana" pitchFamily="34" charset="0"/>
                <a:cs typeface="Verdana" pitchFamily="34" charset="0"/>
                <a:sym typeface="Wingdings" pitchFamily="2" charset="2"/>
              </a:rPr>
              <a:t> ilişki şemalarından hiçbiri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XY</a:t>
            </a:r>
            <a:r>
              <a:rPr lang="tr-TR" dirty="0">
                <a:latin typeface="Verdana" pitchFamily="34" charset="0"/>
                <a:ea typeface="Verdana" pitchFamily="34" charset="0"/>
                <a:cs typeface="Verdana" pitchFamily="34" charset="0"/>
                <a:sym typeface="Wingdings" pitchFamily="2" charset="2"/>
              </a:rPr>
              <a:t> niteliklerini içermiyorsa: </a:t>
            </a:r>
            <a:r>
              <a:rPr lang="tr-TR" dirty="0" err="1">
                <a:latin typeface="Verdana" pitchFamily="34" charset="0"/>
                <a:ea typeface="Verdana" pitchFamily="34" charset="0"/>
                <a:cs typeface="Verdana" pitchFamily="34" charset="0"/>
                <a:sym typeface="Wingdings" pitchFamily="2" charset="2"/>
              </a:rPr>
              <a:t>k’yı</a:t>
            </a:r>
            <a:r>
              <a:rPr lang="tr-TR" dirty="0">
                <a:latin typeface="Verdana" pitchFamily="34" charset="0"/>
                <a:ea typeface="Verdana" pitchFamily="34" charset="0"/>
                <a:cs typeface="Verdana" pitchFamily="34" charset="0"/>
                <a:sym typeface="Wingdings" pitchFamily="2" charset="2"/>
              </a:rPr>
              <a:t> 1 arttır, T’ ye </a:t>
            </a:r>
            <a:r>
              <a:rPr lang="tr-TR" b="1" i="1" dirty="0" err="1">
                <a:solidFill>
                  <a:schemeClr val="accent2">
                    <a:lumMod val="75000"/>
                  </a:schemeClr>
                </a:solidFill>
                <a:latin typeface="Verdana" pitchFamily="34" charset="0"/>
                <a:ea typeface="Verdana" pitchFamily="34" charset="0"/>
                <a:cs typeface="Verdana" pitchFamily="34" charset="0"/>
                <a:sym typeface="Wingdings" pitchFamily="2" charset="2"/>
              </a:rPr>
              <a:t>R</a:t>
            </a:r>
            <a:r>
              <a:rPr lang="tr-TR" b="1" i="1" baseline="-25000" dirty="0" err="1">
                <a:solidFill>
                  <a:schemeClr val="accent2">
                    <a:lumMod val="75000"/>
                  </a:schemeClr>
                </a:solidFill>
                <a:latin typeface="Verdana" pitchFamily="34" charset="0"/>
                <a:ea typeface="Verdana" pitchFamily="34" charset="0"/>
                <a:cs typeface="Verdana" pitchFamily="34" charset="0"/>
              </a:rPr>
              <a:t>k</a:t>
            </a:r>
            <a:r>
              <a:rPr lang="tr-TR" dirty="0">
                <a:latin typeface="Verdana" pitchFamily="34" charset="0"/>
                <a:ea typeface="Verdana" pitchFamily="34" charset="0"/>
                <a:cs typeface="Verdana" pitchFamily="34" charset="0"/>
                <a:sym typeface="Wingdings" pitchFamily="2" charset="2"/>
              </a:rPr>
              <a:t> (</a:t>
            </a:r>
            <a:r>
              <a:rPr lang="tr-TR" b="1" i="1" dirty="0">
                <a:solidFill>
                  <a:schemeClr val="accent2">
                    <a:lumMod val="75000"/>
                  </a:schemeClr>
                </a:solidFill>
                <a:latin typeface="Verdana" pitchFamily="34" charset="0"/>
                <a:ea typeface="Verdana" pitchFamily="34" charset="0"/>
                <a:cs typeface="Verdana" pitchFamily="34" charset="0"/>
                <a:sym typeface="Wingdings" pitchFamily="2" charset="2"/>
              </a:rPr>
              <a:t>X, Y</a:t>
            </a:r>
            <a:r>
              <a:rPr lang="tr-TR" dirty="0">
                <a:latin typeface="Verdana" pitchFamily="34" charset="0"/>
                <a:ea typeface="Verdana" pitchFamily="34" charset="0"/>
                <a:cs typeface="Verdana" pitchFamily="34" charset="0"/>
                <a:sym typeface="Wingdings" pitchFamily="2" charset="2"/>
              </a:rPr>
              <a:t>) ilişki şemasını ekle.</a:t>
            </a:r>
          </a:p>
          <a:p>
            <a:pPr>
              <a:buNone/>
            </a:pPr>
            <a:endParaRPr lang="tr-TR" dirty="0">
              <a:latin typeface="Verdana" pitchFamily="34" charset="0"/>
              <a:ea typeface="Verdana" pitchFamily="34" charset="0"/>
              <a:cs typeface="Verdana" pitchFamily="34" charset="0"/>
            </a:endParaRPr>
          </a:p>
        </p:txBody>
      </p:sp>
      <p:sp>
        <p:nvSpPr>
          <p:cNvPr id="4" name="3 Yuvarlatılmış Dikdörtgen"/>
          <p:cNvSpPr/>
          <p:nvPr/>
        </p:nvSpPr>
        <p:spPr>
          <a:xfrm>
            <a:off x="428596" y="1928802"/>
            <a:ext cx="8286808" cy="314327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92696"/>
            <a:ext cx="8229600" cy="5631904"/>
          </a:xfrm>
        </p:spPr>
        <p:txBody>
          <a:bodyPr>
            <a:normAutofit/>
          </a:bodyPr>
          <a:lstStyle/>
          <a:p>
            <a:pPr>
              <a:buFont typeface="Wingdings" pitchFamily="2" charset="2"/>
              <a:buChar char="Ø"/>
            </a:pPr>
            <a:r>
              <a:rPr lang="tr-TR" dirty="0" smtClean="0">
                <a:latin typeface="Verdana" pitchFamily="34" charset="0"/>
                <a:ea typeface="Verdana" pitchFamily="34" charset="0"/>
                <a:cs typeface="Verdana" pitchFamily="34" charset="0"/>
              </a:rPr>
              <a:t>3NF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ve işlevsel bağımlılıkları koruyan ayrıştırma üretir.</a:t>
            </a:r>
          </a:p>
          <a:p>
            <a:pPr>
              <a:buFont typeface="Wingdings" pitchFamily="2" charset="2"/>
              <a:buChar char="Ø"/>
            </a:pPr>
            <a:r>
              <a:rPr lang="tr-TR" dirty="0" smtClean="0">
                <a:latin typeface="Verdana" pitchFamily="34" charset="0"/>
                <a:ea typeface="Verdana" pitchFamily="34" charset="0"/>
                <a:cs typeface="Verdana" pitchFamily="34" charset="0"/>
              </a:rPr>
              <a:t>BCNF ayrıştırma algoritması ile her zaman işlevsel bağımlılıkları koruyan bir ayrıştırma bulmak mümkün değildir.</a:t>
            </a:r>
          </a:p>
          <a:p>
            <a:pPr>
              <a:buFont typeface="Wingdings" pitchFamily="2" charset="2"/>
              <a:buChar char="Ø"/>
            </a:pPr>
            <a:r>
              <a:rPr lang="tr-TR" dirty="0" smtClean="0">
                <a:latin typeface="Verdana" pitchFamily="34" charset="0"/>
                <a:ea typeface="Verdana" pitchFamily="34" charset="0"/>
                <a:cs typeface="Verdana" pitchFamily="34" charset="0"/>
              </a:rPr>
              <a:t>3NF ayrıştırma algoritması ile her zaman işlevsel bağımlılıkları koruyan bir ayrıştırma bulur.</a:t>
            </a:r>
          </a:p>
          <a:p>
            <a:pPr>
              <a:buFont typeface="Wingdings" pitchFamily="2" charset="2"/>
              <a:buChar char="Ø"/>
            </a:pPr>
            <a:r>
              <a:rPr lang="tr-TR" dirty="0" smtClean="0">
                <a:latin typeface="Verdana" pitchFamily="34" charset="0"/>
                <a:ea typeface="Verdana" pitchFamily="34" charset="0"/>
                <a:cs typeface="Verdana" pitchFamily="34" charset="0"/>
              </a:rPr>
              <a:t>Bir ilişki için işlevsel </a:t>
            </a:r>
            <a:r>
              <a:rPr lang="tr-TR" dirty="0">
                <a:latin typeface="Verdana" pitchFamily="34" charset="0"/>
                <a:ea typeface="Verdana" pitchFamily="34" charset="0"/>
                <a:cs typeface="Verdana" pitchFamily="34" charset="0"/>
              </a:rPr>
              <a:t>bağımlılıkları koruyan bir BCNF ayrıştırma bulunmaya çalışılır. </a:t>
            </a:r>
            <a:endParaRPr lang="tr-TR" dirty="0" smtClean="0">
              <a:latin typeface="Verdana" pitchFamily="34" charset="0"/>
              <a:ea typeface="Verdana" pitchFamily="34" charset="0"/>
              <a:cs typeface="Verdana" pitchFamily="34" charset="0"/>
            </a:endParaRPr>
          </a:p>
          <a:p>
            <a:pPr>
              <a:buFont typeface="Wingdings" pitchFamily="2" charset="2"/>
              <a:buChar char="Ø"/>
            </a:pPr>
            <a:r>
              <a:rPr lang="tr-TR" dirty="0" smtClean="0">
                <a:latin typeface="Verdana" pitchFamily="34" charset="0"/>
                <a:ea typeface="Verdana" pitchFamily="34" charset="0"/>
                <a:cs typeface="Verdana" pitchFamily="34" charset="0"/>
              </a:rPr>
              <a:t>Eğer BCNF bir </a:t>
            </a:r>
            <a:r>
              <a:rPr lang="tr-TR" dirty="0">
                <a:latin typeface="Verdana" pitchFamily="34" charset="0"/>
                <a:ea typeface="Verdana" pitchFamily="34" charset="0"/>
                <a:cs typeface="Verdana" pitchFamily="34" charset="0"/>
              </a:rPr>
              <a:t>ayrıştırma </a:t>
            </a:r>
            <a:r>
              <a:rPr lang="tr-TR" dirty="0" smtClean="0">
                <a:latin typeface="Verdana" pitchFamily="34" charset="0"/>
                <a:ea typeface="Verdana" pitchFamily="34" charset="0"/>
                <a:cs typeface="Verdana" pitchFamily="34" charset="0"/>
              </a:rPr>
              <a:t>olmuyorsa bir </a:t>
            </a:r>
            <a:r>
              <a:rPr lang="tr-TR" dirty="0">
                <a:latin typeface="Verdana" pitchFamily="34" charset="0"/>
                <a:ea typeface="Verdana" pitchFamily="34" charset="0"/>
                <a:cs typeface="Verdana" pitchFamily="34" charset="0"/>
              </a:rPr>
              <a:t>3NF ayrıştırma bulunur. </a:t>
            </a:r>
            <a:endParaRPr lang="tr-TR"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847928"/>
          </a:xfrm>
        </p:spPr>
        <p:txBody>
          <a:bodyPr>
            <a:normAutofit/>
          </a:bodyPr>
          <a:lstStyle/>
          <a:p>
            <a:pPr>
              <a:buFont typeface="Wingdings" pitchFamily="2" charset="2"/>
              <a:buChar char="Ø"/>
            </a:pPr>
            <a:r>
              <a:rPr lang="tr-TR" dirty="0" smtClean="0">
                <a:latin typeface="Verdana" pitchFamily="34" charset="0"/>
                <a:ea typeface="Verdana" pitchFamily="34" charset="0"/>
                <a:cs typeface="Verdana" pitchFamily="34" charset="0"/>
              </a:rPr>
              <a:t>Farklı BCNF ayrıştırmaları bulunabilir.</a:t>
            </a:r>
          </a:p>
          <a:p>
            <a:pPr>
              <a:buFont typeface="Wingdings" pitchFamily="2" charset="2"/>
              <a:buChar char="Ø"/>
            </a:pPr>
            <a:r>
              <a:rPr lang="tr-TR" dirty="0" smtClean="0">
                <a:latin typeface="Verdana" pitchFamily="34" charset="0"/>
                <a:ea typeface="Verdana" pitchFamily="34" charset="0"/>
                <a:cs typeface="Verdana" pitchFamily="34" charset="0"/>
              </a:rPr>
              <a:t>BCNF ayrıştırmaları </a:t>
            </a:r>
            <a:r>
              <a:rPr lang="tr-TR" dirty="0" err="1" smtClean="0">
                <a:latin typeface="Verdana" pitchFamily="34" charset="0"/>
                <a:ea typeface="Verdana" pitchFamily="34" charset="0"/>
                <a:cs typeface="Verdana" pitchFamily="34" charset="0"/>
              </a:rPr>
              <a:t>yitimsizdir</a:t>
            </a:r>
            <a:r>
              <a:rPr lang="tr-TR" dirty="0" smtClean="0">
                <a:latin typeface="Verdana" pitchFamily="34" charset="0"/>
                <a:ea typeface="Verdana" pitchFamily="34" charset="0"/>
                <a:cs typeface="Verdana" pitchFamily="34" charset="0"/>
              </a:rPr>
              <a:t>.</a:t>
            </a:r>
          </a:p>
          <a:p>
            <a:pPr>
              <a:buFont typeface="Wingdings" pitchFamily="2" charset="2"/>
              <a:buChar char="Ø"/>
            </a:pPr>
            <a:r>
              <a:rPr lang="tr-TR" dirty="0" smtClean="0">
                <a:latin typeface="Verdana" pitchFamily="34" charset="0"/>
                <a:ea typeface="Verdana" pitchFamily="34" charset="0"/>
                <a:cs typeface="Verdana" pitchFamily="34" charset="0"/>
              </a:rPr>
              <a:t>Ayrıştırmaların bazıları veya tamamı işlevsel </a:t>
            </a:r>
            <a:r>
              <a:rPr lang="tr-TR" dirty="0">
                <a:latin typeface="Verdana" pitchFamily="34" charset="0"/>
                <a:ea typeface="Verdana" pitchFamily="34" charset="0"/>
                <a:cs typeface="Verdana" pitchFamily="34" charset="0"/>
              </a:rPr>
              <a:t>bağımlılıkları korumayabilir.  </a:t>
            </a:r>
            <a:endParaRPr lang="tr-TR" dirty="0" smtClean="0">
              <a:latin typeface="Verdana" pitchFamily="34" charset="0"/>
              <a:ea typeface="Verdana" pitchFamily="34" charset="0"/>
              <a:cs typeface="Verdana" pitchFamily="34" charset="0"/>
            </a:endParaRPr>
          </a:p>
          <a:p>
            <a:pPr>
              <a:buFont typeface="Wingdings" pitchFamily="2" charset="2"/>
              <a:buChar char="Ø"/>
            </a:pPr>
            <a:r>
              <a:rPr lang="tr-TR" dirty="0" smtClean="0">
                <a:latin typeface="Verdana" pitchFamily="34" charset="0"/>
                <a:ea typeface="Verdana" pitchFamily="34" charset="0"/>
                <a:cs typeface="Verdana" pitchFamily="34" charset="0"/>
              </a:rPr>
              <a:t>3NF </a:t>
            </a:r>
            <a:r>
              <a:rPr lang="tr-TR" dirty="0">
                <a:latin typeface="Verdana" pitchFamily="34" charset="0"/>
                <a:ea typeface="Verdana" pitchFamily="34" charset="0"/>
                <a:cs typeface="Verdana" pitchFamily="34" charset="0"/>
              </a:rPr>
              <a:t>ayrıştırma algoritması ile her </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dirty="0">
                <a:latin typeface="Verdana" pitchFamily="34" charset="0"/>
                <a:ea typeface="Verdana" pitchFamily="34" charset="0"/>
                <a:cs typeface="Verdana" pitchFamily="34" charset="0"/>
              </a:rPr>
              <a:t> için tek bir ayrıştırma elde edilir. </a:t>
            </a:r>
            <a:endParaRPr lang="tr-TR" dirty="0" smtClean="0">
              <a:latin typeface="Verdana" pitchFamily="34" charset="0"/>
              <a:ea typeface="Verdana" pitchFamily="34" charset="0"/>
              <a:cs typeface="Verdana" pitchFamily="34" charset="0"/>
            </a:endParaRPr>
          </a:p>
          <a:p>
            <a:pPr>
              <a:buFont typeface="Wingdings" pitchFamily="2" charset="2"/>
              <a:buChar char="Ø"/>
            </a:pPr>
            <a:r>
              <a:rPr lang="tr-TR" dirty="0" smtClean="0">
                <a:latin typeface="Verdana" pitchFamily="34" charset="0"/>
                <a:ea typeface="Verdana" pitchFamily="34" charset="0"/>
                <a:cs typeface="Verdana" pitchFamily="34" charset="0"/>
              </a:rPr>
              <a:t>3NF ayrıştırma </a:t>
            </a:r>
            <a:r>
              <a:rPr lang="tr-TR" dirty="0" err="1" smtClean="0">
                <a:latin typeface="Verdana" pitchFamily="34" charset="0"/>
                <a:ea typeface="Verdana" pitchFamily="34" charset="0"/>
                <a:cs typeface="Verdana" pitchFamily="34" charset="0"/>
              </a:rPr>
              <a:t>yitimsiz</a:t>
            </a:r>
            <a:r>
              <a:rPr lang="tr-TR" dirty="0" smtClean="0">
                <a:latin typeface="Verdana" pitchFamily="34" charset="0"/>
                <a:ea typeface="Verdana" pitchFamily="34" charset="0"/>
                <a:cs typeface="Verdana" pitchFamily="34" charset="0"/>
              </a:rPr>
              <a:t> ve işlevsel </a:t>
            </a:r>
            <a:r>
              <a:rPr lang="tr-TR" dirty="0">
                <a:latin typeface="Verdana" pitchFamily="34" charset="0"/>
                <a:ea typeface="Verdana" pitchFamily="34" charset="0"/>
                <a:cs typeface="Verdana" pitchFamily="34" charset="0"/>
              </a:rPr>
              <a:t>bağımlılıkları korur</a:t>
            </a:r>
            <a:r>
              <a:rPr lang="tr-TR" dirty="0" smtClean="0">
                <a:latin typeface="Verdana" pitchFamily="34" charset="0"/>
                <a:ea typeface="Verdana" pitchFamily="34" charset="0"/>
                <a:cs typeface="Verdana" pitchFamily="34" charset="0"/>
              </a:rPr>
              <a:t>.</a:t>
            </a:r>
          </a:p>
          <a:p>
            <a:pPr>
              <a:buFont typeface="Wingdings" pitchFamily="2" charset="2"/>
              <a:buChar char="Ø"/>
            </a:pPr>
            <a:r>
              <a:rPr lang="tr-TR" dirty="0" smtClean="0">
                <a:latin typeface="Verdana" pitchFamily="34" charset="0"/>
                <a:ea typeface="Verdana" pitchFamily="34" charset="0"/>
                <a:cs typeface="Verdana" pitchFamily="34" charset="0"/>
              </a:rPr>
              <a:t>Birden </a:t>
            </a:r>
            <a:r>
              <a:rPr lang="tr-TR" dirty="0">
                <a:latin typeface="Verdana" pitchFamily="34" charset="0"/>
                <a:ea typeface="Verdana" pitchFamily="34" charset="0"/>
                <a:cs typeface="Verdana" pitchFamily="34" charset="0"/>
              </a:rPr>
              <a:t>çok 3NF ayrıştırma elde edilebilmesi için </a:t>
            </a:r>
            <a:r>
              <a:rPr lang="tr-TR" b="1" i="1" dirty="0">
                <a:solidFill>
                  <a:schemeClr val="accent2">
                    <a:lumMod val="75000"/>
                  </a:schemeClr>
                </a:solidFill>
                <a:latin typeface="Verdana" pitchFamily="34" charset="0"/>
                <a:ea typeface="Verdana" pitchFamily="34" charset="0"/>
                <a:cs typeface="Verdana" pitchFamily="34" charset="0"/>
              </a:rPr>
              <a:t>F</a:t>
            </a:r>
            <a:r>
              <a:rPr lang="tr-TR" dirty="0">
                <a:latin typeface="Verdana" pitchFamily="34" charset="0"/>
                <a:ea typeface="Verdana" pitchFamily="34" charset="0"/>
                <a:cs typeface="Verdana" pitchFamily="34" charset="0"/>
              </a:rPr>
              <a:t>' </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birden çok </a:t>
            </a:r>
            <a:r>
              <a:rPr lang="tr-TR" dirty="0" err="1">
                <a:latin typeface="Verdana" pitchFamily="34" charset="0"/>
                <a:ea typeface="Verdana" pitchFamily="34" charset="0"/>
                <a:cs typeface="Verdana" pitchFamily="34" charset="0"/>
              </a:rPr>
              <a:t>kanonik</a:t>
            </a:r>
            <a:r>
              <a:rPr lang="tr-TR" dirty="0">
                <a:latin typeface="Verdana" pitchFamily="34" charset="0"/>
                <a:ea typeface="Verdana" pitchFamily="34" charset="0"/>
                <a:cs typeface="Verdana" pitchFamily="34" charset="0"/>
              </a:rPr>
              <a:t> örtüsünün </a:t>
            </a:r>
            <a:r>
              <a:rPr lang="tr-TR" b="1" i="1" dirty="0">
                <a:solidFill>
                  <a:schemeClr val="accent2">
                    <a:lumMod val="75000"/>
                  </a:schemeClr>
                </a:solidFill>
                <a:latin typeface="Verdana" pitchFamily="34" charset="0"/>
                <a:ea typeface="Verdana" pitchFamily="34" charset="0"/>
                <a:cs typeface="Verdana" pitchFamily="34" charset="0"/>
              </a:rPr>
              <a:t>(</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i="1" dirty="0">
                <a:solidFill>
                  <a:schemeClr val="accent2">
                    <a:lumMod val="75000"/>
                  </a:schemeClr>
                </a:solidFill>
                <a:latin typeface="Verdana" pitchFamily="34" charset="0"/>
                <a:ea typeface="Verdana" pitchFamily="34" charset="0"/>
                <a:cs typeface="Verdana" pitchFamily="34" charset="0"/>
              </a:rPr>
              <a:t>)</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bulunması gereklidir.</a:t>
            </a:r>
            <a:endParaRPr lang="tr-T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847928"/>
          </a:xfrm>
        </p:spPr>
        <p:txBody>
          <a:bodyPr>
            <a:normAutofit fontScale="70000" lnSpcReduction="20000"/>
          </a:bodyPr>
          <a:lstStyle/>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Örnek: R (A,B,C,D,E,G)</a:t>
            </a: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F :  AB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CD</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AC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E</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smtClean="0">
                <a:solidFill>
                  <a:schemeClr val="accent2">
                    <a:lumMod val="75000"/>
                  </a:schemeClr>
                </a:solidFill>
                <a:latin typeface="Verdana" pitchFamily="34" charset="0"/>
                <a:ea typeface="Verdana" pitchFamily="34" charset="0"/>
                <a:cs typeface="Verdana" pitchFamily="34" charset="0"/>
              </a:rPr>
              <a:t>       DE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G</a:t>
            </a:r>
          </a:p>
          <a:p>
            <a:pPr>
              <a:lnSpc>
                <a:spcPct val="115000"/>
              </a:lnSpc>
              <a:spcAft>
                <a:spcPts val="1000"/>
              </a:spcAft>
              <a:buNone/>
            </a:pPr>
            <a:endParaRPr lang="tr-TR" b="1"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endParaRPr lang="tr-TR" i="1" dirty="0" smtClean="0">
              <a:solidFill>
                <a:schemeClr val="accent2">
                  <a:lumMod val="75000"/>
                </a:schemeClr>
              </a:solidFill>
              <a:latin typeface="Verdana" pitchFamily="34" charset="0"/>
              <a:ea typeface="Verdana" pitchFamily="34" charset="0"/>
              <a:cs typeface="Verdana" pitchFamily="34" charset="0"/>
            </a:endParaRPr>
          </a:p>
          <a:p>
            <a:pPr>
              <a:buFont typeface="Wingdings" pitchFamily="2" charset="2"/>
              <a:buChar char="Ø"/>
            </a:pPr>
            <a:r>
              <a:rPr lang="tr-TR" dirty="0" smtClean="0">
                <a:latin typeface="Verdana" pitchFamily="34" charset="0"/>
                <a:ea typeface="Verdana" pitchFamily="34" charset="0"/>
                <a:cs typeface="Verdana" pitchFamily="34" charset="0"/>
              </a:rPr>
              <a:t>Tek </a:t>
            </a:r>
            <a:r>
              <a:rPr lang="tr-TR" dirty="0">
                <a:latin typeface="Verdana" pitchFamily="34" charset="0"/>
                <a:ea typeface="Verdana" pitchFamily="34" charset="0"/>
                <a:cs typeface="Verdana" pitchFamily="34" charset="0"/>
              </a:rPr>
              <a:t>anahtarının </a:t>
            </a:r>
            <a:r>
              <a:rPr lang="tr-TR" b="1" i="1" dirty="0" smtClean="0">
                <a:solidFill>
                  <a:schemeClr val="accent2">
                    <a:lumMod val="75000"/>
                  </a:schemeClr>
                </a:solidFill>
                <a:latin typeface="Verdana" pitchFamily="34" charset="0"/>
                <a:ea typeface="Verdana" pitchFamily="34" charset="0"/>
                <a:cs typeface="Verdana" pitchFamily="34" charset="0"/>
              </a:rPr>
              <a:t>AB,</a:t>
            </a:r>
          </a:p>
          <a:p>
            <a:pPr>
              <a:buFont typeface="Wingdings" pitchFamily="2" charset="2"/>
              <a:buChar char="Ø"/>
            </a:pPr>
            <a:r>
              <a:rPr lang="tr-TR" dirty="0" smtClean="0">
                <a:latin typeface="Verdana" pitchFamily="34" charset="0"/>
                <a:ea typeface="Verdana" pitchFamily="34" charset="0"/>
                <a:cs typeface="Verdana" pitchFamily="34" charset="0"/>
              </a:rPr>
              <a:t>Geçişli </a:t>
            </a:r>
            <a:r>
              <a:rPr lang="tr-TR" dirty="0">
                <a:latin typeface="Verdana" pitchFamily="34" charset="0"/>
                <a:ea typeface="Verdana" pitchFamily="34" charset="0"/>
                <a:cs typeface="Verdana" pitchFamily="34" charset="0"/>
              </a:rPr>
              <a:t>bağımlılıklar nedeniyle </a:t>
            </a:r>
            <a:r>
              <a:rPr lang="tr-TR" dirty="0" smtClean="0">
                <a:latin typeface="Verdana" pitchFamily="34" charset="0"/>
                <a:ea typeface="Verdana" pitchFamily="34" charset="0"/>
                <a:cs typeface="Verdana" pitchFamily="34" charset="0"/>
              </a:rPr>
              <a:t>2NF,</a:t>
            </a:r>
          </a:p>
          <a:p>
            <a:pPr>
              <a:buFont typeface="Wingdings" pitchFamily="2" charset="2"/>
              <a:buChar char="Ø"/>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zaten </a:t>
            </a:r>
            <a:r>
              <a:rPr lang="tr-TR" dirty="0" err="1">
                <a:latin typeface="Verdana" pitchFamily="34" charset="0"/>
                <a:ea typeface="Verdana" pitchFamily="34" charset="0"/>
                <a:cs typeface="Verdana" pitchFamily="34" charset="0"/>
              </a:rPr>
              <a:t>kanonik</a:t>
            </a:r>
            <a:r>
              <a:rPr lang="tr-TR" dirty="0">
                <a:latin typeface="Verdana" pitchFamily="34" charset="0"/>
                <a:ea typeface="Verdana" pitchFamily="34" charset="0"/>
                <a:cs typeface="Verdana" pitchFamily="34" charset="0"/>
              </a:rPr>
              <a:t> biçimdedir </a:t>
            </a:r>
            <a:r>
              <a:rPr lang="tr-TR" b="1" i="1" dirty="0">
                <a:solidFill>
                  <a:schemeClr val="accent2">
                    <a:lumMod val="75000"/>
                  </a:schemeClr>
                </a:solidFill>
                <a:latin typeface="Verdana" pitchFamily="34" charset="0"/>
                <a:ea typeface="Verdana" pitchFamily="34" charset="0"/>
                <a:cs typeface="Verdana" pitchFamily="34" charset="0"/>
              </a:rPr>
              <a:t>(</a:t>
            </a:r>
            <a:r>
              <a:rPr lang="tr-TR" b="1" i="1" dirty="0" err="1">
                <a:solidFill>
                  <a:schemeClr val="accent2">
                    <a:lumMod val="75000"/>
                  </a:schemeClr>
                </a:solidFill>
                <a:latin typeface="Verdana" pitchFamily="34" charset="0"/>
                <a:ea typeface="Verdana" pitchFamily="34" charset="0"/>
                <a:cs typeface="Verdana" pitchFamily="34" charset="0"/>
              </a:rPr>
              <a:t>F</a:t>
            </a:r>
            <a:r>
              <a:rPr lang="tr-TR" b="1" i="1" baseline="-25000" dirty="0" err="1">
                <a:solidFill>
                  <a:schemeClr val="accent2">
                    <a:lumMod val="75000"/>
                  </a:schemeClr>
                </a:solidFill>
                <a:latin typeface="Verdana" pitchFamily="34" charset="0"/>
                <a:ea typeface="Verdana" pitchFamily="34" charset="0"/>
                <a:cs typeface="Verdana" pitchFamily="34" charset="0"/>
              </a:rPr>
              <a:t>c</a:t>
            </a:r>
            <a:r>
              <a:rPr lang="tr-TR" b="1" i="1" dirty="0">
                <a:solidFill>
                  <a:schemeClr val="accent2">
                    <a:lumMod val="75000"/>
                  </a:schemeClr>
                </a:solidFill>
                <a:latin typeface="Verdana" pitchFamily="34" charset="0"/>
                <a:ea typeface="Verdana" pitchFamily="34" charset="0"/>
                <a:cs typeface="Verdana" pitchFamily="34" charset="0"/>
              </a:rPr>
              <a:t>=F</a:t>
            </a:r>
            <a:r>
              <a:rPr lang="tr-TR" b="1" i="1" dirty="0" smtClean="0">
                <a:solidFill>
                  <a:schemeClr val="accent2">
                    <a:lumMod val="75000"/>
                  </a:schemeClr>
                </a:solidFill>
                <a:latin typeface="Verdana" pitchFamily="34" charset="0"/>
                <a:ea typeface="Verdana" pitchFamily="34" charset="0"/>
                <a:cs typeface="Verdana" pitchFamily="34" charset="0"/>
              </a:rPr>
              <a:t>).</a:t>
            </a:r>
          </a:p>
          <a:p>
            <a:pPr>
              <a:lnSpc>
                <a:spcPct val="115000"/>
              </a:lnSpc>
              <a:spcAft>
                <a:spcPts val="1000"/>
              </a:spcAft>
              <a:buNone/>
            </a:pPr>
            <a:endParaRPr lang="tr-TR" dirty="0" smtClean="0">
              <a:latin typeface="Verdana" pitchFamily="34" charset="0"/>
              <a:ea typeface="Verdana" pitchFamily="34" charset="0"/>
              <a:cs typeface="Verdana" pitchFamily="34" charset="0"/>
            </a:endParaRPr>
          </a:p>
          <a:p>
            <a:pPr>
              <a:lnSpc>
                <a:spcPct val="115000"/>
              </a:lnSpc>
              <a:spcAft>
                <a:spcPts val="1000"/>
              </a:spcAft>
              <a:buNone/>
            </a:pPr>
            <a:r>
              <a:rPr lang="tr-TR" dirty="0" smtClean="0">
                <a:latin typeface="Verdana" pitchFamily="34" charset="0"/>
                <a:ea typeface="Verdana" pitchFamily="34" charset="0"/>
                <a:cs typeface="Verdana" pitchFamily="34" charset="0"/>
              </a:rPr>
              <a:t>3NF </a:t>
            </a:r>
            <a:r>
              <a:rPr lang="tr-TR" dirty="0">
                <a:latin typeface="Verdana" pitchFamily="34" charset="0"/>
                <a:ea typeface="Verdana" pitchFamily="34" charset="0"/>
                <a:cs typeface="Verdana" pitchFamily="34" charset="0"/>
              </a:rPr>
              <a:t>Ayrıştırma </a:t>
            </a:r>
          </a:p>
          <a:p>
            <a:pPr>
              <a:lnSpc>
                <a:spcPct val="115000"/>
              </a:lnSpc>
              <a:spcAft>
                <a:spcPts val="1000"/>
              </a:spcAft>
              <a:buNone/>
            </a:pP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1 </a:t>
            </a:r>
            <a:r>
              <a:rPr lang="tr-TR" b="1" i="1" dirty="0">
                <a:solidFill>
                  <a:schemeClr val="accent2">
                    <a:lumMod val="75000"/>
                  </a:schemeClr>
                </a:solidFill>
                <a:latin typeface="Verdana" pitchFamily="34" charset="0"/>
                <a:ea typeface="Verdana" pitchFamily="34" charset="0"/>
                <a:cs typeface="Verdana" pitchFamily="34" charset="0"/>
              </a:rPr>
              <a:t>(A,B,C,D)</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2 </a:t>
            </a:r>
            <a:r>
              <a:rPr lang="tr-TR" b="1" i="1" dirty="0">
                <a:solidFill>
                  <a:schemeClr val="accent2">
                    <a:lumMod val="75000"/>
                  </a:schemeClr>
                </a:solidFill>
                <a:latin typeface="Verdana" pitchFamily="34" charset="0"/>
                <a:ea typeface="Verdana" pitchFamily="34" charset="0"/>
                <a:cs typeface="Verdana" pitchFamily="34" charset="0"/>
              </a:rPr>
              <a:t>(A,C,E)</a:t>
            </a:r>
            <a:endParaRPr lang="tr-TR" i="1" dirty="0">
              <a:solidFill>
                <a:schemeClr val="accent2">
                  <a:lumMod val="75000"/>
                </a:schemeClr>
              </a:solidFill>
              <a:latin typeface="Verdana" pitchFamily="34" charset="0"/>
              <a:ea typeface="Verdana" pitchFamily="34" charset="0"/>
              <a:cs typeface="Verdana" pitchFamily="34" charset="0"/>
            </a:endParaRPr>
          </a:p>
          <a:p>
            <a:pPr marL="449580" indent="44958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   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(D,E,G)</a:t>
            </a:r>
            <a:endParaRPr lang="tr-TR" i="1" dirty="0">
              <a:solidFill>
                <a:schemeClr val="accent2">
                  <a:lumMod val="75000"/>
                </a:schemeClr>
              </a:solidFill>
              <a:latin typeface="Verdana" pitchFamily="34" charset="0"/>
              <a:ea typeface="Verdana" pitchFamily="34" charset="0"/>
              <a:cs typeface="Verdana" pitchFamily="34" charset="0"/>
            </a:endParaRPr>
          </a:p>
          <a:p>
            <a:endParaRPr lang="tr-TR" dirty="0"/>
          </a:p>
        </p:txBody>
      </p:sp>
      <p:grpSp>
        <p:nvGrpSpPr>
          <p:cNvPr id="4" name="Grup 3"/>
          <p:cNvGrpSpPr/>
          <p:nvPr/>
        </p:nvGrpSpPr>
        <p:grpSpPr>
          <a:xfrm>
            <a:off x="4139952" y="332656"/>
            <a:ext cx="4696895" cy="2448272"/>
            <a:chOff x="857224" y="1643050"/>
            <a:chExt cx="7058068" cy="3357586"/>
          </a:xfrm>
        </p:grpSpPr>
        <p:sp>
          <p:nvSpPr>
            <p:cNvPr id="5" name="14 Yuvarlatılmış Dikdörtgen"/>
            <p:cNvSpPr/>
            <p:nvPr/>
          </p:nvSpPr>
          <p:spPr>
            <a:xfrm>
              <a:off x="3071802"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a:t>
              </a:r>
              <a:endParaRPr lang="tr-TR" dirty="0"/>
            </a:p>
          </p:txBody>
        </p:sp>
        <p:grpSp>
          <p:nvGrpSpPr>
            <p:cNvPr id="6" name="Grup 5"/>
            <p:cNvGrpSpPr/>
            <p:nvPr/>
          </p:nvGrpSpPr>
          <p:grpSpPr>
            <a:xfrm>
              <a:off x="857224" y="1643050"/>
              <a:ext cx="7058068" cy="3357586"/>
              <a:chOff x="857224" y="1643050"/>
              <a:chExt cx="7058068" cy="3357586"/>
            </a:xfrm>
          </p:grpSpPr>
          <p:sp>
            <p:nvSpPr>
              <p:cNvPr id="7" name="3 Yuvarlatılmış Dikdörtgen"/>
              <p:cNvSpPr/>
              <p:nvPr/>
            </p:nvSpPr>
            <p:spPr>
              <a:xfrm>
                <a:off x="1214414" y="2214554"/>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A</a:t>
                </a:r>
                <a:endParaRPr lang="tr-TR" dirty="0"/>
              </a:p>
            </p:txBody>
          </p:sp>
          <p:sp>
            <p:nvSpPr>
              <p:cNvPr id="8" name="5 Yuvarlatılmış Dikdörtgen"/>
              <p:cNvSpPr/>
              <p:nvPr/>
            </p:nvSpPr>
            <p:spPr>
              <a:xfrm>
                <a:off x="3071802" y="2285992"/>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C</a:t>
                </a:r>
                <a:endParaRPr lang="tr-TR" dirty="0"/>
              </a:p>
            </p:txBody>
          </p:sp>
          <p:sp>
            <p:nvSpPr>
              <p:cNvPr id="9" name="9 Yuvarlatılmış Dikdörtgen"/>
              <p:cNvSpPr/>
              <p:nvPr/>
            </p:nvSpPr>
            <p:spPr>
              <a:xfrm>
                <a:off x="928662" y="2000240"/>
                <a:ext cx="1714512" cy="285752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10 Yuvarlatılmış Dikdörtgen"/>
              <p:cNvSpPr/>
              <p:nvPr/>
            </p:nvSpPr>
            <p:spPr>
              <a:xfrm>
                <a:off x="857224" y="1643050"/>
                <a:ext cx="3929090" cy="178595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11 Yuvarlatılmış Dikdörtgen"/>
              <p:cNvSpPr/>
              <p:nvPr/>
            </p:nvSpPr>
            <p:spPr>
              <a:xfrm>
                <a:off x="1214414"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B</a:t>
                </a:r>
                <a:endParaRPr lang="tr-TR" dirty="0"/>
              </a:p>
            </p:txBody>
          </p:sp>
          <p:sp>
            <p:nvSpPr>
              <p:cNvPr id="12" name="12 Yuvarlatılmış Dikdörtgen"/>
              <p:cNvSpPr/>
              <p:nvPr/>
            </p:nvSpPr>
            <p:spPr>
              <a:xfrm>
                <a:off x="6715140"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G</a:t>
                </a:r>
                <a:endParaRPr lang="tr-TR" dirty="0"/>
              </a:p>
            </p:txBody>
          </p:sp>
          <p:sp>
            <p:nvSpPr>
              <p:cNvPr id="13" name="13 Yuvarlatılmış Dikdörtgen"/>
              <p:cNvSpPr/>
              <p:nvPr/>
            </p:nvSpPr>
            <p:spPr>
              <a:xfrm>
                <a:off x="4929190" y="3857628"/>
                <a:ext cx="12001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a:t>
                </a:r>
                <a:endParaRPr lang="tr-TR" dirty="0"/>
              </a:p>
            </p:txBody>
          </p:sp>
          <p:sp>
            <p:nvSpPr>
              <p:cNvPr id="14" name="15 Yuvarlatılmış Dikdörtgen"/>
              <p:cNvSpPr/>
              <p:nvPr/>
            </p:nvSpPr>
            <p:spPr>
              <a:xfrm>
                <a:off x="2928926" y="3714752"/>
                <a:ext cx="3357586" cy="1285884"/>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5" name="17 Düz Ok Bağlayıcısı"/>
              <p:cNvCxnSpPr>
                <a:endCxn id="8" idx="1"/>
              </p:cNvCxnSpPr>
              <p:nvPr/>
            </p:nvCxnSpPr>
            <p:spPr>
              <a:xfrm>
                <a:off x="2643174" y="2714620"/>
                <a:ext cx="428628" cy="2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9 Düz Ok Bağlayıcısı"/>
              <p:cNvCxnSpPr>
                <a:endCxn id="13" idx="0"/>
              </p:cNvCxnSpPr>
              <p:nvPr/>
            </p:nvCxnSpPr>
            <p:spPr>
              <a:xfrm>
                <a:off x="4714876" y="3357562"/>
                <a:ext cx="814390"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21 Düz Ok Bağlayıcısı"/>
              <p:cNvCxnSpPr>
                <a:stCxn id="14" idx="3"/>
                <a:endCxn id="12" idx="1"/>
              </p:cNvCxnSpPr>
              <p:nvPr/>
            </p:nvCxnSpPr>
            <p:spPr>
              <a:xfrm flipV="1">
                <a:off x="6286512" y="4314828"/>
                <a:ext cx="428628" cy="42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23 Düz Ok Bağlayıcısı"/>
              <p:cNvCxnSpPr>
                <a:endCxn id="5" idx="1"/>
              </p:cNvCxnSpPr>
              <p:nvPr/>
            </p:nvCxnSpPr>
            <p:spPr>
              <a:xfrm>
                <a:off x="2643174" y="4286256"/>
                <a:ext cx="428628" cy="285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67544" y="476672"/>
            <a:ext cx="8229600" cy="5757272"/>
          </a:xfrm>
        </p:spPr>
        <p:txBody>
          <a:bodyPr>
            <a:normAutofit fontScale="77500" lnSpcReduction="20000"/>
          </a:bodyPr>
          <a:lstStyle/>
          <a:p>
            <a:pPr>
              <a:buNone/>
            </a:pPr>
            <a:r>
              <a:rPr lang="tr-TR" b="1" i="1" dirty="0" smtClean="0">
                <a:solidFill>
                  <a:schemeClr val="accent2">
                    <a:lumMod val="75000"/>
                  </a:schemeClr>
                </a:solidFill>
                <a:latin typeface="Verdana" pitchFamily="34" charset="0"/>
                <a:ea typeface="Verdana" pitchFamily="34" charset="0"/>
                <a:cs typeface="Verdana" pitchFamily="34" charset="0"/>
              </a:rPr>
              <a:t>R</a:t>
            </a:r>
            <a:r>
              <a:rPr lang="tr-TR" b="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için BCNF ayrıştırması:</a:t>
            </a:r>
          </a:p>
          <a:p>
            <a:pPr>
              <a:buNone/>
            </a:pPr>
            <a:r>
              <a:rPr lang="tr-TR" b="1" i="1" dirty="0" smtClean="0">
                <a:solidFill>
                  <a:schemeClr val="accent2">
                    <a:lumMod val="75000"/>
                  </a:schemeClr>
                </a:solidFill>
                <a:latin typeface="Verdana" pitchFamily="34" charset="0"/>
                <a:ea typeface="Verdana" pitchFamily="34" charset="0"/>
                <a:cs typeface="Verdana" pitchFamily="34" charset="0"/>
              </a:rPr>
              <a:t>F</a:t>
            </a:r>
            <a:r>
              <a:rPr lang="tr-TR" b="1" i="1" baseline="30000"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dirty="0" err="1" smtClean="0">
                <a:latin typeface="Verdana" pitchFamily="34" charset="0"/>
                <a:ea typeface="Verdana" pitchFamily="34" charset="0"/>
                <a:cs typeface="Verdana" pitchFamily="34" charset="0"/>
              </a:rPr>
              <a:t>yı</a:t>
            </a:r>
            <a:r>
              <a:rPr lang="tr-TR" dirty="0" smtClean="0">
                <a:latin typeface="Verdana" pitchFamily="34" charset="0"/>
                <a:ea typeface="Verdana" pitchFamily="34" charset="0"/>
                <a:cs typeface="Verdana" pitchFamily="34" charset="0"/>
              </a:rPr>
              <a:t> hesaplayıp algoritmayı uyguladığımızda, aşağıdaki 2 ayrıştırmadan birini bulabiliriz.</a:t>
            </a:r>
          </a:p>
          <a:p>
            <a:pPr>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F</a:t>
            </a:r>
            <a:r>
              <a:rPr lang="tr-TR" b="1" i="1" baseline="30000" dirty="0">
                <a:solidFill>
                  <a:schemeClr val="accent2">
                    <a:lumMod val="75000"/>
                  </a:schemeClr>
                </a:solidFill>
                <a:latin typeface="Verdana" pitchFamily="34" charset="0"/>
                <a:ea typeface="Verdana" pitchFamily="34" charset="0"/>
                <a:cs typeface="Verdana" pitchFamily="34" charset="0"/>
              </a:rPr>
              <a:t>+</a:t>
            </a:r>
            <a:r>
              <a:rPr lang="tr-TR" b="1" i="1" dirty="0">
                <a:solidFill>
                  <a:schemeClr val="accent2">
                    <a:lumMod val="75000"/>
                  </a:schemeClr>
                </a:solidFill>
                <a:latin typeface="Verdana" pitchFamily="34" charset="0"/>
                <a:ea typeface="Verdana" pitchFamily="34" charset="0"/>
                <a:cs typeface="Verdana" pitchFamily="34" charset="0"/>
              </a:rPr>
              <a:t>  :AB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CDEG</a:t>
            </a:r>
            <a:endParaRPr lang="tr-TR" i="1" dirty="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AC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E</a:t>
            </a:r>
            <a:endParaRPr lang="tr-TR" i="1" dirty="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DE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G</a:t>
            </a:r>
            <a:endParaRPr lang="tr-TR" i="1" dirty="0">
              <a:solidFill>
                <a:schemeClr val="accent2">
                  <a:lumMod val="75000"/>
                </a:schemeClr>
              </a:solidFill>
              <a:latin typeface="Verdana" pitchFamily="34" charset="0"/>
              <a:ea typeface="Verdana" pitchFamily="34" charset="0"/>
              <a:cs typeface="Verdana" pitchFamily="34" charset="0"/>
            </a:endParaRPr>
          </a:p>
          <a:p>
            <a:pPr indent="44958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ACD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G</a:t>
            </a:r>
          </a:p>
          <a:p>
            <a:pPr>
              <a:lnSpc>
                <a:spcPct val="115000"/>
              </a:lnSpc>
              <a:spcAft>
                <a:spcPts val="1000"/>
              </a:spcAft>
              <a:buNone/>
            </a:pPr>
            <a:r>
              <a:rPr lang="tr-TR" dirty="0">
                <a:latin typeface="Verdana" pitchFamily="34" charset="0"/>
                <a:ea typeface="Verdana" pitchFamily="34" charset="0"/>
                <a:cs typeface="Verdana" pitchFamily="34" charset="0"/>
              </a:rPr>
              <a:t>BCNF Ayrıştırmalar:</a:t>
            </a:r>
          </a:p>
          <a:p>
            <a:pPr marL="457200">
              <a:lnSpc>
                <a:spcPct val="115000"/>
              </a:lnSpc>
              <a:spcAft>
                <a:spcPts val="0"/>
              </a:spcAft>
              <a:buNone/>
            </a:pPr>
            <a:r>
              <a:rPr lang="tr-TR" dirty="0">
                <a:latin typeface="Verdana" pitchFamily="34" charset="0"/>
                <a:ea typeface="Verdana" pitchFamily="34" charset="0"/>
                <a:cs typeface="Verdana" pitchFamily="34" charset="0"/>
              </a:rPr>
              <a:t>1.Ayrıştırma				2.Ayrıştırma</a:t>
            </a:r>
          </a:p>
          <a:p>
            <a:pPr marL="457200">
              <a:lnSpc>
                <a:spcPct val="115000"/>
              </a:lnSpc>
              <a:spcAft>
                <a:spcPts val="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1</a:t>
            </a:r>
            <a:r>
              <a:rPr lang="tr-TR" b="1" i="1" dirty="0">
                <a:solidFill>
                  <a:schemeClr val="accent2">
                    <a:lumMod val="75000"/>
                  </a:schemeClr>
                </a:solidFill>
                <a:latin typeface="Verdana" pitchFamily="34" charset="0"/>
                <a:ea typeface="Verdana" pitchFamily="34" charset="0"/>
                <a:cs typeface="Verdana" pitchFamily="34" charset="0"/>
              </a:rPr>
              <a:t> (A,B,C,D)		</a:t>
            </a:r>
            <a:r>
              <a:rPr lang="tr-TR" b="1" i="1">
                <a:solidFill>
                  <a:schemeClr val="accent2">
                    <a:lumMod val="75000"/>
                  </a:schemeClr>
                </a:solidFill>
                <a:latin typeface="Verdana" pitchFamily="34" charset="0"/>
                <a:ea typeface="Verdana" pitchFamily="34" charset="0"/>
                <a:cs typeface="Verdana" pitchFamily="34" charset="0"/>
              </a:rPr>
              <a:t>	</a:t>
            </a:r>
            <a:r>
              <a:rPr lang="tr-TR" b="1" i="1" smtClean="0">
                <a:solidFill>
                  <a:schemeClr val="accent2">
                    <a:lumMod val="75000"/>
                  </a:schemeClr>
                </a:solidFill>
                <a:latin typeface="Verdana" pitchFamily="34" charset="0"/>
                <a:ea typeface="Verdana" pitchFamily="34" charset="0"/>
                <a:cs typeface="Verdana" pitchFamily="34" charset="0"/>
              </a:rPr>
              <a:t>R</a:t>
            </a:r>
            <a:r>
              <a:rPr lang="tr-TR" b="1" i="1" baseline="-25000" smtClean="0">
                <a:solidFill>
                  <a:schemeClr val="accent2">
                    <a:lumMod val="75000"/>
                  </a:schemeClr>
                </a:solidFill>
                <a:latin typeface="Verdana" pitchFamily="34" charset="0"/>
                <a:ea typeface="Verdana" pitchFamily="34" charset="0"/>
                <a:cs typeface="Verdana" pitchFamily="34" charset="0"/>
              </a:rPr>
              <a:t>1</a:t>
            </a:r>
            <a:r>
              <a:rPr lang="tr-TR" b="1" i="1"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(A,B,C,D)</a:t>
            </a:r>
            <a:endParaRPr lang="tr-TR" i="1" dirty="0">
              <a:solidFill>
                <a:schemeClr val="accent2">
                  <a:lumMod val="75000"/>
                </a:schemeClr>
              </a:solidFill>
              <a:latin typeface="Verdana" pitchFamily="34" charset="0"/>
              <a:ea typeface="Verdana" pitchFamily="34" charset="0"/>
              <a:cs typeface="Verdana" pitchFamily="34" charset="0"/>
            </a:endParaRPr>
          </a:p>
          <a:p>
            <a:pPr marL="457200">
              <a:lnSpc>
                <a:spcPct val="115000"/>
              </a:lnSpc>
              <a:spcAft>
                <a:spcPts val="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(A,C,E,)				R</a:t>
            </a:r>
            <a:r>
              <a:rPr lang="tr-TR" b="1" i="1" baseline="-25000" dirty="0">
                <a:solidFill>
                  <a:schemeClr val="accent2">
                    <a:lumMod val="75000"/>
                  </a:schemeClr>
                </a:solidFill>
                <a:latin typeface="Verdana" pitchFamily="34" charset="0"/>
                <a:ea typeface="Verdana" pitchFamily="34" charset="0"/>
                <a:cs typeface="Verdana" pitchFamily="34" charset="0"/>
              </a:rPr>
              <a:t>2</a:t>
            </a:r>
            <a:r>
              <a:rPr lang="tr-TR" b="1" i="1" dirty="0">
                <a:solidFill>
                  <a:schemeClr val="accent2">
                    <a:lumMod val="75000"/>
                  </a:schemeClr>
                </a:solidFill>
                <a:latin typeface="Verdana" pitchFamily="34" charset="0"/>
                <a:ea typeface="Verdana" pitchFamily="34" charset="0"/>
                <a:cs typeface="Verdana" pitchFamily="34" charset="0"/>
              </a:rPr>
              <a:t> (A,C,E,)</a:t>
            </a:r>
            <a:endParaRPr lang="tr-TR" i="1" dirty="0">
              <a:solidFill>
                <a:schemeClr val="accent2">
                  <a:lumMod val="75000"/>
                </a:schemeClr>
              </a:solidFill>
              <a:latin typeface="Verdana" pitchFamily="34" charset="0"/>
              <a:ea typeface="Verdana" pitchFamily="34" charset="0"/>
              <a:cs typeface="Verdana" pitchFamily="34" charset="0"/>
            </a:endParaRPr>
          </a:p>
          <a:p>
            <a:pPr marL="457200">
              <a:lnSpc>
                <a:spcPct val="115000"/>
              </a:lnSpc>
              <a:spcAft>
                <a:spcPts val="1000"/>
              </a:spcAft>
              <a:buNone/>
            </a:pP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(D,E,G)	</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R</a:t>
            </a:r>
            <a:r>
              <a:rPr lang="tr-TR" b="1" i="1" baseline="-25000" dirty="0">
                <a:solidFill>
                  <a:schemeClr val="accent2">
                    <a:lumMod val="75000"/>
                  </a:schemeClr>
                </a:solidFill>
                <a:latin typeface="Verdana" pitchFamily="34" charset="0"/>
                <a:ea typeface="Verdana" pitchFamily="34" charset="0"/>
                <a:cs typeface="Verdana" pitchFamily="34" charset="0"/>
              </a:rPr>
              <a:t>3</a:t>
            </a:r>
            <a:r>
              <a:rPr lang="tr-TR" b="1" i="1" dirty="0">
                <a:solidFill>
                  <a:schemeClr val="accent2">
                    <a:lumMod val="75000"/>
                  </a:schemeClr>
                </a:solidFill>
                <a:latin typeface="Verdana" pitchFamily="34" charset="0"/>
                <a:ea typeface="Verdana" pitchFamily="34" charset="0"/>
                <a:cs typeface="Verdana" pitchFamily="34" charset="0"/>
              </a:rPr>
              <a:t> (A,B,G)</a:t>
            </a:r>
            <a:endParaRPr lang="tr-TR" i="1" dirty="0">
              <a:solidFill>
                <a:schemeClr val="accent2">
                  <a:lumMod val="75000"/>
                </a:schemeClr>
              </a:solidFill>
              <a:latin typeface="Verdana" pitchFamily="34" charset="0"/>
              <a:ea typeface="Verdana" pitchFamily="34" charset="0"/>
              <a:cs typeface="Verdana" pitchFamily="34" charset="0"/>
            </a:endParaRPr>
          </a:p>
          <a:p>
            <a:pPr marL="457200">
              <a:lnSpc>
                <a:spcPct val="115000"/>
              </a:lnSpc>
              <a:spcAft>
                <a:spcPts val="1000"/>
              </a:spcAft>
              <a:buNone/>
            </a:pPr>
            <a:r>
              <a:rPr lang="tr-TR" dirty="0">
                <a:latin typeface="Verdana" pitchFamily="34" charset="0"/>
                <a:ea typeface="Verdana" pitchFamily="34" charset="0"/>
                <a:cs typeface="Verdana" pitchFamily="34" charset="0"/>
              </a:rPr>
              <a:t>Ayrıştırma 1, işlevsel bağımlılıkları korumaktadır.</a:t>
            </a:r>
          </a:p>
          <a:p>
            <a:pPr marL="0" indent="0">
              <a:buNone/>
            </a:pPr>
            <a:r>
              <a:rPr lang="tr-TR" dirty="0">
                <a:latin typeface="Verdana" pitchFamily="34" charset="0"/>
                <a:ea typeface="Verdana" pitchFamily="34" charset="0"/>
                <a:cs typeface="Verdana" pitchFamily="34" charset="0"/>
              </a:rPr>
              <a:t> Ayrıştırma 2, </a:t>
            </a:r>
            <a:r>
              <a:rPr lang="tr-TR" b="1" i="1" dirty="0">
                <a:solidFill>
                  <a:schemeClr val="accent2">
                    <a:lumMod val="75000"/>
                  </a:schemeClr>
                </a:solidFill>
                <a:latin typeface="Verdana" pitchFamily="34" charset="0"/>
                <a:ea typeface="Verdana" pitchFamily="34" charset="0"/>
                <a:cs typeface="Verdana" pitchFamily="34" charset="0"/>
              </a:rPr>
              <a:t>DE </a:t>
            </a:r>
            <a:r>
              <a:rPr lang="tr-TR" b="1" i="1" dirty="0">
                <a:solidFill>
                  <a:schemeClr val="accent2">
                    <a:lumMod val="75000"/>
                  </a:schemeClr>
                </a:solidFill>
                <a:latin typeface="Verdana" pitchFamily="34" charset="0"/>
                <a:ea typeface="Verdana" pitchFamily="34" charset="0"/>
                <a:cs typeface="Verdana" pitchFamily="34" charset="0"/>
                <a:sym typeface="Wingdings"/>
              </a:rPr>
              <a:t></a:t>
            </a:r>
            <a:r>
              <a:rPr lang="tr-TR" b="1" i="1" dirty="0">
                <a:solidFill>
                  <a:schemeClr val="accent2">
                    <a:lumMod val="75000"/>
                  </a:schemeClr>
                </a:solidFill>
                <a:latin typeface="Verdana" pitchFamily="34" charset="0"/>
                <a:ea typeface="Verdana" pitchFamily="34" charset="0"/>
                <a:cs typeface="Verdana" pitchFamily="34" charset="0"/>
              </a:rPr>
              <a:t> G </a:t>
            </a:r>
            <a:r>
              <a:rPr lang="tr-TR" i="1" dirty="0">
                <a:solidFill>
                  <a:schemeClr val="accent2">
                    <a:lumMod val="75000"/>
                  </a:schemeClr>
                </a:solidFill>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işlevsel bağımlılığı yitirilmektedir.</a:t>
            </a:r>
          </a:p>
          <a:p>
            <a:pPr indent="449580">
              <a:lnSpc>
                <a:spcPct val="115000"/>
              </a:lnSpc>
              <a:spcAft>
                <a:spcPts val="1000"/>
              </a:spcAft>
              <a:buNone/>
            </a:pPr>
            <a:endParaRPr lang="tr-TR" i="1" dirty="0">
              <a:solidFill>
                <a:schemeClr val="accent2">
                  <a:lumMod val="75000"/>
                </a:schemeClr>
              </a:solidFill>
              <a:latin typeface="Verdana" pitchFamily="34" charset="0"/>
              <a:ea typeface="Verdana" pitchFamily="34" charset="0"/>
              <a:cs typeface="Verdana" pitchFamily="34" charset="0"/>
            </a:endParaRPr>
          </a:p>
          <a:p>
            <a:pPr>
              <a:buNone/>
            </a:pPr>
            <a:endParaRPr lang="tr-TR"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32656"/>
            <a:ext cx="8229600" cy="6264696"/>
          </a:xfrm>
        </p:spPr>
        <p:txBody>
          <a:bodyPr>
            <a:normAutofit lnSpcReduction="10000"/>
          </a:bodyPr>
          <a:lstStyle/>
          <a:p>
            <a:pPr>
              <a:buNone/>
            </a:pPr>
            <a:r>
              <a:rPr lang="tr-TR" dirty="0" smtClean="0">
                <a:latin typeface="Verdana" pitchFamily="34" charset="0"/>
                <a:ea typeface="Verdana" pitchFamily="34" charset="0"/>
                <a:cs typeface="Verdana" pitchFamily="34" charset="0"/>
              </a:rPr>
              <a:t>İlişki kuramında anahtar bir erişim mekanizması değil, bir bütünlük kısıtlamasıdır. </a:t>
            </a:r>
          </a:p>
          <a:p>
            <a:pPr>
              <a:buNone/>
            </a:pPr>
            <a:endParaRPr lang="tr-TR" dirty="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Bütünlük ve tutarlık için anahtarların bilinmesi gerekir.</a:t>
            </a:r>
          </a:p>
          <a:p>
            <a:pPr>
              <a:buNone/>
            </a:pPr>
            <a:r>
              <a:rPr lang="tr-TR"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"Anahtar adayı"</a:t>
            </a:r>
            <a:r>
              <a:rPr lang="tr-TR" i="1" dirty="0" smtClean="0">
                <a:solidFill>
                  <a:schemeClr val="accent2">
                    <a:lumMod val="75000"/>
                  </a:schemeClr>
                </a:solidFill>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"anahtar"</a:t>
            </a:r>
            <a:r>
              <a:rPr lang="tr-TR" i="1" dirty="0" smtClean="0">
                <a:solidFill>
                  <a:schemeClr val="accent2">
                    <a:lumMod val="75000"/>
                  </a:schemeClr>
                </a:solidFill>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"ilişki anahtarı" </a:t>
            </a:r>
            <a:r>
              <a:rPr lang="tr-TR" dirty="0" smtClean="0">
                <a:latin typeface="Verdana" pitchFamily="34" charset="0"/>
                <a:ea typeface="Verdana" pitchFamily="34" charset="0"/>
                <a:cs typeface="Verdana" pitchFamily="34" charset="0"/>
              </a:rPr>
              <a:t>eşanlamlıdır. </a:t>
            </a:r>
          </a:p>
          <a:p>
            <a:r>
              <a:rPr lang="tr-TR" dirty="0" smtClean="0">
                <a:latin typeface="Verdana" pitchFamily="34" charset="0"/>
                <a:ea typeface="Verdana" pitchFamily="34" charset="0"/>
                <a:cs typeface="Verdana" pitchFamily="34" charset="0"/>
              </a:rPr>
              <a:t>«</a:t>
            </a:r>
            <a:r>
              <a:rPr lang="tr-TR" dirty="0" err="1" smtClean="0">
                <a:latin typeface="Verdana" pitchFamily="34" charset="0"/>
                <a:ea typeface="Verdana" pitchFamily="34" charset="0"/>
                <a:cs typeface="Verdana" pitchFamily="34" charset="0"/>
              </a:rPr>
              <a:t>S</a:t>
            </a:r>
            <a:r>
              <a:rPr lang="tr-TR" i="1" dirty="0" err="1" smtClean="0">
                <a:latin typeface="Verdana" pitchFamily="34" charset="0"/>
                <a:ea typeface="Verdana" pitchFamily="34" charset="0"/>
                <a:cs typeface="Verdana" pitchFamily="34" charset="0"/>
              </a:rPr>
              <a:t>uperkey</a:t>
            </a:r>
            <a:r>
              <a:rPr lang="tr-TR" i="1" dirty="0" smtClean="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 «</a:t>
            </a:r>
            <a:r>
              <a:rPr lang="tr-TR" i="1" dirty="0" smtClean="0">
                <a:latin typeface="Verdana" pitchFamily="34" charset="0"/>
                <a:ea typeface="Verdana" pitchFamily="34" charset="0"/>
                <a:cs typeface="Verdana" pitchFamily="34" charset="0"/>
              </a:rPr>
              <a:t>süper </a:t>
            </a:r>
            <a:r>
              <a:rPr lang="tr-TR" i="1" dirty="0">
                <a:latin typeface="Verdana" pitchFamily="34" charset="0"/>
                <a:ea typeface="Verdana" pitchFamily="34" charset="0"/>
                <a:cs typeface="Verdana" pitchFamily="34" charset="0"/>
              </a:rPr>
              <a:t>set of </a:t>
            </a:r>
            <a:r>
              <a:rPr lang="tr-TR" i="1" dirty="0" err="1" smtClean="0">
                <a:latin typeface="Verdana" pitchFamily="34" charset="0"/>
                <a:ea typeface="Verdana" pitchFamily="34" charset="0"/>
                <a:cs typeface="Verdana" pitchFamily="34" charset="0"/>
              </a:rPr>
              <a:t>key</a:t>
            </a:r>
            <a:r>
              <a:rPr lang="tr-TR" i="1" dirty="0" smtClean="0">
                <a:latin typeface="Verdana" pitchFamily="34" charset="0"/>
                <a:ea typeface="Verdana" pitchFamily="34" charset="0"/>
                <a:cs typeface="Verdana" pitchFamily="34" charset="0"/>
              </a:rPr>
              <a:t>»</a:t>
            </a:r>
          </a:p>
          <a:p>
            <a:endParaRPr lang="tr-TR" i="1" dirty="0" smtClean="0">
              <a:latin typeface="Verdana" pitchFamily="34" charset="0"/>
              <a:ea typeface="Verdana" pitchFamily="34" charset="0"/>
              <a:cs typeface="Verdana" pitchFamily="34" charset="0"/>
            </a:endParaRPr>
          </a:p>
          <a:p>
            <a:r>
              <a:rPr lang="tr-TR" dirty="0" smtClean="0">
                <a:latin typeface="Verdana" pitchFamily="34" charset="0"/>
                <a:ea typeface="Verdana" pitchFamily="34" charset="0"/>
                <a:cs typeface="Verdana" pitchFamily="34" charset="0"/>
              </a:rPr>
              <a:t>Her anahtarın, üst </a:t>
            </a:r>
            <a:r>
              <a:rPr lang="tr-TR" dirty="0">
                <a:latin typeface="Verdana" pitchFamily="34" charset="0"/>
                <a:ea typeface="Verdana" pitchFamily="34" charset="0"/>
                <a:cs typeface="Verdana" pitchFamily="34" charset="0"/>
              </a:rPr>
              <a:t>kümesi </a:t>
            </a:r>
            <a:r>
              <a:rPr lang="tr-TR" dirty="0" smtClean="0">
                <a:latin typeface="Verdana" pitchFamily="34" charset="0"/>
                <a:ea typeface="Verdana" pitchFamily="34" charset="0"/>
                <a:cs typeface="Verdana" pitchFamily="34" charset="0"/>
              </a:rPr>
              <a:t>süper </a:t>
            </a:r>
            <a:r>
              <a:rPr lang="tr-TR" dirty="0">
                <a:latin typeface="Verdana" pitchFamily="34" charset="0"/>
                <a:ea typeface="Verdana" pitchFamily="34" charset="0"/>
                <a:cs typeface="Verdana" pitchFamily="34" charset="0"/>
              </a:rPr>
              <a:t>anahtardır. </a:t>
            </a:r>
            <a:r>
              <a:rPr lang="tr-TR" dirty="0" smtClean="0">
                <a:latin typeface="Verdana" pitchFamily="34" charset="0"/>
                <a:ea typeface="Verdana" pitchFamily="34" charset="0"/>
                <a:cs typeface="Verdana" pitchFamily="34" charset="0"/>
              </a:rPr>
              <a:t>Önemli </a:t>
            </a:r>
            <a:r>
              <a:rPr lang="tr-TR" dirty="0">
                <a:latin typeface="Verdana" pitchFamily="34" charset="0"/>
                <a:ea typeface="Verdana" pitchFamily="34" charset="0"/>
                <a:cs typeface="Verdana" pitchFamily="34" charset="0"/>
              </a:rPr>
              <a:t>olan süper anahtarlar değil anahtarlardır</a:t>
            </a:r>
            <a:r>
              <a:rPr lang="tr-TR" dirty="0" smtClean="0">
                <a:latin typeface="Verdana" pitchFamily="34" charset="0"/>
                <a:ea typeface="Verdana" pitchFamily="34" charset="0"/>
                <a:cs typeface="Verdana" pitchFamily="34" charset="0"/>
              </a:rPr>
              <a:t>.</a:t>
            </a:r>
          </a:p>
          <a:p>
            <a:r>
              <a:rPr lang="tr-TR" dirty="0" smtClean="0">
                <a:latin typeface="Verdana" pitchFamily="34" charset="0"/>
                <a:ea typeface="Verdana" pitchFamily="34" charset="0"/>
                <a:cs typeface="Verdana" pitchFamily="34" charset="0"/>
              </a:rPr>
              <a:t>Her anahtar, süper anahtardır.</a:t>
            </a:r>
          </a:p>
          <a:p>
            <a:r>
              <a:rPr lang="tr-TR" dirty="0" smtClean="0">
                <a:latin typeface="Verdana" pitchFamily="34" charset="0"/>
                <a:ea typeface="Verdana" pitchFamily="34" charset="0"/>
                <a:cs typeface="Verdana" pitchFamily="34" charset="0"/>
              </a:rPr>
              <a:t>Her </a:t>
            </a:r>
            <a:r>
              <a:rPr lang="tr-TR" dirty="0">
                <a:latin typeface="Verdana" pitchFamily="34" charset="0"/>
                <a:ea typeface="Verdana" pitchFamily="34" charset="0"/>
                <a:cs typeface="Verdana" pitchFamily="34" charset="0"/>
              </a:rPr>
              <a:t>süper </a:t>
            </a:r>
            <a:r>
              <a:rPr lang="tr-TR" dirty="0" smtClean="0">
                <a:latin typeface="Verdana" pitchFamily="34" charset="0"/>
                <a:ea typeface="Verdana" pitchFamily="34" charset="0"/>
                <a:cs typeface="Verdana" pitchFamily="34" charset="0"/>
              </a:rPr>
              <a:t>anahtar, </a:t>
            </a:r>
            <a:r>
              <a:rPr lang="tr-TR" dirty="0">
                <a:latin typeface="Verdana" pitchFamily="34" charset="0"/>
                <a:ea typeface="Verdana" pitchFamily="34" charset="0"/>
                <a:cs typeface="Verdana" pitchFamily="34" charset="0"/>
              </a:rPr>
              <a:t>anahtar </a:t>
            </a:r>
            <a:r>
              <a:rPr lang="tr-TR" dirty="0" smtClean="0">
                <a:latin typeface="Verdana" pitchFamily="34" charset="0"/>
                <a:ea typeface="Verdana" pitchFamily="34" charset="0"/>
                <a:cs typeface="Verdana" pitchFamily="34" charset="0"/>
              </a:rPr>
              <a:t>değildir.</a:t>
            </a:r>
          </a:p>
          <a:p>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348648"/>
          </a:xfrm>
        </p:spPr>
        <p:txBody>
          <a:bodyPr>
            <a:normAutofit fontScale="90000"/>
          </a:bodyPr>
          <a:lstStyle/>
          <a:p>
            <a:r>
              <a:rPr lang="tr-TR" sz="3600" b="1" dirty="0" smtClean="0">
                <a:latin typeface="Times New Roman"/>
                <a:ea typeface="Times New Roman"/>
                <a:cs typeface="Times New Roman"/>
              </a:rPr>
              <a:t>BCNF ve 3NF Normal Biçimlerinin Karşılaştırılması</a:t>
            </a:r>
            <a:endParaRPr lang="tr-TR" sz="3600" dirty="0"/>
          </a:p>
        </p:txBody>
      </p:sp>
      <p:sp>
        <p:nvSpPr>
          <p:cNvPr id="3" name="2 İçerik Yer Tutucusu"/>
          <p:cNvSpPr>
            <a:spLocks noGrp="1"/>
          </p:cNvSpPr>
          <p:nvPr>
            <p:ph idx="1"/>
          </p:nvPr>
        </p:nvSpPr>
        <p:spPr>
          <a:xfrm>
            <a:off x="457200" y="1124744"/>
            <a:ext cx="8229600" cy="5199856"/>
          </a:xfrm>
        </p:spPr>
        <p:txBody>
          <a:bodyPr>
            <a:normAutofit/>
          </a:bodyPr>
          <a:lstStyle/>
          <a:p>
            <a:pPr marL="514350" indent="-514350">
              <a:buAutoNum type="arabicPeriod"/>
            </a:pPr>
            <a:r>
              <a:rPr lang="tr-TR" dirty="0" smtClean="0">
                <a:latin typeface="Verdana" pitchFamily="34" charset="0"/>
                <a:ea typeface="Verdana" pitchFamily="34" charset="0"/>
                <a:cs typeface="Verdana" pitchFamily="34" charset="0"/>
              </a:rPr>
              <a:t>BCNF, 3NF’ye göre </a:t>
            </a:r>
            <a:r>
              <a:rPr lang="tr-TR" dirty="0">
                <a:latin typeface="Verdana" pitchFamily="34" charset="0"/>
                <a:ea typeface="Verdana" pitchFamily="34" charset="0"/>
                <a:cs typeface="Verdana" pitchFamily="34" charset="0"/>
              </a:rPr>
              <a:t>daha sorunsuz, aykırılıklara yol açmayan ve bakımı daha kolay ilişkilerdir</a:t>
            </a:r>
            <a:r>
              <a:rPr lang="tr-TR" dirty="0" smtClean="0">
                <a:latin typeface="Verdana" pitchFamily="34" charset="0"/>
                <a:ea typeface="Verdana" pitchFamily="34" charset="0"/>
                <a:cs typeface="Verdana" pitchFamily="34" charset="0"/>
              </a:rPr>
              <a:t>.</a:t>
            </a:r>
          </a:p>
          <a:p>
            <a:pPr marL="0" indent="0">
              <a:buNone/>
            </a:pPr>
            <a:r>
              <a:rPr lang="tr-TR" dirty="0" smtClean="0">
                <a:latin typeface="Verdana" pitchFamily="34" charset="0"/>
                <a:ea typeface="Verdana" pitchFamily="34" charset="0"/>
                <a:cs typeface="Verdana" pitchFamily="34" charset="0"/>
              </a:rPr>
              <a:t>      </a:t>
            </a:r>
            <a:r>
              <a:rPr lang="tr-TR" dirty="0">
                <a:latin typeface="Verdana" pitchFamily="34" charset="0"/>
                <a:ea typeface="Verdana" pitchFamily="34" charset="0"/>
                <a:cs typeface="Verdana" pitchFamily="34" charset="0"/>
              </a:rPr>
              <a:t>Ancak </a:t>
            </a:r>
            <a:r>
              <a:rPr lang="tr-TR" dirty="0" smtClean="0">
                <a:latin typeface="Verdana" pitchFamily="34" charset="0"/>
                <a:ea typeface="Verdana" pitchFamily="34" charset="0"/>
                <a:cs typeface="Verdana" pitchFamily="34" charset="0"/>
              </a:rPr>
              <a:t>BCNF, </a:t>
            </a:r>
            <a:r>
              <a:rPr lang="tr-TR" dirty="0" err="1" smtClean="0">
                <a:latin typeface="Verdana" pitchFamily="34" charset="0"/>
                <a:ea typeface="Verdana" pitchFamily="34" charset="0"/>
                <a:cs typeface="Verdana" pitchFamily="34" charset="0"/>
              </a:rPr>
              <a:t>yitimsizliğini</a:t>
            </a:r>
            <a:r>
              <a:rPr lang="tr-TR" dirty="0" smtClean="0">
                <a:latin typeface="Verdana" pitchFamily="34" charset="0"/>
                <a:ea typeface="Verdana" pitchFamily="34" charset="0"/>
                <a:cs typeface="Verdana" pitchFamily="34" charset="0"/>
              </a:rPr>
              <a:t> koruyabilmekte işlevsel </a:t>
            </a:r>
            <a:r>
              <a:rPr lang="tr-TR" dirty="0">
                <a:latin typeface="Verdana" pitchFamily="34" charset="0"/>
                <a:ea typeface="Verdana" pitchFamily="34" charset="0"/>
                <a:cs typeface="Verdana" pitchFamily="34" charset="0"/>
              </a:rPr>
              <a:t>bağımlılıkların </a:t>
            </a:r>
            <a:r>
              <a:rPr lang="tr-TR" dirty="0" smtClean="0">
                <a:latin typeface="Verdana" pitchFamily="34" charset="0"/>
                <a:ea typeface="Verdana" pitchFamily="34" charset="0"/>
                <a:cs typeface="Verdana" pitchFamily="34" charset="0"/>
              </a:rPr>
              <a:t>koruyamayabilir. İşlevsel </a:t>
            </a:r>
            <a:r>
              <a:rPr lang="tr-TR" dirty="0">
                <a:latin typeface="Verdana" pitchFamily="34" charset="0"/>
                <a:ea typeface="Verdana" pitchFamily="34" charset="0"/>
                <a:cs typeface="Verdana" pitchFamily="34" charset="0"/>
              </a:rPr>
              <a:t>bağımlılıkların korunmaması ise sakıncalıdır</a:t>
            </a:r>
            <a:r>
              <a:rPr lang="tr-TR" dirty="0" smtClean="0">
                <a:latin typeface="Verdana" pitchFamily="34" charset="0"/>
                <a:ea typeface="Verdana" pitchFamily="34" charset="0"/>
                <a:cs typeface="Verdana" pitchFamily="34" charset="0"/>
              </a:rPr>
              <a:t>.</a:t>
            </a:r>
          </a:p>
          <a:p>
            <a:pPr>
              <a:buNone/>
            </a:pPr>
            <a:r>
              <a:rPr lang="tr-TR" dirty="0" smtClean="0">
                <a:latin typeface="Verdana" pitchFamily="34" charset="0"/>
                <a:ea typeface="Verdana" pitchFamily="34" charset="0"/>
                <a:cs typeface="Verdana" pitchFamily="34" charset="0"/>
              </a:rPr>
              <a:t>BCNF işlevsel </a:t>
            </a:r>
            <a:r>
              <a:rPr lang="tr-TR" dirty="0">
                <a:latin typeface="Verdana" pitchFamily="34" charset="0"/>
                <a:ea typeface="Verdana" pitchFamily="34" charset="0"/>
                <a:cs typeface="Verdana" pitchFamily="34" charset="0"/>
              </a:rPr>
              <a:t>bağımlılıkları </a:t>
            </a:r>
            <a:r>
              <a:rPr lang="tr-TR" dirty="0" smtClean="0">
                <a:latin typeface="Verdana" pitchFamily="34" charset="0"/>
                <a:ea typeface="Verdana" pitchFamily="34" charset="0"/>
                <a:cs typeface="Verdana" pitchFamily="34" charset="0"/>
              </a:rPr>
              <a:t>koruyorsa öncelikle </a:t>
            </a:r>
            <a:r>
              <a:rPr lang="tr-TR" dirty="0">
                <a:latin typeface="Verdana" pitchFamily="34" charset="0"/>
                <a:ea typeface="Verdana" pitchFamily="34" charset="0"/>
                <a:cs typeface="Verdana" pitchFamily="34" charset="0"/>
              </a:rPr>
              <a:t>tercih edilmelidir. </a:t>
            </a: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Elde </a:t>
            </a:r>
            <a:r>
              <a:rPr lang="tr-TR" dirty="0">
                <a:latin typeface="Verdana" pitchFamily="34" charset="0"/>
                <a:ea typeface="Verdana" pitchFamily="34" charset="0"/>
                <a:cs typeface="Verdana" pitchFamily="34" charset="0"/>
              </a:rPr>
              <a:t>edilemiyorsa, 3NF </a:t>
            </a:r>
            <a:r>
              <a:rPr lang="tr-TR" dirty="0" smtClean="0">
                <a:latin typeface="Verdana" pitchFamily="34" charset="0"/>
                <a:ea typeface="Verdana" pitchFamily="34" charset="0"/>
                <a:cs typeface="Verdana" pitchFamily="34" charset="0"/>
              </a:rPr>
              <a:t>daha </a:t>
            </a:r>
            <a:r>
              <a:rPr lang="tr-TR" dirty="0">
                <a:latin typeface="Verdana" pitchFamily="34" charset="0"/>
                <a:ea typeface="Verdana" pitchFamily="34" charset="0"/>
                <a:cs typeface="Verdana" pitchFamily="34" charset="0"/>
              </a:rPr>
              <a:t>uygun olabilir. </a:t>
            </a:r>
            <a:endParaRPr lang="tr-TR" dirty="0"/>
          </a:p>
          <a:p>
            <a:pPr>
              <a:buNone/>
            </a:pPr>
            <a:endParaRPr lang="tr-TR"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847928"/>
          </a:xfrm>
        </p:spPr>
        <p:txBody>
          <a:bodyPr>
            <a:normAutofit lnSpcReduction="10000"/>
          </a:bodyPr>
          <a:lstStyle/>
          <a:p>
            <a:pPr marL="514350" indent="-514350">
              <a:buNone/>
            </a:pPr>
            <a:r>
              <a:rPr lang="tr-TR" b="1" i="1" dirty="0" smtClean="0">
                <a:solidFill>
                  <a:schemeClr val="accent2">
                    <a:lumMod val="75000"/>
                  </a:schemeClr>
                </a:solidFill>
                <a:latin typeface="Verdana" pitchFamily="34" charset="0"/>
                <a:ea typeface="Verdana" pitchFamily="34" charset="0"/>
                <a:cs typeface="Verdana" pitchFamily="34" charset="0"/>
              </a:rPr>
              <a:t>2. </a:t>
            </a:r>
            <a:r>
              <a:rPr lang="tr-TR" dirty="0" smtClean="0">
                <a:latin typeface="Verdana" pitchFamily="34" charset="0"/>
                <a:ea typeface="Verdana" pitchFamily="34" charset="0"/>
                <a:cs typeface="Verdana" pitchFamily="34" charset="0"/>
              </a:rPr>
              <a:t>3NF, hem yitimsiz olması hem de işlevsel bağımlılıkları koruması bir üstünlüktür. Ancak BCNF koşulunu sağlamayan 3NF ilişkilerin kimi sakıncaları vardır. Bu sakıncaların bir bölümü veri tekrarı ve günleme aykırılıklarıdır.</a:t>
            </a:r>
          </a:p>
          <a:p>
            <a:pPr marL="514350" indent="-514350">
              <a:buNone/>
            </a:pPr>
            <a:r>
              <a:rPr lang="tr-TR" dirty="0">
                <a:latin typeface="Verdana" pitchFamily="34" charset="0"/>
                <a:ea typeface="Verdana" pitchFamily="34" charset="0"/>
                <a:cs typeface="Verdana" pitchFamily="34" charset="0"/>
              </a:rPr>
              <a:t> Diğer bir bölümü ise “</a:t>
            </a:r>
            <a:r>
              <a:rPr lang="tr-TR" dirty="0" err="1">
                <a:latin typeface="Verdana" pitchFamily="34" charset="0"/>
                <a:ea typeface="Verdana" pitchFamily="34" charset="0"/>
                <a:cs typeface="Verdana" pitchFamily="34" charset="0"/>
              </a:rPr>
              <a:t>null</a:t>
            </a:r>
            <a:r>
              <a:rPr lang="tr-TR" dirty="0">
                <a:latin typeface="Verdana" pitchFamily="34" charset="0"/>
                <a:ea typeface="Verdana" pitchFamily="34" charset="0"/>
                <a:cs typeface="Verdana" pitchFamily="34" charset="0"/>
              </a:rPr>
              <a:t>” değeri kullanılarak aşılabilecek ekleme silme </a:t>
            </a:r>
            <a:r>
              <a:rPr lang="tr-TR" dirty="0" smtClean="0">
                <a:latin typeface="Verdana" pitchFamily="34" charset="0"/>
                <a:ea typeface="Verdana" pitchFamily="34" charset="0"/>
                <a:cs typeface="Verdana" pitchFamily="34" charset="0"/>
              </a:rPr>
              <a:t>aykırılıklardır. Öncelik </a:t>
            </a:r>
            <a:r>
              <a:rPr lang="tr-TR" dirty="0" err="1" smtClean="0">
                <a:latin typeface="Verdana" pitchFamily="34" charset="0"/>
                <a:ea typeface="Verdana" pitchFamily="34" charset="0"/>
                <a:cs typeface="Verdana" pitchFamily="34" charset="0"/>
              </a:rPr>
              <a:t>BCNF’tir</a:t>
            </a:r>
            <a:r>
              <a:rPr lang="tr-TR" dirty="0" smtClean="0">
                <a:latin typeface="Verdana" pitchFamily="34" charset="0"/>
                <a:ea typeface="Verdana" pitchFamily="34" charset="0"/>
                <a:cs typeface="Verdana" pitchFamily="34" charset="0"/>
              </a:rPr>
              <a:t>. Elde edilemiyorsa aşağıdaki seçeneklerden kullanılmalıdır.</a:t>
            </a:r>
          </a:p>
          <a:p>
            <a:pPr lvl="0">
              <a:buNone/>
            </a:pPr>
            <a:r>
              <a:rPr lang="tr-TR" i="1" dirty="0">
                <a:solidFill>
                  <a:schemeClr val="accent2">
                    <a:lumMod val="75000"/>
                  </a:schemeClr>
                </a:solidFill>
                <a:latin typeface="Verdana" pitchFamily="34" charset="0"/>
                <a:ea typeface="Verdana" pitchFamily="34" charset="0"/>
                <a:cs typeface="Verdana" pitchFamily="34" charset="0"/>
              </a:rPr>
              <a:t>A. </a:t>
            </a:r>
            <a:r>
              <a:rPr lang="tr-TR" dirty="0">
                <a:latin typeface="Verdana" pitchFamily="34" charset="0"/>
                <a:ea typeface="Verdana" pitchFamily="34" charset="0"/>
                <a:cs typeface="Verdana" pitchFamily="34" charset="0"/>
              </a:rPr>
              <a:t>İşlevsel bağımlılıkları korumayan(birkaç işlevsel bağımlılığı yitiren) BCNF ayrıştırma ile elde edilen BCNF ilişkilerdir.</a:t>
            </a:r>
          </a:p>
          <a:p>
            <a:pPr lvl="0">
              <a:buNone/>
            </a:pPr>
            <a:r>
              <a:rPr lang="tr-TR" i="1" dirty="0">
                <a:solidFill>
                  <a:schemeClr val="accent2">
                    <a:lumMod val="75000"/>
                  </a:schemeClr>
                </a:solidFill>
                <a:latin typeface="Verdana" pitchFamily="34" charset="0"/>
                <a:ea typeface="Verdana" pitchFamily="34" charset="0"/>
                <a:cs typeface="Verdana" pitchFamily="34" charset="0"/>
              </a:rPr>
              <a:t>B. </a:t>
            </a:r>
            <a:r>
              <a:rPr lang="tr-TR" dirty="0">
                <a:latin typeface="Verdana" pitchFamily="34" charset="0"/>
                <a:ea typeface="Verdana" pitchFamily="34" charset="0"/>
                <a:cs typeface="Verdana" pitchFamily="34" charset="0"/>
              </a:rPr>
              <a:t>İşlevsel bağımlılıkları koruyan 2NF ayrıştırma ile elde edilen 3NF ilişkiler</a:t>
            </a:r>
            <a:r>
              <a:rPr lang="tr-TR" dirty="0" smtClean="0">
                <a:latin typeface="Verdana" pitchFamily="34" charset="0"/>
                <a:ea typeface="Verdana" pitchFamily="34" charset="0"/>
                <a:cs typeface="Verdana" pitchFamily="34" charset="0"/>
              </a:rPr>
              <a:t>.</a:t>
            </a:r>
          </a:p>
          <a:p>
            <a:pPr lvl="0">
              <a:buNone/>
            </a:pPr>
            <a:endParaRPr lang="tr-TR" dirty="0">
              <a:latin typeface="Verdana" pitchFamily="34" charset="0"/>
              <a:ea typeface="Verdana" pitchFamily="34" charset="0"/>
              <a:cs typeface="Verdana" pitchFamily="34" charset="0"/>
            </a:endParaRPr>
          </a:p>
          <a:p>
            <a:pPr marL="514350" indent="-514350">
              <a:buNone/>
            </a:pPr>
            <a:endParaRPr lang="tr-TR"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847928"/>
          </a:xfrm>
        </p:spPr>
        <p:txBody>
          <a:bodyPr>
            <a:normAutofit lnSpcReduction="10000"/>
          </a:bodyPr>
          <a:lstStyle/>
          <a:p>
            <a:pPr>
              <a:buNone/>
            </a:pPr>
            <a:r>
              <a:rPr lang="tr-TR" dirty="0" smtClean="0">
                <a:latin typeface="Verdana" pitchFamily="34" charset="0"/>
                <a:ea typeface="Verdana" pitchFamily="34" charset="0"/>
                <a:cs typeface="Verdana" pitchFamily="34" charset="0"/>
              </a:rPr>
              <a:t>     </a:t>
            </a:r>
          </a:p>
          <a:p>
            <a:pPr>
              <a:buNone/>
            </a:pPr>
            <a:r>
              <a:rPr lang="tr-TR" dirty="0">
                <a:latin typeface="Verdana" pitchFamily="34" charset="0"/>
                <a:ea typeface="Verdana" pitchFamily="34" charset="0"/>
                <a:cs typeface="Verdana" pitchFamily="34" charset="0"/>
              </a:rPr>
              <a:t>A seçeneğinde yitirilen işlevsel bağımlılıkların denetimi yapılamayacaktır. </a:t>
            </a:r>
          </a:p>
          <a:p>
            <a:pPr>
              <a:buNone/>
            </a:pPr>
            <a:r>
              <a:rPr lang="tr-TR" dirty="0">
                <a:latin typeface="Verdana" pitchFamily="34" charset="0"/>
                <a:ea typeface="Verdana" pitchFamily="34" charset="0"/>
                <a:cs typeface="Verdana" pitchFamily="34" charset="0"/>
              </a:rPr>
              <a:t>Mutlaka yapılmak istenirse de bu denetimlerin yapılması çok güç ve çok pahalı olacaktır. </a:t>
            </a:r>
          </a:p>
          <a:p>
            <a:pPr>
              <a:buNone/>
            </a:pPr>
            <a:r>
              <a:rPr lang="tr-TR" dirty="0">
                <a:latin typeface="Verdana" pitchFamily="34" charset="0"/>
                <a:ea typeface="Verdana" pitchFamily="34" charset="0"/>
                <a:cs typeface="Verdana" pitchFamily="34" charset="0"/>
              </a:rPr>
              <a:t>B seçeneğinde ise günleme, ekleme ve silme aykırılıkları oluşabilir.</a:t>
            </a:r>
            <a:endParaRPr lang="tr-TR" dirty="0"/>
          </a:p>
          <a:p>
            <a:pPr>
              <a:buNone/>
            </a:pPr>
            <a:r>
              <a:rPr lang="tr-TR" dirty="0" smtClean="0">
                <a:latin typeface="Verdana" pitchFamily="34" charset="0"/>
                <a:ea typeface="Verdana" pitchFamily="34" charset="0"/>
                <a:cs typeface="Verdana" pitchFamily="34" charset="0"/>
              </a:rPr>
              <a:t> Genel değerlendirmede, B seçeneğinde “</a:t>
            </a:r>
            <a:r>
              <a:rPr lang="tr-TR" dirty="0" err="1" smtClean="0">
                <a:latin typeface="Verdana" pitchFamily="34" charset="0"/>
                <a:ea typeface="Verdana" pitchFamily="34" charset="0"/>
                <a:cs typeface="Verdana" pitchFamily="34" charset="0"/>
              </a:rPr>
              <a:t>null</a:t>
            </a:r>
            <a:r>
              <a:rPr lang="tr-TR" dirty="0" smtClean="0">
                <a:latin typeface="Verdana" pitchFamily="34" charset="0"/>
                <a:ea typeface="Verdana" pitchFamily="34" charset="0"/>
                <a:cs typeface="Verdana" pitchFamily="34" charset="0"/>
              </a:rPr>
              <a:t>” değerler kullanılarak ekleme ve silme aykırılıklarının aşılabileceği günleme aykırılıklarının oluşmaması içinde gerekli önlemlerin alınabileceği; böylece B seçeneğinin sakıncalarının azaltılabileceği ve A seçeneğine tercih edilebileceği söylenebilir.</a:t>
            </a:r>
          </a:p>
          <a:p>
            <a:endParaRPr lang="tr-T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548680"/>
            <a:ext cx="8229600" cy="5688632"/>
          </a:xfrm>
        </p:spPr>
        <p:txBody>
          <a:bodyPr>
            <a:normAutofit/>
          </a:bodyPr>
          <a:lstStyle/>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   Örnek 4.12. </a:t>
            </a:r>
          </a:p>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R(A, B, C, D, E)</a:t>
            </a:r>
            <a:r>
              <a:rPr lang="tr-TR" i="1" dirty="0" smtClean="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F={A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C, B</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D , D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AE, CE </a:t>
            </a:r>
            <a:r>
              <a:rPr lang="tr-TR" b="1" i="1" dirty="0" smtClean="0">
                <a:solidFill>
                  <a:schemeClr val="accent2">
                    <a:lumMod val="75000"/>
                  </a:schemeClr>
                </a:solidFill>
                <a:latin typeface="Verdana" pitchFamily="34" charset="0"/>
                <a:ea typeface="Verdana" pitchFamily="34" charset="0"/>
                <a:cs typeface="Verdana" pitchFamily="34" charset="0"/>
                <a:sym typeface="Wingdings"/>
              </a:rPr>
              <a:t></a:t>
            </a:r>
            <a:r>
              <a:rPr lang="tr-TR" b="1" i="1" dirty="0" smtClean="0">
                <a:solidFill>
                  <a:schemeClr val="accent2">
                    <a:lumMod val="75000"/>
                  </a:schemeClr>
                </a:solidFill>
                <a:latin typeface="Verdana" pitchFamily="34" charset="0"/>
                <a:ea typeface="Verdana" pitchFamily="34" charset="0"/>
                <a:cs typeface="Verdana" pitchFamily="34" charset="0"/>
              </a:rPr>
              <a:t> B}</a:t>
            </a:r>
            <a:r>
              <a:rPr lang="tr-TR" i="1" dirty="0" smtClean="0">
                <a:solidFill>
                  <a:schemeClr val="accent2">
                    <a:lumMod val="75000"/>
                  </a:schemeClr>
                </a:solidFill>
                <a:latin typeface="Verdana" pitchFamily="34" charset="0"/>
                <a:ea typeface="Verdana" pitchFamily="34" charset="0"/>
                <a:cs typeface="Verdana" pitchFamily="34" charset="0"/>
              </a:rPr>
              <a:t> </a:t>
            </a:r>
          </a:p>
          <a:p>
            <a:pPr>
              <a:lnSpc>
                <a:spcPct val="115000"/>
              </a:lnSpc>
              <a:spcAft>
                <a:spcPts val="300"/>
              </a:spcAft>
              <a:buNone/>
              <a:tabLst>
                <a:tab pos="207645" algn="l"/>
              </a:tabLst>
            </a:pPr>
            <a:endParaRPr lang="tr-TR" dirty="0" smtClean="0">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İlişkinin 4 anahtarı(ya da anahtar adayı) vardır: </a:t>
            </a:r>
          </a:p>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B, D, AE </a:t>
            </a:r>
            <a:r>
              <a:rPr lang="tr-TR" dirty="0" smtClean="0">
                <a:latin typeface="Verdana" pitchFamily="34" charset="0"/>
                <a:ea typeface="Verdana" pitchFamily="34" charset="0"/>
                <a:cs typeface="Verdana" pitchFamily="34" charset="0"/>
              </a:rPr>
              <a:t>ve </a:t>
            </a:r>
            <a:r>
              <a:rPr lang="tr-TR" b="1" i="1" dirty="0" smtClean="0">
                <a:solidFill>
                  <a:schemeClr val="accent2">
                    <a:lumMod val="75000"/>
                  </a:schemeClr>
                </a:solidFill>
                <a:latin typeface="Verdana" pitchFamily="34" charset="0"/>
                <a:ea typeface="Verdana" pitchFamily="34" charset="0"/>
                <a:cs typeface="Verdana" pitchFamily="34" charset="0"/>
              </a:rPr>
              <a:t>CE</a:t>
            </a:r>
            <a:r>
              <a:rPr lang="tr-TR" b="1" dirty="0" smtClean="0">
                <a:latin typeface="Verdana" pitchFamily="34" charset="0"/>
                <a:ea typeface="Verdana" pitchFamily="34" charset="0"/>
                <a:cs typeface="Verdana" pitchFamily="34" charset="0"/>
              </a:rPr>
              <a:t> </a:t>
            </a:r>
          </a:p>
          <a:p>
            <a:pPr>
              <a:lnSpc>
                <a:spcPct val="115000"/>
              </a:lnSpc>
              <a:spcAft>
                <a:spcPts val="300"/>
              </a:spcAft>
              <a:buNone/>
              <a:tabLst>
                <a:tab pos="207645" algn="l"/>
              </a:tabLst>
            </a:pPr>
            <a:endParaRPr lang="tr-TR" b="1" dirty="0">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b="1" i="1" dirty="0">
                <a:solidFill>
                  <a:schemeClr val="accent2">
                    <a:lumMod val="75000"/>
                  </a:schemeClr>
                </a:solidFill>
                <a:latin typeface="Verdana" pitchFamily="34" charset="0"/>
                <a:ea typeface="Verdana" pitchFamily="34" charset="0"/>
                <a:cs typeface="Verdana" pitchFamily="34" charset="0"/>
              </a:rPr>
              <a:t>B, D, AE </a:t>
            </a:r>
            <a:r>
              <a:rPr lang="tr-TR" dirty="0">
                <a:latin typeface="Verdana" pitchFamily="34" charset="0"/>
                <a:ea typeface="Verdana" pitchFamily="34" charset="0"/>
                <a:cs typeface="Verdana" pitchFamily="34" charset="0"/>
              </a:rPr>
              <a:t>ve</a:t>
            </a:r>
            <a:r>
              <a:rPr lang="tr-TR" b="1" dirty="0">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CE' </a:t>
            </a:r>
            <a:r>
              <a:rPr lang="tr-TR" dirty="0" err="1">
                <a:latin typeface="Verdana" pitchFamily="34" charset="0"/>
                <a:ea typeface="Verdana" pitchFamily="34" charset="0"/>
                <a:cs typeface="Verdana" pitchFamily="34" charset="0"/>
              </a:rPr>
              <a:t>nin</a:t>
            </a:r>
            <a:r>
              <a:rPr lang="tr-TR" dirty="0">
                <a:latin typeface="Verdana" pitchFamily="34" charset="0"/>
                <a:ea typeface="Verdana" pitchFamily="34" charset="0"/>
                <a:cs typeface="Verdana" pitchFamily="34" charset="0"/>
              </a:rPr>
              <a:t> tüm üst kümeleri ilişkinin süper anahtarıdır</a:t>
            </a:r>
            <a:r>
              <a:rPr lang="tr-TR" dirty="0" smtClean="0">
                <a:latin typeface="Verdana" pitchFamily="34" charset="0"/>
                <a:ea typeface="Verdana" pitchFamily="34" charset="0"/>
                <a:cs typeface="Verdana" pitchFamily="34" charset="0"/>
              </a:rPr>
              <a:t>.</a:t>
            </a:r>
          </a:p>
          <a:p>
            <a:pPr>
              <a:lnSpc>
                <a:spcPct val="115000"/>
              </a:lnSpc>
              <a:spcAft>
                <a:spcPts val="300"/>
              </a:spcAft>
              <a:buNone/>
              <a:tabLst>
                <a:tab pos="207645" algn="l"/>
              </a:tabLst>
            </a:pPr>
            <a:r>
              <a:rPr lang="tr-TR" b="1" dirty="0" smtClean="0">
                <a:latin typeface="Verdana" pitchFamily="34" charset="0"/>
                <a:ea typeface="Verdana" pitchFamily="34" charset="0"/>
                <a:cs typeface="Verdana" pitchFamily="34" charset="0"/>
              </a:rPr>
              <a:t>Örnek</a:t>
            </a:r>
            <a:r>
              <a:rPr lang="tr-TR" dirty="0" smtClean="0">
                <a:latin typeface="Verdana" pitchFamily="34" charset="0"/>
                <a:ea typeface="Verdana" pitchFamily="34" charset="0"/>
                <a:cs typeface="Verdana" pitchFamily="34" charset="0"/>
              </a:rPr>
              <a:t>:</a:t>
            </a:r>
            <a:r>
              <a:rPr lang="tr-TR" b="1" i="1" dirty="0" smtClean="0">
                <a:solidFill>
                  <a:schemeClr val="accent2">
                    <a:lumMod val="75000"/>
                  </a:schemeClr>
                </a:solidFill>
                <a:latin typeface="Verdana" pitchFamily="34" charset="0"/>
                <a:ea typeface="Verdana" pitchFamily="34" charset="0"/>
                <a:cs typeface="Verdana" pitchFamily="34" charset="0"/>
              </a:rPr>
              <a:t> </a:t>
            </a:r>
            <a:r>
              <a:rPr lang="tr-TR" b="1" i="1" dirty="0">
                <a:solidFill>
                  <a:schemeClr val="accent2">
                    <a:lumMod val="75000"/>
                  </a:schemeClr>
                </a:solidFill>
                <a:latin typeface="Verdana" pitchFamily="34" charset="0"/>
                <a:ea typeface="Verdana" pitchFamily="34" charset="0"/>
                <a:cs typeface="Verdana" pitchFamily="34" charset="0"/>
              </a:rPr>
              <a:t>B, AB, ABC, DC, ADE, ABCDE </a:t>
            </a:r>
            <a:endParaRPr lang="tr-TR" i="1" dirty="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endParaRPr lang="tr-TR" b="1" dirty="0" smtClean="0">
              <a:latin typeface="Verdana" pitchFamily="34" charset="0"/>
              <a:ea typeface="Verdana" pitchFamily="34" charset="0"/>
              <a:cs typeface="Verdana" pitchFamily="34" charset="0"/>
            </a:endParaRPr>
          </a:p>
          <a:p>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792088"/>
          </a:xfrm>
        </p:spPr>
        <p:txBody>
          <a:bodyPr>
            <a:normAutofit/>
          </a:bodyPr>
          <a:lstStyle/>
          <a:p>
            <a:r>
              <a:rPr lang="tr-TR" sz="4000" b="1" dirty="0" smtClean="0">
                <a:latin typeface="Times New Roman"/>
                <a:ea typeface="Times New Roman"/>
                <a:cs typeface="Times New Roman"/>
              </a:rPr>
              <a:t>6. İlişkiler İçin Normal Biçimler </a:t>
            </a:r>
            <a:endParaRPr lang="tr-TR" sz="4000" dirty="0"/>
          </a:p>
        </p:txBody>
      </p:sp>
      <p:sp>
        <p:nvSpPr>
          <p:cNvPr id="3" name="2 İçerik Yer Tutucusu"/>
          <p:cNvSpPr>
            <a:spLocks noGrp="1"/>
          </p:cNvSpPr>
          <p:nvPr>
            <p:ph idx="1"/>
          </p:nvPr>
        </p:nvSpPr>
        <p:spPr>
          <a:xfrm>
            <a:off x="457200" y="1268760"/>
            <a:ext cx="8229600" cy="5055840"/>
          </a:xfrm>
        </p:spPr>
        <p:txBody>
          <a:bodyPr/>
          <a:lstStyle/>
          <a:p>
            <a:pPr>
              <a:buNone/>
            </a:pPr>
            <a:r>
              <a:rPr lang="tr-TR" dirty="0" smtClean="0">
                <a:latin typeface="Verdana" pitchFamily="34" charset="0"/>
                <a:ea typeface="Verdana" pitchFamily="34" charset="0"/>
                <a:cs typeface="Verdana" pitchFamily="34" charset="0"/>
              </a:rPr>
              <a:t>Sorunsuz ilişkiler oluşturabilmek için normal formlar tanımlanmıştır.</a:t>
            </a:r>
          </a:p>
          <a:p>
            <a:pPr>
              <a:buNone/>
            </a:pPr>
            <a:r>
              <a:rPr lang="tr-TR" dirty="0">
                <a:latin typeface="Verdana" pitchFamily="34" charset="0"/>
                <a:ea typeface="Verdana" pitchFamily="34" charset="0"/>
                <a:cs typeface="Verdana" pitchFamily="34" charset="0"/>
              </a:rPr>
              <a:t>Normal </a:t>
            </a:r>
            <a:r>
              <a:rPr lang="tr-TR" dirty="0" smtClean="0">
                <a:latin typeface="Verdana" pitchFamily="34" charset="0"/>
                <a:ea typeface="Verdana" pitchFamily="34" charset="0"/>
                <a:cs typeface="Verdana" pitchFamily="34" charset="0"/>
              </a:rPr>
              <a:t>formların, çoğu </a:t>
            </a:r>
            <a:r>
              <a:rPr lang="tr-TR" dirty="0">
                <a:latin typeface="Verdana" pitchFamily="34" charset="0"/>
                <a:ea typeface="Verdana" pitchFamily="34" charset="0"/>
                <a:cs typeface="Verdana" pitchFamily="34" charset="0"/>
              </a:rPr>
              <a:t>işlevsel bağımlılıklara göre, bir kısmı ise diğer bütünlük kısıtlamalarına (örneğin anahtarlara göre) tanımlanmıştır</a:t>
            </a:r>
            <a:r>
              <a:rPr lang="tr-TR" dirty="0" smtClean="0">
                <a:latin typeface="Verdana" pitchFamily="34" charset="0"/>
                <a:ea typeface="Verdana" pitchFamily="34" charset="0"/>
                <a:cs typeface="Verdana" pitchFamily="34" charset="0"/>
              </a:rPr>
              <a:t>.</a:t>
            </a:r>
          </a:p>
          <a:p>
            <a:pPr>
              <a:buNone/>
            </a:pPr>
            <a:r>
              <a:rPr lang="tr-TR" dirty="0" smtClean="0">
                <a:latin typeface="Verdana" pitchFamily="34" charset="0"/>
                <a:ea typeface="Verdana" pitchFamily="34" charset="0"/>
                <a:cs typeface="Verdana" pitchFamily="34" charset="0"/>
              </a:rPr>
              <a:t>En </a:t>
            </a:r>
            <a:r>
              <a:rPr lang="tr-TR" dirty="0">
                <a:latin typeface="Verdana" pitchFamily="34" charset="0"/>
                <a:ea typeface="Verdana" pitchFamily="34" charset="0"/>
                <a:cs typeface="Verdana" pitchFamily="34" charset="0"/>
              </a:rPr>
              <a:t>çok </a:t>
            </a:r>
            <a:r>
              <a:rPr lang="tr-TR" dirty="0" smtClean="0">
                <a:latin typeface="Verdana" pitchFamily="34" charset="0"/>
                <a:ea typeface="Verdana" pitchFamily="34" charset="0"/>
                <a:cs typeface="Verdana" pitchFamily="34" charset="0"/>
              </a:rPr>
              <a:t>kullanılanları:</a:t>
            </a:r>
          </a:p>
          <a:p>
            <a:pPr>
              <a:buNone/>
            </a:pPr>
            <a:r>
              <a:rPr lang="tr-TR" dirty="0" smtClean="0">
                <a:latin typeface="Verdana" pitchFamily="34" charset="0"/>
                <a:ea typeface="Verdana" pitchFamily="34" charset="0"/>
                <a:cs typeface="Verdana" pitchFamily="34" charset="0"/>
              </a:rPr>
              <a:t>1NF</a:t>
            </a:r>
            <a:r>
              <a:rPr lang="tr-TR" dirty="0">
                <a:latin typeface="Verdana" pitchFamily="34" charset="0"/>
                <a:ea typeface="Verdana" pitchFamily="34" charset="0"/>
                <a:cs typeface="Verdana" pitchFamily="34" charset="0"/>
              </a:rPr>
              <a:t>, 2NF, 3NF ve </a:t>
            </a:r>
            <a:r>
              <a:rPr lang="tr-TR" dirty="0" smtClean="0">
                <a:latin typeface="Verdana" pitchFamily="34" charset="0"/>
                <a:ea typeface="Verdana" pitchFamily="34" charset="0"/>
                <a:cs typeface="Verdana" pitchFamily="34" charset="0"/>
              </a:rPr>
              <a:t>BCNF</a:t>
            </a:r>
            <a:endParaRPr lang="tr-TR"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664"/>
            <a:ext cx="8229600" cy="864096"/>
          </a:xfrm>
        </p:spPr>
        <p:txBody>
          <a:bodyPr>
            <a:normAutofit fontScale="90000"/>
          </a:bodyPr>
          <a:lstStyle/>
          <a:p>
            <a:r>
              <a:rPr lang="tr-TR" b="1" dirty="0" smtClean="0">
                <a:latin typeface="Times New Roman"/>
                <a:ea typeface="Times New Roman"/>
                <a:cs typeface="Times New Roman"/>
              </a:rPr>
              <a:t>6.1. Birinci Normal Biçim (1NF)</a:t>
            </a:r>
            <a:endParaRPr lang="tr-TR" dirty="0"/>
          </a:p>
        </p:txBody>
      </p:sp>
      <p:sp>
        <p:nvSpPr>
          <p:cNvPr id="3" name="2 İçerik Yer Tutucusu"/>
          <p:cNvSpPr>
            <a:spLocks noGrp="1"/>
          </p:cNvSpPr>
          <p:nvPr>
            <p:ph idx="1"/>
          </p:nvPr>
        </p:nvSpPr>
        <p:spPr>
          <a:xfrm>
            <a:off x="457200" y="1196752"/>
            <a:ext cx="8229600" cy="5127848"/>
          </a:xfrm>
        </p:spPr>
        <p:txBody>
          <a:bodyPr/>
          <a:lstStyle/>
          <a:p>
            <a:pPr>
              <a:buNone/>
            </a:pPr>
            <a:r>
              <a:rPr lang="tr-TR" b="1" dirty="0" smtClean="0">
                <a:solidFill>
                  <a:schemeClr val="accent2">
                    <a:lumMod val="75000"/>
                  </a:schemeClr>
                </a:solidFill>
                <a:latin typeface="Verdana" pitchFamily="34" charset="0"/>
                <a:ea typeface="Verdana" pitchFamily="34" charset="0"/>
                <a:cs typeface="Verdana" pitchFamily="34" charset="0"/>
              </a:rPr>
              <a:t> 1NF İlişki Tanımı: </a:t>
            </a:r>
          </a:p>
          <a:p>
            <a:pPr>
              <a:buNone/>
            </a:pPr>
            <a:r>
              <a:rPr lang="tr-TR" dirty="0" smtClean="0">
                <a:latin typeface="Verdana" pitchFamily="34" charset="0"/>
                <a:ea typeface="Verdana" pitchFamily="34" charset="0"/>
                <a:cs typeface="Verdana" pitchFamily="34" charset="0"/>
              </a:rPr>
              <a:t>Değer alanları yalın ise ilişki Birinci Normal Biçimdedir. </a:t>
            </a:r>
          </a:p>
          <a:p>
            <a:pPr>
              <a:buNone/>
            </a:pPr>
            <a:r>
              <a:rPr lang="tr-TR" dirty="0" smtClean="0">
                <a:latin typeface="Verdana" pitchFamily="34" charset="0"/>
                <a:ea typeface="Verdana" pitchFamily="34" charset="0"/>
                <a:cs typeface="Verdana" pitchFamily="34" charset="0"/>
              </a:rPr>
              <a:t>Dizi, Matris (bir başka ilişki) veya karmaşık bir değer (mahalle, cadde,  sokak, kapı numarası, …değerlerinden oluşan  adres gibi) </a:t>
            </a:r>
            <a:r>
              <a:rPr lang="tr-TR" dirty="0">
                <a:latin typeface="Verdana" pitchFamily="34" charset="0"/>
                <a:ea typeface="Verdana" pitchFamily="34" charset="0"/>
                <a:cs typeface="Verdana" pitchFamily="34" charset="0"/>
              </a:rPr>
              <a:t>olmamalıdır. </a:t>
            </a:r>
            <a:endParaRPr lang="tr-TR" dirty="0" smtClean="0">
              <a:latin typeface="Verdana" pitchFamily="34" charset="0"/>
              <a:ea typeface="Verdana" pitchFamily="34" charset="0"/>
              <a:cs typeface="Verdana" pitchFamily="34" charset="0"/>
            </a:endParaRPr>
          </a:p>
          <a:p>
            <a:pPr>
              <a:buNone/>
            </a:pPr>
            <a:r>
              <a:rPr lang="tr-TR" dirty="0" smtClean="0">
                <a:latin typeface="Verdana" pitchFamily="34" charset="0"/>
                <a:ea typeface="Verdana" pitchFamily="34" charset="0"/>
                <a:cs typeface="Verdana" pitchFamily="34" charset="0"/>
              </a:rPr>
              <a:t>Birinci </a:t>
            </a:r>
            <a:r>
              <a:rPr lang="tr-TR" dirty="0">
                <a:latin typeface="Verdana" pitchFamily="34" charset="0"/>
                <a:ea typeface="Verdana" pitchFamily="34" charset="0"/>
                <a:cs typeface="Verdana" pitchFamily="34" charset="0"/>
              </a:rPr>
              <a:t>Normal Biçimde </a:t>
            </a:r>
            <a:r>
              <a:rPr lang="tr-TR" dirty="0" smtClean="0">
                <a:latin typeface="Verdana" pitchFamily="34" charset="0"/>
                <a:ea typeface="Verdana" pitchFamily="34" charset="0"/>
                <a:cs typeface="Verdana" pitchFamily="34" charset="0"/>
              </a:rPr>
              <a:t>değilse, </a:t>
            </a:r>
            <a:r>
              <a:rPr lang="tr-TR" dirty="0">
                <a:latin typeface="Verdana" pitchFamily="34" charset="0"/>
                <a:ea typeface="Verdana" pitchFamily="34" charset="0"/>
                <a:cs typeface="Verdana" pitchFamily="34" charset="0"/>
              </a:rPr>
              <a:t>N1NF (</a:t>
            </a:r>
            <a:r>
              <a:rPr lang="tr-TR" i="1" dirty="0" err="1">
                <a:latin typeface="Verdana" pitchFamily="34" charset="0"/>
                <a:ea typeface="Verdana" pitchFamily="34" charset="0"/>
                <a:cs typeface="Verdana" pitchFamily="34" charset="0"/>
              </a:rPr>
              <a:t>Non</a:t>
            </a:r>
            <a:r>
              <a:rPr lang="tr-TR" i="1" spc="100" dirty="0">
                <a:latin typeface="Verdana" pitchFamily="34" charset="0"/>
                <a:ea typeface="Verdana" pitchFamily="34" charset="0"/>
                <a:cs typeface="Verdana" pitchFamily="34" charset="0"/>
              </a:rPr>
              <a:t> 1NF)</a:t>
            </a:r>
            <a:r>
              <a:rPr lang="tr-TR" dirty="0">
                <a:latin typeface="Verdana" pitchFamily="34" charset="0"/>
                <a:ea typeface="Verdana" pitchFamily="34" charset="0"/>
                <a:cs typeface="Verdana" pitchFamily="34" charset="0"/>
              </a:rPr>
              <a:t> </a:t>
            </a:r>
            <a:r>
              <a:rPr lang="tr-TR" dirty="0" smtClean="0">
                <a:latin typeface="Verdana" pitchFamily="34" charset="0"/>
                <a:ea typeface="Verdana" pitchFamily="34" charset="0"/>
                <a:cs typeface="Verdana" pitchFamily="34" charset="0"/>
              </a:rPr>
              <a:t>ilişki </a:t>
            </a:r>
            <a:r>
              <a:rPr lang="tr-TR" dirty="0">
                <a:latin typeface="Verdana" pitchFamily="34" charset="0"/>
                <a:ea typeface="Verdana" pitchFamily="34" charset="0"/>
                <a:cs typeface="Verdana" pitchFamily="34" charset="0"/>
              </a:rPr>
              <a:t>denir. </a:t>
            </a:r>
            <a:endParaRPr lang="tr-TR" dirty="0" smtClean="0">
              <a:latin typeface="Verdana" pitchFamily="34" charset="0"/>
              <a:ea typeface="Verdana" pitchFamily="34" charset="0"/>
              <a:cs typeface="Verdana" pitchFamily="34" charset="0"/>
            </a:endParaRPr>
          </a:p>
          <a:p>
            <a:pPr>
              <a:buNone/>
            </a:pPr>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760640"/>
          </a:xfrm>
        </p:spPr>
        <p:txBody>
          <a:bodyPr/>
          <a:lstStyle/>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Örnek:</a:t>
            </a:r>
          </a:p>
          <a:p>
            <a:pPr>
              <a:lnSpc>
                <a:spcPct val="115000"/>
              </a:lnSpc>
              <a:spcAft>
                <a:spcPts val="300"/>
              </a:spcAft>
              <a:buNone/>
              <a:tabLst>
                <a:tab pos="207645" algn="l"/>
              </a:tabLst>
            </a:pPr>
            <a:r>
              <a:rPr lang="tr-TR" b="1" dirty="0" smtClean="0">
                <a:latin typeface="Verdana" pitchFamily="34" charset="0"/>
                <a:ea typeface="Verdana" pitchFamily="34" charset="0"/>
                <a:cs typeface="Verdana" pitchFamily="34" charset="0"/>
              </a:rPr>
              <a:t> </a:t>
            </a:r>
            <a:r>
              <a:rPr lang="tr-TR" b="1" i="1" dirty="0" smtClean="0">
                <a:solidFill>
                  <a:schemeClr val="accent2">
                    <a:lumMod val="75000"/>
                  </a:schemeClr>
                </a:solidFill>
                <a:latin typeface="Verdana" pitchFamily="34" charset="0"/>
                <a:ea typeface="Verdana" pitchFamily="34" charset="0"/>
                <a:cs typeface="Verdana" pitchFamily="34" charset="0"/>
              </a:rPr>
              <a:t>ÖĞRENCİ (ÖNO, ÖADI, DERS (DADI,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DERS</a:t>
            </a:r>
            <a:r>
              <a:rPr lang="tr-TR" dirty="0" smtClean="0">
                <a:latin typeface="Verdana" pitchFamily="34" charset="0"/>
                <a:ea typeface="Verdana" pitchFamily="34" charset="0"/>
                <a:cs typeface="Verdana" pitchFamily="34" charset="0"/>
              </a:rPr>
              <a:t> niteliği tek değerli yalın bir nitelik olmadığı için N1NF </a:t>
            </a:r>
            <a:r>
              <a:rPr lang="tr-TR" dirty="0" err="1" smtClean="0">
                <a:latin typeface="Verdana" pitchFamily="34" charset="0"/>
                <a:ea typeface="Verdana" pitchFamily="34" charset="0"/>
                <a:cs typeface="Verdana" pitchFamily="34" charset="0"/>
              </a:rPr>
              <a:t>dir</a:t>
            </a:r>
            <a:r>
              <a:rPr lang="tr-TR" dirty="0" smtClean="0">
                <a:latin typeface="Verdana" pitchFamily="34" charset="0"/>
                <a:ea typeface="Verdana" pitchFamily="34" charset="0"/>
                <a:cs typeface="Verdana" pitchFamily="34" charset="0"/>
              </a:rPr>
              <a:t>. </a:t>
            </a:r>
          </a:p>
          <a:p>
            <a:pPr>
              <a:lnSpc>
                <a:spcPct val="115000"/>
              </a:lnSpc>
              <a:spcAft>
                <a:spcPts val="300"/>
              </a:spcAft>
              <a:buNone/>
              <a:tabLst>
                <a:tab pos="207645" algn="l"/>
              </a:tabLst>
            </a:pPr>
            <a:r>
              <a:rPr lang="tr-TR" b="1" i="1" dirty="0" smtClean="0">
                <a:solidFill>
                  <a:schemeClr val="accent2">
                    <a:lumMod val="75000"/>
                  </a:schemeClr>
                </a:solidFill>
                <a:latin typeface="Verdana" pitchFamily="34" charset="0"/>
                <a:ea typeface="Verdana" pitchFamily="34" charset="0"/>
                <a:cs typeface="Verdana" pitchFamily="34" charset="0"/>
              </a:rPr>
              <a:t>ÖĞRDERS (ÖNO, ÖADI, DADI, NOTU)</a:t>
            </a:r>
            <a:endParaRPr lang="tr-TR" i="1" dirty="0" smtClean="0">
              <a:solidFill>
                <a:schemeClr val="accent2">
                  <a:lumMod val="75000"/>
                </a:schemeClr>
              </a:solidFill>
              <a:latin typeface="Verdana" pitchFamily="34" charset="0"/>
              <a:ea typeface="Verdana" pitchFamily="34" charset="0"/>
              <a:cs typeface="Verdana" pitchFamily="34" charset="0"/>
            </a:endParaRPr>
          </a:p>
          <a:p>
            <a:pPr>
              <a:lnSpc>
                <a:spcPct val="115000"/>
              </a:lnSpc>
              <a:spcAft>
                <a:spcPts val="300"/>
              </a:spcAft>
              <a:buNone/>
              <a:tabLst>
                <a:tab pos="207645" algn="l"/>
              </a:tabLst>
            </a:pPr>
            <a:r>
              <a:rPr lang="tr-TR" dirty="0" smtClean="0">
                <a:latin typeface="Verdana" pitchFamily="34" charset="0"/>
                <a:ea typeface="Verdana" pitchFamily="34" charset="0"/>
                <a:cs typeface="Verdana" pitchFamily="34" charset="0"/>
              </a:rPr>
              <a:t>Olursa 1NF olur.</a:t>
            </a:r>
          </a:p>
          <a:p>
            <a:pPr>
              <a:lnSpc>
                <a:spcPct val="115000"/>
              </a:lnSpc>
              <a:spcAft>
                <a:spcPts val="300"/>
              </a:spcAft>
              <a:buNone/>
              <a:tabLst>
                <a:tab pos="207645" algn="l"/>
              </a:tabLst>
            </a:pPr>
            <a:endParaRPr lang="tr-TR"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3861</TotalTime>
  <Words>4646</Words>
  <Application>Microsoft Office PowerPoint</Application>
  <PresentationFormat>Ekran Gösterisi (4:3)</PresentationFormat>
  <Paragraphs>616</Paragraphs>
  <Slides>52</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52</vt:i4>
      </vt:variant>
    </vt:vector>
  </HeadingPairs>
  <TitlesOfParts>
    <vt:vector size="60" baseType="lpstr">
      <vt:lpstr>Calibri</vt:lpstr>
      <vt:lpstr>Constantia</vt:lpstr>
      <vt:lpstr>Symbol</vt:lpstr>
      <vt:lpstr>Times New Roman</vt:lpstr>
      <vt:lpstr>Verdana</vt:lpstr>
      <vt:lpstr>Wingdings</vt:lpstr>
      <vt:lpstr>Wingdings 2</vt:lpstr>
      <vt:lpstr>Akış</vt:lpstr>
      <vt:lpstr>Veri Tabanı Yönetim Sistemleri</vt:lpstr>
      <vt:lpstr>F. Bir Nitelik Kümesinin Kapanışı</vt:lpstr>
      <vt:lpstr>PowerPoint Sunusu</vt:lpstr>
      <vt:lpstr>5. İlişki Anahtarları</vt:lpstr>
      <vt:lpstr>PowerPoint Sunusu</vt:lpstr>
      <vt:lpstr>PowerPoint Sunusu</vt:lpstr>
      <vt:lpstr>6. İlişkiler İçin Normal Biçimler </vt:lpstr>
      <vt:lpstr>6.1. Birinci Normal Biçim (1NF)</vt:lpstr>
      <vt:lpstr>PowerPoint Sunusu</vt:lpstr>
      <vt:lpstr>Çizim 4.5 Normal Biçimde Olmayan (N1NF) Bir İlişkinin Normal Biçime(1NF) Dönüştürülmesi</vt:lpstr>
      <vt:lpstr>6.2. İkinci Normal Biçim (2NF) </vt:lpstr>
      <vt:lpstr>PowerPoint Sunusu</vt:lpstr>
      <vt:lpstr>6.3. Üçüncü Normal Biçim (3NF) </vt:lpstr>
      <vt:lpstr>PowerPoint Sunusu</vt:lpstr>
      <vt:lpstr>6.4. Boyce Codd Normal Biçimi (BCNF) </vt:lpstr>
      <vt:lpstr>PowerPoint Sunusu</vt:lpstr>
      <vt:lpstr>PowerPoint Sunusu</vt:lpstr>
      <vt:lpstr>PowerPoint Sunusu</vt:lpstr>
      <vt:lpstr>PowerPoint Sunusu</vt:lpstr>
      <vt:lpstr>PowerPoint Sunusu</vt:lpstr>
      <vt:lpstr>PowerPoint Sunusu</vt:lpstr>
      <vt:lpstr>7. İlişkilerin Ayrıştırılması </vt:lpstr>
      <vt:lpstr>PowerPoint Sunusu</vt:lpstr>
      <vt:lpstr>7.1. Yitimsiz-Birleştirme Ayrıştırması </vt:lpstr>
      <vt:lpstr>PowerPoint Sunusu</vt:lpstr>
      <vt:lpstr>PowerPoint Sunusu</vt:lpstr>
      <vt:lpstr>  İkili Bir Ayrıştırma İçin Yitimsizlik Koşulu</vt:lpstr>
      <vt:lpstr>PowerPoint Sunusu</vt:lpstr>
      <vt:lpstr>Ayrıştırmaların Yitimsizlik Sınaması</vt:lpstr>
      <vt:lpstr>PowerPoint Sunusu</vt:lpstr>
      <vt:lpstr>PowerPoint Sunusu</vt:lpstr>
      <vt:lpstr>PowerPoint Sunusu</vt:lpstr>
      <vt:lpstr>PowerPoint Sunusu</vt:lpstr>
      <vt:lpstr>PowerPoint Sunusu</vt:lpstr>
      <vt:lpstr>PowerPoint Sunusu</vt:lpstr>
      <vt:lpstr>7.2. Ayrıştırmanın İşlevsel Bağımlılıkları Koruması</vt:lpstr>
      <vt:lpstr>PowerPoint Sunusu</vt:lpstr>
      <vt:lpstr>PowerPoint Sunusu</vt:lpstr>
      <vt:lpstr>PowerPoint Sunusu</vt:lpstr>
      <vt:lpstr>PowerPoint Sunusu</vt:lpstr>
      <vt:lpstr>BCNF Ayrıştırma Algoritması</vt:lpstr>
      <vt:lpstr>PowerPoint Sunusu</vt:lpstr>
      <vt:lpstr>PowerPoint Sunusu</vt:lpstr>
      <vt:lpstr>PowerPoint Sunusu</vt:lpstr>
      <vt:lpstr>3NF Ayrıştırma Algoritması</vt:lpstr>
      <vt:lpstr>PowerPoint Sunusu</vt:lpstr>
      <vt:lpstr>PowerPoint Sunusu</vt:lpstr>
      <vt:lpstr>PowerPoint Sunusu</vt:lpstr>
      <vt:lpstr>PowerPoint Sunusu</vt:lpstr>
      <vt:lpstr>BCNF ve 3NF Normal Biçimlerinin Karşılaştırılması</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Tabanı Yönetim Sistemleri</dc:title>
  <dc:creator>REYHAN</dc:creator>
  <cp:lastModifiedBy>ergenburhan@hotmail.com</cp:lastModifiedBy>
  <cp:revision>381</cp:revision>
  <dcterms:created xsi:type="dcterms:W3CDTF">2010-03-24T18:22:40Z</dcterms:created>
  <dcterms:modified xsi:type="dcterms:W3CDTF">2020-12-30T11:23:13Z</dcterms:modified>
</cp:coreProperties>
</file>