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56" r:id="rId2"/>
    <p:sldId id="545" r:id="rId3"/>
    <p:sldId id="549" r:id="rId4"/>
    <p:sldId id="563" r:id="rId5"/>
    <p:sldId id="567" r:id="rId6"/>
    <p:sldId id="570" r:id="rId7"/>
    <p:sldId id="644" r:id="rId8"/>
    <p:sldId id="647" r:id="rId9"/>
    <p:sldId id="573" r:id="rId10"/>
    <p:sldId id="576" r:id="rId11"/>
    <p:sldId id="580" r:id="rId12"/>
    <p:sldId id="581" r:id="rId13"/>
    <p:sldId id="642" r:id="rId14"/>
    <p:sldId id="629" r:id="rId15"/>
    <p:sldId id="584" r:id="rId16"/>
    <p:sldId id="586" r:id="rId17"/>
    <p:sldId id="632" r:id="rId18"/>
    <p:sldId id="588" r:id="rId19"/>
    <p:sldId id="590" r:id="rId20"/>
    <p:sldId id="592" r:id="rId21"/>
    <p:sldId id="595" r:id="rId22"/>
    <p:sldId id="597" r:id="rId23"/>
    <p:sldId id="600" r:id="rId24"/>
    <p:sldId id="604" r:id="rId2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30.12.2020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(A, B, C, D, E)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BC, 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midir?</a:t>
            </a:r>
          </a:p>
          <a:p>
            <a:pPr marL="0" indent="0">
              <a:spcBef>
                <a:spcPts val="0"/>
              </a:spcBef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 B, C) ,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(A,E),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(C, D, E)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koruyor mu?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Önce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bulunur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cap="small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cap="small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 A 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D 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E 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CD 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cap="small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cap="small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199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Şimdi 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nın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'lere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göre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izdüşümleri ve küme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birleşimini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bulunur: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 }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A}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400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={CD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E}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G= F</a:t>
            </a:r>
            <a:r>
              <a:rPr lang="tr-TR" sz="2400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∪ F</a:t>
            </a:r>
            <a:r>
              <a:rPr lang="tr-TR" sz="2400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∪  F</a:t>
            </a:r>
            <a:r>
              <a:rPr lang="tr-TR" sz="2400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= {A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BC, E A, CD E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sz="2400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işlevsel bağımlılıklardan biri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B) G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yoktur.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işlevsel bağımlılıklardan türetilemez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nedenle,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olan bu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işlevsel bağımlılıkları korumamaktadır.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Geçerli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 ayrıştırma değildir.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84710" y="440667"/>
            <a:ext cx="8229600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4: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(A,B,C,D) </a:t>
            </a:r>
            <a:endParaRPr lang="tr-TR" sz="2000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B, </a:t>
            </a:r>
            <a:r>
              <a:rPr lang="tr-TR" sz="2000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sz="20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C, 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D, 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A}</a:t>
            </a:r>
            <a:endParaRPr lang="tr-TR" sz="20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{R</a:t>
            </a:r>
            <a:r>
              <a:rPr lang="tr-TR" sz="1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(A,B), R</a:t>
            </a:r>
            <a:r>
              <a:rPr lang="tr-TR" sz="1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(B,C), R</a:t>
            </a:r>
            <a:r>
              <a:rPr lang="tr-TR" sz="1800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1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(C,D)} </a:t>
            </a:r>
            <a:r>
              <a:rPr lang="tr-T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ayrıştırması </a:t>
            </a:r>
            <a:r>
              <a:rPr lang="tr-TR" sz="18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 bir ayrıştırmadır.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1800" dirty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bağımlılıkları koruyor mu</a:t>
            </a:r>
            <a:r>
              <a:rPr lang="tr-TR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endParaRPr lang="tr-TR" sz="1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1800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	A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</a:t>
            </a:r>
            <a:endParaRPr lang="tr-TR" sz="1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B 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CDA</a:t>
            </a:r>
            <a:endParaRPr lang="tr-TR" sz="1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C 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DAB</a:t>
            </a:r>
            <a:endParaRPr lang="tr-TR" sz="1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D 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1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</a:t>
            </a:r>
          </a:p>
          <a:p>
            <a:pPr marL="0" indent="0">
              <a:spcBef>
                <a:spcPts val="0"/>
              </a:spcBef>
              <a:buNone/>
            </a:pPr>
            <a:endParaRPr lang="tr-TR" sz="1800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810872" y="4348972"/>
            <a:ext cx="7429552" cy="1857388"/>
            <a:chOff x="571472" y="2571744"/>
            <a:chExt cx="7429552" cy="1857388"/>
          </a:xfrm>
        </p:grpSpPr>
        <p:cxnSp>
          <p:nvCxnSpPr>
            <p:cNvPr id="5" name="21 Düz Bağlayıcı"/>
            <p:cNvCxnSpPr/>
            <p:nvPr/>
          </p:nvCxnSpPr>
          <p:spPr>
            <a:xfrm rot="5400000" flipH="1" flipV="1">
              <a:off x="-107189" y="3750471"/>
              <a:ext cx="13573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 5"/>
            <p:cNvGrpSpPr/>
            <p:nvPr/>
          </p:nvGrpSpPr>
          <p:grpSpPr>
            <a:xfrm>
              <a:off x="571472" y="2571744"/>
              <a:ext cx="7429552" cy="1857388"/>
              <a:chOff x="571472" y="2571744"/>
              <a:chExt cx="7429552" cy="1857388"/>
            </a:xfrm>
          </p:grpSpPr>
          <p:sp>
            <p:nvSpPr>
              <p:cNvPr id="7" name="4 Yuvarlatılmış Dikdörtgen"/>
              <p:cNvSpPr/>
              <p:nvPr/>
            </p:nvSpPr>
            <p:spPr>
              <a:xfrm>
                <a:off x="1071538" y="2571744"/>
                <a:ext cx="1214446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A</a:t>
                </a:r>
                <a:endParaRPr lang="tr-TR" dirty="0"/>
              </a:p>
            </p:txBody>
          </p:sp>
          <p:sp>
            <p:nvSpPr>
              <p:cNvPr id="8" name="5 Yuvarlatılmış Dikdörtgen"/>
              <p:cNvSpPr/>
              <p:nvPr/>
            </p:nvSpPr>
            <p:spPr>
              <a:xfrm>
                <a:off x="2786050" y="2571744"/>
                <a:ext cx="1214446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B</a:t>
                </a:r>
                <a:endParaRPr lang="tr-TR" dirty="0"/>
              </a:p>
            </p:txBody>
          </p:sp>
          <p:sp>
            <p:nvSpPr>
              <p:cNvPr id="9" name="6 Yuvarlatılmış Dikdörtgen"/>
              <p:cNvSpPr/>
              <p:nvPr/>
            </p:nvSpPr>
            <p:spPr>
              <a:xfrm>
                <a:off x="4572000" y="2571744"/>
                <a:ext cx="1214446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C</a:t>
                </a:r>
                <a:endParaRPr lang="tr-TR" dirty="0"/>
              </a:p>
            </p:txBody>
          </p:sp>
          <p:sp>
            <p:nvSpPr>
              <p:cNvPr id="10" name="7 Yuvarlatılmış Dikdörtgen"/>
              <p:cNvSpPr/>
              <p:nvPr/>
            </p:nvSpPr>
            <p:spPr>
              <a:xfrm>
                <a:off x="6215074" y="2571744"/>
                <a:ext cx="1214446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D</a:t>
                </a:r>
                <a:endParaRPr lang="tr-TR" dirty="0"/>
              </a:p>
            </p:txBody>
          </p:sp>
          <p:cxnSp>
            <p:nvCxnSpPr>
              <p:cNvPr id="11" name="9 Düz Ok Bağlayıcısı"/>
              <p:cNvCxnSpPr>
                <a:stCxn id="7" idx="3"/>
                <a:endCxn id="8" idx="1"/>
              </p:cNvCxnSpPr>
              <p:nvPr/>
            </p:nvCxnSpPr>
            <p:spPr>
              <a:xfrm>
                <a:off x="2285984" y="3036091"/>
                <a:ext cx="500066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Düz Ok Bağlayıcısı"/>
              <p:cNvCxnSpPr>
                <a:stCxn id="8" idx="3"/>
                <a:endCxn id="9" idx="1"/>
              </p:cNvCxnSpPr>
              <p:nvPr/>
            </p:nvCxnSpPr>
            <p:spPr>
              <a:xfrm>
                <a:off x="4000496" y="3036091"/>
                <a:ext cx="57150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3 Düz Ok Bağlayıcısı"/>
              <p:cNvCxnSpPr>
                <a:stCxn id="9" idx="3"/>
                <a:endCxn id="10" idx="1"/>
              </p:cNvCxnSpPr>
              <p:nvPr/>
            </p:nvCxnSpPr>
            <p:spPr>
              <a:xfrm>
                <a:off x="5786446" y="3036091"/>
                <a:ext cx="42862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5 Düz Ok Bağlayıcısı"/>
              <p:cNvCxnSpPr>
                <a:stCxn id="10" idx="3"/>
              </p:cNvCxnSpPr>
              <p:nvPr/>
            </p:nvCxnSpPr>
            <p:spPr>
              <a:xfrm flipV="1">
                <a:off x="7429520" y="3000372"/>
                <a:ext cx="571504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7 Düz Bağlayıcı"/>
              <p:cNvCxnSpPr/>
              <p:nvPr/>
            </p:nvCxnSpPr>
            <p:spPr>
              <a:xfrm rot="5400000">
                <a:off x="7322363" y="3679033"/>
                <a:ext cx="13573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9 Düz Bağlayıcı"/>
              <p:cNvCxnSpPr/>
              <p:nvPr/>
            </p:nvCxnSpPr>
            <p:spPr>
              <a:xfrm rot="10800000" flipV="1">
                <a:off x="571472" y="4357694"/>
                <a:ext cx="7429552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23 Düz Ok Bağlayıcısı"/>
              <p:cNvCxnSpPr/>
              <p:nvPr/>
            </p:nvCxnSpPr>
            <p:spPr>
              <a:xfrm flipV="1">
                <a:off x="571472" y="3071810"/>
                <a:ext cx="500066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11560" y="980728"/>
            <a:ext cx="8229600" cy="5400600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800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	A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B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CDA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C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DAB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D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ABC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={A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  B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A}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={B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C,   C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B}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={C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D,   D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C}</a:t>
            </a:r>
          </a:p>
          <a:p>
            <a:pPr marL="0" indent="0">
              <a:spcBef>
                <a:spcPts val="0"/>
              </a:spcBef>
              <a:buNone/>
            </a:pP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 :  	A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B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AC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BD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D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endParaRPr lang="tr-TR" sz="2800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deki işlevsel bağımlılıklardan ilk üçü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’ de vardır. </a:t>
            </a:r>
          </a:p>
          <a:p>
            <a:pPr>
              <a:buNone/>
            </a:pP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Sonuncu işlevsel bağımlılık ise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A) G</a:t>
            </a: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’</a:t>
            </a:r>
            <a:r>
              <a:rPr lang="tr-T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de yoktur. </a:t>
            </a:r>
          </a:p>
          <a:p>
            <a:pPr>
              <a:buNone/>
            </a:pP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İlk bakışta ayrıştırmanın bu işlevsel bağımlılığı koruyamadığı sanılabilir.</a:t>
            </a:r>
          </a:p>
          <a:p>
            <a:pPr>
              <a:buNone/>
            </a:pP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Ancak türetme kuralları ile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’ deki işlevsel bağımlılıklardan bu işlevsel bağımlılık türetilebilir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 D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 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D 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sz="28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A)</a:t>
            </a:r>
            <a:r>
              <a:rPr lang="tr-TR" sz="28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 Bu nedenle de bu ayrıştırma işlevsel bağımlılıkları korumaktadır.</a:t>
            </a:r>
            <a:endParaRPr lang="tr-TR" sz="2800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74300" y="404664"/>
            <a:ext cx="8229600" cy="564672"/>
          </a:xfrm>
        </p:spPr>
        <p:txBody>
          <a:bodyPr>
            <a:noAutofit/>
          </a:bodyPr>
          <a:lstStyle/>
          <a:p>
            <a:r>
              <a:rPr lang="tr-TR" sz="28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7.3. BCNF Ayrıştırma Algoritması</a:t>
            </a:r>
            <a:endParaRPr lang="tr-TR" sz="2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BCNF Ayrıştırma Algoritması</a:t>
            </a:r>
          </a:p>
          <a:p>
            <a:pPr marL="514350" indent="-51435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R ,  k=1  T={R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</a:p>
          <a:p>
            <a:pPr marL="514350" indent="-51435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hesapla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T’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deki ilişkilerden BCNF olmayan her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için: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daki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işlevsel bağımlılıklardan,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tr-TR" dirty="0"/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 de tanımlı önemli her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işlevsel bağımlılığı için 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X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endParaRPr lang="tr-TR" dirty="0"/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‘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nin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anahtarı değilse  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X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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‘ da yoksa) </a:t>
            </a:r>
          </a:p>
          <a:p>
            <a:pPr>
              <a:buNone/>
            </a:pP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den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Y’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deki nitelikleri çıkar, k’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yı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1 arttır,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T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’ ye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X,Y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) ilişki şemasını ekle.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 T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‘deki tüm ilişkiler BCNF oluncaya dek 3. adımı tekrarla.</a:t>
            </a:r>
          </a:p>
          <a:p>
            <a:pPr marL="514350" indent="-51435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arıştırma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>
              <a:buNone/>
            </a:pP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 koruma güvencesi yoktur. </a:t>
            </a:r>
          </a:p>
          <a:p>
            <a:pPr marL="514350" indent="-51435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285720" y="980728"/>
            <a:ext cx="8606760" cy="403244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5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Örnek: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(A, B, C, D, E)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F:     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CDE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 CD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tek anahtarı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olup BCNF değildir. 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 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BCDE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 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  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BE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BCNF ayrıştırma: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(A, C, D)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(C, D, E)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(E, B)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Bu ayrıştırma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yitimsizdir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Ayrıca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İşlevsel  bağımlılıkları da korumaktadır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i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4427984" y="548680"/>
            <a:ext cx="2749569" cy="1213652"/>
            <a:chOff x="1285852" y="1071546"/>
            <a:chExt cx="6072230" cy="3857652"/>
          </a:xfrm>
        </p:grpSpPr>
        <p:cxnSp>
          <p:nvCxnSpPr>
            <p:cNvPr id="5" name="14 Düz Ok Bağlayıcısı"/>
            <p:cNvCxnSpPr>
              <a:stCxn id="8" idx="3"/>
            </p:cNvCxnSpPr>
            <p:nvPr/>
          </p:nvCxnSpPr>
          <p:spPr>
            <a:xfrm>
              <a:off x="2643174" y="2964653"/>
              <a:ext cx="78581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18 Düz Ok Bağlayıcısı"/>
            <p:cNvCxnSpPr>
              <a:stCxn id="10" idx="2"/>
              <a:endCxn id="9" idx="0"/>
            </p:cNvCxnSpPr>
            <p:nvPr/>
          </p:nvCxnSpPr>
          <p:spPr>
            <a:xfrm rot="5400000">
              <a:off x="3750463" y="3714752"/>
              <a:ext cx="57150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 6"/>
            <p:cNvGrpSpPr/>
            <p:nvPr/>
          </p:nvGrpSpPr>
          <p:grpSpPr>
            <a:xfrm>
              <a:off x="1285852" y="1071546"/>
              <a:ext cx="6072230" cy="3857652"/>
              <a:chOff x="1285852" y="1071546"/>
              <a:chExt cx="6072230" cy="3857652"/>
            </a:xfrm>
          </p:grpSpPr>
          <p:sp>
            <p:nvSpPr>
              <p:cNvPr id="8" name="3 Yuvarlatılmış Dikdörtgen"/>
              <p:cNvSpPr/>
              <p:nvPr/>
            </p:nvSpPr>
            <p:spPr>
              <a:xfrm>
                <a:off x="1285852" y="2500306"/>
                <a:ext cx="1357322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A</a:t>
                </a:r>
                <a:endParaRPr lang="tr-TR" dirty="0"/>
              </a:p>
            </p:txBody>
          </p:sp>
          <p:sp>
            <p:nvSpPr>
              <p:cNvPr id="9" name="4 Yuvarlatılmış Dikdörtgen"/>
              <p:cNvSpPr/>
              <p:nvPr/>
            </p:nvSpPr>
            <p:spPr>
              <a:xfrm>
                <a:off x="3357554" y="4000504"/>
                <a:ext cx="1357322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E</a:t>
                </a:r>
                <a:endParaRPr lang="tr-TR" dirty="0"/>
              </a:p>
            </p:txBody>
          </p:sp>
          <p:sp>
            <p:nvSpPr>
              <p:cNvPr id="10" name="5 Yuvarlatılmış Dikdörtgen"/>
              <p:cNvSpPr/>
              <p:nvPr/>
            </p:nvSpPr>
            <p:spPr>
              <a:xfrm>
                <a:off x="3357554" y="2500306"/>
                <a:ext cx="1357322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D</a:t>
                </a:r>
                <a:endParaRPr lang="tr-TR" dirty="0"/>
              </a:p>
            </p:txBody>
          </p:sp>
          <p:sp>
            <p:nvSpPr>
              <p:cNvPr id="11" name="6 Yuvarlatılmış Dikdörtgen"/>
              <p:cNvSpPr/>
              <p:nvPr/>
            </p:nvSpPr>
            <p:spPr>
              <a:xfrm>
                <a:off x="3428992" y="1285860"/>
                <a:ext cx="1357322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C</a:t>
                </a:r>
                <a:endParaRPr lang="tr-TR" dirty="0"/>
              </a:p>
            </p:txBody>
          </p:sp>
          <p:sp>
            <p:nvSpPr>
              <p:cNvPr id="12" name="7 Yuvarlatılmış Dikdörtgen"/>
              <p:cNvSpPr/>
              <p:nvPr/>
            </p:nvSpPr>
            <p:spPr>
              <a:xfrm>
                <a:off x="6000760" y="4000504"/>
                <a:ext cx="1357322" cy="9286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B</a:t>
                </a:r>
                <a:endParaRPr lang="tr-TR" dirty="0"/>
              </a:p>
            </p:txBody>
          </p:sp>
          <p:sp>
            <p:nvSpPr>
              <p:cNvPr id="13" name="8 Yuvarlatılmış Dikdörtgen"/>
              <p:cNvSpPr/>
              <p:nvPr/>
            </p:nvSpPr>
            <p:spPr>
              <a:xfrm>
                <a:off x="3071802" y="1071546"/>
                <a:ext cx="2143140" cy="2714644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4" name="10 Düz Ok Bağlayıcısı"/>
              <p:cNvCxnSpPr>
                <a:stCxn id="8" idx="3"/>
              </p:cNvCxnSpPr>
              <p:nvPr/>
            </p:nvCxnSpPr>
            <p:spPr>
              <a:xfrm flipV="1">
                <a:off x="2643174" y="2143116"/>
                <a:ext cx="785818" cy="82153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2 Düz Ok Bağlayıcısı"/>
              <p:cNvCxnSpPr>
                <a:stCxn id="8" idx="3"/>
                <a:endCxn id="10" idx="1"/>
              </p:cNvCxnSpPr>
              <p:nvPr/>
            </p:nvCxnSpPr>
            <p:spPr>
              <a:xfrm>
                <a:off x="2643174" y="2964653"/>
                <a:ext cx="71438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20 Düz Ok Bağlayıcısı"/>
              <p:cNvCxnSpPr>
                <a:stCxn id="9" idx="3"/>
                <a:endCxn id="12" idx="1"/>
              </p:cNvCxnSpPr>
              <p:nvPr/>
            </p:nvCxnSpPr>
            <p:spPr>
              <a:xfrm>
                <a:off x="4714876" y="4464851"/>
                <a:ext cx="128588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 (A,B,C)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={AB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C, 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} 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Anahtarlar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BC,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Tüm nitelikler asal nitelik olduğundan ilişki 3NF,</a:t>
            </a:r>
          </a:p>
          <a:p>
            <a:pPr>
              <a:buFont typeface="Wingdings" pitchFamily="2" charset="2"/>
              <a:buChar char="ü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Ancak anahtar olmayan bir belirleyen olduğu için ilişkinin BCNF değil.</a:t>
            </a:r>
          </a:p>
          <a:p>
            <a:pPr marL="0" indent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bulunarak BCNF ayrıştırma yapılırsa;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: 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BCNF ayrıştırma: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(B,C)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(C,A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Bu ayrıştırma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Ayrıştırmada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bağımlılığı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korunamamıştır.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8328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 pitchFamily="18" charset="0"/>
                <a:cs typeface="Times New Roman" pitchFamily="18" charset="0"/>
              </a:rPr>
              <a:t>7.4. 3NF Ayrıştırma Algoritması</a:t>
            </a:r>
            <a:endParaRPr lang="tr-TR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/>
          <a:lstStyle/>
          <a:p>
            <a:pPr>
              <a:buNone/>
            </a:pP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İilişki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formu 1NF ya da 2NF ise olan,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‘nin 3NF ilişkilere ayrıştırılması; 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3NF ayrıştırma algoritması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k=1, T={ }</a:t>
            </a:r>
          </a:p>
          <a:p>
            <a:pPr marL="514350" indent="-51435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hesapla</a:t>
            </a:r>
          </a:p>
          <a:p>
            <a:pPr marL="514350" indent="-51435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deki her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Y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işlevsel bağımlılığı için:   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T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’ deki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ilişki şemalarından hiçbiri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XY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niteliklerini içermiyorsa: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k’yı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1 arttır, T’ ye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X, Y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) ilişki şemasını ekle.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428596" y="1928802"/>
            <a:ext cx="8286808" cy="314327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319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3NF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 işlevsel bağımlılıkları koruyan ayrıştırma üretir.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 ayrıştırma algoritması ile her zaman işlevsel bağımlılıkları koruyan bir ayrıştırma bulmak mümkün değildir.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3NF ayrıştırma algoritması ile her zaman işlevsel bağımlılıkları koruyan bir ayrıştırma bulur.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ilişki için işlevsel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 koruyan bir BCNF ayrıştırma bulunmaya çalışılır.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BCNF bir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olmuyorsa bir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3NF ayrıştırma bulunur.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Farklı BCNF ayrıştırmaları bulunabilir.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 ayrıştırmaları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Ayrıştırmaların bazıları veya tamamı işlevsel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 korumayabilir. 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3NF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algoritması ile her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için tek bir ayrıştırma elde edilir.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3NF ayrıştırma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 işlevsel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 korur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Birden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çok 3NF ayrıştırma elde edilebilmesi için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birden çok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örtüsünün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bulunması gereklidir.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tr-TR" b="1" dirty="0" smtClean="0">
                <a:latin typeface="Times New Roman"/>
                <a:ea typeface="Times New Roman"/>
              </a:rPr>
              <a:t> İlişkilerin Ayrıştırılması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ilişki şeması 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bağımlılık kümesi ise;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Aşağıdaki koşullan sağlayan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... ,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kümesi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nin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bir ayrıştırmasıdır.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‘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niteliklerin her biri en az bir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 de bulunmalıdır.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R =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∪ R 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∪ 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∪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…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-birleştirme ayrıştırması (</a:t>
            </a:r>
            <a:r>
              <a:rPr lang="tr-T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lossless-join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decomposition</a:t>
            </a:r>
            <a:r>
              <a:rPr lang="tr-TR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olmalıdır. Yani,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ilişkisinin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aseline="-25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’lere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göre izdüşümlerinin doğal birleştirmesi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'ye eşit olmalıdır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r=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p</a:t>
            </a:r>
            <a:r>
              <a:rPr lang="tr-TR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R1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(r)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p</a:t>
            </a:r>
            <a:r>
              <a:rPr lang="tr-TR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R2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(r)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p</a:t>
            </a:r>
            <a:r>
              <a:rPr lang="tr-TR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R3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(r)      ….. 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p</a:t>
            </a:r>
            <a:r>
              <a:rPr lang="tr-TR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Rn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(r)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'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deki işlevsel bağımlılıkları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korumalıdır.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  <p:grpSp>
        <p:nvGrpSpPr>
          <p:cNvPr id="5" name="Grup 4"/>
          <p:cNvGrpSpPr/>
          <p:nvPr/>
        </p:nvGrpSpPr>
        <p:grpSpPr>
          <a:xfrm>
            <a:off x="1951073" y="5182275"/>
            <a:ext cx="335362" cy="214314"/>
            <a:chOff x="2428860" y="2143116"/>
            <a:chExt cx="642942" cy="214314"/>
          </a:xfrm>
        </p:grpSpPr>
        <p:sp>
          <p:nvSpPr>
            <p:cNvPr id="6" name="3 İkizkenar Üçgen"/>
            <p:cNvSpPr/>
            <p:nvPr/>
          </p:nvSpPr>
          <p:spPr>
            <a:xfrm rot="16200000">
              <a:off x="2786050" y="2071678"/>
              <a:ext cx="214314" cy="357190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4 İkizkenar Üçgen"/>
            <p:cNvSpPr/>
            <p:nvPr/>
          </p:nvSpPr>
          <p:spPr>
            <a:xfrm rot="5400000">
              <a:off x="2464579" y="2107397"/>
              <a:ext cx="214314" cy="285752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grpSp>
        <p:nvGrpSpPr>
          <p:cNvPr id="8" name="Grup 7"/>
          <p:cNvGrpSpPr/>
          <p:nvPr/>
        </p:nvGrpSpPr>
        <p:grpSpPr>
          <a:xfrm>
            <a:off x="3275856" y="5163866"/>
            <a:ext cx="335362" cy="214314"/>
            <a:chOff x="2428860" y="2143116"/>
            <a:chExt cx="642942" cy="214314"/>
          </a:xfrm>
        </p:grpSpPr>
        <p:sp>
          <p:nvSpPr>
            <p:cNvPr id="9" name="3 İkizkenar Üçgen"/>
            <p:cNvSpPr/>
            <p:nvPr/>
          </p:nvSpPr>
          <p:spPr>
            <a:xfrm rot="16200000">
              <a:off x="2786050" y="2071678"/>
              <a:ext cx="214314" cy="357190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tr-TR"/>
            </a:p>
          </p:txBody>
        </p:sp>
        <p:sp>
          <p:nvSpPr>
            <p:cNvPr id="10" name="4 İkizkenar Üçgen"/>
            <p:cNvSpPr/>
            <p:nvPr/>
          </p:nvSpPr>
          <p:spPr>
            <a:xfrm rot="5400000">
              <a:off x="2464579" y="2107397"/>
              <a:ext cx="214314" cy="285752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tr-TR"/>
            </a:p>
          </p:txBody>
        </p:sp>
      </p:grpSp>
      <p:grpSp>
        <p:nvGrpSpPr>
          <p:cNvPr id="11" name="Grup 10"/>
          <p:cNvGrpSpPr/>
          <p:nvPr/>
        </p:nvGrpSpPr>
        <p:grpSpPr>
          <a:xfrm>
            <a:off x="4644008" y="5163866"/>
            <a:ext cx="335362" cy="214314"/>
            <a:chOff x="2428860" y="2143116"/>
            <a:chExt cx="642942" cy="214314"/>
          </a:xfrm>
        </p:grpSpPr>
        <p:sp>
          <p:nvSpPr>
            <p:cNvPr id="12" name="3 İkizkenar Üçgen"/>
            <p:cNvSpPr/>
            <p:nvPr/>
          </p:nvSpPr>
          <p:spPr>
            <a:xfrm rot="16200000">
              <a:off x="2786050" y="2071678"/>
              <a:ext cx="214314" cy="357190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tr-TR"/>
            </a:p>
          </p:txBody>
        </p:sp>
        <p:sp>
          <p:nvSpPr>
            <p:cNvPr id="13" name="4 İkizkenar Üçgen"/>
            <p:cNvSpPr/>
            <p:nvPr/>
          </p:nvSpPr>
          <p:spPr>
            <a:xfrm rot="5400000">
              <a:off x="2464579" y="2107397"/>
              <a:ext cx="214314" cy="285752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tr-TR"/>
            </a:p>
          </p:txBody>
        </p:sp>
      </p:grpSp>
      <p:grpSp>
        <p:nvGrpSpPr>
          <p:cNvPr id="14" name="Grup 13"/>
          <p:cNvGrpSpPr/>
          <p:nvPr/>
        </p:nvGrpSpPr>
        <p:grpSpPr>
          <a:xfrm>
            <a:off x="5652120" y="5209109"/>
            <a:ext cx="335362" cy="214314"/>
            <a:chOff x="2428860" y="2143116"/>
            <a:chExt cx="642942" cy="214314"/>
          </a:xfrm>
        </p:grpSpPr>
        <p:sp>
          <p:nvSpPr>
            <p:cNvPr id="15" name="3 İkizkenar Üçgen"/>
            <p:cNvSpPr/>
            <p:nvPr/>
          </p:nvSpPr>
          <p:spPr>
            <a:xfrm rot="16200000">
              <a:off x="2786050" y="2071678"/>
              <a:ext cx="214314" cy="357190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tr-TR"/>
            </a:p>
          </p:txBody>
        </p:sp>
        <p:sp>
          <p:nvSpPr>
            <p:cNvPr id="16" name="4 İkizkenar Üçgen"/>
            <p:cNvSpPr/>
            <p:nvPr/>
          </p:nvSpPr>
          <p:spPr>
            <a:xfrm rot="5400000">
              <a:off x="2464579" y="2107397"/>
              <a:ext cx="214314" cy="285752"/>
            </a:xfrm>
            <a:prstGeom prst="triangle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Örnek: R (A,B,C,D,E,G)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:  AB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CD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AC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 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anahtarının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AB,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Geçişli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 nedeniyle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2NF,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zaten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kanonik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biçimdedir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=F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3NF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	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(A,B,C,D)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		  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(A,C,E)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49580" indent="44958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(D,E,G)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  <p:grpSp>
        <p:nvGrpSpPr>
          <p:cNvPr id="4" name="Grup 3"/>
          <p:cNvGrpSpPr/>
          <p:nvPr/>
        </p:nvGrpSpPr>
        <p:grpSpPr>
          <a:xfrm>
            <a:off x="4139952" y="332656"/>
            <a:ext cx="4696895" cy="2448272"/>
            <a:chOff x="857224" y="1643050"/>
            <a:chExt cx="7058068" cy="3357586"/>
          </a:xfrm>
        </p:grpSpPr>
        <p:sp>
          <p:nvSpPr>
            <p:cNvPr id="5" name="14 Yuvarlatılmış Dikdörtgen"/>
            <p:cNvSpPr/>
            <p:nvPr/>
          </p:nvSpPr>
          <p:spPr>
            <a:xfrm>
              <a:off x="3071802" y="3857628"/>
              <a:ext cx="120015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D</a:t>
              </a:r>
              <a:endParaRPr lang="tr-TR" dirty="0"/>
            </a:p>
          </p:txBody>
        </p:sp>
        <p:grpSp>
          <p:nvGrpSpPr>
            <p:cNvPr id="6" name="Grup 5"/>
            <p:cNvGrpSpPr/>
            <p:nvPr/>
          </p:nvGrpSpPr>
          <p:grpSpPr>
            <a:xfrm>
              <a:off x="857224" y="1643050"/>
              <a:ext cx="7058068" cy="3357586"/>
              <a:chOff x="857224" y="1643050"/>
              <a:chExt cx="7058068" cy="3357586"/>
            </a:xfrm>
          </p:grpSpPr>
          <p:sp>
            <p:nvSpPr>
              <p:cNvPr id="7" name="3 Yuvarlatılmış Dikdörtgen"/>
              <p:cNvSpPr/>
              <p:nvPr/>
            </p:nvSpPr>
            <p:spPr>
              <a:xfrm>
                <a:off x="1214414" y="2214554"/>
                <a:ext cx="120015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A</a:t>
                </a:r>
                <a:endParaRPr lang="tr-TR" dirty="0"/>
              </a:p>
            </p:txBody>
          </p:sp>
          <p:sp>
            <p:nvSpPr>
              <p:cNvPr id="8" name="5 Yuvarlatılmış Dikdörtgen"/>
              <p:cNvSpPr/>
              <p:nvPr/>
            </p:nvSpPr>
            <p:spPr>
              <a:xfrm>
                <a:off x="3071802" y="2285992"/>
                <a:ext cx="120015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C</a:t>
                </a:r>
                <a:endParaRPr lang="tr-TR" dirty="0"/>
              </a:p>
            </p:txBody>
          </p:sp>
          <p:sp>
            <p:nvSpPr>
              <p:cNvPr id="9" name="9 Yuvarlatılmış Dikdörtgen"/>
              <p:cNvSpPr/>
              <p:nvPr/>
            </p:nvSpPr>
            <p:spPr>
              <a:xfrm>
                <a:off x="928662" y="2000240"/>
                <a:ext cx="1714512" cy="2857520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0" name="10 Yuvarlatılmış Dikdörtgen"/>
              <p:cNvSpPr/>
              <p:nvPr/>
            </p:nvSpPr>
            <p:spPr>
              <a:xfrm>
                <a:off x="857224" y="1643050"/>
                <a:ext cx="3929090" cy="1785950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sp>
            <p:nvSpPr>
              <p:cNvPr id="11" name="11 Yuvarlatılmış Dikdörtgen"/>
              <p:cNvSpPr/>
              <p:nvPr/>
            </p:nvSpPr>
            <p:spPr>
              <a:xfrm>
                <a:off x="1214414" y="3857628"/>
                <a:ext cx="120015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B</a:t>
                </a:r>
                <a:endParaRPr lang="tr-TR" dirty="0"/>
              </a:p>
            </p:txBody>
          </p:sp>
          <p:sp>
            <p:nvSpPr>
              <p:cNvPr id="12" name="12 Yuvarlatılmış Dikdörtgen"/>
              <p:cNvSpPr/>
              <p:nvPr/>
            </p:nvSpPr>
            <p:spPr>
              <a:xfrm>
                <a:off x="6715140" y="3857628"/>
                <a:ext cx="120015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G</a:t>
                </a:r>
                <a:endParaRPr lang="tr-TR" dirty="0"/>
              </a:p>
            </p:txBody>
          </p:sp>
          <p:sp>
            <p:nvSpPr>
              <p:cNvPr id="13" name="13 Yuvarlatılmış Dikdörtgen"/>
              <p:cNvSpPr/>
              <p:nvPr/>
            </p:nvSpPr>
            <p:spPr>
              <a:xfrm>
                <a:off x="4929190" y="3857628"/>
                <a:ext cx="1200152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E</a:t>
                </a:r>
                <a:endParaRPr lang="tr-TR" dirty="0"/>
              </a:p>
            </p:txBody>
          </p:sp>
          <p:sp>
            <p:nvSpPr>
              <p:cNvPr id="14" name="15 Yuvarlatılmış Dikdörtgen"/>
              <p:cNvSpPr/>
              <p:nvPr/>
            </p:nvSpPr>
            <p:spPr>
              <a:xfrm>
                <a:off x="2928926" y="3714752"/>
                <a:ext cx="3357586" cy="1285884"/>
              </a:xfrm>
              <a:prstGeom prst="round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/>
              </a:p>
            </p:txBody>
          </p:sp>
          <p:cxnSp>
            <p:nvCxnSpPr>
              <p:cNvPr id="15" name="17 Düz Ok Bağlayıcısı"/>
              <p:cNvCxnSpPr>
                <a:endCxn id="8" idx="1"/>
              </p:cNvCxnSpPr>
              <p:nvPr/>
            </p:nvCxnSpPr>
            <p:spPr>
              <a:xfrm>
                <a:off x="2643174" y="2714620"/>
                <a:ext cx="428628" cy="28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9 Düz Ok Bağlayıcısı"/>
              <p:cNvCxnSpPr>
                <a:endCxn id="13" idx="0"/>
              </p:cNvCxnSpPr>
              <p:nvPr/>
            </p:nvCxnSpPr>
            <p:spPr>
              <a:xfrm>
                <a:off x="4714876" y="3357562"/>
                <a:ext cx="814390" cy="5000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21 Düz Ok Bağlayıcısı"/>
              <p:cNvCxnSpPr>
                <a:stCxn id="14" idx="3"/>
                <a:endCxn id="12" idx="1"/>
              </p:cNvCxnSpPr>
              <p:nvPr/>
            </p:nvCxnSpPr>
            <p:spPr>
              <a:xfrm flipV="1">
                <a:off x="6286512" y="4314828"/>
                <a:ext cx="428628" cy="428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23 Düz Ok Bağlayıcısı"/>
              <p:cNvCxnSpPr>
                <a:endCxn id="5" idx="1"/>
              </p:cNvCxnSpPr>
              <p:nvPr/>
            </p:nvCxnSpPr>
            <p:spPr>
              <a:xfrm>
                <a:off x="2643174" y="4286256"/>
                <a:ext cx="428628" cy="285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5757272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için BCNF ayrıştırması: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hesaplayıp algoritmayı uyguladığımızda, aşağıdaki 2 ayrıştırmadan birini bulabiliriz.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:AB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CDEG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BCNF Ayrıştırmalar: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1.Ayrıştırma				2.Ayrıştırma</a:t>
            </a: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(A,B,C,D)		</a:t>
            </a:r>
            <a:r>
              <a:rPr lang="tr-TR" b="1" i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b="1" i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(A,B,C,D)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>
              <a:lnSpc>
                <a:spcPct val="115000"/>
              </a:lnSpc>
              <a:spcAft>
                <a:spcPts val="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(A,C,E,)				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(A,C,E,)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(D,E,G)	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			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(A,B,G)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1, işlevsel bağımlılıkları korumaktadır.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Ayrıştırma 2,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G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yitirilmektedir.</a:t>
            </a:r>
          </a:p>
          <a:p>
            <a:pPr indent="449580">
              <a:lnSpc>
                <a:spcPct val="115000"/>
              </a:lnSpc>
              <a:spcAft>
                <a:spcPts val="1000"/>
              </a:spcAft>
              <a:buNone/>
            </a:pP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348648"/>
          </a:xfrm>
        </p:spPr>
        <p:txBody>
          <a:bodyPr>
            <a:normAutofit fontScale="90000"/>
          </a:bodyPr>
          <a:lstStyle/>
          <a:p>
            <a:r>
              <a:rPr lang="tr-TR" sz="3600" b="1" dirty="0" smtClean="0">
                <a:latin typeface="Times New Roman"/>
                <a:ea typeface="Times New Roman"/>
                <a:cs typeface="Times New Roman"/>
              </a:rPr>
              <a:t>7.5 BCNF ve 3NF Normal Biçimlerinin Karşılaştırılması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BCNF, 3NF’ye göre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daha sorunsuz, aykırılıklara yol açmayan ve bakımı daha kolay ilişkilerdir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Ancak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BCNF,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yitimsizliğini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koruyabilmekte işlevsel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koruyamayabilir. İşlevsel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bağımlılıkların korunmaması ise sakıncalıdır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 işlevsel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koruyorsa öncelikle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tercih edilmelidir.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Elde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edilemiyorsa, 3NF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daha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uygun olabilir. </a:t>
            </a:r>
            <a:endParaRPr lang="tr-TR" dirty="0"/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3NF, hem yitimsiz olması hem de işlevsel bağımlılıkları koruması bir üstünlüktür. Ancak BCNF koşulunu sağlamayan 3NF ilişkilerin kimi sakıncaları vardır. Bu sakıncaların bir bölümü veri tekrarı ve günleme aykırılıklarıdır.</a:t>
            </a:r>
          </a:p>
          <a:p>
            <a:pPr marL="514350" indent="-51435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Diğer bir bölümü ise “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” değeri kullanılarak aşılabilecek ekleme silme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aykırılıklardır. Öncelik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BCNF’tir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Elde edilemiyorsa aşağıdaki seçeneklerden kullanılmalıdır.</a:t>
            </a:r>
          </a:p>
          <a:p>
            <a:pPr lvl="0">
              <a:buNone/>
            </a:pP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A.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bağımlılıkları korumayan(birkaç işlevsel bağımlılığı yitiren) BCNF ayrıştırma ile elde edilen BCNF ilişkilerdir.</a:t>
            </a:r>
          </a:p>
          <a:p>
            <a:pPr lvl="0">
              <a:buNone/>
            </a:pP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B.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bağımlılıkları koruyan 2NF ayrıştırma ile elde edilen 3NF ilişkiler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0"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84792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 seçeneğinde yitirilen işlevsel bağımlılıkların denetimi yapılamayacaktır. 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Mutlaka yapılmak istenirse de bu denetimlerin yapılması çok güç ve çok pahalı olacaktır. 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 seçeneğinde ise günleme, ekleme ve silme aykırılıkları oluşabilir.</a:t>
            </a:r>
            <a:endParaRPr lang="tr-TR" dirty="0"/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Genel değerlendirmede, B seçeneğinde “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” değerler kullanılarak ekleme ve silme aykırılıklarının aşılabileceği günleme aykırılıklarının oluşmaması içinde gerekli önlemlerin alınabileceği; böylece B seçeneğinin sakıncalarının azaltılabileceği ve A seçeneğine tercih edilebileceği söylenebilir.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675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Geçerli bir ayrıştırma için: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Yitimsiz-birleştirme ayrıştırması olması,</a:t>
            </a:r>
          </a:p>
          <a:p>
            <a:pPr marL="514350" indent="-51435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İşlevsel bağımlılıktan koruması, 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gerekli ve yeterlidir.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olmalıdır.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Ayrıştırmanın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olup olmadığı test edilmelidir.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tr-TR" sz="4000" b="1" dirty="0" smtClean="0">
                <a:latin typeface="Times New Roman"/>
                <a:ea typeface="Times New Roman"/>
                <a:cs typeface="Times New Roman"/>
              </a:rPr>
              <a:t>Ayrıştırmaların Yitimsizlik Sınaması</a:t>
            </a:r>
            <a:endParaRPr lang="tr-TR" sz="40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Çoklu ayrıştırma için, </a:t>
            </a:r>
            <a:r>
              <a:rPr lang="tr-TR" b="1" i="1" dirty="0" err="1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Algoritması</a:t>
            </a:r>
          </a:p>
          <a:p>
            <a:pPr>
              <a:buNone/>
            </a:pP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42545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Aı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,..., 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bir ilişki şeması,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 kümesi </a:t>
            </a:r>
          </a:p>
          <a:p>
            <a:pPr marL="42545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‘nin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 ... ,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ayrıştırmasının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yitimsizliği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şu  algoritma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ile bulunabilir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42545">
              <a:lnSpc>
                <a:spcPct val="115000"/>
              </a:lnSpc>
              <a:spcAft>
                <a:spcPts val="1000"/>
              </a:spcAft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Ayrıştırmadaki her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ilişkisi için bir satırı; her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 için de bir kolonu bulunan n satır, k kolonlu bir çizelge oluştur. Her satır başlığına bir ilişkinin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adını, her kolon başlığına da bir niteliğin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adını yaz.  Eğer ilişki/nitelik adları sıradan dizinli (1'den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n'e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;  1'den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k'ya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) adlar değilse, satırlara/kolonlara 1'den başlayarak  sıra numarası ver.</a:t>
            </a:r>
          </a:p>
          <a:p>
            <a:pPr marL="514350" lvl="0" indent="-51435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Çizelgenin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i. Satır j. Kolonundaki elemanına: </a:t>
            </a:r>
          </a:p>
          <a:p>
            <a:pPr marL="636905" lvl="1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 varsa :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yaz.</a:t>
            </a:r>
          </a:p>
          <a:p>
            <a:pPr marL="636905" lvl="1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ilişkisinde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 yoksa :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ij</a:t>
            </a:r>
            <a:r>
              <a:rPr lang="tr-TR" b="1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yaz.</a:t>
            </a:r>
          </a:p>
          <a:p>
            <a:pPr marL="514350" lvl="0" indent="-51435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‘deki her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(f: 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Y)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 için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</a:p>
          <a:p>
            <a:pPr marL="708660" lvl="1" indent="-34290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2 ya da daha çok satırda,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'i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oluşturan tüm kolonlardaki değerleri aynı ise:</a:t>
            </a:r>
          </a:p>
          <a:p>
            <a:pPr marL="636905" lvl="1">
              <a:lnSpc>
                <a:spcPct val="115000"/>
              </a:lnSpc>
              <a:spcAft>
                <a:spcPts val="1000"/>
              </a:spcAft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bu satırlarda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Y'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yi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oluşturan tüm kolonlardaki değerleri  eşitle (eğer eşitlenecek değerlerden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enaz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biri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ise  hepsini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yap; hiçbiri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değil hepsi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'lerden oluşuyorsa,  aralarından rastgele birini seç ve diğerlerini buna eşitle).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Çizelgede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değişiklik olduğu sürece, satırlardan biri tüm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'lardan oluşuncaya kadar 3. adımı tekrarla.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Sonuçta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satırlardan biri tüm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'lardan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 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, ... , 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oluşuyorsa ayrıştırma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yitimsizdir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; değilse ayrıştırma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değildir.</a:t>
            </a:r>
            <a:endParaRPr lang="tr-TR" dirty="0"/>
          </a:p>
        </p:txBody>
      </p:sp>
      <p:sp>
        <p:nvSpPr>
          <p:cNvPr id="4" name="4 Yuvarlatılmış Dikdörtgen"/>
          <p:cNvSpPr/>
          <p:nvPr/>
        </p:nvSpPr>
        <p:spPr>
          <a:xfrm>
            <a:off x="285720" y="2204864"/>
            <a:ext cx="8429684" cy="42484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36004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 B, C, D, E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BC, 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B, 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E}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midir?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(A, B, C) ,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(A,E),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(C, D, E)</a:t>
            </a:r>
          </a:p>
          <a:p>
            <a:pPr marL="0" indent="0">
              <a:spcBef>
                <a:spcPts val="0"/>
              </a:spcBef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36905" lvl="1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 varsa :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yaz.</a:t>
            </a:r>
          </a:p>
          <a:p>
            <a:pPr marL="636905" lvl="1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Font typeface="Wingdings" pitchFamily="2" charset="2"/>
              <a:buChar char="Ø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ilişkisinde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 yoksa :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ij</a:t>
            </a:r>
            <a:r>
              <a:rPr lang="tr-TR" b="1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yaz.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</a:pPr>
            <a:endParaRPr lang="tr-TR" dirty="0"/>
          </a:p>
        </p:txBody>
      </p:sp>
      <p:graphicFrame>
        <p:nvGraphicFramePr>
          <p:cNvPr id="4" name="5 İçerik Yer Tutucusu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093397"/>
              </p:ext>
            </p:extLst>
          </p:nvPr>
        </p:nvGraphicFramePr>
        <p:xfrm>
          <a:off x="395536" y="4510791"/>
          <a:ext cx="8229600" cy="179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486">
                <a:tc>
                  <a:txBody>
                    <a:bodyPr/>
                    <a:lstStyle/>
                    <a:p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1               2               3               4              5</a:t>
                      </a: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A               B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C               D             E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49"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tr-TR" b="1" i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tr-TR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tr-TR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endParaRPr lang="tr-TR" b="1" i="1" baseline="0" dirty="0" smtClean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pPr algn="just"/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38884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(A, B, C, D, E)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BC, 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E}</a:t>
            </a:r>
          </a:p>
          <a:p>
            <a:pPr marL="0" indent="0">
              <a:buNone/>
            </a:pP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1) A </a:t>
            </a: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ise,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satırlarının A kolonu eşit olduğundan, bu satırların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kolonundaki değerler de eşitlenir 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yerine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b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 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baseline="-25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yazılır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5 İçerik Yer Tutucusu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66781"/>
              </p:ext>
            </p:extLst>
          </p:nvPr>
        </p:nvGraphicFramePr>
        <p:xfrm>
          <a:off x="395536" y="4509120"/>
          <a:ext cx="8229600" cy="179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486">
                <a:tc>
                  <a:txBody>
                    <a:bodyPr/>
                    <a:lstStyle/>
                    <a:p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1               2               3               4              5</a:t>
                      </a: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A               B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C               D             E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49"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tr-TR" b="1" i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strike="sngStrik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tr-TR" b="1" i="1" strike="sngStrik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baseline="0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ola Bükülü Ok 5"/>
          <p:cNvSpPr/>
          <p:nvPr/>
        </p:nvSpPr>
        <p:spPr>
          <a:xfrm>
            <a:off x="4788024" y="5261702"/>
            <a:ext cx="360040" cy="50405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Sola Bükülü Ok 6"/>
          <p:cNvSpPr/>
          <p:nvPr/>
        </p:nvSpPr>
        <p:spPr>
          <a:xfrm>
            <a:off x="6171202" y="5229200"/>
            <a:ext cx="360040" cy="50405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Sola Bükülü Ok 7"/>
          <p:cNvSpPr/>
          <p:nvPr/>
        </p:nvSpPr>
        <p:spPr>
          <a:xfrm>
            <a:off x="3131840" y="5301208"/>
            <a:ext cx="360040" cy="50405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38884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(A, B, C, D, E)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BC, 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E}</a:t>
            </a:r>
          </a:p>
          <a:p>
            <a:pPr marL="0" indent="0">
              <a:buNone/>
            </a:pP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2) E </a:t>
            </a: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kullanılarak,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satırlarının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kolonundaki değerler  eşit olduğu İçin, bu satırların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kolonundaki değerler de  eşitlenir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yazılır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5" name="5 İçerik Yer Tutucusu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0121425"/>
              </p:ext>
            </p:extLst>
          </p:nvPr>
        </p:nvGraphicFramePr>
        <p:xfrm>
          <a:off x="395536" y="4509120"/>
          <a:ext cx="8229600" cy="179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486">
                <a:tc>
                  <a:txBody>
                    <a:bodyPr/>
                    <a:lstStyle/>
                    <a:p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1               2               3               4              5</a:t>
                      </a: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A               B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C               D             E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49"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tr-TR" b="1" i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strike="sngStrik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tr-TR" b="1" i="1" strike="sngStrik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baseline="0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strike="sngStrik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ola Bükülü Ok 7"/>
          <p:cNvSpPr/>
          <p:nvPr/>
        </p:nvSpPr>
        <p:spPr>
          <a:xfrm>
            <a:off x="3584866" y="5529319"/>
            <a:ext cx="360040" cy="50405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388843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(A, B, C, D, E)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 ={ 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BC, 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B, 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 CD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E}</a:t>
            </a:r>
          </a:p>
          <a:p>
            <a:pPr marL="0" indent="0">
              <a:buNone/>
            </a:pP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3) A </a:t>
            </a: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BC</a:t>
            </a:r>
            <a:r>
              <a:rPr lang="tr-TR" i="1" dirty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kullanılarak,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satırlarının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kolonundaki değerler eşit olduğu için, bu satırların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kolonundaki değerler de eşitlenir  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yazılır;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kolonundaki değerler zaten eşit olduğu için herhangi bir değişiklik yapılmaz.).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Sonuçta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satırı tüm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'lardan oluştuğu için ayrıştırma </a:t>
            </a:r>
            <a:r>
              <a:rPr lang="tr-TR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yitimsizdir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tr-TR" dirty="0"/>
          </a:p>
        </p:txBody>
      </p:sp>
      <p:graphicFrame>
        <p:nvGraphicFramePr>
          <p:cNvPr id="5" name="5 İçerik Yer Tutucusu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719055"/>
              </p:ext>
            </p:extLst>
          </p:nvPr>
        </p:nvGraphicFramePr>
        <p:xfrm>
          <a:off x="395536" y="4509120"/>
          <a:ext cx="8229600" cy="179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7486">
                <a:tc>
                  <a:txBody>
                    <a:bodyPr/>
                    <a:lstStyle/>
                    <a:p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1               2               3               4              5</a:t>
                      </a: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A               B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 C               D             E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449"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tr-TR" b="1" i="1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R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15</a:t>
                      </a:r>
                      <a:endParaRPr lang="tr-TR" b="1" i="1" baseline="0" dirty="0" smtClean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</a:t>
                      </a:r>
                      <a:r>
                        <a:rPr lang="tr-TR" b="1" i="1" strike="sngStrik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</a:t>
                      </a:r>
                      <a:r>
                        <a:rPr lang="tr-TR" b="1" i="1" strike="sngStrike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24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baseline="0" dirty="0" smtClean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  <a:p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</a:t>
                      </a:r>
                      <a:r>
                        <a:rPr lang="tr-TR" b="1" i="1" strike="sngStrik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r>
                        <a:rPr lang="tr-TR" b="1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</a:t>
                      </a:r>
                      <a:r>
                        <a:rPr lang="tr-TR" b="1" i="1" strike="sngStrike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b</a:t>
                      </a:r>
                      <a:r>
                        <a:rPr lang="tr-TR" b="1" i="1" strike="sngStrike" baseline="-250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</a:t>
                      </a:r>
                      <a:r>
                        <a:rPr lang="tr-TR" b="1" i="1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r>
                        <a:rPr lang="tr-TR" b="1" i="1" baseline="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r>
                        <a:rPr lang="tr-TR" b="1" i="1" baseline="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           a</a:t>
                      </a:r>
                      <a:r>
                        <a:rPr lang="tr-TR" b="1" i="1" baseline="-25000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tr-TR" b="1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ola Bükülü Ok 7"/>
          <p:cNvSpPr/>
          <p:nvPr/>
        </p:nvSpPr>
        <p:spPr>
          <a:xfrm>
            <a:off x="4860032" y="5517232"/>
            <a:ext cx="360040" cy="504056"/>
          </a:xfrm>
          <a:prstGeom prst="curved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" name="Yuvarlatılmış Dikdörtgen 1"/>
          <p:cNvSpPr/>
          <p:nvPr/>
        </p:nvSpPr>
        <p:spPr>
          <a:xfrm>
            <a:off x="2483768" y="5733256"/>
            <a:ext cx="6141368" cy="4320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52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636680"/>
          </a:xfrm>
        </p:spPr>
        <p:txBody>
          <a:bodyPr>
            <a:noAutofit/>
          </a:bodyPr>
          <a:lstStyle/>
          <a:p>
            <a:r>
              <a:rPr lang="tr-TR" sz="2800" b="1" dirty="0" smtClean="0">
                <a:latin typeface="Times New Roman"/>
                <a:ea typeface="Times New Roman"/>
              </a:rPr>
              <a:t>7.2. Ayrıştırmanın İşlevsel Bağımlılıkları Koruması</a:t>
            </a:r>
            <a:endParaRPr lang="tr-TR" sz="28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{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2,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,…,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}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ayrıştırmasının işlevsel bağımlılıkları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koruma testi şöyledir: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Bağımlılıkların Korunması Algoritması</a:t>
            </a:r>
          </a:p>
          <a:p>
            <a:pPr marL="514350" indent="-51435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nın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her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üzerindeki izdüşümü bulunur.</a:t>
            </a:r>
          </a:p>
          <a:p>
            <a:pPr marL="514350" indent="-51435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=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Symbol" pitchFamily="18" charset="2"/>
                <a:ea typeface="Verdana" pitchFamily="34" charset="0"/>
                <a:cs typeface="Verdana" pitchFamily="34" charset="0"/>
              </a:rPr>
              <a:t>p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= { f (X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 Y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: f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∈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 X, Y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⊆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R}</a:t>
            </a:r>
          </a:p>
          <a:p>
            <a:pPr marL="514350" indent="-514350"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2.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F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lerin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küme birleşimi bulunur.</a:t>
            </a:r>
          </a:p>
          <a:p>
            <a:pPr marL="514350" indent="-51435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G=F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∪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∪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</a:rPr>
              <a:t> … ∪ 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tr-TR" b="1" i="1" baseline="-25000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endParaRPr lang="tr-TR" b="1" i="1" baseline="-25000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Sonuçta eğer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F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e eşdeğer ise (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deki her işlevse bağımlılık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‘ de varsa, ya da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dekilerden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türetilebiliyorsa, başka bir deyişle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 G</a:t>
            </a:r>
            <a:r>
              <a:rPr lang="tr-TR" b="1" i="1" baseline="30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ise) ayrıştırma işlevsel bağımlılıkları korumaktadır. Değilse ayrıştırma da bazı işlevsel bağımlılıklar  yitirilmiştir. Yitirilen işlevsel bağımlılıklar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F’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 bulunup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de bulunmayan ve de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’ de ki işlevsel bağımlılıklardan türetilemeyenlerdir.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  <p:sp>
        <p:nvSpPr>
          <p:cNvPr id="4" name="3 Yuvarlatılmış Dikdörtgen"/>
          <p:cNvSpPr/>
          <p:nvPr/>
        </p:nvSpPr>
        <p:spPr>
          <a:xfrm>
            <a:off x="179512" y="1556792"/>
            <a:ext cx="8640960" cy="4968552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3859</TotalTime>
  <Words>2236</Words>
  <Application>Microsoft Office PowerPoint</Application>
  <PresentationFormat>Ekran Gösterisi (4:3)</PresentationFormat>
  <Paragraphs>265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Calibri</vt:lpstr>
      <vt:lpstr>Constantia</vt:lpstr>
      <vt:lpstr>Symbol</vt:lpstr>
      <vt:lpstr>Times New Roman</vt:lpstr>
      <vt:lpstr>Verdana</vt:lpstr>
      <vt:lpstr>Wingdings</vt:lpstr>
      <vt:lpstr>Wingdings 2</vt:lpstr>
      <vt:lpstr>Akış</vt:lpstr>
      <vt:lpstr>Veri Tabanı Yönetim Sistemleri</vt:lpstr>
      <vt:lpstr> İlişkilerin Ayrıştırılması </vt:lpstr>
      <vt:lpstr>PowerPoint Sunusu</vt:lpstr>
      <vt:lpstr>Ayrıştırmaların Yitimsizlik Sınaması</vt:lpstr>
      <vt:lpstr>PowerPoint Sunusu</vt:lpstr>
      <vt:lpstr>PowerPoint Sunusu</vt:lpstr>
      <vt:lpstr>PowerPoint Sunusu</vt:lpstr>
      <vt:lpstr>PowerPoint Sunusu</vt:lpstr>
      <vt:lpstr>7.2. Ayrıştırmanın İşlevsel Bağımlılıkları Koruması</vt:lpstr>
      <vt:lpstr>PowerPoint Sunusu</vt:lpstr>
      <vt:lpstr>PowerPoint Sunusu</vt:lpstr>
      <vt:lpstr>PowerPoint Sunusu</vt:lpstr>
      <vt:lpstr>PowerPoint Sunusu</vt:lpstr>
      <vt:lpstr>7.3. BCNF Ayrıştırma Algoritması</vt:lpstr>
      <vt:lpstr>PowerPoint Sunusu</vt:lpstr>
      <vt:lpstr>PowerPoint Sunusu</vt:lpstr>
      <vt:lpstr>7.4. 3NF Ayrıştırma Algoritması</vt:lpstr>
      <vt:lpstr>PowerPoint Sunusu</vt:lpstr>
      <vt:lpstr>PowerPoint Sunusu</vt:lpstr>
      <vt:lpstr>PowerPoint Sunusu</vt:lpstr>
      <vt:lpstr>PowerPoint Sunusu</vt:lpstr>
      <vt:lpstr>7.5 BCNF ve 3NF Normal Biçimlerinin Karşılaştırılması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386</cp:revision>
  <dcterms:created xsi:type="dcterms:W3CDTF">2010-03-24T18:22:40Z</dcterms:created>
  <dcterms:modified xsi:type="dcterms:W3CDTF">2020-12-30T10:45:57Z</dcterms:modified>
</cp:coreProperties>
</file>